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333" autoAdjust="0"/>
  </p:normalViewPr>
  <p:slideViewPr>
    <p:cSldViewPr snapToGrid="0">
      <p:cViewPr varScale="1">
        <p:scale>
          <a:sx n="51" d="100"/>
          <a:sy n="51" d="100"/>
        </p:scale>
        <p:origin x="1256"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69C8AC-8125-45AF-949C-9F4BA20DD4F2}" type="doc">
      <dgm:prSet loTypeId="urn:microsoft.com/office/officeart/2005/8/layout/list1" loCatId="list" qsTypeId="urn:microsoft.com/office/officeart/2005/8/quickstyle/3d3" qsCatId="3D" csTypeId="urn:microsoft.com/office/officeart/2005/8/colors/colorful5" csCatId="colorful" phldr="1"/>
      <dgm:spPr/>
      <dgm:t>
        <a:bodyPr/>
        <a:lstStyle/>
        <a:p>
          <a:endParaRPr lang="en-GB"/>
        </a:p>
      </dgm:t>
    </dgm:pt>
    <dgm:pt modelId="{D5585F1A-24B4-4186-9469-7AB9ED317144}">
      <dgm:prSet phldrT="[Text]" custT="1"/>
      <dgm:spPr/>
      <dgm:t>
        <a:bodyPr/>
        <a:lstStyle/>
        <a:p>
          <a:pPr algn="just"/>
          <a:r>
            <a:rPr lang="en-GB" sz="2400" dirty="0">
              <a:latin typeface="Arial" panose="020B0604020202020204" pitchFamily="34" charset="0"/>
              <a:cs typeface="Arial" panose="020B0604020202020204" pitchFamily="34" charset="0"/>
            </a:rPr>
            <a:t>Promoting equality and diversity </a:t>
          </a:r>
        </a:p>
      </dgm:t>
    </dgm:pt>
    <dgm:pt modelId="{F730EF56-9ED9-40B7-83F6-47DC41A08EA9}" type="parTrans" cxnId="{ED598930-0218-4A68-8BC9-D571EDA541CD}">
      <dgm:prSet/>
      <dgm:spPr/>
      <dgm:t>
        <a:bodyPr/>
        <a:lstStyle/>
        <a:p>
          <a:endParaRPr lang="en-GB"/>
        </a:p>
      </dgm:t>
    </dgm:pt>
    <dgm:pt modelId="{CE362FBF-139B-4643-B352-4AF61DD53336}" type="sibTrans" cxnId="{ED598930-0218-4A68-8BC9-D571EDA541CD}">
      <dgm:prSet/>
      <dgm:spPr/>
      <dgm:t>
        <a:bodyPr/>
        <a:lstStyle/>
        <a:p>
          <a:endParaRPr lang="en-GB"/>
        </a:p>
      </dgm:t>
    </dgm:pt>
    <dgm:pt modelId="{D456E98F-A54F-4E98-B078-C008F1910B46}">
      <dgm:prSet phldrT="[Text]" custT="1"/>
      <dgm:spPr/>
      <dgm:t>
        <a:bodyPr/>
        <a:lstStyle/>
        <a:p>
          <a:pPr algn="just"/>
          <a:r>
            <a:rPr lang="en-GB" sz="2400" dirty="0">
              <a:latin typeface="Arial" panose="020B0604020202020204" pitchFamily="34" charset="0"/>
              <a:cs typeface="Arial" panose="020B0604020202020204" pitchFamily="34" charset="0"/>
            </a:rPr>
            <a:t>Negotiating with different types of people</a:t>
          </a:r>
        </a:p>
      </dgm:t>
    </dgm:pt>
    <dgm:pt modelId="{A2C24910-BE79-4114-A6D4-78E6C995F554}" type="parTrans" cxnId="{702E9D53-729B-4EBF-9BA3-52F7726B5924}">
      <dgm:prSet/>
      <dgm:spPr/>
      <dgm:t>
        <a:bodyPr/>
        <a:lstStyle/>
        <a:p>
          <a:endParaRPr lang="en-GB"/>
        </a:p>
      </dgm:t>
    </dgm:pt>
    <dgm:pt modelId="{9F8CDB9A-94B5-4F5F-9BF4-8944BBA24624}" type="sibTrans" cxnId="{702E9D53-729B-4EBF-9BA3-52F7726B5924}">
      <dgm:prSet/>
      <dgm:spPr/>
      <dgm:t>
        <a:bodyPr/>
        <a:lstStyle/>
        <a:p>
          <a:endParaRPr lang="en-GB"/>
        </a:p>
      </dgm:t>
    </dgm:pt>
    <dgm:pt modelId="{A3EE6F74-6F53-481E-AC0D-466FC22C7365}">
      <dgm:prSet phldrT="[Text]" custT="1"/>
      <dgm:spPr/>
      <dgm:t>
        <a:bodyPr/>
        <a:lstStyle/>
        <a:p>
          <a:pPr algn="just"/>
          <a:r>
            <a:rPr lang="en-GB" sz="2400" dirty="0">
              <a:latin typeface="Arial" panose="020B0604020202020204" pitchFamily="34" charset="0"/>
              <a:cs typeface="Arial" panose="020B0604020202020204" pitchFamily="34" charset="0"/>
            </a:rPr>
            <a:t>Advising on pay and other remuneration </a:t>
          </a:r>
        </a:p>
      </dgm:t>
    </dgm:pt>
    <dgm:pt modelId="{298F5DF5-9438-4E47-A648-21AE0FBB3829}" type="parTrans" cxnId="{E1F2AB7B-B89E-4D4C-BDF1-F9FC37B2BB4C}">
      <dgm:prSet/>
      <dgm:spPr/>
      <dgm:t>
        <a:bodyPr/>
        <a:lstStyle/>
        <a:p>
          <a:endParaRPr lang="en-GB"/>
        </a:p>
      </dgm:t>
    </dgm:pt>
    <dgm:pt modelId="{775AEA60-EEF5-4058-A110-BF65703073FA}" type="sibTrans" cxnId="{E1F2AB7B-B89E-4D4C-BDF1-F9FC37B2BB4C}">
      <dgm:prSet/>
      <dgm:spPr/>
      <dgm:t>
        <a:bodyPr/>
        <a:lstStyle/>
        <a:p>
          <a:endParaRPr lang="en-GB"/>
        </a:p>
      </dgm:t>
    </dgm:pt>
    <dgm:pt modelId="{A2DCB4F6-E0C0-4F7E-AAAD-8C9B803DC5C1}">
      <dgm:prSet custT="1"/>
      <dgm:spPr/>
      <dgm:t>
        <a:bodyPr/>
        <a:lstStyle/>
        <a:p>
          <a:pPr algn="just"/>
          <a:r>
            <a:rPr lang="en-GB" sz="2400">
              <a:latin typeface="Arial" panose="020B0604020202020204" pitchFamily="34" charset="0"/>
              <a:cs typeface="Arial" panose="020B0604020202020204" pitchFamily="34" charset="0"/>
            </a:rPr>
            <a:t>Analysing training needs </a:t>
          </a:r>
          <a:endParaRPr lang="en-US" sz="2400">
            <a:latin typeface="Arial" panose="020B0604020202020204" pitchFamily="34" charset="0"/>
            <a:cs typeface="Arial" panose="020B0604020202020204" pitchFamily="34" charset="0"/>
          </a:endParaRPr>
        </a:p>
      </dgm:t>
    </dgm:pt>
    <dgm:pt modelId="{4699DFD9-CF17-49B6-AB07-A0D97E1C8299}" type="parTrans" cxnId="{7CB89012-7604-459E-8F43-198C233941DF}">
      <dgm:prSet/>
      <dgm:spPr/>
      <dgm:t>
        <a:bodyPr/>
        <a:lstStyle/>
        <a:p>
          <a:endParaRPr lang="en-GB"/>
        </a:p>
      </dgm:t>
    </dgm:pt>
    <dgm:pt modelId="{E82E1CFA-CB5D-4501-A30B-76B014F235EC}" type="sibTrans" cxnId="{7CB89012-7604-459E-8F43-198C233941DF}">
      <dgm:prSet/>
      <dgm:spPr/>
      <dgm:t>
        <a:bodyPr/>
        <a:lstStyle/>
        <a:p>
          <a:endParaRPr lang="en-GB"/>
        </a:p>
      </dgm:t>
    </dgm:pt>
    <dgm:pt modelId="{62A41067-7EFE-4A4D-B8CF-C99372DCDD10}" type="pres">
      <dgm:prSet presAssocID="{EF69C8AC-8125-45AF-949C-9F4BA20DD4F2}" presName="linear" presStyleCnt="0">
        <dgm:presLayoutVars>
          <dgm:dir/>
          <dgm:animLvl val="lvl"/>
          <dgm:resizeHandles val="exact"/>
        </dgm:presLayoutVars>
      </dgm:prSet>
      <dgm:spPr/>
    </dgm:pt>
    <dgm:pt modelId="{722E7FDD-FC4C-4EF4-B1F3-8EE2EF9E6591}" type="pres">
      <dgm:prSet presAssocID="{D5585F1A-24B4-4186-9469-7AB9ED317144}" presName="parentLin" presStyleCnt="0"/>
      <dgm:spPr/>
    </dgm:pt>
    <dgm:pt modelId="{F3747326-3508-401F-AD1D-8CC2904EC2ED}" type="pres">
      <dgm:prSet presAssocID="{D5585F1A-24B4-4186-9469-7AB9ED317144}" presName="parentLeftMargin" presStyleLbl="node1" presStyleIdx="0" presStyleCnt="4"/>
      <dgm:spPr/>
    </dgm:pt>
    <dgm:pt modelId="{769A6FD2-DF1E-44F2-B5E8-359E8DF3F569}" type="pres">
      <dgm:prSet presAssocID="{D5585F1A-24B4-4186-9469-7AB9ED317144}" presName="parentText" presStyleLbl="node1" presStyleIdx="0" presStyleCnt="4">
        <dgm:presLayoutVars>
          <dgm:chMax val="0"/>
          <dgm:bulletEnabled val="1"/>
        </dgm:presLayoutVars>
      </dgm:prSet>
      <dgm:spPr/>
    </dgm:pt>
    <dgm:pt modelId="{184F9037-A572-42CF-AC49-1B87B7017737}" type="pres">
      <dgm:prSet presAssocID="{D5585F1A-24B4-4186-9469-7AB9ED317144}" presName="negativeSpace" presStyleCnt="0"/>
      <dgm:spPr/>
    </dgm:pt>
    <dgm:pt modelId="{04F90396-4072-4939-84DC-7B0272106C78}" type="pres">
      <dgm:prSet presAssocID="{D5585F1A-24B4-4186-9469-7AB9ED317144}" presName="childText" presStyleLbl="conFgAcc1" presStyleIdx="0" presStyleCnt="4">
        <dgm:presLayoutVars>
          <dgm:bulletEnabled val="1"/>
        </dgm:presLayoutVars>
      </dgm:prSet>
      <dgm:spPr/>
    </dgm:pt>
    <dgm:pt modelId="{09CC460F-4A72-46C9-B25C-AAE94605297B}" type="pres">
      <dgm:prSet presAssocID="{CE362FBF-139B-4643-B352-4AF61DD53336}" presName="spaceBetweenRectangles" presStyleCnt="0"/>
      <dgm:spPr/>
    </dgm:pt>
    <dgm:pt modelId="{AE899F94-CCB0-4F73-86C8-D89C7F1D741B}" type="pres">
      <dgm:prSet presAssocID="{D456E98F-A54F-4E98-B078-C008F1910B46}" presName="parentLin" presStyleCnt="0"/>
      <dgm:spPr/>
    </dgm:pt>
    <dgm:pt modelId="{FFE9E6E5-289D-4AFC-8235-248F3148BD25}" type="pres">
      <dgm:prSet presAssocID="{D456E98F-A54F-4E98-B078-C008F1910B46}" presName="parentLeftMargin" presStyleLbl="node1" presStyleIdx="0" presStyleCnt="4"/>
      <dgm:spPr/>
    </dgm:pt>
    <dgm:pt modelId="{40211AED-29E9-4BB8-B51C-32C7EBA9E931}" type="pres">
      <dgm:prSet presAssocID="{D456E98F-A54F-4E98-B078-C008F1910B46}" presName="parentText" presStyleLbl="node1" presStyleIdx="1" presStyleCnt="4">
        <dgm:presLayoutVars>
          <dgm:chMax val="0"/>
          <dgm:bulletEnabled val="1"/>
        </dgm:presLayoutVars>
      </dgm:prSet>
      <dgm:spPr/>
    </dgm:pt>
    <dgm:pt modelId="{5584F3C3-C629-48CC-8CBB-6BDA498D69B4}" type="pres">
      <dgm:prSet presAssocID="{D456E98F-A54F-4E98-B078-C008F1910B46}" presName="negativeSpace" presStyleCnt="0"/>
      <dgm:spPr/>
    </dgm:pt>
    <dgm:pt modelId="{5D75CE4D-E22F-4CB4-81FD-B94E5C213D75}" type="pres">
      <dgm:prSet presAssocID="{D456E98F-A54F-4E98-B078-C008F1910B46}" presName="childText" presStyleLbl="conFgAcc1" presStyleIdx="1" presStyleCnt="4">
        <dgm:presLayoutVars>
          <dgm:bulletEnabled val="1"/>
        </dgm:presLayoutVars>
      </dgm:prSet>
      <dgm:spPr/>
    </dgm:pt>
    <dgm:pt modelId="{631B2938-89FA-4063-9E4F-F310AFBC80A0}" type="pres">
      <dgm:prSet presAssocID="{9F8CDB9A-94B5-4F5F-9BF4-8944BBA24624}" presName="spaceBetweenRectangles" presStyleCnt="0"/>
      <dgm:spPr/>
    </dgm:pt>
    <dgm:pt modelId="{CF097E4E-42E8-4C1A-883E-6B9C09233417}" type="pres">
      <dgm:prSet presAssocID="{A3EE6F74-6F53-481E-AC0D-466FC22C7365}" presName="parentLin" presStyleCnt="0"/>
      <dgm:spPr/>
    </dgm:pt>
    <dgm:pt modelId="{98B25EA3-6D15-4983-853D-3D3F75ED7D40}" type="pres">
      <dgm:prSet presAssocID="{A3EE6F74-6F53-481E-AC0D-466FC22C7365}" presName="parentLeftMargin" presStyleLbl="node1" presStyleIdx="1" presStyleCnt="4"/>
      <dgm:spPr/>
    </dgm:pt>
    <dgm:pt modelId="{F1A6D0D8-705F-4418-A822-82962D9E6113}" type="pres">
      <dgm:prSet presAssocID="{A3EE6F74-6F53-481E-AC0D-466FC22C7365}" presName="parentText" presStyleLbl="node1" presStyleIdx="2" presStyleCnt="4">
        <dgm:presLayoutVars>
          <dgm:chMax val="0"/>
          <dgm:bulletEnabled val="1"/>
        </dgm:presLayoutVars>
      </dgm:prSet>
      <dgm:spPr/>
    </dgm:pt>
    <dgm:pt modelId="{E6B38A86-A4F8-4947-91B8-3EF33D4E123C}" type="pres">
      <dgm:prSet presAssocID="{A3EE6F74-6F53-481E-AC0D-466FC22C7365}" presName="negativeSpace" presStyleCnt="0"/>
      <dgm:spPr/>
    </dgm:pt>
    <dgm:pt modelId="{3BC4B209-0C1B-4054-8E3B-F18470DFFFFC}" type="pres">
      <dgm:prSet presAssocID="{A3EE6F74-6F53-481E-AC0D-466FC22C7365}" presName="childText" presStyleLbl="conFgAcc1" presStyleIdx="2" presStyleCnt="4">
        <dgm:presLayoutVars>
          <dgm:bulletEnabled val="1"/>
        </dgm:presLayoutVars>
      </dgm:prSet>
      <dgm:spPr/>
    </dgm:pt>
    <dgm:pt modelId="{3A6F88D3-411A-42FC-B2DD-4D229E1E4624}" type="pres">
      <dgm:prSet presAssocID="{775AEA60-EEF5-4058-A110-BF65703073FA}" presName="spaceBetweenRectangles" presStyleCnt="0"/>
      <dgm:spPr/>
    </dgm:pt>
    <dgm:pt modelId="{D45BB587-8B0C-400B-A616-1E79F2BF0BF9}" type="pres">
      <dgm:prSet presAssocID="{A2DCB4F6-E0C0-4F7E-AAAD-8C9B803DC5C1}" presName="parentLin" presStyleCnt="0"/>
      <dgm:spPr/>
    </dgm:pt>
    <dgm:pt modelId="{2235C3F2-048B-4AA9-AE8E-D41AD443FE5F}" type="pres">
      <dgm:prSet presAssocID="{A2DCB4F6-E0C0-4F7E-AAAD-8C9B803DC5C1}" presName="parentLeftMargin" presStyleLbl="node1" presStyleIdx="2" presStyleCnt="4"/>
      <dgm:spPr/>
    </dgm:pt>
    <dgm:pt modelId="{A78FDCF2-5E97-4413-8843-A2DD494F5EA4}" type="pres">
      <dgm:prSet presAssocID="{A2DCB4F6-E0C0-4F7E-AAAD-8C9B803DC5C1}" presName="parentText" presStyleLbl="node1" presStyleIdx="3" presStyleCnt="4">
        <dgm:presLayoutVars>
          <dgm:chMax val="0"/>
          <dgm:bulletEnabled val="1"/>
        </dgm:presLayoutVars>
      </dgm:prSet>
      <dgm:spPr/>
    </dgm:pt>
    <dgm:pt modelId="{AD32A21B-5E57-4119-94F0-EF5545E96F0E}" type="pres">
      <dgm:prSet presAssocID="{A2DCB4F6-E0C0-4F7E-AAAD-8C9B803DC5C1}" presName="negativeSpace" presStyleCnt="0"/>
      <dgm:spPr/>
    </dgm:pt>
    <dgm:pt modelId="{4F781680-685C-4188-B972-D540F4782007}" type="pres">
      <dgm:prSet presAssocID="{A2DCB4F6-E0C0-4F7E-AAAD-8C9B803DC5C1}" presName="childText" presStyleLbl="conFgAcc1" presStyleIdx="3" presStyleCnt="4">
        <dgm:presLayoutVars>
          <dgm:bulletEnabled val="1"/>
        </dgm:presLayoutVars>
      </dgm:prSet>
      <dgm:spPr/>
    </dgm:pt>
  </dgm:ptLst>
  <dgm:cxnLst>
    <dgm:cxn modelId="{335B7D03-E98A-4FA3-86A8-3EE6D22EDD72}" type="presOf" srcId="{D5585F1A-24B4-4186-9469-7AB9ED317144}" destId="{F3747326-3508-401F-AD1D-8CC2904EC2ED}" srcOrd="0" destOrd="0" presId="urn:microsoft.com/office/officeart/2005/8/layout/list1"/>
    <dgm:cxn modelId="{7CB89012-7604-459E-8F43-198C233941DF}" srcId="{EF69C8AC-8125-45AF-949C-9F4BA20DD4F2}" destId="{A2DCB4F6-E0C0-4F7E-AAAD-8C9B803DC5C1}" srcOrd="3" destOrd="0" parTransId="{4699DFD9-CF17-49B6-AB07-A0D97E1C8299}" sibTransId="{E82E1CFA-CB5D-4501-A30B-76B014F235EC}"/>
    <dgm:cxn modelId="{ED598930-0218-4A68-8BC9-D571EDA541CD}" srcId="{EF69C8AC-8125-45AF-949C-9F4BA20DD4F2}" destId="{D5585F1A-24B4-4186-9469-7AB9ED317144}" srcOrd="0" destOrd="0" parTransId="{F730EF56-9ED9-40B7-83F6-47DC41A08EA9}" sibTransId="{CE362FBF-139B-4643-B352-4AF61DD53336}"/>
    <dgm:cxn modelId="{75F71347-D722-4E10-9D80-CF7FFAE1A0F8}" type="presOf" srcId="{D456E98F-A54F-4E98-B078-C008F1910B46}" destId="{FFE9E6E5-289D-4AFC-8235-248F3148BD25}" srcOrd="0" destOrd="0" presId="urn:microsoft.com/office/officeart/2005/8/layout/list1"/>
    <dgm:cxn modelId="{702E9D53-729B-4EBF-9BA3-52F7726B5924}" srcId="{EF69C8AC-8125-45AF-949C-9F4BA20DD4F2}" destId="{D456E98F-A54F-4E98-B078-C008F1910B46}" srcOrd="1" destOrd="0" parTransId="{A2C24910-BE79-4114-A6D4-78E6C995F554}" sibTransId="{9F8CDB9A-94B5-4F5F-9BF4-8944BBA24624}"/>
    <dgm:cxn modelId="{02C06254-8B29-494E-A5C5-6E5F635180BD}" type="presOf" srcId="{A2DCB4F6-E0C0-4F7E-AAAD-8C9B803DC5C1}" destId="{2235C3F2-048B-4AA9-AE8E-D41AD443FE5F}" srcOrd="0" destOrd="0" presId="urn:microsoft.com/office/officeart/2005/8/layout/list1"/>
    <dgm:cxn modelId="{512CBD59-37B4-4A3F-A5D7-68053F4ABBD1}" type="presOf" srcId="{D5585F1A-24B4-4186-9469-7AB9ED317144}" destId="{769A6FD2-DF1E-44F2-B5E8-359E8DF3F569}" srcOrd="1" destOrd="0" presId="urn:microsoft.com/office/officeart/2005/8/layout/list1"/>
    <dgm:cxn modelId="{E1F2AB7B-B89E-4D4C-BDF1-F9FC37B2BB4C}" srcId="{EF69C8AC-8125-45AF-949C-9F4BA20DD4F2}" destId="{A3EE6F74-6F53-481E-AC0D-466FC22C7365}" srcOrd="2" destOrd="0" parTransId="{298F5DF5-9438-4E47-A648-21AE0FBB3829}" sibTransId="{775AEA60-EEF5-4058-A110-BF65703073FA}"/>
    <dgm:cxn modelId="{8BA21294-76B0-4030-B32A-7D7646245F33}" type="presOf" srcId="{A3EE6F74-6F53-481E-AC0D-466FC22C7365}" destId="{F1A6D0D8-705F-4418-A822-82962D9E6113}" srcOrd="1" destOrd="0" presId="urn:microsoft.com/office/officeart/2005/8/layout/list1"/>
    <dgm:cxn modelId="{289B0E9D-76E5-46AC-AA99-553C351DC7BF}" type="presOf" srcId="{A2DCB4F6-E0C0-4F7E-AAAD-8C9B803DC5C1}" destId="{A78FDCF2-5E97-4413-8843-A2DD494F5EA4}" srcOrd="1" destOrd="0" presId="urn:microsoft.com/office/officeart/2005/8/layout/list1"/>
    <dgm:cxn modelId="{F776A4B6-13C7-4C9F-866C-0E1DB8B5C7F2}" type="presOf" srcId="{A3EE6F74-6F53-481E-AC0D-466FC22C7365}" destId="{98B25EA3-6D15-4983-853D-3D3F75ED7D40}" srcOrd="0" destOrd="0" presId="urn:microsoft.com/office/officeart/2005/8/layout/list1"/>
    <dgm:cxn modelId="{2DD2CEFD-0369-4EF5-9BAD-9AD07EAD6560}" type="presOf" srcId="{D456E98F-A54F-4E98-B078-C008F1910B46}" destId="{40211AED-29E9-4BB8-B51C-32C7EBA9E931}" srcOrd="1" destOrd="0" presId="urn:microsoft.com/office/officeart/2005/8/layout/list1"/>
    <dgm:cxn modelId="{03C63FFF-9C28-41B3-8725-41175398C1B5}" type="presOf" srcId="{EF69C8AC-8125-45AF-949C-9F4BA20DD4F2}" destId="{62A41067-7EFE-4A4D-B8CF-C99372DCDD10}" srcOrd="0" destOrd="0" presId="urn:microsoft.com/office/officeart/2005/8/layout/list1"/>
    <dgm:cxn modelId="{20EC5A8E-3057-47F4-8596-51DA8A6D8F05}" type="presParOf" srcId="{62A41067-7EFE-4A4D-B8CF-C99372DCDD10}" destId="{722E7FDD-FC4C-4EF4-B1F3-8EE2EF9E6591}" srcOrd="0" destOrd="0" presId="urn:microsoft.com/office/officeart/2005/8/layout/list1"/>
    <dgm:cxn modelId="{F3E0845C-494A-459D-AF2C-0BFB4AF9E709}" type="presParOf" srcId="{722E7FDD-FC4C-4EF4-B1F3-8EE2EF9E6591}" destId="{F3747326-3508-401F-AD1D-8CC2904EC2ED}" srcOrd="0" destOrd="0" presId="urn:microsoft.com/office/officeart/2005/8/layout/list1"/>
    <dgm:cxn modelId="{0064F503-A233-4A2E-A1AD-E468935AF352}" type="presParOf" srcId="{722E7FDD-FC4C-4EF4-B1F3-8EE2EF9E6591}" destId="{769A6FD2-DF1E-44F2-B5E8-359E8DF3F569}" srcOrd="1" destOrd="0" presId="urn:microsoft.com/office/officeart/2005/8/layout/list1"/>
    <dgm:cxn modelId="{47678FD6-6D13-4C85-8BAE-05F2BCD063BD}" type="presParOf" srcId="{62A41067-7EFE-4A4D-B8CF-C99372DCDD10}" destId="{184F9037-A572-42CF-AC49-1B87B7017737}" srcOrd="1" destOrd="0" presId="urn:microsoft.com/office/officeart/2005/8/layout/list1"/>
    <dgm:cxn modelId="{0F5842D1-D629-4FE1-9E66-006310434DF8}" type="presParOf" srcId="{62A41067-7EFE-4A4D-B8CF-C99372DCDD10}" destId="{04F90396-4072-4939-84DC-7B0272106C78}" srcOrd="2" destOrd="0" presId="urn:microsoft.com/office/officeart/2005/8/layout/list1"/>
    <dgm:cxn modelId="{D2B45BF4-5E75-48E0-BDAD-BAD44E90E6A2}" type="presParOf" srcId="{62A41067-7EFE-4A4D-B8CF-C99372DCDD10}" destId="{09CC460F-4A72-46C9-B25C-AAE94605297B}" srcOrd="3" destOrd="0" presId="urn:microsoft.com/office/officeart/2005/8/layout/list1"/>
    <dgm:cxn modelId="{B1ECE16E-1DD9-4CDF-8A46-FE90B8C46450}" type="presParOf" srcId="{62A41067-7EFE-4A4D-B8CF-C99372DCDD10}" destId="{AE899F94-CCB0-4F73-86C8-D89C7F1D741B}" srcOrd="4" destOrd="0" presId="urn:microsoft.com/office/officeart/2005/8/layout/list1"/>
    <dgm:cxn modelId="{11E6888E-1EF7-4990-81F2-379C3423BAED}" type="presParOf" srcId="{AE899F94-CCB0-4F73-86C8-D89C7F1D741B}" destId="{FFE9E6E5-289D-4AFC-8235-248F3148BD25}" srcOrd="0" destOrd="0" presId="urn:microsoft.com/office/officeart/2005/8/layout/list1"/>
    <dgm:cxn modelId="{4781B94D-41B6-4A64-9A91-A750FD1D29D0}" type="presParOf" srcId="{AE899F94-CCB0-4F73-86C8-D89C7F1D741B}" destId="{40211AED-29E9-4BB8-B51C-32C7EBA9E931}" srcOrd="1" destOrd="0" presId="urn:microsoft.com/office/officeart/2005/8/layout/list1"/>
    <dgm:cxn modelId="{680D0F36-E4DD-466C-BD77-0E56B44234DD}" type="presParOf" srcId="{62A41067-7EFE-4A4D-B8CF-C99372DCDD10}" destId="{5584F3C3-C629-48CC-8CBB-6BDA498D69B4}" srcOrd="5" destOrd="0" presId="urn:microsoft.com/office/officeart/2005/8/layout/list1"/>
    <dgm:cxn modelId="{CA3D12A6-FCD6-4445-AB23-AA121387A4CB}" type="presParOf" srcId="{62A41067-7EFE-4A4D-B8CF-C99372DCDD10}" destId="{5D75CE4D-E22F-4CB4-81FD-B94E5C213D75}" srcOrd="6" destOrd="0" presId="urn:microsoft.com/office/officeart/2005/8/layout/list1"/>
    <dgm:cxn modelId="{FFF67A08-CCD9-4BE7-9C50-2E0781B8F8A4}" type="presParOf" srcId="{62A41067-7EFE-4A4D-B8CF-C99372DCDD10}" destId="{631B2938-89FA-4063-9E4F-F310AFBC80A0}" srcOrd="7" destOrd="0" presId="urn:microsoft.com/office/officeart/2005/8/layout/list1"/>
    <dgm:cxn modelId="{8DA95CD7-94A7-462F-B834-87C681A525D0}" type="presParOf" srcId="{62A41067-7EFE-4A4D-B8CF-C99372DCDD10}" destId="{CF097E4E-42E8-4C1A-883E-6B9C09233417}" srcOrd="8" destOrd="0" presId="urn:microsoft.com/office/officeart/2005/8/layout/list1"/>
    <dgm:cxn modelId="{F641D189-E91C-4F02-BC33-BD26359C2BE2}" type="presParOf" srcId="{CF097E4E-42E8-4C1A-883E-6B9C09233417}" destId="{98B25EA3-6D15-4983-853D-3D3F75ED7D40}" srcOrd="0" destOrd="0" presId="urn:microsoft.com/office/officeart/2005/8/layout/list1"/>
    <dgm:cxn modelId="{3D9B2156-EE39-4E5F-B6FC-36DDBA41C80A}" type="presParOf" srcId="{CF097E4E-42E8-4C1A-883E-6B9C09233417}" destId="{F1A6D0D8-705F-4418-A822-82962D9E6113}" srcOrd="1" destOrd="0" presId="urn:microsoft.com/office/officeart/2005/8/layout/list1"/>
    <dgm:cxn modelId="{1576C54B-8135-493E-8A42-935244B3899D}" type="presParOf" srcId="{62A41067-7EFE-4A4D-B8CF-C99372DCDD10}" destId="{E6B38A86-A4F8-4947-91B8-3EF33D4E123C}" srcOrd="9" destOrd="0" presId="urn:microsoft.com/office/officeart/2005/8/layout/list1"/>
    <dgm:cxn modelId="{5C4677AC-846C-41E7-A10E-1B3DDC655836}" type="presParOf" srcId="{62A41067-7EFE-4A4D-B8CF-C99372DCDD10}" destId="{3BC4B209-0C1B-4054-8E3B-F18470DFFFFC}" srcOrd="10" destOrd="0" presId="urn:microsoft.com/office/officeart/2005/8/layout/list1"/>
    <dgm:cxn modelId="{7197BF00-A11C-4097-8A59-4234AC29BB6F}" type="presParOf" srcId="{62A41067-7EFE-4A4D-B8CF-C99372DCDD10}" destId="{3A6F88D3-411A-42FC-B2DD-4D229E1E4624}" srcOrd="11" destOrd="0" presId="urn:microsoft.com/office/officeart/2005/8/layout/list1"/>
    <dgm:cxn modelId="{399D6F5A-AEBC-4A64-9220-650F03CB66FD}" type="presParOf" srcId="{62A41067-7EFE-4A4D-B8CF-C99372DCDD10}" destId="{D45BB587-8B0C-400B-A616-1E79F2BF0BF9}" srcOrd="12" destOrd="0" presId="urn:microsoft.com/office/officeart/2005/8/layout/list1"/>
    <dgm:cxn modelId="{F6FE05AA-FE2F-4FED-9AD2-921FAD9A7C5C}" type="presParOf" srcId="{D45BB587-8B0C-400B-A616-1E79F2BF0BF9}" destId="{2235C3F2-048B-4AA9-AE8E-D41AD443FE5F}" srcOrd="0" destOrd="0" presId="urn:microsoft.com/office/officeart/2005/8/layout/list1"/>
    <dgm:cxn modelId="{490E3E9C-9BB2-4353-A161-759364AB7A9C}" type="presParOf" srcId="{D45BB587-8B0C-400B-A616-1E79F2BF0BF9}" destId="{A78FDCF2-5E97-4413-8843-A2DD494F5EA4}" srcOrd="1" destOrd="0" presId="urn:microsoft.com/office/officeart/2005/8/layout/list1"/>
    <dgm:cxn modelId="{138F21B9-733E-43AB-8F88-B3E0F910DAE8}" type="presParOf" srcId="{62A41067-7EFE-4A4D-B8CF-C99372DCDD10}" destId="{AD32A21B-5E57-4119-94F0-EF5545E96F0E}" srcOrd="13" destOrd="0" presId="urn:microsoft.com/office/officeart/2005/8/layout/list1"/>
    <dgm:cxn modelId="{F33F94D3-66BF-4094-93D5-62E00310CD7B}" type="presParOf" srcId="{62A41067-7EFE-4A4D-B8CF-C99372DCDD10}" destId="{4F781680-685C-4188-B972-D540F478200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D35594-74A8-4B09-95BD-7ACD1D2E14DE}" type="doc">
      <dgm:prSet loTypeId="urn:microsoft.com/office/officeart/2005/8/layout/hList6" loCatId="list" qsTypeId="urn:microsoft.com/office/officeart/2005/8/quickstyle/simple1" qsCatId="simple" csTypeId="urn:microsoft.com/office/officeart/2005/8/colors/colorful5" csCatId="colorful" phldr="1"/>
      <dgm:spPr/>
      <dgm:t>
        <a:bodyPr/>
        <a:lstStyle/>
        <a:p>
          <a:endParaRPr lang="en-GB"/>
        </a:p>
      </dgm:t>
    </dgm:pt>
    <dgm:pt modelId="{61748079-FBD7-4FA2-B0CA-6CA5AE04DEAD}">
      <dgm:prSet phldrT="[Text]"/>
      <dgm:spPr/>
      <dgm:t>
        <a:bodyPr/>
        <a:lstStyle/>
        <a:p>
          <a:r>
            <a:rPr lang="en-GB" b="1" dirty="0">
              <a:latin typeface="Arial" panose="020B0604020202020204" pitchFamily="34" charset="0"/>
              <a:cs typeface="Arial" panose="020B0604020202020204" pitchFamily="34" charset="0"/>
            </a:rPr>
            <a:t>Negotiating with staffs </a:t>
          </a:r>
        </a:p>
      </dgm:t>
    </dgm:pt>
    <dgm:pt modelId="{8A5F8D4D-44C2-4766-9DCD-1D89D7E6C1F5}" type="parTrans" cxnId="{3FFF2567-BD8C-413F-B35C-B8F5F713D2BE}">
      <dgm:prSet/>
      <dgm:spPr/>
      <dgm:t>
        <a:bodyPr/>
        <a:lstStyle/>
        <a:p>
          <a:endParaRPr lang="en-GB" b="1"/>
        </a:p>
      </dgm:t>
    </dgm:pt>
    <dgm:pt modelId="{9FDA12E8-7226-4B7B-9A0B-13F44EFABDC1}" type="sibTrans" cxnId="{3FFF2567-BD8C-413F-B35C-B8F5F713D2BE}">
      <dgm:prSet/>
      <dgm:spPr/>
      <dgm:t>
        <a:bodyPr/>
        <a:lstStyle/>
        <a:p>
          <a:endParaRPr lang="en-GB" b="1"/>
        </a:p>
      </dgm:t>
    </dgm:pt>
    <dgm:pt modelId="{4AC30EA1-5B4C-41AD-A328-30E12D9A4F83}">
      <dgm:prSet phldrT="[Text]"/>
      <dgm:spPr/>
      <dgm:t>
        <a:bodyPr/>
        <a:lstStyle/>
        <a:p>
          <a:r>
            <a:rPr lang="en-GB" b="1" dirty="0">
              <a:latin typeface="Arial" panose="020B0604020202020204" pitchFamily="34" charset="0"/>
              <a:cs typeface="Arial" panose="020B0604020202020204" pitchFamily="34" charset="0"/>
            </a:rPr>
            <a:t>Implementing disciplinary processes  </a:t>
          </a:r>
        </a:p>
      </dgm:t>
    </dgm:pt>
    <dgm:pt modelId="{CBC33FE7-54EB-406A-B427-8AA327FDBC1C}" type="parTrans" cxnId="{85DE11C0-68C4-42DD-ADC0-931B302AC031}">
      <dgm:prSet/>
      <dgm:spPr/>
      <dgm:t>
        <a:bodyPr/>
        <a:lstStyle/>
        <a:p>
          <a:endParaRPr lang="en-GB" b="1"/>
        </a:p>
      </dgm:t>
    </dgm:pt>
    <dgm:pt modelId="{C2B23736-FFD0-4F0F-AB5C-5930DE4AD7B0}" type="sibTrans" cxnId="{85DE11C0-68C4-42DD-ADC0-931B302AC031}">
      <dgm:prSet/>
      <dgm:spPr/>
      <dgm:t>
        <a:bodyPr/>
        <a:lstStyle/>
        <a:p>
          <a:endParaRPr lang="en-GB" b="1"/>
        </a:p>
      </dgm:t>
    </dgm:pt>
    <dgm:pt modelId="{8D0EC43A-7109-4C9C-98D4-BF7A69502116}">
      <dgm:prSet phldrT="[Text]"/>
      <dgm:spPr/>
      <dgm:t>
        <a:bodyPr/>
        <a:lstStyle/>
        <a:p>
          <a:r>
            <a:rPr lang="en-GB" b="1" dirty="0">
              <a:latin typeface="Arial" panose="020B0604020202020204" pitchFamily="34" charset="0"/>
              <a:cs typeface="Arial" panose="020B0604020202020204" pitchFamily="34" charset="0"/>
            </a:rPr>
            <a:t>Adaptability </a:t>
          </a:r>
        </a:p>
      </dgm:t>
    </dgm:pt>
    <dgm:pt modelId="{A7CEE3BC-3CC9-4D85-A90F-11BBA84D58B7}" type="parTrans" cxnId="{6AAC2149-F89E-40C1-B9CC-E583B74301C1}">
      <dgm:prSet/>
      <dgm:spPr/>
      <dgm:t>
        <a:bodyPr/>
        <a:lstStyle/>
        <a:p>
          <a:endParaRPr lang="en-GB" b="1"/>
        </a:p>
      </dgm:t>
    </dgm:pt>
    <dgm:pt modelId="{E4C519D7-A512-4773-80E0-785101C1F622}" type="sibTrans" cxnId="{6AAC2149-F89E-40C1-B9CC-E583B74301C1}">
      <dgm:prSet/>
      <dgm:spPr/>
      <dgm:t>
        <a:bodyPr/>
        <a:lstStyle/>
        <a:p>
          <a:endParaRPr lang="en-GB" b="1"/>
        </a:p>
      </dgm:t>
    </dgm:pt>
    <dgm:pt modelId="{14E26583-24FC-4CA7-8AA1-F40BE9A16843}">
      <dgm:prSet/>
      <dgm:spPr/>
      <dgm:t>
        <a:bodyPr/>
        <a:lstStyle/>
        <a:p>
          <a:r>
            <a:rPr lang="en-GB" b="1">
              <a:latin typeface="Arial" panose="020B0604020202020204" pitchFamily="34" charset="0"/>
              <a:cs typeface="Arial" panose="020B0604020202020204" pitchFamily="34" charset="0"/>
            </a:rPr>
            <a:t>Empathy  </a:t>
          </a:r>
          <a:endParaRPr lang="en-US" b="1">
            <a:latin typeface="Arial" panose="020B0604020202020204" pitchFamily="34" charset="0"/>
            <a:cs typeface="Arial" panose="020B0604020202020204" pitchFamily="34" charset="0"/>
          </a:endParaRPr>
        </a:p>
      </dgm:t>
    </dgm:pt>
    <dgm:pt modelId="{2B3D4102-8B4E-4A90-B0BC-E19EDCB86FEF}" type="parTrans" cxnId="{F9352735-5096-4CF7-8B2B-20B77141C49D}">
      <dgm:prSet/>
      <dgm:spPr/>
      <dgm:t>
        <a:bodyPr/>
        <a:lstStyle/>
        <a:p>
          <a:endParaRPr lang="en-GB" b="1"/>
        </a:p>
      </dgm:t>
    </dgm:pt>
    <dgm:pt modelId="{38FDCB0A-2D41-4C89-8803-DE1B85C03F31}" type="sibTrans" cxnId="{F9352735-5096-4CF7-8B2B-20B77141C49D}">
      <dgm:prSet/>
      <dgm:spPr/>
      <dgm:t>
        <a:bodyPr/>
        <a:lstStyle/>
        <a:p>
          <a:endParaRPr lang="en-GB" b="1"/>
        </a:p>
      </dgm:t>
    </dgm:pt>
    <dgm:pt modelId="{0DB83EA9-FADB-4063-AB3A-D390D79D150A}" type="pres">
      <dgm:prSet presAssocID="{02D35594-74A8-4B09-95BD-7ACD1D2E14DE}" presName="Name0" presStyleCnt="0">
        <dgm:presLayoutVars>
          <dgm:dir/>
          <dgm:resizeHandles val="exact"/>
        </dgm:presLayoutVars>
      </dgm:prSet>
      <dgm:spPr/>
    </dgm:pt>
    <dgm:pt modelId="{E8E24087-4868-42B3-B4C1-E6951217A681}" type="pres">
      <dgm:prSet presAssocID="{61748079-FBD7-4FA2-B0CA-6CA5AE04DEAD}" presName="node" presStyleLbl="node1" presStyleIdx="0" presStyleCnt="4">
        <dgm:presLayoutVars>
          <dgm:bulletEnabled val="1"/>
        </dgm:presLayoutVars>
      </dgm:prSet>
      <dgm:spPr/>
    </dgm:pt>
    <dgm:pt modelId="{37E5CDDC-14AC-4A7A-9F66-FDA6B864EBE1}" type="pres">
      <dgm:prSet presAssocID="{9FDA12E8-7226-4B7B-9A0B-13F44EFABDC1}" presName="sibTrans" presStyleCnt="0"/>
      <dgm:spPr/>
    </dgm:pt>
    <dgm:pt modelId="{5F9B5956-4205-4699-B053-AB96CDAC4161}" type="pres">
      <dgm:prSet presAssocID="{4AC30EA1-5B4C-41AD-A328-30E12D9A4F83}" presName="node" presStyleLbl="node1" presStyleIdx="1" presStyleCnt="4">
        <dgm:presLayoutVars>
          <dgm:bulletEnabled val="1"/>
        </dgm:presLayoutVars>
      </dgm:prSet>
      <dgm:spPr/>
    </dgm:pt>
    <dgm:pt modelId="{4B9B2479-DBF9-4296-9075-6D6A561CC650}" type="pres">
      <dgm:prSet presAssocID="{C2B23736-FFD0-4F0F-AB5C-5930DE4AD7B0}" presName="sibTrans" presStyleCnt="0"/>
      <dgm:spPr/>
    </dgm:pt>
    <dgm:pt modelId="{40192DD6-C201-4504-8321-F68309E77C51}" type="pres">
      <dgm:prSet presAssocID="{8D0EC43A-7109-4C9C-98D4-BF7A69502116}" presName="node" presStyleLbl="node1" presStyleIdx="2" presStyleCnt="4">
        <dgm:presLayoutVars>
          <dgm:bulletEnabled val="1"/>
        </dgm:presLayoutVars>
      </dgm:prSet>
      <dgm:spPr/>
    </dgm:pt>
    <dgm:pt modelId="{AAF6487B-32D9-4974-82BD-87F91E1D3D82}" type="pres">
      <dgm:prSet presAssocID="{E4C519D7-A512-4773-80E0-785101C1F622}" presName="sibTrans" presStyleCnt="0"/>
      <dgm:spPr/>
    </dgm:pt>
    <dgm:pt modelId="{A903D90C-16AD-4EE8-A82B-9DB4E47CF273}" type="pres">
      <dgm:prSet presAssocID="{14E26583-24FC-4CA7-8AA1-F40BE9A16843}" presName="node" presStyleLbl="node1" presStyleIdx="3" presStyleCnt="4">
        <dgm:presLayoutVars>
          <dgm:bulletEnabled val="1"/>
        </dgm:presLayoutVars>
      </dgm:prSet>
      <dgm:spPr/>
    </dgm:pt>
  </dgm:ptLst>
  <dgm:cxnLst>
    <dgm:cxn modelId="{7232490F-1F8D-4558-A839-80DADD882403}" type="presOf" srcId="{14E26583-24FC-4CA7-8AA1-F40BE9A16843}" destId="{A903D90C-16AD-4EE8-A82B-9DB4E47CF273}" srcOrd="0" destOrd="0" presId="urn:microsoft.com/office/officeart/2005/8/layout/hList6"/>
    <dgm:cxn modelId="{F9352735-5096-4CF7-8B2B-20B77141C49D}" srcId="{02D35594-74A8-4B09-95BD-7ACD1D2E14DE}" destId="{14E26583-24FC-4CA7-8AA1-F40BE9A16843}" srcOrd="3" destOrd="0" parTransId="{2B3D4102-8B4E-4A90-B0BC-E19EDCB86FEF}" sibTransId="{38FDCB0A-2D41-4C89-8803-DE1B85C03F31}"/>
    <dgm:cxn modelId="{3FFF2567-BD8C-413F-B35C-B8F5F713D2BE}" srcId="{02D35594-74A8-4B09-95BD-7ACD1D2E14DE}" destId="{61748079-FBD7-4FA2-B0CA-6CA5AE04DEAD}" srcOrd="0" destOrd="0" parTransId="{8A5F8D4D-44C2-4766-9DCD-1D89D7E6C1F5}" sibTransId="{9FDA12E8-7226-4B7B-9A0B-13F44EFABDC1}"/>
    <dgm:cxn modelId="{6AAC2149-F89E-40C1-B9CC-E583B74301C1}" srcId="{02D35594-74A8-4B09-95BD-7ACD1D2E14DE}" destId="{8D0EC43A-7109-4C9C-98D4-BF7A69502116}" srcOrd="2" destOrd="0" parTransId="{A7CEE3BC-3CC9-4D85-A90F-11BBA84D58B7}" sibTransId="{E4C519D7-A512-4773-80E0-785101C1F622}"/>
    <dgm:cxn modelId="{B898026B-50DD-4BBB-9948-F67883B6374C}" type="presOf" srcId="{61748079-FBD7-4FA2-B0CA-6CA5AE04DEAD}" destId="{E8E24087-4868-42B3-B4C1-E6951217A681}" srcOrd="0" destOrd="0" presId="urn:microsoft.com/office/officeart/2005/8/layout/hList6"/>
    <dgm:cxn modelId="{61C8BD6F-7AC2-4DB1-A694-9D5133D41AC7}" type="presOf" srcId="{8D0EC43A-7109-4C9C-98D4-BF7A69502116}" destId="{40192DD6-C201-4504-8321-F68309E77C51}" srcOrd="0" destOrd="0" presId="urn:microsoft.com/office/officeart/2005/8/layout/hList6"/>
    <dgm:cxn modelId="{76080177-602E-42C7-9865-2C2651540EB5}" type="presOf" srcId="{02D35594-74A8-4B09-95BD-7ACD1D2E14DE}" destId="{0DB83EA9-FADB-4063-AB3A-D390D79D150A}" srcOrd="0" destOrd="0" presId="urn:microsoft.com/office/officeart/2005/8/layout/hList6"/>
    <dgm:cxn modelId="{255AAFBD-C438-4749-BEEA-1D56B3E83E69}" type="presOf" srcId="{4AC30EA1-5B4C-41AD-A328-30E12D9A4F83}" destId="{5F9B5956-4205-4699-B053-AB96CDAC4161}" srcOrd="0" destOrd="0" presId="urn:microsoft.com/office/officeart/2005/8/layout/hList6"/>
    <dgm:cxn modelId="{85DE11C0-68C4-42DD-ADC0-931B302AC031}" srcId="{02D35594-74A8-4B09-95BD-7ACD1D2E14DE}" destId="{4AC30EA1-5B4C-41AD-A328-30E12D9A4F83}" srcOrd="1" destOrd="0" parTransId="{CBC33FE7-54EB-406A-B427-8AA327FDBC1C}" sibTransId="{C2B23736-FFD0-4F0F-AB5C-5930DE4AD7B0}"/>
    <dgm:cxn modelId="{35EFA7C1-D54C-4BB4-8AE6-8AA27EDE9CE9}" type="presParOf" srcId="{0DB83EA9-FADB-4063-AB3A-D390D79D150A}" destId="{E8E24087-4868-42B3-B4C1-E6951217A681}" srcOrd="0" destOrd="0" presId="urn:microsoft.com/office/officeart/2005/8/layout/hList6"/>
    <dgm:cxn modelId="{9B900939-7A84-4FCC-8977-4B8AA4F354CB}" type="presParOf" srcId="{0DB83EA9-FADB-4063-AB3A-D390D79D150A}" destId="{37E5CDDC-14AC-4A7A-9F66-FDA6B864EBE1}" srcOrd="1" destOrd="0" presId="urn:microsoft.com/office/officeart/2005/8/layout/hList6"/>
    <dgm:cxn modelId="{A7122871-CE72-47AC-9265-2D496F782BA0}" type="presParOf" srcId="{0DB83EA9-FADB-4063-AB3A-D390D79D150A}" destId="{5F9B5956-4205-4699-B053-AB96CDAC4161}" srcOrd="2" destOrd="0" presId="urn:microsoft.com/office/officeart/2005/8/layout/hList6"/>
    <dgm:cxn modelId="{877C1B6F-918F-4AD3-BA3F-161100189437}" type="presParOf" srcId="{0DB83EA9-FADB-4063-AB3A-D390D79D150A}" destId="{4B9B2479-DBF9-4296-9075-6D6A561CC650}" srcOrd="3" destOrd="0" presId="urn:microsoft.com/office/officeart/2005/8/layout/hList6"/>
    <dgm:cxn modelId="{F06C4BF4-FF86-4BB4-9478-B7F0344942F1}" type="presParOf" srcId="{0DB83EA9-FADB-4063-AB3A-D390D79D150A}" destId="{40192DD6-C201-4504-8321-F68309E77C51}" srcOrd="4" destOrd="0" presId="urn:microsoft.com/office/officeart/2005/8/layout/hList6"/>
    <dgm:cxn modelId="{0C3301ED-22AE-4470-99E4-DEB9C33C3C7F}" type="presParOf" srcId="{0DB83EA9-FADB-4063-AB3A-D390D79D150A}" destId="{AAF6487B-32D9-4974-82BD-87F91E1D3D82}" srcOrd="5" destOrd="0" presId="urn:microsoft.com/office/officeart/2005/8/layout/hList6"/>
    <dgm:cxn modelId="{C0961846-F84D-4E33-92B4-F67BE57ECF39}" type="presParOf" srcId="{0DB83EA9-FADB-4063-AB3A-D390D79D150A}" destId="{A903D90C-16AD-4EE8-A82B-9DB4E47CF273}"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84A7E7-505C-4C50-A84B-4BE9A9D69D38}"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GB"/>
        </a:p>
      </dgm:t>
    </dgm:pt>
    <dgm:pt modelId="{195ABC18-760A-4066-B743-7213FAB4ADA8}">
      <dgm:prSet phldrT="[Text]"/>
      <dgm:spPr/>
      <dgm:t>
        <a:bodyPr/>
        <a:lstStyle/>
        <a:p>
          <a:pPr algn="just"/>
          <a:r>
            <a:rPr lang="en-GB" dirty="0">
              <a:latin typeface="Arial" panose="020B0604020202020204" pitchFamily="34" charset="0"/>
              <a:cs typeface="Arial" panose="020B0604020202020204" pitchFamily="34" charset="0"/>
            </a:rPr>
            <a:t>Benefits </a:t>
          </a: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dgm:t>
    </dgm:pt>
    <dgm:pt modelId="{9A929FC0-53DA-44FD-B136-3FF33D47742C}" type="parTrans" cxnId="{1455472E-EE53-460C-A62B-B207BD67DCDA}">
      <dgm:prSet/>
      <dgm:spPr/>
      <dgm:t>
        <a:bodyPr/>
        <a:lstStyle/>
        <a:p>
          <a:endParaRPr lang="en-GB"/>
        </a:p>
      </dgm:t>
    </dgm:pt>
    <dgm:pt modelId="{0BD25205-CDDD-4061-B9C2-FCE0E4C79915}" type="sibTrans" cxnId="{1455472E-EE53-460C-A62B-B207BD67DCDA}">
      <dgm:prSet/>
      <dgm:spPr/>
      <dgm:t>
        <a:bodyPr/>
        <a:lstStyle/>
        <a:p>
          <a:endParaRPr lang="en-GB"/>
        </a:p>
      </dgm:t>
    </dgm:pt>
    <dgm:pt modelId="{BE1049DB-702C-4B31-8B95-F78CBC40EB26}">
      <dgm:prSet phldrT="[Text]"/>
      <dgm:spPr/>
      <dgm:t>
        <a:bodyPr/>
        <a:lstStyle/>
        <a:p>
          <a:pPr algn="just"/>
          <a:r>
            <a:rPr lang="en-GB" dirty="0">
              <a:latin typeface="Arial" panose="020B0604020202020204" pitchFamily="34" charset="0"/>
              <a:cs typeface="Arial" panose="020B0604020202020204" pitchFamily="34" charset="0"/>
            </a:rPr>
            <a:t>It will help to make sure that the business has a skilled workforce. </a:t>
          </a:r>
        </a:p>
      </dgm:t>
    </dgm:pt>
    <dgm:pt modelId="{23877A11-541E-469D-915F-5316D7A35572}" type="parTrans" cxnId="{DB0FB81E-B0D5-434D-8BDA-00F2B67C36AE}">
      <dgm:prSet/>
      <dgm:spPr/>
      <dgm:t>
        <a:bodyPr/>
        <a:lstStyle/>
        <a:p>
          <a:endParaRPr lang="en-GB"/>
        </a:p>
      </dgm:t>
    </dgm:pt>
    <dgm:pt modelId="{A10FFA9D-B032-4C35-B3C9-D671D3432B93}" type="sibTrans" cxnId="{DB0FB81E-B0D5-434D-8BDA-00F2B67C36AE}">
      <dgm:prSet/>
      <dgm:spPr/>
      <dgm:t>
        <a:bodyPr/>
        <a:lstStyle/>
        <a:p>
          <a:endParaRPr lang="en-GB"/>
        </a:p>
      </dgm:t>
    </dgm:pt>
    <dgm:pt modelId="{DBD44C50-7DBF-4AB3-A114-E5289BBBB4BA}">
      <dgm:prSet/>
      <dgm:spPr/>
      <dgm:t>
        <a:bodyPr/>
        <a:lstStyle/>
        <a:p>
          <a:pPr algn="just"/>
          <a:r>
            <a:rPr lang="en-GB">
              <a:latin typeface="Arial" panose="020B0604020202020204" pitchFamily="34" charset="0"/>
              <a:cs typeface="Arial" panose="020B0604020202020204" pitchFamily="34" charset="0"/>
            </a:rPr>
            <a:t>The performance management process of the business will be effective. </a:t>
          </a:r>
          <a:endParaRPr lang="en-US">
            <a:latin typeface="Arial" panose="020B0604020202020204" pitchFamily="34" charset="0"/>
            <a:cs typeface="Arial" panose="020B0604020202020204" pitchFamily="34" charset="0"/>
          </a:endParaRPr>
        </a:p>
      </dgm:t>
    </dgm:pt>
    <dgm:pt modelId="{F306F7DE-725E-4C3A-8890-F7D57CE3A9AB}" type="parTrans" cxnId="{13F9B59C-58C9-4F35-93EB-547C295412E8}">
      <dgm:prSet/>
      <dgm:spPr/>
      <dgm:t>
        <a:bodyPr/>
        <a:lstStyle/>
        <a:p>
          <a:endParaRPr lang="en-GB"/>
        </a:p>
      </dgm:t>
    </dgm:pt>
    <dgm:pt modelId="{7842F783-0E65-4AB5-B533-C39A65292340}" type="sibTrans" cxnId="{13F9B59C-58C9-4F35-93EB-547C295412E8}">
      <dgm:prSet/>
      <dgm:spPr/>
      <dgm:t>
        <a:bodyPr/>
        <a:lstStyle/>
        <a:p>
          <a:endParaRPr lang="en-GB"/>
        </a:p>
      </dgm:t>
    </dgm:pt>
    <dgm:pt modelId="{84C95A6E-C1F4-4606-9250-585415ED4055}">
      <dgm:prSet/>
      <dgm:spPr/>
      <dgm:t>
        <a:bodyPr/>
        <a:lstStyle/>
        <a:p>
          <a:pPr algn="just"/>
          <a:r>
            <a:rPr lang="en-GB">
              <a:latin typeface="Arial" panose="020B0604020202020204" pitchFamily="34" charset="0"/>
              <a:cs typeface="Arial" panose="020B0604020202020204" pitchFamily="34" charset="0"/>
            </a:rPr>
            <a:t>The productivity of the business will be improved.   </a:t>
          </a:r>
          <a:endParaRPr lang="en-US">
            <a:latin typeface="Arial" panose="020B0604020202020204" pitchFamily="34" charset="0"/>
            <a:cs typeface="Arial" panose="020B0604020202020204" pitchFamily="34" charset="0"/>
          </a:endParaRPr>
        </a:p>
      </dgm:t>
    </dgm:pt>
    <dgm:pt modelId="{BEEA93F7-E4EB-4983-9ACD-E2EDBF91D290}" type="parTrans" cxnId="{BE4542DE-672D-4DED-BEEB-EF9007B450E6}">
      <dgm:prSet/>
      <dgm:spPr/>
      <dgm:t>
        <a:bodyPr/>
        <a:lstStyle/>
        <a:p>
          <a:endParaRPr lang="en-GB"/>
        </a:p>
      </dgm:t>
    </dgm:pt>
    <dgm:pt modelId="{8DF407E9-77DF-448D-845A-3C540950FA3A}" type="sibTrans" cxnId="{BE4542DE-672D-4DED-BEEB-EF9007B450E6}">
      <dgm:prSet/>
      <dgm:spPr/>
      <dgm:t>
        <a:bodyPr/>
        <a:lstStyle/>
        <a:p>
          <a:endParaRPr lang="en-GB"/>
        </a:p>
      </dgm:t>
    </dgm:pt>
    <dgm:pt modelId="{CE92AC68-CABA-47DD-A9EF-33667D1C4CA4}">
      <dgm:prSet/>
      <dgm:spPr/>
      <dgm:t>
        <a:bodyPr/>
        <a:lstStyle/>
        <a:p>
          <a:pPr algn="just"/>
          <a:r>
            <a:rPr lang="en-GB" dirty="0">
              <a:latin typeface="Arial" panose="020B0604020202020204" pitchFamily="34" charset="0"/>
              <a:cs typeface="Arial" panose="020B0604020202020204" pitchFamily="34" charset="0"/>
            </a:rPr>
            <a:t>Employee satisfaction will be increased as well. </a:t>
          </a:r>
          <a:endParaRPr lang="en-US" dirty="0">
            <a:latin typeface="Arial" panose="020B0604020202020204" pitchFamily="34" charset="0"/>
            <a:cs typeface="Arial" panose="020B0604020202020204" pitchFamily="34" charset="0"/>
          </a:endParaRPr>
        </a:p>
      </dgm:t>
    </dgm:pt>
    <dgm:pt modelId="{2DBFAF5D-5EFC-43B0-B534-384B62ABC6FB}" type="parTrans" cxnId="{00F370A2-1901-46AA-821D-E2F975127D82}">
      <dgm:prSet/>
      <dgm:spPr/>
      <dgm:t>
        <a:bodyPr/>
        <a:lstStyle/>
        <a:p>
          <a:endParaRPr lang="en-GB"/>
        </a:p>
      </dgm:t>
    </dgm:pt>
    <dgm:pt modelId="{ACA02E33-7301-452D-8803-D8A5AB7DAF06}" type="sibTrans" cxnId="{00F370A2-1901-46AA-821D-E2F975127D82}">
      <dgm:prSet/>
      <dgm:spPr/>
      <dgm:t>
        <a:bodyPr/>
        <a:lstStyle/>
        <a:p>
          <a:endParaRPr lang="en-GB"/>
        </a:p>
      </dgm:t>
    </dgm:pt>
    <dgm:pt modelId="{821C8F8B-1E71-4DE3-A4BF-B71A362713D1}" type="pres">
      <dgm:prSet presAssocID="{DD84A7E7-505C-4C50-A84B-4BE9A9D69D38}" presName="Name0" presStyleCnt="0">
        <dgm:presLayoutVars>
          <dgm:dir/>
          <dgm:animLvl val="lvl"/>
          <dgm:resizeHandles/>
        </dgm:presLayoutVars>
      </dgm:prSet>
      <dgm:spPr/>
    </dgm:pt>
    <dgm:pt modelId="{831A9414-02BD-4886-884D-CC3DFC9063F3}" type="pres">
      <dgm:prSet presAssocID="{195ABC18-760A-4066-B743-7213FAB4ADA8}" presName="linNode" presStyleCnt="0"/>
      <dgm:spPr/>
    </dgm:pt>
    <dgm:pt modelId="{7D6769E6-FA90-44A9-98FA-E1198FEDFB17}" type="pres">
      <dgm:prSet presAssocID="{195ABC18-760A-4066-B743-7213FAB4ADA8}" presName="parentShp" presStyleLbl="node1" presStyleIdx="0" presStyleCnt="1">
        <dgm:presLayoutVars>
          <dgm:bulletEnabled val="1"/>
        </dgm:presLayoutVars>
      </dgm:prSet>
      <dgm:spPr/>
    </dgm:pt>
    <dgm:pt modelId="{745EDAE1-2A8A-4908-89D2-93F62CE80333}" type="pres">
      <dgm:prSet presAssocID="{195ABC18-760A-4066-B743-7213FAB4ADA8}" presName="childShp" presStyleLbl="bgAccFollowNode1" presStyleIdx="0" presStyleCnt="1">
        <dgm:presLayoutVars>
          <dgm:bulletEnabled val="1"/>
        </dgm:presLayoutVars>
      </dgm:prSet>
      <dgm:spPr/>
    </dgm:pt>
  </dgm:ptLst>
  <dgm:cxnLst>
    <dgm:cxn modelId="{07ADE708-989E-4A01-908F-AEB8B2FF2AC8}" type="presOf" srcId="{DBD44C50-7DBF-4AB3-A114-E5289BBBB4BA}" destId="{745EDAE1-2A8A-4908-89D2-93F62CE80333}" srcOrd="0" destOrd="1" presId="urn:microsoft.com/office/officeart/2005/8/layout/vList6"/>
    <dgm:cxn modelId="{E0F1DB12-520E-4363-99A8-1755036F8A11}" type="presOf" srcId="{BE1049DB-702C-4B31-8B95-F78CBC40EB26}" destId="{745EDAE1-2A8A-4908-89D2-93F62CE80333}" srcOrd="0" destOrd="0" presId="urn:microsoft.com/office/officeart/2005/8/layout/vList6"/>
    <dgm:cxn modelId="{DB0FB81E-B0D5-434D-8BDA-00F2B67C36AE}" srcId="{195ABC18-760A-4066-B743-7213FAB4ADA8}" destId="{BE1049DB-702C-4B31-8B95-F78CBC40EB26}" srcOrd="0" destOrd="0" parTransId="{23877A11-541E-469D-915F-5316D7A35572}" sibTransId="{A10FFA9D-B032-4C35-B3C9-D671D3432B93}"/>
    <dgm:cxn modelId="{65DCC922-F4CB-4BF1-98D0-52BB6A02FB67}" type="presOf" srcId="{195ABC18-760A-4066-B743-7213FAB4ADA8}" destId="{7D6769E6-FA90-44A9-98FA-E1198FEDFB17}" srcOrd="0" destOrd="0" presId="urn:microsoft.com/office/officeart/2005/8/layout/vList6"/>
    <dgm:cxn modelId="{1455472E-EE53-460C-A62B-B207BD67DCDA}" srcId="{DD84A7E7-505C-4C50-A84B-4BE9A9D69D38}" destId="{195ABC18-760A-4066-B743-7213FAB4ADA8}" srcOrd="0" destOrd="0" parTransId="{9A929FC0-53DA-44FD-B136-3FF33D47742C}" sibTransId="{0BD25205-CDDD-4061-B9C2-FCE0E4C79915}"/>
    <dgm:cxn modelId="{13F9B59C-58C9-4F35-93EB-547C295412E8}" srcId="{195ABC18-760A-4066-B743-7213FAB4ADA8}" destId="{DBD44C50-7DBF-4AB3-A114-E5289BBBB4BA}" srcOrd="1" destOrd="0" parTransId="{F306F7DE-725E-4C3A-8890-F7D57CE3A9AB}" sibTransId="{7842F783-0E65-4AB5-B533-C39A65292340}"/>
    <dgm:cxn modelId="{00F370A2-1901-46AA-821D-E2F975127D82}" srcId="{195ABC18-760A-4066-B743-7213FAB4ADA8}" destId="{CE92AC68-CABA-47DD-A9EF-33667D1C4CA4}" srcOrd="3" destOrd="0" parTransId="{2DBFAF5D-5EFC-43B0-B534-384B62ABC6FB}" sibTransId="{ACA02E33-7301-452D-8803-D8A5AB7DAF06}"/>
    <dgm:cxn modelId="{E7B477C9-3734-42DD-8D8A-62A802896026}" type="presOf" srcId="{DD84A7E7-505C-4C50-A84B-4BE9A9D69D38}" destId="{821C8F8B-1E71-4DE3-A4BF-B71A362713D1}" srcOrd="0" destOrd="0" presId="urn:microsoft.com/office/officeart/2005/8/layout/vList6"/>
    <dgm:cxn modelId="{1B9D37D0-C3E4-48A5-8FEC-E47A40D371ED}" type="presOf" srcId="{CE92AC68-CABA-47DD-A9EF-33667D1C4CA4}" destId="{745EDAE1-2A8A-4908-89D2-93F62CE80333}" srcOrd="0" destOrd="3" presId="urn:microsoft.com/office/officeart/2005/8/layout/vList6"/>
    <dgm:cxn modelId="{BE4542DE-672D-4DED-BEEB-EF9007B450E6}" srcId="{195ABC18-760A-4066-B743-7213FAB4ADA8}" destId="{84C95A6E-C1F4-4606-9250-585415ED4055}" srcOrd="2" destOrd="0" parTransId="{BEEA93F7-E4EB-4983-9ACD-E2EDBF91D290}" sibTransId="{8DF407E9-77DF-448D-845A-3C540950FA3A}"/>
    <dgm:cxn modelId="{29DAB4FD-9355-4C7E-AB9A-BFE09FC999E7}" type="presOf" srcId="{84C95A6E-C1F4-4606-9250-585415ED4055}" destId="{745EDAE1-2A8A-4908-89D2-93F62CE80333}" srcOrd="0" destOrd="2" presId="urn:microsoft.com/office/officeart/2005/8/layout/vList6"/>
    <dgm:cxn modelId="{7C2B0592-3B09-4EB3-84E3-608DA69FDC31}" type="presParOf" srcId="{821C8F8B-1E71-4DE3-A4BF-B71A362713D1}" destId="{831A9414-02BD-4886-884D-CC3DFC9063F3}" srcOrd="0" destOrd="0" presId="urn:microsoft.com/office/officeart/2005/8/layout/vList6"/>
    <dgm:cxn modelId="{F66CA6B1-A613-40CC-BB11-0D766DDA6A77}" type="presParOf" srcId="{831A9414-02BD-4886-884D-CC3DFC9063F3}" destId="{7D6769E6-FA90-44A9-98FA-E1198FEDFB17}" srcOrd="0" destOrd="0" presId="urn:microsoft.com/office/officeart/2005/8/layout/vList6"/>
    <dgm:cxn modelId="{3A437192-A249-4CE3-9BC5-F5B458ED7CFA}" type="presParOf" srcId="{831A9414-02BD-4886-884D-CC3DFC9063F3}" destId="{745EDAE1-2A8A-4908-89D2-93F62CE80333}"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90396-4072-4939-84DC-7B0272106C78}">
      <dsp:nvSpPr>
        <dsp:cNvPr id="0" name=""/>
        <dsp:cNvSpPr/>
      </dsp:nvSpPr>
      <dsp:spPr>
        <a:xfrm>
          <a:off x="0" y="436097"/>
          <a:ext cx="7315200" cy="730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769A6FD2-DF1E-44F2-B5E8-359E8DF3F569}">
      <dsp:nvSpPr>
        <dsp:cNvPr id="0" name=""/>
        <dsp:cNvSpPr/>
      </dsp:nvSpPr>
      <dsp:spPr>
        <a:xfrm>
          <a:off x="365760" y="8057"/>
          <a:ext cx="5120640" cy="856080"/>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3548" tIns="0" rIns="193548" bIns="0" numCol="1" spcCol="1270" anchor="ctr" anchorCtr="0">
          <a:noAutofit/>
        </a:bodyPr>
        <a:lstStyle/>
        <a:p>
          <a:pPr marL="0" lvl="0" indent="0" algn="just"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Promoting equality and diversity </a:t>
          </a:r>
        </a:p>
      </dsp:txBody>
      <dsp:txXfrm>
        <a:off x="407550" y="49847"/>
        <a:ext cx="5037060" cy="772500"/>
      </dsp:txXfrm>
    </dsp:sp>
    <dsp:sp modelId="{5D75CE4D-E22F-4CB4-81FD-B94E5C213D75}">
      <dsp:nvSpPr>
        <dsp:cNvPr id="0" name=""/>
        <dsp:cNvSpPr/>
      </dsp:nvSpPr>
      <dsp:spPr>
        <a:xfrm>
          <a:off x="0" y="1751537"/>
          <a:ext cx="7315200" cy="730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0211AED-29E9-4BB8-B51C-32C7EBA9E931}">
      <dsp:nvSpPr>
        <dsp:cNvPr id="0" name=""/>
        <dsp:cNvSpPr/>
      </dsp:nvSpPr>
      <dsp:spPr>
        <a:xfrm>
          <a:off x="365760" y="1323497"/>
          <a:ext cx="5120640" cy="856080"/>
        </a:xfrm>
        <a:prstGeom prst="roundRect">
          <a:avLst/>
        </a:prstGeom>
        <a:solidFill>
          <a:schemeClr val="accent5">
            <a:hueOff val="3726106"/>
            <a:satOff val="-3211"/>
            <a:lumOff val="424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3548" tIns="0" rIns="193548" bIns="0" numCol="1" spcCol="1270" anchor="ctr" anchorCtr="0">
          <a:noAutofit/>
        </a:bodyPr>
        <a:lstStyle/>
        <a:p>
          <a:pPr marL="0" lvl="0" indent="0" algn="just"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Negotiating with different types of people</a:t>
          </a:r>
        </a:p>
      </dsp:txBody>
      <dsp:txXfrm>
        <a:off x="407550" y="1365287"/>
        <a:ext cx="5037060" cy="772500"/>
      </dsp:txXfrm>
    </dsp:sp>
    <dsp:sp modelId="{3BC4B209-0C1B-4054-8E3B-F18470DFFFFC}">
      <dsp:nvSpPr>
        <dsp:cNvPr id="0" name=""/>
        <dsp:cNvSpPr/>
      </dsp:nvSpPr>
      <dsp:spPr>
        <a:xfrm>
          <a:off x="0" y="3066977"/>
          <a:ext cx="7315200" cy="730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1A6D0D8-705F-4418-A822-82962D9E6113}">
      <dsp:nvSpPr>
        <dsp:cNvPr id="0" name=""/>
        <dsp:cNvSpPr/>
      </dsp:nvSpPr>
      <dsp:spPr>
        <a:xfrm>
          <a:off x="365760" y="2638937"/>
          <a:ext cx="5120640" cy="856080"/>
        </a:xfrm>
        <a:prstGeom prst="roundRect">
          <a:avLst/>
        </a:prstGeom>
        <a:solidFill>
          <a:schemeClr val="accent5">
            <a:hueOff val="7452213"/>
            <a:satOff val="-6423"/>
            <a:lumOff val="849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3548" tIns="0" rIns="193548" bIns="0" numCol="1" spcCol="1270" anchor="ctr" anchorCtr="0">
          <a:noAutofit/>
        </a:bodyPr>
        <a:lstStyle/>
        <a:p>
          <a:pPr marL="0" lvl="0" indent="0" algn="just"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Advising on pay and other remuneration </a:t>
          </a:r>
        </a:p>
      </dsp:txBody>
      <dsp:txXfrm>
        <a:off x="407550" y="2680727"/>
        <a:ext cx="5037060" cy="772500"/>
      </dsp:txXfrm>
    </dsp:sp>
    <dsp:sp modelId="{4F781680-685C-4188-B972-D540F4782007}">
      <dsp:nvSpPr>
        <dsp:cNvPr id="0" name=""/>
        <dsp:cNvSpPr/>
      </dsp:nvSpPr>
      <dsp:spPr>
        <a:xfrm>
          <a:off x="0" y="4382417"/>
          <a:ext cx="7315200" cy="730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A78FDCF2-5E97-4413-8843-A2DD494F5EA4}">
      <dsp:nvSpPr>
        <dsp:cNvPr id="0" name=""/>
        <dsp:cNvSpPr/>
      </dsp:nvSpPr>
      <dsp:spPr>
        <a:xfrm>
          <a:off x="365760" y="3954377"/>
          <a:ext cx="5120640" cy="856080"/>
        </a:xfrm>
        <a:prstGeom prst="roundRect">
          <a:avLst/>
        </a:prstGeom>
        <a:solidFill>
          <a:schemeClr val="accent5">
            <a:hueOff val="11178319"/>
            <a:satOff val="-9634"/>
            <a:lumOff val="1274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3548" tIns="0" rIns="193548" bIns="0" numCol="1" spcCol="1270" anchor="ctr" anchorCtr="0">
          <a:noAutofit/>
        </a:bodyPr>
        <a:lstStyle/>
        <a:p>
          <a:pPr marL="0" lvl="0" indent="0" algn="just"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Analysing training needs </a:t>
          </a:r>
          <a:endParaRPr lang="en-US" sz="2400" kern="1200">
            <a:latin typeface="Arial" panose="020B0604020202020204" pitchFamily="34" charset="0"/>
            <a:cs typeface="Arial" panose="020B0604020202020204" pitchFamily="34" charset="0"/>
          </a:endParaRPr>
        </a:p>
      </dsp:txBody>
      <dsp:txXfrm>
        <a:off x="407550" y="3996167"/>
        <a:ext cx="5037060" cy="77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24087-4868-42B3-B4C1-E6951217A681}">
      <dsp:nvSpPr>
        <dsp:cNvPr id="0" name=""/>
        <dsp:cNvSpPr/>
      </dsp:nvSpPr>
      <dsp:spPr>
        <a:xfrm rot="16200000">
          <a:off x="-1693587" y="1695350"/>
          <a:ext cx="5121275" cy="1730573"/>
        </a:xfrm>
        <a:prstGeom prst="flowChartManualOperation">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094" bIns="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Negotiating with staffs </a:t>
          </a:r>
        </a:p>
      </dsp:txBody>
      <dsp:txXfrm rot="5400000">
        <a:off x="1764" y="1024254"/>
        <a:ext cx="1730573" cy="3072765"/>
      </dsp:txXfrm>
    </dsp:sp>
    <dsp:sp modelId="{5F9B5956-4205-4699-B053-AB96CDAC4161}">
      <dsp:nvSpPr>
        <dsp:cNvPr id="0" name=""/>
        <dsp:cNvSpPr/>
      </dsp:nvSpPr>
      <dsp:spPr>
        <a:xfrm rot="16200000">
          <a:off x="166779" y="1695350"/>
          <a:ext cx="5121275" cy="1730573"/>
        </a:xfrm>
        <a:prstGeom prst="flowChartManualOperation">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094" bIns="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Implementing disciplinary processes  </a:t>
          </a:r>
        </a:p>
      </dsp:txBody>
      <dsp:txXfrm rot="5400000">
        <a:off x="1862130" y="1024254"/>
        <a:ext cx="1730573" cy="3072765"/>
      </dsp:txXfrm>
    </dsp:sp>
    <dsp:sp modelId="{40192DD6-C201-4504-8321-F68309E77C51}">
      <dsp:nvSpPr>
        <dsp:cNvPr id="0" name=""/>
        <dsp:cNvSpPr/>
      </dsp:nvSpPr>
      <dsp:spPr>
        <a:xfrm rot="16200000">
          <a:off x="2027145" y="1695350"/>
          <a:ext cx="5121275" cy="1730573"/>
        </a:xfrm>
        <a:prstGeom prst="flowChartManualOperation">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094" bIns="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Adaptability </a:t>
          </a:r>
        </a:p>
      </dsp:txBody>
      <dsp:txXfrm rot="5400000">
        <a:off x="3722496" y="1024254"/>
        <a:ext cx="1730573" cy="3072765"/>
      </dsp:txXfrm>
    </dsp:sp>
    <dsp:sp modelId="{A903D90C-16AD-4EE8-A82B-9DB4E47CF273}">
      <dsp:nvSpPr>
        <dsp:cNvPr id="0" name=""/>
        <dsp:cNvSpPr/>
      </dsp:nvSpPr>
      <dsp:spPr>
        <a:xfrm rot="16200000">
          <a:off x="3887512" y="1695350"/>
          <a:ext cx="5121275" cy="1730573"/>
        </a:xfrm>
        <a:prstGeom prst="flowChartManualOperation">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094" bIns="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panose="020B0604020202020204" pitchFamily="34" charset="0"/>
              <a:cs typeface="Arial" panose="020B0604020202020204" pitchFamily="34" charset="0"/>
            </a:rPr>
            <a:t>Empathy  </a:t>
          </a:r>
          <a:endParaRPr lang="en-US" sz="1800" b="1" kern="1200">
            <a:latin typeface="Arial" panose="020B0604020202020204" pitchFamily="34" charset="0"/>
            <a:cs typeface="Arial" panose="020B0604020202020204" pitchFamily="34" charset="0"/>
          </a:endParaRPr>
        </a:p>
      </dsp:txBody>
      <dsp:txXfrm rot="5400000">
        <a:off x="5582863" y="1024254"/>
        <a:ext cx="1730573" cy="30727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EDAE1-2A8A-4908-89D2-93F62CE80333}">
      <dsp:nvSpPr>
        <dsp:cNvPr id="0" name=""/>
        <dsp:cNvSpPr/>
      </dsp:nvSpPr>
      <dsp:spPr>
        <a:xfrm>
          <a:off x="2926079" y="0"/>
          <a:ext cx="4389120" cy="5121275"/>
        </a:xfrm>
        <a:prstGeom prst="rightArrow">
          <a:avLst>
            <a:gd name="adj1" fmla="val 75000"/>
            <a:gd name="adj2" fmla="val 50000"/>
          </a:avLst>
        </a:prstGeom>
        <a:solidFill>
          <a:schemeClr val="accent5">
            <a:tint val="40000"/>
            <a:alpha val="90000"/>
            <a:hueOff val="0"/>
            <a:satOff val="0"/>
            <a:lumOff val="0"/>
            <a:alphaOff val="0"/>
          </a:schemeClr>
        </a:solidFill>
        <a:ln w="1079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just"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It will help to make sure that the business has a skilled workforce. </a:t>
          </a:r>
        </a:p>
        <a:p>
          <a:pPr marL="228600" lvl="1" indent="-228600" algn="just" defTabSz="889000">
            <a:lnSpc>
              <a:spcPct val="90000"/>
            </a:lnSpc>
            <a:spcBef>
              <a:spcPct val="0"/>
            </a:spcBef>
            <a:spcAft>
              <a:spcPct val="15000"/>
            </a:spcAft>
            <a:buChar char="•"/>
          </a:pPr>
          <a:r>
            <a:rPr lang="en-GB" sz="2000" kern="1200">
              <a:latin typeface="Arial" panose="020B0604020202020204" pitchFamily="34" charset="0"/>
              <a:cs typeface="Arial" panose="020B0604020202020204" pitchFamily="34" charset="0"/>
            </a:rPr>
            <a:t>The performance management process of the business will be effective. </a:t>
          </a:r>
          <a:endParaRPr lang="en-US" sz="2000" kern="1200">
            <a:latin typeface="Arial" panose="020B0604020202020204" pitchFamily="34" charset="0"/>
            <a:cs typeface="Arial" panose="020B0604020202020204" pitchFamily="34" charset="0"/>
          </a:endParaRPr>
        </a:p>
        <a:p>
          <a:pPr marL="228600" lvl="1" indent="-228600" algn="just" defTabSz="889000">
            <a:lnSpc>
              <a:spcPct val="90000"/>
            </a:lnSpc>
            <a:spcBef>
              <a:spcPct val="0"/>
            </a:spcBef>
            <a:spcAft>
              <a:spcPct val="15000"/>
            </a:spcAft>
            <a:buChar char="•"/>
          </a:pPr>
          <a:r>
            <a:rPr lang="en-GB" sz="2000" kern="1200">
              <a:latin typeface="Arial" panose="020B0604020202020204" pitchFamily="34" charset="0"/>
              <a:cs typeface="Arial" panose="020B0604020202020204" pitchFamily="34" charset="0"/>
            </a:rPr>
            <a:t>The productivity of the business will be improved.   </a:t>
          </a:r>
          <a:endParaRPr lang="en-US" sz="2000" kern="1200">
            <a:latin typeface="Arial" panose="020B0604020202020204" pitchFamily="34" charset="0"/>
            <a:cs typeface="Arial" panose="020B0604020202020204" pitchFamily="34" charset="0"/>
          </a:endParaRPr>
        </a:p>
        <a:p>
          <a:pPr marL="228600" lvl="1" indent="-228600" algn="just"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Employee satisfaction will be increased as well. </a:t>
          </a:r>
          <a:endParaRPr lang="en-US" sz="2000" kern="1200" dirty="0">
            <a:latin typeface="Arial" panose="020B0604020202020204" pitchFamily="34" charset="0"/>
            <a:cs typeface="Arial" panose="020B0604020202020204" pitchFamily="34" charset="0"/>
          </a:endParaRPr>
        </a:p>
      </dsp:txBody>
      <dsp:txXfrm>
        <a:off x="2926079" y="640159"/>
        <a:ext cx="2743200" cy="3840957"/>
      </dsp:txXfrm>
    </dsp:sp>
    <dsp:sp modelId="{7D6769E6-FA90-44A9-98FA-E1198FEDFB17}">
      <dsp:nvSpPr>
        <dsp:cNvPr id="0" name=""/>
        <dsp:cNvSpPr/>
      </dsp:nvSpPr>
      <dsp:spPr>
        <a:xfrm>
          <a:off x="0" y="0"/>
          <a:ext cx="2926080" cy="5121275"/>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93345" rIns="186690" bIns="93345" numCol="1" spcCol="1270" anchor="ctr" anchorCtr="0">
          <a:noAutofit/>
        </a:bodyPr>
        <a:lstStyle/>
        <a:p>
          <a:pPr marL="0" lvl="0" indent="0" algn="just" defTabSz="2178050">
            <a:lnSpc>
              <a:spcPct val="90000"/>
            </a:lnSpc>
            <a:spcBef>
              <a:spcPct val="0"/>
            </a:spcBef>
            <a:spcAft>
              <a:spcPct val="35000"/>
            </a:spcAft>
            <a:buNone/>
          </a:pPr>
          <a:r>
            <a:rPr lang="en-GB" sz="4900" kern="1200" dirty="0">
              <a:latin typeface="Arial" panose="020B0604020202020204" pitchFamily="34" charset="0"/>
              <a:cs typeface="Arial" panose="020B0604020202020204" pitchFamily="34" charset="0"/>
            </a:rPr>
            <a:t>Benefits </a:t>
          </a:r>
          <a:br>
            <a:rPr lang="en-US" sz="4900" kern="1200" dirty="0">
              <a:latin typeface="Arial" panose="020B0604020202020204" pitchFamily="34" charset="0"/>
              <a:cs typeface="Arial" panose="020B0604020202020204" pitchFamily="34" charset="0"/>
            </a:rPr>
          </a:br>
          <a:endParaRPr lang="en-GB" sz="4900" kern="1200" dirty="0">
            <a:latin typeface="Arial" panose="020B0604020202020204" pitchFamily="34" charset="0"/>
            <a:cs typeface="Arial" panose="020B0604020202020204" pitchFamily="34" charset="0"/>
          </a:endParaRPr>
        </a:p>
      </dsp:txBody>
      <dsp:txXfrm>
        <a:off x="142839" y="142839"/>
        <a:ext cx="2640402" cy="483559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EDEE32-2545-4B91-8A2E-8F6A9DE6202F}" type="datetimeFigureOut">
              <a:rPr lang="en-GB" smtClean="0"/>
              <a:t>12/05/2021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95402-CD24-46EE-B6E9-A17F74A056B5}" type="slidenum">
              <a:rPr lang="en-GB" smtClean="0"/>
              <a:t>‹#›</a:t>
            </a:fld>
            <a:endParaRPr lang="en-GB"/>
          </a:p>
        </p:txBody>
      </p:sp>
    </p:spTree>
    <p:extLst>
      <p:ext uri="{BB962C8B-B14F-4D97-AF65-F5344CB8AC3E}">
        <p14:creationId xmlns:p14="http://schemas.microsoft.com/office/powerpoint/2010/main" val="2791508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nilever.co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Unilever has been chosen for this task. This is one of the most famous consumer good business in the world (Unilever, 2021). HR is playing one of the most important roles in term of ensuring the success of the business. The purpose of this task is to analyse and understand the skill, knowledge and behaviour required by an HRM. I will also focus on the skills which I have to perform the role of an HR manager along with the skills which I will have to develop. The benefits which Unilever will get because of ensuring the effectiveness of HR will be analysed here.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C95402-CD24-46EE-B6E9-A17F74A056B5}" type="slidenum">
              <a:rPr lang="en-GB" smtClean="0"/>
              <a:t>3</a:t>
            </a:fld>
            <a:endParaRPr lang="en-GB"/>
          </a:p>
        </p:txBody>
      </p:sp>
    </p:spTree>
    <p:extLst>
      <p:ext uri="{BB962C8B-B14F-4D97-AF65-F5344CB8AC3E}">
        <p14:creationId xmlns:p14="http://schemas.microsoft.com/office/powerpoint/2010/main" val="2745554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An HR manager must need to have some knowledge about the profession because this will be effective in term of making sure that the HRM is doing things correctly. The theory of AMO (ability, motivation and opportunity) helps to understand that the knowledge which an HR manager should have needs to be on the basis of the requirement of the business (</a:t>
            </a:r>
            <a:r>
              <a:rPr lang="en-GB" sz="1200" kern="1200" dirty="0" err="1">
                <a:solidFill>
                  <a:schemeClr val="tx1"/>
                </a:solidFill>
                <a:effectLst/>
                <a:latin typeface="Arial" panose="020B0604020202020204" pitchFamily="34" charset="0"/>
                <a:ea typeface="+mn-ea"/>
                <a:cs typeface="Arial" panose="020B0604020202020204" pitchFamily="34" charset="0"/>
              </a:rPr>
              <a:t>Ugyel</a:t>
            </a:r>
            <a:r>
              <a:rPr lang="en-GB" sz="1200" kern="1200" dirty="0">
                <a:solidFill>
                  <a:schemeClr val="tx1"/>
                </a:solidFill>
                <a:effectLst/>
                <a:latin typeface="Arial" panose="020B0604020202020204" pitchFamily="34" charset="0"/>
                <a:ea typeface="+mn-ea"/>
                <a:cs typeface="Arial" panose="020B0604020202020204" pitchFamily="34" charset="0"/>
              </a:rPr>
              <a:t>, 2017). This means that an HR manager must have to fulfil the knowledge criteria of a specific business. The knowledge which an HR manager must need to have includes promoting equality and diversity, negotiating with different types of people, advising on pay and other remuneration and analysing training needs.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C95402-CD24-46EE-B6E9-A17F74A056B5}" type="slidenum">
              <a:rPr lang="en-GB" smtClean="0"/>
              <a:t>4</a:t>
            </a:fld>
            <a:endParaRPr lang="en-GB"/>
          </a:p>
        </p:txBody>
      </p:sp>
    </p:spTree>
    <p:extLst>
      <p:ext uri="{BB962C8B-B14F-4D97-AF65-F5344CB8AC3E}">
        <p14:creationId xmlns:p14="http://schemas.microsoft.com/office/powerpoint/2010/main" val="430296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As per the Agency theory of HRM, an HR manager is the agent of the owners of Unilever and to perform the role effectively it is important to have some specific skills. An HR manager must have to work closely with the other team so that the employee needs and requirements of those departments can be mitigated (</a:t>
            </a:r>
            <a:r>
              <a:rPr lang="en-GB" sz="1200" kern="1200" dirty="0" err="1">
                <a:solidFill>
                  <a:schemeClr val="tx1"/>
                </a:solidFill>
                <a:effectLst/>
                <a:latin typeface="Arial" panose="020B0604020202020204" pitchFamily="34" charset="0"/>
                <a:ea typeface="+mn-ea"/>
                <a:cs typeface="Arial" panose="020B0604020202020204" pitchFamily="34" charset="0"/>
              </a:rPr>
              <a:t>Boxall</a:t>
            </a:r>
            <a:r>
              <a:rPr lang="en-GB" sz="1200" kern="1200" dirty="0">
                <a:solidFill>
                  <a:schemeClr val="tx1"/>
                </a:solidFill>
                <a:effectLst/>
                <a:latin typeface="Arial" panose="020B0604020202020204" pitchFamily="34" charset="0"/>
                <a:ea typeface="+mn-ea"/>
                <a:cs typeface="Arial" panose="020B0604020202020204" pitchFamily="34" charset="0"/>
              </a:rPr>
              <a:t>, 2013). But the most important skill which an HR manager should have in Unilever is recruiting the most suitable employees to the business. If the HR manager does not have the chance to do it then it can it will not be possible for Unilever to achieve success. The skill related to developing policies and strategies is also important in this regard. Other skills which the HR manager must need to have includes develop employee handbooks and administering the payroll process in the organisation.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C95402-CD24-46EE-B6E9-A17F74A056B5}" type="slidenum">
              <a:rPr lang="en-GB" smtClean="0"/>
              <a:t>5</a:t>
            </a:fld>
            <a:endParaRPr lang="en-GB"/>
          </a:p>
        </p:txBody>
      </p:sp>
    </p:spTree>
    <p:extLst>
      <p:ext uri="{BB962C8B-B14F-4D97-AF65-F5344CB8AC3E}">
        <p14:creationId xmlns:p14="http://schemas.microsoft.com/office/powerpoint/2010/main" val="1839498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As per the “organisational behaviour theory,” it is important for each of the employees of the business to behave in a professional manner. That means the HR professional must also have to focus on that as well. Negotiating effectively with the staff is an important behaviour related to the HR professional (Rao, 2014). This can be an effective source evaluation of how the HR manager is behaving. Adaptability with the business and other related aspect is also an important task related to HR behaviour. The HR must need to have the ability to understand the needs and wants of the employees and in this process, effective action can be taken to reduce the chance of any types of confusion.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C95402-CD24-46EE-B6E9-A17F74A056B5}" type="slidenum">
              <a:rPr lang="en-GB" smtClean="0"/>
              <a:t>6</a:t>
            </a:fld>
            <a:endParaRPr lang="en-GB"/>
          </a:p>
        </p:txBody>
      </p:sp>
    </p:spTree>
    <p:extLst>
      <p:ext uri="{BB962C8B-B14F-4D97-AF65-F5344CB8AC3E}">
        <p14:creationId xmlns:p14="http://schemas.microsoft.com/office/powerpoint/2010/main" val="919530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have used the appendix which has served with the module and found out that there are areas in which I am good at along with some areas in which I must have to develop my skills. The areas in which I am good at includes using Microsoft word and Excel, the internet, email, contacting the employees and product material to support presentation (French, 2015). But there are few important areas in which I am not good at. I must have to develop my skills in those areas. This is related to “Human Capital Theory”. Here I will discuss the areas in which I will have to develop.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r>
              <a:rPr lang="en-GB" sz="1200" b="1" kern="1200" dirty="0">
                <a:solidFill>
                  <a:schemeClr val="tx1"/>
                </a:solidFill>
                <a:effectLst/>
                <a:latin typeface="Arial" panose="020B0604020202020204" pitchFamily="34" charset="0"/>
                <a:ea typeface="+mn-ea"/>
                <a:cs typeface="Arial" panose="020B0604020202020204" pitchFamily="34" charset="0"/>
              </a:rPr>
              <a:t>Database use: </a:t>
            </a:r>
            <a:r>
              <a:rPr lang="en-GB" sz="1200" kern="1200" dirty="0">
                <a:solidFill>
                  <a:schemeClr val="tx1"/>
                </a:solidFill>
                <a:effectLst/>
                <a:latin typeface="Arial" panose="020B0604020202020204" pitchFamily="34" charset="0"/>
                <a:ea typeface="+mn-ea"/>
                <a:cs typeface="Arial" panose="020B0604020202020204" pitchFamily="34" charset="0"/>
              </a:rPr>
              <a:t>An HR manager needs to use a database for the purpose of understanding the employee’s performance, selecting the most appropriate employees etc. That means, will not be able to do these without having this skill.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r>
              <a:rPr lang="en-GB" sz="1200" b="1" kern="1200" dirty="0">
                <a:solidFill>
                  <a:schemeClr val="tx1"/>
                </a:solidFill>
                <a:effectLst/>
                <a:latin typeface="Arial" panose="020B0604020202020204" pitchFamily="34" charset="0"/>
                <a:ea typeface="+mn-ea"/>
                <a:cs typeface="Arial" panose="020B0604020202020204" pitchFamily="34" charset="0"/>
              </a:rPr>
              <a:t>Use of PowerPoint:</a:t>
            </a:r>
            <a:r>
              <a:rPr lang="en-GB" sz="1200" kern="1200" dirty="0">
                <a:solidFill>
                  <a:schemeClr val="tx1"/>
                </a:solidFill>
                <a:effectLst/>
                <a:latin typeface="Arial" panose="020B0604020202020204" pitchFamily="34" charset="0"/>
                <a:ea typeface="+mn-ea"/>
                <a:cs typeface="Arial" panose="020B0604020202020204" pitchFamily="34" charset="0"/>
              </a:rPr>
              <a:t> This is about presenting the things about which I have knowledge. If I cannot present myself effectively in front of others then it will be to make sure that others will follow me and in this process, I will not be able to perform the role of an HR effectively (</a:t>
            </a:r>
            <a:r>
              <a:rPr lang="en-GB" sz="1200" kern="1200" dirty="0" err="1">
                <a:solidFill>
                  <a:schemeClr val="tx1"/>
                </a:solidFill>
                <a:effectLst/>
                <a:latin typeface="Arial" panose="020B0604020202020204" pitchFamily="34" charset="0"/>
                <a:ea typeface="+mn-ea"/>
                <a:cs typeface="Arial" panose="020B0604020202020204" pitchFamily="34" charset="0"/>
              </a:rPr>
              <a:t>Martocchio</a:t>
            </a:r>
            <a:r>
              <a:rPr lang="en-GB" sz="1200" kern="1200" dirty="0">
                <a:solidFill>
                  <a:schemeClr val="tx1"/>
                </a:solidFill>
                <a:effectLst/>
                <a:latin typeface="Arial" panose="020B0604020202020204" pitchFamily="34" charset="0"/>
                <a:ea typeface="+mn-ea"/>
                <a:cs typeface="Arial" panose="020B0604020202020204" pitchFamily="34" charset="0"/>
              </a:rPr>
              <a:t>, Joshi and Liao, 2012).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r>
              <a:rPr lang="en-GB" sz="1200" b="1" kern="1200" dirty="0">
                <a:solidFill>
                  <a:schemeClr val="tx1"/>
                </a:solidFill>
                <a:effectLst/>
                <a:latin typeface="Arial" panose="020B0604020202020204" pitchFamily="34" charset="0"/>
                <a:ea typeface="+mn-ea"/>
                <a:cs typeface="Arial" panose="020B0604020202020204" pitchFamily="34" charset="0"/>
              </a:rPr>
              <a:t>Taking Notes: </a:t>
            </a:r>
            <a:r>
              <a:rPr lang="en-GB" sz="1200" kern="1200" dirty="0">
                <a:solidFill>
                  <a:schemeClr val="tx1"/>
                </a:solidFill>
                <a:effectLst/>
                <a:latin typeface="Arial" panose="020B0604020202020204" pitchFamily="34" charset="0"/>
                <a:ea typeface="+mn-ea"/>
                <a:cs typeface="Arial" panose="020B0604020202020204" pitchFamily="34" charset="0"/>
              </a:rPr>
              <a:t>I am not good at this. This is a skill that will help me to focus on the most important factors so that I can make sure that I am working on the core aspect of the business. Because of not having this skill, the chance of unable to focus on important factors will be increased for me (</a:t>
            </a:r>
            <a:r>
              <a:rPr lang="en-GB" sz="1200" kern="1200" dirty="0" err="1">
                <a:solidFill>
                  <a:schemeClr val="tx1"/>
                </a:solidFill>
                <a:effectLst/>
                <a:latin typeface="Arial" panose="020B0604020202020204" pitchFamily="34" charset="0"/>
                <a:ea typeface="+mn-ea"/>
                <a:cs typeface="Arial" panose="020B0604020202020204" pitchFamily="34" charset="0"/>
              </a:rPr>
              <a:t>Nel</a:t>
            </a:r>
            <a:r>
              <a:rPr lang="en-GB" sz="1200" kern="1200" dirty="0">
                <a:solidFill>
                  <a:schemeClr val="tx1"/>
                </a:solidFill>
                <a:effectLst/>
                <a:latin typeface="Arial" panose="020B0604020202020204" pitchFamily="34" charset="0"/>
                <a:ea typeface="+mn-ea"/>
                <a:cs typeface="Arial" panose="020B0604020202020204" pitchFamily="34" charset="0"/>
              </a:rPr>
              <a:t> and Werner, 2014).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r>
              <a:rPr lang="en-GB" sz="1200" b="1" kern="1200" dirty="0">
                <a:solidFill>
                  <a:schemeClr val="tx1"/>
                </a:solidFill>
                <a:effectLst/>
                <a:latin typeface="Arial" panose="020B0604020202020204" pitchFamily="34" charset="0"/>
                <a:ea typeface="+mn-ea"/>
                <a:cs typeface="Arial" panose="020B0604020202020204" pitchFamily="34" charset="0"/>
              </a:rPr>
              <a:t>Writing report: </a:t>
            </a:r>
            <a:r>
              <a:rPr lang="en-GB" sz="1200" kern="1200" dirty="0">
                <a:solidFill>
                  <a:schemeClr val="tx1"/>
                </a:solidFill>
                <a:effectLst/>
                <a:latin typeface="Arial" panose="020B0604020202020204" pitchFamily="34" charset="0"/>
                <a:ea typeface="+mn-ea"/>
                <a:cs typeface="Arial" panose="020B0604020202020204" pitchFamily="34" charset="0"/>
              </a:rPr>
              <a:t>As an HR manager I will have to present a report to the management of the business about how the business is doing. But I think, the have the opportunity to improve my skills in this area.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r>
              <a:rPr lang="en-GB" sz="1200" b="1" kern="1200" dirty="0">
                <a:solidFill>
                  <a:schemeClr val="tx1"/>
                </a:solidFill>
                <a:effectLst/>
                <a:latin typeface="Arial" panose="020B0604020202020204" pitchFamily="34" charset="0"/>
                <a:ea typeface="+mn-ea"/>
                <a:cs typeface="Arial" panose="020B0604020202020204" pitchFamily="34" charset="0"/>
              </a:rPr>
              <a:t>Training: </a:t>
            </a:r>
            <a:r>
              <a:rPr lang="en-GB" sz="1200" kern="1200" dirty="0">
                <a:solidFill>
                  <a:schemeClr val="tx1"/>
                </a:solidFill>
                <a:effectLst/>
                <a:latin typeface="Arial" panose="020B0604020202020204" pitchFamily="34" charset="0"/>
                <a:ea typeface="+mn-ea"/>
                <a:cs typeface="Arial" panose="020B0604020202020204" pitchFamily="34" charset="0"/>
              </a:rPr>
              <a:t>This is one of the most important aspects for an HR manager. I do not have the skill of providing training effectively. That means will not be able to become an effective HR manager (Armstrong and Landers, 2018).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C95402-CD24-46EE-B6E9-A17F74A056B5}" type="slidenum">
              <a:rPr lang="en-GB" smtClean="0"/>
              <a:t>7</a:t>
            </a:fld>
            <a:endParaRPr lang="en-GB"/>
          </a:p>
        </p:txBody>
      </p:sp>
    </p:spTree>
    <p:extLst>
      <p:ext uri="{BB962C8B-B14F-4D97-AF65-F5344CB8AC3E}">
        <p14:creationId xmlns:p14="http://schemas.microsoft.com/office/powerpoint/2010/main" val="2371464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If Unilever is able to provide effective training and development opportunity to the HR professional of the business then it will help the business to gain different types of bents. Some of these benefits include it will help to make sure that the business has a skilled workforce, the performance management process of the business will be effective, the productivity of the business will be improved and employee satisfaction will be increased as well (</a:t>
            </a:r>
            <a:r>
              <a:rPr lang="en-GB" sz="1200" kern="1200" dirty="0" err="1">
                <a:solidFill>
                  <a:schemeClr val="tx1"/>
                </a:solidFill>
                <a:effectLst/>
                <a:latin typeface="Arial" panose="020B0604020202020204" pitchFamily="34" charset="0"/>
                <a:ea typeface="+mn-ea"/>
                <a:cs typeface="Arial" panose="020B0604020202020204" pitchFamily="34" charset="0"/>
              </a:rPr>
              <a:t>Noe</a:t>
            </a:r>
            <a:r>
              <a:rPr lang="en-GB" sz="1200" kern="1200" dirty="0">
                <a:solidFill>
                  <a:schemeClr val="tx1"/>
                </a:solidFill>
                <a:effectLst/>
                <a:latin typeface="Arial" panose="020B0604020202020204" pitchFamily="34" charset="0"/>
                <a:ea typeface="+mn-ea"/>
                <a:cs typeface="Arial" panose="020B0604020202020204" pitchFamily="34" charset="0"/>
              </a:rPr>
              <a:t>, 2020). This helps to understand that ability of to business to increase its competitive advantage in the market will be increased in this process.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C95402-CD24-46EE-B6E9-A17F74A056B5}" type="slidenum">
              <a:rPr lang="en-GB" smtClean="0"/>
              <a:t>8</a:t>
            </a:fld>
            <a:endParaRPr lang="en-GB"/>
          </a:p>
        </p:txBody>
      </p:sp>
    </p:spTree>
    <p:extLst>
      <p:ext uri="{BB962C8B-B14F-4D97-AF65-F5344CB8AC3E}">
        <p14:creationId xmlns:p14="http://schemas.microsoft.com/office/powerpoint/2010/main" val="3137016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There are some benefits as well which Unilever will get because of having a skilled HR which has been developed in the process of training and development.  These include: help to increase employee morale, the ability to achieve productivity, help in strategy making and ensure proper remuneration for the employees (Saks and </a:t>
            </a:r>
            <a:r>
              <a:rPr lang="en-GB" sz="1200" kern="1200" dirty="0" err="1">
                <a:solidFill>
                  <a:schemeClr val="tx1"/>
                </a:solidFill>
                <a:effectLst/>
                <a:latin typeface="Arial" panose="020B0604020202020204" pitchFamily="34" charset="0"/>
                <a:ea typeface="+mn-ea"/>
                <a:cs typeface="Arial" panose="020B0604020202020204" pitchFamily="34" charset="0"/>
              </a:rPr>
              <a:t>Haccoun</a:t>
            </a:r>
            <a:r>
              <a:rPr lang="en-GB" sz="1200" kern="1200" dirty="0">
                <a:solidFill>
                  <a:schemeClr val="tx1"/>
                </a:solidFill>
                <a:effectLst/>
                <a:latin typeface="Arial" panose="020B0604020202020204" pitchFamily="34" charset="0"/>
                <a:ea typeface="+mn-ea"/>
                <a:cs typeface="Arial" panose="020B0604020202020204" pitchFamily="34" charset="0"/>
              </a:rPr>
              <a:t>, 2019). If the business does not provide the chance of training and development then the HR manager will not have the required skill and that means the business will not have the ability to get these businesses as well.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C95402-CD24-46EE-B6E9-A17F74A056B5}" type="slidenum">
              <a:rPr lang="en-GB" smtClean="0"/>
              <a:t>9</a:t>
            </a:fld>
            <a:endParaRPr lang="en-GB"/>
          </a:p>
        </p:txBody>
      </p:sp>
    </p:spTree>
    <p:extLst>
      <p:ext uri="{BB962C8B-B14F-4D97-AF65-F5344CB8AC3E}">
        <p14:creationId xmlns:p14="http://schemas.microsoft.com/office/powerpoint/2010/main" val="2662554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conclusion, it can be said that without the help of HR, a business will not be able to achieve success in the market. The skill, knowledge and behaviour requirement of each business can be different from one another. I have some of the skill required for the purpose of performing the role of an HR. There is some aspect in which I must have to develop my skills. Unilever will have the chance to achieve success by ensuring proper training and development for its employees. </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C95402-CD24-46EE-B6E9-A17F74A056B5}" type="slidenum">
              <a:rPr lang="en-GB" smtClean="0"/>
              <a:t>10</a:t>
            </a:fld>
            <a:endParaRPr lang="en-GB"/>
          </a:p>
        </p:txBody>
      </p:sp>
    </p:spTree>
    <p:extLst>
      <p:ext uri="{BB962C8B-B14F-4D97-AF65-F5344CB8AC3E}">
        <p14:creationId xmlns:p14="http://schemas.microsoft.com/office/powerpoint/2010/main" val="670964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Arial" panose="020B0604020202020204" pitchFamily="34" charset="0"/>
                <a:cs typeface="Arial" panose="020B0604020202020204" pitchFamily="34" charset="0"/>
              </a:rPr>
              <a:t>Armstrong, M.B. and Landers, R.N. (2018). </a:t>
            </a:r>
            <a:r>
              <a:rPr lang="en-GB" dirty="0" err="1">
                <a:latin typeface="Arial" panose="020B0604020202020204" pitchFamily="34" charset="0"/>
                <a:cs typeface="Arial" panose="020B0604020202020204" pitchFamily="34" charset="0"/>
              </a:rPr>
              <a:t>Gamification</a:t>
            </a:r>
            <a:r>
              <a:rPr lang="en-GB" dirty="0">
                <a:latin typeface="Arial" panose="020B0604020202020204" pitchFamily="34" charset="0"/>
                <a:cs typeface="Arial" panose="020B0604020202020204" pitchFamily="34" charset="0"/>
              </a:rPr>
              <a:t> of employee training and development. </a:t>
            </a:r>
            <a:r>
              <a:rPr lang="en-GB" i="1" dirty="0">
                <a:latin typeface="Arial" panose="020B0604020202020204" pitchFamily="34" charset="0"/>
                <a:cs typeface="Arial" panose="020B0604020202020204" pitchFamily="34" charset="0"/>
              </a:rPr>
              <a:t>International Journal of Training and Development</a:t>
            </a:r>
            <a:r>
              <a:rPr lang="en-GB" dirty="0">
                <a:latin typeface="Arial" panose="020B0604020202020204" pitchFamily="34" charset="0"/>
                <a:cs typeface="Arial" panose="020B0604020202020204" pitchFamily="34" charset="0"/>
              </a:rPr>
              <a:t>, 22(2), </a:t>
            </a:r>
            <a:r>
              <a:rPr lang="en-GB" dirty="0" err="1">
                <a:latin typeface="Arial" panose="020B0604020202020204" pitchFamily="34" charset="0"/>
                <a:cs typeface="Arial" panose="020B0604020202020204" pitchFamily="34" charset="0"/>
              </a:rPr>
              <a:t>pp.162</a:t>
            </a:r>
            <a:r>
              <a:rPr lang="en-GB" dirty="0">
                <a:latin typeface="Arial" panose="020B0604020202020204" pitchFamily="34" charset="0"/>
                <a:cs typeface="Arial" panose="020B0604020202020204" pitchFamily="34" charset="0"/>
              </a:rPr>
              <a:t>–169.</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Boxall</a:t>
            </a:r>
            <a:r>
              <a:rPr lang="en-GB" dirty="0">
                <a:latin typeface="Arial" panose="020B0604020202020204" pitchFamily="34" charset="0"/>
                <a:cs typeface="Arial" panose="020B0604020202020204" pitchFamily="34" charset="0"/>
              </a:rPr>
              <a:t>, P. (2013). Mutuality in the management of human resources: assessing the quality of alignment in employment relationships. </a:t>
            </a:r>
            <a:r>
              <a:rPr lang="en-GB" i="1" dirty="0">
                <a:latin typeface="Arial" panose="020B0604020202020204" pitchFamily="34" charset="0"/>
                <a:cs typeface="Arial" panose="020B0604020202020204" pitchFamily="34" charset="0"/>
              </a:rPr>
              <a:t>Human Resource Management Journal</a:t>
            </a:r>
            <a:r>
              <a:rPr lang="en-GB" dirty="0">
                <a:latin typeface="Arial" panose="020B0604020202020204" pitchFamily="34" charset="0"/>
                <a:cs typeface="Arial" panose="020B0604020202020204" pitchFamily="34" charset="0"/>
              </a:rPr>
              <a:t>, 23(1), </a:t>
            </a:r>
            <a:r>
              <a:rPr lang="en-GB" dirty="0" err="1">
                <a:latin typeface="Arial" panose="020B0604020202020204" pitchFamily="34" charset="0"/>
                <a:cs typeface="Arial" panose="020B0604020202020204" pitchFamily="34" charset="0"/>
              </a:rPr>
              <a:t>pp.3</a:t>
            </a:r>
            <a:r>
              <a:rPr lang="en-GB" dirty="0">
                <a:latin typeface="Arial" panose="020B0604020202020204" pitchFamily="34" charset="0"/>
                <a:cs typeface="Arial" panose="020B0604020202020204" pitchFamily="34" charset="0"/>
              </a:rPr>
              <a:t>–17.</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French, W.L. (2015). </a:t>
            </a:r>
            <a:r>
              <a:rPr lang="en-GB" i="1" dirty="0">
                <a:latin typeface="Arial" panose="020B0604020202020204" pitchFamily="34" charset="0"/>
                <a:cs typeface="Arial" panose="020B0604020202020204" pitchFamily="34" charset="0"/>
              </a:rPr>
              <a:t>Human resources management</a:t>
            </a:r>
            <a:r>
              <a:rPr lang="en-GB" dirty="0">
                <a:latin typeface="Arial" panose="020B0604020202020204" pitchFamily="34" charset="0"/>
                <a:cs typeface="Arial" panose="020B0604020202020204" pitchFamily="34" charset="0"/>
              </a:rPr>
              <a:t>. 3rd ed. Boston: Houghton Mifflin.</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Martocchio</a:t>
            </a:r>
            <a:r>
              <a:rPr lang="en-GB" dirty="0">
                <a:latin typeface="Arial" panose="020B0604020202020204" pitchFamily="34" charset="0"/>
                <a:cs typeface="Arial" panose="020B0604020202020204" pitchFamily="34" charset="0"/>
              </a:rPr>
              <a:t>, J.J., Joshi, A. and Liao, H. (2012). </a:t>
            </a:r>
            <a:r>
              <a:rPr lang="en-GB" i="1" dirty="0">
                <a:latin typeface="Arial" panose="020B0604020202020204" pitchFamily="34" charset="0"/>
                <a:cs typeface="Arial" panose="020B0604020202020204" pitchFamily="34" charset="0"/>
              </a:rPr>
              <a:t>Research in personnel and human resources management / monograph.</a:t>
            </a:r>
            <a:r>
              <a:rPr lang="en-GB" dirty="0">
                <a:latin typeface="Arial" panose="020B0604020202020204" pitchFamily="34" charset="0"/>
                <a:cs typeface="Arial" panose="020B0604020202020204" pitchFamily="34" charset="0"/>
              </a:rPr>
              <a:t> Bingley, United Kingdom: Emerald.</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Nel</a:t>
            </a:r>
            <a:r>
              <a:rPr lang="en-GB" dirty="0">
                <a:latin typeface="Arial" panose="020B0604020202020204" pitchFamily="34" charset="0"/>
                <a:cs typeface="Arial" panose="020B0604020202020204" pitchFamily="34" charset="0"/>
              </a:rPr>
              <a:t>, P.S. and Werner, A. (2014). </a:t>
            </a:r>
            <a:r>
              <a:rPr lang="en-GB" i="1" dirty="0">
                <a:latin typeface="Arial" panose="020B0604020202020204" pitchFamily="34" charset="0"/>
                <a:cs typeface="Arial" panose="020B0604020202020204" pitchFamily="34" charset="0"/>
              </a:rPr>
              <a:t>Human resources management</a:t>
            </a:r>
            <a:r>
              <a:rPr lang="en-GB" dirty="0">
                <a:latin typeface="Arial" panose="020B0604020202020204" pitchFamily="34" charset="0"/>
                <a:cs typeface="Arial" panose="020B0604020202020204" pitchFamily="34" charset="0"/>
              </a:rPr>
              <a:t>. Oxford: Oxford University Press.</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Noe</a:t>
            </a:r>
            <a:r>
              <a:rPr lang="en-GB" dirty="0">
                <a:latin typeface="Arial" panose="020B0604020202020204" pitchFamily="34" charset="0"/>
                <a:cs typeface="Arial" panose="020B0604020202020204" pitchFamily="34" charset="0"/>
              </a:rPr>
              <a:t>, R.A. (2020). </a:t>
            </a:r>
            <a:r>
              <a:rPr lang="en-GB" i="1" dirty="0">
                <a:latin typeface="Arial" panose="020B0604020202020204" pitchFamily="34" charset="0"/>
                <a:cs typeface="Arial" panose="020B0604020202020204" pitchFamily="34" charset="0"/>
              </a:rPr>
              <a:t>Employee training and development</a:t>
            </a:r>
            <a:r>
              <a:rPr lang="en-GB" dirty="0">
                <a:latin typeface="Arial" panose="020B0604020202020204" pitchFamily="34" charset="0"/>
                <a:cs typeface="Arial" panose="020B0604020202020204" pitchFamily="34" charset="0"/>
              </a:rPr>
              <a:t>. New York, </a:t>
            </a:r>
            <a:r>
              <a:rPr lang="en-GB" dirty="0" err="1">
                <a:latin typeface="Arial" panose="020B0604020202020204" pitchFamily="34" charset="0"/>
                <a:cs typeface="Arial" panose="020B0604020202020204" pitchFamily="34" charset="0"/>
              </a:rPr>
              <a:t>Ny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Mcgraw-Hill</a:t>
            </a:r>
            <a:r>
              <a:rPr lang="en-GB" dirty="0">
                <a:latin typeface="Arial" panose="020B0604020202020204" pitchFamily="34" charset="0"/>
                <a:cs typeface="Arial" panose="020B0604020202020204" pitchFamily="34" charset="0"/>
              </a:rPr>
              <a:t> Education.</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Rao, T.V. (2014). Evolution and Evaluation of Human Resources Function in India. </a:t>
            </a:r>
            <a:r>
              <a:rPr lang="en-GB" i="1" dirty="0">
                <a:latin typeface="Arial" panose="020B0604020202020204" pitchFamily="34" charset="0"/>
                <a:cs typeface="Arial" panose="020B0604020202020204" pitchFamily="34" charset="0"/>
              </a:rPr>
              <a:t>South Asian Journal of Human Resources Management</a:t>
            </a:r>
            <a:r>
              <a:rPr lang="en-GB" dirty="0">
                <a:latin typeface="Arial" panose="020B0604020202020204" pitchFamily="34" charset="0"/>
                <a:cs typeface="Arial" panose="020B0604020202020204" pitchFamily="34" charset="0"/>
              </a:rPr>
              <a:t>, 1(1), </a:t>
            </a:r>
            <a:r>
              <a:rPr lang="en-GB" dirty="0" err="1">
                <a:latin typeface="Arial" panose="020B0604020202020204" pitchFamily="34" charset="0"/>
                <a:cs typeface="Arial" panose="020B0604020202020204" pitchFamily="34" charset="0"/>
              </a:rPr>
              <a:t>pp.91</a:t>
            </a:r>
            <a:r>
              <a:rPr lang="en-GB" dirty="0">
                <a:latin typeface="Arial" panose="020B0604020202020204" pitchFamily="34" charset="0"/>
                <a:cs typeface="Arial" panose="020B0604020202020204" pitchFamily="34" charset="0"/>
              </a:rPr>
              <a:t>–108.</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Saks, A.M. and </a:t>
            </a:r>
            <a:r>
              <a:rPr lang="en-GB" dirty="0" err="1">
                <a:latin typeface="Arial" panose="020B0604020202020204" pitchFamily="34" charset="0"/>
                <a:cs typeface="Arial" panose="020B0604020202020204" pitchFamily="34" charset="0"/>
              </a:rPr>
              <a:t>Haccoun</a:t>
            </a:r>
            <a:r>
              <a:rPr lang="en-GB" dirty="0">
                <a:latin typeface="Arial" panose="020B0604020202020204" pitchFamily="34" charset="0"/>
                <a:cs typeface="Arial" panose="020B0604020202020204" pitchFamily="34" charset="0"/>
              </a:rPr>
              <a:t>, R.R. (2019). </a:t>
            </a:r>
            <a:r>
              <a:rPr lang="en-GB" i="1" dirty="0">
                <a:latin typeface="Arial" panose="020B0604020202020204" pitchFamily="34" charset="0"/>
                <a:cs typeface="Arial" panose="020B0604020202020204" pitchFamily="34" charset="0"/>
              </a:rPr>
              <a:t>Managing performance through training and development</a:t>
            </a:r>
            <a:r>
              <a:rPr lang="en-GB" dirty="0">
                <a:latin typeface="Arial" panose="020B0604020202020204" pitchFamily="34" charset="0"/>
                <a:cs typeface="Arial" panose="020B0604020202020204" pitchFamily="34" charset="0"/>
              </a:rPr>
              <a:t>. Toronto: Nelson.</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Ugyel</a:t>
            </a:r>
            <a:r>
              <a:rPr lang="en-GB" dirty="0">
                <a:latin typeface="Arial" panose="020B0604020202020204" pitchFamily="34" charset="0"/>
                <a:cs typeface="Arial" panose="020B0604020202020204" pitchFamily="34" charset="0"/>
              </a:rPr>
              <a:t>, L. (2017). A Decade of Performance Management Reforms in Bhutan: Problems and Prospects. </a:t>
            </a:r>
            <a:r>
              <a:rPr lang="en-GB" i="1" dirty="0">
                <a:latin typeface="Arial" panose="020B0604020202020204" pitchFamily="34" charset="0"/>
                <a:cs typeface="Arial" panose="020B0604020202020204" pitchFamily="34" charset="0"/>
              </a:rPr>
              <a:t>South Asian Journal of Human Resources Management</a:t>
            </a:r>
            <a:r>
              <a:rPr lang="en-GB" dirty="0">
                <a:latin typeface="Arial" panose="020B0604020202020204" pitchFamily="34" charset="0"/>
                <a:cs typeface="Arial" panose="020B0604020202020204" pitchFamily="34" charset="0"/>
              </a:rPr>
              <a:t>, 4(2), </a:t>
            </a:r>
            <a:r>
              <a:rPr lang="en-GB" dirty="0" err="1">
                <a:latin typeface="Arial" panose="020B0604020202020204" pitchFamily="34" charset="0"/>
                <a:cs typeface="Arial" panose="020B0604020202020204" pitchFamily="34" charset="0"/>
              </a:rPr>
              <a:t>pp.185</a:t>
            </a:r>
            <a:r>
              <a:rPr lang="en-GB" dirty="0">
                <a:latin typeface="Arial" panose="020B0604020202020204" pitchFamily="34" charset="0"/>
                <a:cs typeface="Arial" panose="020B0604020202020204" pitchFamily="34" charset="0"/>
              </a:rPr>
              <a:t>–190.</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Unilever (2021). </a:t>
            </a:r>
            <a:r>
              <a:rPr lang="en-GB" i="1" dirty="0">
                <a:latin typeface="Arial" panose="020B0604020202020204" pitchFamily="34" charset="0"/>
                <a:cs typeface="Arial" panose="020B0604020202020204" pitchFamily="34" charset="0"/>
              </a:rPr>
              <a:t>Unilever global company website | Unilever Global</a:t>
            </a:r>
            <a:r>
              <a:rPr lang="en-GB" dirty="0">
                <a:latin typeface="Arial" panose="020B0604020202020204" pitchFamily="34" charset="0"/>
                <a:cs typeface="Arial" panose="020B0604020202020204" pitchFamily="34" charset="0"/>
              </a:rPr>
              <a:t>. [online] Unilever global company website. Available at: </a:t>
            </a:r>
            <a:r>
              <a:rPr lang="en-GB" dirty="0">
                <a:latin typeface="Arial" panose="020B0604020202020204" pitchFamily="34" charset="0"/>
                <a:cs typeface="Arial" panose="020B0604020202020204" pitchFamily="34" charset="0"/>
                <a:hlinkClick r:id="rId3"/>
              </a:rPr>
              <a:t>https://www.unilever.com/</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4C95402-CD24-46EE-B6E9-A17F74A056B5}" type="slidenum">
              <a:rPr lang="en-GB" smtClean="0"/>
              <a:t>11</a:t>
            </a:fld>
            <a:endParaRPr lang="en-GB"/>
          </a:p>
        </p:txBody>
      </p:sp>
    </p:spTree>
    <p:extLst>
      <p:ext uri="{BB962C8B-B14F-4D97-AF65-F5344CB8AC3E}">
        <p14:creationId xmlns:p14="http://schemas.microsoft.com/office/powerpoint/2010/main" val="359362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5/12/2021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f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nilever.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sz="4000" b="1" dirty="0">
                <a:latin typeface="Arial" panose="020B0604020202020204" pitchFamily="34" charset="0"/>
                <a:cs typeface="Arial" panose="020B0604020202020204" pitchFamily="34" charset="0"/>
              </a:rPr>
              <a:t>Developing Relationships and Workplace Achievements</a:t>
            </a:r>
            <a:endParaRPr lang="en-GB" sz="40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pPr algn="just"/>
            <a:r>
              <a:rPr lang="en-GB" dirty="0">
                <a:latin typeface="Arial" panose="020B0604020202020204" pitchFamily="34" charset="0"/>
                <a:cs typeface="Arial" panose="020B0604020202020204" pitchFamily="34" charset="0"/>
              </a:rPr>
              <a:t>Name: Oana Cristina Ilau </a:t>
            </a:r>
          </a:p>
          <a:p>
            <a:pPr algn="just"/>
            <a:r>
              <a:rPr lang="en-GB" dirty="0">
                <a:latin typeface="Arial" panose="020B0604020202020204" pitchFamily="34" charset="0"/>
                <a:cs typeface="Arial" panose="020B0604020202020204" pitchFamily="34" charset="0"/>
              </a:rPr>
              <a:t>ID: 1817441</a:t>
            </a:r>
          </a:p>
        </p:txBody>
      </p:sp>
    </p:spTree>
    <p:extLst>
      <p:ext uri="{BB962C8B-B14F-4D97-AF65-F5344CB8AC3E}">
        <p14:creationId xmlns:p14="http://schemas.microsoft.com/office/powerpoint/2010/main" val="384248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Table of Contents </a:t>
            </a:r>
          </a:p>
        </p:txBody>
      </p:sp>
      <p:sp>
        <p:nvSpPr>
          <p:cNvPr id="3" name="Content Placeholder 2"/>
          <p:cNvSpPr>
            <a:spLocks noGrp="1"/>
          </p:cNvSpPr>
          <p:nvPr>
            <p:ph idx="1"/>
          </p:nvPr>
        </p:nvSpPr>
        <p:spPr/>
        <p:txBody>
          <a:bodyPr/>
          <a:lstStyle/>
          <a:p>
            <a:r>
              <a:rPr lang="en-GB" b="1" dirty="0">
                <a:latin typeface="Arial" panose="020B0604020202020204" pitchFamily="34" charset="0"/>
                <a:cs typeface="Arial" panose="020B0604020202020204" pitchFamily="34" charset="0"/>
              </a:rPr>
              <a:t>Introduction</a:t>
            </a:r>
          </a:p>
          <a:p>
            <a:r>
              <a:rPr lang="en-GB" b="1" dirty="0">
                <a:latin typeface="Arial" panose="020B0604020202020204" pitchFamily="34" charset="0"/>
                <a:cs typeface="Arial" panose="020B0604020202020204" pitchFamily="34" charset="0"/>
              </a:rPr>
              <a:t>Task 1</a:t>
            </a:r>
          </a:p>
          <a:p>
            <a:r>
              <a:rPr lang="en-GB" b="1" dirty="0">
                <a:latin typeface="Arial" panose="020B0604020202020204" pitchFamily="34" charset="0"/>
                <a:cs typeface="Arial" panose="020B0604020202020204" pitchFamily="34" charset="0"/>
              </a:rPr>
              <a:t>Task 2</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Training and development needs) </a:t>
            </a:r>
          </a:p>
          <a:p>
            <a:r>
              <a:rPr lang="en-GB" b="1" dirty="0">
                <a:latin typeface="Arial" panose="020B0604020202020204" pitchFamily="34" charset="0"/>
                <a:cs typeface="Arial" panose="020B0604020202020204" pitchFamily="34" charset="0"/>
              </a:rPr>
              <a:t>Task 3</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Benefits)</a:t>
            </a:r>
          </a:p>
          <a:p>
            <a:r>
              <a:rPr lang="en-GB" b="1" dirty="0">
                <a:latin typeface="Arial" panose="020B0604020202020204" pitchFamily="34" charset="0"/>
                <a:cs typeface="Arial" panose="020B0604020202020204" pitchFamily="34" charset="0"/>
              </a:rPr>
              <a:t>Conclusion </a:t>
            </a:r>
          </a:p>
          <a:p>
            <a:r>
              <a:rPr lang="en-GB" b="1" dirty="0">
                <a:latin typeface="Arial" panose="020B0604020202020204" pitchFamily="34" charset="0"/>
                <a:cs typeface="Arial" panose="020B0604020202020204" pitchFamily="34" charset="0"/>
              </a:rPr>
              <a:t>References</a:t>
            </a:r>
            <a:br>
              <a:rPr lang="en-US"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1875789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Introduction </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r>
              <a:rPr lang="en-GB" sz="2800" dirty="0">
                <a:latin typeface="Arial" panose="020B0604020202020204" pitchFamily="34" charset="0"/>
                <a:cs typeface="Arial" panose="020B0604020202020204" pitchFamily="34" charset="0"/>
              </a:rPr>
              <a:t>Unilever is a UK based multinational consumer goods company that was established in 1929 (Unilever, 2021).</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The role of HR is important for the business to make sure that the business will have a skilled workforce.    </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The aim of this task is to analyse and understand the skill, knowledge and behaviour required by an HRM. </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I will conduct a personal skill audit to understand my skills and knowledge. </a:t>
            </a:r>
            <a:endParaRPr lang="en-US"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2999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Task 1 </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Knowledge)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70094841"/>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474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Skills </a:t>
            </a: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numCol="2">
            <a:normAutofit/>
          </a:bodyPr>
          <a:lstStyle/>
          <a:p>
            <a:pPr lvl="0" algn="just"/>
            <a:r>
              <a:rPr lang="en-GB" sz="2800" dirty="0">
                <a:latin typeface="Arial" panose="020B0604020202020204" pitchFamily="34" charset="0"/>
                <a:cs typeface="Arial" panose="020B0604020202020204" pitchFamily="34" charset="0"/>
              </a:rPr>
              <a:t>Working closely with other departments </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Recruiting employees</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Developing policies  </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Preparing employee handbooks </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Administering payroll </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Developing strategies </a:t>
            </a:r>
            <a:endParaRPr lang="en-US"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0234" y="1208164"/>
            <a:ext cx="3644010" cy="4434353"/>
          </a:xfrm>
          <a:prstGeom prst="rect">
            <a:avLst/>
          </a:prstGeom>
        </p:spPr>
      </p:pic>
    </p:spTree>
    <p:extLst>
      <p:ext uri="{BB962C8B-B14F-4D97-AF65-F5344CB8AC3E}">
        <p14:creationId xmlns:p14="http://schemas.microsoft.com/office/powerpoint/2010/main" val="259010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Behaviours  </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02928607"/>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5692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Task 2</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Training and development needs) </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nSpc>
                <a:spcPct val="150000"/>
              </a:lnSpc>
            </a:pPr>
            <a:r>
              <a:rPr lang="en-GB" sz="2800" dirty="0">
                <a:latin typeface="Arial" panose="020B0604020202020204" pitchFamily="34" charset="0"/>
                <a:cs typeface="Arial" panose="020B0604020202020204" pitchFamily="34" charset="0"/>
              </a:rPr>
              <a:t>Database use </a:t>
            </a:r>
            <a:endParaRPr lang="en-US" sz="2800" dirty="0">
              <a:latin typeface="Arial" panose="020B0604020202020204" pitchFamily="34" charset="0"/>
              <a:cs typeface="Arial" panose="020B0604020202020204" pitchFamily="34" charset="0"/>
            </a:endParaRPr>
          </a:p>
          <a:p>
            <a:pPr lvl="0">
              <a:lnSpc>
                <a:spcPct val="150000"/>
              </a:lnSpc>
            </a:pPr>
            <a:r>
              <a:rPr lang="en-GB" sz="2800" dirty="0">
                <a:latin typeface="Arial" panose="020B0604020202020204" pitchFamily="34" charset="0"/>
                <a:cs typeface="Arial" panose="020B0604020202020204" pitchFamily="34" charset="0"/>
              </a:rPr>
              <a:t>Use of PowerPoint </a:t>
            </a:r>
            <a:endParaRPr lang="en-US" sz="2800" dirty="0">
              <a:latin typeface="Arial" panose="020B0604020202020204" pitchFamily="34" charset="0"/>
              <a:cs typeface="Arial" panose="020B0604020202020204" pitchFamily="34" charset="0"/>
            </a:endParaRPr>
          </a:p>
          <a:p>
            <a:pPr lvl="0">
              <a:lnSpc>
                <a:spcPct val="150000"/>
              </a:lnSpc>
            </a:pPr>
            <a:r>
              <a:rPr lang="en-GB" sz="2800" dirty="0">
                <a:latin typeface="Arial" panose="020B0604020202020204" pitchFamily="34" charset="0"/>
                <a:cs typeface="Arial" panose="020B0604020202020204" pitchFamily="34" charset="0"/>
              </a:rPr>
              <a:t>Taking Notes </a:t>
            </a:r>
            <a:endParaRPr lang="en-US" sz="2800" dirty="0">
              <a:latin typeface="Arial" panose="020B0604020202020204" pitchFamily="34" charset="0"/>
              <a:cs typeface="Arial" panose="020B0604020202020204" pitchFamily="34" charset="0"/>
            </a:endParaRPr>
          </a:p>
          <a:p>
            <a:pPr lvl="0">
              <a:lnSpc>
                <a:spcPct val="150000"/>
              </a:lnSpc>
            </a:pPr>
            <a:r>
              <a:rPr lang="en-GB" sz="2800" dirty="0">
                <a:latin typeface="Arial" panose="020B0604020202020204" pitchFamily="34" charset="0"/>
                <a:cs typeface="Arial" panose="020B0604020202020204" pitchFamily="34" charset="0"/>
              </a:rPr>
              <a:t>Writing report</a:t>
            </a:r>
            <a:endParaRPr lang="en-US" sz="2800" dirty="0">
              <a:latin typeface="Arial" panose="020B0604020202020204" pitchFamily="34" charset="0"/>
              <a:cs typeface="Arial" panose="020B0604020202020204" pitchFamily="34" charset="0"/>
            </a:endParaRPr>
          </a:p>
          <a:p>
            <a:pPr lvl="0">
              <a:lnSpc>
                <a:spcPct val="150000"/>
              </a:lnSpc>
            </a:pPr>
            <a:r>
              <a:rPr lang="en-GB" sz="2800" dirty="0">
                <a:latin typeface="Arial" panose="020B0604020202020204" pitchFamily="34" charset="0"/>
                <a:cs typeface="Arial" panose="020B0604020202020204" pitchFamily="34" charset="0"/>
              </a:rPr>
              <a:t>Training</a:t>
            </a:r>
            <a:endParaRPr lang="en-US" sz="2800" dirty="0">
              <a:latin typeface="Arial" panose="020B0604020202020204" pitchFamily="34" charset="0"/>
              <a:cs typeface="Arial" panose="020B0604020202020204" pitchFamily="34" charset="0"/>
            </a:endParaRPr>
          </a:p>
          <a:p>
            <a:pPr>
              <a:lnSpc>
                <a:spcPct val="150000"/>
              </a:lnSpc>
            </a:pPr>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2327" y="1279953"/>
            <a:ext cx="3690473" cy="4016875"/>
          </a:xfrm>
          <a:prstGeom prst="rect">
            <a:avLst/>
          </a:prstGeom>
        </p:spPr>
      </p:pic>
    </p:spTree>
    <p:extLst>
      <p:ext uri="{BB962C8B-B14F-4D97-AF65-F5344CB8AC3E}">
        <p14:creationId xmlns:p14="http://schemas.microsoft.com/office/powerpoint/2010/main" val="3189280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Task 3</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Benefits) </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22724402"/>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6164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Continued…. </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numCol="2">
            <a:normAutofit/>
          </a:bodyPr>
          <a:lstStyle/>
          <a:p>
            <a:pPr lvl="0" algn="just"/>
            <a:r>
              <a:rPr lang="en-GB" sz="2800" dirty="0">
                <a:latin typeface="Arial" panose="020B0604020202020204" pitchFamily="34" charset="0"/>
                <a:cs typeface="Arial" panose="020B0604020202020204" pitchFamily="34" charset="0"/>
              </a:rPr>
              <a:t>Help to increase employee morale.</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The ability to achieve productivity. </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Help in strategy making </a:t>
            </a:r>
            <a:endParaRPr lang="en-US" sz="2800" dirty="0">
              <a:latin typeface="Arial" panose="020B0604020202020204" pitchFamily="34" charset="0"/>
              <a:cs typeface="Arial" panose="020B0604020202020204" pitchFamily="34" charset="0"/>
            </a:endParaRPr>
          </a:p>
          <a:p>
            <a:pPr lvl="0" algn="just"/>
            <a:r>
              <a:rPr lang="en-GB" sz="2800" dirty="0">
                <a:latin typeface="Arial" panose="020B0604020202020204" pitchFamily="34" charset="0"/>
                <a:cs typeface="Arial" panose="020B0604020202020204" pitchFamily="34" charset="0"/>
              </a:rPr>
              <a:t>Ensure proper remuneration for the employees. </a:t>
            </a:r>
            <a:endParaRPr lang="en-US"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0707" y="1315483"/>
            <a:ext cx="3190875" cy="3443804"/>
          </a:xfrm>
          <a:prstGeom prst="rect">
            <a:avLst/>
          </a:prstGeom>
        </p:spPr>
      </p:pic>
    </p:spTree>
    <p:extLst>
      <p:ext uri="{BB962C8B-B14F-4D97-AF65-F5344CB8AC3E}">
        <p14:creationId xmlns:p14="http://schemas.microsoft.com/office/powerpoint/2010/main" val="2135176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Conclusion </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lgn="just"/>
            <a:r>
              <a:rPr lang="en-GB" sz="2400" dirty="0">
                <a:latin typeface="Arial" panose="020B0604020202020204" pitchFamily="34" charset="0"/>
                <a:cs typeface="Arial" panose="020B0604020202020204" pitchFamily="34" charset="0"/>
              </a:rPr>
              <a:t>Without the help of HR, a business will not be able to achieve success in the market.  </a:t>
            </a:r>
            <a:endParaRPr lang="en-US" sz="2400" dirty="0">
              <a:latin typeface="Arial" panose="020B0604020202020204" pitchFamily="34" charset="0"/>
              <a:cs typeface="Arial" panose="020B0604020202020204" pitchFamily="34" charset="0"/>
            </a:endParaRPr>
          </a:p>
          <a:p>
            <a:pPr lvl="0" algn="just"/>
            <a:r>
              <a:rPr lang="en-GB" sz="2400" dirty="0">
                <a:latin typeface="Arial" panose="020B0604020202020204" pitchFamily="34" charset="0"/>
                <a:cs typeface="Arial" panose="020B0604020202020204" pitchFamily="34" charset="0"/>
              </a:rPr>
              <a:t>The skill, knowledge and behaviour requirement of each business can be different from one another. </a:t>
            </a:r>
            <a:endParaRPr lang="en-US" sz="2400" dirty="0">
              <a:latin typeface="Arial" panose="020B0604020202020204" pitchFamily="34" charset="0"/>
              <a:cs typeface="Arial" panose="020B0604020202020204" pitchFamily="34" charset="0"/>
            </a:endParaRPr>
          </a:p>
          <a:p>
            <a:pPr lvl="0" algn="just"/>
            <a:r>
              <a:rPr lang="en-GB" sz="2400" dirty="0">
                <a:latin typeface="Arial" panose="020B0604020202020204" pitchFamily="34" charset="0"/>
                <a:cs typeface="Arial" panose="020B0604020202020204" pitchFamily="34" charset="0"/>
              </a:rPr>
              <a:t>I have some of the skill required for the purpose of performing the role of an HR. </a:t>
            </a:r>
            <a:endParaRPr lang="en-US" sz="2400" dirty="0">
              <a:latin typeface="Arial" panose="020B0604020202020204" pitchFamily="34" charset="0"/>
              <a:cs typeface="Arial" panose="020B0604020202020204" pitchFamily="34" charset="0"/>
            </a:endParaRPr>
          </a:p>
          <a:p>
            <a:pPr lvl="0" algn="just"/>
            <a:r>
              <a:rPr lang="en-GB" sz="2400" dirty="0">
                <a:latin typeface="Arial" panose="020B0604020202020204" pitchFamily="34" charset="0"/>
                <a:cs typeface="Arial" panose="020B0604020202020204" pitchFamily="34" charset="0"/>
              </a:rPr>
              <a:t>There is some aspect in which I must have to develop my skills. </a:t>
            </a:r>
            <a:endParaRPr lang="en-US" sz="2400" dirty="0">
              <a:latin typeface="Arial" panose="020B0604020202020204" pitchFamily="34" charset="0"/>
              <a:cs typeface="Arial" panose="020B0604020202020204" pitchFamily="34" charset="0"/>
            </a:endParaRPr>
          </a:p>
          <a:p>
            <a:pPr lvl="0" algn="just"/>
            <a:r>
              <a:rPr lang="en-GB" sz="2400" dirty="0">
                <a:latin typeface="Arial" panose="020B0604020202020204" pitchFamily="34" charset="0"/>
                <a:cs typeface="Arial" panose="020B0604020202020204" pitchFamily="34" charset="0"/>
              </a:rPr>
              <a:t>Unilever will have the chance to achieve success by ensuring proper training and development for its employees. </a:t>
            </a:r>
            <a:endParaRPr lang="en-US"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5102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References</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pPr algn="just"/>
            <a:r>
              <a:rPr lang="en-GB" dirty="0">
                <a:latin typeface="Arial" panose="020B0604020202020204" pitchFamily="34" charset="0"/>
                <a:cs typeface="Arial" panose="020B0604020202020204" pitchFamily="34" charset="0"/>
              </a:rPr>
              <a:t>Armstrong, M.B. and Landers, R.N. (2018). </a:t>
            </a:r>
            <a:r>
              <a:rPr lang="en-GB" dirty="0" err="1">
                <a:latin typeface="Arial" panose="020B0604020202020204" pitchFamily="34" charset="0"/>
                <a:cs typeface="Arial" panose="020B0604020202020204" pitchFamily="34" charset="0"/>
              </a:rPr>
              <a:t>Gamification</a:t>
            </a:r>
            <a:r>
              <a:rPr lang="en-GB" dirty="0">
                <a:latin typeface="Arial" panose="020B0604020202020204" pitchFamily="34" charset="0"/>
                <a:cs typeface="Arial" panose="020B0604020202020204" pitchFamily="34" charset="0"/>
              </a:rPr>
              <a:t> of employee training and development. </a:t>
            </a:r>
            <a:r>
              <a:rPr lang="en-GB" i="1" dirty="0">
                <a:latin typeface="Arial" panose="020B0604020202020204" pitchFamily="34" charset="0"/>
                <a:cs typeface="Arial" panose="020B0604020202020204" pitchFamily="34" charset="0"/>
              </a:rPr>
              <a:t>International Journal of Training and Development</a:t>
            </a:r>
            <a:r>
              <a:rPr lang="en-GB" dirty="0">
                <a:latin typeface="Arial" panose="020B0604020202020204" pitchFamily="34" charset="0"/>
                <a:cs typeface="Arial" panose="020B0604020202020204" pitchFamily="34" charset="0"/>
              </a:rPr>
              <a:t>, 22(2), </a:t>
            </a:r>
            <a:r>
              <a:rPr lang="en-GB" dirty="0" err="1">
                <a:latin typeface="Arial" panose="020B0604020202020204" pitchFamily="34" charset="0"/>
                <a:cs typeface="Arial" panose="020B0604020202020204" pitchFamily="34" charset="0"/>
              </a:rPr>
              <a:t>pp.162</a:t>
            </a:r>
            <a:r>
              <a:rPr lang="en-GB" dirty="0">
                <a:latin typeface="Arial" panose="020B0604020202020204" pitchFamily="34" charset="0"/>
                <a:cs typeface="Arial" panose="020B0604020202020204" pitchFamily="34" charset="0"/>
              </a:rPr>
              <a:t>–169.</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Boxall</a:t>
            </a:r>
            <a:r>
              <a:rPr lang="en-GB" dirty="0">
                <a:latin typeface="Arial" panose="020B0604020202020204" pitchFamily="34" charset="0"/>
                <a:cs typeface="Arial" panose="020B0604020202020204" pitchFamily="34" charset="0"/>
              </a:rPr>
              <a:t>, P. (2013). Mutuality in the management of human resources: assessing the quality of alignment in employment relationships. </a:t>
            </a:r>
            <a:r>
              <a:rPr lang="en-GB" i="1" dirty="0">
                <a:latin typeface="Arial" panose="020B0604020202020204" pitchFamily="34" charset="0"/>
                <a:cs typeface="Arial" panose="020B0604020202020204" pitchFamily="34" charset="0"/>
              </a:rPr>
              <a:t>Human Resource Management Journal</a:t>
            </a:r>
            <a:r>
              <a:rPr lang="en-GB" dirty="0">
                <a:latin typeface="Arial" panose="020B0604020202020204" pitchFamily="34" charset="0"/>
                <a:cs typeface="Arial" panose="020B0604020202020204" pitchFamily="34" charset="0"/>
              </a:rPr>
              <a:t>, 23(1), </a:t>
            </a:r>
            <a:r>
              <a:rPr lang="en-GB" dirty="0" err="1">
                <a:latin typeface="Arial" panose="020B0604020202020204" pitchFamily="34" charset="0"/>
                <a:cs typeface="Arial" panose="020B0604020202020204" pitchFamily="34" charset="0"/>
              </a:rPr>
              <a:t>pp.3</a:t>
            </a:r>
            <a:r>
              <a:rPr lang="en-GB" dirty="0">
                <a:latin typeface="Arial" panose="020B0604020202020204" pitchFamily="34" charset="0"/>
                <a:cs typeface="Arial" panose="020B0604020202020204" pitchFamily="34" charset="0"/>
              </a:rPr>
              <a:t>–17.</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French, W.L. (2015). </a:t>
            </a:r>
            <a:r>
              <a:rPr lang="en-GB" i="1" dirty="0">
                <a:latin typeface="Arial" panose="020B0604020202020204" pitchFamily="34" charset="0"/>
                <a:cs typeface="Arial" panose="020B0604020202020204" pitchFamily="34" charset="0"/>
              </a:rPr>
              <a:t>Human resources management</a:t>
            </a:r>
            <a:r>
              <a:rPr lang="en-GB" dirty="0">
                <a:latin typeface="Arial" panose="020B0604020202020204" pitchFamily="34" charset="0"/>
                <a:cs typeface="Arial" panose="020B0604020202020204" pitchFamily="34" charset="0"/>
              </a:rPr>
              <a:t>. 3rd ed. Boston: Houghton Mifflin.</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Martocchio</a:t>
            </a:r>
            <a:r>
              <a:rPr lang="en-GB" dirty="0">
                <a:latin typeface="Arial" panose="020B0604020202020204" pitchFamily="34" charset="0"/>
                <a:cs typeface="Arial" panose="020B0604020202020204" pitchFamily="34" charset="0"/>
              </a:rPr>
              <a:t>, J.J., Joshi, A. and Liao, H. (2012). </a:t>
            </a:r>
            <a:r>
              <a:rPr lang="en-GB" i="1" dirty="0">
                <a:latin typeface="Arial" panose="020B0604020202020204" pitchFamily="34" charset="0"/>
                <a:cs typeface="Arial" panose="020B0604020202020204" pitchFamily="34" charset="0"/>
              </a:rPr>
              <a:t>Research in personnel and human resources management / monograph.</a:t>
            </a:r>
            <a:r>
              <a:rPr lang="en-GB" dirty="0">
                <a:latin typeface="Arial" panose="020B0604020202020204" pitchFamily="34" charset="0"/>
                <a:cs typeface="Arial" panose="020B0604020202020204" pitchFamily="34" charset="0"/>
              </a:rPr>
              <a:t> Bingley, United Kingdom: Emerald.</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Nel</a:t>
            </a:r>
            <a:r>
              <a:rPr lang="en-GB" dirty="0">
                <a:latin typeface="Arial" panose="020B0604020202020204" pitchFamily="34" charset="0"/>
                <a:cs typeface="Arial" panose="020B0604020202020204" pitchFamily="34" charset="0"/>
              </a:rPr>
              <a:t>, P.S. and Werner, A. (2014). </a:t>
            </a:r>
            <a:r>
              <a:rPr lang="en-GB" i="1" dirty="0">
                <a:latin typeface="Arial" panose="020B0604020202020204" pitchFamily="34" charset="0"/>
                <a:cs typeface="Arial" panose="020B0604020202020204" pitchFamily="34" charset="0"/>
              </a:rPr>
              <a:t>Human resources management</a:t>
            </a:r>
            <a:r>
              <a:rPr lang="en-GB" dirty="0">
                <a:latin typeface="Arial" panose="020B0604020202020204" pitchFamily="34" charset="0"/>
                <a:cs typeface="Arial" panose="020B0604020202020204" pitchFamily="34" charset="0"/>
              </a:rPr>
              <a:t>. Oxford: Oxford University Press.</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Noe</a:t>
            </a:r>
            <a:r>
              <a:rPr lang="en-GB" dirty="0">
                <a:latin typeface="Arial" panose="020B0604020202020204" pitchFamily="34" charset="0"/>
                <a:cs typeface="Arial" panose="020B0604020202020204" pitchFamily="34" charset="0"/>
              </a:rPr>
              <a:t>, R.A. (2020). </a:t>
            </a:r>
            <a:r>
              <a:rPr lang="en-GB" i="1" dirty="0">
                <a:latin typeface="Arial" panose="020B0604020202020204" pitchFamily="34" charset="0"/>
                <a:cs typeface="Arial" panose="020B0604020202020204" pitchFamily="34" charset="0"/>
              </a:rPr>
              <a:t>Employee training and development</a:t>
            </a:r>
            <a:r>
              <a:rPr lang="en-GB" dirty="0">
                <a:latin typeface="Arial" panose="020B0604020202020204" pitchFamily="34" charset="0"/>
                <a:cs typeface="Arial" panose="020B0604020202020204" pitchFamily="34" charset="0"/>
              </a:rPr>
              <a:t>. New York, </a:t>
            </a:r>
            <a:r>
              <a:rPr lang="en-GB" dirty="0" err="1">
                <a:latin typeface="Arial" panose="020B0604020202020204" pitchFamily="34" charset="0"/>
                <a:cs typeface="Arial" panose="020B0604020202020204" pitchFamily="34" charset="0"/>
              </a:rPr>
              <a:t>Ny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Mcgraw-Hill</a:t>
            </a:r>
            <a:r>
              <a:rPr lang="en-GB" dirty="0">
                <a:latin typeface="Arial" panose="020B0604020202020204" pitchFamily="34" charset="0"/>
                <a:cs typeface="Arial" panose="020B0604020202020204" pitchFamily="34" charset="0"/>
              </a:rPr>
              <a:t> Education.</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Rao, T.V. (2014). Evolution and Evaluation of Human Resources Function in India. </a:t>
            </a:r>
            <a:r>
              <a:rPr lang="en-GB" i="1" dirty="0">
                <a:latin typeface="Arial" panose="020B0604020202020204" pitchFamily="34" charset="0"/>
                <a:cs typeface="Arial" panose="020B0604020202020204" pitchFamily="34" charset="0"/>
              </a:rPr>
              <a:t>South Asian Journal of Human Resources Management</a:t>
            </a:r>
            <a:r>
              <a:rPr lang="en-GB" dirty="0">
                <a:latin typeface="Arial" panose="020B0604020202020204" pitchFamily="34" charset="0"/>
                <a:cs typeface="Arial" panose="020B0604020202020204" pitchFamily="34" charset="0"/>
              </a:rPr>
              <a:t>, 1(1), </a:t>
            </a:r>
            <a:r>
              <a:rPr lang="en-GB" dirty="0" err="1">
                <a:latin typeface="Arial" panose="020B0604020202020204" pitchFamily="34" charset="0"/>
                <a:cs typeface="Arial" panose="020B0604020202020204" pitchFamily="34" charset="0"/>
              </a:rPr>
              <a:t>pp.91</a:t>
            </a:r>
            <a:r>
              <a:rPr lang="en-GB" dirty="0">
                <a:latin typeface="Arial" panose="020B0604020202020204" pitchFamily="34" charset="0"/>
                <a:cs typeface="Arial" panose="020B0604020202020204" pitchFamily="34" charset="0"/>
              </a:rPr>
              <a:t>–108.</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Saks, A.M. and </a:t>
            </a:r>
            <a:r>
              <a:rPr lang="en-GB" dirty="0" err="1">
                <a:latin typeface="Arial" panose="020B0604020202020204" pitchFamily="34" charset="0"/>
                <a:cs typeface="Arial" panose="020B0604020202020204" pitchFamily="34" charset="0"/>
              </a:rPr>
              <a:t>Haccoun</a:t>
            </a:r>
            <a:r>
              <a:rPr lang="en-GB" dirty="0">
                <a:latin typeface="Arial" panose="020B0604020202020204" pitchFamily="34" charset="0"/>
                <a:cs typeface="Arial" panose="020B0604020202020204" pitchFamily="34" charset="0"/>
              </a:rPr>
              <a:t>, R.R. (2019). </a:t>
            </a:r>
            <a:r>
              <a:rPr lang="en-GB" i="1" dirty="0">
                <a:latin typeface="Arial" panose="020B0604020202020204" pitchFamily="34" charset="0"/>
                <a:cs typeface="Arial" panose="020B0604020202020204" pitchFamily="34" charset="0"/>
              </a:rPr>
              <a:t>Managing performance through training and development</a:t>
            </a:r>
            <a:r>
              <a:rPr lang="en-GB" dirty="0">
                <a:latin typeface="Arial" panose="020B0604020202020204" pitchFamily="34" charset="0"/>
                <a:cs typeface="Arial" panose="020B0604020202020204" pitchFamily="34" charset="0"/>
              </a:rPr>
              <a:t>. Toronto: Nelson.</a:t>
            </a:r>
            <a:endParaRPr lang="en-US"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Ugyel</a:t>
            </a:r>
            <a:r>
              <a:rPr lang="en-GB" dirty="0">
                <a:latin typeface="Arial" panose="020B0604020202020204" pitchFamily="34" charset="0"/>
                <a:cs typeface="Arial" panose="020B0604020202020204" pitchFamily="34" charset="0"/>
              </a:rPr>
              <a:t>, L. (2017). A Decade of Performance Management Reforms in Bhutan: Problems and Prospects. </a:t>
            </a:r>
            <a:r>
              <a:rPr lang="en-GB" i="1" dirty="0">
                <a:latin typeface="Arial" panose="020B0604020202020204" pitchFamily="34" charset="0"/>
                <a:cs typeface="Arial" panose="020B0604020202020204" pitchFamily="34" charset="0"/>
              </a:rPr>
              <a:t>South Asian Journal of Human Resources Management</a:t>
            </a:r>
            <a:r>
              <a:rPr lang="en-GB" dirty="0">
                <a:latin typeface="Arial" panose="020B0604020202020204" pitchFamily="34" charset="0"/>
                <a:cs typeface="Arial" panose="020B0604020202020204" pitchFamily="34" charset="0"/>
              </a:rPr>
              <a:t>, 4(2), </a:t>
            </a:r>
            <a:r>
              <a:rPr lang="en-GB" dirty="0" err="1">
                <a:latin typeface="Arial" panose="020B0604020202020204" pitchFamily="34" charset="0"/>
                <a:cs typeface="Arial" panose="020B0604020202020204" pitchFamily="34" charset="0"/>
              </a:rPr>
              <a:t>pp.185</a:t>
            </a:r>
            <a:r>
              <a:rPr lang="en-GB" dirty="0">
                <a:latin typeface="Arial" panose="020B0604020202020204" pitchFamily="34" charset="0"/>
                <a:cs typeface="Arial" panose="020B0604020202020204" pitchFamily="34" charset="0"/>
              </a:rPr>
              <a:t>–190.</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Unilever (2021). </a:t>
            </a:r>
            <a:r>
              <a:rPr lang="en-GB" i="1" dirty="0">
                <a:latin typeface="Arial" panose="020B0604020202020204" pitchFamily="34" charset="0"/>
                <a:cs typeface="Arial" panose="020B0604020202020204" pitchFamily="34" charset="0"/>
              </a:rPr>
              <a:t>Unilever global company website | Unilever Global</a:t>
            </a:r>
            <a:r>
              <a:rPr lang="en-GB" dirty="0">
                <a:latin typeface="Arial" panose="020B0604020202020204" pitchFamily="34" charset="0"/>
                <a:cs typeface="Arial" panose="020B0604020202020204" pitchFamily="34" charset="0"/>
              </a:rPr>
              <a:t>. [online] Unilever global company website. Available at: </a:t>
            </a:r>
            <a:r>
              <a:rPr lang="en-GB" dirty="0">
                <a:latin typeface="Arial" panose="020B0604020202020204" pitchFamily="34" charset="0"/>
                <a:cs typeface="Arial" panose="020B0604020202020204" pitchFamily="34" charset="0"/>
                <a:hlinkClick r:id="rId3"/>
              </a:rPr>
              <a:t>https://www.unilever.com/</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085691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19</TotalTime>
  <Words>2167</Words>
  <Application>Microsoft Office PowerPoint</Application>
  <PresentationFormat>Widescreen</PresentationFormat>
  <Paragraphs>100</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Corbel</vt:lpstr>
      <vt:lpstr>Wingdings 2</vt:lpstr>
      <vt:lpstr>Frame</vt:lpstr>
      <vt:lpstr>Developing Relationships and Workplace Achievements</vt:lpstr>
      <vt:lpstr>Table of Contents </vt:lpstr>
      <vt:lpstr>Introduction  </vt:lpstr>
      <vt:lpstr>Task 1  (Knowledge) </vt:lpstr>
      <vt:lpstr>Skills  </vt:lpstr>
      <vt:lpstr>Behaviours   </vt:lpstr>
      <vt:lpstr>Task 2 (Training and development needs)  </vt:lpstr>
      <vt:lpstr>Task 3 (Benefits)  </vt:lpstr>
      <vt:lpstr>Continued….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Oana Cristina Ilau (1817441)</cp:lastModifiedBy>
  <cp:revision>5</cp:revision>
  <dcterms:created xsi:type="dcterms:W3CDTF">2021-05-10T00:25:22Z</dcterms:created>
  <dcterms:modified xsi:type="dcterms:W3CDTF">2021-05-12T11:18:46Z</dcterms:modified>
</cp:coreProperties>
</file>