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F22E6-9580-47CF-B705-5A7A0FF09F8D}" v="1" dt="2026-05-09T19:58:42.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77"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19899F-1DF1-45A5-BDEF-6C439895D52C}" type="datetimeFigureOut">
              <a:t>5/9/2026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30474B-368A-440C-863C-CC24FDA2A60E}" type="slidenum">
              <a:t>‹#›</a:t>
            </a:fld>
            <a:endParaRPr lang="en-US"/>
          </a:p>
        </p:txBody>
      </p:sp>
    </p:spTree>
    <p:extLst>
      <p:ext uri="{BB962C8B-B14F-4D97-AF65-F5344CB8AC3E}">
        <p14:creationId xmlns:p14="http://schemas.microsoft.com/office/powerpoint/2010/main" val="678580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Introduce the Concept</a:t>
            </a:r>
          </a:p>
          <a:p>
            <a:r>
              <a:rPr lang="en-US" dirty="0"/>
              <a:t>GreenNest Hotel is an innovative idea that is a sustainable hotel located at the </a:t>
            </a:r>
            <a:r>
              <a:rPr lang="en-US" dirty="0" err="1"/>
              <a:t>centre</a:t>
            </a:r>
            <a:r>
              <a:rPr lang="en-US" dirty="0"/>
              <a:t> of the Lake District, UK. Surrounded by the steep hills and calm lakes of Lake Windermere, GreenNest is a mixture of innovative sustainability and luxury, conscious of the environment (Ali and Anjum, 2024). The hotel will serve a rising pool of eco-tourists, luxury travelers, adventure travelers and families who are still looking at sustainability and at the same time demanding high-end facilities and memorable experiences. The Lake District is picturesque with its environmental worth and scenery and this should form the best place that can be used to demonstrate the sustainability that GreenNest has in the tourism sector (Tumpa et al., 2025).</a:t>
            </a:r>
            <a:endParaRPr lang="en-US" dirty="0">
              <a:ea typeface="Calibri"/>
              <a:cs typeface="Calibri"/>
            </a:endParaRPr>
          </a:p>
          <a:p>
            <a:r>
              <a:rPr lang="en-US" dirty="0"/>
              <a:t>GreenNest is not only a place to stay but a complete experience that enables a customer to interact with nature and help preserve it. GreenNest has created an environment in which sustainability and luxury naturally blend, whether in the form of a renewable energy use, locally sourced food, or a community partner (Almusaed et al., 2024). The hotel is designed with conscious travelers that are interested in being able to relax and travel without undermining their values, and this makes the hotel the best destination at the end of the day as a destination that takes sustainability as not a limitation but as part of a complete journey.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2</a:t>
            </a:fld>
            <a:endParaRPr lang="en-US"/>
          </a:p>
        </p:txBody>
      </p:sp>
    </p:spTree>
    <p:extLst>
      <p:ext uri="{BB962C8B-B14F-4D97-AF65-F5344CB8AC3E}">
        <p14:creationId xmlns:p14="http://schemas.microsoft.com/office/powerpoint/2010/main" val="3362185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Energy Efficiency and Renewable Sources</a:t>
            </a:r>
          </a:p>
          <a:p>
            <a:r>
              <a:rPr lang="en-US" dirty="0"/>
              <a:t>The energy plan of GreenNest forms the basis of its sustainability program. The ground-source heat pumps, wind turbines together with solar panels will be used to power the hotel. The Carbon Trust believes that the sources of renewable energy will cut operations costs in the long run and offer a stable, environmentally-friendly energy source (Dias, 2024). The application of solar panels and wind turbines will enable the hotel to produce a significant part of its energy internally, and the heat pumps will use the heat that is available in the ground to heat and cool, which will save up to 50% of energy. This holistic strategy can not only be able to sustain the energy ambitions of the hotel but also the UK government aims to achieve a net-zero status by 2050.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3</a:t>
            </a:fld>
            <a:endParaRPr lang="en-US"/>
          </a:p>
        </p:txBody>
      </p:sp>
    </p:spTree>
    <p:extLst>
      <p:ext uri="{BB962C8B-B14F-4D97-AF65-F5344CB8AC3E}">
        <p14:creationId xmlns:p14="http://schemas.microsoft.com/office/powerpoint/2010/main" val="728338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Water Conservation and Innovation: </a:t>
            </a:r>
          </a:p>
          <a:p>
            <a:r>
              <a:rPr lang="en-US" dirty="0"/>
              <a:t>Water conservation is also another major area that GreenNest has mastered. The hotel will also adopt an advanced rain water harvesting system, which will collect rainwater to be </a:t>
            </a:r>
            <a:r>
              <a:rPr lang="en-US" dirty="0" err="1"/>
              <a:t>utilised</a:t>
            </a:r>
            <a:r>
              <a:rPr lang="en-US" dirty="0"/>
              <a:t> in the irrigation and non-drinking purposes. Also, there will be low flow faucets, showerheads, and toilets and this will cut down on the amount of water used in the guest rooms and common areas (Khatun et al., 2026). The role of water conservation in hospitality sector is not a new phenomenon, and International Tourism Partnership (ITP) remarked that as much as 30% of water consumed per guest can be cut with the help of efficient systems. GreenNest will also help to preserve the local water conservation in the Lake District which experiences seasonal water deficit by </a:t>
            </a:r>
            <a:r>
              <a:rPr lang="en-US" dirty="0" err="1"/>
              <a:t>utilising</a:t>
            </a:r>
            <a:r>
              <a:rPr lang="en-US" dirty="0"/>
              <a:t> rainwater and recycling greywater.</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4</a:t>
            </a:fld>
            <a:endParaRPr lang="en-US"/>
          </a:p>
        </p:txBody>
      </p:sp>
    </p:spTree>
    <p:extLst>
      <p:ext uri="{BB962C8B-B14F-4D97-AF65-F5344CB8AC3E}">
        <p14:creationId xmlns:p14="http://schemas.microsoft.com/office/powerpoint/2010/main" val="2669478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Waste Reduction and Circular Economy: </a:t>
            </a:r>
          </a:p>
          <a:p>
            <a:r>
              <a:rPr lang="en-US" dirty="0"/>
              <a:t>GreenNest will have a zero waste policy whereby all the wastes are recycled, composted, or even reused. The hotel will divest into upcycled furniture and other decorations, meaning that fresh raw materials will not be required. As part of the reusing, recycling and repurposing approach, the Circular Economic approach of hospitality, supported by the Ellen MacArthur Foundation, is aimed at waste reduction and environmental impact </a:t>
            </a:r>
            <a:r>
              <a:rPr lang="en-US" dirty="0" err="1"/>
              <a:t>minimisation</a:t>
            </a:r>
            <a:r>
              <a:rPr lang="en-US" dirty="0"/>
              <a:t> (Murtaza et al., 2024). Single-use plastics will also be prohibited, and they will be substituted with biodegradable materials, and organic waste produced in the kitchen will be put to the compost.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5</a:t>
            </a:fld>
            <a:endParaRPr lang="en-US"/>
          </a:p>
        </p:txBody>
      </p:sp>
    </p:spTree>
    <p:extLst>
      <p:ext uri="{BB962C8B-B14F-4D97-AF65-F5344CB8AC3E}">
        <p14:creationId xmlns:p14="http://schemas.microsoft.com/office/powerpoint/2010/main" val="339590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Sustainable Materials and Ethical sourcing: </a:t>
            </a:r>
          </a:p>
          <a:p>
            <a:r>
              <a:rPr lang="en-US" dirty="0"/>
              <a:t>GreenNest Hotel construction is based on the concept of the use of materials that are ethically sourced and sustainable. Construction will be made of locally sourced timber, stone, and clay and all the furnishings will be crafted of upcycled or responsibly sourced materials. The significance of environmentally friendly building techniques is highlighted by the World Green Building Council wherein it is reported that building a sustainable building incurs less in terms of operation, less in terms of environmental effects and that it produces healthier environments to occupants compared to buildings that are not environmentally friendly (Narmaditya, 2022). GreenNest reduces transportation emissions because locally sourced materials are used and promotes local economy.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6</a:t>
            </a:fld>
            <a:endParaRPr lang="en-US"/>
          </a:p>
        </p:txBody>
      </p:sp>
    </p:spTree>
    <p:extLst>
      <p:ext uri="{BB962C8B-B14F-4D97-AF65-F5344CB8AC3E}">
        <p14:creationId xmlns:p14="http://schemas.microsoft.com/office/powerpoint/2010/main" val="1014148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Local Food and Beverage: </a:t>
            </a:r>
          </a:p>
          <a:p>
            <a:r>
              <a:rPr lang="en-US" dirty="0"/>
              <a:t>The hotel will have a restaurant that offers locally grown organic food products and plant-based meals. The most important partners will be local farmers and food suppliers based in the Lake District, who will be able to offer fresh and seasonal products, which have a smaller carbon footprint compared to food transport. With the emphasis placed on vegetarian food, GreenNest will contribute to lowering the ecological footprint of animal agriculture that causes a significant part of the world-wide greenhouse gas emissions (Rehman et al., 2023). Moreover, local food producers cooperate with GreenNest, thus benefiting local farmers, which promotes economical sustainability of the community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7</a:t>
            </a:fld>
            <a:endParaRPr lang="en-US"/>
          </a:p>
        </p:txBody>
      </p:sp>
    </p:spTree>
    <p:extLst>
      <p:ext uri="{BB962C8B-B14F-4D97-AF65-F5344CB8AC3E}">
        <p14:creationId xmlns:p14="http://schemas.microsoft.com/office/powerpoint/2010/main" val="2786250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 order to </a:t>
            </a:r>
            <a:r>
              <a:rPr lang="en-US" dirty="0" err="1"/>
              <a:t>visualise</a:t>
            </a:r>
            <a:r>
              <a:rPr lang="en-US" dirty="0"/>
              <a:t> GreenNest Hotel, it is enough to imagine a perfect combination of modern architectural design and natural beauty of the Lake District. The hotel will also be equipped with green roofs which will not only increase the energy efficiency, but also give guests more green space. The hotel will also be constructed using the locally obtained stone that will harmoniously blend the building with the environment. </a:t>
            </a:r>
          </a:p>
          <a:p>
            <a:r>
              <a:rPr lang="en-US" dirty="0"/>
              <a:t>The rooms will be minimalist in nature and nature-themed, with their furnishing being crafted using eco-friendly substances like reclaimed wood and organic cotton. Green technologies, including smart thermostats, will enable the guests to operate the room temperature easily and will consume less energy. The design of the hotel will be efficient and attractive to show that sustainability does not mean cutting costs on the luxury. Interactive and educative aspects will be added to the guest experience (Simha et al., 2024). Digital devices in the common areas will show real-time information on how much energy and water the hotel uses, which will enable the guests to monitor their sustainability.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8</a:t>
            </a:fld>
            <a:endParaRPr lang="en-US"/>
          </a:p>
        </p:txBody>
      </p:sp>
    </p:spTree>
    <p:extLst>
      <p:ext uri="{BB962C8B-B14F-4D97-AF65-F5344CB8AC3E}">
        <p14:creationId xmlns:p14="http://schemas.microsoft.com/office/powerpoint/2010/main" val="162937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Conclusion</a:t>
            </a:r>
          </a:p>
          <a:p>
            <a:r>
              <a:rPr lang="en-US" dirty="0"/>
              <a:t>GreenNest Hotel is the future of sustainable hotel tourism in the UK that will be both luxurious and more environment-friendly. GreenNest is expected to establish the new trend in the hospitality sector by implementing renewable energy, water conservation, sustainable material, and local sourcing in its operations. The holistic sustainability of the hotel guarantees that the presence of every guest at the hotel makes a difference to the region and the environment.</a:t>
            </a:r>
            <a:endParaRPr lang="en-US" dirty="0">
              <a:ea typeface="Calibri"/>
              <a:cs typeface="Calibri"/>
            </a:endParaRPr>
          </a:p>
          <a:p>
            <a:r>
              <a:rPr lang="en-US" dirty="0"/>
              <a:t>GreenNest is not merely a hotel to be stayed at, but a trend to a more ecologically friendly future of hospitality industry. It speaks of the increased interest in environmentally friendly experiences in travel and shows how sustainability can be implemented in all the operations of a hotel including energy consumption and contacts with guests. Through the innovative design, environmental sustainability, and community-based mission, GreenNest will encourage guests to choose to travel more responsibly, and eventually make this world greener and more sustainable.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730474B-368A-440C-863C-CC24FDA2A60E}" type="slidenum">
              <a:t>9</a:t>
            </a:fld>
            <a:endParaRPr lang="en-US"/>
          </a:p>
        </p:txBody>
      </p:sp>
    </p:spTree>
    <p:extLst>
      <p:ext uri="{BB962C8B-B14F-4D97-AF65-F5344CB8AC3E}">
        <p14:creationId xmlns:p14="http://schemas.microsoft.com/office/powerpoint/2010/main" val="215173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753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5/9/2026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64651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5/9/2026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22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5/9/2026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7085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5/9/2026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0663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5/9/2026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42557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5/9/2026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5846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5/9/2026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7391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5/9/2026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78970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5/9/2026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7434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5/9/2026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9890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12485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4"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2022" y="1712145"/>
            <a:ext cx="4478879" cy="3444739"/>
          </a:xfrm>
        </p:spPr>
        <p:txBody>
          <a:bodyPr anchor="t">
            <a:normAutofit/>
          </a:bodyPr>
          <a:lstStyle/>
          <a:p>
            <a:pPr>
              <a:lnSpc>
                <a:spcPct val="90000"/>
              </a:lnSpc>
            </a:pPr>
            <a: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Module Code:BMIH4011D</a:t>
            </a:r>
            <a:r>
              <a:rPr kumimoji="0" lang="en-US" sz="4000" b="0"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 </a:t>
            </a:r>
            <a:br>
              <a:rPr kumimoji="0" lang="en-US" sz="4000" b="0"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Module Lead:Daniel Payne</a:t>
            </a:r>
            <a:b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Student Name: Michal Pompa</a:t>
            </a:r>
            <a:b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Student ID:2320764 </a:t>
            </a:r>
            <a:b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br>
              <a:rPr kumimoji="0" lang="en-US" sz="18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lang="en-US" sz="2400" dirty="0">
                <a:latin typeface="Angsana New" panose="02020603050405020304" pitchFamily="18" charset="-34"/>
                <a:ea typeface="+mj-lt"/>
                <a:cs typeface="Angsana New" panose="02020603050405020304" pitchFamily="18" charset="-34"/>
              </a:rPr>
              <a:t>Sustainable Hospitality Innovation: The GreenNest Hotel's Impact on Responsible Tourism in the Lake District, UK</a:t>
            </a:r>
            <a:endParaRPr lang="en-US" sz="2400" dirty="0">
              <a:latin typeface="Angsana New" panose="02020603050405020304" pitchFamily="18" charset="-34"/>
              <a:cs typeface="Angsana New" panose="02020603050405020304" pitchFamily="18" charset="-34"/>
            </a:endParaRPr>
          </a:p>
        </p:txBody>
      </p:sp>
      <p:cxnSp>
        <p:nvCxnSpPr>
          <p:cNvPr id="19" name="Straight Connector 18">
            <a:extLst>
              <a:ext uri="{FF2B5EF4-FFF2-40B4-BE49-F238E27FC236}">
                <a16:creationId xmlns:a16="http://schemas.microsoft.com/office/drawing/2014/main" id="{8CED01B4-40F2-4CAE-8062-1D4CE8454C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2835"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HOTEL EXECUTIVE">
            <a:extLst>
              <a:ext uri="{FF2B5EF4-FFF2-40B4-BE49-F238E27FC236}">
                <a16:creationId xmlns:a16="http://schemas.microsoft.com/office/drawing/2014/main" id="{967BDF1A-CF45-9D71-E380-7942649CA747}"/>
              </a:ext>
            </a:extLst>
          </p:cNvPr>
          <p:cNvPicPr>
            <a:picLocks noChangeAspect="1"/>
          </p:cNvPicPr>
          <p:nvPr/>
        </p:nvPicPr>
        <p:blipFill>
          <a:blip r:embed="rId2"/>
          <a:stretch>
            <a:fillRect/>
          </a:stretch>
        </p:blipFill>
        <p:spPr>
          <a:xfrm>
            <a:off x="5607096" y="1286042"/>
            <a:ext cx="6350117" cy="42987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5B83A-4D7E-9968-7EA2-6B72ADFB3872}"/>
              </a:ext>
            </a:extLst>
          </p:cNvPr>
          <p:cNvSpPr>
            <a:spLocks noGrp="1"/>
          </p:cNvSpPr>
          <p:nvPr>
            <p:ph type="title"/>
          </p:nvPr>
        </p:nvSpPr>
        <p:spPr>
          <a:xfrm>
            <a:off x="5496821" y="1371600"/>
            <a:ext cx="6034187" cy="1097280"/>
          </a:xfrm>
        </p:spPr>
        <p:txBody>
          <a:bodyPr>
            <a:normAutofit/>
          </a:bodyPr>
          <a:lstStyle/>
          <a:p>
            <a:r>
              <a:rPr lang="en-US" dirty="0"/>
              <a:t>Introduce the Concept</a:t>
            </a:r>
          </a:p>
        </p:txBody>
      </p:sp>
      <p:pic>
        <p:nvPicPr>
          <p:cNvPr id="4" name="Picture 3" descr="Sustainable Hospitality: Reducing Your Hotel's Carbon Footprint - iNPLASS">
            <a:extLst>
              <a:ext uri="{FF2B5EF4-FFF2-40B4-BE49-F238E27FC236}">
                <a16:creationId xmlns:a16="http://schemas.microsoft.com/office/drawing/2014/main" id="{3A68A9FE-BD23-0AE5-5117-9B8855D34480}"/>
              </a:ext>
            </a:extLst>
          </p:cNvPr>
          <p:cNvPicPr>
            <a:picLocks noChangeAspect="1"/>
          </p:cNvPicPr>
          <p:nvPr/>
        </p:nvPicPr>
        <p:blipFill>
          <a:blip r:embed="rId3"/>
          <a:srcRect l="27165" r="2555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616BEE-284C-13A8-C3D2-5FFBDB3B64B1}"/>
              </a:ext>
            </a:extLst>
          </p:cNvPr>
          <p:cNvSpPr>
            <a:spLocks noGrp="1"/>
          </p:cNvSpPr>
          <p:nvPr>
            <p:ph idx="1"/>
          </p:nvPr>
        </p:nvSpPr>
        <p:spPr>
          <a:xfrm>
            <a:off x="5496821" y="2633236"/>
            <a:ext cx="6034187" cy="3664687"/>
          </a:xfrm>
        </p:spPr>
        <p:txBody>
          <a:bodyPr vert="horz" lIns="91440" tIns="45720" rIns="91440" bIns="45720" rtlCol="0" anchor="t">
            <a:normAutofit lnSpcReduction="10000"/>
          </a:bodyPr>
          <a:lstStyle/>
          <a:p>
            <a:r>
              <a:rPr lang="en-US" sz="1900" dirty="0">
                <a:ea typeface="+mn-lt"/>
                <a:cs typeface="+mn-lt"/>
              </a:rPr>
              <a:t>GreenNest Hotel is a sustainable luxury hotel in the Lake District, UK, offering eco-friendly amenities.</a:t>
            </a:r>
            <a:endParaRPr lang="en-US" sz="1900" dirty="0"/>
          </a:p>
          <a:p>
            <a:r>
              <a:rPr lang="en-US" sz="1900" dirty="0">
                <a:ea typeface="+mn-lt"/>
                <a:cs typeface="+mn-lt"/>
              </a:rPr>
              <a:t>The hotel targets eco-tourists, luxury travelers, adventure seekers, and families.</a:t>
            </a:r>
            <a:endParaRPr lang="en-US" sz="1900" dirty="0"/>
          </a:p>
          <a:p>
            <a:r>
              <a:rPr lang="en-US" sz="1900" dirty="0">
                <a:ea typeface="+mn-lt"/>
                <a:cs typeface="+mn-lt"/>
              </a:rPr>
              <a:t>It blends sustainability with luxury, featuring renewable energy and locally sourced food </a:t>
            </a:r>
            <a:r>
              <a:rPr lang="en-US" sz="1900" dirty="0">
                <a:latin typeface="Grandview Display"/>
                <a:ea typeface="Calibri"/>
                <a:cs typeface="Calibri"/>
              </a:rPr>
              <a:t>(Almusaed et al., 2024)</a:t>
            </a:r>
            <a:r>
              <a:rPr lang="en-US" sz="1900" dirty="0">
                <a:ea typeface="+mn-lt"/>
                <a:cs typeface="+mn-lt"/>
              </a:rPr>
              <a:t>.</a:t>
            </a:r>
            <a:endParaRPr lang="en-US" sz="1900" dirty="0"/>
          </a:p>
          <a:p>
            <a:r>
              <a:rPr lang="en-US" sz="1900" dirty="0">
                <a:ea typeface="+mn-lt"/>
                <a:cs typeface="+mn-lt"/>
              </a:rPr>
              <a:t>GreenNest offers an immersive experience that promotes nature preservation and responsible tourism.</a:t>
            </a:r>
            <a:endParaRPr lang="en-US" sz="1900" dirty="0"/>
          </a:p>
        </p:txBody>
      </p:sp>
    </p:spTree>
    <p:extLst>
      <p:ext uri="{BB962C8B-B14F-4D97-AF65-F5344CB8AC3E}">
        <p14:creationId xmlns:p14="http://schemas.microsoft.com/office/powerpoint/2010/main" val="2729740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tainable Hospitality in India: Top Eco-Friendly Practices">
            <a:extLst>
              <a:ext uri="{FF2B5EF4-FFF2-40B4-BE49-F238E27FC236}">
                <a16:creationId xmlns:a16="http://schemas.microsoft.com/office/drawing/2014/main" id="{057881B4-C77B-079A-7678-EBED56CA990F}"/>
              </a:ext>
            </a:extLst>
          </p:cNvPr>
          <p:cNvPicPr>
            <a:picLocks noChangeAspect="1"/>
          </p:cNvPicPr>
          <p:nvPr/>
        </p:nvPicPr>
        <p:blipFill>
          <a:blip r:embed="rId3"/>
          <a:srcRect t="15730"/>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91E71-157E-7C71-2D90-8973A497AC00}"/>
              </a:ext>
            </a:extLst>
          </p:cNvPr>
          <p:cNvSpPr>
            <a:spLocks noGrp="1"/>
          </p:cNvSpPr>
          <p:nvPr>
            <p:ph type="title"/>
          </p:nvPr>
        </p:nvSpPr>
        <p:spPr>
          <a:xfrm>
            <a:off x="646040" y="1139580"/>
            <a:ext cx="5449951" cy="1143000"/>
          </a:xfrm>
        </p:spPr>
        <p:txBody>
          <a:bodyPr anchor="t">
            <a:normAutofit/>
          </a:bodyPr>
          <a:lstStyle/>
          <a:p>
            <a:pPr>
              <a:lnSpc>
                <a:spcPct val="90000"/>
              </a:lnSpc>
            </a:pPr>
            <a:r>
              <a:rPr lang="en-US" sz="2500"/>
              <a:t>Explain Sustainability Strategies: </a:t>
            </a:r>
            <a:r>
              <a:rPr lang="en-US" sz="2500">
                <a:latin typeface="Grandview Display"/>
                <a:cs typeface="Times New Roman"/>
              </a:rPr>
              <a:t>Energy Efficiency and Renewable Sources</a:t>
            </a:r>
            <a:endParaRPr lang="en-US" sz="2500">
              <a:latin typeface="Grandview Display"/>
            </a:endParaRPr>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F57F08-1BE3-17D5-23D9-B356157E82B4}"/>
              </a:ext>
            </a:extLst>
          </p:cNvPr>
          <p:cNvSpPr>
            <a:spLocks noGrp="1"/>
          </p:cNvSpPr>
          <p:nvPr>
            <p:ph idx="1"/>
          </p:nvPr>
        </p:nvSpPr>
        <p:spPr>
          <a:xfrm>
            <a:off x="545189" y="2471855"/>
            <a:ext cx="5449957" cy="3438911"/>
          </a:xfrm>
        </p:spPr>
        <p:txBody>
          <a:bodyPr vert="horz" lIns="91440" tIns="45720" rIns="91440" bIns="45720" rtlCol="0" anchor="t">
            <a:noAutofit/>
          </a:bodyPr>
          <a:lstStyle/>
          <a:p>
            <a:pPr>
              <a:lnSpc>
                <a:spcPct val="110000"/>
              </a:lnSpc>
            </a:pPr>
            <a:r>
              <a:rPr lang="en-US" sz="1800" dirty="0">
                <a:ea typeface="+mn-lt"/>
                <a:cs typeface="+mn-lt"/>
              </a:rPr>
              <a:t>GreenNest’s energy plan centers on renewable sources like ground-source heat pumps, wind turbines, and solar panels.</a:t>
            </a:r>
            <a:endParaRPr lang="en-US" sz="1800" dirty="0"/>
          </a:p>
          <a:p>
            <a:pPr>
              <a:lnSpc>
                <a:spcPct val="110000"/>
              </a:lnSpc>
            </a:pPr>
            <a:r>
              <a:rPr lang="en-US" sz="1800" dirty="0">
                <a:ea typeface="+mn-lt"/>
                <a:cs typeface="+mn-lt"/>
              </a:rPr>
              <a:t>These systems will reduce operational costs and provide stable, eco-friendly energy </a:t>
            </a:r>
            <a:r>
              <a:rPr lang="en-US" sz="1800" dirty="0">
                <a:latin typeface="Grandview Display"/>
                <a:ea typeface="Calibri"/>
                <a:cs typeface="Calibri"/>
              </a:rPr>
              <a:t>(Dias, 2024)</a:t>
            </a:r>
            <a:r>
              <a:rPr lang="en-US" sz="1800" dirty="0">
                <a:ea typeface="+mn-lt"/>
                <a:cs typeface="+mn-lt"/>
              </a:rPr>
              <a:t>.</a:t>
            </a:r>
            <a:endParaRPr lang="en-US" sz="1800" dirty="0"/>
          </a:p>
          <a:p>
            <a:pPr>
              <a:lnSpc>
                <a:spcPct val="110000"/>
              </a:lnSpc>
            </a:pPr>
            <a:r>
              <a:rPr lang="en-US" sz="1800" dirty="0">
                <a:ea typeface="+mn-lt"/>
                <a:cs typeface="+mn-lt"/>
              </a:rPr>
              <a:t>Solar and wind power will generate significant on-site energy, while heat pumps reduce energy use by 50%.</a:t>
            </a:r>
            <a:endParaRPr lang="en-US" sz="1800" dirty="0"/>
          </a:p>
          <a:p>
            <a:pPr>
              <a:lnSpc>
                <a:spcPct val="110000"/>
              </a:lnSpc>
            </a:pPr>
            <a:r>
              <a:rPr lang="en-US" sz="1800" dirty="0">
                <a:ea typeface="+mn-lt"/>
                <a:cs typeface="+mn-lt"/>
              </a:rPr>
              <a:t>This approach aligns with the UK’s 2050 net-zero goals.</a:t>
            </a:r>
            <a:endParaRPr lang="en-US" sz="1800" dirty="0"/>
          </a:p>
        </p:txBody>
      </p:sp>
    </p:spTree>
    <p:extLst>
      <p:ext uri="{BB962C8B-B14F-4D97-AF65-F5344CB8AC3E}">
        <p14:creationId xmlns:p14="http://schemas.microsoft.com/office/powerpoint/2010/main" val="2630106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941A06-BB8B-876D-4552-048303B1DF8E}"/>
              </a:ext>
            </a:extLst>
          </p:cNvPr>
          <p:cNvSpPr>
            <a:spLocks noGrp="1"/>
          </p:cNvSpPr>
          <p:nvPr>
            <p:ph type="title"/>
          </p:nvPr>
        </p:nvSpPr>
        <p:spPr>
          <a:xfrm>
            <a:off x="640080" y="914399"/>
            <a:ext cx="10847494" cy="1171069"/>
          </a:xfrm>
        </p:spPr>
        <p:txBody>
          <a:bodyPr anchor="t">
            <a:normAutofit/>
          </a:bodyPr>
          <a:lstStyle/>
          <a:p>
            <a:pPr>
              <a:lnSpc>
                <a:spcPct val="90000"/>
              </a:lnSpc>
            </a:pPr>
            <a:r>
              <a:rPr lang="en-US" sz="3700"/>
              <a:t>Explain Sustainability Strategies: Water Conservation and Innovation</a:t>
            </a:r>
          </a:p>
        </p:txBody>
      </p:sp>
      <p:pic>
        <p:nvPicPr>
          <p:cNvPr id="4" name="Picture 3" descr="Sustainable Practices in the Hospitality Industry | PI Hospitality Academy">
            <a:extLst>
              <a:ext uri="{FF2B5EF4-FFF2-40B4-BE49-F238E27FC236}">
                <a16:creationId xmlns:a16="http://schemas.microsoft.com/office/drawing/2014/main" id="{9F4CB500-9434-B50D-77DF-CD64328D0874}"/>
              </a:ext>
            </a:extLst>
          </p:cNvPr>
          <p:cNvPicPr>
            <a:picLocks noChangeAspect="1"/>
          </p:cNvPicPr>
          <p:nvPr/>
        </p:nvPicPr>
        <p:blipFill>
          <a:blip r:embed="rId3"/>
          <a:stretch>
            <a:fillRect/>
          </a:stretch>
        </p:blipFill>
        <p:spPr>
          <a:xfrm>
            <a:off x="713232" y="2547962"/>
            <a:ext cx="5648193" cy="3177108"/>
          </a:xfrm>
          <a:prstGeom prst="rect">
            <a:avLst/>
          </a:prstGeom>
        </p:spPr>
      </p:pic>
      <p:sp>
        <p:nvSpPr>
          <p:cNvPr id="3" name="Content Placeholder 2">
            <a:extLst>
              <a:ext uri="{FF2B5EF4-FFF2-40B4-BE49-F238E27FC236}">
                <a16:creationId xmlns:a16="http://schemas.microsoft.com/office/drawing/2014/main" id="{2125F13D-FDBE-EC62-9546-0C09B60DD174}"/>
              </a:ext>
            </a:extLst>
          </p:cNvPr>
          <p:cNvSpPr>
            <a:spLocks noGrp="1"/>
          </p:cNvSpPr>
          <p:nvPr>
            <p:ph idx="1"/>
          </p:nvPr>
        </p:nvSpPr>
        <p:spPr>
          <a:xfrm>
            <a:off x="6915150" y="2256287"/>
            <a:ext cx="4563618" cy="3760459"/>
          </a:xfrm>
        </p:spPr>
        <p:txBody>
          <a:bodyPr vert="horz" lIns="91440" tIns="45720" rIns="91440" bIns="45720" rtlCol="0" anchor="t">
            <a:normAutofit/>
          </a:bodyPr>
          <a:lstStyle/>
          <a:p>
            <a:pPr>
              <a:lnSpc>
                <a:spcPct val="110000"/>
              </a:lnSpc>
            </a:pPr>
            <a:r>
              <a:rPr lang="en-US" sz="1600" dirty="0">
                <a:ea typeface="+mn-lt"/>
                <a:cs typeface="+mn-lt"/>
              </a:rPr>
              <a:t>GreenNest will implement a rainwater harvesting system for irrigation and non-drinking uses.</a:t>
            </a:r>
            <a:endParaRPr lang="en-US" sz="1600" dirty="0"/>
          </a:p>
          <a:p>
            <a:pPr>
              <a:lnSpc>
                <a:spcPct val="110000"/>
              </a:lnSpc>
            </a:pPr>
            <a:r>
              <a:rPr lang="en-US" sz="1600" dirty="0">
                <a:ea typeface="+mn-lt"/>
                <a:cs typeface="+mn-lt"/>
              </a:rPr>
              <a:t>Low-flow faucets, showerheads, and toilets will reduce water consumption in guest rooms and common areas.</a:t>
            </a:r>
            <a:endParaRPr lang="en-US" sz="1600" dirty="0"/>
          </a:p>
          <a:p>
            <a:pPr>
              <a:lnSpc>
                <a:spcPct val="110000"/>
              </a:lnSpc>
            </a:pPr>
            <a:r>
              <a:rPr lang="en-US" sz="1600" dirty="0">
                <a:ea typeface="+mn-lt"/>
                <a:cs typeface="+mn-lt"/>
              </a:rPr>
              <a:t>Efficient water systems can cut water usage by up to 30%, according to the International Tourism Partnership </a:t>
            </a:r>
            <a:r>
              <a:rPr lang="en-US" sz="1600" dirty="0">
                <a:latin typeface="Grandview Display"/>
                <a:ea typeface="Calibri"/>
                <a:cs typeface="Calibri"/>
              </a:rPr>
              <a:t>(Khatun et al., 2026)</a:t>
            </a:r>
            <a:r>
              <a:rPr lang="en-US" sz="1600" dirty="0">
                <a:ea typeface="+mn-lt"/>
                <a:cs typeface="+mn-lt"/>
              </a:rPr>
              <a:t>.</a:t>
            </a:r>
            <a:endParaRPr lang="en-US" sz="1600" dirty="0"/>
          </a:p>
          <a:p>
            <a:pPr>
              <a:lnSpc>
                <a:spcPct val="110000"/>
              </a:lnSpc>
            </a:pPr>
            <a:r>
              <a:rPr lang="en-US" sz="1600" dirty="0">
                <a:ea typeface="+mn-lt"/>
                <a:cs typeface="+mn-lt"/>
              </a:rPr>
              <a:t>The hotel will support local water conservation efforts in the Lake District by reusing rainwater and greywater.</a:t>
            </a:r>
            <a:endParaRPr lang="en-US" sz="1600" dirty="0"/>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72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tainability Trends in Hospitality: Strategies and Examples">
            <a:extLst>
              <a:ext uri="{FF2B5EF4-FFF2-40B4-BE49-F238E27FC236}">
                <a16:creationId xmlns:a16="http://schemas.microsoft.com/office/drawing/2014/main" id="{0EBF7CEE-E375-6677-0EC3-6D89E140CC03}"/>
              </a:ext>
            </a:extLst>
          </p:cNvPr>
          <p:cNvPicPr>
            <a:picLocks noChangeAspect="1"/>
          </p:cNvPicPr>
          <p:nvPr/>
        </p:nvPicPr>
        <p:blipFill>
          <a:blip r:embed="rId3"/>
          <a:srcRect l="6012" r="1098" b="-1"/>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41E1F-BDC1-A683-1B42-B2B392B32EEA}"/>
              </a:ext>
            </a:extLst>
          </p:cNvPr>
          <p:cNvSpPr>
            <a:spLocks noGrp="1"/>
          </p:cNvSpPr>
          <p:nvPr>
            <p:ph type="title"/>
          </p:nvPr>
        </p:nvSpPr>
        <p:spPr>
          <a:xfrm>
            <a:off x="1561863" y="1584797"/>
            <a:ext cx="3305701" cy="3584187"/>
          </a:xfrm>
        </p:spPr>
        <p:txBody>
          <a:bodyPr>
            <a:normAutofit/>
          </a:bodyPr>
          <a:lstStyle/>
          <a:p>
            <a:r>
              <a:rPr lang="en-US" sz="3100">
                <a:ea typeface="+mj-lt"/>
                <a:cs typeface="+mj-lt"/>
              </a:rPr>
              <a:t>Explain Sustainability Strategies: </a:t>
            </a:r>
            <a:r>
              <a:rPr lang="en-US" sz="3100">
                <a:latin typeface="Grandview Display"/>
                <a:ea typeface="+mj-lt"/>
                <a:cs typeface="Times New Roman"/>
              </a:rPr>
              <a:t>Waste Reduction and Circular Economy</a:t>
            </a:r>
            <a:endParaRPr lang="en-US" sz="3100">
              <a:latin typeface="Grandview Display"/>
              <a:ea typeface="+mj-lt"/>
              <a:cs typeface="+mj-lt"/>
            </a:endParaRPr>
          </a:p>
        </p:txBody>
      </p:sp>
      <p:sp>
        <p:nvSpPr>
          <p:cNvPr id="3" name="Content Placeholder 2">
            <a:extLst>
              <a:ext uri="{FF2B5EF4-FFF2-40B4-BE49-F238E27FC236}">
                <a16:creationId xmlns:a16="http://schemas.microsoft.com/office/drawing/2014/main" id="{8B712A1C-0BE6-712A-2666-1E2BFBD39D75}"/>
              </a:ext>
            </a:extLst>
          </p:cNvPr>
          <p:cNvSpPr>
            <a:spLocks noGrp="1"/>
          </p:cNvSpPr>
          <p:nvPr>
            <p:ph idx="1"/>
          </p:nvPr>
        </p:nvSpPr>
        <p:spPr>
          <a:xfrm>
            <a:off x="5337314" y="1641371"/>
            <a:ext cx="5214006" cy="3532869"/>
          </a:xfrm>
        </p:spPr>
        <p:txBody>
          <a:bodyPr vert="horz" lIns="91440" tIns="45720" rIns="91440" bIns="45720" rtlCol="0" anchor="t">
            <a:normAutofit/>
          </a:bodyPr>
          <a:lstStyle/>
          <a:p>
            <a:pPr>
              <a:lnSpc>
                <a:spcPct val="110000"/>
              </a:lnSpc>
            </a:pPr>
            <a:r>
              <a:rPr lang="en-US" sz="1700" dirty="0">
                <a:ea typeface="+mn-lt"/>
                <a:cs typeface="+mn-lt"/>
              </a:rPr>
              <a:t>GreenNest will implement a zero-waste policy, recycling, composting, and reusing all waste.</a:t>
            </a:r>
            <a:endParaRPr lang="en-US" sz="1700" dirty="0"/>
          </a:p>
          <a:p>
            <a:pPr>
              <a:lnSpc>
                <a:spcPct val="110000"/>
              </a:lnSpc>
            </a:pPr>
            <a:r>
              <a:rPr lang="en-US" sz="1700" dirty="0">
                <a:ea typeface="+mn-lt"/>
                <a:cs typeface="+mn-lt"/>
              </a:rPr>
              <a:t>Upcycled furniture and décor will reduce the need for fresh raw materials.</a:t>
            </a:r>
            <a:endParaRPr lang="en-US" sz="1700" dirty="0"/>
          </a:p>
          <a:p>
            <a:pPr>
              <a:lnSpc>
                <a:spcPct val="110000"/>
              </a:lnSpc>
            </a:pPr>
            <a:r>
              <a:rPr lang="en-US" sz="1700" dirty="0">
                <a:ea typeface="+mn-lt"/>
                <a:cs typeface="+mn-lt"/>
              </a:rPr>
              <a:t>The hotel follows the Circular Economy approach to minimize waste and environmental impact </a:t>
            </a:r>
            <a:r>
              <a:rPr lang="en-US" sz="1700" dirty="0">
                <a:latin typeface="Grandview Display"/>
                <a:ea typeface="Calibri"/>
                <a:cs typeface="Calibri"/>
              </a:rPr>
              <a:t>(Murtaza et al., 2024)</a:t>
            </a:r>
            <a:r>
              <a:rPr lang="en-US" sz="1700" dirty="0">
                <a:ea typeface="+mn-lt"/>
                <a:cs typeface="+mn-lt"/>
              </a:rPr>
              <a:t>.</a:t>
            </a:r>
            <a:endParaRPr lang="en-US" sz="1700" dirty="0"/>
          </a:p>
          <a:p>
            <a:pPr>
              <a:lnSpc>
                <a:spcPct val="110000"/>
              </a:lnSpc>
            </a:pPr>
            <a:r>
              <a:rPr lang="en-US" sz="1700" dirty="0">
                <a:ea typeface="+mn-lt"/>
                <a:cs typeface="+mn-lt"/>
              </a:rPr>
              <a:t>Single-use plastics will be banned, replaced with biodegradable alternatives, and kitchen waste composted.</a:t>
            </a:r>
            <a:endParaRPr lang="en-US" sz="1700" dirty="0"/>
          </a:p>
        </p:txBody>
      </p:sp>
      <p:cxnSp>
        <p:nvCxnSpPr>
          <p:cNvPr id="13" name="Straight Connector 12">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2662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FF7FD-E285-8DE9-BEF9-D42727925FA2}"/>
              </a:ext>
            </a:extLst>
          </p:cNvPr>
          <p:cNvSpPr>
            <a:spLocks noGrp="1"/>
          </p:cNvSpPr>
          <p:nvPr>
            <p:ph type="title"/>
          </p:nvPr>
        </p:nvSpPr>
        <p:spPr>
          <a:xfrm>
            <a:off x="5496821" y="1371600"/>
            <a:ext cx="6034187" cy="1097280"/>
          </a:xfrm>
        </p:spPr>
        <p:txBody>
          <a:bodyPr>
            <a:normAutofit/>
          </a:bodyPr>
          <a:lstStyle/>
          <a:p>
            <a:pPr>
              <a:lnSpc>
                <a:spcPct val="90000"/>
              </a:lnSpc>
            </a:pPr>
            <a:r>
              <a:rPr lang="en-US" sz="2200"/>
              <a:t>Explain Sustainability Strategies: </a:t>
            </a:r>
            <a:r>
              <a:rPr lang="en-US" sz="2200">
                <a:latin typeface="Grandview Display"/>
                <a:cs typeface="Times New Roman"/>
              </a:rPr>
              <a:t>Sustainable Materials and Ethical sourcing</a:t>
            </a:r>
            <a:endParaRPr lang="en-US" sz="2200">
              <a:latin typeface="Grandview Display"/>
            </a:endParaRPr>
          </a:p>
        </p:txBody>
      </p:sp>
      <p:pic>
        <p:nvPicPr>
          <p:cNvPr id="4" name="Picture 3" descr="Luxury To Responsibility: Hospitality's Journey Towards Sustainability |  Eric Block On Responsible Branding">
            <a:extLst>
              <a:ext uri="{FF2B5EF4-FFF2-40B4-BE49-F238E27FC236}">
                <a16:creationId xmlns:a16="http://schemas.microsoft.com/office/drawing/2014/main" id="{BA399930-BD5E-89C8-4906-6FB1051F0FBF}"/>
              </a:ext>
            </a:extLst>
          </p:cNvPr>
          <p:cNvPicPr>
            <a:picLocks noChangeAspect="1"/>
          </p:cNvPicPr>
          <p:nvPr/>
        </p:nvPicPr>
        <p:blipFill>
          <a:blip r:embed="rId3"/>
          <a:srcRect l="18429" r="10736"/>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07C573-341D-55FD-B5CB-F6CC6BDCE2C1}"/>
              </a:ext>
            </a:extLst>
          </p:cNvPr>
          <p:cNvSpPr>
            <a:spLocks noGrp="1"/>
          </p:cNvSpPr>
          <p:nvPr>
            <p:ph idx="1"/>
          </p:nvPr>
        </p:nvSpPr>
        <p:spPr>
          <a:xfrm>
            <a:off x="5496821" y="2633236"/>
            <a:ext cx="6034187" cy="3664687"/>
          </a:xfrm>
        </p:spPr>
        <p:txBody>
          <a:bodyPr vert="horz" lIns="91440" tIns="45720" rIns="91440" bIns="45720" rtlCol="0" anchor="t">
            <a:normAutofit/>
          </a:bodyPr>
          <a:lstStyle/>
          <a:p>
            <a:pPr>
              <a:lnSpc>
                <a:spcPct val="110000"/>
              </a:lnSpc>
            </a:pPr>
            <a:r>
              <a:rPr lang="en-US" sz="1900" dirty="0">
                <a:ea typeface="+mn-lt"/>
                <a:cs typeface="+mn-lt"/>
              </a:rPr>
              <a:t>GreenNest’s construction uses ethically sourced, sustainable materials like locally sourced timber, stone, and clay.</a:t>
            </a:r>
            <a:endParaRPr lang="en-US" sz="1900" dirty="0"/>
          </a:p>
          <a:p>
            <a:pPr>
              <a:lnSpc>
                <a:spcPct val="110000"/>
              </a:lnSpc>
            </a:pPr>
            <a:r>
              <a:rPr lang="en-US" sz="1900" dirty="0">
                <a:ea typeface="+mn-lt"/>
                <a:cs typeface="+mn-lt"/>
              </a:rPr>
              <a:t>Furnishings will be made from upcycled or responsibly sourced materials.</a:t>
            </a:r>
            <a:endParaRPr lang="en-US" sz="1900" dirty="0"/>
          </a:p>
          <a:p>
            <a:pPr>
              <a:lnSpc>
                <a:spcPct val="110000"/>
              </a:lnSpc>
            </a:pPr>
            <a:r>
              <a:rPr lang="en-US" sz="1900" dirty="0">
                <a:ea typeface="+mn-lt"/>
                <a:cs typeface="+mn-lt"/>
              </a:rPr>
              <a:t>Sustainable building techniques reduce operational costs, environmental impact, and create healthier environments </a:t>
            </a:r>
            <a:r>
              <a:rPr lang="en-US" sz="1900" dirty="0">
                <a:latin typeface="Grandview Display"/>
                <a:ea typeface="Calibri"/>
                <a:cs typeface="Calibri"/>
              </a:rPr>
              <a:t>(Narmaditya, 2022)</a:t>
            </a:r>
            <a:r>
              <a:rPr lang="en-US" sz="1900" dirty="0">
                <a:ea typeface="+mn-lt"/>
                <a:cs typeface="+mn-lt"/>
              </a:rPr>
              <a:t>.</a:t>
            </a:r>
            <a:endParaRPr lang="en-US" sz="1900" dirty="0"/>
          </a:p>
          <a:p>
            <a:pPr>
              <a:lnSpc>
                <a:spcPct val="110000"/>
              </a:lnSpc>
            </a:pPr>
            <a:r>
              <a:rPr lang="en-US" sz="1900" dirty="0">
                <a:ea typeface="+mn-lt"/>
                <a:cs typeface="+mn-lt"/>
              </a:rPr>
              <a:t>Using local materials minimizes transportation emissions and supports the local economy.</a:t>
            </a:r>
            <a:endParaRPr lang="en-US" sz="1900" dirty="0"/>
          </a:p>
        </p:txBody>
      </p:sp>
    </p:spTree>
    <p:extLst>
      <p:ext uri="{BB962C8B-B14F-4D97-AF65-F5344CB8AC3E}">
        <p14:creationId xmlns:p14="http://schemas.microsoft.com/office/powerpoint/2010/main" val="1288398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09605-28E9-DE8D-8609-3FAF65E3FE98}"/>
              </a:ext>
            </a:extLst>
          </p:cNvPr>
          <p:cNvSpPr>
            <a:spLocks noGrp="1"/>
          </p:cNvSpPr>
          <p:nvPr>
            <p:ph type="title"/>
          </p:nvPr>
        </p:nvSpPr>
        <p:spPr>
          <a:xfrm>
            <a:off x="640080" y="1371600"/>
            <a:ext cx="5852160" cy="1097280"/>
          </a:xfrm>
        </p:spPr>
        <p:txBody>
          <a:bodyPr anchor="t">
            <a:normAutofit/>
          </a:bodyPr>
          <a:lstStyle/>
          <a:p>
            <a:pPr>
              <a:lnSpc>
                <a:spcPct val="90000"/>
              </a:lnSpc>
            </a:pPr>
            <a:r>
              <a:rPr lang="en-US" sz="2500"/>
              <a:t>Explain Sustainability Strategies: </a:t>
            </a:r>
            <a:r>
              <a:rPr lang="en-US" sz="2500">
                <a:latin typeface="Grandview Display"/>
                <a:cs typeface="Times New Roman"/>
              </a:rPr>
              <a:t>Local Food and Beverage: </a:t>
            </a:r>
            <a:endParaRPr lang="en-US" sz="2500">
              <a:latin typeface="Grandview Display"/>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AA8F7B-D188-0605-C5FE-2A61C301EFAF}"/>
              </a:ext>
            </a:extLst>
          </p:cNvPr>
          <p:cNvSpPr>
            <a:spLocks noGrp="1"/>
          </p:cNvSpPr>
          <p:nvPr>
            <p:ph idx="1"/>
          </p:nvPr>
        </p:nvSpPr>
        <p:spPr>
          <a:xfrm>
            <a:off x="640080" y="2633236"/>
            <a:ext cx="5852160" cy="3664685"/>
          </a:xfrm>
        </p:spPr>
        <p:txBody>
          <a:bodyPr vert="horz" lIns="91440" tIns="45720" rIns="91440" bIns="45720" rtlCol="0" anchor="t">
            <a:normAutofit lnSpcReduction="10000"/>
          </a:bodyPr>
          <a:lstStyle/>
          <a:p>
            <a:pPr>
              <a:lnSpc>
                <a:spcPct val="110000"/>
              </a:lnSpc>
            </a:pPr>
            <a:r>
              <a:rPr lang="en-US" dirty="0">
                <a:ea typeface="+mn-lt"/>
                <a:cs typeface="+mn-lt"/>
              </a:rPr>
              <a:t>GreenNest’s restaurant will serve locally grown organic food and plant-based meals.</a:t>
            </a:r>
          </a:p>
          <a:p>
            <a:pPr>
              <a:lnSpc>
                <a:spcPct val="110000"/>
              </a:lnSpc>
            </a:pPr>
            <a:r>
              <a:rPr lang="en-US" dirty="0">
                <a:ea typeface="+mn-lt"/>
                <a:cs typeface="+mn-lt"/>
              </a:rPr>
              <a:t>Local farmers and suppliers from the Lake District will provide fresh, seasonal products with a smaller carbon footprint.</a:t>
            </a:r>
          </a:p>
          <a:p>
            <a:pPr>
              <a:lnSpc>
                <a:spcPct val="110000"/>
              </a:lnSpc>
            </a:pPr>
            <a:r>
              <a:rPr lang="en-US" dirty="0">
                <a:ea typeface="+mn-lt"/>
                <a:cs typeface="+mn-lt"/>
              </a:rPr>
              <a:t>Emphasizing vegetarian options helps reduce the ecological footprint of animal agriculture </a:t>
            </a:r>
            <a:r>
              <a:rPr lang="en-US" dirty="0">
                <a:latin typeface="Grandview Display"/>
                <a:ea typeface="Calibri"/>
                <a:cs typeface="Calibri"/>
              </a:rPr>
              <a:t>(Rehman et al., 2023)</a:t>
            </a:r>
            <a:r>
              <a:rPr lang="en-US" dirty="0">
                <a:ea typeface="+mn-lt"/>
                <a:cs typeface="+mn-lt"/>
              </a:rPr>
              <a:t>.</a:t>
            </a:r>
          </a:p>
          <a:p>
            <a:pPr>
              <a:lnSpc>
                <a:spcPct val="110000"/>
              </a:lnSpc>
            </a:pPr>
            <a:r>
              <a:rPr lang="en-US" dirty="0">
                <a:ea typeface="+mn-lt"/>
                <a:cs typeface="+mn-lt"/>
              </a:rPr>
              <a:t>Partnerships with local food producers support the community's economic sustainability.</a:t>
            </a:r>
          </a:p>
        </p:txBody>
      </p:sp>
      <p:pic>
        <p:nvPicPr>
          <p:cNvPr id="4" name="Picture 3" descr="Sustainability and Local Sourcing in the Hospitality Industry - NewGen  Advisory">
            <a:extLst>
              <a:ext uri="{FF2B5EF4-FFF2-40B4-BE49-F238E27FC236}">
                <a16:creationId xmlns:a16="http://schemas.microsoft.com/office/drawing/2014/main" id="{BAAB4966-3063-261B-3CCC-523BD32D65AB}"/>
              </a:ext>
            </a:extLst>
          </p:cNvPr>
          <p:cNvPicPr>
            <a:picLocks noChangeAspect="1"/>
          </p:cNvPicPr>
          <p:nvPr/>
        </p:nvPicPr>
        <p:blipFill>
          <a:blip r:embed="rId3"/>
          <a:srcRect l="34966" r="17863"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929037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894488-3A9F-7AD3-DEFE-D03D15AE4AAA}"/>
              </a:ext>
            </a:extLst>
          </p:cNvPr>
          <p:cNvSpPr>
            <a:spLocks noGrp="1"/>
          </p:cNvSpPr>
          <p:nvPr>
            <p:ph type="title"/>
          </p:nvPr>
        </p:nvSpPr>
        <p:spPr>
          <a:xfrm>
            <a:off x="640080" y="914399"/>
            <a:ext cx="10847494" cy="1171069"/>
          </a:xfrm>
        </p:spPr>
        <p:txBody>
          <a:bodyPr anchor="t">
            <a:normAutofit/>
          </a:bodyPr>
          <a:lstStyle/>
          <a:p>
            <a:r>
              <a:rPr lang="en-US" dirty="0"/>
              <a:t>Apply Visual and Creative Elements</a:t>
            </a:r>
          </a:p>
        </p:txBody>
      </p:sp>
      <p:pic>
        <p:nvPicPr>
          <p:cNvPr id="4" name="Picture 3" descr="A collage of a house with a green roof&#10;&#10;AI-generated content may be incorrect.">
            <a:extLst>
              <a:ext uri="{FF2B5EF4-FFF2-40B4-BE49-F238E27FC236}">
                <a16:creationId xmlns:a16="http://schemas.microsoft.com/office/drawing/2014/main" id="{8EA34C48-8EDB-772F-CBE0-2C697EDAA770}"/>
              </a:ext>
            </a:extLst>
          </p:cNvPr>
          <p:cNvPicPr>
            <a:picLocks noChangeAspect="1"/>
          </p:cNvPicPr>
          <p:nvPr/>
        </p:nvPicPr>
        <p:blipFill>
          <a:blip r:embed="rId3"/>
          <a:stretch>
            <a:fillRect/>
          </a:stretch>
        </p:blipFill>
        <p:spPr>
          <a:xfrm>
            <a:off x="713232" y="2256287"/>
            <a:ext cx="5633645" cy="3760459"/>
          </a:xfrm>
          <a:prstGeom prst="rect">
            <a:avLst/>
          </a:prstGeom>
        </p:spPr>
      </p:pic>
      <p:sp>
        <p:nvSpPr>
          <p:cNvPr id="3" name="Content Placeholder 2">
            <a:extLst>
              <a:ext uri="{FF2B5EF4-FFF2-40B4-BE49-F238E27FC236}">
                <a16:creationId xmlns:a16="http://schemas.microsoft.com/office/drawing/2014/main" id="{658DB778-B262-3A6F-7528-0053A9CA643A}"/>
              </a:ext>
            </a:extLst>
          </p:cNvPr>
          <p:cNvSpPr>
            <a:spLocks noGrp="1"/>
          </p:cNvSpPr>
          <p:nvPr>
            <p:ph idx="1"/>
          </p:nvPr>
        </p:nvSpPr>
        <p:spPr>
          <a:xfrm>
            <a:off x="6915150" y="2256287"/>
            <a:ext cx="4563618" cy="3760459"/>
          </a:xfrm>
        </p:spPr>
        <p:txBody>
          <a:bodyPr vert="horz" lIns="91440" tIns="45720" rIns="91440" bIns="45720" rtlCol="0" anchor="t">
            <a:normAutofit lnSpcReduction="10000"/>
          </a:bodyPr>
          <a:lstStyle/>
          <a:p>
            <a:pPr>
              <a:lnSpc>
                <a:spcPct val="110000"/>
              </a:lnSpc>
            </a:pPr>
            <a:r>
              <a:rPr lang="en-US" sz="1600" dirty="0">
                <a:ea typeface="+mn-lt"/>
                <a:cs typeface="+mn-lt"/>
              </a:rPr>
              <a:t>GreenNest combines modern design with the natural beauty of the Lake District, featuring green roofs and locally sourced stone.</a:t>
            </a:r>
            <a:endParaRPr lang="en-US" sz="1600" dirty="0"/>
          </a:p>
          <a:p>
            <a:pPr>
              <a:lnSpc>
                <a:spcPct val="110000"/>
              </a:lnSpc>
            </a:pPr>
            <a:r>
              <a:rPr lang="en-US" sz="1600" dirty="0">
                <a:ea typeface="+mn-lt"/>
                <a:cs typeface="+mn-lt"/>
              </a:rPr>
              <a:t>Guest rooms will be minimalist and nature-themed, with eco-friendly furnishings made from reclaimed wood and organic cotton </a:t>
            </a:r>
            <a:r>
              <a:rPr lang="en-US" sz="1600" dirty="0">
                <a:latin typeface="Grandview Display"/>
                <a:ea typeface="Calibri"/>
                <a:cs typeface="Calibri"/>
              </a:rPr>
              <a:t>(Simha et al., 2024)</a:t>
            </a:r>
            <a:r>
              <a:rPr lang="en-US" sz="1600" dirty="0">
                <a:ea typeface="+mn-lt"/>
                <a:cs typeface="+mn-lt"/>
              </a:rPr>
              <a:t>.</a:t>
            </a:r>
            <a:endParaRPr lang="en-US" sz="1600" dirty="0"/>
          </a:p>
          <a:p>
            <a:pPr>
              <a:lnSpc>
                <a:spcPct val="110000"/>
              </a:lnSpc>
            </a:pPr>
            <a:r>
              <a:rPr lang="en-US" sz="1600" dirty="0">
                <a:ea typeface="+mn-lt"/>
                <a:cs typeface="+mn-lt"/>
              </a:rPr>
              <a:t>Green technologies, including smart thermostats, will enhance energy efficiency without sacrificing luxury.</a:t>
            </a:r>
            <a:endParaRPr lang="en-US" sz="1600" dirty="0"/>
          </a:p>
          <a:p>
            <a:pPr>
              <a:lnSpc>
                <a:spcPct val="110000"/>
              </a:lnSpc>
            </a:pPr>
            <a:r>
              <a:rPr lang="en-US" sz="1600" dirty="0">
                <a:ea typeface="+mn-lt"/>
                <a:cs typeface="+mn-lt"/>
              </a:rPr>
              <a:t>Interactive digital displays will allow guests to track real-time energy and water usage, promoting sustainability awareness.</a:t>
            </a:r>
            <a:endParaRPr lang="en-US" sz="1600" dirty="0"/>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246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D6F0C-BB8C-DB5D-6572-DDA8AD21D65B}"/>
              </a:ext>
            </a:extLst>
          </p:cNvPr>
          <p:cNvSpPr>
            <a:spLocks noGrp="1"/>
          </p:cNvSpPr>
          <p:nvPr>
            <p:ph type="title"/>
          </p:nvPr>
        </p:nvSpPr>
        <p:spPr>
          <a:xfrm>
            <a:off x="5029200" y="914400"/>
            <a:ext cx="6501810" cy="1097280"/>
          </a:xfrm>
        </p:spPr>
        <p:txBody>
          <a:bodyPr anchor="t">
            <a:normAutofit/>
          </a:bodyPr>
          <a:lstStyle/>
          <a:p>
            <a:r>
              <a:rPr lang="en-US" dirty="0">
                <a:latin typeface="Grandview Display"/>
                <a:cs typeface="Times New Roman"/>
              </a:rPr>
              <a:t>Conclusion</a:t>
            </a:r>
            <a:endParaRPr lang="en-US" dirty="0"/>
          </a:p>
        </p:txBody>
      </p:sp>
      <p:pic>
        <p:nvPicPr>
          <p:cNvPr id="4" name="Picture 3" descr="Image: AdobeStock_723666821---Bussarin">
            <a:extLst>
              <a:ext uri="{FF2B5EF4-FFF2-40B4-BE49-F238E27FC236}">
                <a16:creationId xmlns:a16="http://schemas.microsoft.com/office/drawing/2014/main" id="{F862D2FD-7A86-FDC4-F215-FF84D7D0AFEE}"/>
              </a:ext>
            </a:extLst>
          </p:cNvPr>
          <p:cNvPicPr>
            <a:picLocks noChangeAspect="1"/>
          </p:cNvPicPr>
          <p:nvPr/>
        </p:nvPicPr>
        <p:blipFill>
          <a:blip r:embed="rId3"/>
          <a:srcRect l="39970" r="13624" b="-2"/>
          <a:stretch>
            <a:fillRect/>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E08D61-8AD3-49B6-D278-90C55AB9895E}"/>
              </a:ext>
            </a:extLst>
          </p:cNvPr>
          <p:cNvSpPr>
            <a:spLocks noGrp="1"/>
          </p:cNvSpPr>
          <p:nvPr>
            <p:ph idx="1"/>
          </p:nvPr>
        </p:nvSpPr>
        <p:spPr>
          <a:xfrm>
            <a:off x="5029200" y="2176036"/>
            <a:ext cx="6501810" cy="4121885"/>
          </a:xfrm>
        </p:spPr>
        <p:txBody>
          <a:bodyPr vert="horz" lIns="91440" tIns="45720" rIns="91440" bIns="45720" rtlCol="0">
            <a:normAutofit/>
          </a:bodyPr>
          <a:lstStyle/>
          <a:p>
            <a:pPr>
              <a:lnSpc>
                <a:spcPct val="110000"/>
              </a:lnSpc>
            </a:pPr>
            <a:r>
              <a:rPr lang="en-US" sz="1900" dirty="0">
                <a:ea typeface="+mn-lt"/>
                <a:cs typeface="+mn-lt"/>
              </a:rPr>
              <a:t>GreenNest Hotel represents the future of sustainable luxury tourism in the UK, integrating eco-friendly practices.</a:t>
            </a:r>
            <a:endParaRPr lang="en-US" sz="1900" dirty="0"/>
          </a:p>
          <a:p>
            <a:pPr>
              <a:lnSpc>
                <a:spcPct val="110000"/>
              </a:lnSpc>
            </a:pPr>
            <a:r>
              <a:rPr lang="en-US" sz="1900" dirty="0">
                <a:ea typeface="+mn-lt"/>
                <a:cs typeface="+mn-lt"/>
              </a:rPr>
              <a:t>By using renewable energy, water conservation, sustainable materials, and local sourcing, GreenNest sets a new trend in hospitality.</a:t>
            </a:r>
            <a:endParaRPr lang="en-US" sz="1900" dirty="0"/>
          </a:p>
          <a:p>
            <a:pPr>
              <a:lnSpc>
                <a:spcPct val="110000"/>
              </a:lnSpc>
            </a:pPr>
            <a:r>
              <a:rPr lang="en-US" sz="1900" dirty="0">
                <a:ea typeface="+mn-lt"/>
                <a:cs typeface="+mn-lt"/>
              </a:rPr>
              <a:t>The hotel’s holistic sustainability ensures every guest’s stay positively impacts the region and environment.</a:t>
            </a:r>
            <a:endParaRPr lang="en-US" sz="1900" dirty="0"/>
          </a:p>
          <a:p>
            <a:pPr>
              <a:lnSpc>
                <a:spcPct val="110000"/>
              </a:lnSpc>
            </a:pPr>
            <a:r>
              <a:rPr lang="en-US" sz="1900" dirty="0">
                <a:ea typeface="+mn-lt"/>
                <a:cs typeface="+mn-lt"/>
              </a:rPr>
              <a:t>GreenNest encourages responsible travel choices, contributing to a greener, more sustainable future for the hospitality industry.</a:t>
            </a:r>
            <a:endParaRPr lang="en-US" sz="1900" dirty="0"/>
          </a:p>
        </p:txBody>
      </p:sp>
    </p:spTree>
    <p:extLst>
      <p:ext uri="{BB962C8B-B14F-4D97-AF65-F5344CB8AC3E}">
        <p14:creationId xmlns:p14="http://schemas.microsoft.com/office/powerpoint/2010/main" val="2506792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4497-503D-C43F-1922-5888D1014D7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DA17DD6-F05B-37D2-1C3A-19E0D21EF46A}"/>
              </a:ext>
            </a:extLst>
          </p:cNvPr>
          <p:cNvSpPr>
            <a:spLocks noGrp="1"/>
          </p:cNvSpPr>
          <p:nvPr>
            <p:ph idx="1"/>
          </p:nvPr>
        </p:nvSpPr>
        <p:spPr/>
        <p:txBody>
          <a:bodyPr vert="horz" lIns="91440" tIns="45720" rIns="91440" bIns="45720" rtlCol="0" anchor="t">
            <a:normAutofit fontScale="47500" lnSpcReduction="20000"/>
          </a:bodyPr>
          <a:lstStyle/>
          <a:p>
            <a:r>
              <a:rPr lang="en-US" dirty="0">
                <a:ea typeface="+mn-lt"/>
                <a:cs typeface="+mn-lt"/>
              </a:rPr>
              <a:t>Ali, Y. and Anjum, F., 2024. Decision framework for eco-friendly hospitality: A sustainable future for hotel industry in high-altitude regions. </a:t>
            </a:r>
            <a:r>
              <a:rPr lang="en-US" i="1" dirty="0">
                <a:solidFill>
                  <a:srgbClr val="222222"/>
                </a:solidFill>
                <a:latin typeface="Arial"/>
                <a:cs typeface="Arial"/>
              </a:rPr>
              <a:t>Journal of Quality Assurance in Hospitality &amp; Tourism</a:t>
            </a:r>
            <a:r>
              <a:rPr lang="en-US" dirty="0">
                <a:ea typeface="+mn-lt"/>
                <a:cs typeface="+mn-lt"/>
              </a:rPr>
              <a:t>, pp.1–38.</a:t>
            </a:r>
            <a:endParaRPr lang="en-US" dirty="0"/>
          </a:p>
          <a:p>
            <a:r>
              <a:rPr lang="en-US" dirty="0">
                <a:ea typeface="+mn-lt"/>
                <a:cs typeface="+mn-lt"/>
              </a:rPr>
              <a:t>Almusaed, A. et al. (eds.), 2024. Integrative approaches in urban sustainability: Architectural design, technological innovations and social dynamics in global contexts</a:t>
            </a:r>
            <a:r>
              <a:rPr lang="en-US" i="1" dirty="0">
                <a:solidFill>
                  <a:srgbClr val="222222"/>
                </a:solidFill>
                <a:latin typeface="Arial"/>
                <a:cs typeface="Arial"/>
              </a:rPr>
              <a:t>.</a:t>
            </a:r>
            <a:r>
              <a:rPr lang="en-US" dirty="0">
                <a:ea typeface="+mn-lt"/>
                <a:cs typeface="+mn-lt"/>
              </a:rPr>
              <a:t> London: </a:t>
            </a:r>
            <a:r>
              <a:rPr lang="en-US" dirty="0" err="1">
                <a:ea typeface="+mn-lt"/>
                <a:cs typeface="+mn-lt"/>
              </a:rPr>
              <a:t>IntechOpen</a:t>
            </a:r>
            <a:r>
              <a:rPr lang="en-US" dirty="0">
                <a:ea typeface="+mn-lt"/>
                <a:cs typeface="+mn-lt"/>
              </a:rPr>
              <a:t>.</a:t>
            </a:r>
            <a:endParaRPr lang="en-US" dirty="0"/>
          </a:p>
          <a:p>
            <a:r>
              <a:rPr lang="en-US" dirty="0">
                <a:ea typeface="+mn-lt"/>
                <a:cs typeface="+mn-lt"/>
              </a:rPr>
              <a:t>Dias, A.L., 2024. Cases on innovation and sustainability in tourism. 1st ed. Hershey, PA: IGI Global, Business Science Reference.</a:t>
            </a:r>
            <a:endParaRPr lang="en-US" dirty="0"/>
          </a:p>
          <a:p>
            <a:r>
              <a:rPr lang="en-US" dirty="0">
                <a:ea typeface="+mn-lt"/>
                <a:cs typeface="+mn-lt"/>
              </a:rPr>
              <a:t>Khatun, K.T., Amanullah and Moni, H.R., 2026. Eco-friendly hotels and tourists' sustainable behavior in Bangladesh: A moderation-mediation analysis. </a:t>
            </a:r>
            <a:r>
              <a:rPr lang="en-US" i="1" dirty="0">
                <a:solidFill>
                  <a:srgbClr val="222222"/>
                </a:solidFill>
                <a:latin typeface="Arial"/>
                <a:cs typeface="Arial"/>
              </a:rPr>
              <a:t>Tourism Analysis</a:t>
            </a:r>
            <a:r>
              <a:rPr lang="en-US" dirty="0">
                <a:ea typeface="+mn-lt"/>
                <a:cs typeface="+mn-lt"/>
              </a:rPr>
              <a:t>, 31(1), pp.19–40.</a:t>
            </a:r>
            <a:endParaRPr lang="en-US" dirty="0"/>
          </a:p>
          <a:p>
            <a:r>
              <a:rPr lang="en-US" dirty="0">
                <a:ea typeface="+mn-lt"/>
                <a:cs typeface="+mn-lt"/>
              </a:rPr>
              <a:t>Murtaza, S.H., Khan, A. and Mustafa, S.M., 2024. Eco-centric success: Stakeholder approaches to sustainable performance via green improvisation behavior and environmental orientation in the hotel industry. Business Strategy and the Environment, 33(7), pp.7273–7286.</a:t>
            </a:r>
            <a:endParaRPr lang="en-US" dirty="0"/>
          </a:p>
          <a:p>
            <a:r>
              <a:rPr lang="en-US" dirty="0">
                <a:ea typeface="+mn-lt"/>
                <a:cs typeface="+mn-lt"/>
              </a:rPr>
              <a:t>Narmaditya, B.S. (ed.), 2022. </a:t>
            </a:r>
            <a:r>
              <a:rPr lang="en-US" i="1" dirty="0">
                <a:solidFill>
                  <a:srgbClr val="222222"/>
                </a:solidFill>
                <a:latin typeface="Arial"/>
                <a:cs typeface="Arial"/>
              </a:rPr>
              <a:t>Business, economic and sustainability science (BESS).</a:t>
            </a:r>
            <a:r>
              <a:rPr lang="en-US" dirty="0">
                <a:ea typeface="+mn-lt"/>
                <a:cs typeface="+mn-lt"/>
              </a:rPr>
              <a:t> Warsaw: Sciendo.</a:t>
            </a:r>
            <a:endParaRPr lang="en-US" dirty="0"/>
          </a:p>
          <a:p>
            <a:r>
              <a:rPr lang="en-US" dirty="0">
                <a:ea typeface="+mn-lt"/>
                <a:cs typeface="+mn-lt"/>
              </a:rPr>
              <a:t>Rehman, S.U., Elrehail, H., Alshwayat, D., Ibrahim, B. and Alami, R., 2023. Linking hotel environmental management initiatives and sustainable hotel performance through employees’ eco-friendly behaviour and environmental strategies: A moderated-mediated model. </a:t>
            </a:r>
            <a:r>
              <a:rPr lang="en-US" i="1" dirty="0">
                <a:solidFill>
                  <a:srgbClr val="222222"/>
                </a:solidFill>
                <a:latin typeface="Arial"/>
                <a:cs typeface="Arial"/>
              </a:rPr>
              <a:t>European Business Review</a:t>
            </a:r>
            <a:r>
              <a:rPr lang="en-US" dirty="0">
                <a:ea typeface="+mn-lt"/>
                <a:cs typeface="+mn-lt"/>
              </a:rPr>
              <a:t>, 35(2), pp.184–201.</a:t>
            </a:r>
            <a:endParaRPr lang="en-US" dirty="0"/>
          </a:p>
          <a:p>
            <a:r>
              <a:rPr lang="en-US" dirty="0">
                <a:ea typeface="+mn-lt"/>
                <a:cs typeface="+mn-lt"/>
              </a:rPr>
              <a:t>Simha, A.K., Tyagi, P. and Sharma, M. (eds.), 2024. Proceedings of the International Conference on Innovation and Regenerative Trends in Tourism and Hospitality Industry (IRTTHI 2024). 1st ed. Zeger Karssen: Atlantis Press.</a:t>
            </a:r>
            <a:endParaRPr lang="en-US" dirty="0"/>
          </a:p>
          <a:p>
            <a:r>
              <a:rPr lang="en-US" dirty="0">
                <a:ea typeface="+mn-lt"/>
                <a:cs typeface="+mn-lt"/>
              </a:rPr>
              <a:t>Simha, A.K., Tyagi, P. and Sharma, M. (eds.), 2024. Proceedings of the 2023 2nd International Conference on Public Service, Economic Management and Sustainable Development (PESD 2023). Zeger Karssen: Atlantis Press.</a:t>
            </a:r>
            <a:endParaRPr lang="en-US" dirty="0"/>
          </a:p>
          <a:p>
            <a:r>
              <a:rPr lang="en-US" dirty="0">
                <a:ea typeface="+mn-lt"/>
                <a:cs typeface="+mn-lt"/>
              </a:rPr>
              <a:t>Tumpa, K.K., Amanullah, M. and Moni, H.R., 2025. Eco-friendly hotels and tourists’ sustainable behavior in Bangladesh: A moderation–mediation analysis. </a:t>
            </a:r>
            <a:r>
              <a:rPr lang="en-US" i="1" dirty="0">
                <a:solidFill>
                  <a:srgbClr val="222222"/>
                </a:solidFill>
                <a:latin typeface="Arial"/>
                <a:cs typeface="Arial"/>
              </a:rPr>
              <a:t>Tourism Analysis</a:t>
            </a:r>
            <a:r>
              <a:rPr lang="en-US" dirty="0">
                <a:ea typeface="+mn-lt"/>
                <a:cs typeface="+mn-lt"/>
              </a:rPr>
              <a:t>. Online first.</a:t>
            </a:r>
            <a:endParaRPr lang="en-US" dirty="0"/>
          </a:p>
        </p:txBody>
      </p:sp>
    </p:spTree>
    <p:extLst>
      <p:ext uri="{BB962C8B-B14F-4D97-AF65-F5344CB8AC3E}">
        <p14:creationId xmlns:p14="http://schemas.microsoft.com/office/powerpoint/2010/main" val="328125228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8A1FE35B1768D46869F924A69EE2DC8" ma:contentTypeVersion="6" ma:contentTypeDescription="Create a new document." ma:contentTypeScope="" ma:versionID="6a43733f766992a95ce3eb2e022e45d7">
  <xsd:schema xmlns:xsd="http://www.w3.org/2001/XMLSchema" xmlns:xs="http://www.w3.org/2001/XMLSchema" xmlns:p="http://schemas.microsoft.com/office/2006/metadata/properties" xmlns:ns3="16ed1538-4377-4da7-81fa-9a477e54b5f1" targetNamespace="http://schemas.microsoft.com/office/2006/metadata/properties" ma:root="true" ma:fieldsID="1e6ba1aa31697c049a1510e31c4a34d1" ns3:_="">
    <xsd:import namespace="16ed1538-4377-4da7-81fa-9a477e54b5f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ed1538-4377-4da7-81fa-9a477e54b5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6ed1538-4377-4da7-81fa-9a477e54b5f1" xsi:nil="true"/>
  </documentManagement>
</p:properties>
</file>

<file path=customXml/itemProps1.xml><?xml version="1.0" encoding="utf-8"?>
<ds:datastoreItem xmlns:ds="http://schemas.openxmlformats.org/officeDocument/2006/customXml" ds:itemID="{70D3F987-DC33-4689-B4E8-930AC4F56FB4}">
  <ds:schemaRefs>
    <ds:schemaRef ds:uri="http://schemas.microsoft.com/sharepoint/v3/contenttype/forms"/>
  </ds:schemaRefs>
</ds:datastoreItem>
</file>

<file path=customXml/itemProps2.xml><?xml version="1.0" encoding="utf-8"?>
<ds:datastoreItem xmlns:ds="http://schemas.openxmlformats.org/officeDocument/2006/customXml" ds:itemID="{D63FF8E1-5985-4FA0-B0D1-8BC9EB4A46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ed1538-4377-4da7-81fa-9a477e54b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BBFCE3-3DA4-4D50-ACA9-B236786A53A8}">
  <ds:schemaRefs>
    <ds:schemaRef ds:uri="http://purl.org/dc/terms/"/>
    <ds:schemaRef ds:uri="http://www.w3.org/XML/1998/namespace"/>
    <ds:schemaRef ds:uri="http://schemas.microsoft.com/office/2006/metadata/properties"/>
    <ds:schemaRef ds:uri="http://schemas.openxmlformats.org/package/2006/metadata/core-properties"/>
    <ds:schemaRef ds:uri="http://schemas.microsoft.com/office/2006/documentManagement/types"/>
    <ds:schemaRef ds:uri="16ed1538-4377-4da7-81fa-9a477e54b5f1"/>
    <ds:schemaRef ds:uri="http://schemas.microsoft.com/office/infopath/2007/PartnerControl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11</TotalTime>
  <Words>2329</Words>
  <Application>Microsoft Office PowerPoint</Application>
  <PresentationFormat>Widescreen</PresentationFormat>
  <Paragraphs>78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Angsana New</vt:lpstr>
      <vt:lpstr>Arial</vt:lpstr>
      <vt:lpstr>Calibri</vt:lpstr>
      <vt:lpstr>Comic Sans MS</vt:lpstr>
      <vt:lpstr>Grandview Display</vt:lpstr>
      <vt:lpstr>DashVTI</vt:lpstr>
      <vt:lpstr>Module Code:BMIH4011D  Module Lead:Daniel Payne Student Name: Michal Pompa Student ID:2320764   Sustainable Hospitality Innovation: The GreenNest Hotel's Impact on Responsible Tourism in the Lake District, UK</vt:lpstr>
      <vt:lpstr>Introduce the Concept</vt:lpstr>
      <vt:lpstr>Explain Sustainability Strategies: Energy Efficiency and Renewable Sources</vt:lpstr>
      <vt:lpstr>Explain Sustainability Strategies: Water Conservation and Innovation</vt:lpstr>
      <vt:lpstr>Explain Sustainability Strategies: Waste Reduction and Circular Economy</vt:lpstr>
      <vt:lpstr>Explain Sustainability Strategies: Sustainable Materials and Ethical sourcing</vt:lpstr>
      <vt:lpstr>Explain Sustainability Strategies: Local Food and Beverage: </vt:lpstr>
      <vt:lpstr>Apply Visual and Creative Elements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Michal Pompa (2320764)</cp:lastModifiedBy>
  <cp:revision>2</cp:revision>
  <dcterms:created xsi:type="dcterms:W3CDTF">2026-03-06T06:30:33Z</dcterms:created>
  <dcterms:modified xsi:type="dcterms:W3CDTF">2026-05-09T20:02:07Z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0x010100C8A1FE35B1768D46869F924A69EE2DC8</vt:lpwstr>
  </property>
</Properties>
</file>