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41" r:id="rId4"/>
  </p:sldMasterIdLst>
  <p:notesMasterIdLst>
    <p:notesMasterId r:id="rId14"/>
  </p:notesMasterIdLst>
  <p:sldIdLst>
    <p:sldId id="256" r:id="rId5"/>
    <p:sldId id="257" r:id="rId6"/>
    <p:sldId id="260" r:id="rId7"/>
    <p:sldId id="261" r:id="rId8"/>
    <p:sldId id="262" r:id="rId9"/>
    <p:sldId id="263" r:id="rId10"/>
    <p:sldId id="264" r:id="rId11"/>
    <p:sldId id="265" r:id="rId12"/>
    <p:sldId id="25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70" d="100"/>
          <a:sy n="70" d="100"/>
        </p:scale>
        <p:origin x="70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0A0D5-8F98-4CC1-A28E-021F0B6B475C}" type="datetimeFigureOut">
              <a:rPr lang="en-US" smtClean="0"/>
              <a:t>11/15/2019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A750590-9F9A-443B-9295-A3931D8194B1}" type="datetime1">
              <a:rPr lang="en-US" smtClean="0"/>
              <a:t>11/15/2019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79704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75B4BE-627A-4EC1-99E1-6F1AA97AB802}" type="datetime1">
              <a:rPr lang="en-US" smtClean="0"/>
              <a:t>11/15/2019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47235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8BFACF8-E63D-4673-A128-83547867BB7A}" type="datetime1">
              <a:rPr lang="en-US" smtClean="0"/>
              <a:t>11/15/2019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87089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5BED6AC-4FBA-40BD-BE75-20DB64DA4BAD}" type="datetime1">
              <a:rPr lang="en-US" smtClean="0"/>
              <a:t>11/15/2019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60130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933C87-D201-458A-93C0-8EDD9AC92D93}" type="datetime1">
              <a:rPr lang="en-US" smtClean="0"/>
              <a:t>11/15/2019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0332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CE6829-5A25-485A-91B1-5D6D58BB9F23}" type="datetime1">
              <a:rPr lang="en-US" smtClean="0"/>
              <a:t>11/15/2019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33719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12F5CD-23D0-4DD1-85B1-71F1825FB3EC}" type="datetime1">
              <a:rPr lang="en-US" smtClean="0"/>
              <a:t>11/15/2019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03605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8BA5035-C284-496A-B076-BA73A8FA5D8B}" type="datetime1">
              <a:rPr lang="en-US" smtClean="0"/>
              <a:t>11/15/2019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48604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40EB420-1875-490A-8C4B-7AAB939FBE08}" type="datetime1">
              <a:rPr lang="en-US" smtClean="0"/>
              <a:t>11/15/2019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65826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F35805F-452B-497C-9BD6-2CDB6902F369}" type="datetime1">
              <a:rPr lang="en-US" smtClean="0"/>
              <a:t>11/15/2019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46502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3F7C6B-C82D-4D42-9929-D6E7E11D9A64}" type="datetime1">
              <a:rPr lang="en-US" smtClean="0"/>
              <a:t>11/15/2019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476387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0CF4779-62E8-4B21-A5D7-0AFB9DBD4358}" type="datetime1">
              <a:rPr lang="en-US" smtClean="0"/>
              <a:t>11/15/2019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0730472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F9D3375-5CD0-4576-BF96-ADFF24726FF8}" type="datetime1">
              <a:rPr lang="en-US" smtClean="0"/>
              <a:t>11/15/2019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740954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FACD1F8-971E-4F8C-8737-750C12E93E08}" type="datetime1">
              <a:rPr lang="en-US" smtClean="0"/>
              <a:t>11/15/2019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270889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C7D1621-FA30-4D98-85E5-1409E6BEECDC}" type="datetime1">
              <a:rPr lang="en-US" smtClean="0"/>
              <a:t>11/15/2019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237214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6F347-1B2F-4097-AEB5-4A26FB45D67A}" type="datetime1">
              <a:rPr lang="en-US" smtClean="0"/>
              <a:t>11/15/2019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636546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CC1DEE0-34E5-4E0F-BEC1-4B8835F82CD1}" type="datetime1">
              <a:rPr lang="en-US" smtClean="0"/>
              <a:t>11/15/2019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59006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359126-4846-4E88-BDD9-5585CC877E47}" type="datetime1">
              <a:rPr lang="en-US" smtClean="0"/>
              <a:t>11/15/2019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381473742"/>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 id="2147483755" r:id="rId14"/>
    <p:sldLayoutId id="2147483756" r:id="rId15"/>
    <p:sldLayoutId id="2147483757" r:id="rId16"/>
    <p:sldLayoutId id="2147483758"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roblox.com/library/26194513/pgl-logo" TargetMode="Externa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hyperlink" Target="https://www.pgl.co.uk/en-gb/adventure-holidays/centres" TargetMode="External"/><Relationship Id="rId2" Type="http://schemas.openxmlformats.org/officeDocument/2006/relationships/hyperlink" Target="https://www.campamerica.co.uk/explore/blog/camp-america-by-arianna-ware" TargetMode="External"/><Relationship Id="rId1" Type="http://schemas.openxmlformats.org/officeDocument/2006/relationships/slideLayout" Target="../slideLayouts/slideLayout2.xml"/><Relationship Id="rId6" Type="http://schemas.openxmlformats.org/officeDocument/2006/relationships/hyperlink" Target="https://www.thelittlenell.com/hotel" TargetMode="External"/><Relationship Id="rId5" Type="http://schemas.openxmlformats.org/officeDocument/2006/relationships/hyperlink" Target="https://successatschool.org/advicedetails/520/What-is-a-Work-Placement%3F" TargetMode="External"/><Relationship Id="rId4" Type="http://schemas.openxmlformats.org/officeDocument/2006/relationships/hyperlink" Target="https://www.pgl.co.uk/en-gb/group-residenti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5CD8D-E704-46A1-BC3E-9A644A9FFD4E}"/>
              </a:ext>
            </a:extLst>
          </p:cNvPr>
          <p:cNvSpPr>
            <a:spLocks noGrp="1"/>
          </p:cNvSpPr>
          <p:nvPr>
            <p:ph type="ctrTitle"/>
          </p:nvPr>
        </p:nvSpPr>
        <p:spPr>
          <a:xfrm>
            <a:off x="792483" y="821265"/>
            <a:ext cx="6098705" cy="5222117"/>
          </a:xfrm>
        </p:spPr>
        <p:txBody>
          <a:bodyPr anchor="ctr">
            <a:normAutofit/>
          </a:bodyPr>
          <a:lstStyle/>
          <a:p>
            <a:pPr algn="r"/>
            <a:r>
              <a:rPr lang="en-US" sz="5400" dirty="0"/>
              <a:t>Placement Opportunities PowerPoint</a:t>
            </a:r>
          </a:p>
        </p:txBody>
      </p:sp>
      <p:sp>
        <p:nvSpPr>
          <p:cNvPr id="3" name="Subtitle 2">
            <a:extLst>
              <a:ext uri="{FF2B5EF4-FFF2-40B4-BE49-F238E27FC236}">
                <a16:creationId xmlns:a16="http://schemas.microsoft.com/office/drawing/2014/main" id="{E309A740-48C5-4AE5-879B-F567D3D7ACDC}"/>
              </a:ext>
            </a:extLst>
          </p:cNvPr>
          <p:cNvSpPr>
            <a:spLocks noGrp="1"/>
          </p:cNvSpPr>
          <p:nvPr>
            <p:ph type="subTitle" idx="1"/>
          </p:nvPr>
        </p:nvSpPr>
        <p:spPr>
          <a:xfrm>
            <a:off x="7903028" y="821265"/>
            <a:ext cx="3564717" cy="5222117"/>
          </a:xfrm>
        </p:spPr>
        <p:txBody>
          <a:bodyPr anchor="ctr">
            <a:normAutofit/>
          </a:bodyPr>
          <a:lstStyle/>
          <a:p>
            <a:r>
              <a:rPr lang="en-US" dirty="0"/>
              <a:t>By Aleksandra Pawlowska</a:t>
            </a:r>
          </a:p>
          <a:p>
            <a:endParaRPr lang="en-US" dirty="0"/>
          </a:p>
        </p:txBody>
      </p:sp>
    </p:spTree>
    <p:extLst>
      <p:ext uri="{BB962C8B-B14F-4D97-AF65-F5344CB8AC3E}">
        <p14:creationId xmlns:p14="http://schemas.microsoft.com/office/powerpoint/2010/main" val="375466494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GB" dirty="0"/>
              <a:t>What is placement and why is it needed?</a:t>
            </a:r>
            <a:endParaRPr lang="en-US" dirty="0"/>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864065" y="2701255"/>
            <a:ext cx="7341700" cy="3392372"/>
          </a:xfrm>
        </p:spPr>
        <p:txBody>
          <a:bodyPr>
            <a:normAutofit/>
          </a:bodyPr>
          <a:lstStyle/>
          <a:p>
            <a:pPr>
              <a:lnSpc>
                <a:spcPct val="100000"/>
              </a:lnSpc>
            </a:pPr>
            <a:r>
              <a:rPr lang="en-US" sz="2000" dirty="0"/>
              <a:t>“</a:t>
            </a:r>
            <a:r>
              <a:rPr lang="en-GB" sz="2000" dirty="0"/>
              <a:t>A work placement is a period of supervised work, where you’ll have the opportunity to experience working in a specific role with a company.” – Successatschool.org</a:t>
            </a:r>
          </a:p>
          <a:p>
            <a:pPr>
              <a:lnSpc>
                <a:spcPct val="100000"/>
              </a:lnSpc>
            </a:pPr>
            <a:r>
              <a:rPr lang="en-GB" sz="2000" dirty="0"/>
              <a:t>Gain knowledge and practical skills.</a:t>
            </a:r>
          </a:p>
          <a:p>
            <a:pPr>
              <a:lnSpc>
                <a:spcPct val="100000"/>
              </a:lnSpc>
            </a:pPr>
            <a:r>
              <a:rPr lang="en-GB" sz="2000" dirty="0"/>
              <a:t>Experience the industry.</a:t>
            </a:r>
          </a:p>
          <a:p>
            <a:pPr>
              <a:lnSpc>
                <a:spcPct val="100000"/>
              </a:lnSpc>
            </a:pPr>
            <a:r>
              <a:rPr lang="en-GB" sz="2000" dirty="0"/>
              <a:t>Gain contacts. </a:t>
            </a:r>
          </a:p>
          <a:p>
            <a:pPr>
              <a:lnSpc>
                <a:spcPct val="100000"/>
              </a:lnSpc>
            </a:pPr>
            <a:r>
              <a:rPr lang="en-GB" sz="2000" dirty="0"/>
              <a:t>Get work offered potentially. </a:t>
            </a:r>
          </a:p>
          <a:p>
            <a:pPr>
              <a:lnSpc>
                <a:spcPct val="100000"/>
              </a:lnSpc>
            </a:pPr>
            <a:endParaRPr lang="en-GB" sz="2000" dirty="0"/>
          </a:p>
          <a:p>
            <a:pPr>
              <a:lnSpc>
                <a:spcPct val="100000"/>
              </a:lnSpc>
            </a:pPr>
            <a:endParaRPr lang="en-GB" sz="2000" dirty="0"/>
          </a:p>
          <a:p>
            <a:pPr>
              <a:lnSpc>
                <a:spcPct val="100000"/>
              </a:lnSpc>
            </a:pPr>
            <a:endParaRPr lang="en-US" sz="2000" dirty="0"/>
          </a:p>
        </p:txBody>
      </p:sp>
    </p:spTree>
    <p:extLst>
      <p:ext uri="{BB962C8B-B14F-4D97-AF65-F5344CB8AC3E}">
        <p14:creationId xmlns:p14="http://schemas.microsoft.com/office/powerpoint/2010/main" val="219423319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AA2B0-93B4-4D62-A621-0158A8133A97}"/>
              </a:ext>
            </a:extLst>
          </p:cNvPr>
          <p:cNvSpPr>
            <a:spLocks noGrp="1"/>
          </p:cNvSpPr>
          <p:nvPr>
            <p:ph type="title"/>
          </p:nvPr>
        </p:nvSpPr>
        <p:spPr/>
        <p:txBody>
          <a:bodyPr>
            <a:normAutofit fontScale="90000"/>
          </a:bodyPr>
          <a:lstStyle/>
          <a:p>
            <a:r>
              <a:rPr lang="en-GB" dirty="0"/>
              <a:t>My 3 considered organisations for placement. </a:t>
            </a:r>
          </a:p>
        </p:txBody>
      </p:sp>
      <p:sp>
        <p:nvSpPr>
          <p:cNvPr id="3" name="TextBox 2">
            <a:extLst>
              <a:ext uri="{FF2B5EF4-FFF2-40B4-BE49-F238E27FC236}">
                <a16:creationId xmlns:a16="http://schemas.microsoft.com/office/drawing/2014/main" id="{C4B6AEFB-C9C9-47B2-8FA3-D110C6E395EF}"/>
              </a:ext>
            </a:extLst>
          </p:cNvPr>
          <p:cNvSpPr txBox="1"/>
          <p:nvPr/>
        </p:nvSpPr>
        <p:spPr>
          <a:xfrm>
            <a:off x="1157287" y="6093627"/>
            <a:ext cx="2100263" cy="430887"/>
          </a:xfrm>
          <a:prstGeom prst="rect">
            <a:avLst/>
          </a:prstGeom>
          <a:noFill/>
        </p:spPr>
        <p:txBody>
          <a:bodyPr wrap="square" rtlCol="0">
            <a:spAutoFit/>
          </a:bodyPr>
          <a:lstStyle/>
          <a:p>
            <a:r>
              <a:rPr lang="pl-PL" sz="1100" dirty="0">
                <a:hlinkClick r:id="rId2"/>
              </a:rPr>
              <a:t>https://www.roblox.com/library/26194513/pgl-logo</a:t>
            </a:r>
            <a:r>
              <a:rPr lang="en-GB" sz="1100" dirty="0"/>
              <a:t> </a:t>
            </a:r>
            <a:endParaRPr lang="pl-PL" sz="1100" dirty="0"/>
          </a:p>
        </p:txBody>
      </p:sp>
      <p:pic>
        <p:nvPicPr>
          <p:cNvPr id="5" name="Picture 4">
            <a:extLst>
              <a:ext uri="{FF2B5EF4-FFF2-40B4-BE49-F238E27FC236}">
                <a16:creationId xmlns:a16="http://schemas.microsoft.com/office/drawing/2014/main" id="{41BE02EC-FF4B-46BF-98F3-CA61282FF234}"/>
              </a:ext>
            </a:extLst>
          </p:cNvPr>
          <p:cNvPicPr>
            <a:picLocks noChangeAspect="1"/>
          </p:cNvPicPr>
          <p:nvPr/>
        </p:nvPicPr>
        <p:blipFill>
          <a:blip r:embed="rId3"/>
          <a:stretch>
            <a:fillRect/>
          </a:stretch>
        </p:blipFill>
        <p:spPr>
          <a:xfrm>
            <a:off x="261275" y="2365635"/>
            <a:ext cx="3419755" cy="3419755"/>
          </a:xfrm>
          <a:prstGeom prst="rect">
            <a:avLst/>
          </a:prstGeom>
        </p:spPr>
      </p:pic>
      <p:sp>
        <p:nvSpPr>
          <p:cNvPr id="6" name="TextBox 5">
            <a:extLst>
              <a:ext uri="{FF2B5EF4-FFF2-40B4-BE49-F238E27FC236}">
                <a16:creationId xmlns:a16="http://schemas.microsoft.com/office/drawing/2014/main" id="{F64FDD39-CE86-4D43-AF31-605E20AE2A17}"/>
              </a:ext>
            </a:extLst>
          </p:cNvPr>
          <p:cNvSpPr txBox="1"/>
          <p:nvPr/>
        </p:nvSpPr>
        <p:spPr>
          <a:xfrm>
            <a:off x="4718254" y="6093626"/>
            <a:ext cx="2100263" cy="430887"/>
          </a:xfrm>
          <a:prstGeom prst="rect">
            <a:avLst/>
          </a:prstGeom>
          <a:noFill/>
        </p:spPr>
        <p:txBody>
          <a:bodyPr wrap="square" rtlCol="0">
            <a:spAutoFit/>
          </a:bodyPr>
          <a:lstStyle/>
          <a:p>
            <a:r>
              <a:rPr lang="pl-PL" sz="1100" dirty="0"/>
              <a:t>https://www.hospitalityonline.com/the-little-nell</a:t>
            </a:r>
          </a:p>
        </p:txBody>
      </p:sp>
      <p:pic>
        <p:nvPicPr>
          <p:cNvPr id="8" name="Picture 7">
            <a:extLst>
              <a:ext uri="{FF2B5EF4-FFF2-40B4-BE49-F238E27FC236}">
                <a16:creationId xmlns:a16="http://schemas.microsoft.com/office/drawing/2014/main" id="{29C2CA84-99D4-463E-96F4-66C57E452ACB}"/>
              </a:ext>
            </a:extLst>
          </p:cNvPr>
          <p:cNvPicPr>
            <a:picLocks noChangeAspect="1"/>
          </p:cNvPicPr>
          <p:nvPr/>
        </p:nvPicPr>
        <p:blipFill>
          <a:blip r:embed="rId4"/>
          <a:stretch>
            <a:fillRect/>
          </a:stretch>
        </p:blipFill>
        <p:spPr>
          <a:xfrm>
            <a:off x="4083180" y="3429000"/>
            <a:ext cx="3370412" cy="1418039"/>
          </a:xfrm>
          <a:prstGeom prst="rect">
            <a:avLst/>
          </a:prstGeom>
        </p:spPr>
      </p:pic>
      <p:sp>
        <p:nvSpPr>
          <p:cNvPr id="9" name="TextBox 8">
            <a:extLst>
              <a:ext uri="{FF2B5EF4-FFF2-40B4-BE49-F238E27FC236}">
                <a16:creationId xmlns:a16="http://schemas.microsoft.com/office/drawing/2014/main" id="{559BA03E-3DFF-4D1A-9D3C-6C69A35D8108}"/>
              </a:ext>
            </a:extLst>
          </p:cNvPr>
          <p:cNvSpPr txBox="1"/>
          <p:nvPr/>
        </p:nvSpPr>
        <p:spPr>
          <a:xfrm>
            <a:off x="8413759" y="6093626"/>
            <a:ext cx="2809876" cy="600164"/>
          </a:xfrm>
          <a:prstGeom prst="rect">
            <a:avLst/>
          </a:prstGeom>
          <a:noFill/>
        </p:spPr>
        <p:txBody>
          <a:bodyPr wrap="square" rtlCol="0">
            <a:spAutoFit/>
          </a:bodyPr>
          <a:lstStyle/>
          <a:p>
            <a:r>
              <a:rPr lang="pl-PL" sz="1100" dirty="0"/>
              <a:t>https://www.</a:t>
            </a:r>
            <a:r>
              <a:rPr lang="pl-PL" sz="1050" dirty="0"/>
              <a:t>campamerica</a:t>
            </a:r>
            <a:r>
              <a:rPr lang="pl-PL" sz="1100" dirty="0"/>
              <a:t>.co.uk/explore/blog/camp-america-by-arianna-ware</a:t>
            </a:r>
          </a:p>
        </p:txBody>
      </p:sp>
      <p:pic>
        <p:nvPicPr>
          <p:cNvPr id="10" name="Picture 9">
            <a:extLst>
              <a:ext uri="{FF2B5EF4-FFF2-40B4-BE49-F238E27FC236}">
                <a16:creationId xmlns:a16="http://schemas.microsoft.com/office/drawing/2014/main" id="{A00A358A-7DED-4496-9FCD-67D7E951255E}"/>
              </a:ext>
            </a:extLst>
          </p:cNvPr>
          <p:cNvPicPr>
            <a:picLocks noChangeAspect="1"/>
          </p:cNvPicPr>
          <p:nvPr/>
        </p:nvPicPr>
        <p:blipFill>
          <a:blip r:embed="rId5"/>
          <a:stretch>
            <a:fillRect/>
          </a:stretch>
        </p:blipFill>
        <p:spPr>
          <a:xfrm>
            <a:off x="7855741" y="3158675"/>
            <a:ext cx="4074983" cy="1903305"/>
          </a:xfrm>
          <a:prstGeom prst="rect">
            <a:avLst/>
          </a:prstGeom>
        </p:spPr>
      </p:pic>
    </p:spTree>
    <p:extLst>
      <p:ext uri="{BB962C8B-B14F-4D97-AF65-F5344CB8AC3E}">
        <p14:creationId xmlns:p14="http://schemas.microsoft.com/office/powerpoint/2010/main" val="3112326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77335-703D-427D-B8DE-4C1F0B49ED76}"/>
              </a:ext>
            </a:extLst>
          </p:cNvPr>
          <p:cNvSpPr>
            <a:spLocks noGrp="1"/>
          </p:cNvSpPr>
          <p:nvPr>
            <p:ph type="title"/>
          </p:nvPr>
        </p:nvSpPr>
        <p:spPr/>
        <p:txBody>
          <a:bodyPr/>
          <a:lstStyle/>
          <a:p>
            <a:r>
              <a:rPr lang="en-GB" dirty="0"/>
              <a:t>Little Nell.</a:t>
            </a:r>
          </a:p>
        </p:txBody>
      </p:sp>
      <p:sp>
        <p:nvSpPr>
          <p:cNvPr id="3" name="Content Placeholder 2">
            <a:extLst>
              <a:ext uri="{FF2B5EF4-FFF2-40B4-BE49-F238E27FC236}">
                <a16:creationId xmlns:a16="http://schemas.microsoft.com/office/drawing/2014/main" id="{E217DCDD-0D07-490C-BC06-727C51521ED8}"/>
              </a:ext>
            </a:extLst>
          </p:cNvPr>
          <p:cNvSpPr>
            <a:spLocks noGrp="1"/>
          </p:cNvSpPr>
          <p:nvPr>
            <p:ph idx="1"/>
          </p:nvPr>
        </p:nvSpPr>
        <p:spPr>
          <a:xfrm>
            <a:off x="945463" y="1470646"/>
            <a:ext cx="10820400" cy="4056115"/>
          </a:xfrm>
        </p:spPr>
        <p:txBody>
          <a:bodyPr/>
          <a:lstStyle/>
          <a:p>
            <a:r>
              <a:rPr lang="en-GB" dirty="0"/>
              <a:t>Hotel.</a:t>
            </a:r>
          </a:p>
          <a:p>
            <a:r>
              <a:rPr lang="en-GB" dirty="0"/>
              <a:t>America. </a:t>
            </a:r>
          </a:p>
          <a:p>
            <a:r>
              <a:rPr lang="en-GB" dirty="0"/>
              <a:t>Skills needed to work there?  </a:t>
            </a:r>
          </a:p>
          <a:p>
            <a:r>
              <a:rPr lang="en-GB" dirty="0"/>
              <a:t>Skills I can learn/develop more there?</a:t>
            </a:r>
          </a:p>
        </p:txBody>
      </p:sp>
      <p:sp>
        <p:nvSpPr>
          <p:cNvPr id="4" name="TextBox 3">
            <a:extLst>
              <a:ext uri="{FF2B5EF4-FFF2-40B4-BE49-F238E27FC236}">
                <a16:creationId xmlns:a16="http://schemas.microsoft.com/office/drawing/2014/main" id="{FCE8F0B6-A872-4630-BB75-A99CD641E4E2}"/>
              </a:ext>
            </a:extLst>
          </p:cNvPr>
          <p:cNvSpPr txBox="1"/>
          <p:nvPr/>
        </p:nvSpPr>
        <p:spPr>
          <a:xfrm>
            <a:off x="5636098" y="3429000"/>
            <a:ext cx="6332562" cy="2339102"/>
          </a:xfrm>
          <a:prstGeom prst="rect">
            <a:avLst/>
          </a:prstGeom>
          <a:noFill/>
        </p:spPr>
        <p:txBody>
          <a:bodyPr wrap="square" rtlCol="0">
            <a:spAutoFit/>
          </a:bodyPr>
          <a:lstStyle/>
          <a:p>
            <a:r>
              <a:rPr lang="en-US" sz="1600" dirty="0"/>
              <a:t>“The city of Aspen at our front door, Aspen Mountain at our back door. And in between, a gathering place for the brave and the bright. We're proud of our 5 Stars and 5 Diamonds -- hospitality is our passion. From our kitchens to our cellars, with their 20,000 bottles of wine, from the Concierges in our lobby to the Concierges on our mountains, and from family adventure to après ski, this hotel is, guests have said, "the Aspen of Aspen.“ “ </a:t>
            </a:r>
            <a:br>
              <a:rPr lang="en-US" dirty="0"/>
            </a:br>
            <a:r>
              <a:rPr lang="en-US" dirty="0"/>
              <a:t>- The Little Nell. </a:t>
            </a:r>
            <a:endParaRPr lang="pl-PL" dirty="0"/>
          </a:p>
        </p:txBody>
      </p:sp>
      <p:pic>
        <p:nvPicPr>
          <p:cNvPr id="5" name="Picture 4">
            <a:extLst>
              <a:ext uri="{FF2B5EF4-FFF2-40B4-BE49-F238E27FC236}">
                <a16:creationId xmlns:a16="http://schemas.microsoft.com/office/drawing/2014/main" id="{22BDF46F-76B7-400B-8A46-19A535804E60}"/>
              </a:ext>
            </a:extLst>
          </p:cNvPr>
          <p:cNvPicPr>
            <a:picLocks noChangeAspect="1"/>
          </p:cNvPicPr>
          <p:nvPr/>
        </p:nvPicPr>
        <p:blipFill>
          <a:blip r:embed="rId2"/>
          <a:stretch>
            <a:fillRect/>
          </a:stretch>
        </p:blipFill>
        <p:spPr>
          <a:xfrm>
            <a:off x="742665" y="3487424"/>
            <a:ext cx="4047699" cy="2702904"/>
          </a:xfrm>
          <a:prstGeom prst="rect">
            <a:avLst/>
          </a:prstGeom>
        </p:spPr>
      </p:pic>
      <p:sp>
        <p:nvSpPr>
          <p:cNvPr id="6" name="TextBox 5">
            <a:extLst>
              <a:ext uri="{FF2B5EF4-FFF2-40B4-BE49-F238E27FC236}">
                <a16:creationId xmlns:a16="http://schemas.microsoft.com/office/drawing/2014/main" id="{E54AAA6F-5328-45F0-B9D8-9B0CF875D8BD}"/>
              </a:ext>
            </a:extLst>
          </p:cNvPr>
          <p:cNvSpPr txBox="1"/>
          <p:nvPr/>
        </p:nvSpPr>
        <p:spPr>
          <a:xfrm>
            <a:off x="985481" y="6280919"/>
            <a:ext cx="3562065" cy="577081"/>
          </a:xfrm>
          <a:prstGeom prst="rect">
            <a:avLst/>
          </a:prstGeom>
          <a:noFill/>
        </p:spPr>
        <p:txBody>
          <a:bodyPr wrap="square" rtlCol="0">
            <a:spAutoFit/>
          </a:bodyPr>
          <a:lstStyle/>
          <a:p>
            <a:r>
              <a:rPr lang="pl-PL" sz="1050"/>
              <a:t>https://www.forbes.com/sites/petertaylor/2017/08/16/aspens-legendary-little-nell-hotel-just-got-even-better/</a:t>
            </a:r>
            <a:endParaRPr lang="pl-PL" sz="1050" dirty="0"/>
          </a:p>
        </p:txBody>
      </p:sp>
    </p:spTree>
    <p:extLst>
      <p:ext uri="{BB962C8B-B14F-4D97-AF65-F5344CB8AC3E}">
        <p14:creationId xmlns:p14="http://schemas.microsoft.com/office/powerpoint/2010/main" val="2431178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21720-AD0D-4E54-A367-3CAD14F4C674}"/>
              </a:ext>
            </a:extLst>
          </p:cNvPr>
          <p:cNvSpPr>
            <a:spLocks noGrp="1"/>
          </p:cNvSpPr>
          <p:nvPr>
            <p:ph type="title"/>
          </p:nvPr>
        </p:nvSpPr>
        <p:spPr/>
        <p:txBody>
          <a:bodyPr/>
          <a:lstStyle/>
          <a:p>
            <a:r>
              <a:rPr lang="en-GB" dirty="0"/>
              <a:t>Camp America.</a:t>
            </a:r>
          </a:p>
        </p:txBody>
      </p:sp>
      <p:sp>
        <p:nvSpPr>
          <p:cNvPr id="3" name="Content Placeholder 2">
            <a:extLst>
              <a:ext uri="{FF2B5EF4-FFF2-40B4-BE49-F238E27FC236}">
                <a16:creationId xmlns:a16="http://schemas.microsoft.com/office/drawing/2014/main" id="{D17ACC24-E484-4AB8-A866-AB73845DEF8E}"/>
              </a:ext>
            </a:extLst>
          </p:cNvPr>
          <p:cNvSpPr>
            <a:spLocks noGrp="1"/>
          </p:cNvSpPr>
          <p:nvPr>
            <p:ph idx="1"/>
          </p:nvPr>
        </p:nvSpPr>
        <p:spPr>
          <a:xfrm>
            <a:off x="685800" y="1625797"/>
            <a:ext cx="10820400" cy="4024125"/>
          </a:xfrm>
        </p:spPr>
        <p:txBody>
          <a:bodyPr/>
          <a:lstStyle/>
          <a:p>
            <a:r>
              <a:rPr lang="en-GB" dirty="0"/>
              <a:t>Camps.</a:t>
            </a:r>
          </a:p>
          <a:p>
            <a:r>
              <a:rPr lang="en-GB" dirty="0"/>
              <a:t>America.</a:t>
            </a:r>
          </a:p>
          <a:p>
            <a:r>
              <a:rPr lang="en-GB" dirty="0"/>
              <a:t>Skills needed to work there?</a:t>
            </a:r>
          </a:p>
          <a:p>
            <a:r>
              <a:rPr lang="en-GB" dirty="0"/>
              <a:t>Skills I can learn/develop more there?</a:t>
            </a:r>
          </a:p>
          <a:p>
            <a:endParaRPr lang="en-GB" dirty="0"/>
          </a:p>
        </p:txBody>
      </p:sp>
      <p:sp>
        <p:nvSpPr>
          <p:cNvPr id="4" name="TextBox 3">
            <a:extLst>
              <a:ext uri="{FF2B5EF4-FFF2-40B4-BE49-F238E27FC236}">
                <a16:creationId xmlns:a16="http://schemas.microsoft.com/office/drawing/2014/main" id="{AAF50993-0900-44AD-B5EA-659B8E1B260B}"/>
              </a:ext>
            </a:extLst>
          </p:cNvPr>
          <p:cNvSpPr txBox="1"/>
          <p:nvPr/>
        </p:nvSpPr>
        <p:spPr>
          <a:xfrm>
            <a:off x="6096000" y="3429000"/>
            <a:ext cx="5500047" cy="2339102"/>
          </a:xfrm>
          <a:prstGeom prst="rect">
            <a:avLst/>
          </a:prstGeom>
          <a:noFill/>
        </p:spPr>
        <p:txBody>
          <a:bodyPr wrap="square" rtlCol="0">
            <a:spAutoFit/>
          </a:bodyPr>
          <a:lstStyle/>
          <a:p>
            <a:r>
              <a:rPr lang="en-US" sz="1600" dirty="0"/>
              <a:t>“Camp America is a well-established travel </a:t>
            </a:r>
            <a:r>
              <a:rPr lang="en-US" sz="1600" dirty="0" err="1"/>
              <a:t>organisation</a:t>
            </a:r>
            <a:r>
              <a:rPr lang="en-US" sz="1600" dirty="0"/>
              <a:t>, offering people around the world the opportunity to work on a summer camp in the USA for the whole summer season. If successful in application, you will be placed according to your skills and experience; placed as one of three positions – Camp counsellor, Advanced skills counsellor, or Camp Power.”</a:t>
            </a:r>
            <a:br>
              <a:rPr lang="en-US" sz="1600" dirty="0"/>
            </a:br>
            <a:r>
              <a:rPr lang="en-US" dirty="0"/>
              <a:t>- Camp America.</a:t>
            </a:r>
            <a:endParaRPr lang="pl-PL" sz="1600" dirty="0"/>
          </a:p>
        </p:txBody>
      </p:sp>
      <p:sp>
        <p:nvSpPr>
          <p:cNvPr id="5" name="TextBox 4">
            <a:extLst>
              <a:ext uri="{FF2B5EF4-FFF2-40B4-BE49-F238E27FC236}">
                <a16:creationId xmlns:a16="http://schemas.microsoft.com/office/drawing/2014/main" id="{3F80D612-CE92-4DD2-83B9-7606612707A9}"/>
              </a:ext>
            </a:extLst>
          </p:cNvPr>
          <p:cNvSpPr txBox="1"/>
          <p:nvPr/>
        </p:nvSpPr>
        <p:spPr>
          <a:xfrm>
            <a:off x="818866" y="6355844"/>
            <a:ext cx="3480179" cy="430887"/>
          </a:xfrm>
          <a:prstGeom prst="rect">
            <a:avLst/>
          </a:prstGeom>
          <a:noFill/>
        </p:spPr>
        <p:txBody>
          <a:bodyPr wrap="square" rtlCol="0">
            <a:spAutoFit/>
          </a:bodyPr>
          <a:lstStyle/>
          <a:p>
            <a:r>
              <a:rPr lang="pl-PL" sz="1100" dirty="0"/>
              <a:t>https://www.coventrytelegraph.net/news/coventry-news/how-you-can-job-working-13445511</a:t>
            </a:r>
          </a:p>
        </p:txBody>
      </p:sp>
      <p:pic>
        <p:nvPicPr>
          <p:cNvPr id="6" name="Picture 5">
            <a:extLst>
              <a:ext uri="{FF2B5EF4-FFF2-40B4-BE49-F238E27FC236}">
                <a16:creationId xmlns:a16="http://schemas.microsoft.com/office/drawing/2014/main" id="{3A0C5F69-346E-4C4A-B814-59108564E0E2}"/>
              </a:ext>
            </a:extLst>
          </p:cNvPr>
          <p:cNvPicPr>
            <a:picLocks noChangeAspect="1"/>
          </p:cNvPicPr>
          <p:nvPr/>
        </p:nvPicPr>
        <p:blipFill>
          <a:blip r:embed="rId2"/>
          <a:stretch>
            <a:fillRect/>
          </a:stretch>
        </p:blipFill>
        <p:spPr>
          <a:xfrm>
            <a:off x="785137" y="3548758"/>
            <a:ext cx="4469251" cy="2807086"/>
          </a:xfrm>
          <a:prstGeom prst="rect">
            <a:avLst/>
          </a:prstGeom>
        </p:spPr>
      </p:pic>
    </p:spTree>
    <p:extLst>
      <p:ext uri="{BB962C8B-B14F-4D97-AF65-F5344CB8AC3E}">
        <p14:creationId xmlns:p14="http://schemas.microsoft.com/office/powerpoint/2010/main" val="1590651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68D52-45EB-4785-8B85-9A6B4CBAF106}"/>
              </a:ext>
            </a:extLst>
          </p:cNvPr>
          <p:cNvSpPr>
            <a:spLocks noGrp="1"/>
          </p:cNvSpPr>
          <p:nvPr>
            <p:ph type="title"/>
          </p:nvPr>
        </p:nvSpPr>
        <p:spPr/>
        <p:txBody>
          <a:bodyPr/>
          <a:lstStyle/>
          <a:p>
            <a:r>
              <a:rPr lang="en-GB" dirty="0"/>
              <a:t>PGL.</a:t>
            </a:r>
          </a:p>
        </p:txBody>
      </p:sp>
      <p:sp>
        <p:nvSpPr>
          <p:cNvPr id="3" name="Content Placeholder 2">
            <a:extLst>
              <a:ext uri="{FF2B5EF4-FFF2-40B4-BE49-F238E27FC236}">
                <a16:creationId xmlns:a16="http://schemas.microsoft.com/office/drawing/2014/main" id="{99309F36-A538-4AE6-9DD3-C2FE9285B9A0}"/>
              </a:ext>
            </a:extLst>
          </p:cNvPr>
          <p:cNvSpPr>
            <a:spLocks noGrp="1"/>
          </p:cNvSpPr>
          <p:nvPr>
            <p:ph idx="1"/>
          </p:nvPr>
        </p:nvSpPr>
        <p:spPr>
          <a:xfrm>
            <a:off x="685800" y="1730536"/>
            <a:ext cx="10820400" cy="4024125"/>
          </a:xfrm>
        </p:spPr>
        <p:txBody>
          <a:bodyPr/>
          <a:lstStyle/>
          <a:p>
            <a:r>
              <a:rPr lang="en-GB" dirty="0"/>
              <a:t>Centres.</a:t>
            </a:r>
          </a:p>
          <a:p>
            <a:r>
              <a:rPr lang="en-GB" dirty="0"/>
              <a:t>UK and France.</a:t>
            </a:r>
          </a:p>
          <a:p>
            <a:r>
              <a:rPr lang="en-GB" dirty="0"/>
              <a:t>Skills needed to work there?</a:t>
            </a:r>
          </a:p>
          <a:p>
            <a:r>
              <a:rPr lang="en-GB" dirty="0"/>
              <a:t>Skills I can learn/develop more there?</a:t>
            </a:r>
          </a:p>
          <a:p>
            <a:endParaRPr lang="en-GB" dirty="0"/>
          </a:p>
        </p:txBody>
      </p:sp>
      <p:sp>
        <p:nvSpPr>
          <p:cNvPr id="4" name="TextBox 3">
            <a:extLst>
              <a:ext uri="{FF2B5EF4-FFF2-40B4-BE49-F238E27FC236}">
                <a16:creationId xmlns:a16="http://schemas.microsoft.com/office/drawing/2014/main" id="{6BF53C4F-8C34-49C3-85CD-D36C705979ED}"/>
              </a:ext>
            </a:extLst>
          </p:cNvPr>
          <p:cNvSpPr txBox="1"/>
          <p:nvPr/>
        </p:nvSpPr>
        <p:spPr>
          <a:xfrm>
            <a:off x="6318913" y="3037071"/>
            <a:ext cx="5650174" cy="2092881"/>
          </a:xfrm>
          <a:prstGeom prst="rect">
            <a:avLst/>
          </a:prstGeom>
          <a:noFill/>
        </p:spPr>
        <p:txBody>
          <a:bodyPr wrap="square" rtlCol="0">
            <a:spAutoFit/>
          </a:bodyPr>
          <a:lstStyle/>
          <a:p>
            <a:r>
              <a:rPr lang="en-US" sz="1600" dirty="0"/>
              <a:t>“For thousands of young people, a PGL adventure is more than just a weekend away.</a:t>
            </a:r>
          </a:p>
          <a:p>
            <a:r>
              <a:rPr lang="en-US" sz="1600" dirty="0"/>
              <a:t>Our </a:t>
            </a:r>
            <a:r>
              <a:rPr lang="en-US" sz="1600" dirty="0" err="1"/>
              <a:t>centres</a:t>
            </a:r>
            <a:r>
              <a:rPr lang="en-US" sz="1600" dirty="0"/>
              <a:t> offer an exhilarating mix of adventure activities for groups of 7 to 17 year </a:t>
            </a:r>
            <a:r>
              <a:rPr lang="en-US" sz="1600" dirty="0" err="1"/>
              <a:t>olds</a:t>
            </a:r>
            <a:r>
              <a:rPr lang="en-US" sz="1600" dirty="0"/>
              <a:t>, designed to inspire, motivate and bring out the best in young people.</a:t>
            </a:r>
          </a:p>
          <a:p>
            <a:r>
              <a:rPr lang="en-US" sz="1600" dirty="0"/>
              <a:t>For many, it’s the start of an amazing new journey.” </a:t>
            </a:r>
            <a:br>
              <a:rPr lang="en-US" sz="1600" dirty="0"/>
            </a:br>
            <a:r>
              <a:rPr lang="en-US" dirty="0"/>
              <a:t>- PGL</a:t>
            </a:r>
            <a:endParaRPr lang="pl-PL" dirty="0"/>
          </a:p>
        </p:txBody>
      </p:sp>
      <p:sp>
        <p:nvSpPr>
          <p:cNvPr id="5" name="TextBox 4">
            <a:extLst>
              <a:ext uri="{FF2B5EF4-FFF2-40B4-BE49-F238E27FC236}">
                <a16:creationId xmlns:a16="http://schemas.microsoft.com/office/drawing/2014/main" id="{C11F8EE5-80ED-444E-BAEE-C137567EED07}"/>
              </a:ext>
            </a:extLst>
          </p:cNvPr>
          <p:cNvSpPr txBox="1"/>
          <p:nvPr/>
        </p:nvSpPr>
        <p:spPr>
          <a:xfrm>
            <a:off x="685800" y="6459214"/>
            <a:ext cx="4531057" cy="261610"/>
          </a:xfrm>
          <a:prstGeom prst="rect">
            <a:avLst/>
          </a:prstGeom>
          <a:noFill/>
        </p:spPr>
        <p:txBody>
          <a:bodyPr wrap="square" rtlCol="0">
            <a:spAutoFit/>
          </a:bodyPr>
          <a:lstStyle/>
          <a:p>
            <a:r>
              <a:rPr lang="pl-PL" sz="1100" dirty="0"/>
              <a:t>https://www.pgl.co.uk/en-gb/adventure-holidays/holidays</a:t>
            </a:r>
          </a:p>
        </p:txBody>
      </p:sp>
      <p:pic>
        <p:nvPicPr>
          <p:cNvPr id="6" name="Picture 5">
            <a:extLst>
              <a:ext uri="{FF2B5EF4-FFF2-40B4-BE49-F238E27FC236}">
                <a16:creationId xmlns:a16="http://schemas.microsoft.com/office/drawing/2014/main" id="{328EC0A0-B7CE-4FC9-822B-BEEA17548CE5}"/>
              </a:ext>
            </a:extLst>
          </p:cNvPr>
          <p:cNvPicPr>
            <a:picLocks noChangeAspect="1"/>
          </p:cNvPicPr>
          <p:nvPr/>
        </p:nvPicPr>
        <p:blipFill>
          <a:blip r:embed="rId2"/>
          <a:stretch>
            <a:fillRect/>
          </a:stretch>
        </p:blipFill>
        <p:spPr>
          <a:xfrm>
            <a:off x="578289" y="3616657"/>
            <a:ext cx="5049137" cy="2682354"/>
          </a:xfrm>
          <a:prstGeom prst="rect">
            <a:avLst/>
          </a:prstGeom>
        </p:spPr>
      </p:pic>
    </p:spTree>
    <p:extLst>
      <p:ext uri="{BB962C8B-B14F-4D97-AF65-F5344CB8AC3E}">
        <p14:creationId xmlns:p14="http://schemas.microsoft.com/office/powerpoint/2010/main" val="2983391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46A7-6848-4C3A-B936-B37BDD6B10E4}"/>
              </a:ext>
            </a:extLst>
          </p:cNvPr>
          <p:cNvSpPr>
            <a:spLocks noGrp="1"/>
          </p:cNvSpPr>
          <p:nvPr>
            <p:ph type="title"/>
          </p:nvPr>
        </p:nvSpPr>
        <p:spPr/>
        <p:txBody>
          <a:bodyPr/>
          <a:lstStyle/>
          <a:p>
            <a:r>
              <a:rPr lang="en-GB" dirty="0"/>
              <a:t>Which organisations are not for me and why.</a:t>
            </a:r>
          </a:p>
        </p:txBody>
      </p:sp>
      <p:pic>
        <p:nvPicPr>
          <p:cNvPr id="4" name="Picture 3">
            <a:extLst>
              <a:ext uri="{FF2B5EF4-FFF2-40B4-BE49-F238E27FC236}">
                <a16:creationId xmlns:a16="http://schemas.microsoft.com/office/drawing/2014/main" id="{1CB70ADA-131A-4013-937F-28E19DA00793}"/>
              </a:ext>
            </a:extLst>
          </p:cNvPr>
          <p:cNvPicPr>
            <a:picLocks noChangeAspect="1"/>
          </p:cNvPicPr>
          <p:nvPr/>
        </p:nvPicPr>
        <p:blipFill>
          <a:blip r:embed="rId2"/>
          <a:stretch>
            <a:fillRect/>
          </a:stretch>
        </p:blipFill>
        <p:spPr>
          <a:xfrm>
            <a:off x="1000457" y="3429000"/>
            <a:ext cx="4186516" cy="1756369"/>
          </a:xfrm>
          <a:prstGeom prst="rect">
            <a:avLst/>
          </a:prstGeom>
        </p:spPr>
      </p:pic>
      <p:pic>
        <p:nvPicPr>
          <p:cNvPr id="5" name="Picture 4">
            <a:extLst>
              <a:ext uri="{FF2B5EF4-FFF2-40B4-BE49-F238E27FC236}">
                <a16:creationId xmlns:a16="http://schemas.microsoft.com/office/drawing/2014/main" id="{E18C534C-AE9C-4626-89A9-302DFB6DB6B0}"/>
              </a:ext>
            </a:extLst>
          </p:cNvPr>
          <p:cNvPicPr>
            <a:picLocks noChangeAspect="1"/>
          </p:cNvPicPr>
          <p:nvPr/>
        </p:nvPicPr>
        <p:blipFill>
          <a:blip r:embed="rId3"/>
          <a:stretch>
            <a:fillRect/>
          </a:stretch>
        </p:blipFill>
        <p:spPr>
          <a:xfrm>
            <a:off x="6504230" y="2854087"/>
            <a:ext cx="4991334" cy="2331282"/>
          </a:xfrm>
          <a:prstGeom prst="rect">
            <a:avLst/>
          </a:prstGeom>
        </p:spPr>
      </p:pic>
      <p:sp>
        <p:nvSpPr>
          <p:cNvPr id="6" name="TextBox 5">
            <a:extLst>
              <a:ext uri="{FF2B5EF4-FFF2-40B4-BE49-F238E27FC236}">
                <a16:creationId xmlns:a16="http://schemas.microsoft.com/office/drawing/2014/main" id="{4E8B4611-B249-4B79-96D7-FBDA9BD80E0D}"/>
              </a:ext>
            </a:extLst>
          </p:cNvPr>
          <p:cNvSpPr txBox="1"/>
          <p:nvPr/>
        </p:nvSpPr>
        <p:spPr>
          <a:xfrm>
            <a:off x="1000457" y="6156264"/>
            <a:ext cx="3476388" cy="261610"/>
          </a:xfrm>
          <a:prstGeom prst="rect">
            <a:avLst/>
          </a:prstGeom>
          <a:noFill/>
        </p:spPr>
        <p:txBody>
          <a:bodyPr wrap="square" rtlCol="0">
            <a:spAutoFit/>
          </a:bodyPr>
          <a:lstStyle/>
          <a:p>
            <a:r>
              <a:rPr lang="pl-PL" sz="1100" dirty="0"/>
              <a:t>https://www.hospitalityonline.com/the-little-nell</a:t>
            </a:r>
          </a:p>
        </p:txBody>
      </p:sp>
      <p:sp>
        <p:nvSpPr>
          <p:cNvPr id="8" name="TextBox 7">
            <a:extLst>
              <a:ext uri="{FF2B5EF4-FFF2-40B4-BE49-F238E27FC236}">
                <a16:creationId xmlns:a16="http://schemas.microsoft.com/office/drawing/2014/main" id="{392C0F5F-3E99-4B37-BC88-9CC740962418}"/>
              </a:ext>
            </a:extLst>
          </p:cNvPr>
          <p:cNvSpPr txBox="1"/>
          <p:nvPr/>
        </p:nvSpPr>
        <p:spPr>
          <a:xfrm>
            <a:off x="6414448" y="6160111"/>
            <a:ext cx="5777552" cy="253916"/>
          </a:xfrm>
          <a:prstGeom prst="rect">
            <a:avLst/>
          </a:prstGeom>
          <a:noFill/>
        </p:spPr>
        <p:txBody>
          <a:bodyPr wrap="square" rtlCol="0">
            <a:spAutoFit/>
          </a:bodyPr>
          <a:lstStyle/>
          <a:p>
            <a:r>
              <a:rPr lang="pl-PL" sz="1050" dirty="0"/>
              <a:t>https://www.campamerica.co.uk/explore/blog/camp-america-by-arianna-ware</a:t>
            </a:r>
          </a:p>
        </p:txBody>
      </p:sp>
    </p:spTree>
    <p:extLst>
      <p:ext uri="{BB962C8B-B14F-4D97-AF65-F5344CB8AC3E}">
        <p14:creationId xmlns:p14="http://schemas.microsoft.com/office/powerpoint/2010/main" val="3188999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3EBE2-54BB-4C74-AE5B-AF196C6710E6}"/>
              </a:ext>
            </a:extLst>
          </p:cNvPr>
          <p:cNvSpPr>
            <a:spLocks noGrp="1"/>
          </p:cNvSpPr>
          <p:nvPr>
            <p:ph type="title"/>
          </p:nvPr>
        </p:nvSpPr>
        <p:spPr>
          <a:noFill/>
        </p:spPr>
        <p:txBody>
          <a:bodyPr/>
          <a:lstStyle/>
          <a:p>
            <a:r>
              <a:rPr lang="en-GB" dirty="0"/>
              <a:t>Chosen organisation - Conclusion.</a:t>
            </a:r>
          </a:p>
        </p:txBody>
      </p:sp>
      <p:pic>
        <p:nvPicPr>
          <p:cNvPr id="5" name="Picture 4">
            <a:extLst>
              <a:ext uri="{FF2B5EF4-FFF2-40B4-BE49-F238E27FC236}">
                <a16:creationId xmlns:a16="http://schemas.microsoft.com/office/drawing/2014/main" id="{1B5D7FAD-A76C-41AF-9E62-806645C176FB}"/>
              </a:ext>
            </a:extLst>
          </p:cNvPr>
          <p:cNvPicPr>
            <a:picLocks noChangeAspect="1"/>
          </p:cNvPicPr>
          <p:nvPr/>
        </p:nvPicPr>
        <p:blipFill>
          <a:blip r:embed="rId2"/>
          <a:stretch>
            <a:fillRect/>
          </a:stretch>
        </p:blipFill>
        <p:spPr>
          <a:xfrm>
            <a:off x="4642513" y="3111690"/>
            <a:ext cx="2906974" cy="2901801"/>
          </a:xfrm>
          <a:prstGeom prst="rect">
            <a:avLst/>
          </a:prstGeom>
        </p:spPr>
      </p:pic>
      <p:sp>
        <p:nvSpPr>
          <p:cNvPr id="6" name="TextBox 5">
            <a:extLst>
              <a:ext uri="{FF2B5EF4-FFF2-40B4-BE49-F238E27FC236}">
                <a16:creationId xmlns:a16="http://schemas.microsoft.com/office/drawing/2014/main" id="{0019EE7C-A128-424F-AF05-F6E345E55842}"/>
              </a:ext>
            </a:extLst>
          </p:cNvPr>
          <p:cNvSpPr txBox="1"/>
          <p:nvPr/>
        </p:nvSpPr>
        <p:spPr>
          <a:xfrm>
            <a:off x="4415251" y="5885597"/>
            <a:ext cx="3944203" cy="261610"/>
          </a:xfrm>
          <a:prstGeom prst="rect">
            <a:avLst/>
          </a:prstGeom>
          <a:noFill/>
        </p:spPr>
        <p:txBody>
          <a:bodyPr wrap="square" rtlCol="0">
            <a:spAutoFit/>
          </a:bodyPr>
          <a:lstStyle/>
          <a:p>
            <a:r>
              <a:rPr lang="pl-PL" sz="1100" dirty="0"/>
              <a:t>https://www.roblox.com/library/26194513/pgl-logo </a:t>
            </a:r>
          </a:p>
        </p:txBody>
      </p:sp>
      <p:sp>
        <p:nvSpPr>
          <p:cNvPr id="7" name="TextBox 6">
            <a:extLst>
              <a:ext uri="{FF2B5EF4-FFF2-40B4-BE49-F238E27FC236}">
                <a16:creationId xmlns:a16="http://schemas.microsoft.com/office/drawing/2014/main" id="{848A0009-3AD8-4D23-82B4-76048C3ADF45}"/>
              </a:ext>
            </a:extLst>
          </p:cNvPr>
          <p:cNvSpPr txBox="1"/>
          <p:nvPr/>
        </p:nvSpPr>
        <p:spPr>
          <a:xfrm>
            <a:off x="9062113" y="5885597"/>
            <a:ext cx="2906974" cy="261610"/>
          </a:xfrm>
          <a:prstGeom prst="rect">
            <a:avLst/>
          </a:prstGeom>
          <a:noFill/>
        </p:spPr>
        <p:txBody>
          <a:bodyPr wrap="square" rtlCol="0">
            <a:spAutoFit/>
          </a:bodyPr>
          <a:lstStyle/>
          <a:p>
            <a:r>
              <a:rPr lang="pl-PL" sz="1100" dirty="0"/>
              <a:t>https://www.pgl.co.uk/en-gb/about-us</a:t>
            </a:r>
          </a:p>
        </p:txBody>
      </p:sp>
      <p:pic>
        <p:nvPicPr>
          <p:cNvPr id="8" name="Picture 7">
            <a:extLst>
              <a:ext uri="{FF2B5EF4-FFF2-40B4-BE49-F238E27FC236}">
                <a16:creationId xmlns:a16="http://schemas.microsoft.com/office/drawing/2014/main" id="{4C0EEFB2-A5AF-48A8-B5F6-AC9209B9F30D}"/>
              </a:ext>
            </a:extLst>
          </p:cNvPr>
          <p:cNvPicPr>
            <a:picLocks noChangeAspect="1"/>
          </p:cNvPicPr>
          <p:nvPr/>
        </p:nvPicPr>
        <p:blipFill>
          <a:blip r:embed="rId3"/>
          <a:stretch>
            <a:fillRect/>
          </a:stretch>
        </p:blipFill>
        <p:spPr>
          <a:xfrm>
            <a:off x="7891898" y="3111690"/>
            <a:ext cx="4077189" cy="2293419"/>
          </a:xfrm>
          <a:prstGeom prst="rect">
            <a:avLst/>
          </a:prstGeom>
        </p:spPr>
      </p:pic>
      <p:pic>
        <p:nvPicPr>
          <p:cNvPr id="9" name="Picture 8">
            <a:extLst>
              <a:ext uri="{FF2B5EF4-FFF2-40B4-BE49-F238E27FC236}">
                <a16:creationId xmlns:a16="http://schemas.microsoft.com/office/drawing/2014/main" id="{8E0F6ED1-1D08-45CC-A4AC-C2D1DD0885FC}"/>
              </a:ext>
            </a:extLst>
          </p:cNvPr>
          <p:cNvPicPr>
            <a:picLocks noChangeAspect="1"/>
          </p:cNvPicPr>
          <p:nvPr/>
        </p:nvPicPr>
        <p:blipFill rotWithShape="1">
          <a:blip r:embed="rId4"/>
          <a:srcRect l="32242"/>
          <a:stretch/>
        </p:blipFill>
        <p:spPr>
          <a:xfrm>
            <a:off x="123935" y="3248167"/>
            <a:ext cx="4347371" cy="2024265"/>
          </a:xfrm>
          <a:prstGeom prst="rect">
            <a:avLst/>
          </a:prstGeom>
        </p:spPr>
      </p:pic>
      <p:sp>
        <p:nvSpPr>
          <p:cNvPr id="10" name="TextBox 9">
            <a:extLst>
              <a:ext uri="{FF2B5EF4-FFF2-40B4-BE49-F238E27FC236}">
                <a16:creationId xmlns:a16="http://schemas.microsoft.com/office/drawing/2014/main" id="{62F14F1C-CC01-4FC6-B075-487FB4140670}"/>
              </a:ext>
            </a:extLst>
          </p:cNvPr>
          <p:cNvSpPr txBox="1"/>
          <p:nvPr/>
        </p:nvSpPr>
        <p:spPr>
          <a:xfrm>
            <a:off x="846160" y="5885597"/>
            <a:ext cx="2759123" cy="261610"/>
          </a:xfrm>
          <a:prstGeom prst="rect">
            <a:avLst/>
          </a:prstGeom>
          <a:noFill/>
        </p:spPr>
        <p:txBody>
          <a:bodyPr wrap="square" rtlCol="0">
            <a:spAutoFit/>
          </a:bodyPr>
          <a:lstStyle/>
          <a:p>
            <a:r>
              <a:rPr lang="pl-PL" sz="1100" dirty="0"/>
              <a:t>https://www.pgl.co.uk/</a:t>
            </a:r>
          </a:p>
        </p:txBody>
      </p:sp>
    </p:spTree>
    <p:extLst>
      <p:ext uri="{BB962C8B-B14F-4D97-AF65-F5344CB8AC3E}">
        <p14:creationId xmlns:p14="http://schemas.microsoft.com/office/powerpoint/2010/main" val="4126470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397B9-E9E9-4137-B1E7-0DF0CEC65CA2}"/>
              </a:ext>
            </a:extLst>
          </p:cNvPr>
          <p:cNvSpPr>
            <a:spLocks noGrp="1"/>
          </p:cNvSpPr>
          <p:nvPr>
            <p:ph type="title"/>
          </p:nvPr>
        </p:nvSpPr>
        <p:spPr/>
        <p:txBody>
          <a:bodyPr/>
          <a:lstStyle/>
          <a:p>
            <a:r>
              <a:rPr lang="en-GB" dirty="0"/>
              <a:t>References. </a:t>
            </a:r>
          </a:p>
        </p:txBody>
      </p:sp>
      <p:sp>
        <p:nvSpPr>
          <p:cNvPr id="4" name="TextBox 3">
            <a:extLst>
              <a:ext uri="{FF2B5EF4-FFF2-40B4-BE49-F238E27FC236}">
                <a16:creationId xmlns:a16="http://schemas.microsoft.com/office/drawing/2014/main" id="{CA414910-76BA-4258-88C4-B0F0F29880C5}"/>
              </a:ext>
            </a:extLst>
          </p:cNvPr>
          <p:cNvSpPr txBox="1"/>
          <p:nvPr/>
        </p:nvSpPr>
        <p:spPr>
          <a:xfrm>
            <a:off x="643719" y="1856095"/>
            <a:ext cx="10904562" cy="5632311"/>
          </a:xfrm>
          <a:prstGeom prst="rect">
            <a:avLst/>
          </a:prstGeom>
          <a:noFill/>
        </p:spPr>
        <p:txBody>
          <a:bodyPr wrap="square" rtlCol="0">
            <a:spAutoFit/>
          </a:bodyPr>
          <a:lstStyle/>
          <a:p>
            <a:endParaRPr lang="en-GB" dirty="0"/>
          </a:p>
          <a:p>
            <a:r>
              <a:rPr lang="en-GB" dirty="0" err="1"/>
              <a:t>CampAmerica</a:t>
            </a:r>
            <a:r>
              <a:rPr lang="en-GB" dirty="0"/>
              <a:t>, (2019) ,’</a:t>
            </a:r>
            <a:r>
              <a:rPr lang="en-US" dirty="0"/>
              <a:t> "Camp America" by Arianna Ware’, [Online], Available: </a:t>
            </a:r>
            <a:r>
              <a:rPr lang="en-US" dirty="0">
                <a:hlinkClick r:id="rId2"/>
              </a:rPr>
              <a:t>https://www.campamerica.co.uk/explore/blog/camp-america-by-arianna-ware</a:t>
            </a:r>
            <a:r>
              <a:rPr lang="en-US" dirty="0"/>
              <a:t> , [Accessed Date – 2019, November, 15]. </a:t>
            </a:r>
            <a:br>
              <a:rPr lang="en-GB" dirty="0"/>
            </a:br>
            <a:br>
              <a:rPr lang="en-GB" dirty="0"/>
            </a:br>
            <a:r>
              <a:rPr lang="en-GB" dirty="0"/>
              <a:t>PGL, (2019),’Built with adventure in mind’,[Online], Available: </a:t>
            </a:r>
            <a:r>
              <a:rPr lang="en-GB" dirty="0">
                <a:hlinkClick r:id="rId3"/>
              </a:rPr>
              <a:t>https://www.pgl.co.uk/en-gb/adventure-holidays/centres</a:t>
            </a:r>
            <a:r>
              <a:rPr lang="en-GB" dirty="0"/>
              <a:t> ,[Accessed Date – 2019, November, 15].</a:t>
            </a:r>
            <a:br>
              <a:rPr lang="en-GB" dirty="0"/>
            </a:br>
            <a:br>
              <a:rPr lang="en-GB" dirty="0"/>
            </a:br>
            <a:r>
              <a:rPr lang="en-GB" dirty="0"/>
              <a:t>PGL, (2019),’ Fun, exhilaration and achievement’, [Online] Available: </a:t>
            </a:r>
            <a:r>
              <a:rPr lang="en-GB" dirty="0">
                <a:hlinkClick r:id="rId4"/>
              </a:rPr>
              <a:t>https://www.pgl.co.uk/en-gb/group-residentials</a:t>
            </a:r>
            <a:r>
              <a:rPr lang="en-GB" dirty="0"/>
              <a:t> ,[Accessed Date – 2019, November, 15]. </a:t>
            </a:r>
            <a:br>
              <a:rPr lang="en-GB" dirty="0"/>
            </a:br>
            <a:br>
              <a:rPr lang="en-GB" dirty="0"/>
            </a:br>
            <a:r>
              <a:rPr lang="en-GB" dirty="0" err="1"/>
              <a:t>Successatschool</a:t>
            </a:r>
            <a:r>
              <a:rPr lang="en-GB" dirty="0"/>
              <a:t>,(2019), ‘</a:t>
            </a:r>
            <a:r>
              <a:rPr lang="en-US" dirty="0"/>
              <a:t>What is a Work Placement?</a:t>
            </a:r>
            <a:r>
              <a:rPr lang="en-GB" dirty="0"/>
              <a:t>’, [Online], Available: </a:t>
            </a:r>
            <a:r>
              <a:rPr lang="en-GB" dirty="0">
                <a:hlinkClick r:id="rId5"/>
              </a:rPr>
              <a:t>https://successatschool.org/advicedetails/520/What-is-a-Work-Placement%3F#</a:t>
            </a:r>
            <a:r>
              <a:rPr lang="en-GB" dirty="0"/>
              <a:t> ,[Accessed Date – 2019, November, 14].</a:t>
            </a:r>
          </a:p>
          <a:p>
            <a:br>
              <a:rPr lang="en-GB" dirty="0"/>
            </a:br>
            <a:r>
              <a:rPr lang="en-GB" dirty="0" err="1"/>
              <a:t>TheLittleNell</a:t>
            </a:r>
            <a:r>
              <a:rPr lang="en-GB" dirty="0"/>
              <a:t>, (2019), ‘The Hotel’, [Online], Available: </a:t>
            </a:r>
            <a:r>
              <a:rPr lang="en-GB" dirty="0">
                <a:hlinkClick r:id="rId6"/>
              </a:rPr>
              <a:t>https://www.thelittlenell.com/hotel</a:t>
            </a:r>
            <a:r>
              <a:rPr lang="en-GB" dirty="0"/>
              <a:t> ,[Accessed Date – 2019, November, 15].</a:t>
            </a:r>
            <a:br>
              <a:rPr lang="en-GB" dirty="0"/>
            </a:br>
            <a:br>
              <a:rPr lang="en-GB" dirty="0"/>
            </a:br>
            <a:br>
              <a:rPr lang="en-GB" dirty="0"/>
            </a:br>
            <a:endParaRPr lang="pl-PL" dirty="0"/>
          </a:p>
        </p:txBody>
      </p:sp>
    </p:spTree>
    <p:extLst>
      <p:ext uri="{BB962C8B-B14F-4D97-AF65-F5344CB8AC3E}">
        <p14:creationId xmlns:p14="http://schemas.microsoft.com/office/powerpoint/2010/main" val="381807281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710EE66-8707-456F-8F2E-091D581CB030}">
  <ds:schemaRefs>
    <ds:schemaRef ds:uri="http://purl.org/dc/terms/"/>
    <ds:schemaRef ds:uri="http://schemas.microsoft.com/office/2006/metadata/properties"/>
    <ds:schemaRef ds:uri="http://schemas.microsoft.com/office/infopath/2007/PartnerControls"/>
    <ds:schemaRef ds:uri="http://schemas.microsoft.com/office/2006/documentManagement/types"/>
    <ds:schemaRef ds:uri="http://schemas.openxmlformats.org/package/2006/metadata/core-properties"/>
    <ds:schemaRef ds:uri="http://purl.org/dc/dcmitype/"/>
    <ds:schemaRef ds:uri="http://www.w3.org/XML/1998/namespace"/>
    <ds:schemaRef ds:uri="16c05727-aa75-4e4a-9b5f-8a80a1165891"/>
    <ds:schemaRef ds:uri="71af3243-3dd4-4a8d-8c0d-dd76da1f02a5"/>
    <ds:schemaRef ds:uri="http://purl.org/dc/elements/1.1/"/>
  </ds:schemaRefs>
</ds:datastoreItem>
</file>

<file path=customXml/itemProps2.xml><?xml version="1.0" encoding="utf-8"?>
<ds:datastoreItem xmlns:ds="http://schemas.openxmlformats.org/officeDocument/2006/customXml" ds:itemID="{10BEB954-4024-4CCF-A9D6-4C00FDC028D9}">
  <ds:schemaRefs>
    <ds:schemaRef ds:uri="http://schemas.microsoft.com/sharepoint/v3/contenttype/forms"/>
  </ds:schemaRefs>
</ds:datastoreItem>
</file>

<file path=customXml/itemProps3.xml><?xml version="1.0" encoding="utf-8"?>
<ds:datastoreItem xmlns:ds="http://schemas.openxmlformats.org/officeDocument/2006/customXml" ds:itemID="{AB96CC85-5758-41C0-8EFD-737AFB6912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TM04033937[[fn=Vapor Trail]]</Template>
  <TotalTime>0</TotalTime>
  <Words>740</Words>
  <Application>Microsoft Office PowerPoint</Application>
  <PresentationFormat>Widescreen</PresentationFormat>
  <Paragraphs>47</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Century Gothic</vt:lpstr>
      <vt:lpstr>Vapor Trail</vt:lpstr>
      <vt:lpstr>Placement Opportunities PowerPoint</vt:lpstr>
      <vt:lpstr>What is placement and why is it needed?</vt:lpstr>
      <vt:lpstr>My 3 considered organisations for placement. </vt:lpstr>
      <vt:lpstr>Little Nell.</vt:lpstr>
      <vt:lpstr>Camp America.</vt:lpstr>
      <vt:lpstr>PGL.</vt:lpstr>
      <vt:lpstr>Which organisations are not for me and why.</vt:lpstr>
      <vt:lpstr>Chosen organisation - 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2019-11-14T15:44:02Z</dcterms:created>
  <dcterms:modified xsi:type="dcterms:W3CDTF">2019-11-15T23:59:21Z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