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0" r:id="rId5"/>
    <p:sldId id="269" r:id="rId6"/>
    <p:sldId id="259" r:id="rId7"/>
    <p:sldId id="261" r:id="rId8"/>
    <p:sldId id="262" r:id="rId9"/>
    <p:sldId id="263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3B028A-E950-1054-4740-DFFB458F157B}" v="402" dt="2021-10-30T17:11:37.455"/>
    <p1510:client id="{6DE0BC8D-DCB3-4909-A494-EAFDE4EDD801}" v="394" dt="2021-10-28T14:34:19.190"/>
    <p1510:client id="{99AA0676-A001-442D-8515-4F6D90810838}" v="243" dt="2021-11-01T14:29:36.853"/>
    <p1510:client id="{A07C7758-A4E6-C329-44D0-BAC223786FBB}" v="1" dt="2021-11-01T14:40:01.857"/>
    <p1510:client id="{A3977890-207D-4394-BF66-FDE55C4494B4}" v="390" dt="2021-10-30T15:46:46.245"/>
    <p1510:client id="{B450C2F0-E122-4F75-B4D3-5623DAB4A6C4}" v="443" dt="2021-10-30T16:24:16.042"/>
    <p1510:client id="{E36D05F7-48D5-D556-1780-14AFE6F6AC3A}" v="262" dt="2021-10-31T19:21:51.595"/>
    <p1510:client id="{E5CD7132-1AB8-47B5-B1E6-9FD77B62DBB1}" v="306" dt="2021-10-31T18:55:13.23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9E016143-E03C-4CFD-AFDC-14E5BDEA754C}" type="datetimeFigureOut">
              <a:rPr lang="en-US" dirty="0"/>
              <a:t>11/1/2021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576089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94063-DF36-4330-A365-08DA1FA5B7D6}" type="datetimeFigureOut">
              <a:rPr lang="en-US" dirty="0"/>
              <a:t>11/1/2021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86414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7C6C-0F39-4D70-8E8D-FE5B9C95FA73}" type="datetimeFigureOut">
              <a:rPr lang="en-US" dirty="0"/>
              <a:t>11/1/2021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472924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FA4AC-08CC-42CE-BD01-C191750A04EC}" type="datetimeFigureOut">
              <a:rPr lang="en-US" dirty="0"/>
              <a:t>11/1/2021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7452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A723-92A7-435B-B681-F25B092FEFEB}" type="datetimeFigureOut">
              <a:rPr lang="en-US" dirty="0"/>
              <a:t>11/1/2021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00951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70639-886C-4FCF-9EAB-ABB5DA3F3F4A}" type="datetimeFigureOut">
              <a:rPr lang="en-US" dirty="0"/>
              <a:t>11/1/2021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0603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30651-31F4-45D2-98AE-A2108F41BC07}" type="datetimeFigureOut">
              <a:rPr lang="en-US" dirty="0"/>
              <a:t>11/1/2021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96894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3789A-C914-4DB1-8815-80B5EC7335C5}" type="datetimeFigureOut">
              <a:rPr lang="en-US" dirty="0"/>
              <a:t>11/1/2021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94826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440AA-91A0-436F-8FDB-C0F939DCAE21}" type="datetimeFigureOut">
              <a:rPr lang="en-US" dirty="0"/>
              <a:t>11/1/2021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9937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3E54A-A8CA-48C1-9504-691B58049D29}" type="datetimeFigureOut">
              <a:rPr lang="en-US" dirty="0"/>
              <a:t>11/1/2021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51491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6C806-BBF7-471C-9527-881CE2266695}" type="datetimeFigureOut">
              <a:rPr lang="en-US" dirty="0"/>
              <a:t>11/1/2021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28830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0E59FD0C-5451-4CA0-86AF-E70AE3279989}" type="datetimeFigureOut">
              <a:rPr lang="en-US" dirty="0"/>
              <a:t>11/1/2021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18732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BA3D8AB-075F-4BA0-86FD-E58CCD85B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5198" y="643466"/>
            <a:ext cx="3092718" cy="5528734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>
                <a:solidFill>
                  <a:srgbClr val="FFFFFF"/>
                </a:solidFill>
              </a:rPr>
              <a:t>STRESS LEVELS IN THE UNITED KINGDOM .</a:t>
            </a: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21898" y="643466"/>
            <a:ext cx="5827472" cy="5571067"/>
          </a:xfrm>
        </p:spPr>
        <p:txBody>
          <a:bodyPr vert="horz" lIns="91440" tIns="45720" rIns="91440" bIns="45720" rtlCol="0">
            <a:normAutofit/>
          </a:bodyPr>
          <a:lstStyle/>
          <a:p>
            <a:pPr indent="-182880"/>
            <a:r>
              <a:rPr lang="en-US" sz="2400"/>
              <a:t> NAME  : MARTIN CADOGAN</a:t>
            </a:r>
          </a:p>
          <a:p>
            <a:pPr indent="-182880"/>
            <a:r>
              <a:rPr lang="en-US" sz="2400"/>
              <a:t>STUDENT 2025891</a:t>
            </a:r>
          </a:p>
          <a:p>
            <a:pPr indent="-182880"/>
            <a:r>
              <a:rPr lang="en-US" sz="2400"/>
              <a:t>PROBLEM SOLVING AND DECISION MAKING BMSW 4004</a:t>
            </a:r>
          </a:p>
          <a:p>
            <a:pPr indent="-182880"/>
            <a:r>
              <a:rPr lang="en-US" sz="2400"/>
              <a:t>LECTURER : YOHAN MENDIS</a:t>
            </a:r>
          </a:p>
          <a:p>
            <a:pPr indent="-182880"/>
            <a:endParaRPr lang="en-US" sz="2400"/>
          </a:p>
          <a:p>
            <a:pPr indent="-182880"/>
            <a:endParaRPr lang="en-US" sz="2400"/>
          </a:p>
          <a:p>
            <a:pPr indent="-182880"/>
            <a:endParaRPr lang="en-US" sz="24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8DEB82-C1FD-444E-9221-3855E25936C8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227B0F-20C8-414C-9488-4DE2242DA9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GB" sz="2800">
                <a:solidFill>
                  <a:srgbClr val="FFFFFF"/>
                </a:solidFill>
                <a:cs typeface="Calibri Light"/>
              </a:rPr>
              <a:t>A research informed of the effect of stress in the United Kingdom.</a:t>
            </a:r>
            <a:endParaRPr lang="en-GB" sz="2800">
              <a:solidFill>
                <a:srgbClr val="FFFFFF"/>
              </a:solidFill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7844D-8AD8-4D1E-9811-A27BEC7ECB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400">
                <a:cs typeface="Calibri"/>
              </a:rPr>
              <a:t>NATURE OF THE PROBLEM  : WHY STRESS IS A PROBLEM</a:t>
            </a:r>
          </a:p>
          <a:p>
            <a:r>
              <a:rPr lang="en-GB" sz="2400">
                <a:cs typeface="Calibri"/>
              </a:rPr>
              <a:t>IMPACT : SOCIETY AND ECONOMICS</a:t>
            </a:r>
          </a:p>
          <a:p>
            <a:r>
              <a:rPr lang="en-GB" sz="2400">
                <a:cs typeface="Calibri"/>
              </a:rPr>
              <a:t>DECISION : BEST OR WORST CHOICE</a:t>
            </a:r>
          </a:p>
          <a:p>
            <a:r>
              <a:rPr lang="en-GB" sz="2400">
                <a:cs typeface="Calibri"/>
              </a:rPr>
              <a:t>WHAT CAUSES STRESS </a:t>
            </a:r>
          </a:p>
          <a:p>
            <a:r>
              <a:rPr lang="en-GB" sz="2400">
                <a:cs typeface="Calibri"/>
              </a:rPr>
              <a:t>THE STATUS QUO IN THE WORK ENVIRONMENT </a:t>
            </a:r>
          </a:p>
          <a:p>
            <a:endParaRPr lang="en-GB" sz="2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243919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A559CE-92B2-4406-AC03-2FA2BF4F97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GB" sz="2400">
                <a:solidFill>
                  <a:srgbClr val="FFFFFF"/>
                </a:solidFill>
                <a:cs typeface="Calibri Light"/>
              </a:rPr>
              <a:t>ENVIRONMENTAL ANALYSIS</a:t>
            </a: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237BF4-1F1A-462E-A10E-C70B192DBE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200">
                <a:cs typeface="Calibri"/>
              </a:rPr>
              <a:t>USING THE PESTEL METHOD WE CAN ANALYSE WHAT CAUSES STRESS AND ITS EFFECT ON SOLVING PROBLEMS AND MAKING DECISIONS .</a:t>
            </a:r>
            <a:endParaRPr lang="en-US" sz="2200"/>
          </a:p>
          <a:p>
            <a:pPr marL="0" indent="0">
              <a:buNone/>
            </a:pPr>
            <a:r>
              <a:rPr lang="en-GB" sz="2200">
                <a:cs typeface="Calibri"/>
              </a:rPr>
              <a:t>POLITICS OR CUSTOMERS , LEGALITY AND SUPPLIERS .</a:t>
            </a:r>
            <a:endParaRPr lang="en-GB" sz="2200"/>
          </a:p>
          <a:p>
            <a:pPr marL="0" indent="0">
              <a:buNone/>
            </a:pPr>
            <a:r>
              <a:rPr lang="en-GB" sz="2200">
                <a:cs typeface="Calibri"/>
              </a:rPr>
              <a:t>MICRO : CONTROLS THE INNER CIRCLE , CUSTOMERS , EMPLOYEES AND SUPPLIERS.</a:t>
            </a:r>
          </a:p>
          <a:p>
            <a:pPr marL="0" indent="0">
              <a:buNone/>
            </a:pPr>
            <a:r>
              <a:rPr lang="en-GB" sz="2200">
                <a:cs typeface="Calibri"/>
              </a:rPr>
              <a:t>MACRO : HAS NO CONTROL OF POLITICS , ECONOMICS , SOCIAL , TECH, THE LAW OR THE ENVIRONMENT.</a:t>
            </a:r>
          </a:p>
          <a:p>
            <a:pPr marL="0" indent="0">
              <a:buNone/>
            </a:pPr>
            <a:endParaRPr lang="en-GB" sz="2200">
              <a:cs typeface="Calibri"/>
            </a:endParaRPr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5E357D0F-A37F-41CC-A788-2C70A3B792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091" y="2557463"/>
            <a:ext cx="3310820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9955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D840CD-825B-4F48-9AEB-D9DC310FF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GB" sz="2800">
                <a:solidFill>
                  <a:srgbClr val="FFFFFF"/>
                </a:solidFill>
                <a:cs typeface="Calibri Light"/>
              </a:rPr>
              <a:t>AN EVALUATION OF THE MACRO/MICRO BUSINESS ENVIRONMENT</a:t>
            </a:r>
            <a:endParaRPr lang="en-GB" sz="2800">
              <a:solidFill>
                <a:srgbClr val="FFFFFF"/>
              </a:solidFill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8F849B-7D31-41FA-8DE3-CCFFDDFF36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400">
                <a:cs typeface="Calibri"/>
              </a:rPr>
              <a:t>THE FISHBONE METHOD CAN SHOW EASY TO DETECT PROBLEMS THAT HAVE A CAUSE AND AN EFFECT ON TEAMS WORKING UNDER STRESS .</a:t>
            </a:r>
          </a:p>
          <a:p>
            <a:pPr marL="0" indent="0">
              <a:buNone/>
            </a:pPr>
            <a:r>
              <a:rPr lang="en-GB" sz="2400">
                <a:cs typeface="Calibri"/>
              </a:rPr>
              <a:t> 1 MANPOWER , OR HUMAN POWER.</a:t>
            </a:r>
          </a:p>
          <a:p>
            <a:pPr marL="0" indent="0">
              <a:buNone/>
            </a:pPr>
            <a:r>
              <a:rPr lang="en-GB" sz="2400">
                <a:cs typeface="Calibri"/>
              </a:rPr>
              <a:t> 2 MACHINERY.</a:t>
            </a:r>
          </a:p>
          <a:p>
            <a:pPr marL="0" indent="0">
              <a:buNone/>
            </a:pPr>
            <a:r>
              <a:rPr lang="en-GB" sz="2400">
                <a:cs typeface="Calibri"/>
              </a:rPr>
              <a:t> 3 MONEY .</a:t>
            </a:r>
          </a:p>
          <a:p>
            <a:pPr marL="0" indent="0">
              <a:buNone/>
            </a:pPr>
            <a:r>
              <a:rPr lang="en-GB" sz="2400">
                <a:cs typeface="Calibri"/>
              </a:rPr>
              <a:t> 4 MATERIALS.</a:t>
            </a:r>
          </a:p>
          <a:p>
            <a:pPr marL="0" indent="0">
              <a:buNone/>
            </a:pPr>
            <a:r>
              <a:rPr lang="en-GB" sz="2400">
                <a:cs typeface="Calibri"/>
              </a:rPr>
              <a:t> 5 METHODS . </a:t>
            </a:r>
          </a:p>
          <a:p>
            <a:pPr marL="0" indent="0">
              <a:buNone/>
            </a:pPr>
            <a:r>
              <a:rPr lang="en-GB" sz="2400">
                <a:cs typeface="Calibri"/>
              </a:rPr>
              <a:t>THE FIVE M'S …..</a:t>
            </a:r>
          </a:p>
          <a:p>
            <a:pPr marL="0" indent="0">
              <a:buNone/>
            </a:pPr>
            <a:endParaRPr lang="en-GB" sz="2400">
              <a:cs typeface="Calibri"/>
            </a:endParaRPr>
          </a:p>
          <a:p>
            <a:pPr marL="0" indent="0">
              <a:buNone/>
            </a:pPr>
            <a:endParaRPr lang="en-GB" sz="2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074317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3693A-5DD6-4CBB-A101-1BBB1BB310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THE FISH BONE </a:t>
            </a:r>
            <a:endParaRPr lang="en-GB" dirty="0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ADA7EE7F-200B-435F-90BC-76499F9592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77613" y="1828800"/>
            <a:ext cx="7563625" cy="4351338"/>
          </a:xfrm>
        </p:spPr>
      </p:pic>
    </p:spTree>
    <p:extLst>
      <p:ext uri="{BB962C8B-B14F-4D97-AF65-F5344CB8AC3E}">
        <p14:creationId xmlns:p14="http://schemas.microsoft.com/office/powerpoint/2010/main" val="33642562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0EF68-6DCE-48CC-9CB2-CE5DCF2E8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GB" sz="2800">
                <a:solidFill>
                  <a:srgbClr val="FFFFFF"/>
                </a:solidFill>
                <a:cs typeface="Calibri Light"/>
              </a:rPr>
              <a:t>PESTEL : </a:t>
            </a:r>
            <a:endParaRPr lang="en-GB" sz="2800">
              <a:solidFill>
                <a:srgbClr val="FFFFFF"/>
              </a:solidFill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50B245-99CB-4FC5-BEEA-4BD92F103B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400">
                <a:cs typeface="Calibri"/>
              </a:rPr>
              <a:t>POLITICAL : LAWS , ENVIRONMENT , TAXES .</a:t>
            </a:r>
          </a:p>
          <a:p>
            <a:pPr marL="0" indent="0">
              <a:buNone/>
            </a:pPr>
            <a:r>
              <a:rPr lang="en-GB" sz="2400">
                <a:cs typeface="Calibri"/>
              </a:rPr>
              <a:t>ECONOMIC :  POLITICAL , SOCIAL AND ECONOMIC ENVIRONMENT.</a:t>
            </a:r>
          </a:p>
          <a:p>
            <a:pPr marL="0" indent="0">
              <a:buNone/>
            </a:pPr>
            <a:r>
              <a:rPr lang="en-GB" sz="2400">
                <a:cs typeface="Calibri"/>
              </a:rPr>
              <a:t>SOCIAL : LAWS , TECH AND ECONOMICS.</a:t>
            </a:r>
          </a:p>
          <a:p>
            <a:pPr marL="0" indent="0">
              <a:buNone/>
            </a:pPr>
            <a:r>
              <a:rPr lang="en-GB" sz="2400">
                <a:cs typeface="Calibri"/>
              </a:rPr>
              <a:t>TECH : LAWS , TAXES , SOCIAL. </a:t>
            </a:r>
          </a:p>
          <a:p>
            <a:pPr marL="0" indent="0">
              <a:buNone/>
            </a:pPr>
            <a:r>
              <a:rPr lang="en-GB" sz="2400">
                <a:cs typeface="Calibri"/>
              </a:rPr>
              <a:t>ECOLOGY : SOCIAL , ENVIRONMENT.</a:t>
            </a:r>
          </a:p>
          <a:p>
            <a:pPr marL="0" indent="0">
              <a:buNone/>
            </a:pPr>
            <a:r>
              <a:rPr lang="en-GB" sz="2400">
                <a:cs typeface="Calibri"/>
              </a:rPr>
              <a:t>LAW : POLITICAL , ECONOMIC .</a:t>
            </a:r>
          </a:p>
        </p:txBody>
      </p:sp>
    </p:spTree>
    <p:extLst>
      <p:ext uri="{BB962C8B-B14F-4D97-AF65-F5344CB8AC3E}">
        <p14:creationId xmlns:p14="http://schemas.microsoft.com/office/powerpoint/2010/main" val="15691753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2F3A4-E245-4C04-A5D7-5679F71F9D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874" y="677863"/>
            <a:ext cx="4534047" cy="13255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/>
              <a:t>POSSIBLE SOLUTIONS ON HOW TO OVERCOME STRESS 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BBF4BF-8A48-4C91-9FD8-C64B4C342DEA}"/>
              </a:ext>
            </a:extLst>
          </p:cNvPr>
          <p:cNvSpPr txBox="1"/>
          <p:nvPr/>
        </p:nvSpPr>
        <p:spPr>
          <a:xfrm>
            <a:off x="718874" y="2325158"/>
            <a:ext cx="4534048" cy="385497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182880">
              <a:spcAft>
                <a:spcPts val="600"/>
              </a:spcAft>
              <a:buClr>
                <a:schemeClr val="accent1"/>
              </a:buClr>
            </a:pPr>
            <a:r>
              <a:rPr lang="en-US" dirty="0"/>
              <a:t>BY VIEWING THE BUSINESS ENVIRONMENT AS A CENTRE WHICH IS THE MICRO , AND OUTSIDE AS THE MACRO , A SENCE OF IDENTITY CAN BE ACHIEVED . </a:t>
            </a:r>
          </a:p>
          <a:p>
            <a:pPr indent="-182880">
              <a:spcAft>
                <a:spcPts val="600"/>
              </a:spcAft>
            </a:pPr>
            <a:r>
              <a:rPr lang="en-US" dirty="0"/>
              <a:t>THE SWOT METHOD ANALYSIS IS BASED ON </a:t>
            </a:r>
          </a:p>
          <a:p>
            <a:pPr indent="-182880">
              <a:spcAft>
                <a:spcPts val="600"/>
              </a:spcAft>
            </a:pPr>
            <a:r>
              <a:rPr lang="en-US" dirty="0"/>
              <a:t>S : STRENGTH.</a:t>
            </a:r>
          </a:p>
          <a:p>
            <a:pPr indent="-182880">
              <a:spcAft>
                <a:spcPts val="600"/>
              </a:spcAft>
            </a:pPr>
            <a:r>
              <a:rPr lang="en-US" dirty="0"/>
              <a:t>W: WEAKNESS.</a:t>
            </a:r>
          </a:p>
          <a:p>
            <a:pPr indent="-182880">
              <a:spcAft>
                <a:spcPts val="600"/>
              </a:spcAft>
            </a:pPr>
            <a:r>
              <a:rPr lang="en-US" dirty="0"/>
              <a:t>O : OPPORTUNITIES.</a:t>
            </a:r>
          </a:p>
          <a:p>
            <a:pPr indent="-182880">
              <a:spcAft>
                <a:spcPts val="600"/>
              </a:spcAft>
            </a:pPr>
            <a:r>
              <a:rPr lang="en-US" dirty="0"/>
              <a:t>T : THREATS.</a:t>
            </a:r>
          </a:p>
          <a:p>
            <a:pPr indent="-182880">
              <a:spcAft>
                <a:spcPts val="600"/>
              </a:spcAft>
            </a:pPr>
            <a:r>
              <a:rPr lang="en-US" dirty="0"/>
              <a:t>                    </a:t>
            </a:r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C7ADF7F4-AFAF-4F98-9C7C-0E8AA4F572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3157" y="700991"/>
            <a:ext cx="5209989" cy="5456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59336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9E3C98-D1BD-4AEC-B4A4-02FC44595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515" y="176774"/>
            <a:ext cx="5409655" cy="283893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PMI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307E8D-45F6-40DE-8FC3-788969DE7B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513007" y="2335123"/>
            <a:ext cx="5088650" cy="9527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r">
              <a:buNone/>
            </a:pPr>
            <a:r>
              <a:rPr lang="en-US" sz="2000" dirty="0">
                <a:solidFill>
                  <a:srgbClr val="FFFFFF"/>
                </a:solidFill>
                <a:cs typeface="Calibri"/>
              </a:rPr>
              <a:t>STRESS</a:t>
            </a:r>
            <a:endParaRPr lang="en-US" sz="2000" kern="1200" dirty="0">
              <a:solidFill>
                <a:srgbClr val="FFFFFF"/>
              </a:solidFill>
              <a:latin typeface="+mn-lt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FD2751-CAF0-4A3E-8AAF-AA0876432ACF}"/>
              </a:ext>
            </a:extLst>
          </p:cNvPr>
          <p:cNvSpPr txBox="1"/>
          <p:nvPr/>
        </p:nvSpPr>
        <p:spPr>
          <a:xfrm>
            <a:off x="819471" y="3754581"/>
            <a:ext cx="9150926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NO STRESS AT WORK</a:t>
            </a:r>
          </a:p>
          <a:p>
            <a:r>
              <a:rPr lang="en-GB" dirty="0">
                <a:cs typeface="Calibri"/>
              </a:rPr>
              <a:t>THERE IS NO POSITIVE VALUE CAUSED BY STRESS</a:t>
            </a:r>
          </a:p>
          <a:p>
            <a:r>
              <a:rPr lang="en-GB" dirty="0">
                <a:cs typeface="Calibri"/>
              </a:rPr>
              <a:t>STRESS IN OUR DAILY LIVES</a:t>
            </a:r>
          </a:p>
          <a:p>
            <a:r>
              <a:rPr lang="en-GB" dirty="0">
                <a:cs typeface="Calibri"/>
              </a:rPr>
              <a:t>STRESS IN THE WORLD</a:t>
            </a:r>
          </a:p>
          <a:p>
            <a:endParaRPr lang="en-GB" dirty="0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D32E8A-80DE-48F9-BDC1-F5EA5458D97A}"/>
              </a:ext>
            </a:extLst>
          </p:cNvPr>
          <p:cNvSpPr txBox="1"/>
          <p:nvPr/>
        </p:nvSpPr>
        <p:spPr>
          <a:xfrm>
            <a:off x="4724400" y="3200400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THE POSITIVE AND THE NEGATIVE :</a:t>
            </a:r>
          </a:p>
        </p:txBody>
      </p:sp>
      <p:pic>
        <p:nvPicPr>
          <p:cNvPr id="6" name="Picture 6" descr="Text&#10;&#10;Description automatically generated">
            <a:extLst>
              <a:ext uri="{FF2B5EF4-FFF2-40B4-BE49-F238E27FC236}">
                <a16:creationId xmlns:a16="http://schemas.microsoft.com/office/drawing/2014/main" id="{361F24B6-89EF-4AD6-A092-287205E56A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460" y="443972"/>
            <a:ext cx="9873190" cy="2428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61440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537E4-F8C6-426E-B3B8-7DDE5ACC30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874" y="677863"/>
            <a:ext cx="4534047" cy="13255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PMI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E6EA35E-124A-48E8-92F7-BC0BFD727AFA}"/>
              </a:ext>
            </a:extLst>
          </p:cNvPr>
          <p:cNvSpPr txBox="1"/>
          <p:nvPr/>
        </p:nvSpPr>
        <p:spPr>
          <a:xfrm>
            <a:off x="718874" y="2325158"/>
            <a:ext cx="4534048" cy="385497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182880">
              <a:spcAft>
                <a:spcPts val="600"/>
              </a:spcAft>
              <a:buClr>
                <a:schemeClr val="accent1"/>
              </a:buClr>
            </a:pPr>
            <a:r>
              <a:rPr lang="en-US" b="1"/>
              <a:t>PMI CHART </a:t>
            </a:r>
          </a:p>
          <a:p>
            <a:pPr indent="-182880">
              <a:spcAft>
                <a:spcPts val="600"/>
              </a:spcAft>
              <a:buClr>
                <a:schemeClr val="accent1"/>
              </a:buClr>
            </a:pPr>
            <a:r>
              <a:rPr lang="en-US" b="1"/>
              <a:t>Case Study: STRESS IN THE UNITED KINGDOM</a:t>
            </a:r>
          </a:p>
          <a:p>
            <a:pPr indent="-182880">
              <a:spcAft>
                <a:spcPts val="600"/>
              </a:spcAft>
              <a:buClr>
                <a:schemeClr val="accent1"/>
              </a:buClr>
            </a:pPr>
            <a:endParaRPr lang="en-US" b="1"/>
          </a:p>
          <a:p>
            <a:pPr indent="-182880">
              <a:spcAft>
                <a:spcPts val="600"/>
              </a:spcAft>
              <a:buClr>
                <a:schemeClr val="accent1"/>
              </a:buClr>
            </a:pPr>
            <a:endParaRPr lang="en-US" b="1"/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935FE754-46FC-40FD-AB3E-6466C9714E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1473796"/>
              </p:ext>
            </p:extLst>
          </p:nvPr>
        </p:nvGraphicFramePr>
        <p:xfrm>
          <a:off x="5633157" y="2733902"/>
          <a:ext cx="5209990" cy="13901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00084">
                  <a:extLst>
                    <a:ext uri="{9D8B030D-6E8A-4147-A177-3AD203B41FA5}">
                      <a16:colId xmlns:a16="http://schemas.microsoft.com/office/drawing/2014/main" val="2966244685"/>
                    </a:ext>
                  </a:extLst>
                </a:gridCol>
                <a:gridCol w="655508">
                  <a:extLst>
                    <a:ext uri="{9D8B030D-6E8A-4147-A177-3AD203B41FA5}">
                      <a16:colId xmlns:a16="http://schemas.microsoft.com/office/drawing/2014/main" val="670151515"/>
                    </a:ext>
                  </a:extLst>
                </a:gridCol>
                <a:gridCol w="882664">
                  <a:extLst>
                    <a:ext uri="{9D8B030D-6E8A-4147-A177-3AD203B41FA5}">
                      <a16:colId xmlns:a16="http://schemas.microsoft.com/office/drawing/2014/main" val="631838232"/>
                    </a:ext>
                  </a:extLst>
                </a:gridCol>
                <a:gridCol w="671734">
                  <a:extLst>
                    <a:ext uri="{9D8B030D-6E8A-4147-A177-3AD203B41FA5}">
                      <a16:colId xmlns:a16="http://schemas.microsoft.com/office/drawing/2014/main" val="1037424299"/>
                    </a:ext>
                  </a:extLst>
                </a:gridCol>
              </a:tblGrid>
              <a:tr h="432246">
                <a:tc>
                  <a:txBody>
                    <a:bodyPr/>
                    <a:lstStyle/>
                    <a:p>
                      <a:r>
                        <a:rPr lang="en-GB" sz="1100" dirty="0"/>
                        <a:t> WORK</a:t>
                      </a:r>
                    </a:p>
                  </a:txBody>
                  <a:tcPr marL="58412" marR="58412" marT="29206" marB="29206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100" dirty="0"/>
                        <a:t>NO WORK</a:t>
                      </a:r>
                    </a:p>
                  </a:txBody>
                  <a:tcPr marL="58412" marR="58412" marT="29206" marB="29206"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Interesting</a:t>
                      </a:r>
                    </a:p>
                  </a:txBody>
                  <a:tcPr marL="58412" marR="58412" marT="29206" marB="29206"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TOTAL</a:t>
                      </a:r>
                    </a:p>
                  </a:txBody>
                  <a:tcPr marL="58412" marR="58412" marT="29206" marB="29206"/>
                </a:tc>
                <a:extLst>
                  <a:ext uri="{0D108BD9-81ED-4DB2-BD59-A6C34878D82A}">
                    <a16:rowId xmlns:a16="http://schemas.microsoft.com/office/drawing/2014/main" val="384067682"/>
                  </a:ext>
                </a:extLst>
              </a:tr>
              <a:tr h="957950">
                <a:tc>
                  <a:txBody>
                    <a:bodyPr/>
                    <a:lstStyle/>
                    <a:p>
                      <a:r>
                        <a:rPr lang="en-GB" sz="1100" dirty="0"/>
                        <a:t>MONEY                                              10</a:t>
                      </a:r>
                    </a:p>
                    <a:p>
                      <a:pPr lvl="0">
                        <a:buNone/>
                      </a:pPr>
                      <a:r>
                        <a:rPr lang="en-GB" sz="1100" dirty="0"/>
                        <a:t>HEALTH                                             10</a:t>
                      </a:r>
                    </a:p>
                    <a:p>
                      <a:pPr lvl="0">
                        <a:buNone/>
                      </a:pPr>
                      <a:r>
                        <a:rPr lang="en-GB" sz="1100" dirty="0"/>
                        <a:t>SECURITY                                          10</a:t>
                      </a:r>
                    </a:p>
                    <a:p>
                      <a:pPr lvl="0">
                        <a:buNone/>
                      </a:pPr>
                      <a:r>
                        <a:rPr lang="en-GB" sz="1100" dirty="0"/>
                        <a:t>FAMILY                                               10</a:t>
                      </a:r>
                    </a:p>
                    <a:p>
                      <a:pPr lvl="0">
                        <a:buNone/>
                      </a:pPr>
                      <a:endParaRPr lang="en-GB" sz="1100"/>
                    </a:p>
                  </a:txBody>
                  <a:tcPr marL="58412" marR="58412" marT="29206" marB="29206"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0</a:t>
                      </a:r>
                    </a:p>
                    <a:p>
                      <a:pPr lvl="0">
                        <a:buNone/>
                      </a:pPr>
                      <a:r>
                        <a:rPr lang="en-GB" sz="1100" dirty="0"/>
                        <a:t>0</a:t>
                      </a:r>
                    </a:p>
                    <a:p>
                      <a:pPr lvl="0">
                        <a:buNone/>
                      </a:pPr>
                      <a:r>
                        <a:rPr lang="en-GB" sz="1100" dirty="0"/>
                        <a:t>0</a:t>
                      </a:r>
                    </a:p>
                    <a:p>
                      <a:pPr lvl="0">
                        <a:buNone/>
                      </a:pPr>
                      <a:r>
                        <a:rPr lang="en-GB" sz="1100" dirty="0"/>
                        <a:t>0</a:t>
                      </a:r>
                    </a:p>
                  </a:txBody>
                  <a:tcPr marL="58412" marR="58412" marT="29206" marB="29206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100" dirty="0"/>
                        <a:t>0</a:t>
                      </a:r>
                      <a:endParaRPr lang="en-US" dirty="0"/>
                    </a:p>
                    <a:p>
                      <a:r>
                        <a:rPr lang="en-GB" sz="1100" dirty="0"/>
                        <a:t>0</a:t>
                      </a:r>
                    </a:p>
                    <a:p>
                      <a:pPr lvl="0">
                        <a:buNone/>
                      </a:pPr>
                      <a:r>
                        <a:rPr lang="en-GB" sz="1100" dirty="0"/>
                        <a:t>0</a:t>
                      </a:r>
                    </a:p>
                    <a:p>
                      <a:pPr lvl="0">
                        <a:buNone/>
                      </a:pPr>
                      <a:r>
                        <a:rPr lang="en-GB" sz="1100" dirty="0"/>
                        <a:t>0</a:t>
                      </a:r>
                    </a:p>
                  </a:txBody>
                  <a:tcPr marL="58412" marR="58412" marT="29206" marB="29206"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-100</a:t>
                      </a:r>
                    </a:p>
                  </a:txBody>
                  <a:tcPr marL="58412" marR="58412" marT="29206" marB="29206"/>
                </a:tc>
                <a:extLst>
                  <a:ext uri="{0D108BD9-81ED-4DB2-BD59-A6C34878D82A}">
                    <a16:rowId xmlns:a16="http://schemas.microsoft.com/office/drawing/2014/main" val="32630349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446138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D5E0904-721C-4D68-9EB8-1C9752E32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FC601F-3ED8-4DA0-90F1-4EBE0C1B08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4183" y="4624001"/>
            <a:ext cx="10156435" cy="115252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5400"/>
              <a:t>GRID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45991D-BC2F-48B4-A6F4-F3696373C6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4182" y="5747950"/>
            <a:ext cx="9747821" cy="59436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600">
                <a:solidFill>
                  <a:schemeClr val="tx1">
                    <a:lumMod val="75000"/>
                  </a:schemeClr>
                </a:solidFill>
              </a:rPr>
              <a:t>EXCEL</a:t>
            </a:r>
          </a:p>
        </p:txBody>
      </p:sp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E4C32F89-6BA3-4B70-BA21-3CA73882F8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4183" y="1356608"/>
            <a:ext cx="9897135" cy="2177369"/>
          </a:xfrm>
          <a:prstGeom prst="rect">
            <a:avLst/>
          </a:prstGeom>
        </p:spPr>
      </p:pic>
      <p:pic>
        <p:nvPicPr>
          <p:cNvPr id="5" name="Picture 5" descr="A picture containing text, metalware, gear&#10;&#10;Description automatically generated">
            <a:extLst>
              <a:ext uri="{FF2B5EF4-FFF2-40B4-BE49-F238E27FC236}">
                <a16:creationId xmlns:a16="http://schemas.microsoft.com/office/drawing/2014/main" id="{49163A01-95F5-4EEF-B2F7-6DC7E7B9EE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500" y="3714750"/>
            <a:ext cx="2667000" cy="1135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88829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C024EE-6B6D-421B-B2F4-00E8C45A7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GB" sz="2400">
                <a:solidFill>
                  <a:srgbClr val="FFFFFF"/>
                </a:solidFill>
                <a:cs typeface="Calibri Light"/>
              </a:rPr>
              <a:t>IMPLEMENTATION PLAN</a:t>
            </a:r>
            <a:endParaRPr lang="en-GB" sz="2400">
              <a:solidFill>
                <a:srgbClr val="FFFFFF"/>
              </a:solidFill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1C41F5-0EDE-4C29-A1D3-78526AE370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400">
                <a:cs typeface="Calibri"/>
              </a:rPr>
              <a:t>A NEW PLAN THAT COULD SOLVE SOME OF THESE PROBLEMS SHOULD BE STARTED NOW SO THAT STRESS LEVELS CAN BE LOWERED . OBVIOUSLY THIS IS A VERY HARD TASK FOR ALL .</a:t>
            </a:r>
          </a:p>
        </p:txBody>
      </p:sp>
    </p:spTree>
    <p:extLst>
      <p:ext uri="{BB962C8B-B14F-4D97-AF65-F5344CB8AC3E}">
        <p14:creationId xmlns:p14="http://schemas.microsoft.com/office/powerpoint/2010/main" val="41881076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AE80D91-18AA-438F-BFF4-E6BABFDFB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29284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F05C5AB-8A34-4DF3-AB54-AD74AA432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4698" y="0"/>
            <a:ext cx="5188141" cy="686546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19595C-6346-43BD-B38D-CF1BD203D2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2937" y="643466"/>
            <a:ext cx="3962658" cy="5376334"/>
          </a:xfrm>
        </p:spPr>
        <p:txBody>
          <a:bodyPr anchor="ctr">
            <a:normAutofit/>
          </a:bodyPr>
          <a:lstStyle/>
          <a:p>
            <a:r>
              <a:rPr lang="en-GB" sz="3600">
                <a:solidFill>
                  <a:srgbClr val="FFFFFF"/>
                </a:solidFill>
                <a:cs typeface="Calibri Light"/>
              </a:rPr>
              <a:t>SO WHAT IS STRESS AND WHAT ARE THE CAUSES ?</a:t>
            </a:r>
            <a:endParaRPr lang="en-GB" sz="36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4C4AC6-0185-4A85-90B5-D4543899CF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643467"/>
            <a:ext cx="4817766" cy="55785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dirty="0">
                <a:cs typeface="Calibri" panose="020F0502020204030204"/>
              </a:rPr>
              <a:t>THE CAUSES OF STRESS  IN WORKING ENVIRONMENTS ARE NORMALLY BADLY PAID JOBS FOR POOR PEOPLE ,  LOSS OF SELF ESTEEM FOR THE MIDDLE CLASS ,  AND FEAR OF LOSING THEIR MONEY FROM THE UPPER LOT  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A3B856C-9196-4702-BED7-5733C7EAA6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7760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341646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D5E0904-721C-4D68-9EB8-1C9752E32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0CDF5D3-7220-42A0-9D37-ECF3BF283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0"/>
            <a:ext cx="10835640" cy="510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4BC717F-58B3-4A4E-BC3B-1B11323AD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5105400"/>
            <a:ext cx="10835640" cy="17526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6D13E-0D10-46F2-A6D6-4956532112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4183" y="5181600"/>
            <a:ext cx="10156435" cy="107632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5400">
                <a:solidFill>
                  <a:srgbClr val="FFFFFF"/>
                </a:solidFill>
              </a:rPr>
              <a:t>THANK YOU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EE75710-64C5-4CA8-8A7C-82EE4125C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rgbClr val="6F6F7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C5F5693-05F5-437D-9FCE-48C12996CD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69401" y="640081"/>
            <a:ext cx="7650480" cy="382524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435050B1-74E1-4A81-923D-0F5971A3B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89916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809739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View</vt:lpstr>
      <vt:lpstr>STRESS LEVELS IN THE UNITED KINGDOM .</vt:lpstr>
      <vt:lpstr>A research informed of the effect of stress in the United Kingdom.</vt:lpstr>
      <vt:lpstr>ENVIRONMENTAL ANALYSIS</vt:lpstr>
      <vt:lpstr>AN EVALUATION OF THE MACRO/MICRO BUSINESS ENVIRONMENT</vt:lpstr>
      <vt:lpstr>THE FISH BONE </vt:lpstr>
      <vt:lpstr>PESTEL : </vt:lpstr>
      <vt:lpstr>POSSIBLE SOLUTIONS ON HOW TO OVERCOME STRESS .</vt:lpstr>
      <vt:lpstr>PMI</vt:lpstr>
      <vt:lpstr>PMI</vt:lpstr>
      <vt:lpstr>GRID ANALYSIS</vt:lpstr>
      <vt:lpstr>IMPLEMENTATION PLAN</vt:lpstr>
      <vt:lpstr>SO WHAT IS STRESS AND WHAT ARE THE CAUSES ?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624</cp:revision>
  <dcterms:created xsi:type="dcterms:W3CDTF">2021-10-28T14:08:31Z</dcterms:created>
  <dcterms:modified xsi:type="dcterms:W3CDTF">2021-11-01T14:42:24Z</dcterms:modified>
</cp:coreProperties>
</file>