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20" r:id="rId2"/>
  </p:sldMasterIdLst>
  <p:notesMasterIdLst>
    <p:notesMasterId r:id="rId31"/>
  </p:notesMasterIdLst>
  <p:handoutMasterIdLst>
    <p:handoutMasterId r:id="rId32"/>
  </p:handoutMasterIdLst>
  <p:sldIdLst>
    <p:sldId id="269" r:id="rId3"/>
    <p:sldId id="284" r:id="rId4"/>
    <p:sldId id="285" r:id="rId5"/>
    <p:sldId id="292" r:id="rId6"/>
    <p:sldId id="286" r:id="rId7"/>
    <p:sldId id="287" r:id="rId8"/>
    <p:sldId id="288" r:id="rId9"/>
    <p:sldId id="289" r:id="rId10"/>
    <p:sldId id="290" r:id="rId11"/>
    <p:sldId id="291" r:id="rId12"/>
    <p:sldId id="293" r:id="rId13"/>
    <p:sldId id="296" r:id="rId14"/>
    <p:sldId id="297" r:id="rId15"/>
    <p:sldId id="298" r:id="rId16"/>
    <p:sldId id="299" r:id="rId17"/>
    <p:sldId id="300" r:id="rId18"/>
    <p:sldId id="301" r:id="rId19"/>
    <p:sldId id="307" r:id="rId20"/>
    <p:sldId id="308" r:id="rId21"/>
    <p:sldId id="310" r:id="rId22"/>
    <p:sldId id="311" r:id="rId23"/>
    <p:sldId id="312" r:id="rId24"/>
    <p:sldId id="313" r:id="rId25"/>
    <p:sldId id="314" r:id="rId26"/>
    <p:sldId id="315" r:id="rId27"/>
    <p:sldId id="316" r:id="rId28"/>
    <p:sldId id="317" r:id="rId29"/>
    <p:sldId id="318" r:id="rId3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4"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309" autoAdjust="0"/>
    <p:restoredTop sz="65708" autoAdjust="0"/>
  </p:normalViewPr>
  <p:slideViewPr>
    <p:cSldViewPr>
      <p:cViewPr varScale="1">
        <p:scale>
          <a:sx n="44" d="100"/>
          <a:sy n="44" d="100"/>
        </p:scale>
        <p:origin x="768" y="54"/>
      </p:cViewPr>
      <p:guideLst>
        <p:guide orient="horz" pos="2160"/>
        <p:guide pos="3839"/>
      </p:guideLst>
    </p:cSldViewPr>
  </p:slideViewPr>
  <p:notesTextViewPr>
    <p:cViewPr>
      <p:scale>
        <a:sx n="100" d="100"/>
        <a:sy n="100" d="100"/>
      </p:scale>
      <p:origin x="0" y="0"/>
    </p:cViewPr>
  </p:notesTextViewPr>
  <p:notesViewPr>
    <p:cSldViewPr showGuides="1">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DCA0844-C266-46EC-A036-E1634F64C44A}" type="datetimeFigureOut">
              <a:rPr lang="en-US"/>
              <a:t>3/4/2017</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CB088AA-226D-4237-A99F-5C4B97F43BA8}" type="slidenum">
              <a:rPr/>
              <a:t>‹#›</a:t>
            </a:fld>
            <a:endParaRPr/>
          </a:p>
        </p:txBody>
      </p:sp>
    </p:spTree>
    <p:extLst>
      <p:ext uri="{BB962C8B-B14F-4D97-AF65-F5344CB8AC3E}">
        <p14:creationId xmlns:p14="http://schemas.microsoft.com/office/powerpoint/2010/main" val="5631361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C08BCD-7B2F-4BCE-87AF-5D67EFFE4D17}" type="datetimeFigureOut">
              <a:rPr lang="en-US"/>
              <a:t>3/4/2017</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B6A1353-EEA5-436B-AB14-1D84B195E669}" type="slidenum">
              <a:rPr/>
              <a:t>‹#›</a:t>
            </a:fld>
            <a:endParaRPr/>
          </a:p>
        </p:txBody>
      </p:sp>
    </p:spTree>
    <p:extLst>
      <p:ext uri="{BB962C8B-B14F-4D97-AF65-F5344CB8AC3E}">
        <p14:creationId xmlns:p14="http://schemas.microsoft.com/office/powerpoint/2010/main" val="3820675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p:txBody>
      </p:sp>
      <p:sp>
        <p:nvSpPr>
          <p:cNvPr id="4" name="Slide Number Placeholder 3"/>
          <p:cNvSpPr>
            <a:spLocks noGrp="1"/>
          </p:cNvSpPr>
          <p:nvPr>
            <p:ph type="sldNum" sz="quarter" idx="10"/>
          </p:nvPr>
        </p:nvSpPr>
        <p:spPr/>
        <p:txBody>
          <a:bodyPr/>
          <a:lstStyle/>
          <a:p>
            <a:fld id="{1B6A1353-EEA5-436B-AB14-1D84B195E669}" type="slidenum">
              <a:rPr lang="en-GB" smtClean="0"/>
              <a:t>3</a:t>
            </a:fld>
            <a:endParaRPr lang="en-GB"/>
          </a:p>
        </p:txBody>
      </p:sp>
    </p:spTree>
    <p:extLst>
      <p:ext uri="{BB962C8B-B14F-4D97-AF65-F5344CB8AC3E}">
        <p14:creationId xmlns:p14="http://schemas.microsoft.com/office/powerpoint/2010/main" val="4236506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5</a:t>
            </a:fld>
            <a:endParaRPr lang="en-GB"/>
          </a:p>
        </p:txBody>
      </p:sp>
    </p:spTree>
    <p:extLst>
      <p:ext uri="{BB962C8B-B14F-4D97-AF65-F5344CB8AC3E}">
        <p14:creationId xmlns:p14="http://schemas.microsoft.com/office/powerpoint/2010/main" val="869537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B6A1353-EEA5-436B-AB14-1D84B195E669}" type="slidenum">
              <a:rPr lang="en-GB" smtClean="0"/>
              <a:t>6</a:t>
            </a:fld>
            <a:endParaRPr lang="en-GB"/>
          </a:p>
        </p:txBody>
      </p:sp>
    </p:spTree>
    <p:extLst>
      <p:ext uri="{BB962C8B-B14F-4D97-AF65-F5344CB8AC3E}">
        <p14:creationId xmlns:p14="http://schemas.microsoft.com/office/powerpoint/2010/main" val="2414764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7</a:t>
            </a:fld>
            <a:endParaRPr lang="en-GB"/>
          </a:p>
        </p:txBody>
      </p:sp>
    </p:spTree>
    <p:extLst>
      <p:ext uri="{BB962C8B-B14F-4D97-AF65-F5344CB8AC3E}">
        <p14:creationId xmlns:p14="http://schemas.microsoft.com/office/powerpoint/2010/main" val="483991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8</a:t>
            </a:fld>
            <a:endParaRPr lang="en-GB"/>
          </a:p>
        </p:txBody>
      </p:sp>
    </p:spTree>
    <p:extLst>
      <p:ext uri="{BB962C8B-B14F-4D97-AF65-F5344CB8AC3E}">
        <p14:creationId xmlns:p14="http://schemas.microsoft.com/office/powerpoint/2010/main" val="4258227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9</a:t>
            </a:fld>
            <a:endParaRPr lang="en-GB"/>
          </a:p>
        </p:txBody>
      </p:sp>
    </p:spTree>
    <p:extLst>
      <p:ext uri="{BB962C8B-B14F-4D97-AF65-F5344CB8AC3E}">
        <p14:creationId xmlns:p14="http://schemas.microsoft.com/office/powerpoint/2010/main" val="786255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10</a:t>
            </a:fld>
            <a:endParaRPr lang="en-GB"/>
          </a:p>
        </p:txBody>
      </p:sp>
    </p:spTree>
    <p:extLst>
      <p:ext uri="{BB962C8B-B14F-4D97-AF65-F5344CB8AC3E}">
        <p14:creationId xmlns:p14="http://schemas.microsoft.com/office/powerpoint/2010/main" val="2534847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11</a:t>
            </a:fld>
            <a:endParaRPr lang="en-GB"/>
          </a:p>
        </p:txBody>
      </p:sp>
    </p:spTree>
    <p:extLst>
      <p:ext uri="{BB962C8B-B14F-4D97-AF65-F5344CB8AC3E}">
        <p14:creationId xmlns:p14="http://schemas.microsoft.com/office/powerpoint/2010/main" val="654417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12</a:t>
            </a:fld>
            <a:endParaRPr lang="en-GB"/>
          </a:p>
        </p:txBody>
      </p:sp>
    </p:spTree>
    <p:extLst>
      <p:ext uri="{BB962C8B-B14F-4D97-AF65-F5344CB8AC3E}">
        <p14:creationId xmlns:p14="http://schemas.microsoft.com/office/powerpoint/2010/main" val="1666272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15</a:t>
            </a:fld>
            <a:endParaRPr lang="en-GB"/>
          </a:p>
        </p:txBody>
      </p:sp>
    </p:spTree>
    <p:extLst>
      <p:ext uri="{BB962C8B-B14F-4D97-AF65-F5344CB8AC3E}">
        <p14:creationId xmlns:p14="http://schemas.microsoft.com/office/powerpoint/2010/main" val="8222757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16</a:t>
            </a:fld>
            <a:endParaRPr lang="en-GB"/>
          </a:p>
        </p:txBody>
      </p:sp>
    </p:spTree>
    <p:extLst>
      <p:ext uri="{BB962C8B-B14F-4D97-AF65-F5344CB8AC3E}">
        <p14:creationId xmlns:p14="http://schemas.microsoft.com/office/powerpoint/2010/main" val="3535580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17</a:t>
            </a:fld>
            <a:endParaRPr lang="en-GB"/>
          </a:p>
        </p:txBody>
      </p:sp>
    </p:spTree>
    <p:extLst>
      <p:ext uri="{BB962C8B-B14F-4D97-AF65-F5344CB8AC3E}">
        <p14:creationId xmlns:p14="http://schemas.microsoft.com/office/powerpoint/2010/main" val="1999944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B6A1353-EEA5-436B-AB14-1D84B195E669}" type="slidenum">
              <a:rPr lang="en-GB" smtClean="0"/>
              <a:t>18</a:t>
            </a:fld>
            <a:endParaRPr lang="en-GB"/>
          </a:p>
        </p:txBody>
      </p:sp>
    </p:spTree>
    <p:extLst>
      <p:ext uri="{BB962C8B-B14F-4D97-AF65-F5344CB8AC3E}">
        <p14:creationId xmlns:p14="http://schemas.microsoft.com/office/powerpoint/2010/main" val="2504791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20</a:t>
            </a:fld>
            <a:endParaRPr lang="en-GB"/>
          </a:p>
        </p:txBody>
      </p:sp>
    </p:spTree>
    <p:extLst>
      <p:ext uri="{BB962C8B-B14F-4D97-AF65-F5344CB8AC3E}">
        <p14:creationId xmlns:p14="http://schemas.microsoft.com/office/powerpoint/2010/main" val="686253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21</a:t>
            </a:fld>
            <a:endParaRPr lang="en-GB"/>
          </a:p>
        </p:txBody>
      </p:sp>
    </p:spTree>
    <p:extLst>
      <p:ext uri="{BB962C8B-B14F-4D97-AF65-F5344CB8AC3E}">
        <p14:creationId xmlns:p14="http://schemas.microsoft.com/office/powerpoint/2010/main" val="31866109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23</a:t>
            </a:fld>
            <a:endParaRPr lang="en-GB"/>
          </a:p>
        </p:txBody>
      </p:sp>
    </p:spTree>
    <p:extLst>
      <p:ext uri="{BB962C8B-B14F-4D97-AF65-F5344CB8AC3E}">
        <p14:creationId xmlns:p14="http://schemas.microsoft.com/office/powerpoint/2010/main" val="3784177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24</a:t>
            </a:fld>
            <a:endParaRPr lang="en-GB"/>
          </a:p>
        </p:txBody>
      </p:sp>
    </p:spTree>
    <p:extLst>
      <p:ext uri="{BB962C8B-B14F-4D97-AF65-F5344CB8AC3E}">
        <p14:creationId xmlns:p14="http://schemas.microsoft.com/office/powerpoint/2010/main" val="3732626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26</a:t>
            </a:fld>
            <a:endParaRPr lang="en-GB"/>
          </a:p>
        </p:txBody>
      </p:sp>
    </p:spTree>
    <p:extLst>
      <p:ext uri="{BB962C8B-B14F-4D97-AF65-F5344CB8AC3E}">
        <p14:creationId xmlns:p14="http://schemas.microsoft.com/office/powerpoint/2010/main" val="31340306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28</a:t>
            </a:fld>
            <a:endParaRPr lang="en-GB"/>
          </a:p>
        </p:txBody>
      </p:sp>
    </p:spTree>
    <p:extLst>
      <p:ext uri="{BB962C8B-B14F-4D97-AF65-F5344CB8AC3E}">
        <p14:creationId xmlns:p14="http://schemas.microsoft.com/office/powerpoint/2010/main" val="2454213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 y="0"/>
            <a:ext cx="12188823" cy="6172200"/>
          </a:xfrm>
          <a:prstGeom prst="rect">
            <a:avLst/>
          </a:prstGeom>
          <a:solidFill>
            <a:schemeClr val="accent1">
              <a:alpha val="50196"/>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8" name="Round Single Corner Rectangle 7"/>
          <p:cNvSpPr/>
          <p:nvPr/>
        </p:nvSpPr>
        <p:spPr bwMode="ltGray">
          <a:xfrm rot="10800000" flipH="1" flipV="1">
            <a:off x="6926759" y="228598"/>
            <a:ext cx="5035054" cy="5715002"/>
          </a:xfrm>
          <a:prstGeom prst="round1Rect">
            <a:avLst>
              <a:gd name="adj" fmla="val 589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a:xfrm>
            <a:off x="0" y="3"/>
            <a:ext cx="6926756" cy="6172197"/>
          </a:xfrm>
          <a:prstGeom prst="rect">
            <a:avLst/>
          </a:prstGeom>
          <a:solidFill>
            <a:schemeClr val="accent1">
              <a:lumMod val="75000"/>
              <a:alpha val="32157"/>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0" name="Rectangle 9"/>
          <p:cNvSpPr/>
          <p:nvPr/>
        </p:nvSpPr>
        <p:spPr>
          <a:xfrm>
            <a:off x="0" y="6172200"/>
            <a:ext cx="12188952" cy="685800"/>
          </a:xfrm>
          <a:prstGeom prst="rect">
            <a:avLst/>
          </a:prstGeom>
          <a:solidFill>
            <a:schemeClr val="accent1">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ctrTitle"/>
          </p:nvPr>
        </p:nvSpPr>
        <p:spPr>
          <a:xfrm>
            <a:off x="608013" y="1703718"/>
            <a:ext cx="5791200" cy="3733800"/>
          </a:xfrm>
        </p:spPr>
        <p:txBody>
          <a:bodyPr>
            <a:normAutofit/>
          </a:bodyPr>
          <a:lstStyle>
            <a:lvl1pPr>
              <a:lnSpc>
                <a:spcPct val="80000"/>
              </a:lnSpc>
              <a:defRPr sz="6000">
                <a:solidFill>
                  <a:schemeClr val="bg1"/>
                </a:solidFill>
                <a:effectLst>
                  <a:outerShdw blurRad="88900" algn="ctr" rotWithShape="0">
                    <a:prstClr val="black">
                      <a:alpha val="35000"/>
                    </a:prstClr>
                  </a:outerShdw>
                </a:effectLst>
              </a:defRPr>
            </a:lvl1pPr>
          </a:lstStyle>
          <a:p>
            <a:r>
              <a:rPr lang="en-US"/>
              <a:t>Click to edit Master title style</a:t>
            </a:r>
            <a:endParaRPr/>
          </a:p>
        </p:txBody>
      </p:sp>
      <p:sp>
        <p:nvSpPr>
          <p:cNvPr id="3" name="Subtitle 2"/>
          <p:cNvSpPr>
            <a:spLocks noGrp="1"/>
          </p:cNvSpPr>
          <p:nvPr>
            <p:ph type="subTitle" idx="1"/>
          </p:nvPr>
        </p:nvSpPr>
        <p:spPr>
          <a:xfrm>
            <a:off x="7085014" y="3429000"/>
            <a:ext cx="4572000" cy="1905000"/>
          </a:xfrm>
        </p:spPr>
        <p:txBody>
          <a:bodyPr anchor="b"/>
          <a:lstStyle>
            <a:lvl1pPr marL="0" indent="0" algn="l">
              <a:spcBef>
                <a:spcPts val="0"/>
              </a:spcBef>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p>
            <a:fld id="{8E36636D-D922-432D-A958-524484B5923D}" type="datetimeFigureOut">
              <a:rPr lang="en-US"/>
              <a:pPr/>
              <a:t>3/4/2017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E36636D-D922-432D-A958-524484B5923D}" type="datetimeFigureOut">
              <a:rPr lang="en-US"/>
              <a:pPr/>
              <a:t>3/4/2017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11" name="Rectangle 10"/>
          <p:cNvSpPr/>
          <p:nvPr/>
        </p:nvSpPr>
        <p:spPr>
          <a:xfrm>
            <a:off x="0" y="0"/>
            <a:ext cx="12188952" cy="6172200"/>
          </a:xfrm>
          <a:prstGeom prst="rect">
            <a:avLst/>
          </a:prstGeom>
          <a:solidFill>
            <a:schemeClr val="accent1">
              <a:alpha val="50196"/>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12" name="Rectangle 11"/>
          <p:cNvSpPr/>
          <p:nvPr/>
        </p:nvSpPr>
        <p:spPr>
          <a:xfrm>
            <a:off x="0" y="3"/>
            <a:ext cx="5180012" cy="6172197"/>
          </a:xfrm>
          <a:prstGeom prst="rect">
            <a:avLst/>
          </a:prstGeom>
          <a:solidFill>
            <a:schemeClr val="accent1">
              <a:lumMod val="75000"/>
              <a:alpha val="32157"/>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3" name="Rectangle 12"/>
          <p:cNvSpPr/>
          <p:nvPr/>
        </p:nvSpPr>
        <p:spPr>
          <a:xfrm>
            <a:off x="0" y="6172200"/>
            <a:ext cx="12188952" cy="685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ctrTitle"/>
          </p:nvPr>
        </p:nvSpPr>
        <p:spPr>
          <a:xfrm>
            <a:off x="608013" y="914400"/>
            <a:ext cx="4190999" cy="3886200"/>
          </a:xfrm>
        </p:spPr>
        <p:txBody>
          <a:bodyPr>
            <a:normAutofit/>
          </a:bodyPr>
          <a:lstStyle>
            <a:lvl1pPr>
              <a:lnSpc>
                <a:spcPct val="80000"/>
              </a:lnSpc>
              <a:defRPr sz="6000">
                <a:solidFill>
                  <a:schemeClr val="bg1"/>
                </a:solidFill>
                <a:effectLst>
                  <a:outerShdw blurRad="88900" algn="ctr" rotWithShape="0">
                    <a:prstClr val="black">
                      <a:alpha val="35000"/>
                    </a:prstClr>
                  </a:outerShdw>
                </a:effectLst>
              </a:defRPr>
            </a:lvl1pPr>
          </a:lstStyle>
          <a:p>
            <a:r>
              <a:rPr lang="en-US"/>
              <a:t>Click to edit Master title style</a:t>
            </a:r>
            <a:endParaRPr/>
          </a:p>
        </p:txBody>
      </p:sp>
      <p:sp>
        <p:nvSpPr>
          <p:cNvPr id="3" name="Subtitle 2"/>
          <p:cNvSpPr>
            <a:spLocks noGrp="1"/>
          </p:cNvSpPr>
          <p:nvPr>
            <p:ph type="subTitle" idx="1"/>
          </p:nvPr>
        </p:nvSpPr>
        <p:spPr>
          <a:xfrm>
            <a:off x="597799" y="4953000"/>
            <a:ext cx="4201213" cy="990599"/>
          </a:xfrm>
        </p:spPr>
        <p:txBody>
          <a:bodyPr anchor="t">
            <a:normAutofit/>
          </a:bodyPr>
          <a:lstStyle>
            <a:lvl1pPr marL="0" indent="0" algn="l">
              <a:spcBef>
                <a:spcPts val="0"/>
              </a:spcBef>
              <a:buNone/>
              <a:defRPr sz="2000">
                <a:solidFill>
                  <a:schemeClr val="accent1">
                    <a:lumMod val="20000"/>
                    <a:lumOff val="8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p>
            <a:fld id="{8E36636D-D922-432D-A958-524484B5923D}" type="datetimeFigureOut">
              <a:rPr lang="en-US"/>
              <a:pPr/>
              <a:t>3/4/2017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
        <p:nvSpPr>
          <p:cNvPr id="14" name="Picture Placeholder 4"/>
          <p:cNvSpPr>
            <a:spLocks noGrp="1"/>
          </p:cNvSpPr>
          <p:nvPr>
            <p:ph type="pic" sz="quarter" idx="13"/>
          </p:nvPr>
        </p:nvSpPr>
        <p:spPr>
          <a:xfrm>
            <a:off x="5180013" y="228600"/>
            <a:ext cx="6781800" cy="5715000"/>
          </a:xfrm>
          <a:prstGeom prst="round1Rect">
            <a:avLst>
              <a:gd name="adj" fmla="val 5636"/>
            </a:avLst>
          </a:prstGeom>
          <a:solidFill>
            <a:schemeClr val="bg2"/>
          </a:solidFill>
        </p:spPr>
        <p:txBody>
          <a:bodyPr tIns="91440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val="4187130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0" y="2876"/>
            <a:ext cx="12188952" cy="6477000"/>
          </a:xfrm>
          <a:prstGeom prst="rect">
            <a:avLst/>
          </a:prstGeom>
          <a:solidFill>
            <a:schemeClr val="accent1">
              <a:alpha val="50196"/>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a:xfrm>
            <a:off x="7451144" y="0"/>
            <a:ext cx="4737681" cy="6477000"/>
          </a:xfrm>
          <a:prstGeom prst="rect">
            <a:avLst/>
          </a:prstGeom>
          <a:solidFill>
            <a:schemeClr val="accent1">
              <a:lumMod val="75000"/>
              <a:alpha val="32157"/>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10" name="Round Single Corner Rectangle 9"/>
          <p:cNvSpPr/>
          <p:nvPr/>
        </p:nvSpPr>
        <p:spPr bwMode="ltGray">
          <a:xfrm rot="10800000" flipV="1">
            <a:off x="219973" y="234351"/>
            <a:ext cx="7237410" cy="6014049"/>
          </a:xfrm>
          <a:prstGeom prst="round1Rect">
            <a:avLst>
              <a:gd name="adj" fmla="val 5812"/>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11" name="Rectangle 10"/>
          <p:cNvSpPr/>
          <p:nvPr/>
        </p:nvSpPr>
        <p:spPr>
          <a:xfrm>
            <a:off x="0" y="6477000"/>
            <a:ext cx="12188952" cy="381000"/>
          </a:xfrm>
          <a:prstGeom prst="rect">
            <a:avLst/>
          </a:prstGeom>
          <a:solidFill>
            <a:schemeClr val="accent1">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1293813" y="685800"/>
            <a:ext cx="5638801" cy="4191000"/>
          </a:xfrm>
        </p:spPr>
        <p:txBody>
          <a:bodyPr anchor="b">
            <a:no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1293813" y="5029200"/>
            <a:ext cx="5638800" cy="914400"/>
          </a:xfrm>
        </p:spPr>
        <p:txBody>
          <a:bodyPr anchor="t">
            <a:normAutofit/>
          </a:bodyPr>
          <a:lstStyle>
            <a:lvl1pPr marL="0" indent="0">
              <a:spcBef>
                <a:spcPts val="0"/>
              </a:spcBef>
              <a:buNone/>
              <a:defRPr sz="20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a:pPr/>
              <a:t>3/4/2017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3" y="1981200"/>
            <a:ext cx="4648201" cy="4191000"/>
          </a:xfrm>
        </p:spPr>
        <p:txBody>
          <a:bodyPr>
            <a:normAutofit/>
          </a:bodyPr>
          <a:lstStyle>
            <a:lvl1pPr>
              <a:defRPr sz="2400"/>
            </a:lvl1pPr>
            <a:lvl2pPr>
              <a:defRPr sz="2000"/>
            </a:lvl2pPr>
            <a:lvl3pPr>
              <a:defRPr sz="1800"/>
            </a:lvl3pPr>
            <a:lvl4pPr>
              <a:defRPr sz="1600"/>
            </a:lvl4pPr>
            <a:lvl5pPr>
              <a:defRPr sz="1600"/>
            </a:lvl5pPr>
            <a:lvl6pPr marL="1371600">
              <a:defRPr sz="1600"/>
            </a:lvl6pPr>
            <a:lvl7pPr marL="1600200">
              <a:defRPr sz="1600"/>
            </a:lvl7pPr>
            <a:lvl8pPr marL="18288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1" y="1981200"/>
            <a:ext cx="4648203" cy="4191000"/>
          </a:xfrm>
        </p:spPr>
        <p:txBody>
          <a:bodyPr>
            <a:normAutofit/>
          </a:bodyPr>
          <a:lstStyle>
            <a:lvl1pPr>
              <a:defRPr sz="2400"/>
            </a:lvl1pPr>
            <a:lvl2pPr>
              <a:defRPr sz="2000"/>
            </a:lvl2pPr>
            <a:lvl3pPr>
              <a:defRPr sz="1800"/>
            </a:lvl3pPr>
            <a:lvl4pPr>
              <a:defRPr sz="1600"/>
            </a:lvl4pPr>
            <a:lvl5pPr marL="1143000">
              <a:defRPr sz="1600"/>
            </a:lvl5pPr>
            <a:lvl6pPr marL="1371600">
              <a:defRPr sz="1600"/>
            </a:lvl6pPr>
            <a:lvl7pPr marL="1600200">
              <a:defRPr sz="1600"/>
            </a:lvl7pPr>
            <a:lvl8pPr marL="18288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8E36636D-D922-432D-A958-524484B5923D}" type="datetimeFigureOut">
              <a:rPr lang="en-US"/>
              <a:pPr/>
              <a:t>3/4/2017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813" y="1981200"/>
            <a:ext cx="4645152" cy="762000"/>
          </a:xfrm>
        </p:spPr>
        <p:txBody>
          <a:bodyPr anchor="ctr">
            <a:norm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819400"/>
            <a:ext cx="4645152" cy="3352800"/>
          </a:xfrm>
        </p:spPr>
        <p:txBody>
          <a:bodyPr/>
          <a:lstStyle>
            <a:lvl1pPr>
              <a:defRPr sz="2400"/>
            </a:lvl1pPr>
            <a:lvl2pPr>
              <a:defRPr sz="2000"/>
            </a:lvl2pPr>
            <a:lvl3pPr>
              <a:defRPr sz="1800"/>
            </a:lvl3pPr>
            <a:lvl4pPr>
              <a:defRPr sz="1600"/>
            </a:lvl4pPr>
            <a:lvl5pPr>
              <a:defRPr sz="1600"/>
            </a:lvl5pPr>
            <a:lvl6pPr marL="1371600">
              <a:defRPr sz="1600"/>
            </a:lvl6pPr>
            <a:lvl7pPr marL="1600200">
              <a:defRPr sz="1600"/>
            </a:lvl7pPr>
            <a:lvl8pPr marL="1828800">
              <a:defRPr sz="1600" baseline="0"/>
            </a:lvl8pPr>
            <a:lvl9pPr marL="2057400">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2" y="1981200"/>
            <a:ext cx="4645152" cy="762000"/>
          </a:xfrm>
        </p:spPr>
        <p:txBody>
          <a:bodyPr anchor="ctr">
            <a:norm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2" y="2819400"/>
            <a:ext cx="4645152" cy="3352800"/>
          </a:xfrm>
        </p:spPr>
        <p:txBody>
          <a:bodyPr/>
          <a:lstStyle>
            <a:lvl1pPr>
              <a:defRPr sz="2400"/>
            </a:lvl1pPr>
            <a:lvl2pPr>
              <a:defRPr sz="2000"/>
            </a:lvl2pPr>
            <a:lvl3pPr>
              <a:defRPr sz="1800"/>
            </a:lvl3pPr>
            <a:lvl4pPr>
              <a:defRPr sz="1600"/>
            </a:lvl4pPr>
            <a:lvl5pPr marL="1143000">
              <a:defRPr sz="1600"/>
            </a:lvl5pPr>
            <a:lvl6pPr marL="1371600">
              <a:defRPr sz="1600"/>
            </a:lvl6pPr>
            <a:lvl7pPr marL="1600200">
              <a:defRPr sz="1600"/>
            </a:lvl7pPr>
            <a:lvl8pPr marL="18288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8E36636D-D922-432D-A958-524484B5923D}" type="datetimeFigureOut">
              <a:rPr lang="en-US"/>
              <a:pPr/>
              <a:t>3/4/2017</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8E36636D-D922-432D-A958-524484B5923D}" type="datetimeFigureOut">
              <a:rPr lang="en-US"/>
              <a:pPr/>
              <a:t>3/4/2017</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a:pPr/>
              <a:t>3/4/2017</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6172200"/>
            <a:ext cx="12188952" cy="685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9" name="Rectangle 8"/>
          <p:cNvSpPr/>
          <p:nvPr/>
        </p:nvSpPr>
        <p:spPr>
          <a:xfrm>
            <a:off x="2" y="0"/>
            <a:ext cx="12188952" cy="6172200"/>
          </a:xfrm>
          <a:prstGeom prst="rect">
            <a:avLst/>
          </a:prstGeom>
          <a:solidFill>
            <a:schemeClr val="accent1">
              <a:alpha val="50196"/>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10" name="Round Single Corner Rectangle 9"/>
          <p:cNvSpPr/>
          <p:nvPr/>
        </p:nvSpPr>
        <p:spPr bwMode="ltGray">
          <a:xfrm rot="10800000" flipH="1" flipV="1">
            <a:off x="4722814" y="234351"/>
            <a:ext cx="7237538" cy="5709249"/>
          </a:xfrm>
          <a:prstGeom prst="round1Rect">
            <a:avLst>
              <a:gd name="adj" fmla="val 5812"/>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11" name="Rectangle 10"/>
          <p:cNvSpPr/>
          <p:nvPr/>
        </p:nvSpPr>
        <p:spPr>
          <a:xfrm>
            <a:off x="0" y="1"/>
            <a:ext cx="4722811" cy="6172200"/>
          </a:xfrm>
          <a:prstGeom prst="rect">
            <a:avLst/>
          </a:prstGeom>
          <a:solidFill>
            <a:schemeClr val="accent1">
              <a:lumMod val="75000"/>
              <a:alpha val="32157"/>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592197" y="234351"/>
            <a:ext cx="3773863" cy="4642450"/>
          </a:xfrm>
        </p:spPr>
        <p:txBody>
          <a:bodyPr anchor="b">
            <a:normAutofit/>
          </a:bodyPr>
          <a:lstStyle>
            <a:lvl1pPr algn="l">
              <a:defRPr sz="4400" b="0">
                <a:solidFill>
                  <a:schemeClr val="bg1"/>
                </a:solidFill>
                <a:effectLst>
                  <a:outerShdw blurRad="88900" algn="ctr" rotWithShape="0">
                    <a:prstClr val="black">
                      <a:alpha val="35000"/>
                    </a:prstClr>
                  </a:outerShdw>
                </a:effectLst>
              </a:defRPr>
            </a:lvl1pPr>
          </a:lstStyle>
          <a:p>
            <a:r>
              <a:rPr lang="en-US"/>
              <a:t>Click to edit Master title style</a:t>
            </a:r>
            <a:endParaRPr/>
          </a:p>
        </p:txBody>
      </p:sp>
      <p:sp>
        <p:nvSpPr>
          <p:cNvPr id="4" name="Text Placeholder 3"/>
          <p:cNvSpPr>
            <a:spLocks noGrp="1"/>
          </p:cNvSpPr>
          <p:nvPr>
            <p:ph type="body" sz="half" idx="2"/>
          </p:nvPr>
        </p:nvSpPr>
        <p:spPr>
          <a:xfrm>
            <a:off x="581983" y="5029199"/>
            <a:ext cx="3782586" cy="914401"/>
          </a:xfrm>
        </p:spPr>
        <p:txBody>
          <a:bodyPr>
            <a:normAutofit/>
          </a:bodyPr>
          <a:lstStyle>
            <a:lvl1pPr marL="0" indent="0">
              <a:spcBef>
                <a:spcPts val="0"/>
              </a:spcBef>
              <a:buNone/>
              <a:defRPr sz="20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a:pPr/>
              <a:t>3/4/2017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
        <p:nvSpPr>
          <p:cNvPr id="3" name="Content Placeholder 2"/>
          <p:cNvSpPr>
            <a:spLocks noGrp="1"/>
          </p:cNvSpPr>
          <p:nvPr>
            <p:ph idx="1"/>
          </p:nvPr>
        </p:nvSpPr>
        <p:spPr>
          <a:xfrm>
            <a:off x="4945139" y="465285"/>
            <a:ext cx="6786614" cy="5249716"/>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7" name="Rectangle 16"/>
          <p:cNvSpPr/>
          <p:nvPr/>
        </p:nvSpPr>
        <p:spPr>
          <a:xfrm>
            <a:off x="0" y="0"/>
            <a:ext cx="12188952" cy="6172200"/>
          </a:xfrm>
          <a:prstGeom prst="rect">
            <a:avLst/>
          </a:prstGeom>
          <a:solidFill>
            <a:schemeClr val="accent1">
              <a:alpha val="50196"/>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18" name="Rectangle 17"/>
          <p:cNvSpPr/>
          <p:nvPr/>
        </p:nvSpPr>
        <p:spPr>
          <a:xfrm>
            <a:off x="7466013" y="3"/>
            <a:ext cx="4722812" cy="6172197"/>
          </a:xfrm>
          <a:prstGeom prst="rect">
            <a:avLst/>
          </a:prstGeom>
          <a:solidFill>
            <a:schemeClr val="accent1">
              <a:lumMod val="75000"/>
              <a:alpha val="32157"/>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7883151" y="234351"/>
            <a:ext cx="3773863" cy="4642450"/>
          </a:xfrm>
        </p:spPr>
        <p:txBody>
          <a:bodyPr vert="horz" lIns="91440" tIns="45720" rIns="91440" bIns="45720" rtlCol="0" anchor="b">
            <a:normAutofit/>
          </a:bodyPr>
          <a:lstStyle>
            <a:lvl1pPr>
              <a:defRPr sz="4400">
                <a:solidFill>
                  <a:schemeClr val="bg1"/>
                </a:solidFill>
                <a:effectLst>
                  <a:outerShdw blurRad="88900" algn="ctr" rotWithShape="0">
                    <a:prstClr val="black">
                      <a:alpha val="35000"/>
                    </a:prstClr>
                  </a:outerShdw>
                </a:effectLst>
              </a:defRPr>
            </a:lvl1pPr>
          </a:lstStyle>
          <a:p>
            <a:pPr lvl="0">
              <a:lnSpc>
                <a:spcPct val="80000"/>
              </a:lnSpc>
            </a:pPr>
            <a:r>
              <a:rPr lang="en-US"/>
              <a:t>Click to edit Master title style</a:t>
            </a:r>
            <a:endParaRPr/>
          </a:p>
        </p:txBody>
      </p:sp>
      <p:sp>
        <p:nvSpPr>
          <p:cNvPr id="4" name="Text Placeholder 3"/>
          <p:cNvSpPr>
            <a:spLocks noGrp="1"/>
          </p:cNvSpPr>
          <p:nvPr>
            <p:ph type="body" sz="half" idx="2"/>
          </p:nvPr>
        </p:nvSpPr>
        <p:spPr>
          <a:xfrm>
            <a:off x="7872936" y="5029200"/>
            <a:ext cx="3782586" cy="914400"/>
          </a:xfrm>
        </p:spPr>
        <p:txBody>
          <a:bodyPr>
            <a:normAutofit/>
          </a:bodyPr>
          <a:lstStyle>
            <a:lvl1pPr marL="0" indent="0">
              <a:spcBef>
                <a:spcPts val="0"/>
              </a:spcBef>
              <a:buNone/>
              <a:defRPr sz="20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0" name="Rectangle 19"/>
          <p:cNvSpPr/>
          <p:nvPr/>
        </p:nvSpPr>
        <p:spPr>
          <a:xfrm>
            <a:off x="0" y="6172200"/>
            <a:ext cx="12188952" cy="685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5" name="Date Placeholder 4"/>
          <p:cNvSpPr>
            <a:spLocks noGrp="1"/>
          </p:cNvSpPr>
          <p:nvPr>
            <p:ph type="dt" sz="half" idx="10"/>
          </p:nvPr>
        </p:nvSpPr>
        <p:spPr/>
        <p:txBody>
          <a:bodyPr/>
          <a:lstStyle/>
          <a:p>
            <a:fld id="{749F4917-CE56-4645-8050-1555FA0B180B}" type="datetimeFigureOut">
              <a:rPr lang="en-US"/>
              <a:pPr/>
              <a:t>3/4/2017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B524DA2-3CE4-45BB-9F6F-628A0CFBDBF9}" type="slidenum">
              <a:rPr/>
              <a:pPr/>
              <a:t>‹#›</a:t>
            </a:fld>
            <a:endParaRPr/>
          </a:p>
        </p:txBody>
      </p:sp>
      <p:sp>
        <p:nvSpPr>
          <p:cNvPr id="21" name="Round Single Corner Rectangle 20"/>
          <p:cNvSpPr/>
          <p:nvPr/>
        </p:nvSpPr>
        <p:spPr bwMode="ltGray">
          <a:xfrm rot="10800000" flipV="1">
            <a:off x="227013" y="234351"/>
            <a:ext cx="7238999" cy="5709249"/>
          </a:xfrm>
          <a:prstGeom prst="round1Rect">
            <a:avLst>
              <a:gd name="adj" fmla="val 5812"/>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3" name="Picture Placeholder 2"/>
          <p:cNvSpPr>
            <a:spLocks noGrp="1"/>
          </p:cNvSpPr>
          <p:nvPr>
            <p:ph type="pic" idx="1"/>
          </p:nvPr>
        </p:nvSpPr>
        <p:spPr>
          <a:xfrm flipH="1">
            <a:off x="457198" y="465283"/>
            <a:ext cx="6780215" cy="5249717"/>
          </a:xfrm>
          <a:prstGeom prst="round1Rect">
            <a:avLst>
              <a:gd name="adj" fmla="val 4287"/>
            </a:avLst>
          </a:prstGeo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Tree>
    <p:extLst>
      <p:ext uri="{BB962C8B-B14F-4D97-AF65-F5344CB8AC3E}">
        <p14:creationId xmlns:p14="http://schemas.microsoft.com/office/powerpoint/2010/main" val="3521585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371600">
              <a:defRPr/>
            </a:lvl6pPr>
            <a:lvl7pPr marL="1600200">
              <a:defRPr/>
            </a:lvl7pPr>
            <a:lvl8pPr marL="1828800">
              <a:defRPr baseline="0"/>
            </a:lvl8pPr>
            <a:lvl9pPr marL="2057400">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E36636D-D922-432D-A958-524484B5923D}" type="datetimeFigureOut">
              <a:rPr lang="en-US"/>
              <a:pPr/>
              <a:t>3/4/2017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a:xfrm>
            <a:off x="1293813" y="582613"/>
            <a:ext cx="8183562" cy="5589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E36636D-D922-432D-A958-524484B5923D}" type="datetimeFigureOut">
              <a:rPr lang="en-US"/>
              <a:pPr/>
              <a:t>3/4/2017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
        <p:nvSpPr>
          <p:cNvPr id="2" name="Vertical Title 1"/>
          <p:cNvSpPr>
            <a:spLocks noGrp="1"/>
          </p:cNvSpPr>
          <p:nvPr>
            <p:ph type="title" orient="vert"/>
          </p:nvPr>
        </p:nvSpPr>
        <p:spPr>
          <a:xfrm>
            <a:off x="9705974" y="582613"/>
            <a:ext cx="1951037" cy="5589587"/>
          </a:xfrm>
        </p:spPr>
        <p:txBody>
          <a:bodyPr vert="eaVert"/>
          <a:lstStyle/>
          <a:p>
            <a:r>
              <a:rPr lang="en-US"/>
              <a:t>Click to edit Master title style</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6477000"/>
            <a:ext cx="11960352" cy="381000"/>
          </a:xfrm>
          <a:prstGeom prst="rect">
            <a:avLst/>
          </a:prstGeom>
          <a:solidFill>
            <a:schemeClr val="accent1">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9" name="Rectangle 8"/>
          <p:cNvSpPr/>
          <p:nvPr/>
        </p:nvSpPr>
        <p:spPr>
          <a:xfrm>
            <a:off x="11960352" y="6477000"/>
            <a:ext cx="228473" cy="381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7" name="Rectangle 6"/>
          <p:cNvSpPr/>
          <p:nvPr/>
        </p:nvSpPr>
        <p:spPr>
          <a:xfrm>
            <a:off x="1" y="0"/>
            <a:ext cx="12188825" cy="6477000"/>
          </a:xfrm>
          <a:prstGeom prst="rect">
            <a:avLst/>
          </a:prstGeom>
          <a:solidFill>
            <a:schemeClr val="accent1">
              <a:alpha val="50196"/>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10" name="Round Single Corner Rectangle 9"/>
          <p:cNvSpPr/>
          <p:nvPr/>
        </p:nvSpPr>
        <p:spPr>
          <a:xfrm>
            <a:off x="0" y="228600"/>
            <a:ext cx="11961877" cy="6248400"/>
          </a:xfrm>
          <a:prstGeom prst="round1Rect">
            <a:avLst>
              <a:gd name="adj" fmla="val 4584"/>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563562"/>
            <a:ext cx="9601200" cy="1189038"/>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93813" y="1981200"/>
            <a:ext cx="9601202"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8913811" y="6248400"/>
            <a:ext cx="1091459" cy="152400"/>
          </a:xfrm>
          <a:prstGeom prst="rect">
            <a:avLst/>
          </a:prstGeom>
        </p:spPr>
        <p:txBody>
          <a:bodyPr vert="horz" lIns="91440" tIns="45720" rIns="91440" bIns="45720" rtlCol="0" anchor="ctr"/>
          <a:lstStyle>
            <a:lvl1pPr algn="r">
              <a:defRPr sz="900">
                <a:solidFill>
                  <a:schemeClr val="tx1"/>
                </a:solidFill>
              </a:defRPr>
            </a:lvl1pPr>
          </a:lstStyle>
          <a:p>
            <a:fld id="{8E36636D-D922-432D-A958-524484B5923D}" type="datetimeFigureOut">
              <a:rPr lang="en-US"/>
              <a:pPr/>
              <a:t>3/4/2017</a:t>
            </a:fld>
            <a:endParaRPr/>
          </a:p>
        </p:txBody>
      </p:sp>
      <p:sp>
        <p:nvSpPr>
          <p:cNvPr id="5" name="Footer Placeholder 4"/>
          <p:cNvSpPr>
            <a:spLocks noGrp="1"/>
          </p:cNvSpPr>
          <p:nvPr>
            <p:ph type="ftr" sz="quarter" idx="3"/>
          </p:nvPr>
        </p:nvSpPr>
        <p:spPr>
          <a:xfrm>
            <a:off x="1293813" y="6248400"/>
            <a:ext cx="7467598" cy="152400"/>
          </a:xfrm>
          <a:prstGeom prst="rect">
            <a:avLst/>
          </a:prstGeom>
        </p:spPr>
        <p:txBody>
          <a:bodyPr vert="horz" lIns="91440" tIns="45720" rIns="91440" bIns="45720" rtlCol="0" anchor="ctr"/>
          <a:lstStyle>
            <a:lvl1pPr algn="l">
              <a:defRPr sz="900">
                <a:solidFill>
                  <a:schemeClr val="tx1"/>
                </a:solidFill>
              </a:defRPr>
            </a:lvl1pPr>
          </a:lstStyle>
          <a:p>
            <a:endParaRPr/>
          </a:p>
        </p:txBody>
      </p:sp>
      <p:sp>
        <p:nvSpPr>
          <p:cNvPr id="6" name="Slide Number Placeholder 5"/>
          <p:cNvSpPr>
            <a:spLocks noGrp="1"/>
          </p:cNvSpPr>
          <p:nvPr>
            <p:ph type="sldNum" sz="quarter" idx="4"/>
          </p:nvPr>
        </p:nvSpPr>
        <p:spPr>
          <a:xfrm>
            <a:off x="10133011" y="6248400"/>
            <a:ext cx="762003" cy="152400"/>
          </a:xfrm>
          <a:prstGeom prst="rect">
            <a:avLst/>
          </a:prstGeom>
        </p:spPr>
        <p:txBody>
          <a:bodyPr vert="horz" lIns="91440" tIns="45720" rIns="91440" bIns="45720" rtlCol="0" anchor="ctr"/>
          <a:lstStyle>
            <a:lvl1pPr algn="r">
              <a:defRPr sz="900">
                <a:solidFill>
                  <a:schemeClr val="tx1"/>
                </a:solidFill>
              </a:defRPr>
            </a:lvl1pPr>
          </a:lstStyle>
          <a:p>
            <a:fld id="{DF28FB93-0A08-4E7D-8E63-9EFA29F1E093}" type="slidenum">
              <a:rPr/>
              <a:pPr/>
              <a:t>‹#›</a:t>
            </a:fld>
            <a:endParaRPr/>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32" r:id="rId3"/>
    <p:sldLayoutId id="2147483723" r:id="rId4"/>
    <p:sldLayoutId id="2147483724" r:id="rId5"/>
    <p:sldLayoutId id="2147483725" r:id="rId6"/>
    <p:sldLayoutId id="2147483726" r:id="rId7"/>
    <p:sldLayoutId id="2147483727" r:id="rId8"/>
    <p:sldLayoutId id="2147483728" r:id="rId9"/>
    <p:sldLayoutId id="2147483733" r:id="rId10"/>
    <p:sldLayoutId id="2147483730" r:id="rId11"/>
    <p:sldLayoutId id="214748373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b="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800"/>
        </a:spcBef>
        <a:buSzPct val="90000"/>
        <a:buFont typeface="Arial" pitchFamily="34" charset="0"/>
        <a:buChar char="•"/>
        <a:defRPr sz="2400" kern="1200">
          <a:solidFill>
            <a:schemeClr val="tx1"/>
          </a:solidFill>
          <a:latin typeface="+mn-lt"/>
          <a:ea typeface="+mn-ea"/>
          <a:cs typeface="+mn-cs"/>
        </a:defRPr>
      </a:lvl1pPr>
      <a:lvl2pPr marL="457200" indent="-228600" algn="l" defTabSz="914400" rtl="0" eaLnBrk="1" latinLnBrk="0" hangingPunct="1">
        <a:lnSpc>
          <a:spcPct val="90000"/>
        </a:lnSpc>
        <a:spcBef>
          <a:spcPts val="600"/>
        </a:spcBef>
        <a:buSzPct val="90000"/>
        <a:buFont typeface="Arial" pitchFamily="34" charset="0"/>
        <a:buChar char="•"/>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600"/>
        </a:spcBef>
        <a:buSzPct val="90000"/>
        <a:buFont typeface="Arial" pitchFamily="34" charset="0"/>
        <a:buChar char="•"/>
        <a:defRPr sz="1800" kern="1200">
          <a:solidFill>
            <a:schemeClr val="tx1"/>
          </a:solidFill>
          <a:latin typeface="+mn-lt"/>
          <a:ea typeface="+mn-ea"/>
          <a:cs typeface="+mn-cs"/>
        </a:defRPr>
      </a:lvl3pPr>
      <a:lvl4pPr marL="914400" indent="-228600" algn="l" defTabSz="914400" rtl="0" eaLnBrk="1" latinLnBrk="0" hangingPunct="1">
        <a:lnSpc>
          <a:spcPct val="90000"/>
        </a:lnSpc>
        <a:spcBef>
          <a:spcPts val="600"/>
        </a:spcBef>
        <a:buSzPct val="90000"/>
        <a:buFont typeface="Arial"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90000"/>
        </a:lnSpc>
        <a:spcBef>
          <a:spcPts val="600"/>
        </a:spcBef>
        <a:buSzPct val="90000"/>
        <a:buFont typeface="Arial" pitchFamily="34" charset="0"/>
        <a:buChar char="•"/>
        <a:defRPr sz="1600" kern="1200">
          <a:solidFill>
            <a:schemeClr val="tx1"/>
          </a:solidFill>
          <a:latin typeface="+mn-lt"/>
          <a:ea typeface="+mn-ea"/>
          <a:cs typeface="+mn-cs"/>
        </a:defRPr>
      </a:lvl5pPr>
      <a:lvl6pPr marL="1371600" indent="-228600" algn="l" defTabSz="914400" rtl="0" eaLnBrk="1" latinLnBrk="0" hangingPunct="1">
        <a:lnSpc>
          <a:spcPct val="90000"/>
        </a:lnSpc>
        <a:spcBef>
          <a:spcPts val="600"/>
        </a:spcBef>
        <a:buSzPct val="90000"/>
        <a:buFont typeface="Arial" pitchFamily="34" charset="0"/>
        <a:buChar char="•"/>
        <a:defRPr sz="1600" kern="1200">
          <a:solidFill>
            <a:schemeClr val="tx1"/>
          </a:solidFill>
          <a:latin typeface="+mn-lt"/>
          <a:ea typeface="+mn-ea"/>
          <a:cs typeface="+mn-cs"/>
        </a:defRPr>
      </a:lvl6pPr>
      <a:lvl7pPr marL="1600200" indent="-228600" algn="l" defTabSz="914400" rtl="0" eaLnBrk="1" latinLnBrk="0" hangingPunct="1">
        <a:lnSpc>
          <a:spcPct val="90000"/>
        </a:lnSpc>
        <a:spcBef>
          <a:spcPts val="600"/>
        </a:spcBef>
        <a:buSzPct val="90000"/>
        <a:buFont typeface="Arial" pitchFamily="34" charset="0"/>
        <a:buChar char="•"/>
        <a:defRPr sz="1600" kern="1200">
          <a:solidFill>
            <a:schemeClr val="tx1"/>
          </a:solidFill>
          <a:latin typeface="+mn-lt"/>
          <a:ea typeface="+mn-ea"/>
          <a:cs typeface="+mn-cs"/>
        </a:defRPr>
      </a:lvl7pPr>
      <a:lvl8pPr marL="1828800" indent="-228600" algn="l" defTabSz="914400" rtl="0" eaLnBrk="1" latinLnBrk="0" hangingPunct="1">
        <a:lnSpc>
          <a:spcPct val="90000"/>
        </a:lnSpc>
        <a:spcBef>
          <a:spcPts val="600"/>
        </a:spcBef>
        <a:buSzPct val="90000"/>
        <a:buFont typeface="Arial" pitchFamily="34" charset="0"/>
        <a:buChar char="•"/>
        <a:defRPr sz="1600" kern="1200">
          <a:solidFill>
            <a:schemeClr val="tx1"/>
          </a:solidFill>
          <a:latin typeface="+mn-lt"/>
          <a:ea typeface="+mn-ea"/>
          <a:cs typeface="+mn-cs"/>
        </a:defRPr>
      </a:lvl8pPr>
      <a:lvl9pPr marL="2057400" indent="-228600" algn="l" defTabSz="914400" rtl="0" eaLnBrk="1" latinLnBrk="0" hangingPunct="1">
        <a:lnSpc>
          <a:spcPct val="90000"/>
        </a:lnSpc>
        <a:spcBef>
          <a:spcPts val="600"/>
        </a:spcBef>
        <a:buSzPct val="9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5400" dirty="0"/>
              <a:t>Degenerates and Dealing with the Depraved</a:t>
            </a:r>
          </a:p>
        </p:txBody>
      </p:sp>
      <p:sp>
        <p:nvSpPr>
          <p:cNvPr id="3" name="Subtitle 2"/>
          <p:cNvSpPr>
            <a:spLocks noGrp="1"/>
          </p:cNvSpPr>
          <p:nvPr>
            <p:ph type="subTitle" idx="1"/>
          </p:nvPr>
        </p:nvSpPr>
        <p:spPr/>
        <p:txBody>
          <a:bodyPr/>
          <a:lstStyle/>
          <a:p>
            <a:r>
              <a:rPr lang="en-US" dirty="0"/>
              <a:t>Subtitle</a:t>
            </a:r>
          </a:p>
        </p:txBody>
      </p:sp>
      <p:pic>
        <p:nvPicPr>
          <p:cNvPr id="6" name="Picture Placeholder 5"/>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798" b="7798"/>
          <a:stretch>
            <a:fillRect/>
          </a:stretch>
        </p:blipFill>
        <p:spPr/>
      </p:pic>
    </p:spTree>
    <p:extLst>
      <p:ext uri="{BB962C8B-B14F-4D97-AF65-F5344CB8AC3E}">
        <p14:creationId xmlns:p14="http://schemas.microsoft.com/office/powerpoint/2010/main" val="4080830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from last week….</a:t>
            </a:r>
          </a:p>
        </p:txBody>
      </p:sp>
      <p:sp>
        <p:nvSpPr>
          <p:cNvPr id="3" name="Content Placeholder 2"/>
          <p:cNvSpPr>
            <a:spLocks noGrp="1"/>
          </p:cNvSpPr>
          <p:nvPr>
            <p:ph idx="1"/>
          </p:nvPr>
        </p:nvSpPr>
        <p:spPr/>
        <p:txBody>
          <a:bodyPr>
            <a:normAutofit lnSpcReduction="10000"/>
          </a:bodyPr>
          <a:lstStyle/>
          <a:p>
            <a:r>
              <a:rPr lang="en-GB" dirty="0"/>
              <a:t>What is monomania?</a:t>
            </a:r>
          </a:p>
          <a:p>
            <a:r>
              <a:rPr lang="en-GB" dirty="0"/>
              <a:t>How do we know so much about Dorothea Dix if she didn’t own her work?</a:t>
            </a:r>
          </a:p>
          <a:p>
            <a:r>
              <a:rPr lang="en-GB" dirty="0"/>
              <a:t>Why did people care so little about the mentally ill?</a:t>
            </a:r>
          </a:p>
          <a:p>
            <a:r>
              <a:rPr lang="en-GB" dirty="0"/>
              <a:t>How could they get away with not inspecting asylums?</a:t>
            </a:r>
          </a:p>
          <a:p>
            <a:r>
              <a:rPr lang="en-GB" dirty="0"/>
              <a:t>Why is mental illness not taken seriously (still)?</a:t>
            </a:r>
          </a:p>
          <a:p>
            <a:r>
              <a:rPr lang="en-GB" dirty="0"/>
              <a:t>How long were alienists viewed as having the most knowledge?</a:t>
            </a:r>
          </a:p>
          <a:p>
            <a:r>
              <a:rPr lang="en-GB" dirty="0"/>
              <a:t>When did people learn that people with mental illness had the same rights as those deemed sane?</a:t>
            </a:r>
          </a:p>
        </p:txBody>
      </p:sp>
    </p:spTree>
    <p:extLst>
      <p:ext uri="{BB962C8B-B14F-4D97-AF65-F5344CB8AC3E}">
        <p14:creationId xmlns:p14="http://schemas.microsoft.com/office/powerpoint/2010/main" val="2411119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Monomania</a:t>
            </a:r>
          </a:p>
        </p:txBody>
      </p:sp>
      <p:sp>
        <p:nvSpPr>
          <p:cNvPr id="3" name="Content Placeholder 2"/>
          <p:cNvSpPr>
            <a:spLocks noGrp="1"/>
          </p:cNvSpPr>
          <p:nvPr>
            <p:ph idx="1"/>
          </p:nvPr>
        </p:nvSpPr>
        <p:spPr/>
        <p:txBody>
          <a:bodyPr>
            <a:normAutofit/>
          </a:bodyPr>
          <a:lstStyle/>
          <a:p>
            <a:r>
              <a:rPr lang="en-GB" dirty="0"/>
              <a:t>Had its origins in the work of Jean-Etienne </a:t>
            </a:r>
            <a:r>
              <a:rPr lang="en-GB" dirty="0" err="1"/>
              <a:t>Esquirol</a:t>
            </a:r>
            <a:r>
              <a:rPr lang="en-GB" dirty="0"/>
              <a:t> </a:t>
            </a:r>
          </a:p>
          <a:p>
            <a:r>
              <a:rPr lang="en-GB" dirty="0"/>
              <a:t>Monomania was ‘partial insanity’, it affected only one aspect of the mind.</a:t>
            </a:r>
          </a:p>
          <a:p>
            <a:r>
              <a:rPr lang="en-GB" dirty="0" err="1"/>
              <a:t>Esquirol</a:t>
            </a:r>
            <a:r>
              <a:rPr lang="en-GB" dirty="0"/>
              <a:t> ascertained that there were three broad categories of monomania:</a:t>
            </a:r>
          </a:p>
          <a:p>
            <a:pPr lvl="1"/>
            <a:r>
              <a:rPr lang="en-GB" dirty="0"/>
              <a:t>Emotional monomania</a:t>
            </a:r>
          </a:p>
          <a:p>
            <a:pPr lvl="1"/>
            <a:r>
              <a:rPr lang="en-GB" dirty="0"/>
              <a:t>Intellectual monomania</a:t>
            </a:r>
          </a:p>
          <a:p>
            <a:pPr lvl="1"/>
            <a:r>
              <a:rPr lang="en-GB" dirty="0"/>
              <a:t>Volitional monomania</a:t>
            </a:r>
          </a:p>
          <a:p>
            <a:r>
              <a:rPr lang="en-GB" dirty="0"/>
              <a:t>By the mid-19</a:t>
            </a:r>
            <a:r>
              <a:rPr lang="en-GB" baseline="30000" dirty="0"/>
              <a:t>th</a:t>
            </a:r>
            <a:r>
              <a:rPr lang="en-GB" dirty="0"/>
              <a:t> century the term was in decline.</a:t>
            </a:r>
          </a:p>
          <a:p>
            <a:endParaRPr lang="en-GB" dirty="0"/>
          </a:p>
        </p:txBody>
      </p:sp>
    </p:spTree>
    <p:extLst>
      <p:ext uri="{BB962C8B-B14F-4D97-AF65-F5344CB8AC3E}">
        <p14:creationId xmlns:p14="http://schemas.microsoft.com/office/powerpoint/2010/main" val="1181616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Dorothea Dix</a:t>
            </a:r>
          </a:p>
        </p:txBody>
      </p:sp>
      <p:sp>
        <p:nvSpPr>
          <p:cNvPr id="3" name="Content Placeholder 2"/>
          <p:cNvSpPr>
            <a:spLocks noGrp="1"/>
          </p:cNvSpPr>
          <p:nvPr>
            <p:ph idx="1"/>
          </p:nvPr>
        </p:nvSpPr>
        <p:spPr/>
        <p:txBody>
          <a:bodyPr/>
          <a:lstStyle/>
          <a:p>
            <a:r>
              <a:rPr lang="en-GB" dirty="0"/>
              <a:t>We have evidence from Dorothea Dix, including her papers, which are at Houghton Library, Harvard University.</a:t>
            </a:r>
          </a:p>
          <a:p>
            <a:r>
              <a:rPr lang="en-GB" dirty="0"/>
              <a:t>There are also copies of her letters that she exchanged with various friends including William Ellery Channing, </a:t>
            </a:r>
            <a:r>
              <a:rPr lang="en-GB" dirty="0" err="1"/>
              <a:t>Samual</a:t>
            </a:r>
            <a:r>
              <a:rPr lang="en-GB" dirty="0"/>
              <a:t> Gridley Howe, Horace Mann, Anne Heath, Daniel </a:t>
            </a:r>
            <a:r>
              <a:rPr lang="en-GB" dirty="0" err="1"/>
              <a:t>Tuke</a:t>
            </a:r>
            <a:r>
              <a:rPr lang="en-GB" dirty="0"/>
              <a:t> and others</a:t>
            </a:r>
          </a:p>
          <a:p>
            <a:r>
              <a:rPr lang="en-GB" dirty="0"/>
              <a:t>There are also interviews with various people who knew her.</a:t>
            </a:r>
          </a:p>
          <a:p>
            <a:r>
              <a:rPr lang="en-GB" dirty="0"/>
              <a:t>Since her death there have been many biographies that have pooled together the various contemporary sources about her work and achievements.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94063" y="81756"/>
            <a:ext cx="1386762" cy="18994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179263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Lack of inspections and lack of care towards mentally ill.</a:t>
            </a:r>
          </a:p>
        </p:txBody>
      </p:sp>
      <p:sp>
        <p:nvSpPr>
          <p:cNvPr id="3" name="Content Placeholder 2"/>
          <p:cNvSpPr>
            <a:spLocks noGrp="1"/>
          </p:cNvSpPr>
          <p:nvPr>
            <p:ph idx="1"/>
          </p:nvPr>
        </p:nvSpPr>
        <p:spPr/>
        <p:txBody>
          <a:bodyPr/>
          <a:lstStyle/>
          <a:p>
            <a:r>
              <a:rPr lang="en-GB" dirty="0"/>
              <a:t>The Poor Law Guardians and magistrates were focused on managing the violent and dangerous inmates. They also attended the ‘curable’ ill.</a:t>
            </a:r>
          </a:p>
          <a:p>
            <a:r>
              <a:rPr lang="en-GB" dirty="0"/>
              <a:t>As a result they were less inclined to spend time or money on those that were harmless, docile or incurable.</a:t>
            </a:r>
          </a:p>
          <a:p>
            <a:r>
              <a:rPr lang="en-GB" dirty="0"/>
              <a:t>Research is indicating that those that were sent to the asylums were often without family support.</a:t>
            </a:r>
          </a:p>
          <a:p>
            <a:r>
              <a:rPr lang="en-GB" dirty="0"/>
              <a:t>Trade in lunacy, ‘madhouse keepers’ would take in paupers and private patients for varying levels of payment</a:t>
            </a:r>
          </a:p>
        </p:txBody>
      </p:sp>
      <p:sp>
        <p:nvSpPr>
          <p:cNvPr id="4" name="Footer Placeholder 3"/>
          <p:cNvSpPr>
            <a:spLocks noGrp="1"/>
          </p:cNvSpPr>
          <p:nvPr>
            <p:ph type="ftr" sz="quarter" idx="11"/>
          </p:nvPr>
        </p:nvSpPr>
        <p:spPr/>
        <p:txBody>
          <a:bodyPr/>
          <a:lstStyle/>
          <a:p>
            <a:r>
              <a:rPr lang="en-GB"/>
              <a:t>Wright, D. 2001. Mental Disability in Victorian England: The Earlswood Asylum 1847-1901</a:t>
            </a:r>
          </a:p>
        </p:txBody>
      </p:sp>
      <p:sp>
        <p:nvSpPr>
          <p:cNvPr id="5" name="Slide Number Placeholder 4"/>
          <p:cNvSpPr>
            <a:spLocks noGrp="1"/>
          </p:cNvSpPr>
          <p:nvPr>
            <p:ph type="sldNum" sz="quarter" idx="12"/>
          </p:nvPr>
        </p:nvSpPr>
        <p:spPr/>
        <p:txBody>
          <a:bodyPr/>
          <a:lstStyle/>
          <a:p>
            <a:fld id="{DF28FB93-0A08-4E7D-8E63-9EFA29F1E093}" type="slidenum">
              <a:rPr lang="en-GB" smtClean="0"/>
              <a:pPr/>
              <a:t>5</a:t>
            </a:fld>
            <a:endParaRPr lang="en-GB"/>
          </a:p>
        </p:txBody>
      </p:sp>
    </p:spTree>
    <p:extLst>
      <p:ext uri="{BB962C8B-B14F-4D97-AF65-F5344CB8AC3E}">
        <p14:creationId xmlns:p14="http://schemas.microsoft.com/office/powerpoint/2010/main" val="22859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after the mentally ill</a:t>
            </a:r>
          </a:p>
        </p:txBody>
      </p:sp>
      <p:sp>
        <p:nvSpPr>
          <p:cNvPr id="3" name="Content Placeholder 2"/>
          <p:cNvSpPr>
            <a:spLocks noGrp="1"/>
          </p:cNvSpPr>
          <p:nvPr>
            <p:ph idx="1"/>
          </p:nvPr>
        </p:nvSpPr>
        <p:spPr/>
        <p:txBody>
          <a:bodyPr/>
          <a:lstStyle/>
          <a:p>
            <a:r>
              <a:rPr lang="en-GB" dirty="0"/>
              <a:t>1808 Asylums Act – magistrates can open the county institutions</a:t>
            </a:r>
          </a:p>
          <a:p>
            <a:r>
              <a:rPr lang="en-GB" dirty="0"/>
              <a:t>1834 Poor Law Amendment Act</a:t>
            </a:r>
          </a:p>
          <a:p>
            <a:r>
              <a:rPr lang="en-GB" dirty="0"/>
              <a:t>1845 The Lunatics Act – John Haslam</a:t>
            </a:r>
          </a:p>
        </p:txBody>
      </p:sp>
    </p:spTree>
    <p:extLst>
      <p:ext uri="{BB962C8B-B14F-4D97-AF65-F5344CB8AC3E}">
        <p14:creationId xmlns:p14="http://schemas.microsoft.com/office/powerpoint/2010/main" val="3977930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 Haslam</a:t>
            </a:r>
          </a:p>
        </p:txBody>
      </p:sp>
      <p:sp>
        <p:nvSpPr>
          <p:cNvPr id="3" name="Content Placeholder 2"/>
          <p:cNvSpPr>
            <a:spLocks noGrp="1"/>
          </p:cNvSpPr>
          <p:nvPr>
            <p:ph sz="half" idx="1"/>
          </p:nvPr>
        </p:nvSpPr>
        <p:spPr/>
        <p:txBody>
          <a:bodyPr/>
          <a:lstStyle/>
          <a:p>
            <a:r>
              <a:rPr lang="en-GB" dirty="0"/>
              <a:t>Tripartite division of insanity</a:t>
            </a:r>
          </a:p>
          <a:p>
            <a:pPr lvl="1"/>
            <a:r>
              <a:rPr lang="en-GB" dirty="0" err="1"/>
              <a:t>Idiotcy</a:t>
            </a:r>
            <a:endParaRPr lang="en-GB" dirty="0"/>
          </a:p>
          <a:p>
            <a:pPr lvl="1"/>
            <a:r>
              <a:rPr lang="en-GB" dirty="0"/>
              <a:t>Lunacy</a:t>
            </a:r>
          </a:p>
          <a:p>
            <a:pPr lvl="1"/>
            <a:r>
              <a:rPr lang="en-GB" dirty="0"/>
              <a:t>Unsoundness of mind</a:t>
            </a:r>
          </a:p>
          <a:p>
            <a:r>
              <a:rPr lang="en-GB" dirty="0"/>
              <a:t>The key criteria was whether an individual had been impaired from birth.</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46540" y="1981200"/>
            <a:ext cx="2794000" cy="35179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351126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Lunatics Act (1845)</a:t>
            </a:r>
          </a:p>
        </p:txBody>
      </p:sp>
      <p:sp>
        <p:nvSpPr>
          <p:cNvPr id="5" name="Content Placeholder 4"/>
          <p:cNvSpPr>
            <a:spLocks noGrp="1"/>
          </p:cNvSpPr>
          <p:nvPr>
            <p:ph idx="1"/>
          </p:nvPr>
        </p:nvSpPr>
        <p:spPr/>
        <p:txBody>
          <a:bodyPr/>
          <a:lstStyle/>
          <a:p>
            <a:r>
              <a:rPr lang="en-GB" dirty="0"/>
              <a:t>Based on Haslam’s tripartite ideas of lunacy</a:t>
            </a:r>
          </a:p>
          <a:p>
            <a:pPr lvl="1"/>
            <a:r>
              <a:rPr lang="en-GB" dirty="0"/>
              <a:t>“Every person whose mind from his birth by a perpetual infirmity is so deficient as to be incapable of directing him in any matter which requires thought or judgement, is in legal phraseology </a:t>
            </a:r>
            <a:r>
              <a:rPr lang="en-GB" i="1" dirty="0"/>
              <a:t>an idiot</a:t>
            </a:r>
          </a:p>
          <a:p>
            <a:pPr lvl="1"/>
            <a:r>
              <a:rPr lang="en-GB" dirty="0"/>
              <a:t>Every person </a:t>
            </a:r>
            <a:r>
              <a:rPr lang="en-GB" i="1" dirty="0"/>
              <a:t>qui </a:t>
            </a:r>
            <a:r>
              <a:rPr lang="en-GB" i="1" dirty="0" err="1"/>
              <a:t>guadet</a:t>
            </a:r>
            <a:r>
              <a:rPr lang="en-GB" i="1" dirty="0"/>
              <a:t> </a:t>
            </a:r>
            <a:r>
              <a:rPr lang="en-GB" i="1" dirty="0" err="1"/>
              <a:t>lucidis</a:t>
            </a:r>
            <a:r>
              <a:rPr lang="en-GB" i="1" dirty="0"/>
              <a:t> </a:t>
            </a:r>
            <a:r>
              <a:rPr lang="en-GB" i="1" dirty="0" err="1"/>
              <a:t>intervallis</a:t>
            </a:r>
            <a:r>
              <a:rPr lang="en-GB" dirty="0"/>
              <a:t> and who sometimes is of good and sound memory, and sometimes non compos mentis, in in legal phraseology </a:t>
            </a:r>
            <a:r>
              <a:rPr lang="en-GB" i="1" dirty="0"/>
              <a:t>a lunatic</a:t>
            </a:r>
          </a:p>
          <a:p>
            <a:pPr lvl="1"/>
            <a:r>
              <a:rPr lang="en-GB" dirty="0"/>
              <a:t>Every person who, by reason of a morbid condition of intellect is incapable of managing himself and his affairs, not being an idiot or lunatic, or a person merely of weak mind, is in legal phraseology </a:t>
            </a:r>
            <a:r>
              <a:rPr lang="en-GB" i="1" dirty="0"/>
              <a:t>a person of unsound mind.</a:t>
            </a:r>
            <a:endParaRPr lang="en-GB" dirty="0"/>
          </a:p>
          <a:p>
            <a:pPr lvl="1"/>
            <a:r>
              <a:rPr lang="en-GB" i="1" dirty="0"/>
              <a:t>Non Compos Mentis</a:t>
            </a:r>
            <a:r>
              <a:rPr lang="en-GB" dirty="0"/>
              <a:t> is the generic term which includes the three classes just mentioned.</a:t>
            </a:r>
            <a:endParaRPr lang="en-GB" i="1" dirty="0"/>
          </a:p>
        </p:txBody>
      </p:sp>
    </p:spTree>
    <p:extLst>
      <p:ext uri="{BB962C8B-B14F-4D97-AF65-F5344CB8AC3E}">
        <p14:creationId xmlns:p14="http://schemas.microsoft.com/office/powerpoint/2010/main" val="461744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Lunacy Act 1845</a:t>
            </a:r>
          </a:p>
        </p:txBody>
      </p:sp>
      <p:sp>
        <p:nvSpPr>
          <p:cNvPr id="3" name="Content Placeholder 2"/>
          <p:cNvSpPr>
            <a:spLocks noGrp="1"/>
          </p:cNvSpPr>
          <p:nvPr>
            <p:ph idx="1"/>
          </p:nvPr>
        </p:nvSpPr>
        <p:spPr/>
        <p:txBody>
          <a:bodyPr/>
          <a:lstStyle/>
          <a:p>
            <a:r>
              <a:rPr lang="en-GB" dirty="0"/>
              <a:t>Recognising that following the Acts to the letter was impractical, the Lunacy Commissioners reorganised the allocation of bed space within the Asylums.</a:t>
            </a:r>
          </a:p>
          <a:p>
            <a:r>
              <a:rPr lang="en-GB" dirty="0"/>
              <a:t>The hundreds of “harmless and incurable” patients were soon to be viewed as no longer their responsibility and left them to live in the Workhouses.</a:t>
            </a:r>
          </a:p>
          <a:p>
            <a:r>
              <a:rPr lang="en-GB" dirty="0"/>
              <a:t>They did however recognise that there were wards within the workhouses for the insane and did priories their inspection.</a:t>
            </a:r>
          </a:p>
          <a:p>
            <a:r>
              <a:rPr lang="en-GB" dirty="0"/>
              <a:t>Lunacy, it was argued, had a greater chance of being cured.</a:t>
            </a:r>
          </a:p>
        </p:txBody>
      </p:sp>
    </p:spTree>
    <p:extLst>
      <p:ext uri="{BB962C8B-B14F-4D97-AF65-F5344CB8AC3E}">
        <p14:creationId xmlns:p14="http://schemas.microsoft.com/office/powerpoint/2010/main" val="419089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Statistics</a:t>
            </a:r>
          </a:p>
        </p:txBody>
      </p:sp>
      <p:sp>
        <p:nvSpPr>
          <p:cNvPr id="3" name="Content Placeholder 2"/>
          <p:cNvSpPr>
            <a:spLocks noGrp="1"/>
          </p:cNvSpPr>
          <p:nvPr>
            <p:ph idx="1"/>
          </p:nvPr>
        </p:nvSpPr>
        <p:spPr/>
        <p:txBody>
          <a:bodyPr/>
          <a:lstStyle/>
          <a:p>
            <a:r>
              <a:rPr lang="en-GB" dirty="0"/>
              <a:t>By the end of the 1850s the county asylums were severely overcrowded. </a:t>
            </a:r>
          </a:p>
          <a:p>
            <a:r>
              <a:rPr lang="en-GB" dirty="0"/>
              <a:t>The numbers of ‘insane’ within the workhouses had increased substantially</a:t>
            </a:r>
          </a:p>
          <a:p>
            <a:r>
              <a:rPr lang="en-GB" dirty="0"/>
              <a:t>Essex County Asylum: Of the 4,000 admissions between the years 1845 and 1914, only 7 percent were gauged to be </a:t>
            </a:r>
            <a:r>
              <a:rPr lang="en-GB"/>
              <a:t>idiots or </a:t>
            </a:r>
            <a:r>
              <a:rPr lang="en-GB" dirty="0"/>
              <a:t>imbeciles. This was recorded as being similar within the Nottingham and Norfolk asylums.</a:t>
            </a:r>
          </a:p>
          <a:p>
            <a:r>
              <a:rPr lang="en-GB" dirty="0"/>
              <a:t>13,200 resided in workhouses and with ‘friends’</a:t>
            </a:r>
          </a:p>
        </p:txBody>
      </p:sp>
    </p:spTree>
    <p:extLst>
      <p:ext uri="{BB962C8B-B14F-4D97-AF65-F5344CB8AC3E}">
        <p14:creationId xmlns:p14="http://schemas.microsoft.com/office/powerpoint/2010/main" val="3483515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Degeneration?</a:t>
            </a:r>
          </a:p>
        </p:txBody>
      </p:sp>
      <p:sp>
        <p:nvSpPr>
          <p:cNvPr id="3" name="Content Placeholder 2"/>
          <p:cNvSpPr>
            <a:spLocks noGrp="1"/>
          </p:cNvSpPr>
          <p:nvPr>
            <p:ph idx="1"/>
          </p:nvPr>
        </p:nvSpPr>
        <p:spPr/>
        <p:txBody>
          <a:bodyPr/>
          <a:lstStyle/>
          <a:p>
            <a:r>
              <a:rPr lang="en-GB" dirty="0"/>
              <a:t>What was happening at the time?</a:t>
            </a:r>
          </a:p>
          <a:p>
            <a:r>
              <a:rPr lang="en-GB" dirty="0"/>
              <a:t>French Revolution</a:t>
            </a:r>
          </a:p>
          <a:p>
            <a:r>
              <a:rPr lang="en-GB" dirty="0"/>
              <a:t>American Revolution</a:t>
            </a:r>
          </a:p>
          <a:p>
            <a:r>
              <a:rPr lang="en-GB" dirty="0"/>
              <a:t>New market-based economic order</a:t>
            </a:r>
          </a:p>
          <a:p>
            <a:r>
              <a:rPr lang="en-GB" dirty="0"/>
              <a:t>Many of the old beliefs and superstitions were swept aside as the changes in society escalated and moved at a fast and spiralling pace.</a:t>
            </a:r>
          </a:p>
          <a:p>
            <a:r>
              <a:rPr lang="en-GB" dirty="0"/>
              <a:t>It was suggested that the new style of luxurious living was heightening the cases of insanity. The very fibre of society was being challenged.</a:t>
            </a:r>
          </a:p>
        </p:txBody>
      </p:sp>
    </p:spTree>
    <p:extLst>
      <p:ext uri="{BB962C8B-B14F-4D97-AF65-F5344CB8AC3E}">
        <p14:creationId xmlns:p14="http://schemas.microsoft.com/office/powerpoint/2010/main" val="420809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Pinel</a:t>
            </a:r>
            <a:r>
              <a:rPr lang="en-GB" dirty="0"/>
              <a:t> and </a:t>
            </a:r>
            <a:r>
              <a:rPr lang="en-GB" dirty="0" err="1"/>
              <a:t>Esquirol</a:t>
            </a:r>
            <a:endParaRPr lang="en-GB" dirty="0"/>
          </a:p>
        </p:txBody>
      </p:sp>
      <p:sp>
        <p:nvSpPr>
          <p:cNvPr id="3" name="Content Placeholder 2"/>
          <p:cNvSpPr>
            <a:spLocks noGrp="1"/>
          </p:cNvSpPr>
          <p:nvPr>
            <p:ph idx="1"/>
          </p:nvPr>
        </p:nvSpPr>
        <p:spPr/>
        <p:txBody>
          <a:bodyPr>
            <a:normAutofit lnSpcReduction="10000"/>
          </a:bodyPr>
          <a:lstStyle/>
          <a:p>
            <a:r>
              <a:rPr lang="en-GB" dirty="0"/>
              <a:t>French Revolution</a:t>
            </a:r>
          </a:p>
          <a:p>
            <a:r>
              <a:rPr lang="en-GB" dirty="0" err="1"/>
              <a:t>Esquirol</a:t>
            </a:r>
            <a:r>
              <a:rPr lang="en-GB" dirty="0"/>
              <a:t> stated:</a:t>
            </a:r>
          </a:p>
          <a:p>
            <a:pPr marL="0" indent="0" algn="ctr">
              <a:buNone/>
            </a:pPr>
            <a:r>
              <a:rPr lang="en-GB" sz="3200" dirty="0">
                <a:latin typeface="Monotype Corsiva" panose="03010101010201010101" pitchFamily="66" charset="0"/>
              </a:rPr>
              <a:t>“madness is the product of society and of moral and intellectual influences”</a:t>
            </a:r>
          </a:p>
          <a:p>
            <a:pPr marL="0" indent="0">
              <a:buNone/>
            </a:pPr>
            <a:endParaRPr lang="en-GB" sz="3200" dirty="0">
              <a:latin typeface="Monotype Corsiva" panose="03010101010201010101" pitchFamily="66" charset="0"/>
            </a:endParaRPr>
          </a:p>
          <a:p>
            <a:r>
              <a:rPr lang="en-GB" dirty="0"/>
              <a:t>Henri Girard de </a:t>
            </a:r>
            <a:r>
              <a:rPr lang="en-GB" dirty="0" err="1"/>
              <a:t>Cailleux</a:t>
            </a:r>
            <a:r>
              <a:rPr lang="en-GB" dirty="0"/>
              <a:t> ,director of an asylum in </a:t>
            </a:r>
            <a:r>
              <a:rPr lang="en-GB" dirty="0" err="1"/>
              <a:t>Auxerre</a:t>
            </a:r>
            <a:endParaRPr lang="en-GB" dirty="0"/>
          </a:p>
          <a:p>
            <a:r>
              <a:rPr lang="en-GB" dirty="0"/>
              <a:t>Benjamin Rush American physician</a:t>
            </a:r>
          </a:p>
          <a:p>
            <a:r>
              <a:rPr lang="en-GB" dirty="0" err="1"/>
              <a:t>Samual</a:t>
            </a:r>
            <a:r>
              <a:rPr lang="en-GB" dirty="0"/>
              <a:t> B. Woodward, superintendent, Worcester State Asylum</a:t>
            </a:r>
          </a:p>
        </p:txBody>
      </p:sp>
    </p:spTree>
    <p:extLst>
      <p:ext uri="{BB962C8B-B14F-4D97-AF65-F5344CB8AC3E}">
        <p14:creationId xmlns:p14="http://schemas.microsoft.com/office/powerpoint/2010/main" val="3443415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Insanity and the influence of society (US)</a:t>
            </a:r>
          </a:p>
        </p:txBody>
      </p:sp>
      <p:sp>
        <p:nvSpPr>
          <p:cNvPr id="3" name="Content Placeholder 2"/>
          <p:cNvSpPr>
            <a:spLocks noGrp="1"/>
          </p:cNvSpPr>
          <p:nvPr>
            <p:ph idx="1"/>
          </p:nvPr>
        </p:nvSpPr>
        <p:spPr/>
        <p:txBody>
          <a:bodyPr/>
          <a:lstStyle/>
          <a:p>
            <a:r>
              <a:rPr lang="en-GB" dirty="0"/>
              <a:t>Isaac Ray one of thirteen alienists in Philadelphia, mid 1800s, suggested that </a:t>
            </a:r>
          </a:p>
          <a:p>
            <a:pPr marL="228600" lvl="1" indent="0">
              <a:buNone/>
            </a:pPr>
            <a:r>
              <a:rPr lang="en-GB" sz="3200" dirty="0">
                <a:latin typeface="Monotype Corsiva" panose="03010101010201010101" pitchFamily="66" charset="0"/>
              </a:rPr>
              <a:t>“Insanity is now increasing in most, if not all, civilized communities”</a:t>
            </a:r>
          </a:p>
          <a:p>
            <a:pPr lvl="1"/>
            <a:r>
              <a:rPr lang="en-GB" sz="2400" dirty="0"/>
              <a:t>Pliny Earle (colleague) observed the:</a:t>
            </a:r>
          </a:p>
          <a:p>
            <a:pPr marL="228600" lvl="1" indent="0">
              <a:buNone/>
            </a:pPr>
            <a:r>
              <a:rPr lang="en-GB" sz="3200" dirty="0">
                <a:latin typeface="Monotype Corsiva" panose="03010101010201010101" pitchFamily="66" charset="0"/>
              </a:rPr>
              <a:t>“constant parallelism between the progress of society and the increase of mental disorders”</a:t>
            </a:r>
          </a:p>
          <a:p>
            <a:pPr lvl="1"/>
            <a:endParaRPr lang="en-GB" sz="2400" dirty="0"/>
          </a:p>
        </p:txBody>
      </p:sp>
    </p:spTree>
    <p:extLst>
      <p:ext uri="{BB962C8B-B14F-4D97-AF65-F5344CB8AC3E}">
        <p14:creationId xmlns:p14="http://schemas.microsoft.com/office/powerpoint/2010/main" val="1660813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Insanity and the influence of society (UK)</a:t>
            </a:r>
          </a:p>
        </p:txBody>
      </p:sp>
      <p:sp>
        <p:nvSpPr>
          <p:cNvPr id="3" name="Content Placeholder 2"/>
          <p:cNvSpPr>
            <a:spLocks noGrp="1"/>
          </p:cNvSpPr>
          <p:nvPr>
            <p:ph idx="1"/>
          </p:nvPr>
        </p:nvSpPr>
        <p:spPr/>
        <p:txBody>
          <a:bodyPr/>
          <a:lstStyle/>
          <a:p>
            <a:r>
              <a:rPr lang="en-GB" dirty="0"/>
              <a:t>Alexander Morrison (1779-1866) </a:t>
            </a:r>
          </a:p>
          <a:p>
            <a:r>
              <a:rPr lang="en-GB" sz="3200" dirty="0">
                <a:latin typeface="Monotype Corsiva" panose="03010101010201010101" pitchFamily="66" charset="0"/>
              </a:rPr>
              <a:t>“madness is very small in South America, and among the Indian tribes, etc., “It is probable that the increasing civilisation and luxury of this country, co-operating with hereditary disposition, tends to increase…numbers in population”</a:t>
            </a:r>
          </a:p>
        </p:txBody>
      </p:sp>
    </p:spTree>
    <p:extLst>
      <p:ext uri="{BB962C8B-B14F-4D97-AF65-F5344CB8AC3E}">
        <p14:creationId xmlns:p14="http://schemas.microsoft.com/office/powerpoint/2010/main" val="2698029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Frustration with the alienist</a:t>
            </a:r>
          </a:p>
        </p:txBody>
      </p:sp>
      <p:sp>
        <p:nvSpPr>
          <p:cNvPr id="6" name="Content Placeholder 5"/>
          <p:cNvSpPr>
            <a:spLocks noGrp="1"/>
          </p:cNvSpPr>
          <p:nvPr>
            <p:ph idx="1"/>
          </p:nvPr>
        </p:nvSpPr>
        <p:spPr/>
        <p:txBody>
          <a:bodyPr/>
          <a:lstStyle/>
          <a:p>
            <a:r>
              <a:rPr lang="en-GB" dirty="0"/>
              <a:t>Society was losing patience with the alienists (psychiatrists)</a:t>
            </a:r>
          </a:p>
          <a:p>
            <a:r>
              <a:rPr lang="en-GB" dirty="0"/>
              <a:t>Silas Weir Mitchell (1829-1914)</a:t>
            </a:r>
          </a:p>
          <a:p>
            <a:r>
              <a:rPr lang="en-GB" dirty="0"/>
              <a:t>Growing frustration that nothing was helping the insane, this included moral treatment and the more physical restraints being used within the asylums.</a:t>
            </a:r>
          </a:p>
          <a:p>
            <a:r>
              <a:rPr lang="en-GB" dirty="0"/>
              <a:t>W.A.F. Browne administrator of Dumfries asylum, Scotland</a:t>
            </a:r>
          </a:p>
          <a:p>
            <a:r>
              <a:rPr lang="en-GB" dirty="0"/>
              <a:t>Universal problems with asylums</a:t>
            </a:r>
          </a:p>
        </p:txBody>
      </p:sp>
    </p:spTree>
    <p:extLst>
      <p:ext uri="{BB962C8B-B14F-4D97-AF65-F5344CB8AC3E}">
        <p14:creationId xmlns:p14="http://schemas.microsoft.com/office/powerpoint/2010/main" val="3088735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of the insane</a:t>
            </a:r>
          </a:p>
        </p:txBody>
      </p:sp>
      <p:sp>
        <p:nvSpPr>
          <p:cNvPr id="3" name="Content Placeholder 2"/>
          <p:cNvSpPr>
            <a:spLocks noGrp="1"/>
          </p:cNvSpPr>
          <p:nvPr>
            <p:ph idx="1"/>
          </p:nvPr>
        </p:nvSpPr>
        <p:spPr/>
        <p:txBody>
          <a:bodyPr/>
          <a:lstStyle/>
          <a:p>
            <a:r>
              <a:rPr lang="en-GB" dirty="0"/>
              <a:t>Over-time there was an increase in images of those that were incarcerated in asylums. </a:t>
            </a:r>
          </a:p>
          <a:p>
            <a:r>
              <a:rPr lang="en-GB" dirty="0"/>
              <a:t>Photographs and line drawings became common place as they attempted to make links between the features of an individual’s face, shape of skull and their behaviour, to the type of insanity they might have. </a:t>
            </a:r>
          </a:p>
          <a:p>
            <a:r>
              <a:rPr lang="en-GB" dirty="0"/>
              <a:t>There were artists within the asylums that would draw, paint or sketch their experiences, perhaps one of the most famous British artists, is Richard </a:t>
            </a:r>
            <a:r>
              <a:rPr lang="en-GB" dirty="0" err="1"/>
              <a:t>Dadd</a:t>
            </a:r>
            <a:r>
              <a:rPr lang="en-GB" dirty="0"/>
              <a:t> (1817-86)</a:t>
            </a:r>
          </a:p>
        </p:txBody>
      </p:sp>
    </p:spTree>
    <p:extLst>
      <p:ext uri="{BB962C8B-B14F-4D97-AF65-F5344CB8AC3E}">
        <p14:creationId xmlns:p14="http://schemas.microsoft.com/office/powerpoint/2010/main" val="533548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Richard </a:t>
            </a:r>
            <a:r>
              <a:rPr lang="en-GB" dirty="0" err="1"/>
              <a:t>Dadd</a:t>
            </a:r>
            <a:r>
              <a:rPr lang="en-GB" dirty="0"/>
              <a:t> 1817-86</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104021" y="2123083"/>
            <a:ext cx="3238163" cy="3103240"/>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0556" y="1204119"/>
            <a:ext cx="3786335" cy="4941168"/>
          </a:xfrm>
          <a:prstGeom prst="rect">
            <a:avLst/>
          </a:prstGeom>
        </p:spPr>
      </p:pic>
    </p:spTree>
    <p:extLst>
      <p:ext uri="{BB962C8B-B14F-4D97-AF65-F5344CB8AC3E}">
        <p14:creationId xmlns:p14="http://schemas.microsoft.com/office/powerpoint/2010/main" val="2913767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Degenerates</a:t>
            </a:r>
          </a:p>
        </p:txBody>
      </p:sp>
      <p:sp>
        <p:nvSpPr>
          <p:cNvPr id="3" name="Content Placeholder 2"/>
          <p:cNvSpPr>
            <a:spLocks noGrp="1"/>
          </p:cNvSpPr>
          <p:nvPr>
            <p:ph idx="1"/>
          </p:nvPr>
        </p:nvSpPr>
        <p:spPr/>
        <p:txBody>
          <a:bodyPr>
            <a:normAutofit lnSpcReduction="10000"/>
          </a:bodyPr>
          <a:lstStyle/>
          <a:p>
            <a:r>
              <a:rPr lang="en-GB" dirty="0"/>
              <a:t>Treatise on the Intellectual, Moral, and Physical Degeneracy of the Human Race – Benedict- Augustin Morel (1809-73).</a:t>
            </a:r>
          </a:p>
          <a:p>
            <a:r>
              <a:rPr lang="en-GB" dirty="0"/>
              <a:t>Madness is seen as a creation of degeneration and decay.</a:t>
            </a:r>
          </a:p>
          <a:p>
            <a:r>
              <a:rPr lang="en-GB" dirty="0"/>
              <a:t>The mad were seen as being biologically inferior to the rest of society.</a:t>
            </a:r>
          </a:p>
          <a:p>
            <a:r>
              <a:rPr lang="en-GB" dirty="0"/>
              <a:t>It was felt that madness could be identified and observed just by observing their physiognomy –the features.</a:t>
            </a:r>
          </a:p>
          <a:p>
            <a:r>
              <a:rPr lang="en-GB" dirty="0"/>
              <a:t>The earlier ideas of civilisation and madness being linked were thrown out, instead it was viewed that the simplest person, with the limited ideas and thoughts were those that would be susceptible to the madness. </a:t>
            </a:r>
          </a:p>
        </p:txBody>
      </p:sp>
    </p:spTree>
    <p:extLst>
      <p:ext uri="{BB962C8B-B14F-4D97-AF65-F5344CB8AC3E}">
        <p14:creationId xmlns:p14="http://schemas.microsoft.com/office/powerpoint/2010/main" val="3679547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Degenerates</a:t>
            </a:r>
          </a:p>
        </p:txBody>
      </p:sp>
      <p:sp>
        <p:nvSpPr>
          <p:cNvPr id="3" name="Content Placeholder 2"/>
          <p:cNvSpPr>
            <a:spLocks noGrp="1"/>
          </p:cNvSpPr>
          <p:nvPr>
            <p:ph idx="1"/>
          </p:nvPr>
        </p:nvSpPr>
        <p:spPr/>
        <p:txBody>
          <a:bodyPr/>
          <a:lstStyle/>
          <a:p>
            <a:r>
              <a:rPr lang="en-GB" dirty="0"/>
              <a:t>The mad were ‘tainted creatures’</a:t>
            </a:r>
          </a:p>
          <a:p>
            <a:r>
              <a:rPr lang="en-GB" dirty="0"/>
              <a:t>Degeneration explained all manner of behaviours which were disliked by society, including, suicide, alcoholism, prostitution, crime, delinquency, epilepsy, hysteria etc.</a:t>
            </a:r>
          </a:p>
          <a:p>
            <a:r>
              <a:rPr lang="en-GB" dirty="0"/>
              <a:t>This idea fed into the idea that society was on a downward spiral and it was felt and observed throughout the Western world.  </a:t>
            </a:r>
          </a:p>
        </p:txBody>
      </p:sp>
    </p:spTree>
    <p:extLst>
      <p:ext uri="{BB962C8B-B14F-4D97-AF65-F5344CB8AC3E}">
        <p14:creationId xmlns:p14="http://schemas.microsoft.com/office/powerpoint/2010/main" val="171720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do with the depraved?</a:t>
            </a:r>
          </a:p>
        </p:txBody>
      </p:sp>
      <p:sp>
        <p:nvSpPr>
          <p:cNvPr id="3" name="Content Placeholder 2"/>
          <p:cNvSpPr>
            <a:spLocks noGrp="1"/>
          </p:cNvSpPr>
          <p:nvPr>
            <p:ph idx="1"/>
          </p:nvPr>
        </p:nvSpPr>
        <p:spPr/>
        <p:txBody>
          <a:bodyPr/>
          <a:lstStyle/>
          <a:p>
            <a:r>
              <a:rPr lang="en-GB" dirty="0"/>
              <a:t>Because of the idea of degeneration, it was felt that the insane should be incarcerated. It was not safe to allow them to roam the streets.</a:t>
            </a:r>
          </a:p>
          <a:p>
            <a:r>
              <a:rPr lang="en-GB" dirty="0"/>
              <a:t>Expansion boom of the asylum.</a:t>
            </a:r>
          </a:p>
          <a:p>
            <a:r>
              <a:rPr lang="en-GB" dirty="0"/>
              <a:t>Asylums were so large that within their complex you would have water generators, their own graveyards, police force, fire brigade etc.</a:t>
            </a:r>
          </a:p>
          <a:p>
            <a:r>
              <a:rPr lang="en-GB" dirty="0"/>
              <a:t>In Austria and German the size of the asylum’s were so large that they would have upwards of 5,000. In the US, Milledgeville, in Georgia had 14,000 residents.</a:t>
            </a:r>
          </a:p>
          <a:p>
            <a:r>
              <a:rPr lang="en-GB" dirty="0"/>
              <a:t>New York, Long Island had 30,000!</a:t>
            </a:r>
          </a:p>
        </p:txBody>
      </p:sp>
    </p:spTree>
    <p:extLst>
      <p:ext uri="{BB962C8B-B14F-4D97-AF65-F5344CB8AC3E}">
        <p14:creationId xmlns:p14="http://schemas.microsoft.com/office/powerpoint/2010/main" val="149411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about the psychiatrists?</a:t>
            </a:r>
          </a:p>
        </p:txBody>
      </p:sp>
      <p:sp>
        <p:nvSpPr>
          <p:cNvPr id="3" name="Content Placeholder 2"/>
          <p:cNvSpPr>
            <a:spLocks noGrp="1"/>
          </p:cNvSpPr>
          <p:nvPr>
            <p:ph idx="1"/>
          </p:nvPr>
        </p:nvSpPr>
        <p:spPr/>
        <p:txBody>
          <a:bodyPr>
            <a:normAutofit/>
          </a:bodyPr>
          <a:lstStyle/>
          <a:p>
            <a:r>
              <a:rPr lang="en-GB" dirty="0"/>
              <a:t>They became masters of their own world.</a:t>
            </a:r>
          </a:p>
          <a:p>
            <a:r>
              <a:rPr lang="en-GB" dirty="0"/>
              <a:t>However they also became vulnerable to the poor opinion and scepticism that the general public held towards them.</a:t>
            </a:r>
          </a:p>
          <a:p>
            <a:r>
              <a:rPr lang="en-GB" dirty="0"/>
              <a:t>Were they trapped in a design of their own making?</a:t>
            </a:r>
          </a:p>
          <a:p>
            <a:r>
              <a:rPr lang="en-GB" dirty="0"/>
              <a:t>Recruitment to psychiatry was through apprenticeship</a:t>
            </a:r>
          </a:p>
          <a:p>
            <a:r>
              <a:rPr lang="en-GB" dirty="0"/>
              <a:t>Edward </a:t>
            </a:r>
            <a:r>
              <a:rPr lang="en-GB" dirty="0" err="1"/>
              <a:t>Spitzka</a:t>
            </a:r>
            <a:r>
              <a:rPr lang="en-GB" dirty="0"/>
              <a:t> (neurologist) stated that psychiatrists were</a:t>
            </a:r>
            <a:endParaRPr lang="en-GB" sz="3200" dirty="0">
              <a:latin typeface="Monotype Corsiva" panose="03010101010201010101" pitchFamily="66" charset="0"/>
            </a:endParaRPr>
          </a:p>
          <a:p>
            <a:pPr marL="0" indent="0" algn="ctr">
              <a:buNone/>
            </a:pPr>
            <a:r>
              <a:rPr lang="en-GB" sz="3200" dirty="0">
                <a:latin typeface="Monotype Corsiva" panose="03010101010201010101" pitchFamily="66" charset="0"/>
              </a:rPr>
              <a:t>“experts at everything but the diagnosis, pathology, and treatment of insanity”</a:t>
            </a:r>
          </a:p>
        </p:txBody>
      </p:sp>
    </p:spTree>
    <p:extLst>
      <p:ext uri="{BB962C8B-B14F-4D97-AF65-F5344CB8AC3E}">
        <p14:creationId xmlns:p14="http://schemas.microsoft.com/office/powerpoint/2010/main" val="3588210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Psychiatrists and insanity</a:t>
            </a:r>
          </a:p>
        </p:txBody>
      </p:sp>
      <p:sp>
        <p:nvSpPr>
          <p:cNvPr id="3" name="Content Placeholder 2"/>
          <p:cNvSpPr>
            <a:spLocks noGrp="1"/>
          </p:cNvSpPr>
          <p:nvPr>
            <p:ph idx="1"/>
          </p:nvPr>
        </p:nvSpPr>
        <p:spPr/>
        <p:txBody>
          <a:bodyPr/>
          <a:lstStyle/>
          <a:p>
            <a:r>
              <a:rPr lang="en-GB" dirty="0"/>
              <a:t>This lack of knowledge and feelings of impotence towards the insanity and curing of madness was often reflected in the statements of those working within the profession.</a:t>
            </a:r>
          </a:p>
          <a:p>
            <a:r>
              <a:rPr lang="en-GB" dirty="0"/>
              <a:t>There was a developing belief that nothing could be done to help the lunatics within the asylums.</a:t>
            </a:r>
          </a:p>
        </p:txBody>
      </p:sp>
    </p:spTree>
    <p:extLst>
      <p:ext uri="{BB962C8B-B14F-4D97-AF65-F5344CB8AC3E}">
        <p14:creationId xmlns:p14="http://schemas.microsoft.com/office/powerpoint/2010/main" val="3954992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Psychiatry in Germany</a:t>
            </a:r>
          </a:p>
        </p:txBody>
      </p:sp>
      <p:sp>
        <p:nvSpPr>
          <p:cNvPr id="3" name="Content Placeholder 2"/>
          <p:cNvSpPr>
            <a:spLocks noGrp="1"/>
          </p:cNvSpPr>
          <p:nvPr>
            <p:ph sz="half" idx="1"/>
          </p:nvPr>
        </p:nvSpPr>
        <p:spPr/>
        <p:txBody>
          <a:bodyPr>
            <a:normAutofit fontScale="92500" lnSpcReduction="10000"/>
          </a:bodyPr>
          <a:lstStyle/>
          <a:p>
            <a:r>
              <a:rPr lang="en-GB" dirty="0"/>
              <a:t>Academic institutions</a:t>
            </a:r>
          </a:p>
          <a:p>
            <a:r>
              <a:rPr lang="en-GB" dirty="0"/>
              <a:t>Still had barrack style asylums, but had smaller research clinics attached.</a:t>
            </a:r>
          </a:p>
          <a:p>
            <a:r>
              <a:rPr lang="en-GB" dirty="0"/>
              <a:t>Wilhelm </a:t>
            </a:r>
            <a:r>
              <a:rPr lang="en-GB" dirty="0" err="1"/>
              <a:t>Greisinger</a:t>
            </a:r>
            <a:r>
              <a:rPr lang="en-GB" dirty="0"/>
              <a:t> (1817-68)</a:t>
            </a:r>
          </a:p>
          <a:p>
            <a:r>
              <a:rPr lang="en-GB" dirty="0"/>
              <a:t>Wrote an influential book on psychiatry and stated that </a:t>
            </a:r>
            <a:r>
              <a:rPr lang="en-GB" sz="3200" dirty="0">
                <a:latin typeface="Monotype Corsiva" panose="03010101010201010101" pitchFamily="66" charset="0"/>
              </a:rPr>
              <a:t>“patients with so-called “mental illnesses” are really individuals with illnesses of the nerves and brain”</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34572" y="1401943"/>
            <a:ext cx="3024335" cy="4069105"/>
          </a:xfrm>
        </p:spPr>
      </p:pic>
    </p:spTree>
    <p:extLst>
      <p:ext uri="{BB962C8B-B14F-4D97-AF65-F5344CB8AC3E}">
        <p14:creationId xmlns:p14="http://schemas.microsoft.com/office/powerpoint/2010/main" val="3464254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Influence of German psychiatry</a:t>
            </a:r>
          </a:p>
        </p:txBody>
      </p:sp>
      <p:sp>
        <p:nvSpPr>
          <p:cNvPr id="3" name="Content Placeholder 2"/>
          <p:cNvSpPr>
            <a:spLocks noGrp="1"/>
          </p:cNvSpPr>
          <p:nvPr>
            <p:ph sz="half" idx="1"/>
          </p:nvPr>
        </p:nvSpPr>
        <p:spPr/>
        <p:txBody>
          <a:bodyPr>
            <a:normAutofit fontScale="92500" lnSpcReduction="10000"/>
          </a:bodyPr>
          <a:lstStyle/>
          <a:p>
            <a:r>
              <a:rPr lang="en-GB" dirty="0"/>
              <a:t>Detailed studies on the anatomy of the brain</a:t>
            </a:r>
          </a:p>
          <a:p>
            <a:r>
              <a:rPr lang="en-GB" dirty="0"/>
              <a:t>Fixing and staining cells that could be observed on the microscope.</a:t>
            </a:r>
          </a:p>
          <a:p>
            <a:r>
              <a:rPr lang="en-GB" dirty="0"/>
              <a:t>This led to the discovery that in fact many of the asylum patients were suffering from diseases of the brain, including:</a:t>
            </a:r>
          </a:p>
          <a:p>
            <a:r>
              <a:rPr lang="en-GB" dirty="0"/>
              <a:t>Alzheimer</a:t>
            </a:r>
          </a:p>
          <a:p>
            <a:r>
              <a:rPr lang="en-GB" dirty="0"/>
              <a:t>General Paralysis of the Insane (tertiary stage of Syphilis)</a:t>
            </a: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990906" y="1981200"/>
            <a:ext cx="3160014" cy="4191000"/>
          </a:xfrm>
        </p:spPr>
      </p:pic>
    </p:spTree>
    <p:extLst>
      <p:ext uri="{BB962C8B-B14F-4D97-AF65-F5344CB8AC3E}">
        <p14:creationId xmlns:p14="http://schemas.microsoft.com/office/powerpoint/2010/main" val="1556331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Emil </a:t>
            </a:r>
            <a:r>
              <a:rPr lang="en-GB" dirty="0" err="1"/>
              <a:t>Kraepelin</a:t>
            </a:r>
            <a:endParaRPr lang="en-GB" dirty="0"/>
          </a:p>
        </p:txBody>
      </p:sp>
      <p:sp>
        <p:nvSpPr>
          <p:cNvPr id="3" name="Content Placeholder 2"/>
          <p:cNvSpPr>
            <a:spLocks noGrp="1"/>
          </p:cNvSpPr>
          <p:nvPr>
            <p:ph sz="half" idx="1"/>
          </p:nvPr>
        </p:nvSpPr>
        <p:spPr/>
        <p:txBody>
          <a:bodyPr>
            <a:normAutofit lnSpcReduction="10000"/>
          </a:bodyPr>
          <a:lstStyle/>
          <a:p>
            <a:r>
              <a:rPr lang="en-GB" dirty="0"/>
              <a:t>Studied thousands and thousands of patients, making observational notes.</a:t>
            </a:r>
          </a:p>
          <a:p>
            <a:r>
              <a:rPr lang="en-GB" dirty="0"/>
              <a:t>In doing so felt that madness could be divided into two classifications:</a:t>
            </a:r>
          </a:p>
          <a:p>
            <a:pPr lvl="1"/>
            <a:r>
              <a:rPr lang="en-GB" dirty="0"/>
              <a:t>A type that involved deterioration, that probably couldn’t be cured, e.g. dementia</a:t>
            </a:r>
          </a:p>
          <a:p>
            <a:pPr lvl="1"/>
            <a:r>
              <a:rPr lang="en-GB" dirty="0"/>
              <a:t>And those that suffered with a manic-depressive psychosis. These cases were more optimistic and could potentially be cured, or helped.</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94958" y="1981200"/>
            <a:ext cx="3151910" cy="4191000"/>
          </a:xfrm>
        </p:spPr>
      </p:pic>
    </p:spTree>
    <p:extLst>
      <p:ext uri="{BB962C8B-B14F-4D97-AF65-F5344CB8AC3E}">
        <p14:creationId xmlns:p14="http://schemas.microsoft.com/office/powerpoint/2010/main" val="2129771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983" y="234351"/>
            <a:ext cx="3784077" cy="2114529"/>
          </a:xfrm>
        </p:spPr>
        <p:txBody>
          <a:bodyPr/>
          <a:lstStyle/>
          <a:p>
            <a:r>
              <a:rPr lang="en-GB" dirty="0"/>
              <a:t>How were the mentally ill viewed?</a:t>
            </a:r>
          </a:p>
        </p:txBody>
      </p:sp>
      <p:sp>
        <p:nvSpPr>
          <p:cNvPr id="5" name="Text Placeholder 4"/>
          <p:cNvSpPr>
            <a:spLocks noGrp="1"/>
          </p:cNvSpPr>
          <p:nvPr>
            <p:ph type="body" sz="half" idx="2"/>
          </p:nvPr>
        </p:nvSpPr>
        <p:spPr>
          <a:xfrm>
            <a:off x="581983" y="2348881"/>
            <a:ext cx="3782586" cy="3594720"/>
          </a:xfrm>
        </p:spPr>
        <p:txBody>
          <a:bodyPr>
            <a:normAutofit/>
          </a:bodyPr>
          <a:lstStyle/>
          <a:p>
            <a:r>
              <a:rPr lang="en-GB" sz="2400" dirty="0"/>
              <a:t>The language used to describe them was negative and unforgiving:</a:t>
            </a:r>
          </a:p>
          <a:p>
            <a:endParaRPr lang="en-GB" sz="2400" dirty="0"/>
          </a:p>
          <a:p>
            <a:r>
              <a:rPr lang="en-GB" sz="2400" dirty="0">
                <a:latin typeface="Monotype Corsiva" panose="03010101010201010101" pitchFamily="66" charset="0"/>
              </a:rPr>
              <a:t>“tainted persons, lepers, moral refuse, ten times more vicious and noxious, and infinitely less capable of improvement, than the savages of primitive barbarism”</a:t>
            </a:r>
          </a:p>
          <a:p>
            <a:endParaRPr lang="en-GB" dirty="0"/>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45063" y="1623950"/>
            <a:ext cx="6786562" cy="2932237"/>
          </a:xfrm>
        </p:spPr>
      </p:pic>
    </p:spTree>
    <p:extLst>
      <p:ext uri="{BB962C8B-B14F-4D97-AF65-F5344CB8AC3E}">
        <p14:creationId xmlns:p14="http://schemas.microsoft.com/office/powerpoint/2010/main" val="831854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How did theories of degeneration and heredity feed into and influence psychiatric practice? </a:t>
            </a:r>
            <a:endParaRPr lang="en-GB" dirty="0"/>
          </a:p>
        </p:txBody>
      </p:sp>
    </p:spTree>
    <p:extLst>
      <p:ext uri="{BB962C8B-B14F-4D97-AF65-F5344CB8AC3E}">
        <p14:creationId xmlns:p14="http://schemas.microsoft.com/office/powerpoint/2010/main" val="2163240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Eugenics</a:t>
            </a:r>
          </a:p>
        </p:txBody>
      </p:sp>
      <p:sp>
        <p:nvSpPr>
          <p:cNvPr id="3" name="Content Placeholder 2"/>
          <p:cNvSpPr>
            <a:spLocks noGrp="1"/>
          </p:cNvSpPr>
          <p:nvPr>
            <p:ph sz="half" idx="1"/>
          </p:nvPr>
        </p:nvSpPr>
        <p:spPr/>
        <p:txBody>
          <a:bodyPr/>
          <a:lstStyle/>
          <a:p>
            <a:r>
              <a:rPr lang="en-GB" dirty="0"/>
              <a:t>“purging the blood of the races of living poisons”</a:t>
            </a:r>
          </a:p>
          <a:p>
            <a:r>
              <a:rPr lang="en-GB" dirty="0"/>
              <a:t>What is Eugenics? To improve the genetic quality of the human population. </a:t>
            </a:r>
          </a:p>
          <a:p>
            <a:r>
              <a:rPr lang="en-GB" dirty="0"/>
              <a:t>Encourage reproduction of the better sort, and weed out the types that are undesirable.</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66420" y="1981200"/>
            <a:ext cx="5542960" cy="3608504"/>
          </a:xfrm>
        </p:spPr>
      </p:pic>
    </p:spTree>
    <p:extLst>
      <p:ext uri="{BB962C8B-B14F-4D97-AF65-F5344CB8AC3E}">
        <p14:creationId xmlns:p14="http://schemas.microsoft.com/office/powerpoint/2010/main" val="33149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co Living 16x9">
  <a:themeElements>
    <a:clrScheme name="EcoLiving">
      <a:dk1>
        <a:srgbClr val="404040"/>
      </a:dk1>
      <a:lt1>
        <a:sysClr val="window" lastClr="FFFFFF"/>
      </a:lt1>
      <a:dk2>
        <a:srgbClr val="000000"/>
      </a:dk2>
      <a:lt2>
        <a:srgbClr val="F5EECF"/>
      </a:lt2>
      <a:accent1>
        <a:srgbClr val="488E4A"/>
      </a:accent1>
      <a:accent2>
        <a:srgbClr val="6595BC"/>
      </a:accent2>
      <a:accent3>
        <a:srgbClr val="CB6933"/>
      </a:accent3>
      <a:accent4>
        <a:srgbClr val="D4BC49"/>
      </a:accent4>
      <a:accent5>
        <a:srgbClr val="8F5C31"/>
      </a:accent5>
      <a:accent6>
        <a:srgbClr val="6E7588"/>
      </a:accent6>
      <a:hlink>
        <a:srgbClr val="B1754C"/>
      </a:hlink>
      <a:folHlink>
        <a:srgbClr val="6595BC"/>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coLiving_16x9">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miter lim="800000"/>
        </a:ln>
        <a:ln w="28575" cap="flat" cmpd="sng" algn="ctr">
          <a:solidFill>
            <a:schemeClr val="phClr"/>
          </a:solidFill>
          <a:miter lim="800000"/>
        </a:ln>
        <a:ln w="41275" cap="flat" cmpd="sng" algn="ctr">
          <a:solidFill>
            <a:schemeClr val="phClr"/>
          </a:solidFill>
          <a:miter lim="800000"/>
        </a:ln>
      </a:lnStyleLst>
      <a:effectStyleLst>
        <a:effectStyle>
          <a:effectLst/>
        </a:effectStyle>
        <a:effectStyle>
          <a:effectLst>
            <a:outerShdw blurRad="39999" dist="23000" dir="5400000" algn="bl" rotWithShape="0">
              <a:srgbClr val="000000">
                <a:alpha val="40000"/>
              </a:srgbClr>
            </a:outerShdw>
          </a:effectLst>
        </a:effectStyle>
        <a:effectStyle>
          <a:effectLst>
            <a:outerShdw blurRad="38100" dist="19050" dir="540000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gradFill rotWithShape="1">
          <a:gsLst>
            <a:gs pos="0">
              <a:schemeClr val="phClr">
                <a:tint val="100000"/>
                <a:lumMod val="100000"/>
              </a:schemeClr>
            </a:gs>
            <a:gs pos="100000">
              <a:schemeClr val="phClr">
                <a:tint val="80000"/>
              </a:schemeClr>
            </a:gs>
          </a:gsLst>
          <a:lin ang="5400000" scaled="0"/>
        </a:gradFill>
        <a:blipFill>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28575">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theme>
</file>

<file path=ppt/theme/theme2.xml><?xml version="1.0" encoding="utf-8"?>
<a:theme xmlns:a="http://schemas.openxmlformats.org/drawingml/2006/main" name="Office Theme">
  <a:themeElements>
    <a:clrScheme name="EcoLiving">
      <a:dk1>
        <a:srgbClr val="404040"/>
      </a:dk1>
      <a:lt1>
        <a:sysClr val="window" lastClr="FFFFFF"/>
      </a:lt1>
      <a:dk2>
        <a:srgbClr val="000000"/>
      </a:dk2>
      <a:lt2>
        <a:srgbClr val="F5EECF"/>
      </a:lt2>
      <a:accent1>
        <a:srgbClr val="488E4A"/>
      </a:accent1>
      <a:accent2>
        <a:srgbClr val="6595BC"/>
      </a:accent2>
      <a:accent3>
        <a:srgbClr val="CB6933"/>
      </a:accent3>
      <a:accent4>
        <a:srgbClr val="D4BC49"/>
      </a:accent4>
      <a:accent5>
        <a:srgbClr val="8F5C31"/>
      </a:accent5>
      <a:accent6>
        <a:srgbClr val="6E7588"/>
      </a:accent6>
      <a:hlink>
        <a:srgbClr val="B1754C"/>
      </a:hlink>
      <a:folHlink>
        <a:srgbClr val="6595BC"/>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coLiving_16x9">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miter lim="800000"/>
        </a:ln>
        <a:ln w="28575" cap="flat" cmpd="sng" algn="ctr">
          <a:solidFill>
            <a:schemeClr val="phClr"/>
          </a:solidFill>
          <a:miter lim="800000"/>
        </a:ln>
        <a:ln w="41275" cap="flat" cmpd="sng" algn="ctr">
          <a:solidFill>
            <a:schemeClr val="phClr"/>
          </a:solidFill>
          <a:miter lim="800000"/>
        </a:ln>
      </a:lnStyleLst>
      <a:effectStyleLst>
        <a:effectStyle>
          <a:effectLst/>
        </a:effectStyle>
        <a:effectStyle>
          <a:effectLst>
            <a:outerShdw blurRad="39999" dist="23000" dir="5400000" algn="bl" rotWithShape="0">
              <a:srgbClr val="000000">
                <a:alpha val="40000"/>
              </a:srgbClr>
            </a:outerShdw>
          </a:effectLst>
        </a:effectStyle>
        <a:effectStyle>
          <a:effectLst>
            <a:outerShdw blurRad="38100" dist="19050" dir="540000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EcoLiving">
      <a:dk1>
        <a:srgbClr val="404040"/>
      </a:dk1>
      <a:lt1>
        <a:sysClr val="window" lastClr="FFFFFF"/>
      </a:lt1>
      <a:dk2>
        <a:srgbClr val="000000"/>
      </a:dk2>
      <a:lt2>
        <a:srgbClr val="F5EECF"/>
      </a:lt2>
      <a:accent1>
        <a:srgbClr val="488E4A"/>
      </a:accent1>
      <a:accent2>
        <a:srgbClr val="6595BC"/>
      </a:accent2>
      <a:accent3>
        <a:srgbClr val="CB6933"/>
      </a:accent3>
      <a:accent4>
        <a:srgbClr val="D4BC49"/>
      </a:accent4>
      <a:accent5>
        <a:srgbClr val="8F5C31"/>
      </a:accent5>
      <a:accent6>
        <a:srgbClr val="6E7588"/>
      </a:accent6>
      <a:hlink>
        <a:srgbClr val="B1754C"/>
      </a:hlink>
      <a:folHlink>
        <a:srgbClr val="6595BC"/>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coLiving_16x9">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miter lim="800000"/>
        </a:ln>
        <a:ln w="28575" cap="flat" cmpd="sng" algn="ctr">
          <a:solidFill>
            <a:schemeClr val="phClr"/>
          </a:solidFill>
          <a:miter lim="800000"/>
        </a:ln>
        <a:ln w="41275" cap="flat" cmpd="sng" algn="ctr">
          <a:solidFill>
            <a:schemeClr val="phClr"/>
          </a:solidFill>
          <a:miter lim="800000"/>
        </a:ln>
      </a:lnStyleLst>
      <a:effectStyleLst>
        <a:effectStyle>
          <a:effectLst/>
        </a:effectStyle>
        <a:effectStyle>
          <a:effectLst>
            <a:outerShdw blurRad="39999" dist="23000" dir="5400000" algn="bl" rotWithShape="0">
              <a:srgbClr val="000000">
                <a:alpha val="40000"/>
              </a:srgbClr>
            </a:outerShdw>
          </a:effectLst>
        </a:effectStyle>
        <a:effectStyle>
          <a:effectLst>
            <a:outerShdw blurRad="38100" dist="19050" dir="540000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DEFF986-5B24-4FFE-8015-C92B2DCBC29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Natural living presentation (widescreen)</Template>
  <TotalTime>0</TotalTime>
  <Words>1767</Words>
  <Application>Microsoft Office PowerPoint</Application>
  <PresentationFormat>Custom</PresentationFormat>
  <Paragraphs>160</Paragraphs>
  <Slides>28</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Cambria</vt:lpstr>
      <vt:lpstr>Monotype Corsiva</vt:lpstr>
      <vt:lpstr>Eco Living 16x9</vt:lpstr>
      <vt:lpstr>Degenerates and Dealing with the Depraved</vt:lpstr>
      <vt:lpstr>Questions from last week….</vt:lpstr>
      <vt:lpstr>Monomania</vt:lpstr>
      <vt:lpstr>Dorothea Dix</vt:lpstr>
      <vt:lpstr>Lack of inspections and lack of care towards mentally ill.</vt:lpstr>
      <vt:lpstr>Looking after the mentally ill</vt:lpstr>
      <vt:lpstr>John Haslam</vt:lpstr>
      <vt:lpstr>The Lunatics Act (1845)</vt:lpstr>
      <vt:lpstr>The Lunacy Act 1845</vt:lpstr>
      <vt:lpstr>Statistics</vt:lpstr>
      <vt:lpstr>Degeneration?</vt:lpstr>
      <vt:lpstr>Pinel and Esquirol</vt:lpstr>
      <vt:lpstr>Insanity and the influence of society (US)</vt:lpstr>
      <vt:lpstr>Insanity and the influence of society (UK)</vt:lpstr>
      <vt:lpstr>Frustration with the alienist</vt:lpstr>
      <vt:lpstr>Images of the insane</vt:lpstr>
      <vt:lpstr>Richard Dadd 1817-86</vt:lpstr>
      <vt:lpstr>Degenerates</vt:lpstr>
      <vt:lpstr>Degenerates</vt:lpstr>
      <vt:lpstr>What to do with the depraved?</vt:lpstr>
      <vt:lpstr>What about the psychiatrists?</vt:lpstr>
      <vt:lpstr>Psychiatrists and insanity</vt:lpstr>
      <vt:lpstr>Psychiatry in Germany</vt:lpstr>
      <vt:lpstr>Influence of German psychiatry</vt:lpstr>
      <vt:lpstr>Emil Kraepelin</vt:lpstr>
      <vt:lpstr>How were the mentally ill viewed?</vt:lpstr>
      <vt:lpstr>PowerPoint Presentation</vt:lpstr>
      <vt:lpstr>Eugenics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2017-02-28T11:42:13Z</dcterms:created>
  <dcterms:modified xsi:type="dcterms:W3CDTF">2017-03-05T19:51:16Z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TC028010969991</vt:lpwstr>
  </property>
</Properties>
</file>