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handoutMasterIdLst>
    <p:handoutMasterId r:id="rId30"/>
  </p:handoutMasterIdLst>
  <p:sldIdLst>
    <p:sldId id="296" r:id="rId2"/>
    <p:sldId id="258" r:id="rId3"/>
    <p:sldId id="278" r:id="rId4"/>
    <p:sldId id="259" r:id="rId5"/>
    <p:sldId id="279" r:id="rId6"/>
    <p:sldId id="295" r:id="rId7"/>
    <p:sldId id="282" r:id="rId8"/>
    <p:sldId id="280" r:id="rId9"/>
    <p:sldId id="281" r:id="rId10"/>
    <p:sldId id="286" r:id="rId11"/>
    <p:sldId id="283" r:id="rId12"/>
    <p:sldId id="285" r:id="rId13"/>
    <p:sldId id="284" r:id="rId14"/>
    <p:sldId id="287" r:id="rId15"/>
    <p:sldId id="288" r:id="rId16"/>
    <p:sldId id="272" r:id="rId17"/>
    <p:sldId id="273" r:id="rId18"/>
    <p:sldId id="289" r:id="rId19"/>
    <p:sldId id="274" r:id="rId20"/>
    <p:sldId id="275" r:id="rId21"/>
    <p:sldId id="276" r:id="rId22"/>
    <p:sldId id="290" r:id="rId23"/>
    <p:sldId id="291" r:id="rId24"/>
    <p:sldId id="292" r:id="rId25"/>
    <p:sldId id="293" r:id="rId26"/>
    <p:sldId id="294" r:id="rId27"/>
    <p:sldId id="277" r:id="rId28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4" d="100"/>
          <a:sy n="84" d="100"/>
        </p:scale>
        <p:origin x="-9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C15254-D509-430A-9490-08DCAB64DE9E}" type="datetimeFigureOut">
              <a:rPr lang="en-US" smtClean="0"/>
              <a:pPr/>
              <a:t>9/27/2012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417405-0C34-4463-81CF-A0677FE936C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271762727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8B08E3-B88F-4622-A3CF-4538153DFF91}" type="datetimeFigureOut">
              <a:rPr lang="en-US" smtClean="0"/>
              <a:pPr/>
              <a:t>9/27/2012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4350"/>
            <a:ext cx="3429000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BD18BD-32CB-4AF2-B023-6C96FA81C77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416341984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857500" y="514350"/>
            <a:ext cx="3429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79B08F9-253F-4D22-84C8-02D20F3818B3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4866FC-EF2D-472D-9E5E-2730A0DB8245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854503F-A762-452C-9CC2-F58E792F1EFF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1425C74-B17D-42FC-8888-EDB558737E01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A348DD5-6F9D-420F-A209-BF52A23F51EE}" type="datetime1">
              <a:rPr lang="en-US" smtClean="0"/>
              <a:t>9/27/2012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5061A4-4070-467C-86E3-5DE233B88787}" type="datetime1">
              <a:rPr lang="en-US" smtClean="0"/>
              <a:t>9/27/2012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0DABBE0-8137-419C-9683-5D2D1E1EA316}" type="datetime1">
              <a:rPr lang="en-US" smtClean="0"/>
              <a:t>9/27/2012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EC19A3F-7BC1-4486-A9DD-6D5F18BA8BBA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615D087-C271-4C93-B77B-9647697DA834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16F235-0A43-4440-A738-CC055CF04426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D8B0DB3-C1B5-4915-AAFD-ECC11BD6C0E1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198FCFF4-9918-42A2-9FC9-131958381482}" type="datetime1">
              <a:rPr lang="en-US" smtClean="0"/>
              <a:t>9/27/2012</a:t>
            </a:fld>
            <a:endParaRPr lang="en-US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endParaRPr lang="en-US"/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</a:t>
            </a:fld>
            <a:endParaRPr lang="en-US" dirty="0"/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0" y="5038140"/>
            <a:ext cx="9144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Chapter 18</a:t>
            </a:r>
          </a:p>
          <a:p>
            <a:r>
              <a:rPr lang="en-GB" dirty="0" smtClean="0"/>
              <a:t>Strategic Management Accounting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7143342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latin typeface="Arial" charset="0"/>
              </a:rPr>
              <a:t>Overview</a:t>
            </a:r>
            <a:endParaRPr lang="en-GB" dirty="0">
              <a:latin typeface="Arial" charset="0"/>
            </a:endParaRPr>
          </a:p>
        </p:txBody>
      </p:sp>
      <p:sp>
        <p:nvSpPr>
          <p:cNvPr id="7173" name="Rectangle 5"/>
          <p:cNvSpPr>
            <a:spLocks noGrp="1" noChangeArrowheads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eaLnBrk="1" hangingPunct="1"/>
            <a:r>
              <a:rPr lang="en-GB" sz="2800" dirty="0" smtClean="0">
                <a:latin typeface="Arial" charset="0"/>
              </a:rPr>
              <a:t>From management accounting to </a:t>
            </a:r>
            <a:r>
              <a:rPr lang="en-GB" sz="2800" i="1" dirty="0" smtClean="0">
                <a:latin typeface="Arial" charset="0"/>
              </a:rPr>
              <a:t>strategic</a:t>
            </a:r>
            <a:r>
              <a:rPr lang="en-GB" sz="2800" dirty="0" smtClean="0">
                <a:latin typeface="Arial" charset="0"/>
              </a:rPr>
              <a:t> </a:t>
            </a:r>
            <a:r>
              <a:rPr lang="en-GB" sz="2800" dirty="0">
                <a:latin typeface="Arial" charset="0"/>
              </a:rPr>
              <a:t>management accounting (</a:t>
            </a:r>
            <a:r>
              <a:rPr lang="en-GB" sz="2800" dirty="0" smtClean="0">
                <a:latin typeface="Arial" charset="0"/>
              </a:rPr>
              <a:t>SMA) </a:t>
            </a:r>
          </a:p>
          <a:p>
            <a:pPr eaLnBrk="1" hangingPunct="1"/>
            <a:r>
              <a:rPr lang="en-GB" sz="2800" dirty="0">
                <a:latin typeface="Arial" charset="0"/>
              </a:rPr>
              <a:t>T</a:t>
            </a:r>
            <a:r>
              <a:rPr lang="en-GB" sz="2800" dirty="0" smtClean="0">
                <a:latin typeface="Arial" charset="0"/>
              </a:rPr>
              <a:t>echniques </a:t>
            </a:r>
            <a:r>
              <a:rPr lang="en-GB" sz="2800" dirty="0">
                <a:latin typeface="Arial" charset="0"/>
              </a:rPr>
              <a:t>to support </a:t>
            </a:r>
            <a:r>
              <a:rPr lang="en-GB" sz="2800" dirty="0" smtClean="0">
                <a:latin typeface="Arial" charset="0"/>
              </a:rPr>
              <a:t>SMA</a:t>
            </a:r>
            <a:r>
              <a:rPr lang="en-GB" sz="2800" dirty="0">
                <a:latin typeface="Arial" charset="0"/>
              </a:rPr>
              <a:t>	</a:t>
            </a:r>
            <a:endParaRPr lang="en-GB" sz="2800" dirty="0" smtClean="0">
              <a:latin typeface="Arial" charset="0"/>
            </a:endParaRPr>
          </a:p>
          <a:p>
            <a:pPr lvl="1"/>
            <a:r>
              <a:rPr lang="en-US" dirty="0"/>
              <a:t>Value chain &amp; supply chain </a:t>
            </a:r>
            <a:r>
              <a:rPr lang="en-US" dirty="0" smtClean="0"/>
              <a:t>management, human </a:t>
            </a:r>
            <a:r>
              <a:rPr lang="en-US" dirty="0"/>
              <a:t>resource </a:t>
            </a:r>
            <a:r>
              <a:rPr lang="en-US" dirty="0" smtClean="0"/>
              <a:t>accounting, activity</a:t>
            </a:r>
            <a:r>
              <a:rPr lang="en-US" dirty="0"/>
              <a:t>-based cost </a:t>
            </a:r>
            <a:r>
              <a:rPr lang="en-US" dirty="0" smtClean="0"/>
              <a:t>management, lifecycle costing, target costing, kaizen costing, Just </a:t>
            </a:r>
            <a:r>
              <a:rPr lang="en-US" dirty="0"/>
              <a:t>in </a:t>
            </a:r>
            <a:r>
              <a:rPr lang="en-US" dirty="0" smtClean="0"/>
              <a:t>Time, </a:t>
            </a:r>
            <a:r>
              <a:rPr lang="en-US" dirty="0" err="1" smtClean="0"/>
              <a:t>backflush</a:t>
            </a:r>
            <a:r>
              <a:rPr lang="en-US" dirty="0" smtClean="0"/>
              <a:t> costing, lean </a:t>
            </a:r>
            <a:r>
              <a:rPr lang="en-US" dirty="0"/>
              <a:t>accounting</a:t>
            </a:r>
          </a:p>
          <a:p>
            <a:pPr lvl="1"/>
            <a:endParaRPr lang="en-GB" sz="24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245388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From MA to strategic 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 smtClean="0"/>
              <a:t>The </a:t>
            </a:r>
            <a:r>
              <a:rPr lang="en-US" dirty="0"/>
              <a:t>definition of management </a:t>
            </a:r>
            <a:r>
              <a:rPr lang="en-US" dirty="0" smtClean="0"/>
              <a:t>control systems </a:t>
            </a:r>
            <a:r>
              <a:rPr lang="en-US" dirty="0"/>
              <a:t>has evolved from a focus on formal, financially quantifiable information and now includes </a:t>
            </a:r>
            <a:r>
              <a:rPr lang="en-US" dirty="0" smtClean="0"/>
              <a:t>external information </a:t>
            </a:r>
            <a:r>
              <a:rPr lang="en-US" dirty="0"/>
              <a:t>relating to markets, customers and competitors; non-financial information about </a:t>
            </a:r>
            <a:r>
              <a:rPr lang="en-US" dirty="0" smtClean="0"/>
              <a:t>production processes</a:t>
            </a:r>
            <a:r>
              <a:rPr lang="en-US" dirty="0"/>
              <a:t>; predictive information; and a broad array of decision support mechanisms and informal </a:t>
            </a:r>
            <a:r>
              <a:rPr lang="en-US" dirty="0" smtClean="0"/>
              <a:t>personal and </a:t>
            </a:r>
            <a:r>
              <a:rPr lang="en-US" dirty="0"/>
              <a:t>social controls </a:t>
            </a:r>
            <a:r>
              <a:rPr lang="en-US" sz="1800" dirty="0"/>
              <a:t>(</a:t>
            </a:r>
            <a:r>
              <a:rPr lang="en-US" sz="1800" dirty="0" err="1"/>
              <a:t>Chenhall</a:t>
            </a:r>
            <a:r>
              <a:rPr lang="en-US" sz="1800" dirty="0"/>
              <a:t>, 2003)</a:t>
            </a:r>
            <a:r>
              <a:rPr lang="en-US" dirty="0"/>
              <a:t>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0130025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z="3200" dirty="0">
                <a:latin typeface="Arial" charset="0"/>
              </a:rPr>
              <a:t>What is </a:t>
            </a:r>
            <a:r>
              <a:rPr lang="en-AU" sz="3200" i="1" dirty="0" smtClean="0">
                <a:latin typeface="Arial" charset="0"/>
              </a:rPr>
              <a:t>strategic</a:t>
            </a:r>
            <a:r>
              <a:rPr lang="en-AU" sz="3200" dirty="0" smtClean="0">
                <a:latin typeface="Arial" charset="0"/>
              </a:rPr>
              <a:t> management accounting?</a:t>
            </a:r>
            <a:endParaRPr lang="en-AU" sz="3200" dirty="0">
              <a:latin typeface="Arial" charset="0"/>
            </a:endParaRPr>
          </a:p>
        </p:txBody>
      </p:sp>
      <p:sp>
        <p:nvSpPr>
          <p:cNvPr id="9318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 typeface="Arial" charset="0"/>
              <a:buChar char="•"/>
            </a:pPr>
            <a:r>
              <a:rPr lang="en-AU" sz="2400" i="1" dirty="0" smtClean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‘T</a:t>
            </a:r>
            <a:r>
              <a:rPr lang="en-GB" sz="2400" i="1" dirty="0" smtClean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he </a:t>
            </a:r>
            <a:r>
              <a:rPr lang="en-GB" sz="2400" i="1" dirty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provision and analysis of management accounting data about a business and its competitors which is of use in the development and monitoring of the strategy of that business</a:t>
            </a:r>
            <a:r>
              <a:rPr lang="ja-JP" altLang="en-GB" sz="2400" i="1" dirty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’</a:t>
            </a:r>
            <a:r>
              <a:rPr lang="en-GB" sz="2400" i="1" dirty="0">
                <a:latin typeface="Arial" charset="0"/>
              </a:rPr>
              <a:t> </a:t>
            </a:r>
          </a:p>
          <a:p>
            <a:pPr lvl="1" eaLnBrk="1" hangingPunct="1">
              <a:lnSpc>
                <a:spcPct val="80000"/>
              </a:lnSpc>
              <a:buFont typeface="Arial" charset="0"/>
              <a:buChar char="–"/>
            </a:pPr>
            <a:r>
              <a:rPr lang="en-GB" sz="1800" dirty="0" smtClean="0">
                <a:latin typeface="Arial" charset="0"/>
              </a:rPr>
              <a:t>Simmonds (1981)</a:t>
            </a:r>
            <a:endParaRPr lang="en-GB" sz="1800" dirty="0">
              <a:latin typeface="Arial" charset="0"/>
            </a:endParaRPr>
          </a:p>
          <a:p>
            <a:r>
              <a:rPr lang="en-GB" sz="2400" i="1" dirty="0" smtClean="0"/>
              <a:t>‘T</a:t>
            </a:r>
            <a:r>
              <a:rPr lang="en-US" sz="2400" i="1" dirty="0" smtClean="0"/>
              <a:t>he provision </a:t>
            </a:r>
            <a:r>
              <a:rPr lang="en-US" sz="2400" i="1" dirty="0"/>
              <a:t>and analysis of financial information on the firm’s product markets and competitors’ costs and </a:t>
            </a:r>
            <a:r>
              <a:rPr lang="en-US" sz="2400" i="1" dirty="0" smtClean="0"/>
              <a:t>cost structures </a:t>
            </a:r>
            <a:r>
              <a:rPr lang="en-US" sz="2400" i="1" dirty="0"/>
              <a:t>and the monitoring of the enterprise’s strategies and those of its competitors in these markets over </a:t>
            </a:r>
            <a:r>
              <a:rPr lang="en-US" sz="2400" i="1" dirty="0" smtClean="0"/>
              <a:t>a number </a:t>
            </a:r>
            <a:r>
              <a:rPr lang="en-US" sz="2400" i="1" dirty="0"/>
              <a:t>of </a:t>
            </a:r>
            <a:r>
              <a:rPr lang="en-US" sz="2400" i="1" dirty="0" smtClean="0"/>
              <a:t>periods</a:t>
            </a:r>
            <a:r>
              <a:rPr lang="en-US" sz="2400" dirty="0" smtClean="0"/>
              <a:t>’</a:t>
            </a:r>
          </a:p>
          <a:p>
            <a:pPr lvl="1"/>
            <a:r>
              <a:rPr lang="en-US" sz="1800" dirty="0" smtClean="0"/>
              <a:t>(Bromwich, 1990)</a:t>
            </a:r>
            <a:endParaRPr lang="en-AU" sz="18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6955192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AU" sz="3200" dirty="0">
                <a:latin typeface="Arial" charset="0"/>
              </a:rPr>
              <a:t>What is </a:t>
            </a:r>
            <a:r>
              <a:rPr lang="en-AU" sz="3200" i="1" dirty="0">
                <a:latin typeface="Arial" charset="0"/>
              </a:rPr>
              <a:t>strategic</a:t>
            </a:r>
            <a:r>
              <a:rPr lang="en-AU" sz="3200" dirty="0">
                <a:latin typeface="Arial" charset="0"/>
              </a:rPr>
              <a:t> management accounting?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</a:t>
            </a:r>
            <a:r>
              <a:rPr lang="en-US" dirty="0" smtClean="0"/>
              <a:t>he </a:t>
            </a:r>
            <a:r>
              <a:rPr lang="en-US" dirty="0"/>
              <a:t>collection of competitor </a:t>
            </a:r>
            <a:r>
              <a:rPr lang="en-US" dirty="0" smtClean="0"/>
              <a:t>information on </a:t>
            </a:r>
            <a:r>
              <a:rPr lang="en-US" dirty="0"/>
              <a:t>pricing, costs, volume, market share;</a:t>
            </a:r>
          </a:p>
          <a:p>
            <a:r>
              <a:rPr lang="en-US" dirty="0"/>
              <a:t>T</a:t>
            </a:r>
            <a:r>
              <a:rPr lang="en-US" dirty="0" smtClean="0"/>
              <a:t>he </a:t>
            </a:r>
            <a:r>
              <a:rPr lang="en-US" dirty="0"/>
              <a:t>exploitation of cost reduction </a:t>
            </a:r>
            <a:r>
              <a:rPr lang="en-US" dirty="0" smtClean="0"/>
              <a:t>opportunities through </a:t>
            </a:r>
            <a:r>
              <a:rPr lang="en-US" dirty="0"/>
              <a:t>a focus on continuous improvement and on </a:t>
            </a:r>
            <a:r>
              <a:rPr lang="en-US" dirty="0" smtClean="0"/>
              <a:t>non-financial performance </a:t>
            </a:r>
            <a:r>
              <a:rPr lang="en-US" dirty="0"/>
              <a:t>measures;</a:t>
            </a:r>
          </a:p>
          <a:p>
            <a:r>
              <a:rPr lang="en-US" dirty="0" smtClean="0"/>
              <a:t>Matching </a:t>
            </a:r>
            <a:r>
              <a:rPr lang="en-US" dirty="0"/>
              <a:t>the accounting emphasis with the firm’s strategic position</a:t>
            </a:r>
            <a:r>
              <a:rPr lang="en-US" dirty="0" smtClean="0"/>
              <a:t>.</a:t>
            </a:r>
          </a:p>
          <a:p>
            <a:pPr lvl="1"/>
            <a:r>
              <a:rPr lang="en-US" sz="1800" dirty="0" smtClean="0"/>
              <a:t>Lord (1996)</a:t>
            </a:r>
            <a:endParaRPr lang="en-US" sz="1800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4198913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AU" sz="3200" dirty="0">
                <a:latin typeface="Arial" charset="0"/>
              </a:rPr>
              <a:t>What is </a:t>
            </a:r>
            <a:r>
              <a:rPr lang="en-AU" sz="3200" i="1" dirty="0">
                <a:latin typeface="Arial" charset="0"/>
              </a:rPr>
              <a:t>strategic</a:t>
            </a:r>
            <a:r>
              <a:rPr lang="en-AU" sz="3200" dirty="0">
                <a:latin typeface="Arial" charset="0"/>
              </a:rPr>
              <a:t> management accounting?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charset="2"/>
              <a:buChar char="Ø"/>
            </a:pPr>
            <a:r>
              <a:rPr lang="en-US" sz="2800" dirty="0" smtClean="0"/>
              <a:t>Non</a:t>
            </a:r>
            <a:r>
              <a:rPr lang="en-US" sz="2800" dirty="0"/>
              <a:t>-financial performance measurement and a </a:t>
            </a:r>
            <a:r>
              <a:rPr lang="en-US" sz="2800" dirty="0" smtClean="0"/>
              <a:t>focus on business </a:t>
            </a:r>
            <a:r>
              <a:rPr lang="en-US" sz="2800" dirty="0"/>
              <a:t>processes have extended the ambit of accounting beyond purely financial numbers.</a:t>
            </a:r>
          </a:p>
          <a:p>
            <a:pPr>
              <a:buFont typeface="Wingdings" charset="2"/>
              <a:buChar char="Ø"/>
            </a:pPr>
            <a:r>
              <a:rPr lang="en-US" sz="2800" dirty="0"/>
              <a:t>Beyond the accounting period to </a:t>
            </a:r>
            <a:r>
              <a:rPr lang="en-US" sz="2800" dirty="0" smtClean="0"/>
              <a:t>a lifecycle </a:t>
            </a:r>
            <a:r>
              <a:rPr lang="en-US" sz="2800" dirty="0"/>
              <a:t>view. </a:t>
            </a:r>
          </a:p>
          <a:p>
            <a:pPr>
              <a:buFont typeface="Wingdings" charset="2"/>
              <a:buChar char="Ø"/>
            </a:pPr>
            <a:r>
              <a:rPr lang="en-US" sz="2800" dirty="0"/>
              <a:t>Beyond the organizational boundary to the supply chain</a:t>
            </a:r>
            <a:r>
              <a:rPr lang="en-US" sz="2800" dirty="0" smtClean="0"/>
              <a:t>.</a:t>
            </a:r>
          </a:p>
          <a:p>
            <a:pPr>
              <a:buFont typeface="Wingdings" charset="2"/>
              <a:buChar char="Ø"/>
            </a:pPr>
            <a:r>
              <a:rPr lang="en-AU" sz="2800" dirty="0" smtClean="0">
                <a:latin typeface="Arial" charset="0"/>
              </a:rPr>
              <a:t>Benchmarking with competitors</a:t>
            </a:r>
            <a:endParaRPr lang="en-GB" sz="2800" dirty="0">
              <a:latin typeface="Arial" charset="0"/>
            </a:endParaRPr>
          </a:p>
          <a:p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0412187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dirty="0" smtClean="0">
                <a:latin typeface="Arial" charset="0"/>
              </a:rPr>
              <a:t>SMA and accountants</a:t>
            </a:r>
            <a:endParaRPr lang="en-AU" dirty="0">
              <a:latin typeface="Arial" charset="0"/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484313"/>
            <a:ext cx="7607300" cy="4465637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AU" sz="2800" dirty="0">
                <a:latin typeface="Arial" charset="0"/>
              </a:rPr>
              <a:t>I</a:t>
            </a:r>
            <a:r>
              <a:rPr lang="en-AU" sz="2800" dirty="0" smtClean="0">
                <a:latin typeface="Arial" charset="0"/>
              </a:rPr>
              <a:t>s </a:t>
            </a:r>
            <a:r>
              <a:rPr lang="en-AU" sz="2800" dirty="0">
                <a:latin typeface="Arial" charset="0"/>
              </a:rPr>
              <a:t>strategic management </a:t>
            </a:r>
            <a:r>
              <a:rPr lang="en-AU" sz="2800" dirty="0" smtClean="0">
                <a:latin typeface="Arial" charset="0"/>
              </a:rPr>
              <a:t>accounting the responsibility </a:t>
            </a:r>
            <a:r>
              <a:rPr lang="en-AU" sz="2800" dirty="0">
                <a:latin typeface="Arial" charset="0"/>
              </a:rPr>
              <a:t>of accounting, operations or marketing?</a:t>
            </a:r>
          </a:p>
          <a:p>
            <a:pPr eaLnBrk="1" hangingPunct="1">
              <a:lnSpc>
                <a:spcPct val="90000"/>
              </a:lnSpc>
            </a:pPr>
            <a:r>
              <a:rPr lang="en-AU" sz="2800" dirty="0">
                <a:latin typeface="Arial" charset="0"/>
              </a:rPr>
              <a:t>The results of SMA are the natural outcomes of effective operational management processes … firms successfully collect and use competitor information without any input from the management accountant</a:t>
            </a:r>
          </a:p>
          <a:p>
            <a:pPr lvl="1" eaLnBrk="1" hangingPunct="1">
              <a:lnSpc>
                <a:spcPct val="90000"/>
              </a:lnSpc>
            </a:pPr>
            <a:r>
              <a:rPr lang="en-AU" sz="1900" dirty="0" smtClean="0">
                <a:latin typeface="Arial" charset="0"/>
              </a:rPr>
              <a:t>Lord (1996)</a:t>
            </a:r>
            <a:endParaRPr lang="en-AU" sz="1900" dirty="0">
              <a:latin typeface="Arial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AU" sz="2800" i="1" dirty="0">
                <a:latin typeface="Arial" charset="0"/>
              </a:rPr>
              <a:t>“The costs of capturing, collating, interpreting and analysing the appropriate data out-weighs the benefits”</a:t>
            </a:r>
          </a:p>
          <a:p>
            <a:pPr lvl="1" eaLnBrk="1" hangingPunct="1">
              <a:lnSpc>
                <a:spcPct val="90000"/>
              </a:lnSpc>
            </a:pPr>
            <a:r>
              <a:rPr lang="en-AU" sz="1900" dirty="0" smtClean="0">
                <a:latin typeface="Arial" charset="0"/>
              </a:rPr>
              <a:t>Dixon (1998)</a:t>
            </a:r>
            <a:endParaRPr lang="en-AU" sz="1900" dirty="0">
              <a:latin typeface="Arial" charset="0"/>
            </a:endParaRPr>
          </a:p>
          <a:p>
            <a:pPr eaLnBrk="1" hangingPunct="1">
              <a:lnSpc>
                <a:spcPct val="90000"/>
              </a:lnSpc>
            </a:pPr>
            <a:endParaRPr lang="en-AU" sz="24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6932707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en-US" dirty="0" smtClean="0"/>
              <a:t>The dimensions of SMA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052736"/>
            <a:ext cx="5904656" cy="5228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473174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SMA &amp; ERP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Enterprise </a:t>
            </a:r>
            <a:r>
              <a:rPr lang="en-US" dirty="0"/>
              <a:t>resource planning </a:t>
            </a:r>
            <a:r>
              <a:rPr lang="en-US" dirty="0" smtClean="0"/>
              <a:t>(</a:t>
            </a:r>
            <a:r>
              <a:rPr lang="en-US" dirty="0"/>
              <a:t>ERP) </a:t>
            </a:r>
            <a:r>
              <a:rPr lang="en-US" dirty="0" smtClean="0"/>
              <a:t>systems </a:t>
            </a:r>
            <a:r>
              <a:rPr lang="en-US" dirty="0"/>
              <a:t>are being developed in three </a:t>
            </a:r>
            <a:r>
              <a:rPr lang="en-US" dirty="0" smtClean="0"/>
              <a:t>directions:</a:t>
            </a:r>
          </a:p>
          <a:p>
            <a:pPr lvl="1"/>
            <a:r>
              <a:rPr lang="en-US" dirty="0" smtClean="0"/>
              <a:t>supplier </a:t>
            </a:r>
            <a:r>
              <a:rPr lang="en-US" dirty="0"/>
              <a:t>facing to meet the needs of supply </a:t>
            </a:r>
            <a:r>
              <a:rPr lang="en-US" dirty="0" smtClean="0"/>
              <a:t>chain management (SCM);</a:t>
            </a:r>
          </a:p>
          <a:p>
            <a:pPr lvl="1"/>
            <a:r>
              <a:rPr lang="en-US" dirty="0" smtClean="0"/>
              <a:t>customer </a:t>
            </a:r>
            <a:r>
              <a:rPr lang="en-US" dirty="0"/>
              <a:t>facing with a customer relationship management (CRM) function</a:t>
            </a:r>
            <a:r>
              <a:rPr lang="en-US" dirty="0" smtClean="0"/>
              <a:t>;</a:t>
            </a:r>
          </a:p>
          <a:p>
            <a:pPr lvl="1"/>
            <a:r>
              <a:rPr lang="en-US" dirty="0" smtClean="0"/>
              <a:t>management </a:t>
            </a:r>
            <a:r>
              <a:rPr lang="en-US" dirty="0"/>
              <a:t>facing to support the information and decision-making needs of managers.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6303035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AU" sz="3600" dirty="0" smtClean="0">
                <a:latin typeface="Arial" charset="0"/>
              </a:rPr>
              <a:t>Techniques </a:t>
            </a:r>
            <a:r>
              <a:rPr lang="en-AU" sz="3600" dirty="0">
                <a:latin typeface="Arial" charset="0"/>
              </a:rPr>
              <a:t>to support SMA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Value chain &amp; supply chain </a:t>
            </a:r>
            <a:r>
              <a:rPr lang="en-US" dirty="0" smtClean="0"/>
              <a:t>management</a:t>
            </a:r>
          </a:p>
          <a:p>
            <a:r>
              <a:rPr lang="en-US" dirty="0" smtClean="0"/>
              <a:t>Human resource accounting</a:t>
            </a:r>
          </a:p>
          <a:p>
            <a:r>
              <a:rPr lang="en-US" dirty="0" smtClean="0"/>
              <a:t>Activity-based cost management</a:t>
            </a:r>
          </a:p>
          <a:p>
            <a:r>
              <a:rPr lang="en-US" dirty="0" smtClean="0"/>
              <a:t>Lifecycle costing</a:t>
            </a:r>
          </a:p>
          <a:p>
            <a:r>
              <a:rPr lang="en-US" dirty="0" smtClean="0"/>
              <a:t>Target costing</a:t>
            </a:r>
          </a:p>
          <a:p>
            <a:r>
              <a:rPr lang="en-US" dirty="0" smtClean="0"/>
              <a:t>Kaizen costing</a:t>
            </a:r>
          </a:p>
          <a:p>
            <a:r>
              <a:rPr lang="en-US" dirty="0" smtClean="0"/>
              <a:t>Just in Time</a:t>
            </a:r>
          </a:p>
          <a:p>
            <a:r>
              <a:rPr lang="en-US" dirty="0" err="1" smtClean="0"/>
              <a:t>Backflush</a:t>
            </a:r>
            <a:r>
              <a:rPr lang="en-US" dirty="0" smtClean="0"/>
              <a:t> costing</a:t>
            </a:r>
          </a:p>
          <a:p>
            <a:r>
              <a:rPr lang="en-US" dirty="0"/>
              <a:t>L</a:t>
            </a:r>
            <a:r>
              <a:rPr lang="en-US" dirty="0" smtClean="0"/>
              <a:t>ean accounting</a:t>
            </a:r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9396076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Value chain &amp; supply chain </a:t>
            </a:r>
            <a:r>
              <a:rPr lang="en-US" dirty="0" smtClean="0"/>
              <a:t>management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</a:t>
            </a:r>
            <a:r>
              <a:rPr lang="en-US" dirty="0" smtClean="0"/>
              <a:t>o </a:t>
            </a:r>
            <a:r>
              <a:rPr lang="en-US" dirty="0"/>
              <a:t>understand the costs and profits of </a:t>
            </a:r>
            <a:r>
              <a:rPr lang="en-US" dirty="0" smtClean="0"/>
              <a:t>suppliers and distributors. This information can be used during </a:t>
            </a:r>
            <a:r>
              <a:rPr lang="en-US" dirty="0"/>
              <a:t>the negotiation </a:t>
            </a:r>
            <a:r>
              <a:rPr lang="en-US" dirty="0" smtClean="0"/>
              <a:t>process and </a:t>
            </a:r>
            <a:r>
              <a:rPr lang="en-US" dirty="0"/>
              <a:t>can lead to collaboration to improve efficiencies in the supply </a:t>
            </a:r>
            <a:r>
              <a:rPr lang="en-US" dirty="0" smtClean="0"/>
              <a:t>chain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3903455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Human </a:t>
            </a:r>
            <a:r>
              <a:rPr lang="en-US" dirty="0"/>
              <a:t>resource accounting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</a:t>
            </a:r>
            <a:r>
              <a:rPr lang="en-US" dirty="0" smtClean="0"/>
              <a:t>mployees </a:t>
            </a:r>
            <a:r>
              <a:rPr lang="en-US" dirty="0"/>
              <a:t>can be a major source of organizational profits, because it is the knowledge that is held by </a:t>
            </a:r>
            <a:r>
              <a:rPr lang="en-US" dirty="0" err="1"/>
              <a:t>labour</a:t>
            </a:r>
            <a:r>
              <a:rPr lang="en-US" dirty="0"/>
              <a:t> that is crucial to maintaining a competitive advantage and satisfying customers. Taking a longer term perspective on the investment in, and cost of replacing </a:t>
            </a:r>
            <a:r>
              <a:rPr lang="en-US" dirty="0" err="1"/>
              <a:t>labour</a:t>
            </a:r>
            <a:endParaRPr lang="en-US" dirty="0"/>
          </a:p>
          <a:p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8919799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Activity based </a:t>
            </a:r>
            <a:r>
              <a:rPr lang="en-US" dirty="0" smtClean="0"/>
              <a:t>management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Controlling activities that </a:t>
            </a:r>
            <a:r>
              <a:rPr lang="en-US" dirty="0"/>
              <a:t>consume resources, i.e. controlling costs at their </a:t>
            </a:r>
            <a:r>
              <a:rPr lang="en-US" dirty="0" smtClean="0"/>
              <a:t>source:</a:t>
            </a:r>
          </a:p>
          <a:p>
            <a:pPr lvl="1"/>
            <a:r>
              <a:rPr lang="en-US" sz="2400" i="1" dirty="0" smtClean="0"/>
              <a:t>The </a:t>
            </a:r>
            <a:r>
              <a:rPr lang="en-US" sz="2400" i="1" dirty="0"/>
              <a:t>entire set of actions that can be taken, on a better informed basis, with activity-based cost </a:t>
            </a:r>
            <a:r>
              <a:rPr lang="en-US" sz="2400" i="1" dirty="0" smtClean="0"/>
              <a:t>information</a:t>
            </a:r>
          </a:p>
          <a:p>
            <a:pPr lvl="2"/>
            <a:r>
              <a:rPr lang="en-US" dirty="0" smtClean="0"/>
              <a:t>Kaplan &amp; Cooper (1998)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1624885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</p:spPr>
        <p:txBody>
          <a:bodyPr>
            <a:normAutofit/>
          </a:bodyPr>
          <a:lstStyle/>
          <a:p>
            <a:r>
              <a:rPr lang="en-US" dirty="0"/>
              <a:t>Activity-based cost management</a:t>
            </a:r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855985" y="-502691"/>
            <a:ext cx="5553075" cy="794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6597078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Activity-based cost management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The horizontal ‘process view’ reflects the cost drivers of activities and traces these to performance measures to suggest areas for improvement</a:t>
            </a:r>
          </a:p>
          <a:p>
            <a:r>
              <a:rPr lang="en-US" dirty="0"/>
              <a:t>The vertical view is used for product costing and decisions about pricing and profitability</a:t>
            </a:r>
          </a:p>
          <a:p>
            <a:pPr>
              <a:buFont typeface="Wingdings" charset="2"/>
              <a:buChar char="Ø"/>
            </a:pPr>
            <a:r>
              <a:rPr lang="en-US" dirty="0" smtClean="0"/>
              <a:t>The </a:t>
            </a:r>
            <a:r>
              <a:rPr lang="en-US" dirty="0"/>
              <a:t>horizontal </a:t>
            </a:r>
            <a:r>
              <a:rPr lang="en-US" dirty="0" smtClean="0"/>
              <a:t>view</a:t>
            </a:r>
            <a:r>
              <a:rPr lang="en-US" dirty="0"/>
              <a:t> </a:t>
            </a:r>
            <a:r>
              <a:rPr lang="en-US" dirty="0" smtClean="0"/>
              <a:t>takes </a:t>
            </a:r>
            <a:r>
              <a:rPr lang="en-US" dirty="0"/>
              <a:t>a more strategic approach than the financially dominated and typically short-term orientation of </a:t>
            </a:r>
            <a:r>
              <a:rPr lang="en-US" dirty="0" smtClean="0"/>
              <a:t>the vertical </a:t>
            </a:r>
            <a:r>
              <a:rPr lang="en-US" dirty="0"/>
              <a:t>focus on cost objects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9368403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Life cycle costing</a:t>
            </a:r>
          </a:p>
        </p:txBody>
      </p:sp>
      <p:sp>
        <p:nvSpPr>
          <p:cNvPr id="19460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800" dirty="0">
                <a:latin typeface="Arial" charset="0"/>
              </a:rPr>
              <a:t>Life cycle costing estimates and accumulates the costs of a product/ service over its entire life cycle, from inception to abandonment. </a:t>
            </a:r>
            <a:r>
              <a:rPr lang="en-GB" sz="2800" dirty="0" smtClean="0">
                <a:latin typeface="Arial" charset="0"/>
              </a:rPr>
              <a:t> 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>
                <a:latin typeface="Arial" charset="0"/>
              </a:rPr>
              <a:t>This </a:t>
            </a:r>
            <a:r>
              <a:rPr lang="en-GB" sz="2800" dirty="0">
                <a:latin typeface="Arial" charset="0"/>
              </a:rPr>
              <a:t>helps to determine whether the profits generated during the production phase cover all the life-cycle costs. 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045842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Life cycle costing</a:t>
            </a:r>
            <a:endParaRPr lang="en-GB" sz="200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8440" y="1340768"/>
            <a:ext cx="4524375" cy="193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5" y="3717032"/>
            <a:ext cx="4410075" cy="2181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31375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Life cycle costing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>
                <a:latin typeface="Arial" charset="0"/>
              </a:rPr>
              <a:t>Management accounting has traditionally focused on the period </a:t>
            </a:r>
            <a:r>
              <a:rPr lang="en-GB" u="sng" dirty="0">
                <a:latin typeface="Arial" charset="0"/>
              </a:rPr>
              <a:t>after</a:t>
            </a:r>
            <a:r>
              <a:rPr lang="en-GB" dirty="0">
                <a:latin typeface="Arial" charset="0"/>
              </a:rPr>
              <a:t> product design and development, when the product/service is in production for sale to customers. 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charset="0"/>
              </a:rPr>
              <a:t>However, the product design phase involves substantial costs that may not be taken into account in product/ service costing. </a:t>
            </a:r>
          </a:p>
          <a:p>
            <a:endParaRPr lang="en-US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6569425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1042988"/>
          </a:xfrm>
        </p:spPr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Target costing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1557338"/>
            <a:ext cx="7607300" cy="4105275"/>
          </a:xfrm>
        </p:spPr>
        <p:txBody>
          <a:bodyPr/>
          <a:lstStyle/>
          <a:p>
            <a:pPr marL="533400" indent="-533400" eaLnBrk="1" hangingPunct="1">
              <a:lnSpc>
                <a:spcPct val="80000"/>
              </a:lnSpc>
            </a:pPr>
            <a:r>
              <a:rPr lang="en-GB" sz="2400">
                <a:latin typeface="Arial" charset="0"/>
              </a:rPr>
              <a:t>Target costing is concerned with managing whole of life costs </a:t>
            </a:r>
            <a:r>
              <a:rPr lang="en-GB" sz="2400" i="1">
                <a:latin typeface="Arial" charset="0"/>
              </a:rPr>
              <a:t>during the design phase</a:t>
            </a:r>
            <a:endParaRPr lang="en-GB" sz="2400">
              <a:latin typeface="Arial" charset="0"/>
            </a:endParaRPr>
          </a:p>
          <a:p>
            <a:pPr marL="914400" lvl="1" indent="-457200" eaLnBrk="1" hangingPunct="1">
              <a:lnSpc>
                <a:spcPct val="80000"/>
              </a:lnSpc>
              <a:buClr>
                <a:schemeClr val="tx1"/>
              </a:buClr>
              <a:buFont typeface="Wingdings" charset="0"/>
              <a:buChar char="Ø"/>
            </a:pPr>
            <a:r>
              <a:rPr lang="en-GB" sz="2200" b="1">
                <a:latin typeface="Arial" charset="0"/>
              </a:rPr>
              <a:t>Target price – Target profit margin = Target cost </a:t>
            </a:r>
          </a:p>
          <a:p>
            <a:pPr marL="533400" indent="-533400" eaLnBrk="1" hangingPunct="1">
              <a:lnSpc>
                <a:spcPct val="80000"/>
              </a:lnSpc>
            </a:pPr>
            <a:r>
              <a:rPr lang="en-GB" sz="2400">
                <a:latin typeface="Arial" charset="0"/>
              </a:rPr>
              <a:t>Determine the target price which customers will be prepared to pay for the product/service;</a:t>
            </a:r>
          </a:p>
          <a:p>
            <a:pPr marL="533400" indent="-533400" eaLnBrk="1" hangingPunct="1">
              <a:lnSpc>
                <a:spcPct val="80000"/>
              </a:lnSpc>
            </a:pPr>
            <a:r>
              <a:rPr lang="en-GB" sz="2400">
                <a:latin typeface="Arial" charset="0"/>
              </a:rPr>
              <a:t>Deduct a target profit margin to determine the target cost. This is the cost to which the product/service should be engineered;</a:t>
            </a:r>
          </a:p>
          <a:p>
            <a:pPr marL="533400" indent="-533400" eaLnBrk="1" hangingPunct="1">
              <a:lnSpc>
                <a:spcPct val="80000"/>
              </a:lnSpc>
            </a:pPr>
            <a:r>
              <a:rPr lang="en-GB" sz="2400">
                <a:latin typeface="Arial" charset="0"/>
              </a:rPr>
              <a:t>Estimate the actual cost of the product/service based on the current design;</a:t>
            </a:r>
          </a:p>
          <a:p>
            <a:pPr marL="533400" indent="-533400" eaLnBrk="1" hangingPunct="1">
              <a:lnSpc>
                <a:spcPct val="80000"/>
              </a:lnSpc>
            </a:pPr>
            <a:r>
              <a:rPr lang="en-GB" sz="2400">
                <a:latin typeface="Arial" charset="0"/>
              </a:rPr>
              <a:t>Investigate ways of reducing the estimated cost to meet the target cost</a:t>
            </a:r>
            <a:r>
              <a:rPr lang="en-GB" sz="240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413779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Example of target costing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sz="2700">
                <a:latin typeface="Arial" charset="0"/>
              </a:rPr>
              <a:t>Target price        			$1,000</a:t>
            </a:r>
          </a:p>
          <a:p>
            <a:pPr eaLnBrk="1" hangingPunct="1">
              <a:buFontTx/>
              <a:buNone/>
            </a:pPr>
            <a:r>
              <a:rPr lang="en-GB" sz="2700">
                <a:latin typeface="Arial" charset="0"/>
              </a:rPr>
              <a:t>Target margin 			20% </a:t>
            </a:r>
          </a:p>
          <a:p>
            <a:pPr eaLnBrk="1" hangingPunct="1">
              <a:buFontTx/>
              <a:buNone/>
            </a:pPr>
            <a:r>
              <a:rPr lang="en-GB" sz="2700">
                <a:latin typeface="Arial" charset="0"/>
              </a:rPr>
              <a:t>						= $200</a:t>
            </a:r>
          </a:p>
          <a:p>
            <a:pPr eaLnBrk="1" hangingPunct="1">
              <a:buFontTx/>
              <a:buNone/>
            </a:pPr>
            <a:r>
              <a:rPr lang="en-GB" sz="2700">
                <a:latin typeface="Arial" charset="0"/>
              </a:rPr>
              <a:t>Target cost 				$800</a:t>
            </a:r>
          </a:p>
          <a:p>
            <a:pPr eaLnBrk="1" hangingPunct="1">
              <a:buFontTx/>
              <a:buNone/>
            </a:pPr>
            <a:endParaRPr lang="en-GB" sz="2700"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GB" sz="2700">
                <a:latin typeface="Arial" charset="0"/>
              </a:rPr>
              <a:t>But, design suggests cost is $900</a:t>
            </a:r>
          </a:p>
          <a:p>
            <a:pPr eaLnBrk="1" hangingPunct="1">
              <a:buFontTx/>
              <a:buNone/>
            </a:pPr>
            <a:r>
              <a:rPr lang="en-GB" sz="2700">
                <a:latin typeface="Arial" charset="0"/>
              </a:rPr>
              <a:t>Action taken </a:t>
            </a:r>
            <a:r>
              <a:rPr lang="en-GB" sz="2700" u="sng">
                <a:latin typeface="Arial" charset="0"/>
              </a:rPr>
              <a:t>before</a:t>
            </a:r>
            <a:r>
              <a:rPr lang="en-GB" sz="2700">
                <a:latin typeface="Arial" charset="0"/>
              </a:rPr>
              <a:t> going into production</a:t>
            </a:r>
          </a:p>
          <a:p>
            <a:pPr eaLnBrk="1" hangingPunct="1">
              <a:buFontTx/>
              <a:buNone/>
            </a:pPr>
            <a:endParaRPr lang="en-AU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0955044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Kaizen costing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charset="0"/>
              <a:buChar char="Ø"/>
            </a:pPr>
            <a:r>
              <a:rPr lang="en-GB" sz="2400" dirty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Literally </a:t>
            </a:r>
            <a:r>
              <a:rPr lang="ja-JP" altLang="en-GB" sz="2400" dirty="0" smtClean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‘</a:t>
            </a:r>
            <a:r>
              <a:rPr lang="en-GB" sz="2400" dirty="0" smtClean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improvement</a:t>
            </a:r>
            <a:r>
              <a:rPr lang="ja-JP" altLang="en-GB" sz="2400" dirty="0" smtClean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’</a:t>
            </a:r>
            <a:r>
              <a:rPr lang="en-GB" sz="2400" dirty="0" smtClean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 </a:t>
            </a:r>
            <a:r>
              <a:rPr lang="en-GB" sz="2400" dirty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- making continuous, incremental improvements to the production process. 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Target costing is applied during the design phase, kaizen costing is applied during the production phase of the life cycle when large innovations may not be possible. 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Target costing focuses on the product/service. Kaizen focuses on the production process, seeking efficiencies in production, purchasing and distribution</a:t>
            </a:r>
            <a:r>
              <a:rPr lang="en-GB" sz="2400" dirty="0">
                <a:latin typeface="Arial" charset="0"/>
              </a:rPr>
              <a:t> 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247262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Just in Time (JIT)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JIT aims to improve </a:t>
            </a:r>
            <a:r>
              <a:rPr lang="en-US" dirty="0"/>
              <a:t>productivity and eliminate waste by </a:t>
            </a:r>
            <a:r>
              <a:rPr lang="en-US" dirty="0" smtClean="0"/>
              <a:t>obtaining components </a:t>
            </a:r>
            <a:r>
              <a:rPr lang="en-US" dirty="0" err="1" smtClean="0"/>
              <a:t>forproduction</a:t>
            </a:r>
            <a:r>
              <a:rPr lang="en-US" dirty="0" smtClean="0"/>
              <a:t> in </a:t>
            </a:r>
            <a:r>
              <a:rPr lang="en-US" dirty="0"/>
              <a:t>the right quality, at the right time and place to meet the demands of the manufacturing cycle.</a:t>
            </a:r>
          </a:p>
          <a:p>
            <a:r>
              <a:rPr lang="en-US" dirty="0"/>
              <a:t>It requires close cooperation within the supply chain </a:t>
            </a:r>
            <a:r>
              <a:rPr lang="en-US" dirty="0" smtClean="0"/>
              <a:t>and is based on </a:t>
            </a:r>
            <a:r>
              <a:rPr lang="en-US" dirty="0"/>
              <a:t>low inventory </a:t>
            </a:r>
            <a:r>
              <a:rPr lang="en-US" dirty="0" smtClean="0"/>
              <a:t>which is considered to be waste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8348730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Backflush</a:t>
            </a:r>
            <a:r>
              <a:rPr lang="en-US" dirty="0" smtClean="0"/>
              <a:t> costing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400" dirty="0" smtClean="0"/>
              <a:t>Eliminates </a:t>
            </a:r>
            <a:r>
              <a:rPr lang="en-US" sz="2400" dirty="0"/>
              <a:t>detailed </a:t>
            </a:r>
            <a:r>
              <a:rPr lang="en-US" sz="2400" dirty="0" smtClean="0"/>
              <a:t>transaction processing of raw material issues and </a:t>
            </a:r>
            <a:r>
              <a:rPr lang="en-US" sz="2400" dirty="0" err="1" smtClean="0"/>
              <a:t>labour</a:t>
            </a:r>
            <a:r>
              <a:rPr lang="en-US" sz="2400" dirty="0" smtClean="0"/>
              <a:t> times. </a:t>
            </a:r>
          </a:p>
          <a:p>
            <a:r>
              <a:rPr lang="en-US" sz="2400" dirty="0" smtClean="0"/>
              <a:t>Finished goods </a:t>
            </a:r>
            <a:r>
              <a:rPr lang="en-US" sz="2400" dirty="0"/>
              <a:t>output from the production </a:t>
            </a:r>
            <a:r>
              <a:rPr lang="en-US" sz="2400" dirty="0" smtClean="0"/>
              <a:t>process determines the </a:t>
            </a:r>
            <a:r>
              <a:rPr lang="en-US" sz="2400" dirty="0"/>
              <a:t>amount of materials to be </a:t>
            </a:r>
            <a:r>
              <a:rPr lang="en-US" sz="2400" dirty="0" smtClean="0"/>
              <a:t>transferred from </a:t>
            </a:r>
            <a:r>
              <a:rPr lang="en-US" sz="2400" dirty="0"/>
              <a:t>raw materials to finished </a:t>
            </a:r>
            <a:r>
              <a:rPr lang="en-US" sz="2400" dirty="0" smtClean="0"/>
              <a:t>goods </a:t>
            </a:r>
            <a:r>
              <a:rPr lang="en-US" sz="2400" dirty="0"/>
              <a:t>(based on the expected usage and cost of materials</a:t>
            </a:r>
            <a:r>
              <a:rPr lang="en-US" sz="2400" dirty="0" smtClean="0"/>
              <a:t>) at a ‘trigger point’. </a:t>
            </a:r>
          </a:p>
          <a:p>
            <a:pPr lvl="1"/>
            <a:r>
              <a:rPr lang="en-US" sz="2400" dirty="0" smtClean="0"/>
              <a:t>There </a:t>
            </a:r>
            <a:r>
              <a:rPr lang="en-US" sz="2400" dirty="0"/>
              <a:t>is no separate </a:t>
            </a:r>
            <a:r>
              <a:rPr lang="en-US" sz="2400" dirty="0" smtClean="0"/>
              <a:t>accounting for </a:t>
            </a:r>
            <a:r>
              <a:rPr lang="en-US" sz="2400" dirty="0"/>
              <a:t>work in </a:t>
            </a:r>
            <a:r>
              <a:rPr lang="en-US" sz="2400" dirty="0" smtClean="0"/>
              <a:t>progress </a:t>
            </a:r>
          </a:p>
          <a:p>
            <a:pPr lvl="1"/>
            <a:r>
              <a:rPr lang="en-US" sz="2400" dirty="0" smtClean="0"/>
              <a:t>There is no variance analysis</a:t>
            </a:r>
          </a:p>
          <a:p>
            <a:r>
              <a:rPr lang="en-US" sz="2400" dirty="0" smtClean="0"/>
              <a:t>Focus on ‘total cost of ownership’: quality</a:t>
            </a:r>
            <a:r>
              <a:rPr lang="en-US" sz="2400" dirty="0"/>
              <a:t>, on-time delivery, reliability, </a:t>
            </a:r>
            <a:r>
              <a:rPr lang="en-US" sz="2400" dirty="0" smtClean="0"/>
              <a:t>inventory </a:t>
            </a:r>
            <a:r>
              <a:rPr lang="en-US" sz="2400" dirty="0"/>
              <a:t>holding and the cost of transaction processing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0698147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Lean production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Lean production focuses on production </a:t>
            </a:r>
            <a:r>
              <a:rPr lang="en-US" dirty="0" smtClean="0"/>
              <a:t>processes as </a:t>
            </a:r>
            <a:r>
              <a:rPr lang="en-US" dirty="0"/>
              <a:t>a continuous </a:t>
            </a:r>
            <a:r>
              <a:rPr lang="en-US" dirty="0" smtClean="0"/>
              <a:t>flow or “value stream”, rather </a:t>
            </a:r>
            <a:r>
              <a:rPr lang="en-US" dirty="0"/>
              <a:t>than on the hierarchical </a:t>
            </a:r>
            <a:r>
              <a:rPr lang="en-US" dirty="0" smtClean="0"/>
              <a:t>organization structures </a:t>
            </a:r>
          </a:p>
          <a:p>
            <a:pPr lvl="1"/>
            <a:r>
              <a:rPr lang="en-US" dirty="0" smtClean="0"/>
              <a:t>‘Pull’ rather than ‘push’ production</a:t>
            </a:r>
          </a:p>
          <a:p>
            <a:pPr lvl="1"/>
            <a:r>
              <a:rPr lang="en-US" dirty="0" smtClean="0"/>
              <a:t>Benefits are lower </a:t>
            </a:r>
            <a:r>
              <a:rPr lang="en-US" dirty="0"/>
              <a:t>costs, reduced waste, higher product quality and shorter </a:t>
            </a:r>
            <a:r>
              <a:rPr lang="en-US" dirty="0" smtClean="0"/>
              <a:t>production lead </a:t>
            </a:r>
            <a:r>
              <a:rPr lang="en-US" dirty="0"/>
              <a:t>times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408015819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Lean accounting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400" dirty="0"/>
              <a:t>Lean accounting does not </a:t>
            </a:r>
            <a:r>
              <a:rPr lang="en-US" sz="2400" dirty="0" smtClean="0"/>
              <a:t>require standard </a:t>
            </a:r>
            <a:r>
              <a:rPr lang="en-US" sz="2400" dirty="0"/>
              <a:t>costing, activity-based costing, variance reporting</a:t>
            </a:r>
            <a:r>
              <a:rPr lang="en-US" sz="2400" dirty="0" smtClean="0"/>
              <a:t>, cost</a:t>
            </a:r>
            <a:r>
              <a:rPr lang="en-US" sz="2400" dirty="0"/>
              <a:t>-plus pricing, </a:t>
            </a:r>
            <a:r>
              <a:rPr lang="en-US" sz="2400" dirty="0" smtClean="0"/>
              <a:t>etc. </a:t>
            </a:r>
          </a:p>
          <a:p>
            <a:r>
              <a:rPr lang="en-US" sz="2400" dirty="0" smtClean="0"/>
              <a:t>Value</a:t>
            </a:r>
            <a:r>
              <a:rPr lang="en-US" sz="2400" dirty="0"/>
              <a:t>-</a:t>
            </a:r>
            <a:r>
              <a:rPr lang="en-US" sz="2400" dirty="0" smtClean="0"/>
              <a:t>stream accounting assigns employees </a:t>
            </a:r>
            <a:r>
              <a:rPr lang="en-US" sz="2400" dirty="0"/>
              <a:t>and assets to a </a:t>
            </a:r>
            <a:r>
              <a:rPr lang="en-US" sz="2400" dirty="0" smtClean="0"/>
              <a:t>value </a:t>
            </a:r>
            <a:r>
              <a:rPr lang="en-US" sz="2400" dirty="0"/>
              <a:t>stream</a:t>
            </a:r>
            <a:r>
              <a:rPr lang="en-US" sz="2400" dirty="0" smtClean="0"/>
              <a:t>, rather </a:t>
            </a:r>
            <a:r>
              <a:rPr lang="en-US" sz="2400" dirty="0"/>
              <a:t>than </a:t>
            </a:r>
            <a:r>
              <a:rPr lang="en-US" sz="2400" dirty="0" smtClean="0"/>
              <a:t>allocate costs to cost </a:t>
            </a:r>
            <a:r>
              <a:rPr lang="en-US" sz="2400" dirty="0" err="1" smtClean="0"/>
              <a:t>centres</a:t>
            </a:r>
            <a:r>
              <a:rPr lang="en-US" sz="2400" dirty="0" smtClean="0"/>
              <a:t>.</a:t>
            </a:r>
            <a:endParaRPr lang="en-US" sz="2400" dirty="0"/>
          </a:p>
          <a:p>
            <a:r>
              <a:rPr lang="en-US" sz="2400" dirty="0"/>
              <a:t>Performance measures </a:t>
            </a:r>
            <a:r>
              <a:rPr lang="en-US" sz="2400" dirty="0" smtClean="0"/>
              <a:t>are developed for </a:t>
            </a:r>
            <a:r>
              <a:rPr lang="en-US" sz="2400" dirty="0"/>
              <a:t>each value stream </a:t>
            </a:r>
            <a:r>
              <a:rPr lang="en-US" sz="2400" dirty="0" smtClean="0"/>
              <a:t>and overhead </a:t>
            </a:r>
            <a:r>
              <a:rPr lang="en-US" sz="2400" dirty="0"/>
              <a:t>costs are directed to specific value streams, resulting in less arbitrary overhead </a:t>
            </a:r>
            <a:r>
              <a:rPr lang="en-US" sz="2400" dirty="0" smtClean="0"/>
              <a:t>allocations.</a:t>
            </a:r>
          </a:p>
          <a:p>
            <a:r>
              <a:rPr lang="en-US" sz="2400" dirty="0"/>
              <a:t>Each value stream </a:t>
            </a:r>
            <a:r>
              <a:rPr lang="en-US" sz="2400" dirty="0" smtClean="0"/>
              <a:t>has its </a:t>
            </a:r>
            <a:r>
              <a:rPr lang="en-US" sz="2400" dirty="0"/>
              <a:t>own financial statements, which provide the information to enable value-stream managers to </a:t>
            </a:r>
            <a:r>
              <a:rPr lang="en-US" sz="2400" dirty="0" smtClean="0"/>
              <a:t>make decisions </a:t>
            </a:r>
            <a:r>
              <a:rPr lang="en-US" sz="2400" dirty="0"/>
              <a:t>to improve the profitability and growth of the value </a:t>
            </a:r>
            <a:r>
              <a:rPr lang="en-US" sz="2400" dirty="0" smtClean="0"/>
              <a:t>stream, because </a:t>
            </a:r>
            <a:r>
              <a:rPr lang="en-US" sz="2400" dirty="0"/>
              <a:t>the focus is on </a:t>
            </a:r>
            <a:r>
              <a:rPr lang="en-US" sz="2400" dirty="0" smtClean="0"/>
              <a:t>more direct costs.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904141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Lean costing &amp; pricing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Value-stream costing measures how much value is added in each step of the process, by costing the various value streams backwards from the customer to their source</a:t>
            </a:r>
          </a:p>
          <a:p>
            <a:r>
              <a:rPr lang="en-US" dirty="0"/>
              <a:t>V</a:t>
            </a:r>
            <a:r>
              <a:rPr lang="en-US" dirty="0" smtClean="0"/>
              <a:t>alue</a:t>
            </a:r>
            <a:r>
              <a:rPr lang="en-US" dirty="0"/>
              <a:t>-based pricing is based on value to the customer, under which the prices of products</a:t>
            </a:r>
            <a:r>
              <a:rPr lang="en-US" dirty="0" smtClean="0"/>
              <a:t>/services </a:t>
            </a:r>
            <a:r>
              <a:rPr lang="en-US" dirty="0"/>
              <a:t>are set according to the value created for customers</a:t>
            </a:r>
            <a:r>
              <a:rPr lang="en-US" dirty="0" smtClean="0"/>
              <a:t>.</a:t>
            </a:r>
          </a:p>
          <a:p>
            <a:r>
              <a:rPr lang="en-US" dirty="0"/>
              <a:t>The proponents of value-stream pricing argue that the price of a product is unrelated to </a:t>
            </a:r>
            <a:r>
              <a:rPr lang="en-US" dirty="0" smtClean="0"/>
              <a:t>the cost </a:t>
            </a:r>
            <a:r>
              <a:rPr lang="en-US" dirty="0"/>
              <a:t>of </a:t>
            </a:r>
            <a:r>
              <a:rPr lang="en-US" dirty="0" smtClean="0"/>
              <a:t>supplying </a:t>
            </a:r>
            <a:r>
              <a:rPr lang="en-US" dirty="0"/>
              <a:t>that product. </a:t>
            </a:r>
            <a:r>
              <a:rPr lang="en-US" dirty="0" smtClean="0"/>
              <a:t>The </a:t>
            </a:r>
            <a:r>
              <a:rPr lang="en-US" dirty="0"/>
              <a:t>price </a:t>
            </a:r>
            <a:r>
              <a:rPr lang="en-US" dirty="0" smtClean="0"/>
              <a:t>is entirely determined </a:t>
            </a:r>
            <a:r>
              <a:rPr lang="en-US" dirty="0"/>
              <a:t>by the amount of value created by the product in the eyes of the customer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42225644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dirty="0" smtClean="0">
                <a:latin typeface="Arial" charset="0"/>
              </a:rPr>
              <a:t>Key points</a:t>
            </a:r>
            <a:endParaRPr lang="en-AU" dirty="0">
              <a:latin typeface="Arial" charset="0"/>
            </a:endParaRP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AU" sz="2400" dirty="0">
                <a:latin typeface="Arial" charset="0"/>
              </a:rPr>
              <a:t>Management accounting v. </a:t>
            </a:r>
            <a:r>
              <a:rPr lang="en-AU" sz="2400" dirty="0" smtClean="0">
                <a:latin typeface="Arial" charset="0"/>
              </a:rPr>
              <a:t>strategic </a:t>
            </a:r>
            <a:r>
              <a:rPr lang="en-AU" sz="2400" dirty="0">
                <a:latin typeface="Arial" charset="0"/>
              </a:rPr>
              <a:t>management accounting</a:t>
            </a:r>
          </a:p>
          <a:p>
            <a:pPr lvl="1" eaLnBrk="1" hangingPunct="1"/>
            <a:r>
              <a:rPr lang="en-AU" sz="2400" dirty="0">
                <a:latin typeface="Arial" charset="0"/>
              </a:rPr>
              <a:t>Linking MA techniques with </a:t>
            </a:r>
            <a:r>
              <a:rPr lang="en-AU" sz="2400" dirty="0" smtClean="0">
                <a:latin typeface="Arial" charset="0"/>
              </a:rPr>
              <a:t>strategy, </a:t>
            </a:r>
          </a:p>
          <a:p>
            <a:pPr lvl="1" eaLnBrk="1" hangingPunct="1"/>
            <a:r>
              <a:rPr lang="en-AU" sz="2400" dirty="0" smtClean="0">
                <a:latin typeface="Arial" charset="0"/>
              </a:rPr>
              <a:t>beyond accounting numbers to incorporate the non-financial;</a:t>
            </a:r>
          </a:p>
          <a:p>
            <a:pPr lvl="1" eaLnBrk="1" hangingPunct="1"/>
            <a:r>
              <a:rPr lang="en-AU" sz="2400" dirty="0" smtClean="0">
                <a:latin typeface="Arial" charset="0"/>
              </a:rPr>
              <a:t>Beyond the accounting period to the life cycle; and </a:t>
            </a:r>
          </a:p>
          <a:p>
            <a:pPr lvl="1" eaLnBrk="1" hangingPunct="1"/>
            <a:r>
              <a:rPr lang="en-AU" sz="2400" dirty="0" smtClean="0">
                <a:latin typeface="Arial" charset="0"/>
              </a:rPr>
              <a:t>beyond the organization to the supply chain and benchmarking with competitors</a:t>
            </a:r>
            <a:endParaRPr lang="en-AU" sz="2400" dirty="0">
              <a:latin typeface="Arial" charset="0"/>
            </a:endParaRPr>
          </a:p>
          <a:p>
            <a:pPr eaLnBrk="1" hangingPunct="1"/>
            <a:r>
              <a:rPr lang="en-AU" sz="2400" dirty="0" smtClean="0">
                <a:latin typeface="Arial" charset="0"/>
              </a:rPr>
              <a:t>Techniques to support SMA</a:t>
            </a:r>
          </a:p>
          <a:p>
            <a:pPr lvl="1"/>
            <a:r>
              <a:rPr lang="en-US" sz="2400" dirty="0"/>
              <a:t>Value </a:t>
            </a:r>
            <a:r>
              <a:rPr lang="en-US" sz="2400" dirty="0" smtClean="0"/>
              <a:t>chain/supply </a:t>
            </a:r>
            <a:r>
              <a:rPr lang="en-US" sz="2400" dirty="0"/>
              <a:t>chain management, </a:t>
            </a:r>
            <a:r>
              <a:rPr lang="en-US" sz="2400" dirty="0" smtClean="0"/>
              <a:t>human </a:t>
            </a:r>
            <a:r>
              <a:rPr lang="en-US" sz="2400" dirty="0"/>
              <a:t>resource accounting, </a:t>
            </a:r>
            <a:r>
              <a:rPr lang="en-US" sz="2400" dirty="0" smtClean="0"/>
              <a:t>activity</a:t>
            </a:r>
            <a:r>
              <a:rPr lang="en-US" sz="2400" dirty="0"/>
              <a:t>-based cost management, </a:t>
            </a:r>
            <a:r>
              <a:rPr lang="en-US" sz="2400" dirty="0" smtClean="0"/>
              <a:t>lifecycle and target costing, kaizen, JIT, </a:t>
            </a:r>
            <a:r>
              <a:rPr lang="en-US" sz="2400" dirty="0" err="1" smtClean="0"/>
              <a:t>backflush</a:t>
            </a:r>
            <a:r>
              <a:rPr lang="en-US" sz="2400" dirty="0" smtClean="0"/>
              <a:t> &amp; lean approaches.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400992073"/>
      </p:ext>
    </p:extLst>
  </p:cSld>
  <p:clrMapOvr>
    <a:masterClrMapping/>
  </p:clrMapOvr>
</p:sld>
</file>

<file path=ppt/theme/theme1.xml><?xml version="1.0" encoding="utf-8"?>
<a:theme xmlns:a="http://schemas.openxmlformats.org/drawingml/2006/main" name="Theme2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Theme2</Template>
  <TotalTime>80</TotalTime>
  <Words>1408</Words>
  <Application>Microsoft Office PowerPoint</Application>
  <PresentationFormat>On-screen Show (4:3)</PresentationFormat>
  <Paragraphs>144</Paragraphs>
  <Slides>27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Theme2</vt:lpstr>
      <vt:lpstr>Slide 1</vt:lpstr>
      <vt:lpstr>Overview</vt:lpstr>
      <vt:lpstr>From MA to strategic MA</vt:lpstr>
      <vt:lpstr>What is strategic management accounting?</vt:lpstr>
      <vt:lpstr>What is strategic management accounting?</vt:lpstr>
      <vt:lpstr>What is strategic management accounting?</vt:lpstr>
      <vt:lpstr>SMA and accountants</vt:lpstr>
      <vt:lpstr>The dimensions of SMA</vt:lpstr>
      <vt:lpstr>SMA &amp; ERP</vt:lpstr>
      <vt:lpstr>Techniques to support SMA</vt:lpstr>
      <vt:lpstr>Value chain &amp; supply chain management</vt:lpstr>
      <vt:lpstr> Human resource accounting </vt:lpstr>
      <vt:lpstr>Activity based management</vt:lpstr>
      <vt:lpstr>Activity-based cost management</vt:lpstr>
      <vt:lpstr>Activity-based cost management</vt:lpstr>
      <vt:lpstr>Life cycle costing</vt:lpstr>
      <vt:lpstr>Life cycle costing</vt:lpstr>
      <vt:lpstr>Life cycle costing</vt:lpstr>
      <vt:lpstr>Target costing</vt:lpstr>
      <vt:lpstr>Example of target costing</vt:lpstr>
      <vt:lpstr>Kaizen costing</vt:lpstr>
      <vt:lpstr>Just in Time (JIT)</vt:lpstr>
      <vt:lpstr>Backflush costing</vt:lpstr>
      <vt:lpstr>Lean production</vt:lpstr>
      <vt:lpstr>Lean accounting</vt:lpstr>
      <vt:lpstr>Lean costing &amp; pricing</vt:lpstr>
      <vt:lpstr>Key points</vt:lpstr>
    </vt:vector>
  </TitlesOfParts>
  <Company>John Wiley and Sons, Inc.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WileyService</dc:creator>
  <cp:lastModifiedBy>sa016</cp:lastModifiedBy>
  <cp:revision>18</cp:revision>
  <dcterms:created xsi:type="dcterms:W3CDTF">2011-03-17T09:17:02Z</dcterms:created>
  <dcterms:modified xsi:type="dcterms:W3CDTF">2012-09-27T16:00:36Z</dcterms:modified>
</cp:coreProperties>
</file>