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745" r:id="rId2"/>
  </p:sldMasterIdLst>
  <p:notesMasterIdLst>
    <p:notesMasterId r:id="rId34"/>
  </p:notesMasterIdLst>
  <p:sldIdLst>
    <p:sldId id="364" r:id="rId3"/>
    <p:sldId id="366" r:id="rId4"/>
    <p:sldId id="365" r:id="rId5"/>
    <p:sldId id="367" r:id="rId6"/>
    <p:sldId id="370" r:id="rId7"/>
    <p:sldId id="398" r:id="rId8"/>
    <p:sldId id="399" r:id="rId9"/>
    <p:sldId id="401" r:id="rId10"/>
    <p:sldId id="400" r:id="rId11"/>
    <p:sldId id="402" r:id="rId12"/>
    <p:sldId id="403" r:id="rId13"/>
    <p:sldId id="260" r:id="rId14"/>
    <p:sldId id="405" r:id="rId15"/>
    <p:sldId id="406" r:id="rId16"/>
    <p:sldId id="407" r:id="rId17"/>
    <p:sldId id="408" r:id="rId18"/>
    <p:sldId id="409" r:id="rId19"/>
    <p:sldId id="410" r:id="rId20"/>
    <p:sldId id="411" r:id="rId21"/>
    <p:sldId id="412" r:id="rId22"/>
    <p:sldId id="413" r:id="rId23"/>
    <p:sldId id="415" r:id="rId24"/>
    <p:sldId id="417" r:id="rId25"/>
    <p:sldId id="414" r:id="rId26"/>
    <p:sldId id="418" r:id="rId27"/>
    <p:sldId id="273" r:id="rId28"/>
    <p:sldId id="419" r:id="rId29"/>
    <p:sldId id="275" r:id="rId30"/>
    <p:sldId id="422" r:id="rId31"/>
    <p:sldId id="423" r:id="rId32"/>
    <p:sldId id="36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A69884F-CB89-4A32-994D-F6589D26EC95}">
          <p14:sldIdLst>
            <p14:sldId id="364"/>
            <p14:sldId id="366"/>
            <p14:sldId id="365"/>
            <p14:sldId id="367"/>
            <p14:sldId id="370"/>
            <p14:sldId id="398"/>
            <p14:sldId id="399"/>
            <p14:sldId id="401"/>
            <p14:sldId id="400"/>
            <p14:sldId id="402"/>
            <p14:sldId id="403"/>
            <p14:sldId id="260"/>
            <p14:sldId id="405"/>
            <p14:sldId id="406"/>
            <p14:sldId id="407"/>
            <p14:sldId id="408"/>
            <p14:sldId id="409"/>
            <p14:sldId id="410"/>
            <p14:sldId id="411"/>
            <p14:sldId id="412"/>
            <p14:sldId id="413"/>
            <p14:sldId id="415"/>
            <p14:sldId id="417"/>
            <p14:sldId id="414"/>
            <p14:sldId id="418"/>
            <p14:sldId id="273"/>
            <p14:sldId id="419"/>
            <p14:sldId id="275"/>
            <p14:sldId id="422"/>
            <p14:sldId id="423"/>
            <p14:sldId id="3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14" autoAdjust="0"/>
    <p:restoredTop sz="94660"/>
  </p:normalViewPr>
  <p:slideViewPr>
    <p:cSldViewPr snapToGrid="0">
      <p:cViewPr>
        <p:scale>
          <a:sx n="86" d="100"/>
          <a:sy n="86" d="100"/>
        </p:scale>
        <p:origin x="207"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68768C-BFE3-D44D-8D16-268393ABAD32}" type="doc">
      <dgm:prSet loTypeId="urn:microsoft.com/office/officeart/2005/8/layout/vList5" loCatId="list" qsTypeId="urn:microsoft.com/office/officeart/2005/8/quickstyle/simple4#1" qsCatId="simple" csTypeId="urn:microsoft.com/office/officeart/2005/8/colors/accent1_2#1" csCatId="accent1" phldr="1"/>
      <dgm:spPr/>
      <dgm:t>
        <a:bodyPr/>
        <a:lstStyle/>
        <a:p>
          <a:endParaRPr lang="en-US"/>
        </a:p>
      </dgm:t>
    </dgm:pt>
    <dgm:pt modelId="{09A431CA-B9C1-7444-9564-F2E891604107}">
      <dgm:prSet phldrT="[Text]"/>
      <dgm:spPr/>
      <dgm:t>
        <a:bodyPr/>
        <a:lstStyle/>
        <a:p>
          <a:r>
            <a:rPr lang="en-US" dirty="0"/>
            <a:t> y </a:t>
          </a:r>
          <a:r>
            <a:rPr lang="en-US" dirty="0" err="1"/>
            <a:t>sain</a:t>
          </a:r>
          <a:r>
            <a:rPr lang="en-US" dirty="0"/>
            <a:t> a </a:t>
          </a:r>
          <a:r>
            <a:rPr lang="en-US" dirty="0" err="1"/>
            <a:t>wneir</a:t>
          </a:r>
          <a:r>
            <a:rPr lang="en-US" dirty="0"/>
            <a:t> pan </a:t>
          </a:r>
          <a:r>
            <a:rPr lang="en-US" dirty="0" err="1"/>
            <a:t>fydd</a:t>
          </a:r>
          <a:r>
            <a:rPr lang="en-US" dirty="0"/>
            <a:t> </a:t>
          </a:r>
          <a:r>
            <a:rPr lang="en-US" dirty="0" err="1"/>
            <a:t>aer</a:t>
          </a:r>
          <a:r>
            <a:rPr lang="en-US" dirty="0"/>
            <a:t> </a:t>
          </a:r>
          <a:r>
            <a:rPr lang="en-US" dirty="0" err="1"/>
            <a:t>o'r</a:t>
          </a:r>
          <a:r>
            <a:rPr lang="en-US" dirty="0"/>
            <a:t> </a:t>
          </a:r>
          <a:r>
            <a:rPr lang="en-US" dirty="0" err="1"/>
            <a:t>ysgyfaint</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wthio</a:t>
          </a:r>
          <a:r>
            <a:rPr lang="en-US" dirty="0"/>
            <a:t> </a:t>
          </a:r>
          <a:r>
            <a:rPr lang="en-US" dirty="0" err="1"/>
            <a:t>rhwng</a:t>
          </a:r>
          <a:r>
            <a:rPr lang="en-US" dirty="0"/>
            <a:t> y </a:t>
          </a:r>
          <a:r>
            <a:rPr lang="en-US" dirty="0" err="1"/>
            <a:t>plygiadau</a:t>
          </a:r>
          <a:r>
            <a:rPr lang="en-US" dirty="0"/>
            <a:t> </a:t>
          </a:r>
          <a:r>
            <a:rPr lang="en-US" dirty="0" err="1"/>
            <a:t>lleisiol</a:t>
          </a:r>
          <a:r>
            <a:rPr lang="en-US" dirty="0"/>
            <a:t> </a:t>
          </a:r>
          <a:r>
            <a:rPr lang="en-US" dirty="0" err="1"/>
            <a:t>yn</a:t>
          </a:r>
          <a:r>
            <a:rPr lang="en-US" dirty="0"/>
            <a:t> </a:t>
          </a:r>
          <a:r>
            <a:rPr lang="en-US" dirty="0" err="1"/>
            <a:t>ein</a:t>
          </a:r>
          <a:r>
            <a:rPr lang="en-US" dirty="0"/>
            <a:t> </a:t>
          </a:r>
          <a:r>
            <a:rPr lang="en-US" dirty="0" err="1"/>
            <a:t>laryncs</a:t>
          </a:r>
          <a:r>
            <a:rPr lang="en-US" dirty="0"/>
            <a:t>, </a:t>
          </a:r>
          <a:r>
            <a:rPr lang="en-US" dirty="0" err="1"/>
            <a:t>gan</a:t>
          </a:r>
          <a:r>
            <a:rPr lang="en-US" dirty="0"/>
            <a:t> </a:t>
          </a:r>
          <a:r>
            <a:rPr lang="en-US" dirty="0" err="1"/>
            <a:t>wneud</a:t>
          </a:r>
          <a:r>
            <a:rPr lang="en-US" dirty="0"/>
            <a:t> </a:t>
          </a:r>
          <a:r>
            <a:rPr lang="en-US" dirty="0" err="1"/>
            <a:t>iddynt</a:t>
          </a:r>
          <a:r>
            <a:rPr lang="en-US" dirty="0"/>
            <a:t> </a:t>
          </a:r>
          <a:r>
            <a:rPr lang="en-US" dirty="0" err="1"/>
            <a:t>ddirgrynu</a:t>
          </a:r>
          <a:r>
            <a:rPr lang="en-US" dirty="0"/>
            <a:t> .</a:t>
          </a:r>
        </a:p>
      </dgm:t>
    </dgm:pt>
    <dgm:pt modelId="{A27ECB66-4B92-6846-953C-6A9CCD3E80BC}" type="parTrans" cxnId="{CBA4DAB8-5FFC-2843-AC90-A7CC98AA5C2A}">
      <dgm:prSet/>
      <dgm:spPr/>
      <dgm:t>
        <a:bodyPr/>
        <a:lstStyle/>
        <a:p>
          <a:endParaRPr lang="en-US"/>
        </a:p>
      </dgm:t>
    </dgm:pt>
    <dgm:pt modelId="{E50F0C94-04EA-1541-9D62-F4AFCFC67256}" type="sibTrans" cxnId="{CBA4DAB8-5FFC-2843-AC90-A7CC98AA5C2A}">
      <dgm:prSet/>
      <dgm:spPr/>
      <dgm:t>
        <a:bodyPr/>
        <a:lstStyle/>
        <a:p>
          <a:endParaRPr lang="en-US"/>
        </a:p>
      </dgm:t>
    </dgm:pt>
    <dgm:pt modelId="{F05B718A-928C-494D-891F-08164FDC9250}">
      <dgm:prSet phldrT="[Text]"/>
      <dgm:spPr/>
      <dgm:t>
        <a:bodyPr/>
        <a:lstStyle/>
        <a:p>
          <a:r>
            <a:rPr lang="en-US" dirty="0" err="1">
              <a:solidFill>
                <a:schemeClr val="tx1"/>
              </a:solidFill>
            </a:rPr>
            <a:t>Araith</a:t>
          </a:r>
          <a:r>
            <a:rPr lang="en-US" dirty="0"/>
            <a:t>
</a:t>
          </a:r>
        </a:p>
      </dgm:t>
    </dgm:pt>
    <dgm:pt modelId="{EB3918A3-4DDC-FC46-8066-E4B0A05C2AFB}" type="parTrans" cxnId="{299FDBBB-1CA3-804F-9A73-1FD604F70E60}">
      <dgm:prSet/>
      <dgm:spPr/>
      <dgm:t>
        <a:bodyPr/>
        <a:lstStyle/>
        <a:p>
          <a:endParaRPr lang="en-US"/>
        </a:p>
      </dgm:t>
    </dgm:pt>
    <dgm:pt modelId="{C9DD726A-3282-1B4E-9B04-065B8C91ED7B}" type="sibTrans" cxnId="{299FDBBB-1CA3-804F-9A73-1FD604F70E60}">
      <dgm:prSet/>
      <dgm:spPr/>
      <dgm:t>
        <a:bodyPr/>
        <a:lstStyle/>
        <a:p>
          <a:endParaRPr lang="en-US"/>
        </a:p>
      </dgm:t>
    </dgm:pt>
    <dgm:pt modelId="{132EB416-BA65-1C43-B552-1FB84548FEFB}">
      <dgm:prSet phldrT="[Text]"/>
      <dgm:spPr/>
      <dgm:t>
        <a:bodyPr/>
        <a:lstStyle/>
        <a:p>
          <a:r>
            <a:rPr lang="en-US" dirty="0"/>
            <a:t> </a:t>
          </a:r>
          <a:r>
            <a:rPr lang="en-US" dirty="0" err="1"/>
            <a:t>Ffordd</a:t>
          </a:r>
          <a:r>
            <a:rPr lang="en-US" dirty="0"/>
            <a:t> o </a:t>
          </a:r>
          <a:r>
            <a:rPr lang="en-US" dirty="0" err="1"/>
            <a:t>fynegi</a:t>
          </a:r>
          <a:r>
            <a:rPr lang="en-US" dirty="0"/>
            <a:t> </a:t>
          </a:r>
          <a:r>
            <a:rPr lang="en-US" dirty="0" err="1"/>
            <a:t>iaith</a:t>
          </a:r>
          <a:r>
            <a:rPr lang="en-US" dirty="0"/>
            <a:t> </a:t>
          </a:r>
          <a:r>
            <a:rPr lang="en-US" dirty="0" err="1"/>
            <a:t>drwy</a:t>
          </a:r>
          <a:r>
            <a:rPr lang="en-US" dirty="0"/>
            <a:t> </a:t>
          </a:r>
          <a:r>
            <a:rPr lang="en-US" dirty="0" err="1"/>
            <a:t>ddefnyddio</a:t>
          </a:r>
          <a:r>
            <a:rPr lang="en-US" dirty="0"/>
            <a:t> </a:t>
          </a:r>
          <a:r>
            <a:rPr lang="en-US" dirty="0" err="1"/>
            <a:t>cyhyrau</a:t>
          </a:r>
          <a:r>
            <a:rPr lang="en-US" dirty="0"/>
            <a:t> </a:t>
          </a:r>
          <a:r>
            <a:rPr lang="en-US" dirty="0" err="1"/>
            <a:t>yn</a:t>
          </a:r>
          <a:r>
            <a:rPr lang="en-US" dirty="0"/>
            <a:t> y </a:t>
          </a:r>
          <a:r>
            <a:rPr lang="en-US" dirty="0" err="1"/>
            <a:t>tafod</a:t>
          </a:r>
          <a:r>
            <a:rPr lang="en-US" dirty="0"/>
            <a:t>, y </a:t>
          </a:r>
          <a:r>
            <a:rPr lang="en-US" dirty="0" err="1"/>
            <a:t>gwefusau</a:t>
          </a:r>
          <a:r>
            <a:rPr lang="en-US" dirty="0"/>
            <a:t>, </a:t>
          </a:r>
          <a:r>
            <a:rPr lang="en-US" dirty="0" err="1"/>
            <a:t>yr</a:t>
          </a:r>
          <a:r>
            <a:rPr lang="en-US" dirty="0"/>
            <a:t> </a:t>
          </a:r>
          <a:r>
            <a:rPr lang="en-US" dirty="0" err="1"/>
            <a:t>ên</a:t>
          </a:r>
          <a:r>
            <a:rPr lang="en-US" dirty="0"/>
            <a:t> </a:t>
          </a:r>
          <a:r>
            <a:rPr lang="en-US" dirty="0" err="1"/>
            <a:t>a'r</a:t>
          </a:r>
          <a:r>
            <a:rPr lang="en-US" dirty="0"/>
            <a:t> </a:t>
          </a:r>
          <a:r>
            <a:rPr lang="en-US" dirty="0" err="1"/>
            <a:t>llwybr</a:t>
          </a:r>
          <a:r>
            <a:rPr lang="en-US" dirty="0"/>
            <a:t> </a:t>
          </a:r>
          <a:r>
            <a:rPr lang="en-US" dirty="0" err="1"/>
            <a:t>lleisiol</a:t>
          </a:r>
          <a:r>
            <a:rPr lang="en-US" dirty="0"/>
            <a:t> </a:t>
          </a:r>
          <a:r>
            <a:rPr lang="en-US" dirty="0" err="1"/>
            <a:t>i</a:t>
          </a:r>
          <a:r>
            <a:rPr lang="en-US" dirty="0"/>
            <a:t> </a:t>
          </a:r>
          <a:r>
            <a:rPr lang="en-US" dirty="0" err="1"/>
            <a:t>gynhyrchu</a:t>
          </a:r>
          <a:r>
            <a:rPr lang="en-US" dirty="0"/>
            <a:t> </a:t>
          </a:r>
          <a:r>
            <a:rPr lang="en-US" dirty="0" err="1"/>
            <a:t>synau</a:t>
          </a:r>
          <a:r>
            <a:rPr lang="en-US" dirty="0"/>
            <a:t>. </a:t>
          </a:r>
        </a:p>
      </dgm:t>
    </dgm:pt>
    <dgm:pt modelId="{48334E8C-7D61-554C-B04D-716D8A5C3C36}" type="parTrans" cxnId="{4F168A75-DB46-C94E-BD0C-1E446818757A}">
      <dgm:prSet/>
      <dgm:spPr/>
      <dgm:t>
        <a:bodyPr/>
        <a:lstStyle/>
        <a:p>
          <a:endParaRPr lang="en-US"/>
        </a:p>
      </dgm:t>
    </dgm:pt>
    <dgm:pt modelId="{30D983EB-F93A-CD4B-9608-47A081099F18}" type="sibTrans" cxnId="{4F168A75-DB46-C94E-BD0C-1E446818757A}">
      <dgm:prSet/>
      <dgm:spPr/>
      <dgm:t>
        <a:bodyPr/>
        <a:lstStyle/>
        <a:p>
          <a:endParaRPr lang="en-US"/>
        </a:p>
      </dgm:t>
    </dgm:pt>
    <dgm:pt modelId="{456468D6-1AC3-3D44-A4AA-90418017A6C9}">
      <dgm:prSet phldrT="[Text]"/>
      <dgm:spPr/>
      <dgm:t>
        <a:bodyPr/>
        <a:lstStyle/>
        <a:p>
          <a:r>
            <a:rPr lang="en-US" dirty="0">
              <a:solidFill>
                <a:schemeClr val="tx1"/>
              </a:solidFill>
            </a:rPr>
            <a:t>Iaith</a:t>
          </a:r>
          <a:r>
            <a:rPr lang="en-US" dirty="0"/>
            <a:t>
</a:t>
          </a:r>
        </a:p>
      </dgm:t>
    </dgm:pt>
    <dgm:pt modelId="{BEC4B9DC-92FF-5841-B594-ABBB49877B91}" type="parTrans" cxnId="{C78D725E-15C7-834C-A4BF-77B7E6CDFC80}">
      <dgm:prSet/>
      <dgm:spPr/>
      <dgm:t>
        <a:bodyPr/>
        <a:lstStyle/>
        <a:p>
          <a:endParaRPr lang="en-US"/>
        </a:p>
      </dgm:t>
    </dgm:pt>
    <dgm:pt modelId="{19EC9661-359C-3849-88F4-80FEC4D4FB0F}" type="sibTrans" cxnId="{C78D725E-15C7-834C-A4BF-77B7E6CDFC80}">
      <dgm:prSet/>
      <dgm:spPr/>
      <dgm:t>
        <a:bodyPr/>
        <a:lstStyle/>
        <a:p>
          <a:endParaRPr lang="en-US"/>
        </a:p>
      </dgm:t>
    </dgm:pt>
    <dgm:pt modelId="{A3EB734B-DA1F-D448-AA9E-048B0A4470DB}">
      <dgm:prSet phldrT="[Text]"/>
      <dgm:spPr/>
      <dgm:t>
        <a:bodyPr/>
        <a:lstStyle/>
        <a:p>
          <a:r>
            <a:rPr lang="en-US" dirty="0"/>
            <a:t>set o </a:t>
          </a:r>
          <a:r>
            <a:rPr lang="en-US" dirty="0" err="1"/>
            <a:t>reolau</a:t>
          </a:r>
          <a:r>
            <a:rPr lang="en-US" dirty="0"/>
            <a:t> a </a:t>
          </a:r>
          <a:r>
            <a:rPr lang="en-US" dirty="0" err="1"/>
            <a:t>rennir</a:t>
          </a:r>
          <a:r>
            <a:rPr lang="en-US" dirty="0"/>
            <a:t> </a:t>
          </a:r>
          <a:r>
            <a:rPr lang="en-US" dirty="0" err="1"/>
            <a:t>sy'n</a:t>
          </a:r>
          <a:r>
            <a:rPr lang="en-US" dirty="0"/>
            <a:t> </a:t>
          </a:r>
          <a:r>
            <a:rPr lang="en-US" dirty="0" err="1"/>
            <a:t>caniatáu</a:t>
          </a:r>
          <a:r>
            <a:rPr lang="en-US" dirty="0"/>
            <a:t> </a:t>
          </a:r>
          <a:r>
            <a:rPr lang="en-US" dirty="0" err="1"/>
            <a:t>i</a:t>
          </a:r>
          <a:r>
            <a:rPr lang="en-US" dirty="0"/>
            <a:t> </a:t>
          </a:r>
          <a:r>
            <a:rPr lang="en-US" dirty="0" err="1"/>
            <a:t>bobl</a:t>
          </a:r>
          <a:r>
            <a:rPr lang="en-US" dirty="0"/>
            <a:t> </a:t>
          </a:r>
          <a:r>
            <a:rPr lang="en-US" dirty="0" err="1"/>
            <a:t>fynegi</a:t>
          </a:r>
          <a:r>
            <a:rPr lang="en-US" dirty="0"/>
            <a:t> </a:t>
          </a:r>
          <a:r>
            <a:rPr lang="en-US" dirty="0" err="1"/>
            <a:t>eu</a:t>
          </a:r>
          <a:r>
            <a:rPr lang="en-US" dirty="0"/>
            <a:t> </a:t>
          </a:r>
          <a:r>
            <a:rPr lang="en-US" dirty="0" err="1"/>
            <a:t>syniadau</a:t>
          </a:r>
          <a:r>
            <a:rPr lang="en-US" dirty="0"/>
            <a:t> </a:t>
          </a:r>
          <a:r>
            <a:rPr lang="en-US" dirty="0" err="1"/>
            <a:t>mewn</a:t>
          </a:r>
          <a:r>
            <a:rPr lang="en-US" dirty="0"/>
            <a:t> </a:t>
          </a:r>
          <a:r>
            <a:rPr lang="en-US" dirty="0" err="1"/>
            <a:t>ffordd</a:t>
          </a:r>
          <a:r>
            <a:rPr lang="en-US" dirty="0"/>
            <a:t> </a:t>
          </a:r>
          <a:r>
            <a:rPr lang="en-US" dirty="0" err="1"/>
            <a:t>ystyrlon</a:t>
          </a:r>
          <a:r>
            <a:rPr lang="en-US" dirty="0"/>
            <a:t> </a:t>
          </a:r>
          <a:r>
            <a:rPr lang="en-US" dirty="0" err="1"/>
            <a:t>naill</a:t>
          </a:r>
          <a:r>
            <a:rPr lang="en-US" dirty="0"/>
            <a:t> ai </a:t>
          </a:r>
          <a:r>
            <a:rPr lang="en-US" dirty="0" err="1"/>
            <a:t>mewn</a:t>
          </a:r>
          <a:r>
            <a:rPr lang="en-US" dirty="0"/>
            <a:t> </a:t>
          </a:r>
          <a:r>
            <a:rPr lang="en-US" dirty="0" err="1"/>
            <a:t>geiriau</a:t>
          </a:r>
          <a:r>
            <a:rPr lang="en-US" dirty="0"/>
            <a:t>, </a:t>
          </a:r>
          <a:r>
            <a:rPr lang="en-US" dirty="0" err="1"/>
            <a:t>yn</a:t>
          </a:r>
          <a:r>
            <a:rPr lang="en-US" dirty="0"/>
            <a:t> </a:t>
          </a:r>
          <a:r>
            <a:rPr lang="en-US" dirty="0" err="1"/>
            <a:t>ysgrifenedig</a:t>
          </a:r>
          <a:r>
            <a:rPr lang="en-US" dirty="0"/>
            <a:t>, </a:t>
          </a:r>
          <a:r>
            <a:rPr lang="en-US" dirty="0" err="1"/>
            <a:t>arwyddo</a:t>
          </a:r>
          <a:r>
            <a:rPr lang="en-US" dirty="0"/>
            <a:t> neu </a:t>
          </a:r>
          <a:r>
            <a:rPr lang="en-US" dirty="0" err="1"/>
            <a:t>drwy</a:t>
          </a:r>
          <a:r>
            <a:rPr lang="en-US" dirty="0"/>
            <a:t> </a:t>
          </a:r>
          <a:r>
            <a:rPr lang="en-US" dirty="0" err="1"/>
            <a:t>ystumiau</a:t>
          </a:r>
          <a:r>
            <a:rPr lang="en-US" dirty="0"/>
            <a:t> </a:t>
          </a:r>
          <a:r>
            <a:rPr lang="en-US" dirty="0" err="1"/>
            <a:t>eraill</a:t>
          </a:r>
          <a:r>
            <a:rPr lang="en-US" dirty="0"/>
            <a:t> y </a:t>
          </a:r>
          <a:r>
            <a:rPr lang="en-US" dirty="0" err="1"/>
            <a:t>corff</a:t>
          </a:r>
          <a:r>
            <a:rPr lang="en-US" dirty="0"/>
            <a:t>. </a:t>
          </a:r>
        </a:p>
      </dgm:t>
    </dgm:pt>
    <dgm:pt modelId="{0A92C76B-0CB0-4547-8995-6CA1BCBC0C35}" type="parTrans" cxnId="{DEE871F8-D400-E442-8C6C-300C9031C9C4}">
      <dgm:prSet/>
      <dgm:spPr/>
      <dgm:t>
        <a:bodyPr/>
        <a:lstStyle/>
        <a:p>
          <a:endParaRPr lang="en-US"/>
        </a:p>
      </dgm:t>
    </dgm:pt>
    <dgm:pt modelId="{26D3E0D1-09AF-A24A-81F1-3CF6155BCEB2}" type="sibTrans" cxnId="{DEE871F8-D400-E442-8C6C-300C9031C9C4}">
      <dgm:prSet/>
      <dgm:spPr/>
      <dgm:t>
        <a:bodyPr/>
        <a:lstStyle/>
        <a:p>
          <a:endParaRPr lang="en-US"/>
        </a:p>
      </dgm:t>
    </dgm:pt>
    <dgm:pt modelId="{35F19805-BF1D-5F42-95E4-E66962931D99}">
      <dgm:prSet phldrT="[Text]"/>
      <dgm:spPr/>
      <dgm:t>
        <a:bodyPr/>
        <a:lstStyle/>
        <a:p>
          <a:r>
            <a:rPr lang="en-US" dirty="0" err="1">
              <a:solidFill>
                <a:schemeClr val="tx1"/>
              </a:solidFill>
            </a:rPr>
            <a:t>Llais</a:t>
          </a:r>
          <a:r>
            <a:rPr lang="en-US" dirty="0"/>
            <a:t>
</a:t>
          </a:r>
        </a:p>
      </dgm:t>
    </dgm:pt>
    <dgm:pt modelId="{A8CE1A54-8E50-494A-8021-14B09344B394}" type="sibTrans" cxnId="{B959E546-4106-5B42-9325-B2B2CE949FB3}">
      <dgm:prSet/>
      <dgm:spPr/>
      <dgm:t>
        <a:bodyPr/>
        <a:lstStyle/>
        <a:p>
          <a:endParaRPr lang="en-US"/>
        </a:p>
      </dgm:t>
    </dgm:pt>
    <dgm:pt modelId="{DE6DDD87-A7A6-EC4E-B0D9-9BA7F03B103F}" type="parTrans" cxnId="{B959E546-4106-5B42-9325-B2B2CE949FB3}">
      <dgm:prSet/>
      <dgm:spPr/>
      <dgm:t>
        <a:bodyPr/>
        <a:lstStyle/>
        <a:p>
          <a:endParaRPr lang="en-US"/>
        </a:p>
      </dgm:t>
    </dgm:pt>
    <dgm:pt modelId="{C863EA2F-1FE9-9049-ADB2-A07D3D35E319}" type="pres">
      <dgm:prSet presAssocID="{1068768C-BFE3-D44D-8D16-268393ABAD32}" presName="Name0" presStyleCnt="0">
        <dgm:presLayoutVars>
          <dgm:dir/>
          <dgm:animLvl val="lvl"/>
          <dgm:resizeHandles val="exact"/>
        </dgm:presLayoutVars>
      </dgm:prSet>
      <dgm:spPr/>
    </dgm:pt>
    <dgm:pt modelId="{4657ADEE-13C1-4148-A2CA-AF40F4536BDC}" type="pres">
      <dgm:prSet presAssocID="{35F19805-BF1D-5F42-95E4-E66962931D99}" presName="linNode" presStyleCnt="0"/>
      <dgm:spPr/>
    </dgm:pt>
    <dgm:pt modelId="{2C7A058E-A515-F746-AC6B-AE45AA586674}" type="pres">
      <dgm:prSet presAssocID="{35F19805-BF1D-5F42-95E4-E66962931D99}" presName="parentText" presStyleLbl="node1" presStyleIdx="0" presStyleCnt="3">
        <dgm:presLayoutVars>
          <dgm:chMax val="1"/>
          <dgm:bulletEnabled val="1"/>
        </dgm:presLayoutVars>
      </dgm:prSet>
      <dgm:spPr/>
    </dgm:pt>
    <dgm:pt modelId="{16582B20-7DF8-DC47-A91E-2CD8FC74EDFE}" type="pres">
      <dgm:prSet presAssocID="{35F19805-BF1D-5F42-95E4-E66962931D99}" presName="descendantText" presStyleLbl="alignAccFollowNode1" presStyleIdx="0" presStyleCnt="3">
        <dgm:presLayoutVars>
          <dgm:bulletEnabled val="1"/>
        </dgm:presLayoutVars>
      </dgm:prSet>
      <dgm:spPr/>
    </dgm:pt>
    <dgm:pt modelId="{0A0D96AC-D1C3-014C-922A-27093A0EC136}" type="pres">
      <dgm:prSet presAssocID="{A8CE1A54-8E50-494A-8021-14B09344B394}" presName="sp" presStyleCnt="0"/>
      <dgm:spPr/>
    </dgm:pt>
    <dgm:pt modelId="{5BD68971-D2E6-314E-8CD0-FE9A70626C5D}" type="pres">
      <dgm:prSet presAssocID="{F05B718A-928C-494D-891F-08164FDC9250}" presName="linNode" presStyleCnt="0"/>
      <dgm:spPr/>
    </dgm:pt>
    <dgm:pt modelId="{EDBB8F46-D186-FC44-8594-98F6ECEF02ED}" type="pres">
      <dgm:prSet presAssocID="{F05B718A-928C-494D-891F-08164FDC9250}" presName="parentText" presStyleLbl="node1" presStyleIdx="1" presStyleCnt="3" custLinFactNeighborX="1050" custLinFactNeighborY="-3216">
        <dgm:presLayoutVars>
          <dgm:chMax val="1"/>
          <dgm:bulletEnabled val="1"/>
        </dgm:presLayoutVars>
      </dgm:prSet>
      <dgm:spPr/>
    </dgm:pt>
    <dgm:pt modelId="{D49603E9-1941-324D-AB7D-E700FD69280C}" type="pres">
      <dgm:prSet presAssocID="{F05B718A-928C-494D-891F-08164FDC9250}" presName="descendantText" presStyleLbl="alignAccFollowNode1" presStyleIdx="1" presStyleCnt="3">
        <dgm:presLayoutVars>
          <dgm:bulletEnabled val="1"/>
        </dgm:presLayoutVars>
      </dgm:prSet>
      <dgm:spPr/>
    </dgm:pt>
    <dgm:pt modelId="{B82E0DCF-DB06-A347-8031-381576E14CC7}" type="pres">
      <dgm:prSet presAssocID="{C9DD726A-3282-1B4E-9B04-065B8C91ED7B}" presName="sp" presStyleCnt="0"/>
      <dgm:spPr/>
    </dgm:pt>
    <dgm:pt modelId="{6184EF64-9D90-604F-AED5-ABBE570DF97E}" type="pres">
      <dgm:prSet presAssocID="{456468D6-1AC3-3D44-A4AA-90418017A6C9}" presName="linNode" presStyleCnt="0"/>
      <dgm:spPr/>
    </dgm:pt>
    <dgm:pt modelId="{A7C10FA1-745C-6343-A069-3B35E49B3B07}" type="pres">
      <dgm:prSet presAssocID="{456468D6-1AC3-3D44-A4AA-90418017A6C9}" presName="parentText" presStyleLbl="node1" presStyleIdx="2" presStyleCnt="3">
        <dgm:presLayoutVars>
          <dgm:chMax val="1"/>
          <dgm:bulletEnabled val="1"/>
        </dgm:presLayoutVars>
      </dgm:prSet>
      <dgm:spPr/>
    </dgm:pt>
    <dgm:pt modelId="{E536EB3D-CF4C-6240-9722-8A57FFF37E08}" type="pres">
      <dgm:prSet presAssocID="{456468D6-1AC3-3D44-A4AA-90418017A6C9}" presName="descendantText" presStyleLbl="alignAccFollowNode1" presStyleIdx="2" presStyleCnt="3">
        <dgm:presLayoutVars>
          <dgm:bulletEnabled val="1"/>
        </dgm:presLayoutVars>
      </dgm:prSet>
      <dgm:spPr/>
    </dgm:pt>
  </dgm:ptLst>
  <dgm:cxnLst>
    <dgm:cxn modelId="{81E19A02-506C-EC4E-B656-D0CD2F20C8D4}" type="presOf" srcId="{456468D6-1AC3-3D44-A4AA-90418017A6C9}" destId="{A7C10FA1-745C-6343-A069-3B35E49B3B07}" srcOrd="0" destOrd="0" presId="urn:microsoft.com/office/officeart/2005/8/layout/vList5"/>
    <dgm:cxn modelId="{A4773520-F652-FE4D-9424-B157C7E67FE5}" type="presOf" srcId="{09A431CA-B9C1-7444-9564-F2E891604107}" destId="{16582B20-7DF8-DC47-A91E-2CD8FC74EDFE}" srcOrd="0" destOrd="0" presId="urn:microsoft.com/office/officeart/2005/8/layout/vList5"/>
    <dgm:cxn modelId="{9BCD6827-1C35-3345-8B15-7F8D8E8D82A1}" type="presOf" srcId="{F05B718A-928C-494D-891F-08164FDC9250}" destId="{EDBB8F46-D186-FC44-8594-98F6ECEF02ED}" srcOrd="0" destOrd="0" presId="urn:microsoft.com/office/officeart/2005/8/layout/vList5"/>
    <dgm:cxn modelId="{C78D725E-15C7-834C-A4BF-77B7E6CDFC80}" srcId="{1068768C-BFE3-D44D-8D16-268393ABAD32}" destId="{456468D6-1AC3-3D44-A4AA-90418017A6C9}" srcOrd="2" destOrd="0" parTransId="{BEC4B9DC-92FF-5841-B594-ABBB49877B91}" sibTransId="{19EC9661-359C-3849-88F4-80FEC4D4FB0F}"/>
    <dgm:cxn modelId="{B959E546-4106-5B42-9325-B2B2CE949FB3}" srcId="{1068768C-BFE3-D44D-8D16-268393ABAD32}" destId="{35F19805-BF1D-5F42-95E4-E66962931D99}" srcOrd="0" destOrd="0" parTransId="{DE6DDD87-A7A6-EC4E-B0D9-9BA7F03B103F}" sibTransId="{A8CE1A54-8E50-494A-8021-14B09344B394}"/>
    <dgm:cxn modelId="{B1799248-54A6-FE46-A252-3606D6476D4C}" type="presOf" srcId="{132EB416-BA65-1C43-B552-1FB84548FEFB}" destId="{D49603E9-1941-324D-AB7D-E700FD69280C}" srcOrd="0" destOrd="0" presId="urn:microsoft.com/office/officeart/2005/8/layout/vList5"/>
    <dgm:cxn modelId="{4F168A75-DB46-C94E-BD0C-1E446818757A}" srcId="{F05B718A-928C-494D-891F-08164FDC9250}" destId="{132EB416-BA65-1C43-B552-1FB84548FEFB}" srcOrd="0" destOrd="0" parTransId="{48334E8C-7D61-554C-B04D-716D8A5C3C36}" sibTransId="{30D983EB-F93A-CD4B-9608-47A081099F18}"/>
    <dgm:cxn modelId="{D9EADD8D-2F4B-4440-88BC-B9BE6DCA0ADA}" type="presOf" srcId="{1068768C-BFE3-D44D-8D16-268393ABAD32}" destId="{C863EA2F-1FE9-9049-ADB2-A07D3D35E319}" srcOrd="0" destOrd="0" presId="urn:microsoft.com/office/officeart/2005/8/layout/vList5"/>
    <dgm:cxn modelId="{04191F9E-6B7C-714D-B103-D6E707C3E38B}" type="presOf" srcId="{A3EB734B-DA1F-D448-AA9E-048B0A4470DB}" destId="{E536EB3D-CF4C-6240-9722-8A57FFF37E08}" srcOrd="0" destOrd="0" presId="urn:microsoft.com/office/officeart/2005/8/layout/vList5"/>
    <dgm:cxn modelId="{CBA4DAB8-5FFC-2843-AC90-A7CC98AA5C2A}" srcId="{35F19805-BF1D-5F42-95E4-E66962931D99}" destId="{09A431CA-B9C1-7444-9564-F2E891604107}" srcOrd="0" destOrd="0" parTransId="{A27ECB66-4B92-6846-953C-6A9CCD3E80BC}" sibTransId="{E50F0C94-04EA-1541-9D62-F4AFCFC67256}"/>
    <dgm:cxn modelId="{299FDBBB-1CA3-804F-9A73-1FD604F70E60}" srcId="{1068768C-BFE3-D44D-8D16-268393ABAD32}" destId="{F05B718A-928C-494D-891F-08164FDC9250}" srcOrd="1" destOrd="0" parTransId="{EB3918A3-4DDC-FC46-8066-E4B0A05C2AFB}" sibTransId="{C9DD726A-3282-1B4E-9B04-065B8C91ED7B}"/>
    <dgm:cxn modelId="{F786D6F2-3228-0147-A81F-1714905957D3}" type="presOf" srcId="{35F19805-BF1D-5F42-95E4-E66962931D99}" destId="{2C7A058E-A515-F746-AC6B-AE45AA586674}" srcOrd="0" destOrd="0" presId="urn:microsoft.com/office/officeart/2005/8/layout/vList5"/>
    <dgm:cxn modelId="{DEE871F8-D400-E442-8C6C-300C9031C9C4}" srcId="{456468D6-1AC3-3D44-A4AA-90418017A6C9}" destId="{A3EB734B-DA1F-D448-AA9E-048B0A4470DB}" srcOrd="0" destOrd="0" parTransId="{0A92C76B-0CB0-4547-8995-6CA1BCBC0C35}" sibTransId="{26D3E0D1-09AF-A24A-81F1-3CF6155BCEB2}"/>
    <dgm:cxn modelId="{BF65C05A-4E77-6F4F-B8AD-18350D06744F}" type="presParOf" srcId="{C863EA2F-1FE9-9049-ADB2-A07D3D35E319}" destId="{4657ADEE-13C1-4148-A2CA-AF40F4536BDC}" srcOrd="0" destOrd="0" presId="urn:microsoft.com/office/officeart/2005/8/layout/vList5"/>
    <dgm:cxn modelId="{DAE2D7C1-83A9-714B-B464-391A52F1B371}" type="presParOf" srcId="{4657ADEE-13C1-4148-A2CA-AF40F4536BDC}" destId="{2C7A058E-A515-F746-AC6B-AE45AA586674}" srcOrd="0" destOrd="0" presId="urn:microsoft.com/office/officeart/2005/8/layout/vList5"/>
    <dgm:cxn modelId="{B0DC0572-41E2-8147-AADB-E49A322F8011}" type="presParOf" srcId="{4657ADEE-13C1-4148-A2CA-AF40F4536BDC}" destId="{16582B20-7DF8-DC47-A91E-2CD8FC74EDFE}" srcOrd="1" destOrd="0" presId="urn:microsoft.com/office/officeart/2005/8/layout/vList5"/>
    <dgm:cxn modelId="{184C1E1C-3AA4-3E40-BCD5-20A04D24301E}" type="presParOf" srcId="{C863EA2F-1FE9-9049-ADB2-A07D3D35E319}" destId="{0A0D96AC-D1C3-014C-922A-27093A0EC136}" srcOrd="1" destOrd="0" presId="urn:microsoft.com/office/officeart/2005/8/layout/vList5"/>
    <dgm:cxn modelId="{7DB71955-1329-A04D-8F14-3704DF8238D4}" type="presParOf" srcId="{C863EA2F-1FE9-9049-ADB2-A07D3D35E319}" destId="{5BD68971-D2E6-314E-8CD0-FE9A70626C5D}" srcOrd="2" destOrd="0" presId="urn:microsoft.com/office/officeart/2005/8/layout/vList5"/>
    <dgm:cxn modelId="{D736DF5D-15A9-5B42-987B-701A158B1CEE}" type="presParOf" srcId="{5BD68971-D2E6-314E-8CD0-FE9A70626C5D}" destId="{EDBB8F46-D186-FC44-8594-98F6ECEF02ED}" srcOrd="0" destOrd="0" presId="urn:microsoft.com/office/officeart/2005/8/layout/vList5"/>
    <dgm:cxn modelId="{3FC021CD-35B4-AA46-A189-AB09218323CA}" type="presParOf" srcId="{5BD68971-D2E6-314E-8CD0-FE9A70626C5D}" destId="{D49603E9-1941-324D-AB7D-E700FD69280C}" srcOrd="1" destOrd="0" presId="urn:microsoft.com/office/officeart/2005/8/layout/vList5"/>
    <dgm:cxn modelId="{3C41405E-8046-E04D-91FA-27AEADED660E}" type="presParOf" srcId="{C863EA2F-1FE9-9049-ADB2-A07D3D35E319}" destId="{B82E0DCF-DB06-A347-8031-381576E14CC7}" srcOrd="3" destOrd="0" presId="urn:microsoft.com/office/officeart/2005/8/layout/vList5"/>
    <dgm:cxn modelId="{D44EB28F-9D02-CF4D-9DBF-042E9E613165}" type="presParOf" srcId="{C863EA2F-1FE9-9049-ADB2-A07D3D35E319}" destId="{6184EF64-9D90-604F-AED5-ABBE570DF97E}" srcOrd="4" destOrd="0" presId="urn:microsoft.com/office/officeart/2005/8/layout/vList5"/>
    <dgm:cxn modelId="{F2A1A11C-4EF7-8F47-AE8A-525A3D7DB54B}" type="presParOf" srcId="{6184EF64-9D90-604F-AED5-ABBE570DF97E}" destId="{A7C10FA1-745C-6343-A069-3B35E49B3B07}" srcOrd="0" destOrd="0" presId="urn:microsoft.com/office/officeart/2005/8/layout/vList5"/>
    <dgm:cxn modelId="{8F905284-59D7-F545-84AC-AA4C8CC33F2A}" type="presParOf" srcId="{6184EF64-9D90-604F-AED5-ABBE570DF97E}" destId="{E536EB3D-CF4C-6240-9722-8A57FFF37E08}"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68768C-BFE3-D44D-8D16-268393ABAD32}" type="doc">
      <dgm:prSet loTypeId="urn:microsoft.com/office/officeart/2005/8/layout/vList5" loCatId="list" qsTypeId="urn:microsoft.com/office/officeart/2005/8/quickstyle/simple4#2" qsCatId="simple" csTypeId="urn:microsoft.com/office/officeart/2005/8/colors/accent1_2#2" csCatId="accent1" phldr="1"/>
      <dgm:spPr/>
      <dgm:t>
        <a:bodyPr/>
        <a:lstStyle/>
        <a:p>
          <a:endParaRPr lang="en-US"/>
        </a:p>
      </dgm:t>
    </dgm:pt>
    <dgm:pt modelId="{35F19805-BF1D-5F42-95E4-E66962931D99}">
      <dgm:prSet phldrT="[Text]"/>
      <dgm:spPr/>
      <dgm:t>
        <a:bodyPr/>
        <a:lstStyle/>
        <a:p>
          <a:r>
            <a:rPr lang="en-US" i="1" dirty="0"/>
            <a:t>Voice</a:t>
          </a:r>
        </a:p>
      </dgm:t>
    </dgm:pt>
    <dgm:pt modelId="{DE6DDD87-A7A6-EC4E-B0D9-9BA7F03B103F}" type="parTrans" cxnId="{B959E546-4106-5B42-9325-B2B2CE949FB3}">
      <dgm:prSet/>
      <dgm:spPr/>
      <dgm:t>
        <a:bodyPr/>
        <a:lstStyle/>
        <a:p>
          <a:endParaRPr lang="en-US"/>
        </a:p>
      </dgm:t>
    </dgm:pt>
    <dgm:pt modelId="{A8CE1A54-8E50-494A-8021-14B09344B394}" type="sibTrans" cxnId="{B959E546-4106-5B42-9325-B2B2CE949FB3}">
      <dgm:prSet/>
      <dgm:spPr/>
      <dgm:t>
        <a:bodyPr/>
        <a:lstStyle/>
        <a:p>
          <a:endParaRPr lang="en-US"/>
        </a:p>
      </dgm:t>
    </dgm:pt>
    <dgm:pt modelId="{09A431CA-B9C1-7444-9564-F2E891604107}">
      <dgm:prSet phldrT="[Text]"/>
      <dgm:spPr/>
      <dgm:t>
        <a:bodyPr/>
        <a:lstStyle/>
        <a:p>
          <a:r>
            <a:rPr lang="en-US" i="1" dirty="0"/>
            <a:t> </a:t>
          </a:r>
          <a:r>
            <a:rPr lang="en-US" i="1" dirty="0">
              <a:solidFill>
                <a:schemeClr val="accent1"/>
              </a:solidFill>
            </a:rPr>
            <a:t>the sound made when air from the lungs is pushed between the vocal folds in our larynx, making them vibrate .</a:t>
          </a:r>
        </a:p>
      </dgm:t>
    </dgm:pt>
    <dgm:pt modelId="{A27ECB66-4B92-6846-953C-6A9CCD3E80BC}" type="parTrans" cxnId="{CBA4DAB8-5FFC-2843-AC90-A7CC98AA5C2A}">
      <dgm:prSet/>
      <dgm:spPr/>
      <dgm:t>
        <a:bodyPr/>
        <a:lstStyle/>
        <a:p>
          <a:endParaRPr lang="en-US"/>
        </a:p>
      </dgm:t>
    </dgm:pt>
    <dgm:pt modelId="{E50F0C94-04EA-1541-9D62-F4AFCFC67256}" type="sibTrans" cxnId="{CBA4DAB8-5FFC-2843-AC90-A7CC98AA5C2A}">
      <dgm:prSet/>
      <dgm:spPr/>
      <dgm:t>
        <a:bodyPr/>
        <a:lstStyle/>
        <a:p>
          <a:endParaRPr lang="en-US"/>
        </a:p>
      </dgm:t>
    </dgm:pt>
    <dgm:pt modelId="{F05B718A-928C-494D-891F-08164FDC9250}">
      <dgm:prSet phldrT="[Text]"/>
      <dgm:spPr/>
      <dgm:t>
        <a:bodyPr/>
        <a:lstStyle/>
        <a:p>
          <a:r>
            <a:rPr lang="en-US" i="1" dirty="0"/>
            <a:t>Speech</a:t>
          </a:r>
        </a:p>
      </dgm:t>
    </dgm:pt>
    <dgm:pt modelId="{EB3918A3-4DDC-FC46-8066-E4B0A05C2AFB}" type="parTrans" cxnId="{299FDBBB-1CA3-804F-9A73-1FD604F70E60}">
      <dgm:prSet/>
      <dgm:spPr/>
      <dgm:t>
        <a:bodyPr/>
        <a:lstStyle/>
        <a:p>
          <a:endParaRPr lang="en-US"/>
        </a:p>
      </dgm:t>
    </dgm:pt>
    <dgm:pt modelId="{C9DD726A-3282-1B4E-9B04-065B8C91ED7B}" type="sibTrans" cxnId="{299FDBBB-1CA3-804F-9A73-1FD604F70E60}">
      <dgm:prSet/>
      <dgm:spPr/>
      <dgm:t>
        <a:bodyPr/>
        <a:lstStyle/>
        <a:p>
          <a:endParaRPr lang="en-US"/>
        </a:p>
      </dgm:t>
    </dgm:pt>
    <dgm:pt modelId="{132EB416-BA65-1C43-B552-1FB84548FEFB}">
      <dgm:prSet phldrT="[Text]"/>
      <dgm:spPr/>
      <dgm:t>
        <a:bodyPr/>
        <a:lstStyle/>
        <a:p>
          <a:r>
            <a:rPr lang="en-US" dirty="0">
              <a:solidFill>
                <a:schemeClr val="accent1"/>
              </a:solidFill>
            </a:rPr>
            <a:t> </a:t>
          </a:r>
          <a:r>
            <a:rPr lang="en-US" i="1" dirty="0">
              <a:solidFill>
                <a:schemeClr val="accent1"/>
              </a:solidFill>
            </a:rPr>
            <a:t>a way of expressing language by using muscles in the tongue, lips, jaw and vocal tract to produce sounds. </a:t>
          </a:r>
        </a:p>
      </dgm:t>
    </dgm:pt>
    <dgm:pt modelId="{48334E8C-7D61-554C-B04D-716D8A5C3C36}" type="parTrans" cxnId="{4F168A75-DB46-C94E-BD0C-1E446818757A}">
      <dgm:prSet/>
      <dgm:spPr/>
      <dgm:t>
        <a:bodyPr/>
        <a:lstStyle/>
        <a:p>
          <a:endParaRPr lang="en-US"/>
        </a:p>
      </dgm:t>
    </dgm:pt>
    <dgm:pt modelId="{30D983EB-F93A-CD4B-9608-47A081099F18}" type="sibTrans" cxnId="{4F168A75-DB46-C94E-BD0C-1E446818757A}">
      <dgm:prSet/>
      <dgm:spPr/>
      <dgm:t>
        <a:bodyPr/>
        <a:lstStyle/>
        <a:p>
          <a:endParaRPr lang="en-US"/>
        </a:p>
      </dgm:t>
    </dgm:pt>
    <dgm:pt modelId="{456468D6-1AC3-3D44-A4AA-90418017A6C9}">
      <dgm:prSet phldrT="[Text]"/>
      <dgm:spPr/>
      <dgm:t>
        <a:bodyPr/>
        <a:lstStyle/>
        <a:p>
          <a:r>
            <a:rPr lang="en-US" i="1" dirty="0"/>
            <a:t>Language</a:t>
          </a:r>
        </a:p>
      </dgm:t>
    </dgm:pt>
    <dgm:pt modelId="{BEC4B9DC-92FF-5841-B594-ABBB49877B91}" type="parTrans" cxnId="{C78D725E-15C7-834C-A4BF-77B7E6CDFC80}">
      <dgm:prSet/>
      <dgm:spPr/>
      <dgm:t>
        <a:bodyPr/>
        <a:lstStyle/>
        <a:p>
          <a:endParaRPr lang="en-US"/>
        </a:p>
      </dgm:t>
    </dgm:pt>
    <dgm:pt modelId="{19EC9661-359C-3849-88F4-80FEC4D4FB0F}" type="sibTrans" cxnId="{C78D725E-15C7-834C-A4BF-77B7E6CDFC80}">
      <dgm:prSet/>
      <dgm:spPr/>
      <dgm:t>
        <a:bodyPr/>
        <a:lstStyle/>
        <a:p>
          <a:endParaRPr lang="en-US"/>
        </a:p>
      </dgm:t>
    </dgm:pt>
    <dgm:pt modelId="{A3EB734B-DA1F-D448-AA9E-048B0A4470DB}">
      <dgm:prSet phldrT="[Text]"/>
      <dgm:spPr/>
      <dgm:t>
        <a:bodyPr/>
        <a:lstStyle/>
        <a:p>
          <a:r>
            <a:rPr lang="en-US" i="1" dirty="0">
              <a:solidFill>
                <a:schemeClr val="accent1"/>
              </a:solidFill>
            </a:rPr>
            <a:t>a set of shared rules that allow people to express their ideas in a meaningful way either in words, in writing, signing or through other body gestures</a:t>
          </a:r>
          <a:r>
            <a:rPr lang="en-US" dirty="0">
              <a:solidFill>
                <a:schemeClr val="accent1"/>
              </a:solidFill>
            </a:rPr>
            <a:t>. </a:t>
          </a:r>
        </a:p>
      </dgm:t>
    </dgm:pt>
    <dgm:pt modelId="{0A92C76B-0CB0-4547-8995-6CA1BCBC0C35}" type="parTrans" cxnId="{DEE871F8-D400-E442-8C6C-300C9031C9C4}">
      <dgm:prSet/>
      <dgm:spPr/>
      <dgm:t>
        <a:bodyPr/>
        <a:lstStyle/>
        <a:p>
          <a:endParaRPr lang="en-US"/>
        </a:p>
      </dgm:t>
    </dgm:pt>
    <dgm:pt modelId="{26D3E0D1-09AF-A24A-81F1-3CF6155BCEB2}" type="sibTrans" cxnId="{DEE871F8-D400-E442-8C6C-300C9031C9C4}">
      <dgm:prSet/>
      <dgm:spPr/>
      <dgm:t>
        <a:bodyPr/>
        <a:lstStyle/>
        <a:p>
          <a:endParaRPr lang="en-US"/>
        </a:p>
      </dgm:t>
    </dgm:pt>
    <dgm:pt modelId="{C863EA2F-1FE9-9049-ADB2-A07D3D35E319}" type="pres">
      <dgm:prSet presAssocID="{1068768C-BFE3-D44D-8D16-268393ABAD32}" presName="Name0" presStyleCnt="0">
        <dgm:presLayoutVars>
          <dgm:dir/>
          <dgm:animLvl val="lvl"/>
          <dgm:resizeHandles val="exact"/>
        </dgm:presLayoutVars>
      </dgm:prSet>
      <dgm:spPr/>
    </dgm:pt>
    <dgm:pt modelId="{4657ADEE-13C1-4148-A2CA-AF40F4536BDC}" type="pres">
      <dgm:prSet presAssocID="{35F19805-BF1D-5F42-95E4-E66962931D99}" presName="linNode" presStyleCnt="0"/>
      <dgm:spPr/>
    </dgm:pt>
    <dgm:pt modelId="{2C7A058E-A515-F746-AC6B-AE45AA586674}" type="pres">
      <dgm:prSet presAssocID="{35F19805-BF1D-5F42-95E4-E66962931D99}" presName="parentText" presStyleLbl="node1" presStyleIdx="0" presStyleCnt="3">
        <dgm:presLayoutVars>
          <dgm:chMax val="1"/>
          <dgm:bulletEnabled val="1"/>
        </dgm:presLayoutVars>
      </dgm:prSet>
      <dgm:spPr/>
    </dgm:pt>
    <dgm:pt modelId="{16582B20-7DF8-DC47-A91E-2CD8FC74EDFE}" type="pres">
      <dgm:prSet presAssocID="{35F19805-BF1D-5F42-95E4-E66962931D99}" presName="descendantText" presStyleLbl="alignAccFollowNode1" presStyleIdx="0" presStyleCnt="3">
        <dgm:presLayoutVars>
          <dgm:bulletEnabled val="1"/>
        </dgm:presLayoutVars>
      </dgm:prSet>
      <dgm:spPr/>
    </dgm:pt>
    <dgm:pt modelId="{0A0D96AC-D1C3-014C-922A-27093A0EC136}" type="pres">
      <dgm:prSet presAssocID="{A8CE1A54-8E50-494A-8021-14B09344B394}" presName="sp" presStyleCnt="0"/>
      <dgm:spPr/>
    </dgm:pt>
    <dgm:pt modelId="{5BD68971-D2E6-314E-8CD0-FE9A70626C5D}" type="pres">
      <dgm:prSet presAssocID="{F05B718A-928C-494D-891F-08164FDC9250}" presName="linNode" presStyleCnt="0"/>
      <dgm:spPr/>
    </dgm:pt>
    <dgm:pt modelId="{EDBB8F46-D186-FC44-8594-98F6ECEF02ED}" type="pres">
      <dgm:prSet presAssocID="{F05B718A-928C-494D-891F-08164FDC9250}" presName="parentText" presStyleLbl="node1" presStyleIdx="1" presStyleCnt="3">
        <dgm:presLayoutVars>
          <dgm:chMax val="1"/>
          <dgm:bulletEnabled val="1"/>
        </dgm:presLayoutVars>
      </dgm:prSet>
      <dgm:spPr/>
    </dgm:pt>
    <dgm:pt modelId="{D49603E9-1941-324D-AB7D-E700FD69280C}" type="pres">
      <dgm:prSet presAssocID="{F05B718A-928C-494D-891F-08164FDC9250}" presName="descendantText" presStyleLbl="alignAccFollowNode1" presStyleIdx="1" presStyleCnt="3">
        <dgm:presLayoutVars>
          <dgm:bulletEnabled val="1"/>
        </dgm:presLayoutVars>
      </dgm:prSet>
      <dgm:spPr/>
    </dgm:pt>
    <dgm:pt modelId="{B82E0DCF-DB06-A347-8031-381576E14CC7}" type="pres">
      <dgm:prSet presAssocID="{C9DD726A-3282-1B4E-9B04-065B8C91ED7B}" presName="sp" presStyleCnt="0"/>
      <dgm:spPr/>
    </dgm:pt>
    <dgm:pt modelId="{6184EF64-9D90-604F-AED5-ABBE570DF97E}" type="pres">
      <dgm:prSet presAssocID="{456468D6-1AC3-3D44-A4AA-90418017A6C9}" presName="linNode" presStyleCnt="0"/>
      <dgm:spPr/>
    </dgm:pt>
    <dgm:pt modelId="{A7C10FA1-745C-6343-A069-3B35E49B3B07}" type="pres">
      <dgm:prSet presAssocID="{456468D6-1AC3-3D44-A4AA-90418017A6C9}" presName="parentText" presStyleLbl="node1" presStyleIdx="2" presStyleCnt="3">
        <dgm:presLayoutVars>
          <dgm:chMax val="1"/>
          <dgm:bulletEnabled val="1"/>
        </dgm:presLayoutVars>
      </dgm:prSet>
      <dgm:spPr/>
    </dgm:pt>
    <dgm:pt modelId="{E536EB3D-CF4C-6240-9722-8A57FFF37E08}" type="pres">
      <dgm:prSet presAssocID="{456468D6-1AC3-3D44-A4AA-90418017A6C9}" presName="descendantText" presStyleLbl="alignAccFollowNode1" presStyleIdx="2" presStyleCnt="3">
        <dgm:presLayoutVars>
          <dgm:bulletEnabled val="1"/>
        </dgm:presLayoutVars>
      </dgm:prSet>
      <dgm:spPr/>
    </dgm:pt>
  </dgm:ptLst>
  <dgm:cxnLst>
    <dgm:cxn modelId="{81E19A02-506C-EC4E-B656-D0CD2F20C8D4}" type="presOf" srcId="{456468D6-1AC3-3D44-A4AA-90418017A6C9}" destId="{A7C10FA1-745C-6343-A069-3B35E49B3B07}" srcOrd="0" destOrd="0" presId="urn:microsoft.com/office/officeart/2005/8/layout/vList5"/>
    <dgm:cxn modelId="{A4773520-F652-FE4D-9424-B157C7E67FE5}" type="presOf" srcId="{09A431CA-B9C1-7444-9564-F2E891604107}" destId="{16582B20-7DF8-DC47-A91E-2CD8FC74EDFE}" srcOrd="0" destOrd="0" presId="urn:microsoft.com/office/officeart/2005/8/layout/vList5"/>
    <dgm:cxn modelId="{9BCD6827-1C35-3345-8B15-7F8D8E8D82A1}" type="presOf" srcId="{F05B718A-928C-494D-891F-08164FDC9250}" destId="{EDBB8F46-D186-FC44-8594-98F6ECEF02ED}" srcOrd="0" destOrd="0" presId="urn:microsoft.com/office/officeart/2005/8/layout/vList5"/>
    <dgm:cxn modelId="{C78D725E-15C7-834C-A4BF-77B7E6CDFC80}" srcId="{1068768C-BFE3-D44D-8D16-268393ABAD32}" destId="{456468D6-1AC3-3D44-A4AA-90418017A6C9}" srcOrd="2" destOrd="0" parTransId="{BEC4B9DC-92FF-5841-B594-ABBB49877B91}" sibTransId="{19EC9661-359C-3849-88F4-80FEC4D4FB0F}"/>
    <dgm:cxn modelId="{B959E546-4106-5B42-9325-B2B2CE949FB3}" srcId="{1068768C-BFE3-D44D-8D16-268393ABAD32}" destId="{35F19805-BF1D-5F42-95E4-E66962931D99}" srcOrd="0" destOrd="0" parTransId="{DE6DDD87-A7A6-EC4E-B0D9-9BA7F03B103F}" sibTransId="{A8CE1A54-8E50-494A-8021-14B09344B394}"/>
    <dgm:cxn modelId="{B1799248-54A6-FE46-A252-3606D6476D4C}" type="presOf" srcId="{132EB416-BA65-1C43-B552-1FB84548FEFB}" destId="{D49603E9-1941-324D-AB7D-E700FD69280C}" srcOrd="0" destOrd="0" presId="urn:microsoft.com/office/officeart/2005/8/layout/vList5"/>
    <dgm:cxn modelId="{4F168A75-DB46-C94E-BD0C-1E446818757A}" srcId="{F05B718A-928C-494D-891F-08164FDC9250}" destId="{132EB416-BA65-1C43-B552-1FB84548FEFB}" srcOrd="0" destOrd="0" parTransId="{48334E8C-7D61-554C-B04D-716D8A5C3C36}" sibTransId="{30D983EB-F93A-CD4B-9608-47A081099F18}"/>
    <dgm:cxn modelId="{D9EADD8D-2F4B-4440-88BC-B9BE6DCA0ADA}" type="presOf" srcId="{1068768C-BFE3-D44D-8D16-268393ABAD32}" destId="{C863EA2F-1FE9-9049-ADB2-A07D3D35E319}" srcOrd="0" destOrd="0" presId="urn:microsoft.com/office/officeart/2005/8/layout/vList5"/>
    <dgm:cxn modelId="{04191F9E-6B7C-714D-B103-D6E707C3E38B}" type="presOf" srcId="{A3EB734B-DA1F-D448-AA9E-048B0A4470DB}" destId="{E536EB3D-CF4C-6240-9722-8A57FFF37E08}" srcOrd="0" destOrd="0" presId="urn:microsoft.com/office/officeart/2005/8/layout/vList5"/>
    <dgm:cxn modelId="{CBA4DAB8-5FFC-2843-AC90-A7CC98AA5C2A}" srcId="{35F19805-BF1D-5F42-95E4-E66962931D99}" destId="{09A431CA-B9C1-7444-9564-F2E891604107}" srcOrd="0" destOrd="0" parTransId="{A27ECB66-4B92-6846-953C-6A9CCD3E80BC}" sibTransId="{E50F0C94-04EA-1541-9D62-F4AFCFC67256}"/>
    <dgm:cxn modelId="{299FDBBB-1CA3-804F-9A73-1FD604F70E60}" srcId="{1068768C-BFE3-D44D-8D16-268393ABAD32}" destId="{F05B718A-928C-494D-891F-08164FDC9250}" srcOrd="1" destOrd="0" parTransId="{EB3918A3-4DDC-FC46-8066-E4B0A05C2AFB}" sibTransId="{C9DD726A-3282-1B4E-9B04-065B8C91ED7B}"/>
    <dgm:cxn modelId="{F786D6F2-3228-0147-A81F-1714905957D3}" type="presOf" srcId="{35F19805-BF1D-5F42-95E4-E66962931D99}" destId="{2C7A058E-A515-F746-AC6B-AE45AA586674}" srcOrd="0" destOrd="0" presId="urn:microsoft.com/office/officeart/2005/8/layout/vList5"/>
    <dgm:cxn modelId="{DEE871F8-D400-E442-8C6C-300C9031C9C4}" srcId="{456468D6-1AC3-3D44-A4AA-90418017A6C9}" destId="{A3EB734B-DA1F-D448-AA9E-048B0A4470DB}" srcOrd="0" destOrd="0" parTransId="{0A92C76B-0CB0-4547-8995-6CA1BCBC0C35}" sibTransId="{26D3E0D1-09AF-A24A-81F1-3CF6155BCEB2}"/>
    <dgm:cxn modelId="{BF65C05A-4E77-6F4F-B8AD-18350D06744F}" type="presParOf" srcId="{C863EA2F-1FE9-9049-ADB2-A07D3D35E319}" destId="{4657ADEE-13C1-4148-A2CA-AF40F4536BDC}" srcOrd="0" destOrd="0" presId="urn:microsoft.com/office/officeart/2005/8/layout/vList5"/>
    <dgm:cxn modelId="{DAE2D7C1-83A9-714B-B464-391A52F1B371}" type="presParOf" srcId="{4657ADEE-13C1-4148-A2CA-AF40F4536BDC}" destId="{2C7A058E-A515-F746-AC6B-AE45AA586674}" srcOrd="0" destOrd="0" presId="urn:microsoft.com/office/officeart/2005/8/layout/vList5"/>
    <dgm:cxn modelId="{B0DC0572-41E2-8147-AADB-E49A322F8011}" type="presParOf" srcId="{4657ADEE-13C1-4148-A2CA-AF40F4536BDC}" destId="{16582B20-7DF8-DC47-A91E-2CD8FC74EDFE}" srcOrd="1" destOrd="0" presId="urn:microsoft.com/office/officeart/2005/8/layout/vList5"/>
    <dgm:cxn modelId="{184C1E1C-3AA4-3E40-BCD5-20A04D24301E}" type="presParOf" srcId="{C863EA2F-1FE9-9049-ADB2-A07D3D35E319}" destId="{0A0D96AC-D1C3-014C-922A-27093A0EC136}" srcOrd="1" destOrd="0" presId="urn:microsoft.com/office/officeart/2005/8/layout/vList5"/>
    <dgm:cxn modelId="{7DB71955-1329-A04D-8F14-3704DF8238D4}" type="presParOf" srcId="{C863EA2F-1FE9-9049-ADB2-A07D3D35E319}" destId="{5BD68971-D2E6-314E-8CD0-FE9A70626C5D}" srcOrd="2" destOrd="0" presId="urn:microsoft.com/office/officeart/2005/8/layout/vList5"/>
    <dgm:cxn modelId="{D736DF5D-15A9-5B42-987B-701A158B1CEE}" type="presParOf" srcId="{5BD68971-D2E6-314E-8CD0-FE9A70626C5D}" destId="{EDBB8F46-D186-FC44-8594-98F6ECEF02ED}" srcOrd="0" destOrd="0" presId="urn:microsoft.com/office/officeart/2005/8/layout/vList5"/>
    <dgm:cxn modelId="{3FC021CD-35B4-AA46-A189-AB09218323CA}" type="presParOf" srcId="{5BD68971-D2E6-314E-8CD0-FE9A70626C5D}" destId="{D49603E9-1941-324D-AB7D-E700FD69280C}" srcOrd="1" destOrd="0" presId="urn:microsoft.com/office/officeart/2005/8/layout/vList5"/>
    <dgm:cxn modelId="{3C41405E-8046-E04D-91FA-27AEADED660E}" type="presParOf" srcId="{C863EA2F-1FE9-9049-ADB2-A07D3D35E319}" destId="{B82E0DCF-DB06-A347-8031-381576E14CC7}" srcOrd="3" destOrd="0" presId="urn:microsoft.com/office/officeart/2005/8/layout/vList5"/>
    <dgm:cxn modelId="{D44EB28F-9D02-CF4D-9DBF-042E9E613165}" type="presParOf" srcId="{C863EA2F-1FE9-9049-ADB2-A07D3D35E319}" destId="{6184EF64-9D90-604F-AED5-ABBE570DF97E}" srcOrd="4" destOrd="0" presId="urn:microsoft.com/office/officeart/2005/8/layout/vList5"/>
    <dgm:cxn modelId="{F2A1A11C-4EF7-8F47-AE8A-525A3D7DB54B}" type="presParOf" srcId="{6184EF64-9D90-604F-AED5-ABBE570DF97E}" destId="{A7C10FA1-745C-6343-A069-3B35E49B3B07}" srcOrd="0" destOrd="0" presId="urn:microsoft.com/office/officeart/2005/8/layout/vList5"/>
    <dgm:cxn modelId="{8F905284-59D7-F545-84AC-AA4C8CC33F2A}" type="presParOf" srcId="{6184EF64-9D90-604F-AED5-ABBE570DF97E}" destId="{E536EB3D-CF4C-6240-9722-8A57FFF37E08}"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C77865-4869-B14E-A14C-23C60022A023}" type="doc">
      <dgm:prSet loTypeId="urn:microsoft.com/office/officeart/2005/8/layout/hList1" loCatId="list" qsTypeId="urn:microsoft.com/office/officeart/2005/8/quickstyle/simple4#3" qsCatId="simple" csTypeId="urn:microsoft.com/office/officeart/2005/8/colors/accent1_2#3" csCatId="accent1" phldr="1"/>
      <dgm:spPr/>
      <dgm:t>
        <a:bodyPr/>
        <a:lstStyle/>
        <a:p>
          <a:endParaRPr lang="en-US"/>
        </a:p>
      </dgm:t>
    </dgm:pt>
    <dgm:pt modelId="{D5972AA4-2BF5-6542-AD96-E150B50EF965}">
      <dgm:prSet phldrT="[Text]"/>
      <dgm:spPr/>
      <dgm:t>
        <a:bodyPr/>
        <a:lstStyle/>
        <a:p>
          <a:r>
            <a:rPr lang="en-US" dirty="0" err="1"/>
            <a:t>Llafaredd</a:t>
          </a:r>
          <a:r>
            <a:rPr lang="en-US" dirty="0"/>
            <a:t>
</a:t>
          </a:r>
        </a:p>
      </dgm:t>
    </dgm:pt>
    <dgm:pt modelId="{7A3F96DC-725C-D544-B85C-D035235E1F03}" type="parTrans" cxnId="{82740AA5-CA2E-D146-A79D-36EB302EA5F3}">
      <dgm:prSet/>
      <dgm:spPr/>
      <dgm:t>
        <a:bodyPr/>
        <a:lstStyle/>
        <a:p>
          <a:endParaRPr lang="en-US"/>
        </a:p>
      </dgm:t>
    </dgm:pt>
    <dgm:pt modelId="{472BC12D-8B5E-A448-83BE-2877CA1ECADC}" type="sibTrans" cxnId="{82740AA5-CA2E-D146-A79D-36EB302EA5F3}">
      <dgm:prSet/>
      <dgm:spPr/>
      <dgm:t>
        <a:bodyPr/>
        <a:lstStyle/>
        <a:p>
          <a:endParaRPr lang="en-US"/>
        </a:p>
      </dgm:t>
    </dgm:pt>
    <dgm:pt modelId="{07A401D6-CA25-534D-B579-93E238AA547A}">
      <dgm:prSet phldrT="[Text]"/>
      <dgm:spPr/>
      <dgm:t>
        <a:bodyPr/>
        <a:lstStyle/>
        <a:p>
          <a:r>
            <a:rPr lang="en-US" dirty="0" err="1"/>
            <a:t>Gwrandawiad</a:t>
          </a:r>
          <a:r>
            <a:rPr lang="en-US" dirty="0"/>
            <a:t>
</a:t>
          </a:r>
          <a:r>
            <a:rPr lang="en-US" dirty="0" err="1"/>
            <a:t>Siarad</a:t>
          </a:r>
          <a:r>
            <a:rPr lang="en-US" dirty="0"/>
            <a:t>
</a:t>
          </a:r>
          <a:r>
            <a:rPr lang="en-US" dirty="0" err="1"/>
            <a:t>Cyfathrebiad</a:t>
          </a:r>
          <a:endParaRPr lang="en-US" dirty="0"/>
        </a:p>
      </dgm:t>
    </dgm:pt>
    <dgm:pt modelId="{88129603-909B-854A-B9F5-7995831103BB}" type="parTrans" cxnId="{5D5EE3A6-76C5-FB47-8E1B-C462E4D85C49}">
      <dgm:prSet/>
      <dgm:spPr/>
      <dgm:t>
        <a:bodyPr/>
        <a:lstStyle/>
        <a:p>
          <a:endParaRPr lang="en-US"/>
        </a:p>
      </dgm:t>
    </dgm:pt>
    <dgm:pt modelId="{4761E725-F452-F34C-B944-F1FC1C6A9A69}" type="sibTrans" cxnId="{5D5EE3A6-76C5-FB47-8E1B-C462E4D85C49}">
      <dgm:prSet/>
      <dgm:spPr/>
      <dgm:t>
        <a:bodyPr/>
        <a:lstStyle/>
        <a:p>
          <a:endParaRPr lang="en-US"/>
        </a:p>
      </dgm:t>
    </dgm:pt>
    <dgm:pt modelId="{870F8089-AF60-DF47-9DB9-A2D8EA22933A}">
      <dgm:prSet phldrT="[Text]"/>
      <dgm:spPr/>
      <dgm:t>
        <a:bodyPr/>
        <a:lstStyle/>
        <a:p>
          <a:r>
            <a:rPr lang="en-US" dirty="0" err="1"/>
            <a:t>Llythrennedd</a:t>
          </a:r>
          <a:r>
            <a:rPr lang="en-US" dirty="0"/>
            <a:t>
</a:t>
          </a:r>
        </a:p>
      </dgm:t>
    </dgm:pt>
    <dgm:pt modelId="{3DF61F33-8801-5442-A9CA-C48C1A78B581}" type="parTrans" cxnId="{7336D826-DC4B-BF41-8364-F1BF400755F8}">
      <dgm:prSet/>
      <dgm:spPr/>
      <dgm:t>
        <a:bodyPr/>
        <a:lstStyle/>
        <a:p>
          <a:endParaRPr lang="en-US"/>
        </a:p>
      </dgm:t>
    </dgm:pt>
    <dgm:pt modelId="{EEA3636A-FB56-6E4A-BDD5-0407ECA9CB40}" type="sibTrans" cxnId="{7336D826-DC4B-BF41-8364-F1BF400755F8}">
      <dgm:prSet/>
      <dgm:spPr/>
      <dgm:t>
        <a:bodyPr/>
        <a:lstStyle/>
        <a:p>
          <a:endParaRPr lang="en-US"/>
        </a:p>
      </dgm:t>
    </dgm:pt>
    <dgm:pt modelId="{4EC82876-DD70-074E-BFF8-C55982326EC0}">
      <dgm:prSet phldrT="[Text]"/>
      <dgm:spPr/>
      <dgm:t>
        <a:bodyPr/>
        <a:lstStyle/>
        <a:p>
          <a:r>
            <a:rPr lang="en-US" dirty="0" err="1"/>
            <a:t>Ysgrifen</a:t>
          </a:r>
          <a:r>
            <a:rPr lang="en-US" dirty="0"/>
            <a:t>
</a:t>
          </a:r>
          <a:r>
            <a:rPr lang="en-US" dirty="0" err="1"/>
            <a:t>Darlleniad</a:t>
          </a:r>
          <a:endParaRPr lang="en-US" dirty="0"/>
        </a:p>
      </dgm:t>
    </dgm:pt>
    <dgm:pt modelId="{B292E2AE-7831-6348-B944-0F49158A7B20}" type="parTrans" cxnId="{04921DC6-1B51-1345-9967-691E9E6FA5FE}">
      <dgm:prSet/>
      <dgm:spPr/>
      <dgm:t>
        <a:bodyPr/>
        <a:lstStyle/>
        <a:p>
          <a:endParaRPr lang="en-US"/>
        </a:p>
      </dgm:t>
    </dgm:pt>
    <dgm:pt modelId="{5D551F90-82A1-3F46-B31B-429E50CD4611}" type="sibTrans" cxnId="{04921DC6-1B51-1345-9967-691E9E6FA5FE}">
      <dgm:prSet/>
      <dgm:spPr/>
      <dgm:t>
        <a:bodyPr/>
        <a:lstStyle/>
        <a:p>
          <a:endParaRPr lang="en-US"/>
        </a:p>
      </dgm:t>
    </dgm:pt>
    <dgm:pt modelId="{836DBA2A-6669-FC46-86EC-BC8C6E74F297}" type="pres">
      <dgm:prSet presAssocID="{F3C77865-4869-B14E-A14C-23C60022A023}" presName="Name0" presStyleCnt="0">
        <dgm:presLayoutVars>
          <dgm:dir/>
          <dgm:animLvl val="lvl"/>
          <dgm:resizeHandles val="exact"/>
        </dgm:presLayoutVars>
      </dgm:prSet>
      <dgm:spPr/>
    </dgm:pt>
    <dgm:pt modelId="{B305E9F7-57AD-D644-A6C5-031A03C0A527}" type="pres">
      <dgm:prSet presAssocID="{D5972AA4-2BF5-6542-AD96-E150B50EF965}" presName="composite" presStyleCnt="0"/>
      <dgm:spPr/>
    </dgm:pt>
    <dgm:pt modelId="{7FB425F1-5146-A14C-9A6B-DFF051925B70}" type="pres">
      <dgm:prSet presAssocID="{D5972AA4-2BF5-6542-AD96-E150B50EF965}" presName="parTx" presStyleLbl="alignNode1" presStyleIdx="0" presStyleCnt="2">
        <dgm:presLayoutVars>
          <dgm:chMax val="0"/>
          <dgm:chPref val="0"/>
          <dgm:bulletEnabled val="1"/>
        </dgm:presLayoutVars>
      </dgm:prSet>
      <dgm:spPr/>
    </dgm:pt>
    <dgm:pt modelId="{73FBF077-129E-A247-831E-F53B39FA7009}" type="pres">
      <dgm:prSet presAssocID="{D5972AA4-2BF5-6542-AD96-E150B50EF965}" presName="desTx" presStyleLbl="alignAccFollowNode1" presStyleIdx="0" presStyleCnt="2">
        <dgm:presLayoutVars>
          <dgm:bulletEnabled val="1"/>
        </dgm:presLayoutVars>
      </dgm:prSet>
      <dgm:spPr/>
    </dgm:pt>
    <dgm:pt modelId="{FD4E8806-A0F1-FD47-8EDB-75467824326E}" type="pres">
      <dgm:prSet presAssocID="{472BC12D-8B5E-A448-83BE-2877CA1ECADC}" presName="space" presStyleCnt="0"/>
      <dgm:spPr/>
    </dgm:pt>
    <dgm:pt modelId="{60D449CD-38D2-EA4E-B145-89E55876F3BC}" type="pres">
      <dgm:prSet presAssocID="{870F8089-AF60-DF47-9DB9-A2D8EA22933A}" presName="composite" presStyleCnt="0"/>
      <dgm:spPr/>
    </dgm:pt>
    <dgm:pt modelId="{670EE47E-9AB8-4249-95F5-FA56D4156499}" type="pres">
      <dgm:prSet presAssocID="{870F8089-AF60-DF47-9DB9-A2D8EA22933A}" presName="parTx" presStyleLbl="alignNode1" presStyleIdx="1" presStyleCnt="2">
        <dgm:presLayoutVars>
          <dgm:chMax val="0"/>
          <dgm:chPref val="0"/>
          <dgm:bulletEnabled val="1"/>
        </dgm:presLayoutVars>
      </dgm:prSet>
      <dgm:spPr/>
    </dgm:pt>
    <dgm:pt modelId="{A4BAD0D0-C582-8843-B992-04C297CD8CF8}" type="pres">
      <dgm:prSet presAssocID="{870F8089-AF60-DF47-9DB9-A2D8EA22933A}" presName="desTx" presStyleLbl="alignAccFollowNode1" presStyleIdx="1" presStyleCnt="2" custLinFactNeighborX="1" custLinFactNeighborY="-4530">
        <dgm:presLayoutVars>
          <dgm:bulletEnabled val="1"/>
        </dgm:presLayoutVars>
      </dgm:prSet>
      <dgm:spPr/>
    </dgm:pt>
  </dgm:ptLst>
  <dgm:cxnLst>
    <dgm:cxn modelId="{7336D826-DC4B-BF41-8364-F1BF400755F8}" srcId="{F3C77865-4869-B14E-A14C-23C60022A023}" destId="{870F8089-AF60-DF47-9DB9-A2D8EA22933A}" srcOrd="1" destOrd="0" parTransId="{3DF61F33-8801-5442-A9CA-C48C1A78B581}" sibTransId="{EEA3636A-FB56-6E4A-BDD5-0407ECA9CB40}"/>
    <dgm:cxn modelId="{E6F24556-264B-AE4C-B47F-656C6AA0EE95}" type="presOf" srcId="{870F8089-AF60-DF47-9DB9-A2D8EA22933A}" destId="{670EE47E-9AB8-4249-95F5-FA56D4156499}" srcOrd="0" destOrd="0" presId="urn:microsoft.com/office/officeart/2005/8/layout/hList1"/>
    <dgm:cxn modelId="{32AFFA8D-B534-D24D-8098-30AEBD63B03C}" type="presOf" srcId="{07A401D6-CA25-534D-B579-93E238AA547A}" destId="{73FBF077-129E-A247-831E-F53B39FA7009}" srcOrd="0" destOrd="0" presId="urn:microsoft.com/office/officeart/2005/8/layout/hList1"/>
    <dgm:cxn modelId="{82740AA5-CA2E-D146-A79D-36EB302EA5F3}" srcId="{F3C77865-4869-B14E-A14C-23C60022A023}" destId="{D5972AA4-2BF5-6542-AD96-E150B50EF965}" srcOrd="0" destOrd="0" parTransId="{7A3F96DC-725C-D544-B85C-D035235E1F03}" sibTransId="{472BC12D-8B5E-A448-83BE-2877CA1ECADC}"/>
    <dgm:cxn modelId="{5D5EE3A6-76C5-FB47-8E1B-C462E4D85C49}" srcId="{D5972AA4-2BF5-6542-AD96-E150B50EF965}" destId="{07A401D6-CA25-534D-B579-93E238AA547A}" srcOrd="0" destOrd="0" parTransId="{88129603-909B-854A-B9F5-7995831103BB}" sibTransId="{4761E725-F452-F34C-B944-F1FC1C6A9A69}"/>
    <dgm:cxn modelId="{04921DC6-1B51-1345-9967-691E9E6FA5FE}" srcId="{870F8089-AF60-DF47-9DB9-A2D8EA22933A}" destId="{4EC82876-DD70-074E-BFF8-C55982326EC0}" srcOrd="0" destOrd="0" parTransId="{B292E2AE-7831-6348-B944-0F49158A7B20}" sibTransId="{5D551F90-82A1-3F46-B31B-429E50CD4611}"/>
    <dgm:cxn modelId="{4A18ACD2-877C-5949-82B5-C874D6C14E9B}" type="presOf" srcId="{4EC82876-DD70-074E-BFF8-C55982326EC0}" destId="{A4BAD0D0-C582-8843-B992-04C297CD8CF8}" srcOrd="0" destOrd="0" presId="urn:microsoft.com/office/officeart/2005/8/layout/hList1"/>
    <dgm:cxn modelId="{0333D2F7-68C8-C940-82EB-F8D29303AD01}" type="presOf" srcId="{D5972AA4-2BF5-6542-AD96-E150B50EF965}" destId="{7FB425F1-5146-A14C-9A6B-DFF051925B70}" srcOrd="0" destOrd="0" presId="urn:microsoft.com/office/officeart/2005/8/layout/hList1"/>
    <dgm:cxn modelId="{96878BFB-1B7E-B943-8730-B3EAE46FE1D4}" type="presOf" srcId="{F3C77865-4869-B14E-A14C-23C60022A023}" destId="{836DBA2A-6669-FC46-86EC-BC8C6E74F297}" srcOrd="0" destOrd="0" presId="urn:microsoft.com/office/officeart/2005/8/layout/hList1"/>
    <dgm:cxn modelId="{8567F509-6D6B-5644-8743-C53534B63711}" type="presParOf" srcId="{836DBA2A-6669-FC46-86EC-BC8C6E74F297}" destId="{B305E9F7-57AD-D644-A6C5-031A03C0A527}" srcOrd="0" destOrd="0" presId="urn:microsoft.com/office/officeart/2005/8/layout/hList1"/>
    <dgm:cxn modelId="{AB55B85C-0E6B-A940-B476-EA87F468EDC4}" type="presParOf" srcId="{B305E9F7-57AD-D644-A6C5-031A03C0A527}" destId="{7FB425F1-5146-A14C-9A6B-DFF051925B70}" srcOrd="0" destOrd="0" presId="urn:microsoft.com/office/officeart/2005/8/layout/hList1"/>
    <dgm:cxn modelId="{04473127-06C7-4348-BF91-B3409432DEC9}" type="presParOf" srcId="{B305E9F7-57AD-D644-A6C5-031A03C0A527}" destId="{73FBF077-129E-A247-831E-F53B39FA7009}" srcOrd="1" destOrd="0" presId="urn:microsoft.com/office/officeart/2005/8/layout/hList1"/>
    <dgm:cxn modelId="{FF145494-8B8B-E54E-9A3C-74BCA67BC0C9}" type="presParOf" srcId="{836DBA2A-6669-FC46-86EC-BC8C6E74F297}" destId="{FD4E8806-A0F1-FD47-8EDB-75467824326E}" srcOrd="1" destOrd="0" presId="urn:microsoft.com/office/officeart/2005/8/layout/hList1"/>
    <dgm:cxn modelId="{6325C234-3B87-C942-8DD9-D2EF4858CA0F}" type="presParOf" srcId="{836DBA2A-6669-FC46-86EC-BC8C6E74F297}" destId="{60D449CD-38D2-EA4E-B145-89E55876F3BC}" srcOrd="2" destOrd="0" presId="urn:microsoft.com/office/officeart/2005/8/layout/hList1"/>
    <dgm:cxn modelId="{B7487649-D5E0-894D-826F-EE09568AA658}" type="presParOf" srcId="{60D449CD-38D2-EA4E-B145-89E55876F3BC}" destId="{670EE47E-9AB8-4249-95F5-FA56D4156499}" srcOrd="0" destOrd="0" presId="urn:microsoft.com/office/officeart/2005/8/layout/hList1"/>
    <dgm:cxn modelId="{1066A049-B55A-CB46-9809-EF7BCD7732A1}" type="presParOf" srcId="{60D449CD-38D2-EA4E-B145-89E55876F3BC}" destId="{A4BAD0D0-C582-8843-B992-04C297CD8CF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3C77865-4869-B14E-A14C-23C60022A023}" type="doc">
      <dgm:prSet loTypeId="urn:microsoft.com/office/officeart/2005/8/layout/hList1" loCatId="list" qsTypeId="urn:microsoft.com/office/officeart/2005/8/quickstyle/simple4#4" qsCatId="simple" csTypeId="urn:microsoft.com/office/officeart/2005/8/colors/accent1_2#4" csCatId="accent1" phldr="1"/>
      <dgm:spPr/>
      <dgm:t>
        <a:bodyPr/>
        <a:lstStyle/>
        <a:p>
          <a:endParaRPr lang="en-US"/>
        </a:p>
      </dgm:t>
    </dgm:pt>
    <dgm:pt modelId="{D5972AA4-2BF5-6542-AD96-E150B50EF965}">
      <dgm:prSet phldrT="[Text]"/>
      <dgm:spPr/>
      <dgm:t>
        <a:bodyPr/>
        <a:lstStyle/>
        <a:p>
          <a:r>
            <a:rPr lang="en-US" dirty="0" err="1"/>
            <a:t>Oracy</a:t>
          </a:r>
          <a:endParaRPr lang="en-US" dirty="0"/>
        </a:p>
      </dgm:t>
    </dgm:pt>
    <dgm:pt modelId="{7A3F96DC-725C-D544-B85C-D035235E1F03}" type="parTrans" cxnId="{82740AA5-CA2E-D146-A79D-36EB302EA5F3}">
      <dgm:prSet/>
      <dgm:spPr/>
      <dgm:t>
        <a:bodyPr/>
        <a:lstStyle/>
        <a:p>
          <a:endParaRPr lang="en-US"/>
        </a:p>
      </dgm:t>
    </dgm:pt>
    <dgm:pt modelId="{472BC12D-8B5E-A448-83BE-2877CA1ECADC}" type="sibTrans" cxnId="{82740AA5-CA2E-D146-A79D-36EB302EA5F3}">
      <dgm:prSet/>
      <dgm:spPr/>
      <dgm:t>
        <a:bodyPr/>
        <a:lstStyle/>
        <a:p>
          <a:endParaRPr lang="en-US"/>
        </a:p>
      </dgm:t>
    </dgm:pt>
    <dgm:pt modelId="{07A401D6-CA25-534D-B579-93E238AA547A}">
      <dgm:prSet phldrT="[Text]"/>
      <dgm:spPr/>
      <dgm:t>
        <a:bodyPr/>
        <a:lstStyle/>
        <a:p>
          <a:r>
            <a:rPr lang="en-US" dirty="0">
              <a:solidFill>
                <a:schemeClr val="accent1"/>
              </a:solidFill>
            </a:rPr>
            <a:t>Listening</a:t>
          </a:r>
        </a:p>
      </dgm:t>
    </dgm:pt>
    <dgm:pt modelId="{88129603-909B-854A-B9F5-7995831103BB}" type="parTrans" cxnId="{5D5EE3A6-76C5-FB47-8E1B-C462E4D85C49}">
      <dgm:prSet/>
      <dgm:spPr/>
      <dgm:t>
        <a:bodyPr/>
        <a:lstStyle/>
        <a:p>
          <a:endParaRPr lang="en-US"/>
        </a:p>
      </dgm:t>
    </dgm:pt>
    <dgm:pt modelId="{4761E725-F452-F34C-B944-F1FC1C6A9A69}" type="sibTrans" cxnId="{5D5EE3A6-76C5-FB47-8E1B-C462E4D85C49}">
      <dgm:prSet/>
      <dgm:spPr/>
      <dgm:t>
        <a:bodyPr/>
        <a:lstStyle/>
        <a:p>
          <a:endParaRPr lang="en-US"/>
        </a:p>
      </dgm:t>
    </dgm:pt>
    <dgm:pt modelId="{870F8089-AF60-DF47-9DB9-A2D8EA22933A}">
      <dgm:prSet phldrT="[Text]"/>
      <dgm:spPr/>
      <dgm:t>
        <a:bodyPr/>
        <a:lstStyle/>
        <a:p>
          <a:r>
            <a:rPr lang="en-US" dirty="0"/>
            <a:t>Literacy</a:t>
          </a:r>
        </a:p>
      </dgm:t>
    </dgm:pt>
    <dgm:pt modelId="{3DF61F33-8801-5442-A9CA-C48C1A78B581}" type="parTrans" cxnId="{7336D826-DC4B-BF41-8364-F1BF400755F8}">
      <dgm:prSet/>
      <dgm:spPr/>
      <dgm:t>
        <a:bodyPr/>
        <a:lstStyle/>
        <a:p>
          <a:endParaRPr lang="en-US"/>
        </a:p>
      </dgm:t>
    </dgm:pt>
    <dgm:pt modelId="{EEA3636A-FB56-6E4A-BDD5-0407ECA9CB40}" type="sibTrans" cxnId="{7336D826-DC4B-BF41-8364-F1BF400755F8}">
      <dgm:prSet/>
      <dgm:spPr/>
      <dgm:t>
        <a:bodyPr/>
        <a:lstStyle/>
        <a:p>
          <a:endParaRPr lang="en-US"/>
        </a:p>
      </dgm:t>
    </dgm:pt>
    <dgm:pt modelId="{6FE4585A-7F33-C844-B0D9-C7C596B3430A}">
      <dgm:prSet phldrT="[Text]"/>
      <dgm:spPr/>
      <dgm:t>
        <a:bodyPr/>
        <a:lstStyle/>
        <a:p>
          <a:r>
            <a:rPr lang="en-US" dirty="0">
              <a:solidFill>
                <a:schemeClr val="accent1"/>
              </a:solidFill>
            </a:rPr>
            <a:t>Speaking</a:t>
          </a:r>
        </a:p>
      </dgm:t>
    </dgm:pt>
    <dgm:pt modelId="{99EAAA74-7846-2740-B322-89C4AAE944C8}" type="parTrans" cxnId="{31BDE349-40A8-BF44-A97F-978F3689D79D}">
      <dgm:prSet/>
      <dgm:spPr/>
      <dgm:t>
        <a:bodyPr/>
        <a:lstStyle/>
        <a:p>
          <a:endParaRPr lang="en-US"/>
        </a:p>
      </dgm:t>
    </dgm:pt>
    <dgm:pt modelId="{7874DA9B-9EBC-B34F-88B3-798C7E5CC587}" type="sibTrans" cxnId="{31BDE349-40A8-BF44-A97F-978F3689D79D}">
      <dgm:prSet/>
      <dgm:spPr/>
      <dgm:t>
        <a:bodyPr/>
        <a:lstStyle/>
        <a:p>
          <a:endParaRPr lang="en-US"/>
        </a:p>
      </dgm:t>
    </dgm:pt>
    <dgm:pt modelId="{84F9F43C-3410-0F49-97F9-67C0D4EB2D29}">
      <dgm:prSet phldrT="[Text]"/>
      <dgm:spPr/>
      <dgm:t>
        <a:bodyPr/>
        <a:lstStyle/>
        <a:p>
          <a:r>
            <a:rPr lang="en-US" dirty="0">
              <a:solidFill>
                <a:schemeClr val="accent1"/>
              </a:solidFill>
            </a:rPr>
            <a:t>Communication</a:t>
          </a:r>
        </a:p>
      </dgm:t>
    </dgm:pt>
    <dgm:pt modelId="{7BD6A3B3-388D-844F-803D-3F8E472DAC2E}" type="parTrans" cxnId="{76603C1F-12DC-6D41-95BE-CC9824D07D23}">
      <dgm:prSet/>
      <dgm:spPr/>
      <dgm:t>
        <a:bodyPr/>
        <a:lstStyle/>
        <a:p>
          <a:endParaRPr lang="en-US"/>
        </a:p>
      </dgm:t>
    </dgm:pt>
    <dgm:pt modelId="{CDD5FCBD-F9DC-784D-8ABA-B218AFA975A9}" type="sibTrans" cxnId="{76603C1F-12DC-6D41-95BE-CC9824D07D23}">
      <dgm:prSet/>
      <dgm:spPr/>
      <dgm:t>
        <a:bodyPr/>
        <a:lstStyle/>
        <a:p>
          <a:endParaRPr lang="en-US"/>
        </a:p>
      </dgm:t>
    </dgm:pt>
    <dgm:pt modelId="{4EC82876-DD70-074E-BFF8-C55982326EC0}">
      <dgm:prSet phldrT="[Text]"/>
      <dgm:spPr/>
      <dgm:t>
        <a:bodyPr/>
        <a:lstStyle/>
        <a:p>
          <a:r>
            <a:rPr lang="en-US" dirty="0">
              <a:solidFill>
                <a:schemeClr val="accent1"/>
              </a:solidFill>
            </a:rPr>
            <a:t>Writing</a:t>
          </a:r>
        </a:p>
      </dgm:t>
    </dgm:pt>
    <dgm:pt modelId="{B292E2AE-7831-6348-B944-0F49158A7B20}" type="parTrans" cxnId="{04921DC6-1B51-1345-9967-691E9E6FA5FE}">
      <dgm:prSet/>
      <dgm:spPr/>
      <dgm:t>
        <a:bodyPr/>
        <a:lstStyle/>
        <a:p>
          <a:endParaRPr lang="en-US"/>
        </a:p>
      </dgm:t>
    </dgm:pt>
    <dgm:pt modelId="{5D551F90-82A1-3F46-B31B-429E50CD4611}" type="sibTrans" cxnId="{04921DC6-1B51-1345-9967-691E9E6FA5FE}">
      <dgm:prSet/>
      <dgm:spPr/>
      <dgm:t>
        <a:bodyPr/>
        <a:lstStyle/>
        <a:p>
          <a:endParaRPr lang="en-US"/>
        </a:p>
      </dgm:t>
    </dgm:pt>
    <dgm:pt modelId="{DE12FF92-E056-BF45-9A46-0B763CF44515}">
      <dgm:prSet phldrT="[Text]"/>
      <dgm:spPr/>
      <dgm:t>
        <a:bodyPr/>
        <a:lstStyle/>
        <a:p>
          <a:r>
            <a:rPr lang="en-US" dirty="0">
              <a:solidFill>
                <a:schemeClr val="accent1"/>
              </a:solidFill>
            </a:rPr>
            <a:t>Reading</a:t>
          </a:r>
        </a:p>
      </dgm:t>
    </dgm:pt>
    <dgm:pt modelId="{629AEEBE-69A2-7F43-8178-366D5E6E4F18}" type="parTrans" cxnId="{59537A76-1C3D-D840-A1E3-5981F4CE0FB1}">
      <dgm:prSet/>
      <dgm:spPr/>
      <dgm:t>
        <a:bodyPr/>
        <a:lstStyle/>
        <a:p>
          <a:endParaRPr lang="en-US"/>
        </a:p>
      </dgm:t>
    </dgm:pt>
    <dgm:pt modelId="{7CAEF3AC-2F71-D042-BEB8-BB6E3CE1A4B2}" type="sibTrans" cxnId="{59537A76-1C3D-D840-A1E3-5981F4CE0FB1}">
      <dgm:prSet/>
      <dgm:spPr/>
      <dgm:t>
        <a:bodyPr/>
        <a:lstStyle/>
        <a:p>
          <a:endParaRPr lang="en-US"/>
        </a:p>
      </dgm:t>
    </dgm:pt>
    <dgm:pt modelId="{836DBA2A-6669-FC46-86EC-BC8C6E74F297}" type="pres">
      <dgm:prSet presAssocID="{F3C77865-4869-B14E-A14C-23C60022A023}" presName="Name0" presStyleCnt="0">
        <dgm:presLayoutVars>
          <dgm:dir/>
          <dgm:animLvl val="lvl"/>
          <dgm:resizeHandles val="exact"/>
        </dgm:presLayoutVars>
      </dgm:prSet>
      <dgm:spPr/>
    </dgm:pt>
    <dgm:pt modelId="{B305E9F7-57AD-D644-A6C5-031A03C0A527}" type="pres">
      <dgm:prSet presAssocID="{D5972AA4-2BF5-6542-AD96-E150B50EF965}" presName="composite" presStyleCnt="0"/>
      <dgm:spPr/>
    </dgm:pt>
    <dgm:pt modelId="{7FB425F1-5146-A14C-9A6B-DFF051925B70}" type="pres">
      <dgm:prSet presAssocID="{D5972AA4-2BF5-6542-AD96-E150B50EF965}" presName="parTx" presStyleLbl="alignNode1" presStyleIdx="0" presStyleCnt="2">
        <dgm:presLayoutVars>
          <dgm:chMax val="0"/>
          <dgm:chPref val="0"/>
          <dgm:bulletEnabled val="1"/>
        </dgm:presLayoutVars>
      </dgm:prSet>
      <dgm:spPr/>
    </dgm:pt>
    <dgm:pt modelId="{73FBF077-129E-A247-831E-F53B39FA7009}" type="pres">
      <dgm:prSet presAssocID="{D5972AA4-2BF5-6542-AD96-E150B50EF965}" presName="desTx" presStyleLbl="alignAccFollowNode1" presStyleIdx="0" presStyleCnt="2">
        <dgm:presLayoutVars>
          <dgm:bulletEnabled val="1"/>
        </dgm:presLayoutVars>
      </dgm:prSet>
      <dgm:spPr/>
    </dgm:pt>
    <dgm:pt modelId="{FD4E8806-A0F1-FD47-8EDB-75467824326E}" type="pres">
      <dgm:prSet presAssocID="{472BC12D-8B5E-A448-83BE-2877CA1ECADC}" presName="space" presStyleCnt="0"/>
      <dgm:spPr/>
    </dgm:pt>
    <dgm:pt modelId="{60D449CD-38D2-EA4E-B145-89E55876F3BC}" type="pres">
      <dgm:prSet presAssocID="{870F8089-AF60-DF47-9DB9-A2D8EA22933A}" presName="composite" presStyleCnt="0"/>
      <dgm:spPr/>
    </dgm:pt>
    <dgm:pt modelId="{670EE47E-9AB8-4249-95F5-FA56D4156499}" type="pres">
      <dgm:prSet presAssocID="{870F8089-AF60-DF47-9DB9-A2D8EA22933A}" presName="parTx" presStyleLbl="alignNode1" presStyleIdx="1" presStyleCnt="2">
        <dgm:presLayoutVars>
          <dgm:chMax val="0"/>
          <dgm:chPref val="0"/>
          <dgm:bulletEnabled val="1"/>
        </dgm:presLayoutVars>
      </dgm:prSet>
      <dgm:spPr/>
    </dgm:pt>
    <dgm:pt modelId="{A4BAD0D0-C582-8843-B992-04C297CD8CF8}" type="pres">
      <dgm:prSet presAssocID="{870F8089-AF60-DF47-9DB9-A2D8EA22933A}" presName="desTx" presStyleLbl="alignAccFollowNode1" presStyleIdx="1" presStyleCnt="2">
        <dgm:presLayoutVars>
          <dgm:bulletEnabled val="1"/>
        </dgm:presLayoutVars>
      </dgm:prSet>
      <dgm:spPr/>
    </dgm:pt>
  </dgm:ptLst>
  <dgm:cxnLst>
    <dgm:cxn modelId="{76603C1F-12DC-6D41-95BE-CC9824D07D23}" srcId="{D5972AA4-2BF5-6542-AD96-E150B50EF965}" destId="{84F9F43C-3410-0F49-97F9-67C0D4EB2D29}" srcOrd="2" destOrd="0" parTransId="{7BD6A3B3-388D-844F-803D-3F8E472DAC2E}" sibTransId="{CDD5FCBD-F9DC-784D-8ABA-B218AFA975A9}"/>
    <dgm:cxn modelId="{7336D826-DC4B-BF41-8364-F1BF400755F8}" srcId="{F3C77865-4869-B14E-A14C-23C60022A023}" destId="{870F8089-AF60-DF47-9DB9-A2D8EA22933A}" srcOrd="1" destOrd="0" parTransId="{3DF61F33-8801-5442-A9CA-C48C1A78B581}" sibTransId="{EEA3636A-FB56-6E4A-BDD5-0407ECA9CB40}"/>
    <dgm:cxn modelId="{31BDE349-40A8-BF44-A97F-978F3689D79D}" srcId="{D5972AA4-2BF5-6542-AD96-E150B50EF965}" destId="{6FE4585A-7F33-C844-B0D9-C7C596B3430A}" srcOrd="1" destOrd="0" parTransId="{99EAAA74-7846-2740-B322-89C4AAE944C8}" sibTransId="{7874DA9B-9EBC-B34F-88B3-798C7E5CC587}"/>
    <dgm:cxn modelId="{E6F24556-264B-AE4C-B47F-656C6AA0EE95}" type="presOf" srcId="{870F8089-AF60-DF47-9DB9-A2D8EA22933A}" destId="{670EE47E-9AB8-4249-95F5-FA56D4156499}" srcOrd="0" destOrd="0" presId="urn:microsoft.com/office/officeart/2005/8/layout/hList1"/>
    <dgm:cxn modelId="{59537A76-1C3D-D840-A1E3-5981F4CE0FB1}" srcId="{870F8089-AF60-DF47-9DB9-A2D8EA22933A}" destId="{DE12FF92-E056-BF45-9A46-0B763CF44515}" srcOrd="1" destOrd="0" parTransId="{629AEEBE-69A2-7F43-8178-366D5E6E4F18}" sibTransId="{7CAEF3AC-2F71-D042-BEB8-BB6E3CE1A4B2}"/>
    <dgm:cxn modelId="{32AFFA8D-B534-D24D-8098-30AEBD63B03C}" type="presOf" srcId="{07A401D6-CA25-534D-B579-93E238AA547A}" destId="{73FBF077-129E-A247-831E-F53B39FA7009}" srcOrd="0" destOrd="0" presId="urn:microsoft.com/office/officeart/2005/8/layout/hList1"/>
    <dgm:cxn modelId="{0022F18F-7C81-C340-9F26-D0CFB8D8B1F8}" type="presOf" srcId="{6FE4585A-7F33-C844-B0D9-C7C596B3430A}" destId="{73FBF077-129E-A247-831E-F53B39FA7009}" srcOrd="0" destOrd="1" presId="urn:microsoft.com/office/officeart/2005/8/layout/hList1"/>
    <dgm:cxn modelId="{AF62E695-72AC-8E4F-A334-E8E969B23989}" type="presOf" srcId="{DE12FF92-E056-BF45-9A46-0B763CF44515}" destId="{A4BAD0D0-C582-8843-B992-04C297CD8CF8}" srcOrd="0" destOrd="1" presId="urn:microsoft.com/office/officeart/2005/8/layout/hList1"/>
    <dgm:cxn modelId="{82740AA5-CA2E-D146-A79D-36EB302EA5F3}" srcId="{F3C77865-4869-B14E-A14C-23C60022A023}" destId="{D5972AA4-2BF5-6542-AD96-E150B50EF965}" srcOrd="0" destOrd="0" parTransId="{7A3F96DC-725C-D544-B85C-D035235E1F03}" sibTransId="{472BC12D-8B5E-A448-83BE-2877CA1ECADC}"/>
    <dgm:cxn modelId="{5D5EE3A6-76C5-FB47-8E1B-C462E4D85C49}" srcId="{D5972AA4-2BF5-6542-AD96-E150B50EF965}" destId="{07A401D6-CA25-534D-B579-93E238AA547A}" srcOrd="0" destOrd="0" parTransId="{88129603-909B-854A-B9F5-7995831103BB}" sibTransId="{4761E725-F452-F34C-B944-F1FC1C6A9A69}"/>
    <dgm:cxn modelId="{04921DC6-1B51-1345-9967-691E9E6FA5FE}" srcId="{870F8089-AF60-DF47-9DB9-A2D8EA22933A}" destId="{4EC82876-DD70-074E-BFF8-C55982326EC0}" srcOrd="0" destOrd="0" parTransId="{B292E2AE-7831-6348-B944-0F49158A7B20}" sibTransId="{5D551F90-82A1-3F46-B31B-429E50CD4611}"/>
    <dgm:cxn modelId="{4A18ACD2-877C-5949-82B5-C874D6C14E9B}" type="presOf" srcId="{4EC82876-DD70-074E-BFF8-C55982326EC0}" destId="{A4BAD0D0-C582-8843-B992-04C297CD8CF8}" srcOrd="0" destOrd="0" presId="urn:microsoft.com/office/officeart/2005/8/layout/hList1"/>
    <dgm:cxn modelId="{17170EDA-EB3B-4243-A20C-867AD158D675}" type="presOf" srcId="{84F9F43C-3410-0F49-97F9-67C0D4EB2D29}" destId="{73FBF077-129E-A247-831E-F53B39FA7009}" srcOrd="0" destOrd="2" presId="urn:microsoft.com/office/officeart/2005/8/layout/hList1"/>
    <dgm:cxn modelId="{0333D2F7-68C8-C940-82EB-F8D29303AD01}" type="presOf" srcId="{D5972AA4-2BF5-6542-AD96-E150B50EF965}" destId="{7FB425F1-5146-A14C-9A6B-DFF051925B70}" srcOrd="0" destOrd="0" presId="urn:microsoft.com/office/officeart/2005/8/layout/hList1"/>
    <dgm:cxn modelId="{96878BFB-1B7E-B943-8730-B3EAE46FE1D4}" type="presOf" srcId="{F3C77865-4869-B14E-A14C-23C60022A023}" destId="{836DBA2A-6669-FC46-86EC-BC8C6E74F297}" srcOrd="0" destOrd="0" presId="urn:microsoft.com/office/officeart/2005/8/layout/hList1"/>
    <dgm:cxn modelId="{8567F509-6D6B-5644-8743-C53534B63711}" type="presParOf" srcId="{836DBA2A-6669-FC46-86EC-BC8C6E74F297}" destId="{B305E9F7-57AD-D644-A6C5-031A03C0A527}" srcOrd="0" destOrd="0" presId="urn:microsoft.com/office/officeart/2005/8/layout/hList1"/>
    <dgm:cxn modelId="{AB55B85C-0E6B-A940-B476-EA87F468EDC4}" type="presParOf" srcId="{B305E9F7-57AD-D644-A6C5-031A03C0A527}" destId="{7FB425F1-5146-A14C-9A6B-DFF051925B70}" srcOrd="0" destOrd="0" presId="urn:microsoft.com/office/officeart/2005/8/layout/hList1"/>
    <dgm:cxn modelId="{04473127-06C7-4348-BF91-B3409432DEC9}" type="presParOf" srcId="{B305E9F7-57AD-D644-A6C5-031A03C0A527}" destId="{73FBF077-129E-A247-831E-F53B39FA7009}" srcOrd="1" destOrd="0" presId="urn:microsoft.com/office/officeart/2005/8/layout/hList1"/>
    <dgm:cxn modelId="{FF145494-8B8B-E54E-9A3C-74BCA67BC0C9}" type="presParOf" srcId="{836DBA2A-6669-FC46-86EC-BC8C6E74F297}" destId="{FD4E8806-A0F1-FD47-8EDB-75467824326E}" srcOrd="1" destOrd="0" presId="urn:microsoft.com/office/officeart/2005/8/layout/hList1"/>
    <dgm:cxn modelId="{6325C234-3B87-C942-8DD9-D2EF4858CA0F}" type="presParOf" srcId="{836DBA2A-6669-FC46-86EC-BC8C6E74F297}" destId="{60D449CD-38D2-EA4E-B145-89E55876F3BC}" srcOrd="2" destOrd="0" presId="urn:microsoft.com/office/officeart/2005/8/layout/hList1"/>
    <dgm:cxn modelId="{B7487649-D5E0-894D-826F-EE09568AA658}" type="presParOf" srcId="{60D449CD-38D2-EA4E-B145-89E55876F3BC}" destId="{670EE47E-9AB8-4249-95F5-FA56D4156499}" srcOrd="0" destOrd="0" presId="urn:microsoft.com/office/officeart/2005/8/layout/hList1"/>
    <dgm:cxn modelId="{1066A049-B55A-CB46-9809-EF7BCD7732A1}" type="presParOf" srcId="{60D449CD-38D2-EA4E-B145-89E55876F3BC}" destId="{A4BAD0D0-C582-8843-B992-04C297CD8CF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173F251-2AF2-D146-BA87-BCA24053F6E6}" type="doc">
      <dgm:prSet loTypeId="urn:microsoft.com/office/officeart/2005/8/layout/chart3" loCatId="relationship" qsTypeId="urn:microsoft.com/office/officeart/2005/8/quickstyle/simple4#5" qsCatId="simple" csTypeId="urn:microsoft.com/office/officeart/2005/8/colors/accent1_2#5" csCatId="accent1" phldr="1"/>
      <dgm:spPr/>
      <dgm:t>
        <a:bodyPr/>
        <a:lstStyle/>
        <a:p>
          <a:endParaRPr lang="en-US"/>
        </a:p>
      </dgm:t>
    </dgm:pt>
    <dgm:pt modelId="{7AEA8FED-3A10-0B4D-95FF-C90124BD59E4}">
      <dgm:prSet phldrT="[Text]" custT="1"/>
      <dgm:spPr/>
      <dgm:t>
        <a:bodyPr/>
        <a:lstStyle/>
        <a:p>
          <a:r>
            <a:rPr lang="en-US" sz="3200" dirty="0">
              <a:solidFill>
                <a:schemeClr val="bg1"/>
              </a:solidFill>
            </a:rPr>
            <a:t>Iaith</a:t>
          </a:r>
          <a:r>
            <a:rPr lang="en-US" sz="3200" dirty="0">
              <a:solidFill>
                <a:schemeClr val="tx1"/>
              </a:solidFill>
            </a:rPr>
            <a:t>
</a:t>
          </a:r>
        </a:p>
      </dgm:t>
    </dgm:pt>
    <dgm:pt modelId="{AC163C27-AE07-9E43-B3F1-0B9378DC6C51}" type="parTrans" cxnId="{9E3EF25C-94B0-E04D-8D3A-47D39EAAE068}">
      <dgm:prSet/>
      <dgm:spPr/>
      <dgm:t>
        <a:bodyPr/>
        <a:lstStyle/>
        <a:p>
          <a:endParaRPr lang="en-US"/>
        </a:p>
      </dgm:t>
    </dgm:pt>
    <dgm:pt modelId="{0797E315-88F9-5441-AEF6-C726DF376324}" type="sibTrans" cxnId="{9E3EF25C-94B0-E04D-8D3A-47D39EAAE068}">
      <dgm:prSet/>
      <dgm:spPr/>
      <dgm:t>
        <a:bodyPr/>
        <a:lstStyle/>
        <a:p>
          <a:endParaRPr lang="en-US"/>
        </a:p>
      </dgm:t>
    </dgm:pt>
    <dgm:pt modelId="{52E73CC1-5ACB-714B-8A08-39D7B9E64A15}">
      <dgm:prSet phldrT="[Text]" custT="1"/>
      <dgm:spPr/>
      <dgm:t>
        <a:bodyPr/>
        <a:lstStyle/>
        <a:p>
          <a:r>
            <a:rPr lang="en-US" sz="3200" dirty="0" err="1">
              <a:solidFill>
                <a:schemeClr val="bg1"/>
              </a:solidFill>
            </a:rPr>
            <a:t>Dysgu</a:t>
          </a:r>
          <a:r>
            <a:rPr lang="en-US" sz="3200" dirty="0">
              <a:solidFill>
                <a:schemeClr val="tx1"/>
              </a:solidFill>
            </a:rPr>
            <a:t>
</a:t>
          </a:r>
        </a:p>
      </dgm:t>
    </dgm:pt>
    <dgm:pt modelId="{57A570B6-E716-FA4E-B0BC-61AC80B497A2}" type="parTrans" cxnId="{8E14D935-8388-0040-98B3-306CEA5ED7EE}">
      <dgm:prSet/>
      <dgm:spPr/>
      <dgm:t>
        <a:bodyPr/>
        <a:lstStyle/>
        <a:p>
          <a:endParaRPr lang="en-US"/>
        </a:p>
      </dgm:t>
    </dgm:pt>
    <dgm:pt modelId="{A2B5BCE2-EBD7-4446-9EA5-157387D2F7A9}" type="sibTrans" cxnId="{8E14D935-8388-0040-98B3-306CEA5ED7EE}">
      <dgm:prSet/>
      <dgm:spPr/>
      <dgm:t>
        <a:bodyPr/>
        <a:lstStyle/>
        <a:p>
          <a:endParaRPr lang="en-US"/>
        </a:p>
      </dgm:t>
    </dgm:pt>
    <dgm:pt modelId="{7225F9AA-DB5C-8247-B146-9C9C81E35313}">
      <dgm:prSet phldrT="[Text]" custT="1"/>
      <dgm:spPr/>
      <dgm:t>
        <a:bodyPr/>
        <a:lstStyle/>
        <a:p>
          <a:r>
            <a:rPr lang="en-US" sz="3200" dirty="0" err="1">
              <a:solidFill>
                <a:schemeClr val="bg1"/>
              </a:solidFill>
            </a:rPr>
            <a:t>Meddwl</a:t>
          </a:r>
          <a:r>
            <a:rPr lang="en-US" sz="3200" dirty="0">
              <a:solidFill>
                <a:schemeClr val="tx1"/>
              </a:solidFill>
            </a:rPr>
            <a:t>
</a:t>
          </a:r>
        </a:p>
      </dgm:t>
    </dgm:pt>
    <dgm:pt modelId="{49A208B4-D471-DB40-B34D-0F776CE1C487}" type="parTrans" cxnId="{8343B7A1-8DA8-964C-AD20-DFA694112E83}">
      <dgm:prSet/>
      <dgm:spPr/>
      <dgm:t>
        <a:bodyPr/>
        <a:lstStyle/>
        <a:p>
          <a:endParaRPr lang="en-US"/>
        </a:p>
      </dgm:t>
    </dgm:pt>
    <dgm:pt modelId="{980B9681-98CC-3B49-B104-E0199B471300}" type="sibTrans" cxnId="{8343B7A1-8DA8-964C-AD20-DFA694112E83}">
      <dgm:prSet/>
      <dgm:spPr/>
      <dgm:t>
        <a:bodyPr/>
        <a:lstStyle/>
        <a:p>
          <a:endParaRPr lang="en-US"/>
        </a:p>
      </dgm:t>
    </dgm:pt>
    <dgm:pt modelId="{2ED879CF-57A8-A141-B108-105702473C78}" type="pres">
      <dgm:prSet presAssocID="{3173F251-2AF2-D146-BA87-BCA24053F6E6}" presName="compositeShape" presStyleCnt="0">
        <dgm:presLayoutVars>
          <dgm:chMax val="7"/>
          <dgm:dir/>
          <dgm:resizeHandles val="exact"/>
        </dgm:presLayoutVars>
      </dgm:prSet>
      <dgm:spPr/>
    </dgm:pt>
    <dgm:pt modelId="{C826A46C-B861-7042-B550-B0273B0741F7}" type="pres">
      <dgm:prSet presAssocID="{3173F251-2AF2-D146-BA87-BCA24053F6E6}" presName="wedge1" presStyleLbl="node1" presStyleIdx="0" presStyleCnt="3" custLinFactNeighborX="3936" custLinFactNeighborY="4615"/>
      <dgm:spPr/>
    </dgm:pt>
    <dgm:pt modelId="{0BCA8C4A-419E-F143-877E-319D4EB8A1A3}" type="pres">
      <dgm:prSet presAssocID="{3173F251-2AF2-D146-BA87-BCA24053F6E6}" presName="wedge1Tx" presStyleLbl="node1" presStyleIdx="0" presStyleCnt="3">
        <dgm:presLayoutVars>
          <dgm:chMax val="0"/>
          <dgm:chPref val="0"/>
          <dgm:bulletEnabled val="1"/>
        </dgm:presLayoutVars>
      </dgm:prSet>
      <dgm:spPr/>
    </dgm:pt>
    <dgm:pt modelId="{AD9B2FC6-07CE-F845-9E55-B84E49C216B0}" type="pres">
      <dgm:prSet presAssocID="{3173F251-2AF2-D146-BA87-BCA24053F6E6}" presName="wedge2" presStyleLbl="node1" presStyleIdx="1" presStyleCnt="3"/>
      <dgm:spPr/>
    </dgm:pt>
    <dgm:pt modelId="{427BAA9D-87F9-0D4F-9850-97247E699489}" type="pres">
      <dgm:prSet presAssocID="{3173F251-2AF2-D146-BA87-BCA24053F6E6}" presName="wedge2Tx" presStyleLbl="node1" presStyleIdx="1" presStyleCnt="3">
        <dgm:presLayoutVars>
          <dgm:chMax val="0"/>
          <dgm:chPref val="0"/>
          <dgm:bulletEnabled val="1"/>
        </dgm:presLayoutVars>
      </dgm:prSet>
      <dgm:spPr/>
    </dgm:pt>
    <dgm:pt modelId="{DE990338-37D8-5243-B468-668FE518A44F}" type="pres">
      <dgm:prSet presAssocID="{3173F251-2AF2-D146-BA87-BCA24053F6E6}" presName="wedge3" presStyleLbl="node1" presStyleIdx="2" presStyleCnt="3"/>
      <dgm:spPr/>
    </dgm:pt>
    <dgm:pt modelId="{C0F3209B-CF81-FC4E-93C1-83EF5491F13A}" type="pres">
      <dgm:prSet presAssocID="{3173F251-2AF2-D146-BA87-BCA24053F6E6}" presName="wedge3Tx" presStyleLbl="node1" presStyleIdx="2" presStyleCnt="3">
        <dgm:presLayoutVars>
          <dgm:chMax val="0"/>
          <dgm:chPref val="0"/>
          <dgm:bulletEnabled val="1"/>
        </dgm:presLayoutVars>
      </dgm:prSet>
      <dgm:spPr/>
    </dgm:pt>
  </dgm:ptLst>
  <dgm:cxnLst>
    <dgm:cxn modelId="{8E14D935-8388-0040-98B3-306CEA5ED7EE}" srcId="{3173F251-2AF2-D146-BA87-BCA24053F6E6}" destId="{52E73CC1-5ACB-714B-8A08-39D7B9E64A15}" srcOrd="1" destOrd="0" parTransId="{57A570B6-E716-FA4E-B0BC-61AC80B497A2}" sibTransId="{A2B5BCE2-EBD7-4446-9EA5-157387D2F7A9}"/>
    <dgm:cxn modelId="{3D1A613D-125C-6D49-B7AB-8420A117807F}" type="presOf" srcId="{3173F251-2AF2-D146-BA87-BCA24053F6E6}" destId="{2ED879CF-57A8-A141-B108-105702473C78}" srcOrd="0" destOrd="0" presId="urn:microsoft.com/office/officeart/2005/8/layout/chart3"/>
    <dgm:cxn modelId="{9E3EF25C-94B0-E04D-8D3A-47D39EAAE068}" srcId="{3173F251-2AF2-D146-BA87-BCA24053F6E6}" destId="{7AEA8FED-3A10-0B4D-95FF-C90124BD59E4}" srcOrd="0" destOrd="0" parTransId="{AC163C27-AE07-9E43-B3F1-0B9378DC6C51}" sibTransId="{0797E315-88F9-5441-AEF6-C726DF376324}"/>
    <dgm:cxn modelId="{8255017F-E5B1-3C42-81AE-60DC9FD63EFD}" type="presOf" srcId="{7225F9AA-DB5C-8247-B146-9C9C81E35313}" destId="{C0F3209B-CF81-FC4E-93C1-83EF5491F13A}" srcOrd="1" destOrd="0" presId="urn:microsoft.com/office/officeart/2005/8/layout/chart3"/>
    <dgm:cxn modelId="{2BB50880-E190-934A-9EA7-4FBEB8AF2C42}" type="presOf" srcId="{7225F9AA-DB5C-8247-B146-9C9C81E35313}" destId="{DE990338-37D8-5243-B468-668FE518A44F}" srcOrd="0" destOrd="0" presId="urn:microsoft.com/office/officeart/2005/8/layout/chart3"/>
    <dgm:cxn modelId="{BA863E94-125A-F14B-A420-BF3753B45329}" type="presOf" srcId="{7AEA8FED-3A10-0B4D-95FF-C90124BD59E4}" destId="{C826A46C-B861-7042-B550-B0273B0741F7}" srcOrd="0" destOrd="0" presId="urn:microsoft.com/office/officeart/2005/8/layout/chart3"/>
    <dgm:cxn modelId="{8343B7A1-8DA8-964C-AD20-DFA694112E83}" srcId="{3173F251-2AF2-D146-BA87-BCA24053F6E6}" destId="{7225F9AA-DB5C-8247-B146-9C9C81E35313}" srcOrd="2" destOrd="0" parTransId="{49A208B4-D471-DB40-B34D-0F776CE1C487}" sibTransId="{980B9681-98CC-3B49-B104-E0199B471300}"/>
    <dgm:cxn modelId="{2978C3C2-DCEE-6343-B1AF-5DB1E993C06A}" type="presOf" srcId="{52E73CC1-5ACB-714B-8A08-39D7B9E64A15}" destId="{427BAA9D-87F9-0D4F-9850-97247E699489}" srcOrd="1" destOrd="0" presId="urn:microsoft.com/office/officeart/2005/8/layout/chart3"/>
    <dgm:cxn modelId="{9D1ADED0-57BE-EB41-ACB6-D8A5D906A0A1}" type="presOf" srcId="{52E73CC1-5ACB-714B-8A08-39D7B9E64A15}" destId="{AD9B2FC6-07CE-F845-9E55-B84E49C216B0}" srcOrd="0" destOrd="0" presId="urn:microsoft.com/office/officeart/2005/8/layout/chart3"/>
    <dgm:cxn modelId="{42A7A1D1-F804-5144-B800-5A039251FD74}" type="presOf" srcId="{7AEA8FED-3A10-0B4D-95FF-C90124BD59E4}" destId="{0BCA8C4A-419E-F143-877E-319D4EB8A1A3}" srcOrd="1" destOrd="0" presId="urn:microsoft.com/office/officeart/2005/8/layout/chart3"/>
    <dgm:cxn modelId="{BA545741-702D-1B4A-AB44-06649E115886}" type="presParOf" srcId="{2ED879CF-57A8-A141-B108-105702473C78}" destId="{C826A46C-B861-7042-B550-B0273B0741F7}" srcOrd="0" destOrd="0" presId="urn:microsoft.com/office/officeart/2005/8/layout/chart3"/>
    <dgm:cxn modelId="{6C7023AC-2A9F-8345-AA6F-FB32F56A7A27}" type="presParOf" srcId="{2ED879CF-57A8-A141-B108-105702473C78}" destId="{0BCA8C4A-419E-F143-877E-319D4EB8A1A3}" srcOrd="1" destOrd="0" presId="urn:microsoft.com/office/officeart/2005/8/layout/chart3"/>
    <dgm:cxn modelId="{39E5BAB1-3631-6B4B-89AE-A542A0101D99}" type="presParOf" srcId="{2ED879CF-57A8-A141-B108-105702473C78}" destId="{AD9B2FC6-07CE-F845-9E55-B84E49C216B0}" srcOrd="2" destOrd="0" presId="urn:microsoft.com/office/officeart/2005/8/layout/chart3"/>
    <dgm:cxn modelId="{997D0BF6-FF12-2442-AB9F-692EC0BA2B44}" type="presParOf" srcId="{2ED879CF-57A8-A141-B108-105702473C78}" destId="{427BAA9D-87F9-0D4F-9850-97247E699489}" srcOrd="3" destOrd="0" presId="urn:microsoft.com/office/officeart/2005/8/layout/chart3"/>
    <dgm:cxn modelId="{4652F219-EC10-634E-BF84-1CFA0AFCC3DE}" type="presParOf" srcId="{2ED879CF-57A8-A141-B108-105702473C78}" destId="{DE990338-37D8-5243-B468-668FE518A44F}" srcOrd="4" destOrd="0" presId="urn:microsoft.com/office/officeart/2005/8/layout/chart3"/>
    <dgm:cxn modelId="{61D43E25-5EAC-424D-AF73-E72EE939638E}" type="presParOf" srcId="{2ED879CF-57A8-A141-B108-105702473C78}" destId="{C0F3209B-CF81-FC4E-93C1-83EF5491F13A}" srcOrd="5"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173F251-2AF2-D146-BA87-BCA24053F6E6}" type="doc">
      <dgm:prSet loTypeId="urn:microsoft.com/office/officeart/2005/8/layout/chart3" loCatId="relationship" qsTypeId="urn:microsoft.com/office/officeart/2005/8/quickstyle/simple4#6" qsCatId="simple" csTypeId="urn:microsoft.com/office/officeart/2005/8/colors/accent1_2#6" csCatId="accent1" phldr="1"/>
      <dgm:spPr/>
      <dgm:t>
        <a:bodyPr/>
        <a:lstStyle/>
        <a:p>
          <a:endParaRPr lang="en-US"/>
        </a:p>
      </dgm:t>
    </dgm:pt>
    <dgm:pt modelId="{7AEA8FED-3A10-0B4D-95FF-C90124BD59E4}">
      <dgm:prSet phldrT="[Text]" custT="1"/>
      <dgm:spPr/>
      <dgm:t>
        <a:bodyPr/>
        <a:lstStyle/>
        <a:p>
          <a:r>
            <a:rPr lang="en-US" sz="3200" dirty="0">
              <a:solidFill>
                <a:schemeClr val="bg1"/>
              </a:solidFill>
            </a:rPr>
            <a:t>Language</a:t>
          </a:r>
        </a:p>
      </dgm:t>
    </dgm:pt>
    <dgm:pt modelId="{AC163C27-AE07-9E43-B3F1-0B9378DC6C51}" type="parTrans" cxnId="{9E3EF25C-94B0-E04D-8D3A-47D39EAAE068}">
      <dgm:prSet/>
      <dgm:spPr/>
      <dgm:t>
        <a:bodyPr/>
        <a:lstStyle/>
        <a:p>
          <a:endParaRPr lang="en-US"/>
        </a:p>
      </dgm:t>
    </dgm:pt>
    <dgm:pt modelId="{0797E315-88F9-5441-AEF6-C726DF376324}" type="sibTrans" cxnId="{9E3EF25C-94B0-E04D-8D3A-47D39EAAE068}">
      <dgm:prSet/>
      <dgm:spPr/>
      <dgm:t>
        <a:bodyPr/>
        <a:lstStyle/>
        <a:p>
          <a:endParaRPr lang="en-US"/>
        </a:p>
      </dgm:t>
    </dgm:pt>
    <dgm:pt modelId="{52E73CC1-5ACB-714B-8A08-39D7B9E64A15}">
      <dgm:prSet phldrT="[Text]" custT="1"/>
      <dgm:spPr/>
      <dgm:t>
        <a:bodyPr/>
        <a:lstStyle/>
        <a:p>
          <a:r>
            <a:rPr lang="en-US" sz="3200" dirty="0">
              <a:solidFill>
                <a:schemeClr val="bg1"/>
              </a:solidFill>
            </a:rPr>
            <a:t>Learning</a:t>
          </a:r>
        </a:p>
      </dgm:t>
    </dgm:pt>
    <dgm:pt modelId="{57A570B6-E716-FA4E-B0BC-61AC80B497A2}" type="parTrans" cxnId="{8E14D935-8388-0040-98B3-306CEA5ED7EE}">
      <dgm:prSet/>
      <dgm:spPr/>
      <dgm:t>
        <a:bodyPr/>
        <a:lstStyle/>
        <a:p>
          <a:endParaRPr lang="en-US"/>
        </a:p>
      </dgm:t>
    </dgm:pt>
    <dgm:pt modelId="{A2B5BCE2-EBD7-4446-9EA5-157387D2F7A9}" type="sibTrans" cxnId="{8E14D935-8388-0040-98B3-306CEA5ED7EE}">
      <dgm:prSet/>
      <dgm:spPr/>
      <dgm:t>
        <a:bodyPr/>
        <a:lstStyle/>
        <a:p>
          <a:endParaRPr lang="en-US"/>
        </a:p>
      </dgm:t>
    </dgm:pt>
    <dgm:pt modelId="{7225F9AA-DB5C-8247-B146-9C9C81E35313}">
      <dgm:prSet phldrT="[Text]" custT="1"/>
      <dgm:spPr/>
      <dgm:t>
        <a:bodyPr/>
        <a:lstStyle/>
        <a:p>
          <a:r>
            <a:rPr lang="en-US" sz="3200" dirty="0">
              <a:solidFill>
                <a:schemeClr val="bg1"/>
              </a:solidFill>
            </a:rPr>
            <a:t>Thinking</a:t>
          </a:r>
        </a:p>
      </dgm:t>
    </dgm:pt>
    <dgm:pt modelId="{49A208B4-D471-DB40-B34D-0F776CE1C487}" type="parTrans" cxnId="{8343B7A1-8DA8-964C-AD20-DFA694112E83}">
      <dgm:prSet/>
      <dgm:spPr/>
      <dgm:t>
        <a:bodyPr/>
        <a:lstStyle/>
        <a:p>
          <a:endParaRPr lang="en-US"/>
        </a:p>
      </dgm:t>
    </dgm:pt>
    <dgm:pt modelId="{980B9681-98CC-3B49-B104-E0199B471300}" type="sibTrans" cxnId="{8343B7A1-8DA8-964C-AD20-DFA694112E83}">
      <dgm:prSet/>
      <dgm:spPr/>
      <dgm:t>
        <a:bodyPr/>
        <a:lstStyle/>
        <a:p>
          <a:endParaRPr lang="en-US"/>
        </a:p>
      </dgm:t>
    </dgm:pt>
    <dgm:pt modelId="{2ED879CF-57A8-A141-B108-105702473C78}" type="pres">
      <dgm:prSet presAssocID="{3173F251-2AF2-D146-BA87-BCA24053F6E6}" presName="compositeShape" presStyleCnt="0">
        <dgm:presLayoutVars>
          <dgm:chMax val="7"/>
          <dgm:dir/>
          <dgm:resizeHandles val="exact"/>
        </dgm:presLayoutVars>
      </dgm:prSet>
      <dgm:spPr/>
    </dgm:pt>
    <dgm:pt modelId="{C826A46C-B861-7042-B550-B0273B0741F7}" type="pres">
      <dgm:prSet presAssocID="{3173F251-2AF2-D146-BA87-BCA24053F6E6}" presName="wedge1" presStyleLbl="node1" presStyleIdx="0" presStyleCnt="3" custLinFactNeighborX="3936" custLinFactNeighborY="4615"/>
      <dgm:spPr/>
    </dgm:pt>
    <dgm:pt modelId="{0BCA8C4A-419E-F143-877E-319D4EB8A1A3}" type="pres">
      <dgm:prSet presAssocID="{3173F251-2AF2-D146-BA87-BCA24053F6E6}" presName="wedge1Tx" presStyleLbl="node1" presStyleIdx="0" presStyleCnt="3">
        <dgm:presLayoutVars>
          <dgm:chMax val="0"/>
          <dgm:chPref val="0"/>
          <dgm:bulletEnabled val="1"/>
        </dgm:presLayoutVars>
      </dgm:prSet>
      <dgm:spPr/>
    </dgm:pt>
    <dgm:pt modelId="{AD9B2FC6-07CE-F845-9E55-B84E49C216B0}" type="pres">
      <dgm:prSet presAssocID="{3173F251-2AF2-D146-BA87-BCA24053F6E6}" presName="wedge2" presStyleLbl="node1" presStyleIdx="1" presStyleCnt="3"/>
      <dgm:spPr/>
    </dgm:pt>
    <dgm:pt modelId="{427BAA9D-87F9-0D4F-9850-97247E699489}" type="pres">
      <dgm:prSet presAssocID="{3173F251-2AF2-D146-BA87-BCA24053F6E6}" presName="wedge2Tx" presStyleLbl="node1" presStyleIdx="1" presStyleCnt="3">
        <dgm:presLayoutVars>
          <dgm:chMax val="0"/>
          <dgm:chPref val="0"/>
          <dgm:bulletEnabled val="1"/>
        </dgm:presLayoutVars>
      </dgm:prSet>
      <dgm:spPr/>
    </dgm:pt>
    <dgm:pt modelId="{DE990338-37D8-5243-B468-668FE518A44F}" type="pres">
      <dgm:prSet presAssocID="{3173F251-2AF2-D146-BA87-BCA24053F6E6}" presName="wedge3" presStyleLbl="node1" presStyleIdx="2" presStyleCnt="3"/>
      <dgm:spPr/>
    </dgm:pt>
    <dgm:pt modelId="{C0F3209B-CF81-FC4E-93C1-83EF5491F13A}" type="pres">
      <dgm:prSet presAssocID="{3173F251-2AF2-D146-BA87-BCA24053F6E6}" presName="wedge3Tx" presStyleLbl="node1" presStyleIdx="2" presStyleCnt="3">
        <dgm:presLayoutVars>
          <dgm:chMax val="0"/>
          <dgm:chPref val="0"/>
          <dgm:bulletEnabled val="1"/>
        </dgm:presLayoutVars>
      </dgm:prSet>
      <dgm:spPr/>
    </dgm:pt>
  </dgm:ptLst>
  <dgm:cxnLst>
    <dgm:cxn modelId="{8E14D935-8388-0040-98B3-306CEA5ED7EE}" srcId="{3173F251-2AF2-D146-BA87-BCA24053F6E6}" destId="{52E73CC1-5ACB-714B-8A08-39D7B9E64A15}" srcOrd="1" destOrd="0" parTransId="{57A570B6-E716-FA4E-B0BC-61AC80B497A2}" sibTransId="{A2B5BCE2-EBD7-4446-9EA5-157387D2F7A9}"/>
    <dgm:cxn modelId="{3D1A613D-125C-6D49-B7AB-8420A117807F}" type="presOf" srcId="{3173F251-2AF2-D146-BA87-BCA24053F6E6}" destId="{2ED879CF-57A8-A141-B108-105702473C78}" srcOrd="0" destOrd="0" presId="urn:microsoft.com/office/officeart/2005/8/layout/chart3"/>
    <dgm:cxn modelId="{9E3EF25C-94B0-E04D-8D3A-47D39EAAE068}" srcId="{3173F251-2AF2-D146-BA87-BCA24053F6E6}" destId="{7AEA8FED-3A10-0B4D-95FF-C90124BD59E4}" srcOrd="0" destOrd="0" parTransId="{AC163C27-AE07-9E43-B3F1-0B9378DC6C51}" sibTransId="{0797E315-88F9-5441-AEF6-C726DF376324}"/>
    <dgm:cxn modelId="{8255017F-E5B1-3C42-81AE-60DC9FD63EFD}" type="presOf" srcId="{7225F9AA-DB5C-8247-B146-9C9C81E35313}" destId="{C0F3209B-CF81-FC4E-93C1-83EF5491F13A}" srcOrd="1" destOrd="0" presId="urn:microsoft.com/office/officeart/2005/8/layout/chart3"/>
    <dgm:cxn modelId="{2BB50880-E190-934A-9EA7-4FBEB8AF2C42}" type="presOf" srcId="{7225F9AA-DB5C-8247-B146-9C9C81E35313}" destId="{DE990338-37D8-5243-B468-668FE518A44F}" srcOrd="0" destOrd="0" presId="urn:microsoft.com/office/officeart/2005/8/layout/chart3"/>
    <dgm:cxn modelId="{BA863E94-125A-F14B-A420-BF3753B45329}" type="presOf" srcId="{7AEA8FED-3A10-0B4D-95FF-C90124BD59E4}" destId="{C826A46C-B861-7042-B550-B0273B0741F7}" srcOrd="0" destOrd="0" presId="urn:microsoft.com/office/officeart/2005/8/layout/chart3"/>
    <dgm:cxn modelId="{8343B7A1-8DA8-964C-AD20-DFA694112E83}" srcId="{3173F251-2AF2-D146-BA87-BCA24053F6E6}" destId="{7225F9AA-DB5C-8247-B146-9C9C81E35313}" srcOrd="2" destOrd="0" parTransId="{49A208B4-D471-DB40-B34D-0F776CE1C487}" sibTransId="{980B9681-98CC-3B49-B104-E0199B471300}"/>
    <dgm:cxn modelId="{2978C3C2-DCEE-6343-B1AF-5DB1E993C06A}" type="presOf" srcId="{52E73CC1-5ACB-714B-8A08-39D7B9E64A15}" destId="{427BAA9D-87F9-0D4F-9850-97247E699489}" srcOrd="1" destOrd="0" presId="urn:microsoft.com/office/officeart/2005/8/layout/chart3"/>
    <dgm:cxn modelId="{9D1ADED0-57BE-EB41-ACB6-D8A5D906A0A1}" type="presOf" srcId="{52E73CC1-5ACB-714B-8A08-39D7B9E64A15}" destId="{AD9B2FC6-07CE-F845-9E55-B84E49C216B0}" srcOrd="0" destOrd="0" presId="urn:microsoft.com/office/officeart/2005/8/layout/chart3"/>
    <dgm:cxn modelId="{42A7A1D1-F804-5144-B800-5A039251FD74}" type="presOf" srcId="{7AEA8FED-3A10-0B4D-95FF-C90124BD59E4}" destId="{0BCA8C4A-419E-F143-877E-319D4EB8A1A3}" srcOrd="1" destOrd="0" presId="urn:microsoft.com/office/officeart/2005/8/layout/chart3"/>
    <dgm:cxn modelId="{BA545741-702D-1B4A-AB44-06649E115886}" type="presParOf" srcId="{2ED879CF-57A8-A141-B108-105702473C78}" destId="{C826A46C-B861-7042-B550-B0273B0741F7}" srcOrd="0" destOrd="0" presId="urn:microsoft.com/office/officeart/2005/8/layout/chart3"/>
    <dgm:cxn modelId="{6C7023AC-2A9F-8345-AA6F-FB32F56A7A27}" type="presParOf" srcId="{2ED879CF-57A8-A141-B108-105702473C78}" destId="{0BCA8C4A-419E-F143-877E-319D4EB8A1A3}" srcOrd="1" destOrd="0" presId="urn:microsoft.com/office/officeart/2005/8/layout/chart3"/>
    <dgm:cxn modelId="{39E5BAB1-3631-6B4B-89AE-A542A0101D99}" type="presParOf" srcId="{2ED879CF-57A8-A141-B108-105702473C78}" destId="{AD9B2FC6-07CE-F845-9E55-B84E49C216B0}" srcOrd="2" destOrd="0" presId="urn:microsoft.com/office/officeart/2005/8/layout/chart3"/>
    <dgm:cxn modelId="{997D0BF6-FF12-2442-AB9F-692EC0BA2B44}" type="presParOf" srcId="{2ED879CF-57A8-A141-B108-105702473C78}" destId="{427BAA9D-87F9-0D4F-9850-97247E699489}" srcOrd="3" destOrd="0" presId="urn:microsoft.com/office/officeart/2005/8/layout/chart3"/>
    <dgm:cxn modelId="{4652F219-EC10-634E-BF84-1CFA0AFCC3DE}" type="presParOf" srcId="{2ED879CF-57A8-A141-B108-105702473C78}" destId="{DE990338-37D8-5243-B468-668FE518A44F}" srcOrd="4" destOrd="0" presId="urn:microsoft.com/office/officeart/2005/8/layout/chart3"/>
    <dgm:cxn modelId="{61D43E25-5EAC-424D-AF73-E72EE939638E}" type="presParOf" srcId="{2ED879CF-57A8-A141-B108-105702473C78}" destId="{C0F3209B-CF81-FC4E-93C1-83EF5491F13A}" srcOrd="5"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82B20-7DF8-DC47-A91E-2CD8FC74EDFE}">
      <dsp:nvSpPr>
        <dsp:cNvPr id="0" name=""/>
        <dsp:cNvSpPr/>
      </dsp:nvSpPr>
      <dsp:spPr>
        <a:xfrm rot="5400000">
          <a:off x="4988537" y="-1861661"/>
          <a:ext cx="1240770" cy="5278986"/>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 y </a:t>
          </a:r>
          <a:r>
            <a:rPr lang="en-US" sz="1800" kern="1200" dirty="0" err="1"/>
            <a:t>sain</a:t>
          </a:r>
          <a:r>
            <a:rPr lang="en-US" sz="1800" kern="1200" dirty="0"/>
            <a:t> a </a:t>
          </a:r>
          <a:r>
            <a:rPr lang="en-US" sz="1800" kern="1200" dirty="0" err="1"/>
            <a:t>wneir</a:t>
          </a:r>
          <a:r>
            <a:rPr lang="en-US" sz="1800" kern="1200" dirty="0"/>
            <a:t> pan </a:t>
          </a:r>
          <a:r>
            <a:rPr lang="en-US" sz="1800" kern="1200" dirty="0" err="1"/>
            <a:t>fydd</a:t>
          </a:r>
          <a:r>
            <a:rPr lang="en-US" sz="1800" kern="1200" dirty="0"/>
            <a:t> </a:t>
          </a:r>
          <a:r>
            <a:rPr lang="en-US" sz="1800" kern="1200" dirty="0" err="1"/>
            <a:t>aer</a:t>
          </a:r>
          <a:r>
            <a:rPr lang="en-US" sz="1800" kern="1200" dirty="0"/>
            <a:t> </a:t>
          </a:r>
          <a:r>
            <a:rPr lang="en-US" sz="1800" kern="1200" dirty="0" err="1"/>
            <a:t>o'r</a:t>
          </a:r>
          <a:r>
            <a:rPr lang="en-US" sz="1800" kern="1200" dirty="0"/>
            <a:t> </a:t>
          </a:r>
          <a:r>
            <a:rPr lang="en-US" sz="1800" kern="1200" dirty="0" err="1"/>
            <a:t>ysgyfaint</a:t>
          </a:r>
          <a:r>
            <a:rPr lang="en-US" sz="1800" kern="1200" dirty="0"/>
            <a:t> </a:t>
          </a:r>
          <a:r>
            <a:rPr lang="en-US" sz="1800" kern="1200" dirty="0" err="1"/>
            <a:t>yn</a:t>
          </a:r>
          <a:r>
            <a:rPr lang="en-US" sz="1800" kern="1200" dirty="0"/>
            <a:t> </a:t>
          </a:r>
          <a:r>
            <a:rPr lang="en-US" sz="1800" kern="1200" dirty="0" err="1"/>
            <a:t>cael</a:t>
          </a:r>
          <a:r>
            <a:rPr lang="en-US" sz="1800" kern="1200" dirty="0"/>
            <a:t> </a:t>
          </a:r>
          <a:r>
            <a:rPr lang="en-US" sz="1800" kern="1200" dirty="0" err="1"/>
            <a:t>ei</a:t>
          </a:r>
          <a:r>
            <a:rPr lang="en-US" sz="1800" kern="1200" dirty="0"/>
            <a:t> </a:t>
          </a:r>
          <a:r>
            <a:rPr lang="en-US" sz="1800" kern="1200" dirty="0" err="1"/>
            <a:t>wthio</a:t>
          </a:r>
          <a:r>
            <a:rPr lang="en-US" sz="1800" kern="1200" dirty="0"/>
            <a:t> </a:t>
          </a:r>
          <a:r>
            <a:rPr lang="en-US" sz="1800" kern="1200" dirty="0" err="1"/>
            <a:t>rhwng</a:t>
          </a:r>
          <a:r>
            <a:rPr lang="en-US" sz="1800" kern="1200" dirty="0"/>
            <a:t> y </a:t>
          </a:r>
          <a:r>
            <a:rPr lang="en-US" sz="1800" kern="1200" dirty="0" err="1"/>
            <a:t>plygiadau</a:t>
          </a:r>
          <a:r>
            <a:rPr lang="en-US" sz="1800" kern="1200" dirty="0"/>
            <a:t> </a:t>
          </a:r>
          <a:r>
            <a:rPr lang="en-US" sz="1800" kern="1200" dirty="0" err="1"/>
            <a:t>lleisiol</a:t>
          </a:r>
          <a:r>
            <a:rPr lang="en-US" sz="1800" kern="1200" dirty="0"/>
            <a:t> </a:t>
          </a:r>
          <a:r>
            <a:rPr lang="en-US" sz="1800" kern="1200" dirty="0" err="1"/>
            <a:t>yn</a:t>
          </a:r>
          <a:r>
            <a:rPr lang="en-US" sz="1800" kern="1200" dirty="0"/>
            <a:t> </a:t>
          </a:r>
          <a:r>
            <a:rPr lang="en-US" sz="1800" kern="1200" dirty="0" err="1"/>
            <a:t>ein</a:t>
          </a:r>
          <a:r>
            <a:rPr lang="en-US" sz="1800" kern="1200" dirty="0"/>
            <a:t> </a:t>
          </a:r>
          <a:r>
            <a:rPr lang="en-US" sz="1800" kern="1200" dirty="0" err="1"/>
            <a:t>laryncs</a:t>
          </a:r>
          <a:r>
            <a:rPr lang="en-US" sz="1800" kern="1200" dirty="0"/>
            <a:t>, </a:t>
          </a:r>
          <a:r>
            <a:rPr lang="en-US" sz="1800" kern="1200" dirty="0" err="1"/>
            <a:t>gan</a:t>
          </a:r>
          <a:r>
            <a:rPr lang="en-US" sz="1800" kern="1200" dirty="0"/>
            <a:t> </a:t>
          </a:r>
          <a:r>
            <a:rPr lang="en-US" sz="1800" kern="1200" dirty="0" err="1"/>
            <a:t>wneud</a:t>
          </a:r>
          <a:r>
            <a:rPr lang="en-US" sz="1800" kern="1200" dirty="0"/>
            <a:t> </a:t>
          </a:r>
          <a:r>
            <a:rPr lang="en-US" sz="1800" kern="1200" dirty="0" err="1"/>
            <a:t>iddynt</a:t>
          </a:r>
          <a:r>
            <a:rPr lang="en-US" sz="1800" kern="1200" dirty="0"/>
            <a:t> </a:t>
          </a:r>
          <a:r>
            <a:rPr lang="en-US" sz="1800" kern="1200" dirty="0" err="1"/>
            <a:t>ddirgrynu</a:t>
          </a:r>
          <a:r>
            <a:rPr lang="en-US" sz="1800" kern="1200" dirty="0"/>
            <a:t> .</a:t>
          </a:r>
        </a:p>
      </dsp:txBody>
      <dsp:txXfrm rot="-5400000">
        <a:off x="2969430" y="218015"/>
        <a:ext cx="5218417" cy="1119632"/>
      </dsp:txXfrm>
    </dsp:sp>
    <dsp:sp modelId="{2C7A058E-A515-F746-AC6B-AE45AA586674}">
      <dsp:nvSpPr>
        <dsp:cNvPr id="0" name=""/>
        <dsp:cNvSpPr/>
      </dsp:nvSpPr>
      <dsp:spPr>
        <a:xfrm>
          <a:off x="0" y="2349"/>
          <a:ext cx="2969429" cy="1550963"/>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US" sz="3700" kern="1200" dirty="0" err="1">
              <a:solidFill>
                <a:schemeClr val="tx1"/>
              </a:solidFill>
            </a:rPr>
            <a:t>Llais</a:t>
          </a:r>
          <a:r>
            <a:rPr lang="en-US" sz="3700" kern="1200" dirty="0"/>
            <a:t>
</a:t>
          </a:r>
        </a:p>
      </dsp:txBody>
      <dsp:txXfrm>
        <a:off x="75712" y="78061"/>
        <a:ext cx="2818005" cy="1399539"/>
      </dsp:txXfrm>
    </dsp:sp>
    <dsp:sp modelId="{D49603E9-1941-324D-AB7D-E700FD69280C}">
      <dsp:nvSpPr>
        <dsp:cNvPr id="0" name=""/>
        <dsp:cNvSpPr/>
      </dsp:nvSpPr>
      <dsp:spPr>
        <a:xfrm rot="5400000">
          <a:off x="4988537" y="-233149"/>
          <a:ext cx="1240770" cy="5278986"/>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 </a:t>
          </a:r>
          <a:r>
            <a:rPr lang="en-US" sz="1800" kern="1200" dirty="0" err="1"/>
            <a:t>Ffordd</a:t>
          </a:r>
          <a:r>
            <a:rPr lang="en-US" sz="1800" kern="1200" dirty="0"/>
            <a:t> o </a:t>
          </a:r>
          <a:r>
            <a:rPr lang="en-US" sz="1800" kern="1200" dirty="0" err="1"/>
            <a:t>fynegi</a:t>
          </a:r>
          <a:r>
            <a:rPr lang="en-US" sz="1800" kern="1200" dirty="0"/>
            <a:t> </a:t>
          </a:r>
          <a:r>
            <a:rPr lang="en-US" sz="1800" kern="1200" dirty="0" err="1"/>
            <a:t>iaith</a:t>
          </a:r>
          <a:r>
            <a:rPr lang="en-US" sz="1800" kern="1200" dirty="0"/>
            <a:t> </a:t>
          </a:r>
          <a:r>
            <a:rPr lang="en-US" sz="1800" kern="1200" dirty="0" err="1"/>
            <a:t>drwy</a:t>
          </a:r>
          <a:r>
            <a:rPr lang="en-US" sz="1800" kern="1200" dirty="0"/>
            <a:t> </a:t>
          </a:r>
          <a:r>
            <a:rPr lang="en-US" sz="1800" kern="1200" dirty="0" err="1"/>
            <a:t>ddefnyddio</a:t>
          </a:r>
          <a:r>
            <a:rPr lang="en-US" sz="1800" kern="1200" dirty="0"/>
            <a:t> </a:t>
          </a:r>
          <a:r>
            <a:rPr lang="en-US" sz="1800" kern="1200" dirty="0" err="1"/>
            <a:t>cyhyrau</a:t>
          </a:r>
          <a:r>
            <a:rPr lang="en-US" sz="1800" kern="1200" dirty="0"/>
            <a:t> </a:t>
          </a:r>
          <a:r>
            <a:rPr lang="en-US" sz="1800" kern="1200" dirty="0" err="1"/>
            <a:t>yn</a:t>
          </a:r>
          <a:r>
            <a:rPr lang="en-US" sz="1800" kern="1200" dirty="0"/>
            <a:t> y </a:t>
          </a:r>
          <a:r>
            <a:rPr lang="en-US" sz="1800" kern="1200" dirty="0" err="1"/>
            <a:t>tafod</a:t>
          </a:r>
          <a:r>
            <a:rPr lang="en-US" sz="1800" kern="1200" dirty="0"/>
            <a:t>, y </a:t>
          </a:r>
          <a:r>
            <a:rPr lang="en-US" sz="1800" kern="1200" dirty="0" err="1"/>
            <a:t>gwefusau</a:t>
          </a:r>
          <a:r>
            <a:rPr lang="en-US" sz="1800" kern="1200" dirty="0"/>
            <a:t>, </a:t>
          </a:r>
          <a:r>
            <a:rPr lang="en-US" sz="1800" kern="1200" dirty="0" err="1"/>
            <a:t>yr</a:t>
          </a:r>
          <a:r>
            <a:rPr lang="en-US" sz="1800" kern="1200" dirty="0"/>
            <a:t> </a:t>
          </a:r>
          <a:r>
            <a:rPr lang="en-US" sz="1800" kern="1200" dirty="0" err="1"/>
            <a:t>ên</a:t>
          </a:r>
          <a:r>
            <a:rPr lang="en-US" sz="1800" kern="1200" dirty="0"/>
            <a:t> </a:t>
          </a:r>
          <a:r>
            <a:rPr lang="en-US" sz="1800" kern="1200" dirty="0" err="1"/>
            <a:t>a'r</a:t>
          </a:r>
          <a:r>
            <a:rPr lang="en-US" sz="1800" kern="1200" dirty="0"/>
            <a:t> </a:t>
          </a:r>
          <a:r>
            <a:rPr lang="en-US" sz="1800" kern="1200" dirty="0" err="1"/>
            <a:t>llwybr</a:t>
          </a:r>
          <a:r>
            <a:rPr lang="en-US" sz="1800" kern="1200" dirty="0"/>
            <a:t> </a:t>
          </a:r>
          <a:r>
            <a:rPr lang="en-US" sz="1800" kern="1200" dirty="0" err="1"/>
            <a:t>lleisiol</a:t>
          </a:r>
          <a:r>
            <a:rPr lang="en-US" sz="1800" kern="1200" dirty="0"/>
            <a:t> </a:t>
          </a:r>
          <a:r>
            <a:rPr lang="en-US" sz="1800" kern="1200" dirty="0" err="1"/>
            <a:t>i</a:t>
          </a:r>
          <a:r>
            <a:rPr lang="en-US" sz="1800" kern="1200" dirty="0"/>
            <a:t> </a:t>
          </a:r>
          <a:r>
            <a:rPr lang="en-US" sz="1800" kern="1200" dirty="0" err="1"/>
            <a:t>gynhyrchu</a:t>
          </a:r>
          <a:r>
            <a:rPr lang="en-US" sz="1800" kern="1200" dirty="0"/>
            <a:t> </a:t>
          </a:r>
          <a:r>
            <a:rPr lang="en-US" sz="1800" kern="1200" dirty="0" err="1"/>
            <a:t>synau</a:t>
          </a:r>
          <a:r>
            <a:rPr lang="en-US" sz="1800" kern="1200" dirty="0"/>
            <a:t>. </a:t>
          </a:r>
        </a:p>
      </dsp:txBody>
      <dsp:txXfrm rot="-5400000">
        <a:off x="2969430" y="1846527"/>
        <a:ext cx="5218417" cy="1119632"/>
      </dsp:txXfrm>
    </dsp:sp>
    <dsp:sp modelId="{EDBB8F46-D186-FC44-8594-98F6ECEF02ED}">
      <dsp:nvSpPr>
        <dsp:cNvPr id="0" name=""/>
        <dsp:cNvSpPr/>
      </dsp:nvSpPr>
      <dsp:spPr>
        <a:xfrm>
          <a:off x="55429" y="1580982"/>
          <a:ext cx="2969429" cy="1550963"/>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US" sz="3700" kern="1200" dirty="0" err="1">
              <a:solidFill>
                <a:schemeClr val="tx1"/>
              </a:solidFill>
            </a:rPr>
            <a:t>Araith</a:t>
          </a:r>
          <a:r>
            <a:rPr lang="en-US" sz="3700" kern="1200" dirty="0"/>
            <a:t>
</a:t>
          </a:r>
        </a:p>
      </dsp:txBody>
      <dsp:txXfrm>
        <a:off x="131141" y="1656694"/>
        <a:ext cx="2818005" cy="1399539"/>
      </dsp:txXfrm>
    </dsp:sp>
    <dsp:sp modelId="{E536EB3D-CF4C-6240-9722-8A57FFF37E08}">
      <dsp:nvSpPr>
        <dsp:cNvPr id="0" name=""/>
        <dsp:cNvSpPr/>
      </dsp:nvSpPr>
      <dsp:spPr>
        <a:xfrm rot="5400000">
          <a:off x="4988537" y="1395362"/>
          <a:ext cx="1240770" cy="5278986"/>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set o </a:t>
          </a:r>
          <a:r>
            <a:rPr lang="en-US" sz="1800" kern="1200" dirty="0" err="1"/>
            <a:t>reolau</a:t>
          </a:r>
          <a:r>
            <a:rPr lang="en-US" sz="1800" kern="1200" dirty="0"/>
            <a:t> a </a:t>
          </a:r>
          <a:r>
            <a:rPr lang="en-US" sz="1800" kern="1200" dirty="0" err="1"/>
            <a:t>rennir</a:t>
          </a:r>
          <a:r>
            <a:rPr lang="en-US" sz="1800" kern="1200" dirty="0"/>
            <a:t> </a:t>
          </a:r>
          <a:r>
            <a:rPr lang="en-US" sz="1800" kern="1200" dirty="0" err="1"/>
            <a:t>sy'n</a:t>
          </a:r>
          <a:r>
            <a:rPr lang="en-US" sz="1800" kern="1200" dirty="0"/>
            <a:t> </a:t>
          </a:r>
          <a:r>
            <a:rPr lang="en-US" sz="1800" kern="1200" dirty="0" err="1"/>
            <a:t>caniatáu</a:t>
          </a:r>
          <a:r>
            <a:rPr lang="en-US" sz="1800" kern="1200" dirty="0"/>
            <a:t> </a:t>
          </a:r>
          <a:r>
            <a:rPr lang="en-US" sz="1800" kern="1200" dirty="0" err="1"/>
            <a:t>i</a:t>
          </a:r>
          <a:r>
            <a:rPr lang="en-US" sz="1800" kern="1200" dirty="0"/>
            <a:t> </a:t>
          </a:r>
          <a:r>
            <a:rPr lang="en-US" sz="1800" kern="1200" dirty="0" err="1"/>
            <a:t>bobl</a:t>
          </a:r>
          <a:r>
            <a:rPr lang="en-US" sz="1800" kern="1200" dirty="0"/>
            <a:t> </a:t>
          </a:r>
          <a:r>
            <a:rPr lang="en-US" sz="1800" kern="1200" dirty="0" err="1"/>
            <a:t>fynegi</a:t>
          </a:r>
          <a:r>
            <a:rPr lang="en-US" sz="1800" kern="1200" dirty="0"/>
            <a:t> </a:t>
          </a:r>
          <a:r>
            <a:rPr lang="en-US" sz="1800" kern="1200" dirty="0" err="1"/>
            <a:t>eu</a:t>
          </a:r>
          <a:r>
            <a:rPr lang="en-US" sz="1800" kern="1200" dirty="0"/>
            <a:t> </a:t>
          </a:r>
          <a:r>
            <a:rPr lang="en-US" sz="1800" kern="1200" dirty="0" err="1"/>
            <a:t>syniadau</a:t>
          </a:r>
          <a:r>
            <a:rPr lang="en-US" sz="1800" kern="1200" dirty="0"/>
            <a:t> </a:t>
          </a:r>
          <a:r>
            <a:rPr lang="en-US" sz="1800" kern="1200" dirty="0" err="1"/>
            <a:t>mewn</a:t>
          </a:r>
          <a:r>
            <a:rPr lang="en-US" sz="1800" kern="1200" dirty="0"/>
            <a:t> </a:t>
          </a:r>
          <a:r>
            <a:rPr lang="en-US" sz="1800" kern="1200" dirty="0" err="1"/>
            <a:t>ffordd</a:t>
          </a:r>
          <a:r>
            <a:rPr lang="en-US" sz="1800" kern="1200" dirty="0"/>
            <a:t> </a:t>
          </a:r>
          <a:r>
            <a:rPr lang="en-US" sz="1800" kern="1200" dirty="0" err="1"/>
            <a:t>ystyrlon</a:t>
          </a:r>
          <a:r>
            <a:rPr lang="en-US" sz="1800" kern="1200" dirty="0"/>
            <a:t> </a:t>
          </a:r>
          <a:r>
            <a:rPr lang="en-US" sz="1800" kern="1200" dirty="0" err="1"/>
            <a:t>naill</a:t>
          </a:r>
          <a:r>
            <a:rPr lang="en-US" sz="1800" kern="1200" dirty="0"/>
            <a:t> ai </a:t>
          </a:r>
          <a:r>
            <a:rPr lang="en-US" sz="1800" kern="1200" dirty="0" err="1"/>
            <a:t>mewn</a:t>
          </a:r>
          <a:r>
            <a:rPr lang="en-US" sz="1800" kern="1200" dirty="0"/>
            <a:t> </a:t>
          </a:r>
          <a:r>
            <a:rPr lang="en-US" sz="1800" kern="1200" dirty="0" err="1"/>
            <a:t>geiriau</a:t>
          </a:r>
          <a:r>
            <a:rPr lang="en-US" sz="1800" kern="1200" dirty="0"/>
            <a:t>, </a:t>
          </a:r>
          <a:r>
            <a:rPr lang="en-US" sz="1800" kern="1200" dirty="0" err="1"/>
            <a:t>yn</a:t>
          </a:r>
          <a:r>
            <a:rPr lang="en-US" sz="1800" kern="1200" dirty="0"/>
            <a:t> </a:t>
          </a:r>
          <a:r>
            <a:rPr lang="en-US" sz="1800" kern="1200" dirty="0" err="1"/>
            <a:t>ysgrifenedig</a:t>
          </a:r>
          <a:r>
            <a:rPr lang="en-US" sz="1800" kern="1200" dirty="0"/>
            <a:t>, </a:t>
          </a:r>
          <a:r>
            <a:rPr lang="en-US" sz="1800" kern="1200" dirty="0" err="1"/>
            <a:t>arwyddo</a:t>
          </a:r>
          <a:r>
            <a:rPr lang="en-US" sz="1800" kern="1200" dirty="0"/>
            <a:t> neu </a:t>
          </a:r>
          <a:r>
            <a:rPr lang="en-US" sz="1800" kern="1200" dirty="0" err="1"/>
            <a:t>drwy</a:t>
          </a:r>
          <a:r>
            <a:rPr lang="en-US" sz="1800" kern="1200" dirty="0"/>
            <a:t> </a:t>
          </a:r>
          <a:r>
            <a:rPr lang="en-US" sz="1800" kern="1200" dirty="0" err="1"/>
            <a:t>ystumiau</a:t>
          </a:r>
          <a:r>
            <a:rPr lang="en-US" sz="1800" kern="1200" dirty="0"/>
            <a:t> </a:t>
          </a:r>
          <a:r>
            <a:rPr lang="en-US" sz="1800" kern="1200" dirty="0" err="1"/>
            <a:t>eraill</a:t>
          </a:r>
          <a:r>
            <a:rPr lang="en-US" sz="1800" kern="1200" dirty="0"/>
            <a:t> y </a:t>
          </a:r>
          <a:r>
            <a:rPr lang="en-US" sz="1800" kern="1200" dirty="0" err="1"/>
            <a:t>corff</a:t>
          </a:r>
          <a:r>
            <a:rPr lang="en-US" sz="1800" kern="1200" dirty="0"/>
            <a:t>. </a:t>
          </a:r>
        </a:p>
      </dsp:txBody>
      <dsp:txXfrm rot="-5400000">
        <a:off x="2969430" y="3475039"/>
        <a:ext cx="5218417" cy="1119632"/>
      </dsp:txXfrm>
    </dsp:sp>
    <dsp:sp modelId="{A7C10FA1-745C-6343-A069-3B35E49B3B07}">
      <dsp:nvSpPr>
        <dsp:cNvPr id="0" name=""/>
        <dsp:cNvSpPr/>
      </dsp:nvSpPr>
      <dsp:spPr>
        <a:xfrm>
          <a:off x="0" y="3259373"/>
          <a:ext cx="2969429" cy="1550963"/>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US" sz="3700" kern="1200" dirty="0">
              <a:solidFill>
                <a:schemeClr val="tx1"/>
              </a:solidFill>
            </a:rPr>
            <a:t>Iaith</a:t>
          </a:r>
          <a:r>
            <a:rPr lang="en-US" sz="3700" kern="1200" dirty="0"/>
            <a:t>
</a:t>
          </a:r>
        </a:p>
      </dsp:txBody>
      <dsp:txXfrm>
        <a:off x="75712" y="3335085"/>
        <a:ext cx="2818005" cy="13995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82B20-7DF8-DC47-A91E-2CD8FC74EDFE}">
      <dsp:nvSpPr>
        <dsp:cNvPr id="0" name=""/>
        <dsp:cNvSpPr/>
      </dsp:nvSpPr>
      <dsp:spPr>
        <a:xfrm rot="5400000">
          <a:off x="4988537" y="-1861661"/>
          <a:ext cx="1240770" cy="5278986"/>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i="1" kern="1200" dirty="0"/>
            <a:t> </a:t>
          </a:r>
          <a:r>
            <a:rPr lang="en-US" sz="1900" i="1" kern="1200" dirty="0">
              <a:solidFill>
                <a:schemeClr val="accent1"/>
              </a:solidFill>
            </a:rPr>
            <a:t>the sound made when air from the lungs is pushed between the vocal folds in our larynx, making them vibrate .</a:t>
          </a:r>
        </a:p>
      </dsp:txBody>
      <dsp:txXfrm rot="-5400000">
        <a:off x="2969430" y="218015"/>
        <a:ext cx="5218417" cy="1119632"/>
      </dsp:txXfrm>
    </dsp:sp>
    <dsp:sp modelId="{2C7A058E-A515-F746-AC6B-AE45AA586674}">
      <dsp:nvSpPr>
        <dsp:cNvPr id="0" name=""/>
        <dsp:cNvSpPr/>
      </dsp:nvSpPr>
      <dsp:spPr>
        <a:xfrm>
          <a:off x="0" y="2349"/>
          <a:ext cx="2969429" cy="1550963"/>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US" sz="4600" i="1" kern="1200" dirty="0"/>
            <a:t>Voice</a:t>
          </a:r>
        </a:p>
      </dsp:txBody>
      <dsp:txXfrm>
        <a:off x="75712" y="78061"/>
        <a:ext cx="2818005" cy="1399539"/>
      </dsp:txXfrm>
    </dsp:sp>
    <dsp:sp modelId="{D49603E9-1941-324D-AB7D-E700FD69280C}">
      <dsp:nvSpPr>
        <dsp:cNvPr id="0" name=""/>
        <dsp:cNvSpPr/>
      </dsp:nvSpPr>
      <dsp:spPr>
        <a:xfrm rot="5400000">
          <a:off x="4988537" y="-233149"/>
          <a:ext cx="1240770" cy="5278986"/>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solidFill>
                <a:schemeClr val="accent1"/>
              </a:solidFill>
            </a:rPr>
            <a:t> </a:t>
          </a:r>
          <a:r>
            <a:rPr lang="en-US" sz="1900" i="1" kern="1200" dirty="0">
              <a:solidFill>
                <a:schemeClr val="accent1"/>
              </a:solidFill>
            </a:rPr>
            <a:t>a way of expressing language by using muscles in the tongue, lips, jaw and vocal tract to produce sounds. </a:t>
          </a:r>
        </a:p>
      </dsp:txBody>
      <dsp:txXfrm rot="-5400000">
        <a:off x="2969430" y="1846527"/>
        <a:ext cx="5218417" cy="1119632"/>
      </dsp:txXfrm>
    </dsp:sp>
    <dsp:sp modelId="{EDBB8F46-D186-FC44-8594-98F6ECEF02ED}">
      <dsp:nvSpPr>
        <dsp:cNvPr id="0" name=""/>
        <dsp:cNvSpPr/>
      </dsp:nvSpPr>
      <dsp:spPr>
        <a:xfrm>
          <a:off x="0" y="1630861"/>
          <a:ext cx="2969429" cy="1550963"/>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US" sz="4600" i="1" kern="1200" dirty="0"/>
            <a:t>Speech</a:t>
          </a:r>
        </a:p>
      </dsp:txBody>
      <dsp:txXfrm>
        <a:off x="75712" y="1706573"/>
        <a:ext cx="2818005" cy="1399539"/>
      </dsp:txXfrm>
    </dsp:sp>
    <dsp:sp modelId="{E536EB3D-CF4C-6240-9722-8A57FFF37E08}">
      <dsp:nvSpPr>
        <dsp:cNvPr id="0" name=""/>
        <dsp:cNvSpPr/>
      </dsp:nvSpPr>
      <dsp:spPr>
        <a:xfrm rot="5400000">
          <a:off x="4988537" y="1395362"/>
          <a:ext cx="1240770" cy="5278986"/>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i="1" kern="1200" dirty="0">
              <a:solidFill>
                <a:schemeClr val="accent1"/>
              </a:solidFill>
            </a:rPr>
            <a:t>a set of shared rules that allow people to express their ideas in a meaningful way either in words, in writing, signing or through other body gestures</a:t>
          </a:r>
          <a:r>
            <a:rPr lang="en-US" sz="1900" kern="1200" dirty="0">
              <a:solidFill>
                <a:schemeClr val="accent1"/>
              </a:solidFill>
            </a:rPr>
            <a:t>. </a:t>
          </a:r>
        </a:p>
      </dsp:txBody>
      <dsp:txXfrm rot="-5400000">
        <a:off x="2969430" y="3475039"/>
        <a:ext cx="5218417" cy="1119632"/>
      </dsp:txXfrm>
    </dsp:sp>
    <dsp:sp modelId="{A7C10FA1-745C-6343-A069-3B35E49B3B07}">
      <dsp:nvSpPr>
        <dsp:cNvPr id="0" name=""/>
        <dsp:cNvSpPr/>
      </dsp:nvSpPr>
      <dsp:spPr>
        <a:xfrm>
          <a:off x="0" y="3259373"/>
          <a:ext cx="2969429" cy="1550963"/>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US" sz="4600" i="1" kern="1200" dirty="0"/>
            <a:t>Language</a:t>
          </a:r>
        </a:p>
      </dsp:txBody>
      <dsp:txXfrm>
        <a:off x="75712" y="3335085"/>
        <a:ext cx="2818005" cy="13995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B425F1-5146-A14C-9A6B-DFF051925B70}">
      <dsp:nvSpPr>
        <dsp:cNvPr id="0" name=""/>
        <dsp:cNvSpPr/>
      </dsp:nvSpPr>
      <dsp:spPr>
        <a:xfrm>
          <a:off x="34" y="682483"/>
          <a:ext cx="3347070" cy="133882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US" sz="3200" kern="1200" dirty="0" err="1"/>
            <a:t>Llafaredd</a:t>
          </a:r>
          <a:r>
            <a:rPr lang="en-US" sz="3200" kern="1200" dirty="0"/>
            <a:t>
</a:t>
          </a:r>
        </a:p>
      </dsp:txBody>
      <dsp:txXfrm>
        <a:off x="34" y="682483"/>
        <a:ext cx="3347070" cy="1338828"/>
      </dsp:txXfrm>
    </dsp:sp>
    <dsp:sp modelId="{73FBF077-129E-A247-831E-F53B39FA7009}">
      <dsp:nvSpPr>
        <dsp:cNvPr id="0" name=""/>
        <dsp:cNvSpPr/>
      </dsp:nvSpPr>
      <dsp:spPr>
        <a:xfrm>
          <a:off x="34" y="2021312"/>
          <a:ext cx="3347070" cy="193248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US" sz="3200" kern="1200" dirty="0" err="1"/>
            <a:t>Gwrandawiad</a:t>
          </a:r>
          <a:r>
            <a:rPr lang="en-US" sz="3200" kern="1200" dirty="0"/>
            <a:t>
</a:t>
          </a:r>
          <a:r>
            <a:rPr lang="en-US" sz="3200" kern="1200" dirty="0" err="1"/>
            <a:t>Siarad</a:t>
          </a:r>
          <a:r>
            <a:rPr lang="en-US" sz="3200" kern="1200" dirty="0"/>
            <a:t>
</a:t>
          </a:r>
          <a:r>
            <a:rPr lang="en-US" sz="3200" kern="1200" dirty="0" err="1"/>
            <a:t>Cyfathrebiad</a:t>
          </a:r>
          <a:endParaRPr lang="en-US" sz="3200" kern="1200" dirty="0"/>
        </a:p>
      </dsp:txBody>
      <dsp:txXfrm>
        <a:off x="34" y="2021312"/>
        <a:ext cx="3347070" cy="1932480"/>
      </dsp:txXfrm>
    </dsp:sp>
    <dsp:sp modelId="{670EE47E-9AB8-4249-95F5-FA56D4156499}">
      <dsp:nvSpPr>
        <dsp:cNvPr id="0" name=""/>
        <dsp:cNvSpPr/>
      </dsp:nvSpPr>
      <dsp:spPr>
        <a:xfrm>
          <a:off x="3815694" y="682483"/>
          <a:ext cx="3347070" cy="133882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US" sz="3200" kern="1200" dirty="0" err="1"/>
            <a:t>Llythrennedd</a:t>
          </a:r>
          <a:r>
            <a:rPr lang="en-US" sz="3200" kern="1200" dirty="0"/>
            <a:t>
</a:t>
          </a:r>
        </a:p>
      </dsp:txBody>
      <dsp:txXfrm>
        <a:off x="3815694" y="682483"/>
        <a:ext cx="3347070" cy="1338828"/>
      </dsp:txXfrm>
    </dsp:sp>
    <dsp:sp modelId="{A4BAD0D0-C582-8843-B992-04C297CD8CF8}">
      <dsp:nvSpPr>
        <dsp:cNvPr id="0" name=""/>
        <dsp:cNvSpPr/>
      </dsp:nvSpPr>
      <dsp:spPr>
        <a:xfrm>
          <a:off x="3815728" y="1933770"/>
          <a:ext cx="3347070" cy="193248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US" sz="3200" kern="1200" dirty="0" err="1"/>
            <a:t>Ysgrifen</a:t>
          </a:r>
          <a:r>
            <a:rPr lang="en-US" sz="3200" kern="1200" dirty="0"/>
            <a:t>
</a:t>
          </a:r>
          <a:r>
            <a:rPr lang="en-US" sz="3200" kern="1200" dirty="0" err="1"/>
            <a:t>Darlleniad</a:t>
          </a:r>
          <a:endParaRPr lang="en-US" sz="3200" kern="1200" dirty="0"/>
        </a:p>
      </dsp:txBody>
      <dsp:txXfrm>
        <a:off x="3815728" y="1933770"/>
        <a:ext cx="3347070" cy="19324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B425F1-5146-A14C-9A6B-DFF051925B70}">
      <dsp:nvSpPr>
        <dsp:cNvPr id="0" name=""/>
        <dsp:cNvSpPr/>
      </dsp:nvSpPr>
      <dsp:spPr>
        <a:xfrm>
          <a:off x="34" y="891097"/>
          <a:ext cx="3347070" cy="92160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US" sz="3200" kern="1200" dirty="0" err="1"/>
            <a:t>Oracy</a:t>
          </a:r>
          <a:endParaRPr lang="en-US" sz="3200" kern="1200" dirty="0"/>
        </a:p>
      </dsp:txBody>
      <dsp:txXfrm>
        <a:off x="34" y="891097"/>
        <a:ext cx="3347070" cy="921600"/>
      </dsp:txXfrm>
    </dsp:sp>
    <dsp:sp modelId="{73FBF077-129E-A247-831E-F53B39FA7009}">
      <dsp:nvSpPr>
        <dsp:cNvPr id="0" name=""/>
        <dsp:cNvSpPr/>
      </dsp:nvSpPr>
      <dsp:spPr>
        <a:xfrm>
          <a:off x="34" y="1812698"/>
          <a:ext cx="3347070" cy="193248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US" sz="3200" kern="1200" dirty="0">
              <a:solidFill>
                <a:schemeClr val="accent1"/>
              </a:solidFill>
            </a:rPr>
            <a:t>Listening</a:t>
          </a:r>
        </a:p>
        <a:p>
          <a:pPr marL="285750" lvl="1" indent="-285750" algn="l" defTabSz="1422400">
            <a:lnSpc>
              <a:spcPct val="90000"/>
            </a:lnSpc>
            <a:spcBef>
              <a:spcPct val="0"/>
            </a:spcBef>
            <a:spcAft>
              <a:spcPct val="15000"/>
            </a:spcAft>
            <a:buChar char="•"/>
          </a:pPr>
          <a:r>
            <a:rPr lang="en-US" sz="3200" kern="1200" dirty="0">
              <a:solidFill>
                <a:schemeClr val="accent1"/>
              </a:solidFill>
            </a:rPr>
            <a:t>Speaking</a:t>
          </a:r>
        </a:p>
        <a:p>
          <a:pPr marL="285750" lvl="1" indent="-285750" algn="l" defTabSz="1422400">
            <a:lnSpc>
              <a:spcPct val="90000"/>
            </a:lnSpc>
            <a:spcBef>
              <a:spcPct val="0"/>
            </a:spcBef>
            <a:spcAft>
              <a:spcPct val="15000"/>
            </a:spcAft>
            <a:buChar char="•"/>
          </a:pPr>
          <a:r>
            <a:rPr lang="en-US" sz="3200" kern="1200" dirty="0">
              <a:solidFill>
                <a:schemeClr val="accent1"/>
              </a:solidFill>
            </a:rPr>
            <a:t>Communication</a:t>
          </a:r>
        </a:p>
      </dsp:txBody>
      <dsp:txXfrm>
        <a:off x="34" y="1812698"/>
        <a:ext cx="3347070" cy="1932480"/>
      </dsp:txXfrm>
    </dsp:sp>
    <dsp:sp modelId="{670EE47E-9AB8-4249-95F5-FA56D4156499}">
      <dsp:nvSpPr>
        <dsp:cNvPr id="0" name=""/>
        <dsp:cNvSpPr/>
      </dsp:nvSpPr>
      <dsp:spPr>
        <a:xfrm>
          <a:off x="3815694" y="891097"/>
          <a:ext cx="3347070" cy="92160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US" sz="3200" kern="1200" dirty="0"/>
            <a:t>Literacy</a:t>
          </a:r>
        </a:p>
      </dsp:txBody>
      <dsp:txXfrm>
        <a:off x="3815694" y="891097"/>
        <a:ext cx="3347070" cy="921600"/>
      </dsp:txXfrm>
    </dsp:sp>
    <dsp:sp modelId="{A4BAD0D0-C582-8843-B992-04C297CD8CF8}">
      <dsp:nvSpPr>
        <dsp:cNvPr id="0" name=""/>
        <dsp:cNvSpPr/>
      </dsp:nvSpPr>
      <dsp:spPr>
        <a:xfrm>
          <a:off x="3815694" y="1812698"/>
          <a:ext cx="3347070" cy="193248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US" sz="3200" kern="1200" dirty="0">
              <a:solidFill>
                <a:schemeClr val="accent1"/>
              </a:solidFill>
            </a:rPr>
            <a:t>Writing</a:t>
          </a:r>
        </a:p>
        <a:p>
          <a:pPr marL="285750" lvl="1" indent="-285750" algn="l" defTabSz="1422400">
            <a:lnSpc>
              <a:spcPct val="90000"/>
            </a:lnSpc>
            <a:spcBef>
              <a:spcPct val="0"/>
            </a:spcBef>
            <a:spcAft>
              <a:spcPct val="15000"/>
            </a:spcAft>
            <a:buChar char="•"/>
          </a:pPr>
          <a:r>
            <a:rPr lang="en-US" sz="3200" kern="1200" dirty="0">
              <a:solidFill>
                <a:schemeClr val="accent1"/>
              </a:solidFill>
            </a:rPr>
            <a:t>Reading</a:t>
          </a:r>
        </a:p>
      </dsp:txBody>
      <dsp:txXfrm>
        <a:off x="3815694" y="1812698"/>
        <a:ext cx="3347070" cy="19324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26A46C-B861-7042-B550-B0273B0741F7}">
      <dsp:nvSpPr>
        <dsp:cNvPr id="0" name=""/>
        <dsp:cNvSpPr/>
      </dsp:nvSpPr>
      <dsp:spPr>
        <a:xfrm>
          <a:off x="2413227" y="628009"/>
          <a:ext cx="4964221" cy="4964221"/>
        </a:xfrm>
        <a:prstGeom prst="pie">
          <a:avLst>
            <a:gd name="adj1" fmla="val 16200000"/>
            <a:gd name="adj2" fmla="val 18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bg1"/>
              </a:solidFill>
            </a:rPr>
            <a:t>Iaith</a:t>
          </a:r>
          <a:r>
            <a:rPr lang="en-US" sz="3200" kern="1200" dirty="0">
              <a:solidFill>
                <a:schemeClr val="tx1"/>
              </a:solidFill>
            </a:rPr>
            <a:t>
</a:t>
          </a:r>
        </a:p>
      </dsp:txBody>
      <dsp:txXfrm>
        <a:off x="5112227" y="1544026"/>
        <a:ext cx="1684289" cy="1654740"/>
      </dsp:txXfrm>
    </dsp:sp>
    <dsp:sp modelId="{AD9B2FC6-07CE-F845-9E55-B84E49C216B0}">
      <dsp:nvSpPr>
        <dsp:cNvPr id="0" name=""/>
        <dsp:cNvSpPr/>
      </dsp:nvSpPr>
      <dsp:spPr>
        <a:xfrm>
          <a:off x="1961941" y="546655"/>
          <a:ext cx="4964221" cy="4964221"/>
        </a:xfrm>
        <a:prstGeom prst="pie">
          <a:avLst>
            <a:gd name="adj1" fmla="val 1800000"/>
            <a:gd name="adj2" fmla="val 90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err="1">
              <a:solidFill>
                <a:schemeClr val="bg1"/>
              </a:solidFill>
            </a:rPr>
            <a:t>Dysgu</a:t>
          </a:r>
          <a:r>
            <a:rPr lang="en-US" sz="3200" kern="1200" dirty="0">
              <a:solidFill>
                <a:schemeClr val="tx1"/>
              </a:solidFill>
            </a:rPr>
            <a:t>
</a:t>
          </a:r>
        </a:p>
      </dsp:txBody>
      <dsp:txXfrm>
        <a:off x="3321192" y="3678843"/>
        <a:ext cx="2245719" cy="1536544"/>
      </dsp:txXfrm>
    </dsp:sp>
    <dsp:sp modelId="{DE990338-37D8-5243-B468-668FE518A44F}">
      <dsp:nvSpPr>
        <dsp:cNvPr id="0" name=""/>
        <dsp:cNvSpPr/>
      </dsp:nvSpPr>
      <dsp:spPr>
        <a:xfrm>
          <a:off x="1961941" y="546655"/>
          <a:ext cx="4964221" cy="4964221"/>
        </a:xfrm>
        <a:prstGeom prst="pie">
          <a:avLst>
            <a:gd name="adj1" fmla="val 9000000"/>
            <a:gd name="adj2" fmla="val 162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err="1">
              <a:solidFill>
                <a:schemeClr val="bg1"/>
              </a:solidFill>
            </a:rPr>
            <a:t>Meddwl</a:t>
          </a:r>
          <a:r>
            <a:rPr lang="en-US" sz="3200" kern="1200" dirty="0">
              <a:solidFill>
                <a:schemeClr val="tx1"/>
              </a:solidFill>
            </a:rPr>
            <a:t>
</a:t>
          </a:r>
        </a:p>
      </dsp:txBody>
      <dsp:txXfrm>
        <a:off x="2493822" y="1521770"/>
        <a:ext cx="1684289" cy="16547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26A46C-B861-7042-B550-B0273B0741F7}">
      <dsp:nvSpPr>
        <dsp:cNvPr id="0" name=""/>
        <dsp:cNvSpPr/>
      </dsp:nvSpPr>
      <dsp:spPr>
        <a:xfrm>
          <a:off x="2413227" y="628009"/>
          <a:ext cx="4964221" cy="4964221"/>
        </a:xfrm>
        <a:prstGeom prst="pie">
          <a:avLst>
            <a:gd name="adj1" fmla="val 16200000"/>
            <a:gd name="adj2" fmla="val 18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bg1"/>
              </a:solidFill>
            </a:rPr>
            <a:t>Language</a:t>
          </a:r>
        </a:p>
      </dsp:txBody>
      <dsp:txXfrm>
        <a:off x="5112227" y="1544026"/>
        <a:ext cx="1684289" cy="1654740"/>
      </dsp:txXfrm>
    </dsp:sp>
    <dsp:sp modelId="{AD9B2FC6-07CE-F845-9E55-B84E49C216B0}">
      <dsp:nvSpPr>
        <dsp:cNvPr id="0" name=""/>
        <dsp:cNvSpPr/>
      </dsp:nvSpPr>
      <dsp:spPr>
        <a:xfrm>
          <a:off x="1961941" y="546655"/>
          <a:ext cx="4964221" cy="4964221"/>
        </a:xfrm>
        <a:prstGeom prst="pie">
          <a:avLst>
            <a:gd name="adj1" fmla="val 1800000"/>
            <a:gd name="adj2" fmla="val 90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bg1"/>
              </a:solidFill>
            </a:rPr>
            <a:t>Learning</a:t>
          </a:r>
        </a:p>
      </dsp:txBody>
      <dsp:txXfrm>
        <a:off x="3321192" y="3678843"/>
        <a:ext cx="2245719" cy="1536544"/>
      </dsp:txXfrm>
    </dsp:sp>
    <dsp:sp modelId="{DE990338-37D8-5243-B468-668FE518A44F}">
      <dsp:nvSpPr>
        <dsp:cNvPr id="0" name=""/>
        <dsp:cNvSpPr/>
      </dsp:nvSpPr>
      <dsp:spPr>
        <a:xfrm>
          <a:off x="1961941" y="546655"/>
          <a:ext cx="4964221" cy="4964221"/>
        </a:xfrm>
        <a:prstGeom prst="pie">
          <a:avLst>
            <a:gd name="adj1" fmla="val 9000000"/>
            <a:gd name="adj2" fmla="val 162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bg1"/>
              </a:solidFill>
            </a:rPr>
            <a:t>Thinking</a:t>
          </a:r>
        </a:p>
      </dsp:txBody>
      <dsp:txXfrm>
        <a:off x="2493822" y="1521770"/>
        <a:ext cx="1684289" cy="165474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6.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5">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6">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64941D-40EE-4ACB-B0DD-9F90DC2B7B3B}" type="slidenum">
              <a:rPr lang="en-GB" smtClean="0"/>
              <a:t>3</a:t>
            </a:fld>
            <a:endParaRPr lang="en-GB"/>
          </a:p>
        </p:txBody>
      </p:sp>
    </p:spTree>
    <p:extLst>
      <p:ext uri="{BB962C8B-B14F-4D97-AF65-F5344CB8AC3E}">
        <p14:creationId xmlns:p14="http://schemas.microsoft.com/office/powerpoint/2010/main" val="2891769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64941D-40EE-4ACB-B0DD-9F90DC2B7B3B}" type="slidenum">
              <a:rPr lang="en-GB" smtClean="0"/>
              <a:t>5</a:t>
            </a:fld>
            <a:endParaRPr lang="en-GB"/>
          </a:p>
        </p:txBody>
      </p:sp>
    </p:spTree>
    <p:extLst>
      <p:ext uri="{BB962C8B-B14F-4D97-AF65-F5344CB8AC3E}">
        <p14:creationId xmlns:p14="http://schemas.microsoft.com/office/powerpoint/2010/main" val="1522838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9721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07267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49233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888354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67827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0824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2315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5381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89286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23810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96ED3-59FA-2018-2AB6-30954C39AFC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3A7D1B-DD1E-4869-4082-247B5203FE5C}"/>
              </a:ext>
            </a:extLst>
          </p:cNvPr>
          <p:cNvSpPr>
            <a:spLocks noGrp="1"/>
          </p:cNvSpPr>
          <p:nvPr>
            <p:ph type="dt" sz="half" idx="10"/>
          </p:nvPr>
        </p:nvSpPr>
        <p:spPr/>
        <p:txBody>
          <a:bodyPr/>
          <a:lstStyle/>
          <a:p>
            <a:fld id="{19D1CE53-E0AB-6842-9568-73CE58C3B6A9}" type="datetimeFigureOut">
              <a:rPr lang="en-US" smtClean="0"/>
              <a:pPr/>
              <a:t>10/5/2026</a:t>
            </a:fld>
            <a:endParaRPr lang="en-US"/>
          </a:p>
        </p:txBody>
      </p:sp>
      <p:sp>
        <p:nvSpPr>
          <p:cNvPr id="4" name="Footer Placeholder 3">
            <a:extLst>
              <a:ext uri="{FF2B5EF4-FFF2-40B4-BE49-F238E27FC236}">
                <a16:creationId xmlns:a16="http://schemas.microsoft.com/office/drawing/2014/main" id="{89325481-4A9C-561C-BC49-89FC1AAD51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10D18D-0570-EB55-35B1-548AB7A05D02}"/>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132374122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05/10/2026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84364680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96874907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9F30170-A59E-5394-21DA-74DE71DDBD61}"/>
              </a:ext>
            </a:extLst>
          </p:cNvPr>
          <p:cNvSpPr>
            <a:spLocks noGrp="1"/>
          </p:cNvSpPr>
          <p:nvPr>
            <p:ph type="ctrTitle"/>
          </p:nvPr>
        </p:nvSpPr>
        <p:spPr>
          <a:xfrm>
            <a:off x="1524000" y="1122363"/>
            <a:ext cx="9144000" cy="2387600"/>
          </a:xfrm>
        </p:spPr>
        <p:txBody>
          <a:bodyPr>
            <a:normAutofit/>
          </a:bodyPr>
          <a:lstStyle/>
          <a:p>
            <a:r>
              <a:rPr lang="cy-GB" sz="2400" i="1" dirty="0">
                <a:effectLst>
                  <a:glow rad="101600">
                    <a:schemeClr val="bg1">
                      <a:alpha val="60000"/>
                    </a:schemeClr>
                  </a:glow>
                </a:effectLst>
              </a:rPr>
              <a:t>ECIE5012 </a:t>
            </a:r>
            <a:r>
              <a:rPr lang="en-GB" sz="800" dirty="0">
                <a:solidFill>
                  <a:schemeClr val="bg1"/>
                </a:solidFill>
              </a:rPr>
              <a:t>Mae </a:t>
            </a:r>
            <a:r>
              <a:rPr lang="en-GB" sz="800" dirty="0" err="1">
                <a:solidFill>
                  <a:schemeClr val="bg1"/>
                </a:solidFill>
              </a:rPr>
              <a:t>rhai</a:t>
            </a:r>
            <a:r>
              <a:rPr lang="en-GB" sz="800" dirty="0">
                <a:solidFill>
                  <a:schemeClr val="bg1"/>
                </a:solidFill>
              </a:rPr>
              <a:t> </a:t>
            </a:r>
            <a:r>
              <a:rPr lang="en-GB" sz="800" dirty="0" err="1">
                <a:solidFill>
                  <a:schemeClr val="bg1"/>
                </a:solidFill>
              </a:rPr>
              <a:t>sleidiau</a:t>
            </a:r>
            <a:r>
              <a:rPr lang="en-GB" sz="800" dirty="0">
                <a:solidFill>
                  <a:schemeClr val="bg1"/>
                </a:solidFill>
              </a:rPr>
              <a:t> </a:t>
            </a:r>
            <a:r>
              <a:rPr lang="en-GB" sz="800" dirty="0" err="1">
                <a:solidFill>
                  <a:schemeClr val="bg1"/>
                </a:solidFill>
              </a:rPr>
              <a:t>wedi'u</a:t>
            </a:r>
            <a:r>
              <a:rPr lang="en-GB" sz="800" dirty="0">
                <a:solidFill>
                  <a:schemeClr val="bg1"/>
                </a:solidFill>
              </a:rPr>
              <a:t> </a:t>
            </a:r>
            <a:r>
              <a:rPr lang="en-GB" sz="800" dirty="0" err="1">
                <a:solidFill>
                  <a:schemeClr val="bg1"/>
                </a:solidFill>
              </a:rPr>
              <a:t>cyfieithu</a:t>
            </a:r>
            <a:r>
              <a:rPr lang="en-GB" sz="800" dirty="0">
                <a:solidFill>
                  <a:schemeClr val="bg1"/>
                </a:solidFill>
              </a:rPr>
              <a:t> </a:t>
            </a:r>
            <a:r>
              <a:rPr lang="en-GB" sz="800" dirty="0" err="1">
                <a:solidFill>
                  <a:schemeClr val="bg1"/>
                </a:solidFill>
              </a:rPr>
              <a:t>gan</a:t>
            </a:r>
            <a:r>
              <a:rPr lang="en-GB" sz="800" dirty="0">
                <a:solidFill>
                  <a:schemeClr val="bg1"/>
                </a:solidFill>
              </a:rPr>
              <a:t> </a:t>
            </a:r>
            <a:r>
              <a:rPr lang="en-GB" sz="800" dirty="0" err="1">
                <a:solidFill>
                  <a:schemeClr val="bg1"/>
                </a:solidFill>
              </a:rPr>
              <a:t>ddefnyddio</a:t>
            </a:r>
            <a:r>
              <a:rPr lang="en-GB" sz="800" dirty="0">
                <a:solidFill>
                  <a:schemeClr val="bg1"/>
                </a:solidFill>
              </a:rPr>
              <a:t> Microsoft Translate/ Some slides have been translated using </a:t>
            </a:r>
            <a:r>
              <a:rPr lang="en-GB" sz="800" dirty="0" err="1">
                <a:solidFill>
                  <a:schemeClr val="bg1"/>
                </a:solidFill>
              </a:rPr>
              <a:t>Microsfoft</a:t>
            </a:r>
            <a:r>
              <a:rPr lang="en-GB" sz="800" dirty="0">
                <a:solidFill>
                  <a:schemeClr val="bg1"/>
                </a:solidFill>
              </a:rPr>
              <a:t> Translate</a:t>
            </a:r>
            <a:endParaRPr lang="en-US" sz="800" b="1" dirty="0">
              <a:solidFill>
                <a:schemeClr val="bg1"/>
              </a:solidFill>
            </a:endParaRPr>
          </a:p>
        </p:txBody>
      </p:sp>
      <p:sp>
        <p:nvSpPr>
          <p:cNvPr id="8" name="Subtitle 2">
            <a:extLst>
              <a:ext uri="{FF2B5EF4-FFF2-40B4-BE49-F238E27FC236}">
                <a16:creationId xmlns:a16="http://schemas.microsoft.com/office/drawing/2014/main" id="{EC39FE56-0AFA-A731-C197-4F6491D3735A}"/>
              </a:ext>
            </a:extLst>
          </p:cNvPr>
          <p:cNvSpPr>
            <a:spLocks noGrp="1"/>
          </p:cNvSpPr>
          <p:nvPr>
            <p:ph type="subTitle" idx="1"/>
          </p:nvPr>
        </p:nvSpPr>
        <p:spPr>
          <a:xfrm>
            <a:off x="1524000" y="3602038"/>
            <a:ext cx="9144000" cy="1655762"/>
          </a:xfrm>
        </p:spPr>
        <p:txBody>
          <a:bodyPr/>
          <a:lstStyle/>
          <a:p>
            <a:r>
              <a:rPr lang="en-GB" i="1" dirty="0">
                <a:solidFill>
                  <a:srgbClr val="002060"/>
                </a:solidFill>
                <a:effectLst>
                  <a:glow rad="101600">
                    <a:schemeClr val="bg1">
                      <a:alpha val="60000"/>
                    </a:schemeClr>
                  </a:glow>
                </a:effectLst>
              </a:rPr>
              <a:t>Language, Literacy, Theory &amp; Practice: A School </a:t>
            </a:r>
            <a:r>
              <a:rPr lang="en-GB" i="1" dirty="0" err="1">
                <a:solidFill>
                  <a:srgbClr val="002060"/>
                </a:solidFill>
                <a:effectLst>
                  <a:glow rad="101600">
                    <a:schemeClr val="bg1">
                      <a:alpha val="60000"/>
                    </a:schemeClr>
                  </a:glow>
                </a:effectLst>
              </a:rPr>
              <a:t>Perspecive</a:t>
            </a:r>
            <a:endParaRPr lang="en-GB" i="1" dirty="0">
              <a:solidFill>
                <a:srgbClr val="002060"/>
              </a:solidFill>
              <a:effectLst>
                <a:glow rad="101600">
                  <a:schemeClr val="bg1">
                    <a:alpha val="60000"/>
                  </a:schemeClr>
                </a:glow>
              </a:effectLst>
            </a:endParaRPr>
          </a:p>
          <a:p>
            <a:r>
              <a:rPr lang="en-GB" i="1" dirty="0" err="1">
                <a:solidFill>
                  <a:srgbClr val="002060"/>
                </a:solidFill>
                <a:effectLst>
                  <a:glow rad="101600">
                    <a:schemeClr val="bg1">
                      <a:alpha val="60000"/>
                    </a:schemeClr>
                  </a:glow>
                </a:effectLst>
              </a:rPr>
              <a:t>Darlith</a:t>
            </a:r>
            <a:r>
              <a:rPr lang="en-GB" i="1" dirty="0">
                <a:solidFill>
                  <a:srgbClr val="002060"/>
                </a:solidFill>
                <a:effectLst>
                  <a:glow rad="101600">
                    <a:schemeClr val="bg1">
                      <a:alpha val="60000"/>
                    </a:schemeClr>
                  </a:glow>
                </a:effectLst>
              </a:rPr>
              <a:t> 1/ Lecture 1</a:t>
            </a:r>
          </a:p>
          <a:p>
            <a:endParaRPr lang="en-US" dirty="0"/>
          </a:p>
        </p:txBody>
      </p:sp>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783772" y="1095062"/>
            <a:ext cx="4619501" cy="4154984"/>
          </a:xfrm>
          <a:prstGeom prst="rect">
            <a:avLst/>
          </a:prstGeom>
        </p:spPr>
        <p:txBody>
          <a:bodyPr wrap="square">
            <a:spAutoFit/>
          </a:bodyPr>
          <a:lstStyle/>
          <a:p>
            <a:r>
              <a:rPr lang="cy-GB" sz="3600" dirty="0">
                <a:effectLst/>
              </a:rPr>
              <a:t>Amcan y modwl:  </a:t>
            </a:r>
          </a:p>
          <a:p>
            <a:pPr algn="just"/>
            <a:endParaRPr lang="cy-GB" sz="3600" dirty="0">
              <a:effectLst/>
            </a:endParaRPr>
          </a:p>
          <a:p>
            <a:pPr marL="342900" indent="-342900">
              <a:buFont typeface="Arial" panose="020B0604020202020204" pitchFamily="34" charset="0"/>
              <a:buChar char="•"/>
            </a:pPr>
            <a:r>
              <a:rPr lang="en-GB" sz="2400" dirty="0" err="1"/>
              <a:t>Datblygu</a:t>
            </a:r>
            <a:r>
              <a:rPr lang="en-GB" sz="2400" dirty="0"/>
              <a:t> </a:t>
            </a:r>
            <a:r>
              <a:rPr lang="en-GB" sz="2400" dirty="0" err="1"/>
              <a:t>dealltwriaeth</a:t>
            </a:r>
            <a:r>
              <a:rPr lang="en-GB" sz="2400" dirty="0"/>
              <a:t> </a:t>
            </a:r>
            <a:r>
              <a:rPr lang="en-GB" sz="2400" dirty="0" err="1"/>
              <a:t>gynhwysfawr</a:t>
            </a:r>
            <a:r>
              <a:rPr lang="en-GB" sz="2400" dirty="0"/>
              <a:t> o </a:t>
            </a:r>
            <a:r>
              <a:rPr lang="en-GB" sz="2400" dirty="0" err="1"/>
              <a:t>ddatblygiad</a:t>
            </a:r>
            <a:r>
              <a:rPr lang="en-GB" sz="2400" dirty="0"/>
              <a:t> </a:t>
            </a:r>
            <a:r>
              <a:rPr lang="en-GB" sz="2400" dirty="0" err="1"/>
              <a:t>iaith</a:t>
            </a:r>
            <a:r>
              <a:rPr lang="en-GB" sz="2400" dirty="0"/>
              <a:t> a </a:t>
            </a:r>
            <a:r>
              <a:rPr lang="en-GB" sz="2400" dirty="0" err="1"/>
              <a:t>llythrennedd</a:t>
            </a:r>
            <a:r>
              <a:rPr lang="en-GB" sz="2400" dirty="0"/>
              <a:t>, </a:t>
            </a:r>
            <a:r>
              <a:rPr lang="en-GB" sz="2400" dirty="0" err="1"/>
              <a:t>gan</a:t>
            </a:r>
            <a:r>
              <a:rPr lang="en-GB" sz="2400" dirty="0"/>
              <a:t> </a:t>
            </a:r>
            <a:r>
              <a:rPr lang="en-GB" sz="2400" dirty="0" err="1"/>
              <a:t>archwilio'r</a:t>
            </a:r>
            <a:r>
              <a:rPr lang="en-GB" sz="2400" dirty="0"/>
              <a:t> </a:t>
            </a:r>
            <a:r>
              <a:rPr lang="en-GB" sz="2400" dirty="0" err="1"/>
              <a:t>gwahanol</a:t>
            </a:r>
            <a:r>
              <a:rPr lang="en-GB" sz="2400" dirty="0"/>
              <a:t> </a:t>
            </a:r>
            <a:r>
              <a:rPr lang="en-GB" sz="2400" dirty="0" err="1"/>
              <a:t>linynnau</a:t>
            </a:r>
            <a:r>
              <a:rPr lang="en-GB" sz="2400" dirty="0"/>
              <a:t> </a:t>
            </a:r>
            <a:r>
              <a:rPr lang="en-GB" sz="2400" dirty="0" err="1"/>
              <a:t>llythrennedd</a:t>
            </a:r>
            <a:r>
              <a:rPr lang="en-GB" sz="2400" dirty="0"/>
              <a:t> </a:t>
            </a:r>
            <a:r>
              <a:rPr lang="en-GB" sz="2400" dirty="0" err="1"/>
              <a:t>a'u</a:t>
            </a:r>
            <a:r>
              <a:rPr lang="en-GB" sz="2400" dirty="0"/>
              <a:t> </a:t>
            </a:r>
            <a:r>
              <a:rPr lang="en-GB" sz="2400" dirty="0" err="1"/>
              <a:t>heffaith</a:t>
            </a:r>
            <a:r>
              <a:rPr lang="en-GB" sz="2400" dirty="0"/>
              <a:t> </a:t>
            </a:r>
            <a:r>
              <a:rPr lang="en-GB" sz="2400" dirty="0" err="1"/>
              <a:t>ar</a:t>
            </a:r>
            <a:r>
              <a:rPr lang="en-GB" sz="2400" dirty="0"/>
              <a:t> </a:t>
            </a:r>
            <a:r>
              <a:rPr lang="en-GB" sz="2400" dirty="0" err="1"/>
              <a:t>ddysgu</a:t>
            </a:r>
            <a:r>
              <a:rPr lang="en-GB" sz="2400" dirty="0"/>
              <a:t>.</a:t>
            </a:r>
          </a:p>
          <a:p>
            <a:br>
              <a:rPr lang="cy-GB" sz="3600" dirty="0"/>
            </a:br>
            <a:endParaRPr lang="cy-GB" sz="3600" dirty="0"/>
          </a:p>
        </p:txBody>
      </p:sp>
      <p:sp>
        <p:nvSpPr>
          <p:cNvPr id="2" name="Rectangle 5">
            <a:extLst>
              <a:ext uri="{FF2B5EF4-FFF2-40B4-BE49-F238E27FC236}">
                <a16:creationId xmlns:a16="http://schemas.microsoft.com/office/drawing/2014/main" id="{68945E77-DCAA-2A0F-AD2C-5895FE5D9A0D}"/>
              </a:ext>
            </a:extLst>
          </p:cNvPr>
          <p:cNvSpPr/>
          <p:nvPr/>
        </p:nvSpPr>
        <p:spPr>
          <a:xfrm>
            <a:off x="6225309" y="1090997"/>
            <a:ext cx="5589320" cy="4985980"/>
          </a:xfrm>
          <a:prstGeom prst="rect">
            <a:avLst/>
          </a:prstGeom>
        </p:spPr>
        <p:txBody>
          <a:bodyPr wrap="square">
            <a:spAutoFit/>
          </a:bodyPr>
          <a:lstStyle/>
          <a:p>
            <a:r>
              <a:rPr lang="en-GB" sz="3600" i="1" dirty="0">
                <a:solidFill>
                  <a:schemeClr val="accent1">
                    <a:lumMod val="75000"/>
                  </a:schemeClr>
                </a:solidFill>
                <a:effectLst/>
              </a:rPr>
              <a:t>The module aim:  </a:t>
            </a:r>
          </a:p>
          <a:p>
            <a:pPr algn="just"/>
            <a:endParaRPr lang="en-GB" sz="3600" dirty="0">
              <a:solidFill>
                <a:schemeClr val="accent1">
                  <a:lumMod val="75000"/>
                </a:schemeClr>
              </a:solidFill>
              <a:effectLst/>
            </a:endParaRPr>
          </a:p>
          <a:p>
            <a:pPr marL="285750" indent="-285750">
              <a:buFont typeface="Arial" panose="020B0604020202020204" pitchFamily="34" charset="0"/>
              <a:buChar char="•"/>
            </a:pPr>
            <a:r>
              <a:rPr lang="en-GB" sz="2400" i="1" dirty="0">
                <a:solidFill>
                  <a:schemeClr val="accent1">
                    <a:lumMod val="75000"/>
                  </a:schemeClr>
                </a:solidFill>
              </a:rPr>
              <a:t>To develop a comprehensive understanding of language and literacy development, exploring the various strands of literacy and their impact on learning</a:t>
            </a:r>
            <a:r>
              <a:rPr lang="en-GB" i="1" dirty="0">
                <a:solidFill>
                  <a:schemeClr val="accent1">
                    <a:lumMod val="75000"/>
                  </a:schemeClr>
                </a:solidFill>
              </a:rPr>
              <a:t>.</a:t>
            </a:r>
          </a:p>
          <a:p>
            <a:pPr lvl="0"/>
            <a:endParaRPr lang="en-GB" dirty="0"/>
          </a:p>
          <a:p>
            <a:r>
              <a:rPr lang="en-GB" sz="3600" dirty="0">
                <a:solidFill>
                  <a:schemeClr val="accent1">
                    <a:lumMod val="75000"/>
                  </a:schemeClr>
                </a:solidFill>
              </a:rPr>
              <a:t>	</a:t>
            </a:r>
            <a:endParaRPr lang="en-GB" sz="3600" i="1" dirty="0">
              <a:solidFill>
                <a:schemeClr val="accent1">
                  <a:lumMod val="75000"/>
                </a:schemeClr>
              </a:solidFill>
              <a:effectLst/>
            </a:endParaRPr>
          </a:p>
          <a:p>
            <a:br>
              <a:rPr lang="en-GB" sz="3600" dirty="0"/>
            </a:br>
            <a:endParaRPr lang="en-GB" sz="3600" dirty="0"/>
          </a:p>
        </p:txBody>
      </p:sp>
    </p:spTree>
    <p:extLst>
      <p:ext uri="{BB962C8B-B14F-4D97-AF65-F5344CB8AC3E}">
        <p14:creationId xmlns:p14="http://schemas.microsoft.com/office/powerpoint/2010/main" val="2055619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14F2-EF8A-47A5-90EA-C67929234531}"/>
              </a:ext>
            </a:extLst>
          </p:cNvPr>
          <p:cNvSpPr>
            <a:spLocks noGrp="1"/>
          </p:cNvSpPr>
          <p:nvPr>
            <p:ph type="title"/>
          </p:nvPr>
        </p:nvSpPr>
        <p:spPr/>
        <p:txBody>
          <a:bodyPr>
            <a:normAutofit fontScale="90000"/>
          </a:bodyPr>
          <a:lstStyle/>
          <a:p>
            <a:pPr algn="ctr"/>
            <a:br>
              <a:rPr lang="cy-GB" sz="4800" b="1" dirty="0"/>
            </a:br>
            <a:r>
              <a:rPr lang="cy-GB" sz="4800" b="1" dirty="0"/>
              <a:t>Deilliannau Dysgu</a:t>
            </a:r>
            <a:br>
              <a:rPr lang="cy-GB" sz="4800" b="1" dirty="0"/>
            </a:br>
            <a:r>
              <a:rPr lang="cy-GB" sz="4800" b="1" i="1" dirty="0" err="1">
                <a:solidFill>
                  <a:schemeClr val="accent1">
                    <a:lumMod val="75000"/>
                  </a:schemeClr>
                </a:solidFill>
              </a:rPr>
              <a:t>Learning</a:t>
            </a:r>
            <a:r>
              <a:rPr lang="cy-GB" sz="4800" b="1" i="1" dirty="0">
                <a:solidFill>
                  <a:schemeClr val="accent1">
                    <a:lumMod val="75000"/>
                  </a:schemeClr>
                </a:solidFill>
              </a:rPr>
              <a:t> </a:t>
            </a:r>
            <a:r>
              <a:rPr lang="cy-GB" sz="4800" b="1" i="1" dirty="0" err="1">
                <a:solidFill>
                  <a:schemeClr val="accent1">
                    <a:lumMod val="75000"/>
                  </a:schemeClr>
                </a:solidFill>
              </a:rPr>
              <a:t>Outcomes</a:t>
            </a:r>
            <a:br>
              <a:rPr lang="cy-GB" sz="4800" b="1" u="sng" dirty="0"/>
            </a:b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5E3CFAD-BC7B-45CC-A58E-3FFAF8938B9E}"/>
              </a:ext>
            </a:extLst>
          </p:cNvPr>
          <p:cNvSpPr>
            <a:spLocks noGrp="1"/>
          </p:cNvSpPr>
          <p:nvPr>
            <p:ph sz="half" idx="1"/>
          </p:nvPr>
        </p:nvSpPr>
        <p:spPr/>
        <p:txBody>
          <a:bodyPr>
            <a:normAutofit fontScale="92500" lnSpcReduction="20000"/>
          </a:bodyPr>
          <a:lstStyle/>
          <a:p>
            <a:pPr marL="0" indent="0">
              <a:buNone/>
            </a:pPr>
            <a:endParaRPr lang="en-GB" dirty="0"/>
          </a:p>
          <a:p>
            <a:pPr lvl="0"/>
            <a:r>
              <a:rPr lang="en-GB" dirty="0" err="1"/>
              <a:t>gwerthuso'n</a:t>
            </a:r>
            <a:r>
              <a:rPr lang="en-GB" dirty="0"/>
              <a:t> </a:t>
            </a:r>
            <a:r>
              <a:rPr lang="en-GB" dirty="0" err="1"/>
              <a:t>feirniadol</a:t>
            </a:r>
            <a:r>
              <a:rPr lang="en-GB" dirty="0"/>
              <a:t> </a:t>
            </a:r>
            <a:r>
              <a:rPr lang="en-GB" dirty="0" err="1"/>
              <a:t>ddamcaniaethau</a:t>
            </a:r>
            <a:r>
              <a:rPr lang="en-GB" dirty="0"/>
              <a:t> </a:t>
            </a:r>
            <a:r>
              <a:rPr lang="en-GB" dirty="0" err="1"/>
              <a:t>allweddol</a:t>
            </a:r>
            <a:r>
              <a:rPr lang="en-GB" dirty="0"/>
              <a:t> </a:t>
            </a:r>
            <a:r>
              <a:rPr lang="en-GB" dirty="0" err="1"/>
              <a:t>sy'n</a:t>
            </a:r>
            <a:r>
              <a:rPr lang="en-GB" dirty="0"/>
              <a:t> sail </a:t>
            </a:r>
            <a:r>
              <a:rPr lang="en-GB" dirty="0" err="1"/>
              <a:t>i</a:t>
            </a:r>
            <a:r>
              <a:rPr lang="en-GB" dirty="0"/>
              <a:t> </a:t>
            </a:r>
            <a:r>
              <a:rPr lang="en-GB" dirty="0" err="1"/>
              <a:t>ddatblygiad</a:t>
            </a:r>
            <a:r>
              <a:rPr lang="en-GB" dirty="0"/>
              <a:t> </a:t>
            </a:r>
            <a:r>
              <a:rPr lang="en-GB" dirty="0" err="1"/>
              <a:t>iaith</a:t>
            </a:r>
            <a:r>
              <a:rPr lang="en-GB" dirty="0"/>
              <a:t>;</a:t>
            </a:r>
          </a:p>
          <a:p>
            <a:pPr lvl="0"/>
            <a:r>
              <a:rPr lang="en-GB" dirty="0" err="1"/>
              <a:t>nodi'r</a:t>
            </a:r>
            <a:r>
              <a:rPr lang="en-GB" dirty="0"/>
              <a:t> </a:t>
            </a:r>
            <a:r>
              <a:rPr lang="en-GB" dirty="0" err="1"/>
              <a:t>cysylltiadau</a:t>
            </a:r>
            <a:r>
              <a:rPr lang="en-GB" dirty="0"/>
              <a:t> </a:t>
            </a:r>
            <a:r>
              <a:rPr lang="en-GB" dirty="0" err="1"/>
              <a:t>rhwng</a:t>
            </a:r>
            <a:r>
              <a:rPr lang="en-GB" dirty="0"/>
              <a:t> </a:t>
            </a:r>
            <a:r>
              <a:rPr lang="en-GB" dirty="0" err="1"/>
              <a:t>sgiliau</a:t>
            </a:r>
            <a:r>
              <a:rPr lang="en-GB" dirty="0"/>
              <a:t> </a:t>
            </a:r>
            <a:r>
              <a:rPr lang="en-GB" dirty="0" err="1"/>
              <a:t>llafaredd</a:t>
            </a:r>
            <a:r>
              <a:rPr lang="en-GB" dirty="0"/>
              <a:t> a </a:t>
            </a:r>
            <a:r>
              <a:rPr lang="en-GB" dirty="0" err="1"/>
              <a:t>datblygiad</a:t>
            </a:r>
            <a:r>
              <a:rPr lang="en-GB" dirty="0"/>
              <a:t> </a:t>
            </a:r>
            <a:r>
              <a:rPr lang="en-GB" dirty="0" err="1"/>
              <a:t>darllen</a:t>
            </a:r>
            <a:r>
              <a:rPr lang="en-GB" dirty="0"/>
              <a:t>, </a:t>
            </a:r>
            <a:r>
              <a:rPr lang="en-GB" dirty="0" err="1"/>
              <a:t>ysgrifennu</a:t>
            </a:r>
            <a:r>
              <a:rPr lang="en-GB" dirty="0"/>
              <a:t> a </a:t>
            </a:r>
            <a:r>
              <a:rPr lang="en-GB" dirty="0" err="1"/>
              <a:t>gwybyddiaeth</a:t>
            </a:r>
            <a:r>
              <a:rPr lang="en-GB" dirty="0"/>
              <a:t>;</a:t>
            </a:r>
          </a:p>
          <a:p>
            <a:r>
              <a:rPr lang="en-GB" dirty="0"/>
              <a:t> </a:t>
            </a:r>
          </a:p>
          <a:p>
            <a:pPr lvl="0"/>
            <a:r>
              <a:rPr lang="en-GB" dirty="0" err="1"/>
              <a:t>myfyrio</a:t>
            </a:r>
            <a:r>
              <a:rPr lang="en-GB" dirty="0"/>
              <a:t> </a:t>
            </a:r>
            <a:r>
              <a:rPr lang="en-GB" dirty="0" err="1"/>
              <a:t>ar</a:t>
            </a:r>
            <a:r>
              <a:rPr lang="en-GB" dirty="0"/>
              <a:t> </a:t>
            </a:r>
            <a:r>
              <a:rPr lang="en-GB" dirty="0" err="1"/>
              <a:t>strategaethau</a:t>
            </a:r>
            <a:r>
              <a:rPr lang="en-GB" dirty="0"/>
              <a:t> a </a:t>
            </a:r>
            <a:r>
              <a:rPr lang="en-GB" dirty="0" err="1"/>
              <a:t>dulliau</a:t>
            </a:r>
            <a:r>
              <a:rPr lang="en-GB" dirty="0"/>
              <a:t> o </a:t>
            </a:r>
            <a:r>
              <a:rPr lang="en-GB" dirty="0" err="1"/>
              <a:t>gefnogi</a:t>
            </a:r>
            <a:r>
              <a:rPr lang="en-GB" dirty="0"/>
              <a:t> </a:t>
            </a:r>
            <a:r>
              <a:rPr lang="en-GB" dirty="0" err="1"/>
              <a:t>sgiliau</a:t>
            </a:r>
            <a:r>
              <a:rPr lang="en-GB" dirty="0"/>
              <a:t> </a:t>
            </a:r>
            <a:r>
              <a:rPr lang="en-GB" dirty="0" err="1"/>
              <a:t>llythrennedd</a:t>
            </a:r>
            <a:r>
              <a:rPr lang="en-GB" dirty="0"/>
              <a:t> </a:t>
            </a:r>
          </a:p>
          <a:p>
            <a:endParaRPr lang="en-GB" dirty="0"/>
          </a:p>
        </p:txBody>
      </p:sp>
      <p:sp>
        <p:nvSpPr>
          <p:cNvPr id="4" name="Content Placeholder 3">
            <a:extLst>
              <a:ext uri="{FF2B5EF4-FFF2-40B4-BE49-F238E27FC236}">
                <a16:creationId xmlns:a16="http://schemas.microsoft.com/office/drawing/2014/main" id="{D0F05590-5DCE-4214-9B66-9B78A81BB5C9}"/>
              </a:ext>
            </a:extLst>
          </p:cNvPr>
          <p:cNvSpPr>
            <a:spLocks noGrp="1"/>
          </p:cNvSpPr>
          <p:nvPr>
            <p:ph sz="half" idx="2"/>
          </p:nvPr>
        </p:nvSpPr>
        <p:spPr/>
        <p:txBody>
          <a:bodyPr>
            <a:normAutofit fontScale="92500" lnSpcReduction="20000"/>
          </a:bodyPr>
          <a:lstStyle/>
          <a:p>
            <a:pPr lvl="0"/>
            <a:r>
              <a:rPr lang="en-GB" i="1" dirty="0">
                <a:solidFill>
                  <a:schemeClr val="accent1">
                    <a:lumMod val="75000"/>
                  </a:schemeClr>
                </a:solidFill>
              </a:rPr>
              <a:t>critically evaluate key theories that underpin language development;</a:t>
            </a:r>
          </a:p>
          <a:p>
            <a:pPr marL="0" indent="0">
              <a:buNone/>
            </a:pPr>
            <a:endParaRPr lang="en-GB" i="1" dirty="0">
              <a:solidFill>
                <a:schemeClr val="accent1">
                  <a:lumMod val="75000"/>
                </a:schemeClr>
              </a:solidFill>
            </a:endParaRPr>
          </a:p>
          <a:p>
            <a:pPr lvl="0"/>
            <a:r>
              <a:rPr lang="en-GB" i="1" dirty="0">
                <a:solidFill>
                  <a:schemeClr val="accent1">
                    <a:lumMod val="75000"/>
                  </a:schemeClr>
                </a:solidFill>
              </a:rPr>
              <a:t>identify the links between oracy skills and the development of reading, writing and cognition;</a:t>
            </a:r>
          </a:p>
          <a:p>
            <a:pPr marL="0" indent="0">
              <a:buNone/>
            </a:pPr>
            <a:r>
              <a:rPr lang="en-GB" i="1" dirty="0">
                <a:solidFill>
                  <a:schemeClr val="accent1">
                    <a:lumMod val="75000"/>
                  </a:schemeClr>
                </a:solidFill>
              </a:rPr>
              <a:t> </a:t>
            </a:r>
          </a:p>
          <a:p>
            <a:r>
              <a:rPr lang="en-GB" i="1" dirty="0">
                <a:solidFill>
                  <a:schemeClr val="accent1">
                    <a:lumMod val="75000"/>
                  </a:schemeClr>
                </a:solidFill>
              </a:rPr>
              <a:t>reflect on strategies and approaches to support literacy skills</a:t>
            </a:r>
            <a:r>
              <a:rPr lang="en-GB" sz="3600" i="1" dirty="0">
                <a:solidFill>
                  <a:schemeClr val="accent1">
                    <a:lumMod val="75000"/>
                  </a:schemeClr>
                </a:solidFill>
              </a:rPr>
              <a:t> </a:t>
            </a:r>
          </a:p>
          <a:p>
            <a:pPr marL="0" indent="0">
              <a:buNone/>
            </a:pPr>
            <a:endParaRPr lang="en-GB" dirty="0"/>
          </a:p>
        </p:txBody>
      </p:sp>
    </p:spTree>
    <p:extLst>
      <p:ext uri="{BB962C8B-B14F-4D97-AF65-F5344CB8AC3E}">
        <p14:creationId xmlns:p14="http://schemas.microsoft.com/office/powerpoint/2010/main" val="1533149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9DAF2-257A-A753-D8CC-45F39C83498F}"/>
              </a:ext>
            </a:extLst>
          </p:cNvPr>
          <p:cNvSpPr>
            <a:spLocks noGrp="1"/>
          </p:cNvSpPr>
          <p:nvPr>
            <p:ph type="title"/>
          </p:nvPr>
        </p:nvSpPr>
        <p:spPr/>
        <p:txBody>
          <a:bodyPr>
            <a:normAutofit/>
          </a:bodyPr>
          <a:lstStyle/>
          <a:p>
            <a:pPr algn="ctr"/>
            <a:r>
              <a:rPr lang="en-GB" b="1" dirty="0" err="1"/>
              <a:t>Aseiniad</a:t>
            </a:r>
            <a:r>
              <a:rPr lang="en-GB" b="1" dirty="0"/>
              <a:t>: 2 </a:t>
            </a:r>
            <a:r>
              <a:rPr lang="en-GB" b="1" dirty="0" err="1"/>
              <a:t>cyfansoddiad</a:t>
            </a:r>
            <a:br>
              <a:rPr lang="en-GB" dirty="0"/>
            </a:br>
            <a:r>
              <a:rPr lang="en-GB" b="1" i="1" dirty="0">
                <a:solidFill>
                  <a:schemeClr val="accent1">
                    <a:lumMod val="75000"/>
                  </a:schemeClr>
                </a:solidFill>
              </a:rPr>
              <a:t>Assignment: 2 components</a:t>
            </a:r>
            <a:endParaRPr lang="en-GB" b="1" dirty="0"/>
          </a:p>
        </p:txBody>
      </p:sp>
      <p:sp>
        <p:nvSpPr>
          <p:cNvPr id="3" name="Content Placeholder 2">
            <a:extLst>
              <a:ext uri="{FF2B5EF4-FFF2-40B4-BE49-F238E27FC236}">
                <a16:creationId xmlns:a16="http://schemas.microsoft.com/office/drawing/2014/main" id="{BD277401-115F-EB1C-9A3E-2BB65EF909CF}"/>
              </a:ext>
            </a:extLst>
          </p:cNvPr>
          <p:cNvSpPr>
            <a:spLocks noGrp="1"/>
          </p:cNvSpPr>
          <p:nvPr>
            <p:ph sz="half" idx="1"/>
          </p:nvPr>
        </p:nvSpPr>
        <p:spPr/>
        <p:txBody>
          <a:bodyPr>
            <a:normAutofit fontScale="70000" lnSpcReduction="20000"/>
          </a:bodyPr>
          <a:lstStyle/>
          <a:p>
            <a:pPr marL="342900" indent="-342900"/>
            <a:endParaRPr lang="cy-GB" dirty="0"/>
          </a:p>
          <a:p>
            <a:r>
              <a:rPr lang="en-GB" b="1" i="1" dirty="0"/>
              <a:t>Cydran 1 (50%): </a:t>
            </a:r>
            <a:endParaRPr lang="en-GB" dirty="0"/>
          </a:p>
          <a:p>
            <a:pPr marL="0" indent="0">
              <a:buNone/>
            </a:pPr>
            <a:r>
              <a:rPr lang="en-GB" b="1" i="1" dirty="0" err="1"/>
              <a:t>Cyflwyniad</a:t>
            </a:r>
            <a:r>
              <a:rPr lang="en-GB" b="1" i="1" dirty="0"/>
              <a:t> Fideo </a:t>
            </a:r>
            <a:r>
              <a:rPr lang="en-GB" b="1" i="1" dirty="0" err="1"/>
              <a:t>Unigol</a:t>
            </a:r>
            <a:r>
              <a:rPr lang="en-GB" b="1" i="1" dirty="0"/>
              <a:t> 5 </a:t>
            </a:r>
            <a:r>
              <a:rPr lang="en-GB" b="1" i="1" dirty="0" err="1"/>
              <a:t>munud</a:t>
            </a:r>
            <a:r>
              <a:rPr lang="en-GB" b="1" i="1" dirty="0"/>
              <a:t> (+/-10%)</a:t>
            </a:r>
            <a:endParaRPr lang="en-GB" dirty="0"/>
          </a:p>
          <a:p>
            <a:pPr lvl="0"/>
            <a:r>
              <a:rPr lang="en-GB" b="1" i="1" dirty="0"/>
              <a:t> Cydran 2 (50%):</a:t>
            </a:r>
            <a:endParaRPr lang="en-GB" dirty="0"/>
          </a:p>
          <a:p>
            <a:pPr marL="0" indent="0">
              <a:buNone/>
            </a:pPr>
            <a:r>
              <a:rPr lang="en-GB" b="1" i="1" dirty="0" err="1"/>
              <a:t>Sylwebaeth</a:t>
            </a:r>
            <a:r>
              <a:rPr lang="en-GB" b="1" i="1" dirty="0"/>
              <a:t> </a:t>
            </a:r>
            <a:r>
              <a:rPr lang="en-GB" b="1" i="1" dirty="0" err="1"/>
              <a:t>fyfyriol</a:t>
            </a:r>
            <a:r>
              <a:rPr lang="en-GB" b="1" i="1" dirty="0"/>
              <a:t> 2000 o </a:t>
            </a:r>
            <a:r>
              <a:rPr lang="en-GB" b="1" i="1" dirty="0" err="1"/>
              <a:t>eiriau</a:t>
            </a:r>
            <a:r>
              <a:rPr lang="en-GB" b="1" i="1" dirty="0"/>
              <a:t> </a:t>
            </a:r>
            <a:endParaRPr lang="en-GB" dirty="0"/>
          </a:p>
          <a:p>
            <a:pPr marL="0" indent="0">
              <a:buNone/>
            </a:pPr>
            <a:r>
              <a:rPr lang="en-GB" b="1" i="1" dirty="0"/>
              <a:t>(+/-10%)</a:t>
            </a:r>
            <a:endParaRPr lang="cy-GB" dirty="0"/>
          </a:p>
          <a:p>
            <a:pPr marL="342900" indent="-342900"/>
            <a:endParaRPr lang="cy-GB" dirty="0"/>
          </a:p>
          <a:p>
            <a:pPr marL="342900" indent="-342900"/>
            <a:r>
              <a:rPr lang="cy-GB" dirty="0"/>
              <a:t>Dyddiad cyflwyno 25/04/2027   23.59 drwy </a:t>
            </a:r>
            <a:r>
              <a:rPr lang="cy-GB" dirty="0" err="1"/>
              <a:t>Turnitin</a:t>
            </a:r>
            <a:r>
              <a:rPr lang="cy-GB" dirty="0"/>
              <a:t>.</a:t>
            </a:r>
          </a:p>
          <a:p>
            <a:endParaRPr lang="cy-GB" dirty="0"/>
          </a:p>
          <a:p>
            <a:pPr marL="342900" indent="-342900"/>
            <a:r>
              <a:rPr lang="cy-GB" dirty="0"/>
              <a:t>Rhoddir Arweiniad ar Aseiniadau bob wythnos</a:t>
            </a:r>
          </a:p>
          <a:p>
            <a:endParaRPr lang="en-GB" dirty="0"/>
          </a:p>
        </p:txBody>
      </p:sp>
      <p:sp>
        <p:nvSpPr>
          <p:cNvPr id="4" name="Content Placeholder 3">
            <a:extLst>
              <a:ext uri="{FF2B5EF4-FFF2-40B4-BE49-F238E27FC236}">
                <a16:creationId xmlns:a16="http://schemas.microsoft.com/office/drawing/2014/main" id="{4CF48B29-9046-2278-FE9D-F5D99FE8CA88}"/>
              </a:ext>
            </a:extLst>
          </p:cNvPr>
          <p:cNvSpPr>
            <a:spLocks noGrp="1"/>
          </p:cNvSpPr>
          <p:nvPr>
            <p:ph sz="half" idx="2"/>
          </p:nvPr>
        </p:nvSpPr>
        <p:spPr/>
        <p:txBody>
          <a:bodyPr>
            <a:normAutofit fontScale="70000" lnSpcReduction="20000"/>
          </a:bodyPr>
          <a:lstStyle/>
          <a:p>
            <a:r>
              <a:rPr lang="en-GB" b="1" i="1" dirty="0">
                <a:solidFill>
                  <a:schemeClr val="accent1">
                    <a:lumMod val="75000"/>
                  </a:schemeClr>
                </a:solidFill>
              </a:rPr>
              <a:t>Component 1 (50%): </a:t>
            </a:r>
          </a:p>
          <a:p>
            <a:pPr marL="0" indent="0">
              <a:buNone/>
            </a:pPr>
            <a:r>
              <a:rPr lang="en-GB" b="1" i="1" dirty="0">
                <a:solidFill>
                  <a:schemeClr val="accent1">
                    <a:lumMod val="75000"/>
                  </a:schemeClr>
                </a:solidFill>
              </a:rPr>
              <a:t>Individual Video Presentation 5 mins </a:t>
            </a:r>
            <a:r>
              <a:rPr lang="en-GB" sz="1600" b="1" i="1" dirty="0">
                <a:solidFill>
                  <a:schemeClr val="accent1">
                    <a:lumMod val="75000"/>
                  </a:schemeClr>
                </a:solidFill>
              </a:rPr>
              <a:t>(+/-10%)</a:t>
            </a:r>
          </a:p>
          <a:p>
            <a:r>
              <a:rPr lang="en-GB" b="1" i="1" dirty="0">
                <a:solidFill>
                  <a:schemeClr val="accent1">
                    <a:lumMod val="75000"/>
                  </a:schemeClr>
                </a:solidFill>
              </a:rPr>
              <a:t> Component 2 (50%):</a:t>
            </a:r>
          </a:p>
          <a:p>
            <a:pPr marL="0" indent="0">
              <a:buNone/>
            </a:pPr>
            <a:r>
              <a:rPr lang="en-GB" b="1" i="1" dirty="0">
                <a:solidFill>
                  <a:schemeClr val="accent1">
                    <a:lumMod val="75000"/>
                  </a:schemeClr>
                </a:solidFill>
              </a:rPr>
              <a:t>Reflective commentary 2000 words </a:t>
            </a:r>
          </a:p>
          <a:p>
            <a:pPr marL="0" indent="0">
              <a:buNone/>
            </a:pPr>
            <a:r>
              <a:rPr lang="en-GB" sz="1600" b="1" i="1" dirty="0">
                <a:solidFill>
                  <a:schemeClr val="accent1">
                    <a:lumMod val="75000"/>
                  </a:schemeClr>
                </a:solidFill>
              </a:rPr>
              <a:t>(+/-10%)</a:t>
            </a:r>
          </a:p>
          <a:p>
            <a:pPr marL="0" indent="0">
              <a:buNone/>
            </a:pPr>
            <a:endParaRPr lang="en-GB" i="1" dirty="0">
              <a:solidFill>
                <a:schemeClr val="accent1">
                  <a:lumMod val="75000"/>
                </a:schemeClr>
              </a:solidFill>
            </a:endParaRPr>
          </a:p>
          <a:p>
            <a:r>
              <a:rPr lang="en-GB" i="1" dirty="0">
                <a:solidFill>
                  <a:schemeClr val="accent1">
                    <a:lumMod val="75000"/>
                  </a:schemeClr>
                </a:solidFill>
              </a:rPr>
              <a:t>Submission date  25/04/2027   23.59 </a:t>
            </a:r>
          </a:p>
          <a:p>
            <a:r>
              <a:rPr lang="en-GB" i="1" dirty="0">
                <a:solidFill>
                  <a:schemeClr val="accent1">
                    <a:lumMod val="75000"/>
                  </a:schemeClr>
                </a:solidFill>
              </a:rPr>
              <a:t>Submit Reflective Commentary and link to your presentation </a:t>
            </a:r>
            <a:r>
              <a:rPr lang="en-US" i="1" dirty="0">
                <a:solidFill>
                  <a:schemeClr val="accent1">
                    <a:lumMod val="75000"/>
                  </a:schemeClr>
                </a:solidFill>
              </a:rPr>
              <a:t>via Turnitin.</a:t>
            </a:r>
          </a:p>
          <a:p>
            <a:endParaRPr lang="en-GB" i="1" dirty="0">
              <a:solidFill>
                <a:schemeClr val="accent1">
                  <a:lumMod val="75000"/>
                </a:schemeClr>
              </a:solidFill>
            </a:endParaRPr>
          </a:p>
          <a:p>
            <a:r>
              <a:rPr lang="en-GB" i="1" dirty="0">
                <a:solidFill>
                  <a:schemeClr val="accent1">
                    <a:lumMod val="75000"/>
                  </a:schemeClr>
                </a:solidFill>
              </a:rPr>
              <a:t> Assignment Guidance will be given each week</a:t>
            </a:r>
          </a:p>
          <a:p>
            <a:endParaRPr lang="en-GB" dirty="0"/>
          </a:p>
        </p:txBody>
      </p:sp>
    </p:spTree>
    <p:extLst>
      <p:ext uri="{BB962C8B-B14F-4D97-AF65-F5344CB8AC3E}">
        <p14:creationId xmlns:p14="http://schemas.microsoft.com/office/powerpoint/2010/main" val="633156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1B682-D033-93A9-BA30-F1E6E3C83393}"/>
              </a:ext>
            </a:extLst>
          </p:cNvPr>
          <p:cNvSpPr>
            <a:spLocks noGrp="1"/>
          </p:cNvSpPr>
          <p:nvPr>
            <p:ph type="title"/>
          </p:nvPr>
        </p:nvSpPr>
        <p:spPr/>
        <p:txBody>
          <a:bodyPr>
            <a:normAutofit fontScale="90000"/>
          </a:bodyPr>
          <a:lstStyle/>
          <a:p>
            <a:pPr algn="ctr"/>
            <a:br>
              <a:rPr lang="en-GB" b="1" dirty="0"/>
            </a:br>
            <a:r>
              <a:rPr lang="en-GB" sz="4000" b="1" dirty="0">
                <a:latin typeface="+mn-lt"/>
              </a:rPr>
              <a:t>Cydran 1: </a:t>
            </a:r>
            <a:r>
              <a:rPr lang="en-GB" sz="4000" b="1" dirty="0" err="1">
                <a:latin typeface="+mn-lt"/>
              </a:rPr>
              <a:t>Cyflwyniad</a:t>
            </a:r>
            <a:r>
              <a:rPr lang="en-GB" sz="4000" b="1" dirty="0">
                <a:latin typeface="+mn-lt"/>
              </a:rPr>
              <a:t> Fideo (5 </a:t>
            </a:r>
            <a:r>
              <a:rPr lang="en-GB" sz="4000" b="1" dirty="0" err="1">
                <a:latin typeface="+mn-lt"/>
              </a:rPr>
              <a:t>munud</a:t>
            </a:r>
            <a:r>
              <a:rPr lang="en-GB" sz="4000" b="1" dirty="0">
                <a:latin typeface="+mn-lt"/>
              </a:rPr>
              <a:t>) 50%   </a:t>
            </a:r>
            <a:br>
              <a:rPr lang="en-GB" sz="4000" b="1" dirty="0">
                <a:latin typeface="+mn-lt"/>
              </a:rPr>
            </a:br>
            <a:r>
              <a:rPr lang="en-GB" sz="4000" b="1" dirty="0">
                <a:solidFill>
                  <a:schemeClr val="accent1">
                    <a:lumMod val="75000"/>
                  </a:schemeClr>
                </a:solidFill>
                <a:latin typeface="+mn-lt"/>
              </a:rPr>
              <a:t>Component 1: Video Presentation (5 minutes)  50%</a:t>
            </a:r>
            <a:br>
              <a:rPr lang="en-GB" sz="4000" b="1" dirty="0">
                <a:solidFill>
                  <a:srgbClr val="0070C0"/>
                </a:solidFill>
                <a:latin typeface="+mn-lt"/>
              </a:rPr>
            </a:br>
            <a:endParaRPr lang="en-GB" sz="4000" dirty="0">
              <a:latin typeface="+mn-lt"/>
            </a:endParaRPr>
          </a:p>
        </p:txBody>
      </p:sp>
      <p:sp>
        <p:nvSpPr>
          <p:cNvPr id="3" name="Content Placeholder 2">
            <a:extLst>
              <a:ext uri="{FF2B5EF4-FFF2-40B4-BE49-F238E27FC236}">
                <a16:creationId xmlns:a16="http://schemas.microsoft.com/office/drawing/2014/main" id="{AA16BBD4-AC8D-9CBA-F578-6E5FBA699D72}"/>
              </a:ext>
            </a:extLst>
          </p:cNvPr>
          <p:cNvSpPr>
            <a:spLocks noGrp="1"/>
          </p:cNvSpPr>
          <p:nvPr>
            <p:ph sz="half" idx="1"/>
          </p:nvPr>
        </p:nvSpPr>
        <p:spPr/>
        <p:txBody>
          <a:bodyPr>
            <a:normAutofit fontScale="62500" lnSpcReduction="20000"/>
          </a:bodyPr>
          <a:lstStyle/>
          <a:p>
            <a:r>
              <a:rPr lang="en-GB" b="1" dirty="0"/>
              <a:t>Cydran 1:</a:t>
            </a:r>
            <a:endParaRPr lang="en-GB" dirty="0"/>
          </a:p>
          <a:p>
            <a:pPr lvl="0"/>
            <a:r>
              <a:rPr lang="es-ES" dirty="0" err="1"/>
              <a:t>Recordiwch</a:t>
            </a:r>
            <a:r>
              <a:rPr lang="es-ES" dirty="0"/>
              <a:t> </a:t>
            </a:r>
            <a:r>
              <a:rPr lang="es-ES" dirty="0" err="1"/>
              <a:t>eich</a:t>
            </a:r>
            <a:r>
              <a:rPr lang="es-ES" dirty="0"/>
              <a:t> </a:t>
            </a:r>
            <a:r>
              <a:rPr lang="es-ES" dirty="0" err="1"/>
              <a:t>hun</a:t>
            </a:r>
            <a:r>
              <a:rPr lang="es-ES" dirty="0"/>
              <a:t> </a:t>
            </a:r>
            <a:r>
              <a:rPr lang="es-ES" dirty="0" err="1"/>
              <a:t>yn</a:t>
            </a:r>
            <a:r>
              <a:rPr lang="es-ES" dirty="0"/>
              <a:t> </a:t>
            </a:r>
            <a:r>
              <a:rPr lang="es-ES" dirty="0" err="1"/>
              <a:t>cyflwyno</a:t>
            </a:r>
            <a:r>
              <a:rPr lang="es-ES" dirty="0"/>
              <a:t> </a:t>
            </a:r>
            <a:r>
              <a:rPr lang="es-ES" dirty="0" err="1"/>
              <a:t>stori</a:t>
            </a:r>
            <a:r>
              <a:rPr lang="es-ES" dirty="0"/>
              <a:t> i </a:t>
            </a:r>
            <a:r>
              <a:rPr lang="es-ES" dirty="0" err="1"/>
              <a:t>grŵp</a:t>
            </a:r>
            <a:r>
              <a:rPr lang="es-ES" dirty="0"/>
              <a:t> o </a:t>
            </a:r>
            <a:r>
              <a:rPr lang="es-ES" dirty="0" err="1"/>
              <a:t>blant</a:t>
            </a:r>
            <a:r>
              <a:rPr lang="es-ES" dirty="0"/>
              <a:t> </a:t>
            </a:r>
            <a:r>
              <a:rPr lang="es-ES" dirty="0" err="1"/>
              <a:t>neu</a:t>
            </a:r>
            <a:r>
              <a:rPr lang="es-ES" dirty="0"/>
              <a:t> </a:t>
            </a:r>
            <a:r>
              <a:rPr lang="es-ES" dirty="0" err="1"/>
              <a:t>bobl</a:t>
            </a:r>
            <a:r>
              <a:rPr lang="es-ES" dirty="0"/>
              <a:t> </a:t>
            </a:r>
            <a:r>
              <a:rPr lang="es-ES" dirty="0" err="1"/>
              <a:t>ifanc</a:t>
            </a:r>
            <a:r>
              <a:rPr lang="es-ES" dirty="0"/>
              <a:t> o </a:t>
            </a:r>
            <a:r>
              <a:rPr lang="es-ES" dirty="0" err="1"/>
              <a:t>ystod</a:t>
            </a:r>
            <a:r>
              <a:rPr lang="es-ES" dirty="0"/>
              <a:t> </a:t>
            </a:r>
            <a:r>
              <a:rPr lang="es-ES" dirty="0" err="1"/>
              <a:t>oedran</a:t>
            </a:r>
            <a:r>
              <a:rPr lang="es-ES" dirty="0"/>
              <a:t> a / </a:t>
            </a:r>
            <a:r>
              <a:rPr lang="es-ES" dirty="0" err="1"/>
              <a:t>neu</a:t>
            </a:r>
            <a:r>
              <a:rPr lang="es-ES" dirty="0"/>
              <a:t> </a:t>
            </a:r>
            <a:r>
              <a:rPr lang="es-ES" dirty="0" err="1"/>
              <a:t>allu</a:t>
            </a:r>
            <a:r>
              <a:rPr lang="es-ES" dirty="0"/>
              <a:t> </a:t>
            </a:r>
            <a:r>
              <a:rPr lang="es-ES" dirty="0" err="1"/>
              <a:t>penodol</a:t>
            </a:r>
            <a:r>
              <a:rPr lang="es-ES" dirty="0"/>
              <a:t>. Dylai </a:t>
            </a:r>
            <a:r>
              <a:rPr lang="es-ES" dirty="0" err="1"/>
              <a:t>eich</a:t>
            </a:r>
            <a:r>
              <a:rPr lang="es-ES" dirty="0"/>
              <a:t> </a:t>
            </a:r>
            <a:r>
              <a:rPr lang="es-ES" dirty="0" err="1"/>
              <a:t>recordiad</a:t>
            </a:r>
            <a:r>
              <a:rPr lang="es-ES" dirty="0"/>
              <a:t> </a:t>
            </a:r>
            <a:r>
              <a:rPr lang="es-ES" dirty="0" err="1"/>
              <a:t>ddangos</a:t>
            </a:r>
            <a:r>
              <a:rPr lang="es-ES" dirty="0"/>
              <a:t> sut y </a:t>
            </a:r>
            <a:r>
              <a:rPr lang="es-ES" dirty="0" err="1"/>
              <a:t>byddech</a:t>
            </a:r>
            <a:r>
              <a:rPr lang="es-ES" dirty="0"/>
              <a:t> </a:t>
            </a:r>
            <a:r>
              <a:rPr lang="es-ES" dirty="0" err="1"/>
              <a:t>chi'n</a:t>
            </a:r>
            <a:r>
              <a:rPr lang="es-ES" dirty="0"/>
              <a:t> </a:t>
            </a:r>
            <a:r>
              <a:rPr lang="es-ES" dirty="0" err="1"/>
              <a:t>ymgysylltu</a:t>
            </a:r>
            <a:r>
              <a:rPr lang="es-ES" dirty="0"/>
              <a:t> </a:t>
            </a:r>
            <a:r>
              <a:rPr lang="es-ES" dirty="0" err="1"/>
              <a:t>â'r</a:t>
            </a:r>
            <a:r>
              <a:rPr lang="es-ES" dirty="0"/>
              <a:t> </a:t>
            </a:r>
            <a:r>
              <a:rPr lang="es-ES" dirty="0" err="1"/>
              <a:t>gynulleidfa</a:t>
            </a:r>
            <a:r>
              <a:rPr lang="es-ES" dirty="0"/>
              <a:t>, </a:t>
            </a:r>
            <a:r>
              <a:rPr lang="es-ES" dirty="0" err="1"/>
              <a:t>gan</a:t>
            </a:r>
            <a:r>
              <a:rPr lang="es-ES" dirty="0"/>
              <a:t> </a:t>
            </a:r>
            <a:r>
              <a:rPr lang="es-ES" dirty="0" err="1"/>
              <a:t>ddefnyddio</a:t>
            </a:r>
            <a:r>
              <a:rPr lang="es-ES" dirty="0"/>
              <a:t> </a:t>
            </a:r>
            <a:r>
              <a:rPr lang="es-ES" dirty="0" err="1"/>
              <a:t>technegau</a:t>
            </a:r>
            <a:r>
              <a:rPr lang="es-ES" dirty="0"/>
              <a:t> </a:t>
            </a:r>
            <a:r>
              <a:rPr lang="es-ES" dirty="0" err="1"/>
              <a:t>adrodd</a:t>
            </a:r>
            <a:r>
              <a:rPr lang="es-ES" dirty="0"/>
              <a:t> </a:t>
            </a:r>
            <a:r>
              <a:rPr lang="es-ES" dirty="0" err="1"/>
              <a:t>straeon</a:t>
            </a:r>
            <a:r>
              <a:rPr lang="es-ES" dirty="0"/>
              <a:t> a </a:t>
            </a:r>
            <a:r>
              <a:rPr lang="es-ES" dirty="0" err="1"/>
              <a:t>dulliau</a:t>
            </a:r>
            <a:r>
              <a:rPr lang="es-ES" dirty="0"/>
              <a:t> </a:t>
            </a:r>
            <a:r>
              <a:rPr lang="es-ES" dirty="0" err="1"/>
              <a:t>cyfathrebu</a:t>
            </a:r>
            <a:r>
              <a:rPr lang="es-ES" dirty="0"/>
              <a:t> </a:t>
            </a:r>
            <a:r>
              <a:rPr lang="es-ES" dirty="0" err="1"/>
              <a:t>priodol</a:t>
            </a:r>
            <a:r>
              <a:rPr lang="es-ES" dirty="0"/>
              <a:t> ar </a:t>
            </a:r>
            <a:r>
              <a:rPr lang="es-ES" dirty="0" err="1"/>
              <a:t>gyfer</a:t>
            </a:r>
            <a:r>
              <a:rPr lang="es-ES" dirty="0"/>
              <a:t> y </a:t>
            </a:r>
            <a:r>
              <a:rPr lang="es-ES" dirty="0" err="1"/>
              <a:t>grŵp</a:t>
            </a:r>
            <a:r>
              <a:rPr lang="es-ES" dirty="0"/>
              <a:t> </a:t>
            </a:r>
            <a:r>
              <a:rPr lang="es-ES" dirty="0" err="1"/>
              <a:t>oedran</a:t>
            </a:r>
            <a:r>
              <a:rPr lang="es-ES" dirty="0"/>
              <a:t> a </a:t>
            </a:r>
            <a:r>
              <a:rPr lang="es-ES" dirty="0" err="1"/>
              <a:t>ddewiswyd</a:t>
            </a:r>
            <a:r>
              <a:rPr lang="es-ES" dirty="0"/>
              <a:t>.</a:t>
            </a:r>
            <a:endParaRPr lang="en-GB" dirty="0"/>
          </a:p>
          <a:p>
            <a:pPr lvl="0"/>
            <a:r>
              <a:rPr lang="es-ES" b="1" dirty="0" err="1"/>
              <a:t>Sylwer</a:t>
            </a:r>
            <a:r>
              <a:rPr lang="es-ES" b="1" dirty="0"/>
              <a:t>:</a:t>
            </a:r>
            <a:r>
              <a:rPr lang="es-ES" dirty="0"/>
              <a:t> </a:t>
            </a:r>
            <a:r>
              <a:rPr lang="es-ES" dirty="0" err="1"/>
              <a:t>Gallwch</a:t>
            </a:r>
            <a:r>
              <a:rPr lang="es-ES" dirty="0"/>
              <a:t> </a:t>
            </a:r>
            <a:r>
              <a:rPr lang="es-ES" dirty="0" err="1"/>
              <a:t>ddefnyddio</a:t>
            </a:r>
            <a:r>
              <a:rPr lang="es-ES" dirty="0"/>
              <a:t> </a:t>
            </a:r>
            <a:r>
              <a:rPr lang="es-ES" dirty="0" err="1"/>
              <a:t>propiau</a:t>
            </a:r>
            <a:r>
              <a:rPr lang="es-ES" dirty="0"/>
              <a:t> ac </a:t>
            </a:r>
            <a:r>
              <a:rPr lang="es-ES" dirty="0" err="1"/>
              <a:t>adnoddau</a:t>
            </a:r>
            <a:r>
              <a:rPr lang="es-ES" dirty="0"/>
              <a:t> i </a:t>
            </a:r>
            <a:r>
              <a:rPr lang="es-ES" dirty="0" err="1"/>
              <a:t>gefnogi</a:t>
            </a:r>
            <a:r>
              <a:rPr lang="es-ES" dirty="0"/>
              <a:t> </a:t>
            </a:r>
            <a:r>
              <a:rPr lang="es-ES" dirty="0" err="1"/>
              <a:t>eich</a:t>
            </a:r>
            <a:r>
              <a:rPr lang="es-ES" dirty="0"/>
              <a:t> </a:t>
            </a:r>
            <a:r>
              <a:rPr lang="es-ES" dirty="0" err="1"/>
              <a:t>adrodd</a:t>
            </a:r>
            <a:r>
              <a:rPr lang="es-ES" dirty="0"/>
              <a:t> </a:t>
            </a:r>
            <a:r>
              <a:rPr lang="es-ES" dirty="0" err="1"/>
              <a:t>straeon</a:t>
            </a:r>
            <a:r>
              <a:rPr lang="es-ES" dirty="0"/>
              <a:t>. </a:t>
            </a:r>
            <a:r>
              <a:rPr lang="es-ES" dirty="0" err="1"/>
              <a:t>Fodd</a:t>
            </a:r>
            <a:r>
              <a:rPr lang="es-ES" dirty="0"/>
              <a:t> </a:t>
            </a:r>
            <a:r>
              <a:rPr lang="es-ES" dirty="0" err="1"/>
              <a:t>bynnag</a:t>
            </a:r>
            <a:r>
              <a:rPr lang="es-ES" dirty="0"/>
              <a:t>, </a:t>
            </a:r>
            <a:r>
              <a:rPr lang="es-ES" b="1" dirty="0"/>
              <a:t>ni </a:t>
            </a:r>
            <a:r>
              <a:rPr lang="es-ES" b="1" dirty="0" err="1"/>
              <a:t>ddylai</a:t>
            </a:r>
            <a:r>
              <a:rPr lang="es-ES" b="1" dirty="0"/>
              <a:t> </a:t>
            </a:r>
            <a:r>
              <a:rPr lang="es-ES" b="1" dirty="0" err="1"/>
              <a:t>unrhyw</a:t>
            </a:r>
            <a:r>
              <a:rPr lang="es-ES" b="1" dirty="0"/>
              <a:t> </a:t>
            </a:r>
            <a:r>
              <a:rPr lang="es-ES" b="1" dirty="0" err="1"/>
              <a:t>blant</a:t>
            </a:r>
            <a:r>
              <a:rPr lang="es-ES" b="1" dirty="0"/>
              <a:t> </a:t>
            </a:r>
            <a:r>
              <a:rPr lang="es-ES" b="1" dirty="0" err="1"/>
              <a:t>neu</a:t>
            </a:r>
            <a:r>
              <a:rPr lang="es-ES" b="1" dirty="0"/>
              <a:t> </a:t>
            </a:r>
            <a:r>
              <a:rPr lang="es-ES" b="1" dirty="0" err="1"/>
              <a:t>bobl</a:t>
            </a:r>
            <a:r>
              <a:rPr lang="es-ES" b="1" dirty="0"/>
              <a:t> </a:t>
            </a:r>
            <a:r>
              <a:rPr lang="es-ES" b="1" dirty="0" err="1"/>
              <a:t>ifanc</a:t>
            </a:r>
            <a:r>
              <a:rPr lang="es-ES" b="1" dirty="0"/>
              <a:t> </a:t>
            </a:r>
            <a:r>
              <a:rPr lang="es-ES" b="1" dirty="0" err="1"/>
              <a:t>ymddangos</a:t>
            </a:r>
            <a:r>
              <a:rPr lang="es-ES" b="1" dirty="0"/>
              <a:t> </a:t>
            </a:r>
            <a:r>
              <a:rPr lang="es-ES" b="1" dirty="0" err="1"/>
              <a:t>yn</a:t>
            </a:r>
            <a:r>
              <a:rPr lang="es-ES" b="1" dirty="0"/>
              <a:t> y </a:t>
            </a:r>
            <a:r>
              <a:rPr lang="es-ES" b="1" dirty="0" err="1"/>
              <a:t>recordiad</a:t>
            </a:r>
            <a:r>
              <a:rPr lang="es-ES" dirty="0"/>
              <a:t> am </a:t>
            </a:r>
            <a:r>
              <a:rPr lang="es-ES" dirty="0" err="1"/>
              <a:t>resymau</a:t>
            </a:r>
            <a:r>
              <a:rPr lang="es-ES" dirty="0"/>
              <a:t> </a:t>
            </a:r>
            <a:r>
              <a:rPr lang="es-ES" dirty="0" err="1"/>
              <a:t>moesegol</a:t>
            </a:r>
            <a:r>
              <a:rPr lang="es-ES" dirty="0"/>
              <a:t> a </a:t>
            </a:r>
            <a:r>
              <a:rPr lang="es-ES" dirty="0" err="1"/>
              <a:t>diogelwch</a:t>
            </a:r>
            <a:r>
              <a:rPr lang="es-ES" dirty="0"/>
              <a:t>.</a:t>
            </a:r>
            <a:endParaRPr lang="en-GB" dirty="0"/>
          </a:p>
          <a:p>
            <a:pPr lvl="0"/>
            <a:r>
              <a:rPr lang="en-GB" b="1" dirty="0" err="1"/>
              <a:t>Dyddiad</a:t>
            </a:r>
            <a:r>
              <a:rPr lang="en-GB" b="1" dirty="0"/>
              <a:t> </a:t>
            </a:r>
            <a:r>
              <a:rPr lang="en-GB" b="1" dirty="0" err="1"/>
              <a:t>cyflwyno</a:t>
            </a:r>
            <a:r>
              <a:rPr lang="en-GB" b="1" dirty="0"/>
              <a:t>: 25/04/2027</a:t>
            </a:r>
            <a:endParaRPr lang="en-GB" dirty="0"/>
          </a:p>
          <a:p>
            <a:pPr lvl="0"/>
            <a:r>
              <a:rPr lang="en-GB" b="1" dirty="0"/>
              <a:t>Dolen </a:t>
            </a:r>
            <a:r>
              <a:rPr lang="en-GB" b="1" dirty="0" err="1"/>
              <a:t>i'ch</a:t>
            </a:r>
            <a:r>
              <a:rPr lang="en-GB" b="1" dirty="0"/>
              <a:t> </a:t>
            </a:r>
            <a:r>
              <a:rPr lang="en-GB" b="1" dirty="0" err="1"/>
              <a:t>recordiad</a:t>
            </a:r>
            <a:r>
              <a:rPr lang="en-GB" b="1" dirty="0"/>
              <a:t> </a:t>
            </a:r>
            <a:r>
              <a:rPr lang="en-GB" b="1" dirty="0" err="1"/>
              <a:t>i'w</a:t>
            </a:r>
            <a:r>
              <a:rPr lang="en-GB" b="1" dirty="0"/>
              <a:t> </a:t>
            </a:r>
            <a:r>
              <a:rPr lang="en-GB" b="1" dirty="0" err="1"/>
              <a:t>chyflwyno</a:t>
            </a:r>
            <a:r>
              <a:rPr lang="en-GB" b="1" dirty="0"/>
              <a:t> </a:t>
            </a:r>
            <a:r>
              <a:rPr lang="en-GB" b="1" dirty="0" err="1"/>
              <a:t>trwy</a:t>
            </a:r>
            <a:r>
              <a:rPr lang="en-GB" b="1" dirty="0"/>
              <a:t> Turnitin</a:t>
            </a:r>
            <a:endParaRPr lang="en-GB" dirty="0"/>
          </a:p>
          <a:p>
            <a:pPr marL="0" indent="0">
              <a:buNone/>
            </a:pPr>
            <a:endParaRPr lang="en-GB" dirty="0"/>
          </a:p>
        </p:txBody>
      </p:sp>
      <p:sp>
        <p:nvSpPr>
          <p:cNvPr id="6" name="Content Placeholder 5">
            <a:extLst>
              <a:ext uri="{FF2B5EF4-FFF2-40B4-BE49-F238E27FC236}">
                <a16:creationId xmlns:a16="http://schemas.microsoft.com/office/drawing/2014/main" id="{19C56190-C7F1-8AC6-FEA3-AE2F7E1A8E45}"/>
              </a:ext>
            </a:extLst>
          </p:cNvPr>
          <p:cNvSpPr>
            <a:spLocks noGrp="1"/>
          </p:cNvSpPr>
          <p:nvPr>
            <p:ph sz="half" idx="2"/>
          </p:nvPr>
        </p:nvSpPr>
        <p:spPr/>
        <p:txBody>
          <a:bodyPr>
            <a:noAutofit/>
          </a:bodyPr>
          <a:lstStyle/>
          <a:p>
            <a:pPr marL="0" indent="0" hangingPunct="0">
              <a:buNone/>
            </a:pPr>
            <a:r>
              <a:rPr lang="en-US" sz="1800" b="1" i="1" dirty="0">
                <a:solidFill>
                  <a:schemeClr val="accent1">
                    <a:lumMod val="75000"/>
                  </a:schemeClr>
                </a:solidFill>
              </a:rPr>
              <a:t>Component 1:</a:t>
            </a:r>
            <a:endParaRPr lang="en-GB" sz="1800" b="1" i="1" dirty="0">
              <a:solidFill>
                <a:schemeClr val="accent1">
                  <a:lumMod val="75000"/>
                </a:schemeClr>
              </a:solidFill>
            </a:endParaRPr>
          </a:p>
          <a:p>
            <a:r>
              <a:rPr lang="en-GB" sz="1600" i="1" dirty="0">
                <a:solidFill>
                  <a:schemeClr val="accent1">
                    <a:lumMod val="75000"/>
                  </a:schemeClr>
                </a:solidFill>
              </a:rPr>
              <a:t>Record yourself presenting a story to a group of children or young people from a specific age and/or ability range. Your recording should demonstrate how you would engage the audience, using appropriate storytelling techniques and communication methods for the chosen age group.</a:t>
            </a:r>
          </a:p>
          <a:p>
            <a:r>
              <a:rPr lang="en-GB" sz="1600" b="1" i="1" dirty="0">
                <a:solidFill>
                  <a:schemeClr val="accent1">
                    <a:lumMod val="75000"/>
                  </a:schemeClr>
                </a:solidFill>
              </a:rPr>
              <a:t>Please note:</a:t>
            </a:r>
            <a:r>
              <a:rPr lang="en-GB" sz="1600" i="1" dirty="0">
                <a:solidFill>
                  <a:schemeClr val="accent1">
                    <a:lumMod val="75000"/>
                  </a:schemeClr>
                </a:solidFill>
              </a:rPr>
              <a:t> You may use props and resources to support your storytelling. However, </a:t>
            </a:r>
            <a:r>
              <a:rPr lang="en-GB" sz="1600" b="1" i="1" dirty="0">
                <a:solidFill>
                  <a:schemeClr val="accent1">
                    <a:lumMod val="75000"/>
                  </a:schemeClr>
                </a:solidFill>
              </a:rPr>
              <a:t>no children or young people should appear in the recording</a:t>
            </a:r>
            <a:r>
              <a:rPr lang="en-GB" sz="1600" i="1" dirty="0">
                <a:solidFill>
                  <a:schemeClr val="accent1">
                    <a:lumMod val="75000"/>
                  </a:schemeClr>
                </a:solidFill>
              </a:rPr>
              <a:t> for ethical and safeguarding reasons.</a:t>
            </a:r>
            <a:endParaRPr lang="en-GB" sz="1800" b="1" i="1" dirty="0">
              <a:solidFill>
                <a:schemeClr val="accent1">
                  <a:lumMod val="75000"/>
                </a:schemeClr>
              </a:solidFill>
            </a:endParaRPr>
          </a:p>
          <a:p>
            <a:pPr hangingPunct="0"/>
            <a:r>
              <a:rPr lang="en-GB" sz="1800" b="1" i="1" dirty="0">
                <a:solidFill>
                  <a:schemeClr val="accent1">
                    <a:lumMod val="75000"/>
                  </a:schemeClr>
                </a:solidFill>
              </a:rPr>
              <a:t>Submission date 25/04/2027</a:t>
            </a:r>
          </a:p>
          <a:p>
            <a:pPr hangingPunct="0"/>
            <a:r>
              <a:rPr lang="en-GB" sz="1800" b="1" i="1" dirty="0">
                <a:solidFill>
                  <a:schemeClr val="accent1">
                    <a:lumMod val="75000"/>
                  </a:schemeClr>
                </a:solidFill>
              </a:rPr>
              <a:t>Link to your recording to be submitted via Turnitin</a:t>
            </a:r>
            <a:endParaRPr lang="en-GB" sz="1800" i="1" dirty="0">
              <a:solidFill>
                <a:schemeClr val="accent1">
                  <a:lumMod val="75000"/>
                </a:schemeClr>
              </a:solidFill>
            </a:endParaRPr>
          </a:p>
        </p:txBody>
      </p:sp>
    </p:spTree>
    <p:extLst>
      <p:ext uri="{BB962C8B-B14F-4D97-AF65-F5344CB8AC3E}">
        <p14:creationId xmlns:p14="http://schemas.microsoft.com/office/powerpoint/2010/main" val="2099442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0895E-1991-9386-A191-1381F418D060}"/>
              </a:ext>
            </a:extLst>
          </p:cNvPr>
          <p:cNvSpPr>
            <a:spLocks noGrp="1"/>
          </p:cNvSpPr>
          <p:nvPr>
            <p:ph type="title"/>
          </p:nvPr>
        </p:nvSpPr>
        <p:spPr/>
        <p:txBody>
          <a:bodyPr>
            <a:normAutofit fontScale="90000"/>
          </a:bodyPr>
          <a:lstStyle/>
          <a:p>
            <a:pPr algn="ctr"/>
            <a:r>
              <a:rPr lang="en-GB" sz="3200" b="1" dirty="0">
                <a:latin typeface="+mn-lt"/>
              </a:rPr>
              <a:t>Cydran 2: </a:t>
            </a:r>
            <a:r>
              <a:rPr lang="en-GB" sz="3200" b="1" dirty="0" err="1">
                <a:latin typeface="+mn-lt"/>
              </a:rPr>
              <a:t>Sylwebaeth</a:t>
            </a:r>
            <a:r>
              <a:rPr lang="en-GB" sz="3200" b="1" dirty="0">
                <a:latin typeface="+mn-lt"/>
              </a:rPr>
              <a:t> </a:t>
            </a:r>
            <a:r>
              <a:rPr lang="en-GB" sz="3200" b="1" dirty="0" err="1">
                <a:latin typeface="+mn-lt"/>
              </a:rPr>
              <a:t>fyfyriol</a:t>
            </a:r>
            <a:r>
              <a:rPr lang="en-GB" sz="3200" b="1" dirty="0">
                <a:latin typeface="+mn-lt"/>
              </a:rPr>
              <a:t> (2000 words) 50%</a:t>
            </a:r>
            <a:br>
              <a:rPr lang="en-GB" sz="3200" dirty="0"/>
            </a:br>
            <a:br>
              <a:rPr lang="en-GB" sz="3200" b="1" i="1" dirty="0">
                <a:solidFill>
                  <a:schemeClr val="accent1">
                    <a:lumMod val="75000"/>
                  </a:schemeClr>
                </a:solidFill>
                <a:latin typeface="+mn-lt"/>
              </a:rPr>
            </a:br>
            <a:r>
              <a:rPr lang="en-GB" sz="3200" b="1" i="1" dirty="0">
                <a:solidFill>
                  <a:schemeClr val="accent1">
                    <a:lumMod val="75000"/>
                  </a:schemeClr>
                </a:solidFill>
                <a:latin typeface="+mn-lt"/>
              </a:rPr>
              <a:t>Component 2: Reflective Commentary (2000 words) 50%</a:t>
            </a:r>
          </a:p>
        </p:txBody>
      </p:sp>
      <p:sp>
        <p:nvSpPr>
          <p:cNvPr id="3" name="Content Placeholder 2">
            <a:extLst>
              <a:ext uri="{FF2B5EF4-FFF2-40B4-BE49-F238E27FC236}">
                <a16:creationId xmlns:a16="http://schemas.microsoft.com/office/drawing/2014/main" id="{7897577A-04E0-3E3F-5EEC-C5EDE7F866DB}"/>
              </a:ext>
            </a:extLst>
          </p:cNvPr>
          <p:cNvSpPr>
            <a:spLocks noGrp="1"/>
          </p:cNvSpPr>
          <p:nvPr>
            <p:ph sz="half" idx="1"/>
          </p:nvPr>
        </p:nvSpPr>
        <p:spPr/>
        <p:txBody>
          <a:bodyPr>
            <a:normAutofit fontScale="47500" lnSpcReduction="20000"/>
          </a:bodyPr>
          <a:lstStyle/>
          <a:p>
            <a:r>
              <a:rPr lang="en-GB" b="1" dirty="0"/>
              <a:t>Cydran 2:</a:t>
            </a:r>
            <a:endParaRPr lang="en-GB" dirty="0"/>
          </a:p>
          <a:p>
            <a:pPr marL="0" indent="0">
              <a:buNone/>
            </a:pPr>
            <a:r>
              <a:rPr lang="en-GB" dirty="0" err="1"/>
              <a:t>Ysgrifennwch</a:t>
            </a:r>
            <a:r>
              <a:rPr lang="en-GB" dirty="0"/>
              <a:t> </a:t>
            </a:r>
            <a:r>
              <a:rPr lang="en-GB" dirty="0" err="1"/>
              <a:t>sylwebaeth</a:t>
            </a:r>
            <a:r>
              <a:rPr lang="en-GB" dirty="0"/>
              <a:t> </a:t>
            </a:r>
            <a:r>
              <a:rPr lang="en-GB" dirty="0" err="1"/>
              <a:t>fyfyriol</a:t>
            </a:r>
            <a:r>
              <a:rPr lang="en-GB" dirty="0"/>
              <a:t> </a:t>
            </a:r>
            <a:r>
              <a:rPr lang="en-GB" dirty="0" err="1"/>
              <a:t>sy'n</a:t>
            </a:r>
            <a:r>
              <a:rPr lang="en-GB" dirty="0"/>
              <a:t> </a:t>
            </a:r>
            <a:r>
              <a:rPr lang="en-GB" dirty="0" err="1"/>
              <a:t>gwerthuso</a:t>
            </a:r>
            <a:r>
              <a:rPr lang="en-GB" dirty="0"/>
              <a:t> </a:t>
            </a:r>
            <a:r>
              <a:rPr lang="en-GB" dirty="0" err="1"/>
              <a:t>eich</a:t>
            </a:r>
            <a:r>
              <a:rPr lang="en-GB" dirty="0"/>
              <a:t> </a:t>
            </a:r>
            <a:r>
              <a:rPr lang="en-GB" dirty="0" err="1"/>
              <a:t>cyflwyniad</a:t>
            </a:r>
            <a:r>
              <a:rPr lang="en-GB" dirty="0"/>
              <a:t> </a:t>
            </a:r>
            <a:r>
              <a:rPr lang="en-GB" dirty="0" err="1"/>
              <a:t>adrodd</a:t>
            </a:r>
            <a:r>
              <a:rPr lang="en-GB" dirty="0"/>
              <a:t> </a:t>
            </a:r>
            <a:r>
              <a:rPr lang="en-GB" dirty="0" err="1"/>
              <a:t>straeon</a:t>
            </a:r>
            <a:r>
              <a:rPr lang="en-GB" dirty="0"/>
              <a:t> </a:t>
            </a:r>
            <a:r>
              <a:rPr lang="en-GB" dirty="0" err="1"/>
              <a:t>a'ch</a:t>
            </a:r>
            <a:r>
              <a:rPr lang="en-GB" dirty="0"/>
              <a:t> </a:t>
            </a:r>
            <a:r>
              <a:rPr lang="en-GB" dirty="0" err="1"/>
              <a:t>rôl</a:t>
            </a:r>
            <a:r>
              <a:rPr lang="en-GB" dirty="0"/>
              <a:t> </a:t>
            </a:r>
            <a:r>
              <a:rPr lang="en-GB" dirty="0" err="1"/>
              <a:t>wrth</a:t>
            </a:r>
            <a:r>
              <a:rPr lang="en-GB" dirty="0"/>
              <a:t> </a:t>
            </a:r>
            <a:r>
              <a:rPr lang="en-GB" dirty="0" err="1"/>
              <a:t>gefnogi</a:t>
            </a:r>
            <a:r>
              <a:rPr lang="en-GB" dirty="0"/>
              <a:t> </a:t>
            </a:r>
            <a:r>
              <a:rPr lang="en-GB" dirty="0" err="1"/>
              <a:t>datblygiad</a:t>
            </a:r>
            <a:r>
              <a:rPr lang="en-GB" dirty="0"/>
              <a:t> </a:t>
            </a:r>
            <a:r>
              <a:rPr lang="en-GB" dirty="0" err="1"/>
              <a:t>llythrennedd</a:t>
            </a:r>
            <a:r>
              <a:rPr lang="en-GB" dirty="0"/>
              <a:t> plant neu </a:t>
            </a:r>
            <a:r>
              <a:rPr lang="en-GB" dirty="0" err="1"/>
              <a:t>bobl</a:t>
            </a:r>
            <a:r>
              <a:rPr lang="en-GB" dirty="0"/>
              <a:t> </a:t>
            </a:r>
            <a:r>
              <a:rPr lang="en-GB" dirty="0" err="1"/>
              <a:t>ifanc</a:t>
            </a:r>
            <a:r>
              <a:rPr lang="en-GB" dirty="0"/>
              <a:t>.</a:t>
            </a:r>
          </a:p>
          <a:p>
            <a:pPr marL="0" indent="0">
              <a:buNone/>
            </a:pPr>
            <a:r>
              <a:rPr lang="en-GB" dirty="0"/>
              <a:t>Dylai </a:t>
            </a:r>
            <a:r>
              <a:rPr lang="en-GB" dirty="0" err="1"/>
              <a:t>eich</a:t>
            </a:r>
            <a:r>
              <a:rPr lang="en-GB" dirty="0"/>
              <a:t> </a:t>
            </a:r>
            <a:r>
              <a:rPr lang="en-GB" dirty="0" err="1"/>
              <a:t>myfyrdod</a:t>
            </a:r>
            <a:r>
              <a:rPr lang="en-GB" dirty="0"/>
              <a:t>:</a:t>
            </a:r>
          </a:p>
          <a:p>
            <a:pPr lvl="0"/>
            <a:r>
              <a:rPr lang="en-GB" dirty="0" err="1"/>
              <a:t>Gwerthuso</a:t>
            </a:r>
            <a:r>
              <a:rPr lang="en-GB" dirty="0"/>
              <a:t> </a:t>
            </a:r>
            <a:r>
              <a:rPr lang="en-GB" dirty="0" err="1"/>
              <a:t>effeithiolrwydd</a:t>
            </a:r>
            <a:r>
              <a:rPr lang="en-GB" dirty="0"/>
              <a:t> y </a:t>
            </a:r>
            <a:r>
              <a:rPr lang="en-GB" dirty="0" err="1"/>
              <a:t>strategaethau</a:t>
            </a:r>
            <a:r>
              <a:rPr lang="en-GB" dirty="0"/>
              <a:t> </a:t>
            </a:r>
            <a:r>
              <a:rPr lang="en-GB" dirty="0" err="1"/>
              <a:t>a'r</a:t>
            </a:r>
            <a:r>
              <a:rPr lang="en-GB" dirty="0"/>
              <a:t> </a:t>
            </a:r>
            <a:r>
              <a:rPr lang="en-GB" dirty="0" err="1"/>
              <a:t>technegau</a:t>
            </a:r>
            <a:r>
              <a:rPr lang="en-GB" dirty="0"/>
              <a:t> a </a:t>
            </a:r>
            <a:r>
              <a:rPr lang="en-GB" dirty="0" err="1"/>
              <a:t>ddefnyddir</a:t>
            </a:r>
            <a:r>
              <a:rPr lang="en-GB" dirty="0"/>
              <a:t> </a:t>
            </a:r>
            <a:r>
              <a:rPr lang="en-GB" dirty="0" err="1"/>
              <a:t>yn</a:t>
            </a:r>
            <a:r>
              <a:rPr lang="en-GB" dirty="0"/>
              <a:t> </a:t>
            </a:r>
            <a:r>
              <a:rPr lang="en-GB" dirty="0" err="1"/>
              <a:t>eich</a:t>
            </a:r>
            <a:r>
              <a:rPr lang="en-GB" dirty="0"/>
              <a:t> </a:t>
            </a:r>
            <a:r>
              <a:rPr lang="en-GB" dirty="0" err="1"/>
              <a:t>cyflwyniad</a:t>
            </a:r>
            <a:r>
              <a:rPr lang="en-GB" dirty="0"/>
              <a:t> </a:t>
            </a:r>
            <a:r>
              <a:rPr lang="en-GB" dirty="0" err="1"/>
              <a:t>fideo</a:t>
            </a:r>
            <a:r>
              <a:rPr lang="en-GB" dirty="0"/>
              <a:t>.</a:t>
            </a:r>
          </a:p>
          <a:p>
            <a:pPr lvl="0"/>
            <a:r>
              <a:rPr lang="en-GB" dirty="0" err="1"/>
              <a:t>Esboniwch</a:t>
            </a:r>
            <a:r>
              <a:rPr lang="en-GB" dirty="0"/>
              <a:t> </a:t>
            </a:r>
            <a:r>
              <a:rPr lang="en-GB" dirty="0" err="1"/>
              <a:t>sut</a:t>
            </a:r>
            <a:r>
              <a:rPr lang="en-GB" dirty="0"/>
              <a:t> </a:t>
            </a:r>
            <a:r>
              <a:rPr lang="en-GB" dirty="0" err="1"/>
              <a:t>mae</a:t>
            </a:r>
            <a:r>
              <a:rPr lang="en-GB" dirty="0"/>
              <a:t> </a:t>
            </a:r>
            <a:r>
              <a:rPr lang="en-GB" dirty="0" err="1"/>
              <a:t>eich</a:t>
            </a:r>
            <a:r>
              <a:rPr lang="en-GB" dirty="0"/>
              <a:t> dull </a:t>
            </a:r>
            <a:r>
              <a:rPr lang="en-GB" dirty="0" err="1"/>
              <a:t>adrodd</a:t>
            </a:r>
            <a:r>
              <a:rPr lang="en-GB" dirty="0"/>
              <a:t> </a:t>
            </a:r>
            <a:r>
              <a:rPr lang="en-GB" dirty="0" err="1"/>
              <a:t>straeon</a:t>
            </a:r>
            <a:r>
              <a:rPr lang="en-GB" dirty="0"/>
              <a:t> </a:t>
            </a:r>
            <a:r>
              <a:rPr lang="en-GB" dirty="0" err="1"/>
              <a:t>yn</a:t>
            </a:r>
            <a:r>
              <a:rPr lang="en-GB" dirty="0"/>
              <a:t> </a:t>
            </a:r>
            <a:r>
              <a:rPr lang="en-GB" dirty="0" err="1"/>
              <a:t>cefnogi</a:t>
            </a:r>
            <a:r>
              <a:rPr lang="en-GB" dirty="0"/>
              <a:t> </a:t>
            </a:r>
            <a:r>
              <a:rPr lang="en-GB" dirty="0" err="1"/>
              <a:t>datblygiad</a:t>
            </a:r>
            <a:r>
              <a:rPr lang="en-GB" dirty="0"/>
              <a:t> </a:t>
            </a:r>
            <a:r>
              <a:rPr lang="en-GB" dirty="0" err="1"/>
              <a:t>sgiliau</a:t>
            </a:r>
            <a:r>
              <a:rPr lang="en-GB" dirty="0"/>
              <a:t> </a:t>
            </a:r>
            <a:r>
              <a:rPr lang="en-GB" dirty="0" err="1"/>
              <a:t>llythrennedd</a:t>
            </a:r>
            <a:r>
              <a:rPr lang="en-GB" dirty="0"/>
              <a:t>.</a:t>
            </a:r>
          </a:p>
          <a:p>
            <a:pPr lvl="0"/>
            <a:r>
              <a:rPr lang="en-GB" dirty="0" err="1"/>
              <a:t>Myfyriwch</a:t>
            </a:r>
            <a:r>
              <a:rPr lang="en-GB" dirty="0"/>
              <a:t> </a:t>
            </a:r>
            <a:r>
              <a:rPr lang="en-GB" dirty="0" err="1"/>
              <a:t>ar</a:t>
            </a:r>
            <a:r>
              <a:rPr lang="en-GB" dirty="0"/>
              <a:t> </a:t>
            </a:r>
            <a:r>
              <a:rPr lang="en-GB" dirty="0" err="1"/>
              <a:t>eich</a:t>
            </a:r>
            <a:r>
              <a:rPr lang="en-GB" dirty="0"/>
              <a:t> </a:t>
            </a:r>
            <a:r>
              <a:rPr lang="en-GB" dirty="0" err="1"/>
              <a:t>cryfderau</a:t>
            </a:r>
            <a:r>
              <a:rPr lang="en-GB" dirty="0"/>
              <a:t> </a:t>
            </a:r>
            <a:r>
              <a:rPr lang="en-GB" dirty="0" err="1"/>
              <a:t>a'ch</a:t>
            </a:r>
            <a:r>
              <a:rPr lang="en-GB" dirty="0"/>
              <a:t> </a:t>
            </a:r>
            <a:r>
              <a:rPr lang="en-GB" dirty="0" err="1"/>
              <a:t>meysydd</a:t>
            </a:r>
            <a:r>
              <a:rPr lang="en-GB" dirty="0"/>
              <a:t> </a:t>
            </a:r>
            <a:r>
              <a:rPr lang="en-GB" dirty="0" err="1"/>
              <a:t>i'w</a:t>
            </a:r>
            <a:r>
              <a:rPr lang="en-GB" dirty="0"/>
              <a:t> </a:t>
            </a:r>
            <a:r>
              <a:rPr lang="en-GB" dirty="0" err="1"/>
              <a:t>gwella</a:t>
            </a:r>
            <a:r>
              <a:rPr lang="en-GB" dirty="0"/>
              <a:t>.</a:t>
            </a:r>
          </a:p>
          <a:p>
            <a:pPr lvl="0"/>
            <a:r>
              <a:rPr lang="en-GB" dirty="0" err="1"/>
              <a:t>Tynnwch</a:t>
            </a:r>
            <a:r>
              <a:rPr lang="en-GB" dirty="0"/>
              <a:t> </a:t>
            </a:r>
            <a:r>
              <a:rPr lang="en-GB" dirty="0" err="1"/>
              <a:t>ar</a:t>
            </a:r>
            <a:r>
              <a:rPr lang="en-GB" dirty="0"/>
              <a:t> </a:t>
            </a:r>
            <a:r>
              <a:rPr lang="en-GB" dirty="0" err="1"/>
              <a:t>theori</a:t>
            </a:r>
            <a:r>
              <a:rPr lang="en-GB" dirty="0"/>
              <a:t>, </a:t>
            </a:r>
            <a:r>
              <a:rPr lang="en-GB" dirty="0" err="1"/>
              <a:t>ymchwil</a:t>
            </a:r>
            <a:r>
              <a:rPr lang="en-GB" dirty="0"/>
              <a:t> a </a:t>
            </a:r>
            <a:r>
              <a:rPr lang="en-GB" dirty="0" err="1"/>
              <a:t>pholisi</a:t>
            </a:r>
            <a:r>
              <a:rPr lang="en-GB" dirty="0"/>
              <a:t> </a:t>
            </a:r>
            <a:r>
              <a:rPr lang="en-GB" dirty="0" err="1"/>
              <a:t>perthnasol</a:t>
            </a:r>
            <a:r>
              <a:rPr lang="en-GB" dirty="0"/>
              <a:t> </a:t>
            </a:r>
            <a:r>
              <a:rPr lang="en-GB" dirty="0" err="1"/>
              <a:t>i</a:t>
            </a:r>
            <a:r>
              <a:rPr lang="en-GB" dirty="0"/>
              <a:t> </a:t>
            </a:r>
            <a:r>
              <a:rPr lang="en-GB" dirty="0" err="1"/>
              <a:t>gefnogi'ch</a:t>
            </a:r>
            <a:r>
              <a:rPr lang="en-GB" dirty="0"/>
              <a:t> </a:t>
            </a:r>
            <a:r>
              <a:rPr lang="en-GB" dirty="0" err="1"/>
              <a:t>ymarfer</a:t>
            </a:r>
            <a:r>
              <a:rPr lang="en-GB" dirty="0"/>
              <a:t> a </a:t>
            </a:r>
            <a:r>
              <a:rPr lang="en-GB" dirty="0" err="1"/>
              <a:t>ddangosir</a:t>
            </a:r>
            <a:r>
              <a:rPr lang="en-GB" dirty="0"/>
              <a:t> </a:t>
            </a:r>
            <a:r>
              <a:rPr lang="en-GB" dirty="0" err="1"/>
              <a:t>yn</a:t>
            </a:r>
            <a:r>
              <a:rPr lang="en-GB" dirty="0"/>
              <a:t> y </a:t>
            </a:r>
            <a:r>
              <a:rPr lang="en-GB" dirty="0" err="1"/>
              <a:t>fideo</a:t>
            </a:r>
            <a:r>
              <a:rPr lang="en-GB" dirty="0"/>
              <a:t>.</a:t>
            </a:r>
          </a:p>
          <a:p>
            <a:pPr lvl="0"/>
            <a:r>
              <a:rPr lang="en-GB" dirty="0" err="1"/>
              <a:t>Dylai'r</a:t>
            </a:r>
            <a:r>
              <a:rPr lang="en-GB" dirty="0"/>
              <a:t> </a:t>
            </a:r>
            <a:r>
              <a:rPr lang="en-GB" dirty="0" err="1"/>
              <a:t>sylwebaeth</a:t>
            </a:r>
            <a:r>
              <a:rPr lang="en-GB" dirty="0"/>
              <a:t> hon </a:t>
            </a:r>
            <a:r>
              <a:rPr lang="en-GB" dirty="0" err="1"/>
              <a:t>ddangos</a:t>
            </a:r>
            <a:r>
              <a:rPr lang="en-GB" dirty="0"/>
              <a:t> </a:t>
            </a:r>
            <a:r>
              <a:rPr lang="en-GB" dirty="0" err="1"/>
              <a:t>eich</a:t>
            </a:r>
            <a:r>
              <a:rPr lang="en-GB" dirty="0"/>
              <a:t> </a:t>
            </a:r>
            <a:r>
              <a:rPr lang="en-GB" dirty="0" err="1"/>
              <a:t>dealltwriaeth</a:t>
            </a:r>
            <a:r>
              <a:rPr lang="en-GB" dirty="0"/>
              <a:t> o </a:t>
            </a:r>
            <a:r>
              <a:rPr lang="en-GB" dirty="0" err="1"/>
              <a:t>sut</a:t>
            </a:r>
            <a:r>
              <a:rPr lang="en-GB" dirty="0"/>
              <a:t> y gall </a:t>
            </a:r>
            <a:r>
              <a:rPr lang="en-GB" dirty="0" err="1"/>
              <a:t>ymarferwyr</a:t>
            </a:r>
            <a:r>
              <a:rPr lang="en-GB" dirty="0"/>
              <a:t> </a:t>
            </a:r>
            <a:r>
              <a:rPr lang="en-GB" dirty="0" err="1"/>
              <a:t>hyrwyddo</a:t>
            </a:r>
            <a:r>
              <a:rPr lang="en-GB" dirty="0"/>
              <a:t> </a:t>
            </a:r>
            <a:r>
              <a:rPr lang="en-GB" dirty="0" err="1"/>
              <a:t>datblygiad</a:t>
            </a:r>
            <a:r>
              <a:rPr lang="en-GB" dirty="0"/>
              <a:t> </a:t>
            </a:r>
            <a:r>
              <a:rPr lang="en-GB" dirty="0" err="1"/>
              <a:t>llythrennedd</a:t>
            </a:r>
            <a:r>
              <a:rPr lang="en-GB" dirty="0"/>
              <a:t> </a:t>
            </a:r>
            <a:r>
              <a:rPr lang="en-GB" dirty="0" err="1"/>
              <a:t>trwy</a:t>
            </a:r>
            <a:r>
              <a:rPr lang="en-GB" dirty="0"/>
              <a:t> </a:t>
            </a:r>
            <a:r>
              <a:rPr lang="en-GB" dirty="0" err="1"/>
              <a:t>adrodd</a:t>
            </a:r>
            <a:r>
              <a:rPr lang="en-GB" dirty="0"/>
              <a:t> </a:t>
            </a:r>
            <a:r>
              <a:rPr lang="en-GB" dirty="0" err="1"/>
              <a:t>straeon</a:t>
            </a:r>
            <a:r>
              <a:rPr lang="en-GB" dirty="0"/>
              <a:t> a </a:t>
            </a:r>
            <a:r>
              <a:rPr lang="en-GB" dirty="0" err="1"/>
              <a:t>gweithgareddau</a:t>
            </a:r>
            <a:r>
              <a:rPr lang="en-GB" dirty="0"/>
              <a:t> </a:t>
            </a:r>
            <a:r>
              <a:rPr lang="en-GB" dirty="0" err="1"/>
              <a:t>cysylltiedig</a:t>
            </a:r>
            <a:r>
              <a:rPr lang="en-GB" dirty="0"/>
              <a:t>.</a:t>
            </a:r>
          </a:p>
          <a:p>
            <a:pPr lvl="0"/>
            <a:r>
              <a:rPr lang="en-GB" b="1" dirty="0" err="1"/>
              <a:t>Dyddiad</a:t>
            </a:r>
            <a:r>
              <a:rPr lang="en-GB" b="1" dirty="0"/>
              <a:t> </a:t>
            </a:r>
            <a:r>
              <a:rPr lang="en-GB" b="1" dirty="0" err="1"/>
              <a:t>cyflwyno</a:t>
            </a:r>
            <a:r>
              <a:rPr lang="en-GB" b="1" dirty="0"/>
              <a:t> – 25/04/2027</a:t>
            </a:r>
            <a:endParaRPr lang="en-GB" dirty="0"/>
          </a:p>
          <a:p>
            <a:pPr lvl="0"/>
            <a:r>
              <a:rPr lang="en-GB" b="1" dirty="0" err="1"/>
              <a:t>I'w</a:t>
            </a:r>
            <a:r>
              <a:rPr lang="en-GB" b="1" dirty="0"/>
              <a:t> </a:t>
            </a:r>
            <a:r>
              <a:rPr lang="en-GB" b="1" dirty="0" err="1"/>
              <a:t>gyflwyno</a:t>
            </a:r>
            <a:r>
              <a:rPr lang="en-GB" b="1" dirty="0"/>
              <a:t> </a:t>
            </a:r>
            <a:r>
              <a:rPr lang="en-GB" b="1" dirty="0" err="1"/>
              <a:t>trwy</a:t>
            </a:r>
            <a:r>
              <a:rPr lang="en-GB" b="1" dirty="0"/>
              <a:t> Turnitin 23:59.</a:t>
            </a:r>
            <a:endParaRPr lang="en-GB" dirty="0"/>
          </a:p>
          <a:p>
            <a:endParaRPr lang="en-GB" dirty="0"/>
          </a:p>
        </p:txBody>
      </p:sp>
      <p:sp>
        <p:nvSpPr>
          <p:cNvPr id="4" name="Content Placeholder 3">
            <a:extLst>
              <a:ext uri="{FF2B5EF4-FFF2-40B4-BE49-F238E27FC236}">
                <a16:creationId xmlns:a16="http://schemas.microsoft.com/office/drawing/2014/main" id="{377D067C-60F2-7C46-E364-C1A8E197D24C}"/>
              </a:ext>
            </a:extLst>
          </p:cNvPr>
          <p:cNvSpPr>
            <a:spLocks noGrp="1"/>
          </p:cNvSpPr>
          <p:nvPr>
            <p:ph sz="half" idx="2"/>
          </p:nvPr>
        </p:nvSpPr>
        <p:spPr/>
        <p:txBody>
          <a:bodyPr>
            <a:normAutofit fontScale="47500" lnSpcReduction="20000"/>
          </a:bodyPr>
          <a:lstStyle/>
          <a:p>
            <a:pPr marL="0" indent="0">
              <a:buNone/>
            </a:pPr>
            <a:r>
              <a:rPr lang="en-GB" sz="2900" b="1" i="1" dirty="0">
                <a:solidFill>
                  <a:schemeClr val="accent1">
                    <a:lumMod val="75000"/>
                  </a:schemeClr>
                </a:solidFill>
              </a:rPr>
              <a:t>Component 2:</a:t>
            </a:r>
          </a:p>
          <a:p>
            <a:pPr marL="0" indent="0">
              <a:buNone/>
            </a:pPr>
            <a:r>
              <a:rPr lang="en-GB" sz="2900" i="1" dirty="0">
                <a:solidFill>
                  <a:schemeClr val="accent1">
                    <a:lumMod val="75000"/>
                  </a:schemeClr>
                </a:solidFill>
              </a:rPr>
              <a:t>Write an accompanying reflective commentary that evaluates your storytelling presentation and your role in supporting the literacy development of children or young people.</a:t>
            </a:r>
          </a:p>
          <a:p>
            <a:pPr marL="0" indent="0">
              <a:buNone/>
            </a:pPr>
            <a:r>
              <a:rPr lang="en-GB" sz="2900" i="1" dirty="0">
                <a:solidFill>
                  <a:schemeClr val="accent1">
                    <a:lumMod val="75000"/>
                  </a:schemeClr>
                </a:solidFill>
              </a:rPr>
              <a:t>Your reflection should:</a:t>
            </a:r>
          </a:p>
          <a:p>
            <a:pPr lvl="0"/>
            <a:r>
              <a:rPr lang="en-GB" sz="2900" i="1" dirty="0">
                <a:solidFill>
                  <a:schemeClr val="accent1">
                    <a:lumMod val="75000"/>
                  </a:schemeClr>
                </a:solidFill>
              </a:rPr>
              <a:t>Evaluate the effectiveness of the strategies and techniques used in your video presentation.</a:t>
            </a:r>
          </a:p>
          <a:p>
            <a:pPr lvl="0"/>
            <a:r>
              <a:rPr lang="en-GB" sz="2900" i="1" dirty="0">
                <a:solidFill>
                  <a:schemeClr val="accent1">
                    <a:lumMod val="75000"/>
                  </a:schemeClr>
                </a:solidFill>
              </a:rPr>
              <a:t>Explain how your storytelling approach supports the development of literacy skills.</a:t>
            </a:r>
          </a:p>
          <a:p>
            <a:pPr lvl="0"/>
            <a:r>
              <a:rPr lang="en-GB" sz="2900" i="1" dirty="0">
                <a:solidFill>
                  <a:schemeClr val="accent1">
                    <a:lumMod val="75000"/>
                  </a:schemeClr>
                </a:solidFill>
              </a:rPr>
              <a:t>Reflect on your strengths and areas for improvement.</a:t>
            </a:r>
          </a:p>
          <a:p>
            <a:pPr lvl="0"/>
            <a:r>
              <a:rPr lang="en-GB" sz="2900" i="1" dirty="0">
                <a:solidFill>
                  <a:schemeClr val="accent1">
                    <a:lumMod val="75000"/>
                  </a:schemeClr>
                </a:solidFill>
              </a:rPr>
              <a:t>Draw on relevant theory, research and policy to support your practice demonstrated in the video.</a:t>
            </a:r>
          </a:p>
          <a:p>
            <a:r>
              <a:rPr lang="en-GB" sz="2900" i="1" dirty="0">
                <a:solidFill>
                  <a:schemeClr val="accent1">
                    <a:lumMod val="75000"/>
                  </a:schemeClr>
                </a:solidFill>
              </a:rPr>
              <a:t>This commentary should demonstrate your understanding of how practitioners can promote literacy development through storytelling and related activities.</a:t>
            </a:r>
          </a:p>
          <a:p>
            <a:r>
              <a:rPr lang="en-GB" sz="2900" b="1" i="1" dirty="0">
                <a:solidFill>
                  <a:schemeClr val="accent1">
                    <a:lumMod val="75000"/>
                  </a:schemeClr>
                </a:solidFill>
              </a:rPr>
              <a:t>Submission date – 25/04/2027</a:t>
            </a:r>
            <a:endParaRPr lang="en-GB" sz="2900" i="1" dirty="0">
              <a:solidFill>
                <a:schemeClr val="accent1">
                  <a:lumMod val="75000"/>
                </a:schemeClr>
              </a:solidFill>
            </a:endParaRPr>
          </a:p>
          <a:p>
            <a:r>
              <a:rPr lang="en-GB" sz="2900" b="1" i="1" dirty="0">
                <a:solidFill>
                  <a:schemeClr val="accent1">
                    <a:lumMod val="75000"/>
                  </a:schemeClr>
                </a:solidFill>
              </a:rPr>
              <a:t>To be submitted via Turnitin  23:59.</a:t>
            </a:r>
            <a:endParaRPr lang="en-GB" sz="2900" i="1" dirty="0">
              <a:solidFill>
                <a:schemeClr val="accent1">
                  <a:lumMod val="75000"/>
                </a:schemeClr>
              </a:solidFill>
            </a:endParaRPr>
          </a:p>
          <a:p>
            <a:pPr marL="0" indent="0">
              <a:buNone/>
            </a:pPr>
            <a:endParaRPr lang="en-GB" sz="1800" b="1" i="1" dirty="0">
              <a:solidFill>
                <a:schemeClr val="accent1">
                  <a:lumMod val="75000"/>
                </a:schemeClr>
              </a:solidFill>
            </a:endParaRPr>
          </a:p>
        </p:txBody>
      </p:sp>
    </p:spTree>
    <p:extLst>
      <p:ext uri="{BB962C8B-B14F-4D97-AF65-F5344CB8AC3E}">
        <p14:creationId xmlns:p14="http://schemas.microsoft.com/office/powerpoint/2010/main" val="2098084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DBA35-D06E-6A0A-0EBD-CAFF06AB7562}"/>
              </a:ext>
            </a:extLst>
          </p:cNvPr>
          <p:cNvSpPr>
            <a:spLocks noGrp="1"/>
          </p:cNvSpPr>
          <p:nvPr>
            <p:ph type="title"/>
          </p:nvPr>
        </p:nvSpPr>
        <p:spPr/>
        <p:txBody>
          <a:bodyPr>
            <a:normAutofit/>
          </a:bodyPr>
          <a:lstStyle/>
          <a:p>
            <a:r>
              <a:rPr lang="en-US" sz="3200" b="1" dirty="0">
                <a:latin typeface="+mn-lt"/>
              </a:rPr>
              <a:t>Sut </a:t>
            </a:r>
            <a:r>
              <a:rPr lang="en-US" sz="3200" b="1" dirty="0" err="1">
                <a:latin typeface="+mn-lt"/>
              </a:rPr>
              <a:t>mae</a:t>
            </a:r>
            <a:r>
              <a:rPr lang="en-US" sz="3200" b="1" dirty="0">
                <a:latin typeface="+mn-lt"/>
              </a:rPr>
              <a:t> </a:t>
            </a:r>
            <a:r>
              <a:rPr lang="en-US" sz="3200" b="1" dirty="0" err="1">
                <a:latin typeface="+mn-lt"/>
              </a:rPr>
              <a:t>iaith</a:t>
            </a:r>
            <a:r>
              <a:rPr lang="en-US" sz="3200" b="1" dirty="0">
                <a:latin typeface="+mn-lt"/>
              </a:rPr>
              <a:t> </a:t>
            </a:r>
            <a:r>
              <a:rPr lang="en-US" sz="3200" b="1" dirty="0" err="1">
                <a:latin typeface="+mn-lt"/>
              </a:rPr>
              <a:t>yn</a:t>
            </a:r>
            <a:r>
              <a:rPr lang="en-US" sz="3200" b="1" dirty="0">
                <a:latin typeface="+mn-lt"/>
              </a:rPr>
              <a:t> </a:t>
            </a:r>
            <a:r>
              <a:rPr lang="en-US" sz="3200" b="1" dirty="0" err="1">
                <a:latin typeface="+mn-lt"/>
              </a:rPr>
              <a:t>datblygu</a:t>
            </a:r>
            <a:r>
              <a:rPr lang="en-US" sz="3200" b="1" dirty="0">
                <a:latin typeface="+mn-lt"/>
              </a:rPr>
              <a:t>?</a:t>
            </a:r>
            <a:br>
              <a:rPr lang="en-US" sz="3200" b="1" dirty="0">
                <a:latin typeface="+mn-lt"/>
              </a:rPr>
            </a:br>
            <a:r>
              <a:rPr lang="en-US" sz="3200" b="1" i="1" dirty="0">
                <a:solidFill>
                  <a:schemeClr val="accent1">
                    <a:lumMod val="75000"/>
                  </a:schemeClr>
                </a:solidFill>
                <a:latin typeface="+mn-lt"/>
              </a:rPr>
              <a:t>How does language develop?</a:t>
            </a:r>
            <a:endParaRPr lang="en-GB" sz="3200" b="1" dirty="0">
              <a:latin typeface="+mn-lt"/>
            </a:endParaRPr>
          </a:p>
        </p:txBody>
      </p:sp>
      <p:sp>
        <p:nvSpPr>
          <p:cNvPr id="3" name="Content Placeholder 2">
            <a:extLst>
              <a:ext uri="{FF2B5EF4-FFF2-40B4-BE49-F238E27FC236}">
                <a16:creationId xmlns:a16="http://schemas.microsoft.com/office/drawing/2014/main" id="{CE6ABD4C-88E4-4F2E-9C12-68E44905D6F9}"/>
              </a:ext>
            </a:extLst>
          </p:cNvPr>
          <p:cNvSpPr>
            <a:spLocks noGrp="1"/>
          </p:cNvSpPr>
          <p:nvPr>
            <p:ph sz="half" idx="1"/>
          </p:nvPr>
        </p:nvSpPr>
        <p:spPr/>
        <p:txBody>
          <a:bodyPr>
            <a:normAutofit fontScale="92500" lnSpcReduction="10000"/>
          </a:bodyPr>
          <a:lstStyle/>
          <a:p>
            <a:endParaRPr lang="en-US" dirty="0"/>
          </a:p>
          <a:p>
            <a:pPr marL="0" indent="0">
              <a:buNone/>
            </a:pPr>
            <a:r>
              <a:rPr lang="en-US" sz="4300" dirty="0" err="1"/>
              <a:t>Ystyriwch</a:t>
            </a:r>
            <a:r>
              <a:rPr lang="en-US" sz="4300" dirty="0"/>
              <a:t> </a:t>
            </a:r>
            <a:r>
              <a:rPr lang="en-US" sz="4300" dirty="0" err="1"/>
              <a:t>hyn</a:t>
            </a:r>
            <a:r>
              <a:rPr lang="en-US" sz="4300" dirty="0"/>
              <a:t>-</a:t>
            </a:r>
          </a:p>
          <a:p>
            <a:pPr marL="0" indent="0">
              <a:buNone/>
            </a:pPr>
            <a:r>
              <a:rPr lang="en-US" sz="4300" i="1" dirty="0">
                <a:solidFill>
                  <a:schemeClr val="accent1">
                    <a:lumMod val="75000"/>
                  </a:schemeClr>
                </a:solidFill>
              </a:rPr>
              <a:t>Consider this-</a:t>
            </a:r>
          </a:p>
          <a:p>
            <a:r>
              <a:rPr lang="en-GB" sz="2600" dirty="0"/>
              <a:t>Beth </a:t>
            </a:r>
            <a:r>
              <a:rPr lang="en-GB" sz="2600" dirty="0" err="1"/>
              <a:t>yw'r</a:t>
            </a:r>
            <a:r>
              <a:rPr lang="en-GB" sz="2600" dirty="0"/>
              <a:t> </a:t>
            </a:r>
            <a:r>
              <a:rPr lang="en-GB" sz="2600" dirty="0" err="1"/>
              <a:t>sgil</a:t>
            </a:r>
            <a:r>
              <a:rPr lang="en-GB" sz="2600" dirty="0"/>
              <a:t> </a:t>
            </a:r>
            <a:r>
              <a:rPr lang="en-GB" sz="2600" dirty="0" err="1"/>
              <a:t>gyfathrebu</a:t>
            </a:r>
            <a:r>
              <a:rPr lang="en-GB" sz="2600" dirty="0"/>
              <a:t> </a:t>
            </a:r>
            <a:r>
              <a:rPr lang="en-GB" sz="2600" dirty="0" err="1"/>
              <a:t>cynharaf</a:t>
            </a:r>
            <a:r>
              <a:rPr lang="en-GB" sz="2600" dirty="0"/>
              <a:t> </a:t>
            </a:r>
            <a:r>
              <a:rPr lang="en-GB" sz="2600" dirty="0" err="1"/>
              <a:t>rydych</a:t>
            </a:r>
            <a:r>
              <a:rPr lang="en-GB" sz="2600" dirty="0"/>
              <a:t> chi </a:t>
            </a:r>
            <a:r>
              <a:rPr lang="en-GB" sz="2600" dirty="0" err="1"/>
              <a:t>wedi'i</a:t>
            </a:r>
            <a:r>
              <a:rPr lang="en-GB" sz="2600" dirty="0"/>
              <a:t> </a:t>
            </a:r>
            <a:r>
              <a:rPr lang="en-GB" sz="2600" dirty="0" err="1"/>
              <a:t>arsylwi</a:t>
            </a:r>
            <a:r>
              <a:rPr lang="en-GB" sz="2600" dirty="0"/>
              <a:t> </a:t>
            </a:r>
            <a:r>
              <a:rPr lang="en-GB" sz="2600" dirty="0" err="1"/>
              <a:t>mewn</a:t>
            </a:r>
            <a:r>
              <a:rPr lang="en-GB" sz="2600" dirty="0"/>
              <a:t> </a:t>
            </a:r>
            <a:r>
              <a:rPr lang="en-GB" sz="2600" dirty="0" err="1"/>
              <a:t>plentyn</a:t>
            </a:r>
            <a:r>
              <a:rPr lang="en-GB" sz="2600" dirty="0"/>
              <a:t>? </a:t>
            </a:r>
          </a:p>
          <a:p>
            <a:r>
              <a:rPr lang="en-US" i="1" dirty="0">
                <a:solidFill>
                  <a:schemeClr val="accent1">
                    <a:lumMod val="75000"/>
                  </a:schemeClr>
                </a:solidFill>
              </a:rPr>
              <a:t>What is the earliest communication skill you have observed in a child? </a:t>
            </a:r>
          </a:p>
          <a:p>
            <a:endParaRPr lang="en-GB" sz="3900" dirty="0"/>
          </a:p>
        </p:txBody>
      </p:sp>
      <p:sp>
        <p:nvSpPr>
          <p:cNvPr id="5" name="Rounded Rectangular Callout 4">
            <a:extLst>
              <a:ext uri="{FF2B5EF4-FFF2-40B4-BE49-F238E27FC236}">
                <a16:creationId xmlns:a16="http://schemas.microsoft.com/office/drawing/2014/main" id="{A6D60E02-4F3A-E330-CFB2-3C3784E07825}"/>
              </a:ext>
            </a:extLst>
          </p:cNvPr>
          <p:cNvSpPr>
            <a:spLocks noGrp="1"/>
          </p:cNvSpPr>
          <p:nvPr>
            <p:ph sz="half" idx="2"/>
          </p:nvPr>
        </p:nvSpPr>
        <p:spPr>
          <a:xfrm>
            <a:off x="6197600" y="1285702"/>
            <a:ext cx="5156200" cy="4349923"/>
          </a:xfrm>
          <a:prstGeom prst="wedgeRoundRectCallout">
            <a:avLst>
              <a:gd name="adj1" fmla="val -37577"/>
              <a:gd name="adj2" fmla="val 57209"/>
              <a:gd name="adj3" fmla="val 16667"/>
            </a:avLst>
          </a:prstGeom>
        </p:spPr>
        <p:style>
          <a:lnRef idx="1">
            <a:schemeClr val="accent1"/>
          </a:lnRef>
          <a:fillRef idx="3">
            <a:schemeClr val="accent1"/>
          </a:fillRef>
          <a:effectRef idx="2">
            <a:schemeClr val="accent1"/>
          </a:effectRef>
          <a:fontRef idx="minor">
            <a:schemeClr val="lt1"/>
          </a:fontRef>
        </p:style>
        <p:txBody>
          <a:bodyPr rtlCol="0" anchor="ctr">
            <a:normAutofit fontScale="92500" lnSpcReduction="10000"/>
          </a:bodyPr>
          <a:lstStyle/>
          <a:p>
            <a:pPr algn="ctr"/>
            <a:r>
              <a:rPr lang="en-US" sz="3600" dirty="0"/>
              <a:t>‘Learning language is complex, so much so that no one has yet been able to </a:t>
            </a:r>
            <a:r>
              <a:rPr lang="en-US" sz="3600" dirty="0" err="1"/>
              <a:t>programme</a:t>
            </a:r>
            <a:r>
              <a:rPr lang="en-US" sz="3600" dirty="0"/>
              <a:t> a computer to do what we as human beings seem to do ‘by magic’ (Gross, 2013, p.4).  </a:t>
            </a:r>
          </a:p>
        </p:txBody>
      </p:sp>
    </p:spTree>
    <p:extLst>
      <p:ext uri="{BB962C8B-B14F-4D97-AF65-F5344CB8AC3E}">
        <p14:creationId xmlns:p14="http://schemas.microsoft.com/office/powerpoint/2010/main" val="254474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403B4-51ED-992B-9669-8011BE0C50D2}"/>
              </a:ext>
            </a:extLst>
          </p:cNvPr>
          <p:cNvSpPr>
            <a:spLocks noGrp="1"/>
          </p:cNvSpPr>
          <p:nvPr>
            <p:ph type="title"/>
          </p:nvPr>
        </p:nvSpPr>
        <p:spPr/>
        <p:txBody>
          <a:bodyPr/>
          <a:lstStyle/>
          <a:p>
            <a:pPr algn="ctr"/>
            <a:r>
              <a:rPr lang="en-US" b="1" dirty="0">
                <a:latin typeface="+mn-lt"/>
              </a:rPr>
              <a:t>Beth </a:t>
            </a:r>
            <a:r>
              <a:rPr lang="en-US" b="1" dirty="0" err="1">
                <a:latin typeface="+mn-lt"/>
              </a:rPr>
              <a:t>yw</a:t>
            </a:r>
            <a:r>
              <a:rPr lang="en-US" b="1" dirty="0">
                <a:latin typeface="+mn-lt"/>
              </a:rPr>
              <a:t> </a:t>
            </a:r>
            <a:r>
              <a:rPr lang="en-US" b="1" dirty="0" err="1">
                <a:latin typeface="+mn-lt"/>
              </a:rPr>
              <a:t>iaith</a:t>
            </a:r>
            <a:r>
              <a:rPr lang="en-US" b="1" dirty="0">
                <a:latin typeface="+mn-lt"/>
              </a:rPr>
              <a:t>?</a:t>
            </a:r>
            <a:br>
              <a:rPr lang="en-US" b="1" dirty="0">
                <a:latin typeface="+mn-lt"/>
              </a:rPr>
            </a:br>
            <a:r>
              <a:rPr lang="en-US" b="1" i="1" dirty="0">
                <a:solidFill>
                  <a:schemeClr val="accent1">
                    <a:lumMod val="75000"/>
                  </a:schemeClr>
                </a:solidFill>
                <a:latin typeface="+mn-lt"/>
              </a:rPr>
              <a:t>What is language?</a:t>
            </a:r>
            <a:endParaRPr lang="en-GB" dirty="0">
              <a:latin typeface="+mn-lt"/>
            </a:endParaRPr>
          </a:p>
        </p:txBody>
      </p:sp>
      <p:sp>
        <p:nvSpPr>
          <p:cNvPr id="3" name="Content Placeholder 2">
            <a:extLst>
              <a:ext uri="{FF2B5EF4-FFF2-40B4-BE49-F238E27FC236}">
                <a16:creationId xmlns:a16="http://schemas.microsoft.com/office/drawing/2014/main" id="{12E06B3E-0385-F522-935F-BB902FAE422B}"/>
              </a:ext>
            </a:extLst>
          </p:cNvPr>
          <p:cNvSpPr>
            <a:spLocks noGrp="1"/>
          </p:cNvSpPr>
          <p:nvPr>
            <p:ph sz="half" idx="1"/>
          </p:nvPr>
        </p:nvSpPr>
        <p:spPr/>
        <p:txBody>
          <a:bodyPr/>
          <a:lstStyle/>
          <a:p>
            <a:r>
              <a:rPr lang="en-US" dirty="0"/>
              <a:t>Sut </a:t>
            </a:r>
            <a:r>
              <a:rPr lang="en-US" dirty="0" err="1"/>
              <a:t>fyddech</a:t>
            </a:r>
            <a:r>
              <a:rPr lang="en-US" dirty="0"/>
              <a:t> </a:t>
            </a:r>
            <a:r>
              <a:rPr lang="en-US" dirty="0" err="1"/>
              <a:t>chi'n</a:t>
            </a:r>
            <a:r>
              <a:rPr lang="en-US" dirty="0"/>
              <a:t> </a:t>
            </a:r>
            <a:r>
              <a:rPr lang="en-US" dirty="0" err="1"/>
              <a:t>diffinio</a:t>
            </a:r>
            <a:r>
              <a:rPr lang="en-US" dirty="0"/>
              <a:t> </a:t>
            </a:r>
            <a:r>
              <a:rPr lang="en-US" dirty="0" err="1"/>
              <a:t>iaith</a:t>
            </a:r>
            <a:r>
              <a:rPr lang="en-US" dirty="0"/>
              <a:t>?
Beth </a:t>
            </a:r>
            <a:r>
              <a:rPr lang="en-US" dirty="0" err="1"/>
              <a:t>yw</a:t>
            </a:r>
            <a:r>
              <a:rPr lang="en-US" dirty="0"/>
              <a:t> </a:t>
            </a:r>
            <a:r>
              <a:rPr lang="en-US" dirty="0" err="1"/>
              <a:t>ei</a:t>
            </a:r>
            <a:r>
              <a:rPr lang="en-US" dirty="0"/>
              <a:t> </a:t>
            </a:r>
            <a:r>
              <a:rPr lang="en-US" dirty="0" err="1"/>
              <a:t>bwrpas</a:t>
            </a:r>
            <a:r>
              <a:rPr lang="en-US" dirty="0"/>
              <a:t>?
Beth </a:t>
            </a:r>
            <a:r>
              <a:rPr lang="en-US" dirty="0" err="1"/>
              <a:t>sy'n</a:t>
            </a:r>
            <a:r>
              <a:rPr lang="en-US" dirty="0"/>
              <a:t> </a:t>
            </a:r>
            <a:r>
              <a:rPr lang="en-US" dirty="0" err="1"/>
              <a:t>gwneud</a:t>
            </a:r>
            <a:r>
              <a:rPr lang="en-US" dirty="0"/>
              <a:t> </a:t>
            </a:r>
            <a:r>
              <a:rPr lang="en-US" dirty="0" err="1"/>
              <a:t>iaith</a:t>
            </a:r>
            <a:r>
              <a:rPr lang="en-US" dirty="0"/>
              <a:t>?
Oes </a:t>
            </a:r>
            <a:r>
              <a:rPr lang="en-US" dirty="0" err="1"/>
              <a:t>camau</a:t>
            </a:r>
            <a:r>
              <a:rPr lang="en-US" dirty="0"/>
              <a:t> </a:t>
            </a:r>
            <a:r>
              <a:rPr lang="en-US" dirty="0" err="1"/>
              <a:t>wrth</a:t>
            </a:r>
            <a:r>
              <a:rPr lang="en-US" dirty="0"/>
              <a:t> </a:t>
            </a:r>
            <a:r>
              <a:rPr lang="en-US" dirty="0" err="1"/>
              <a:t>ddysgu</a:t>
            </a:r>
            <a:r>
              <a:rPr lang="en-US" dirty="0"/>
              <a:t> </a:t>
            </a:r>
            <a:r>
              <a:rPr lang="en-US" dirty="0" err="1"/>
              <a:t>iaith</a:t>
            </a:r>
            <a:r>
              <a:rPr lang="en-US" dirty="0"/>
              <a:t>?</a:t>
            </a:r>
          </a:p>
          <a:p>
            <a:endParaRPr lang="en-GB" dirty="0"/>
          </a:p>
        </p:txBody>
      </p:sp>
      <p:sp>
        <p:nvSpPr>
          <p:cNvPr id="4" name="Content Placeholder 3">
            <a:extLst>
              <a:ext uri="{FF2B5EF4-FFF2-40B4-BE49-F238E27FC236}">
                <a16:creationId xmlns:a16="http://schemas.microsoft.com/office/drawing/2014/main" id="{4CD6202D-5695-70C4-C6FA-2FDC88109550}"/>
              </a:ext>
            </a:extLst>
          </p:cNvPr>
          <p:cNvSpPr>
            <a:spLocks noGrp="1"/>
          </p:cNvSpPr>
          <p:nvPr>
            <p:ph sz="half" idx="2"/>
          </p:nvPr>
        </p:nvSpPr>
        <p:spPr/>
        <p:txBody>
          <a:bodyPr/>
          <a:lstStyle/>
          <a:p>
            <a:r>
              <a:rPr lang="en-US" i="1" dirty="0">
                <a:solidFill>
                  <a:schemeClr val="accent1"/>
                </a:solidFill>
              </a:rPr>
              <a:t>How would you define language?</a:t>
            </a:r>
          </a:p>
          <a:p>
            <a:r>
              <a:rPr lang="en-US" i="1" dirty="0">
                <a:solidFill>
                  <a:schemeClr val="accent1"/>
                </a:solidFill>
              </a:rPr>
              <a:t>What is its purpose?</a:t>
            </a:r>
          </a:p>
          <a:p>
            <a:r>
              <a:rPr lang="en-US" i="1" dirty="0">
                <a:solidFill>
                  <a:schemeClr val="accent1"/>
                </a:solidFill>
              </a:rPr>
              <a:t>What makes a language?</a:t>
            </a:r>
          </a:p>
          <a:p>
            <a:r>
              <a:rPr lang="en-US" i="1" dirty="0">
                <a:solidFill>
                  <a:schemeClr val="accent1"/>
                </a:solidFill>
              </a:rPr>
              <a:t>Are there steps in learning a language?</a:t>
            </a:r>
          </a:p>
          <a:p>
            <a:endParaRPr lang="en-GB" dirty="0"/>
          </a:p>
        </p:txBody>
      </p:sp>
    </p:spTree>
    <p:extLst>
      <p:ext uri="{BB962C8B-B14F-4D97-AF65-F5344CB8AC3E}">
        <p14:creationId xmlns:p14="http://schemas.microsoft.com/office/powerpoint/2010/main" val="4202583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36149-0B8E-E1CB-7467-16BDD9BA3CCF}"/>
              </a:ext>
            </a:extLst>
          </p:cNvPr>
          <p:cNvSpPr>
            <a:spLocks noGrp="1"/>
          </p:cNvSpPr>
          <p:nvPr>
            <p:ph type="title"/>
          </p:nvPr>
        </p:nvSpPr>
        <p:spPr/>
        <p:txBody>
          <a:bodyPr>
            <a:normAutofit fontScale="90000"/>
          </a:bodyPr>
          <a:lstStyle/>
          <a:p>
            <a:pPr algn="ctr"/>
            <a:br>
              <a:rPr lang="en-US" b="1" dirty="0">
                <a:solidFill>
                  <a:schemeClr val="accent1"/>
                </a:solidFill>
                <a:latin typeface="+mn-lt"/>
              </a:rPr>
            </a:br>
            <a:r>
              <a:rPr lang="en-US" b="1" dirty="0" err="1"/>
              <a:t>Ydy</a:t>
            </a:r>
            <a:r>
              <a:rPr lang="en-US" b="1" dirty="0"/>
              <a:t> </a:t>
            </a:r>
            <a:r>
              <a:rPr lang="en-US" b="1" dirty="0" err="1"/>
              <a:t>babis</a:t>
            </a:r>
            <a:r>
              <a:rPr lang="en-US" b="1" dirty="0"/>
              <a:t> </a:t>
            </a:r>
            <a:r>
              <a:rPr lang="en-US" b="1" dirty="0" err="1"/>
              <a:t>yn</a:t>
            </a:r>
            <a:r>
              <a:rPr lang="en-US" b="1" dirty="0"/>
              <a:t> </a:t>
            </a:r>
            <a:r>
              <a:rPr lang="en-US" b="1" dirty="0" err="1"/>
              <a:t>cyfathrebu</a:t>
            </a:r>
            <a:r>
              <a:rPr lang="en-US" b="1" dirty="0"/>
              <a:t>?</a:t>
            </a:r>
            <a:br>
              <a:rPr lang="en-US" b="1" dirty="0">
                <a:solidFill>
                  <a:schemeClr val="accent1"/>
                </a:solidFill>
                <a:latin typeface="+mn-lt"/>
              </a:rPr>
            </a:br>
            <a:r>
              <a:rPr lang="en-US" b="1" i="1" dirty="0">
                <a:solidFill>
                  <a:schemeClr val="accent1"/>
                </a:solidFill>
                <a:latin typeface="+mn-lt"/>
              </a:rPr>
              <a:t>Do babies communicate?</a:t>
            </a:r>
            <a:br>
              <a:rPr lang="en-GB" b="1" dirty="0">
                <a:latin typeface="+mn-lt"/>
              </a:rPr>
            </a:br>
            <a:endParaRPr lang="en-GB" b="1" dirty="0">
              <a:latin typeface="+mn-lt"/>
            </a:endParaRPr>
          </a:p>
        </p:txBody>
      </p:sp>
      <p:sp>
        <p:nvSpPr>
          <p:cNvPr id="4" name="Content Placeholder 3">
            <a:extLst>
              <a:ext uri="{FF2B5EF4-FFF2-40B4-BE49-F238E27FC236}">
                <a16:creationId xmlns:a16="http://schemas.microsoft.com/office/drawing/2014/main" id="{C0D2FC8E-7B50-72E8-B242-DE4B67B0CCC8}"/>
              </a:ext>
            </a:extLst>
          </p:cNvPr>
          <p:cNvSpPr>
            <a:spLocks noGrp="1"/>
          </p:cNvSpPr>
          <p:nvPr>
            <p:ph sz="half" idx="2"/>
          </p:nvPr>
        </p:nvSpPr>
        <p:spPr/>
        <p:txBody>
          <a:bodyPr/>
          <a:lstStyle/>
          <a:p>
            <a:pPr marL="0" indent="0">
              <a:buNone/>
            </a:pPr>
            <a:endParaRPr lang="en-US" b="1" i="1" dirty="0">
              <a:solidFill>
                <a:schemeClr val="accent1">
                  <a:lumMod val="75000"/>
                </a:schemeClr>
              </a:solidFill>
            </a:endParaRPr>
          </a:p>
          <a:p>
            <a:pPr marL="0" indent="0">
              <a:buNone/>
            </a:pPr>
            <a:r>
              <a:rPr lang="en-US" b="1" i="1" dirty="0">
                <a:solidFill>
                  <a:schemeClr val="accent1">
                    <a:lumMod val="75000"/>
                  </a:schemeClr>
                </a:solidFill>
              </a:rPr>
              <a:t>‘Babies know important things about language literally from the time they are born and learn a great deal about language before they ever say a word ‘  (Gopnik et al., 2001:23). </a:t>
            </a:r>
          </a:p>
          <a:p>
            <a:pPr marL="0" indent="0">
              <a:buNone/>
            </a:pPr>
            <a:endParaRPr lang="en-GB" dirty="0"/>
          </a:p>
        </p:txBody>
      </p:sp>
      <p:pic>
        <p:nvPicPr>
          <p:cNvPr id="5" name="Content Placeholder 4">
            <a:extLst>
              <a:ext uri="{FF2B5EF4-FFF2-40B4-BE49-F238E27FC236}">
                <a16:creationId xmlns:a16="http://schemas.microsoft.com/office/drawing/2014/main" id="{B14ECC72-E31E-5F5E-9173-C1EB6A9D17B5}"/>
              </a:ext>
            </a:extLst>
          </p:cNvPr>
          <p:cNvPicPr>
            <a:picLocks noGrp="1" noChangeAspect="1"/>
          </p:cNvPicPr>
          <p:nvPr>
            <p:ph sz="half" idx="1"/>
          </p:nvPr>
        </p:nvPicPr>
        <p:blipFill>
          <a:blip r:embed="rId2"/>
          <a:stretch>
            <a:fillRect/>
          </a:stretch>
        </p:blipFill>
        <p:spPr>
          <a:xfrm>
            <a:off x="838200" y="2194814"/>
            <a:ext cx="5156200" cy="3071621"/>
          </a:xfrm>
          <a:prstGeom prst="rect">
            <a:avLst/>
          </a:prstGeom>
        </p:spPr>
      </p:pic>
    </p:spTree>
    <p:extLst>
      <p:ext uri="{BB962C8B-B14F-4D97-AF65-F5344CB8AC3E}">
        <p14:creationId xmlns:p14="http://schemas.microsoft.com/office/powerpoint/2010/main" val="2818973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mph" presetSubtype="0" fill="hold" nodeType="clickEffect">
                                  <p:stCondLst>
                                    <p:cond delay="0"/>
                                  </p:stCondLst>
                                  <p:childTnLst>
                                    <p:anim calcmode="discrete" valueType="str">
                                      <p:cBhvr>
                                        <p:cTn id="6" dur="1000" fill="hold"/>
                                        <p:tgtEl>
                                          <p:spTgt spid="5"/>
                                        </p:tgtEl>
                                        <p:attrNameLst>
                                          <p:attrName>style.visibility</p:attrName>
                                        </p:attrNameLst>
                                      </p:cBhvr>
                                      <p:tavLst>
                                        <p:tav tm="0">
                                          <p:val>
                                            <p:strVal val="hidden"/>
                                          </p:val>
                                        </p:tav>
                                        <p:tav tm="50000">
                                          <p:val>
                                            <p:strVal val="visible"/>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6E608-FB19-52BF-4DDB-465ED1A2099F}"/>
              </a:ext>
            </a:extLst>
          </p:cNvPr>
          <p:cNvSpPr>
            <a:spLocks noGrp="1"/>
          </p:cNvSpPr>
          <p:nvPr>
            <p:ph type="title"/>
          </p:nvPr>
        </p:nvSpPr>
        <p:spPr/>
        <p:txBody>
          <a:bodyPr>
            <a:normAutofit/>
          </a:bodyPr>
          <a:lstStyle/>
          <a:p>
            <a:pPr algn="ctr"/>
            <a:r>
              <a:rPr lang="en-GB" b="1" dirty="0" err="1"/>
              <a:t>Cyfnod</a:t>
            </a:r>
            <a:r>
              <a:rPr lang="en-GB" b="1" dirty="0"/>
              <a:t> </a:t>
            </a:r>
            <a:r>
              <a:rPr lang="en-GB" b="1" dirty="0" err="1"/>
              <a:t>cyn</a:t>
            </a:r>
            <a:r>
              <a:rPr lang="en-GB" b="1" dirty="0"/>
              <a:t>-gen</a:t>
            </a:r>
            <a:br>
              <a:rPr lang="en-GB" i="1" dirty="0">
                <a:solidFill>
                  <a:schemeClr val="accent1">
                    <a:lumMod val="75000"/>
                  </a:schemeClr>
                </a:solidFill>
                <a:latin typeface="+mn-lt"/>
              </a:rPr>
            </a:br>
            <a:r>
              <a:rPr lang="en-GB" b="1" i="1" dirty="0">
                <a:solidFill>
                  <a:schemeClr val="accent1">
                    <a:lumMod val="75000"/>
                  </a:schemeClr>
                </a:solidFill>
                <a:latin typeface="+mn-lt"/>
              </a:rPr>
              <a:t>Pre-natal stage</a:t>
            </a:r>
          </a:p>
        </p:txBody>
      </p:sp>
      <p:sp>
        <p:nvSpPr>
          <p:cNvPr id="3" name="Content Placeholder 2">
            <a:extLst>
              <a:ext uri="{FF2B5EF4-FFF2-40B4-BE49-F238E27FC236}">
                <a16:creationId xmlns:a16="http://schemas.microsoft.com/office/drawing/2014/main" id="{B198FB56-4052-8DF8-EA6F-841D5AF2A798}"/>
              </a:ext>
            </a:extLst>
          </p:cNvPr>
          <p:cNvSpPr>
            <a:spLocks noGrp="1"/>
          </p:cNvSpPr>
          <p:nvPr>
            <p:ph sz="half" idx="1"/>
          </p:nvPr>
        </p:nvSpPr>
        <p:spPr/>
        <p:txBody>
          <a:bodyPr>
            <a:normAutofit fontScale="85000" lnSpcReduction="20000"/>
          </a:bodyPr>
          <a:lstStyle/>
          <a:p>
            <a:pPr lvl="0"/>
            <a:r>
              <a:rPr lang="en-GB" b="1" dirty="0"/>
              <a:t>Ail trimester (24-28 </a:t>
            </a:r>
            <a:r>
              <a:rPr lang="en-GB" b="1" dirty="0" err="1"/>
              <a:t>wythnos</a:t>
            </a:r>
            <a:r>
              <a:rPr lang="en-GB" b="1" dirty="0"/>
              <a:t> o </a:t>
            </a:r>
            <a:r>
              <a:rPr lang="en-GB" b="1" dirty="0" err="1"/>
              <a:t>feichiogrwydd</a:t>
            </a:r>
            <a:r>
              <a:rPr lang="en-GB" b="1" dirty="0"/>
              <a:t>): </a:t>
            </a:r>
            <a:endParaRPr lang="en-GB" dirty="0"/>
          </a:p>
          <a:p>
            <a:r>
              <a:rPr lang="en-GB" dirty="0"/>
              <a:t>    Mae system </a:t>
            </a:r>
            <a:r>
              <a:rPr lang="en-GB" dirty="0" err="1"/>
              <a:t>glywedol</a:t>
            </a:r>
            <a:r>
              <a:rPr lang="en-GB" dirty="0"/>
              <a:t> </a:t>
            </a:r>
            <a:r>
              <a:rPr lang="en-GB" dirty="0" err="1"/>
              <a:t>yn</a:t>
            </a:r>
            <a:r>
              <a:rPr lang="en-GB" dirty="0"/>
              <a:t> </a:t>
            </a:r>
            <a:r>
              <a:rPr lang="en-GB" dirty="0" err="1"/>
              <a:t>datblygu</a:t>
            </a:r>
            <a:r>
              <a:rPr lang="en-GB" dirty="0"/>
              <a:t> </a:t>
            </a:r>
            <a:r>
              <a:rPr lang="en-GB" dirty="0" err="1"/>
              <a:t>digon</a:t>
            </a:r>
            <a:r>
              <a:rPr lang="en-GB" dirty="0"/>
              <a:t> </a:t>
            </a:r>
            <a:r>
              <a:rPr lang="en-GB" dirty="0" err="1"/>
              <a:t>i</a:t>
            </a:r>
            <a:r>
              <a:rPr lang="en-GB" dirty="0"/>
              <a:t> </a:t>
            </a:r>
            <a:r>
              <a:rPr lang="en-GB" dirty="0" err="1"/>
              <a:t>ganfod</a:t>
            </a:r>
            <a:r>
              <a:rPr lang="en-GB" dirty="0"/>
              <a:t>  </a:t>
            </a:r>
          </a:p>
          <a:p>
            <a:r>
              <a:rPr lang="en-GB" dirty="0"/>
              <a:t>    </a:t>
            </a:r>
            <a:r>
              <a:rPr lang="en-GB" dirty="0" err="1"/>
              <a:t>synau</a:t>
            </a:r>
            <a:r>
              <a:rPr lang="en-GB" dirty="0"/>
              <a:t> </a:t>
            </a:r>
            <a:r>
              <a:rPr lang="en-GB" dirty="0" err="1"/>
              <a:t>allanol</a:t>
            </a:r>
            <a:r>
              <a:rPr lang="en-GB" dirty="0"/>
              <a:t>, </a:t>
            </a:r>
            <a:r>
              <a:rPr lang="en-GB" dirty="0" err="1"/>
              <a:t>gan</a:t>
            </a:r>
            <a:r>
              <a:rPr lang="en-GB" dirty="0"/>
              <a:t> </a:t>
            </a:r>
            <a:r>
              <a:rPr lang="en-GB" dirty="0" err="1"/>
              <a:t>gynnwys</a:t>
            </a:r>
            <a:r>
              <a:rPr lang="en-GB" dirty="0"/>
              <a:t> </a:t>
            </a:r>
            <a:r>
              <a:rPr lang="en-GB" dirty="0" err="1"/>
              <a:t>lleisiau</a:t>
            </a:r>
            <a:r>
              <a:rPr lang="en-GB" dirty="0"/>
              <a:t>. </a:t>
            </a:r>
          </a:p>
          <a:p>
            <a:pPr lvl="0"/>
            <a:r>
              <a:rPr lang="en-GB" b="1" dirty="0" err="1"/>
              <a:t>Trydydd</a:t>
            </a:r>
            <a:r>
              <a:rPr lang="en-GB" b="1" dirty="0"/>
              <a:t> trimester (</a:t>
            </a:r>
            <a:r>
              <a:rPr lang="en-GB" b="1" dirty="0" err="1"/>
              <a:t>tua</a:t>
            </a:r>
            <a:r>
              <a:rPr lang="en-GB" b="1" dirty="0"/>
              <a:t> 28-40 </a:t>
            </a:r>
            <a:r>
              <a:rPr lang="en-GB" b="1" dirty="0" err="1"/>
              <a:t>wythnos</a:t>
            </a:r>
            <a:r>
              <a:rPr lang="en-GB" dirty="0"/>
              <a:t>):  Yn </a:t>
            </a:r>
            <a:r>
              <a:rPr lang="en-GB" dirty="0" err="1"/>
              <a:t>adnabod</a:t>
            </a:r>
            <a:r>
              <a:rPr lang="en-GB" dirty="0"/>
              <a:t> ac </a:t>
            </a:r>
            <a:r>
              <a:rPr lang="en-GB" dirty="0" err="1"/>
              <a:t>yn</a:t>
            </a:r>
            <a:r>
              <a:rPr lang="en-GB" dirty="0"/>
              <a:t> </a:t>
            </a:r>
            <a:r>
              <a:rPr lang="en-GB" dirty="0" err="1"/>
              <a:t>ymateb</a:t>
            </a:r>
            <a:r>
              <a:rPr lang="en-GB" dirty="0"/>
              <a:t> </a:t>
            </a:r>
            <a:r>
              <a:rPr lang="en-GB" dirty="0" err="1"/>
              <a:t>i</a:t>
            </a:r>
            <a:r>
              <a:rPr lang="en-GB" dirty="0"/>
              <a:t> lais y fam.</a:t>
            </a:r>
          </a:p>
          <a:p>
            <a:pPr lvl="0"/>
            <a:r>
              <a:rPr lang="en-GB" dirty="0"/>
              <a:t>Dod </a:t>
            </a:r>
            <a:r>
              <a:rPr lang="en-GB" dirty="0" err="1"/>
              <a:t>yn</a:t>
            </a:r>
            <a:r>
              <a:rPr lang="en-GB" dirty="0"/>
              <a:t> </a:t>
            </a:r>
            <a:r>
              <a:rPr lang="en-GB" dirty="0" err="1"/>
              <a:t>gyfarwydd</a:t>
            </a:r>
            <a:r>
              <a:rPr lang="en-GB" dirty="0"/>
              <a:t> â rhythm, </a:t>
            </a:r>
            <a:r>
              <a:rPr lang="en-GB" dirty="0" err="1"/>
              <a:t>traw</a:t>
            </a:r>
            <a:r>
              <a:rPr lang="en-GB" dirty="0"/>
              <a:t> a </a:t>
            </a:r>
            <a:r>
              <a:rPr lang="en-GB" dirty="0" err="1"/>
              <a:t>phatrymau'r</a:t>
            </a:r>
            <a:r>
              <a:rPr lang="en-GB" dirty="0"/>
              <a:t> </a:t>
            </a:r>
            <a:r>
              <a:rPr lang="en-GB" dirty="0" err="1"/>
              <a:t>iaith</a:t>
            </a:r>
            <a:r>
              <a:rPr lang="en-GB" dirty="0"/>
              <a:t> </a:t>
            </a:r>
            <a:r>
              <a:rPr lang="en-GB" dirty="0" err="1"/>
              <a:t>gartref</a:t>
            </a:r>
            <a:r>
              <a:rPr lang="en-GB" dirty="0"/>
              <a:t>.</a:t>
            </a:r>
          </a:p>
          <a:p>
            <a:pPr lvl="0"/>
            <a:r>
              <a:rPr lang="en-GB" dirty="0"/>
              <a:t>Yn </a:t>
            </a:r>
            <a:r>
              <a:rPr lang="en-GB" dirty="0" err="1"/>
              <a:t>gallu</a:t>
            </a:r>
            <a:r>
              <a:rPr lang="en-GB" dirty="0"/>
              <a:t> </a:t>
            </a:r>
            <a:r>
              <a:rPr lang="en-GB" dirty="0" err="1"/>
              <a:t>cofio</a:t>
            </a:r>
            <a:r>
              <a:rPr lang="en-GB" dirty="0"/>
              <a:t> </a:t>
            </a:r>
            <a:r>
              <a:rPr lang="en-GB" dirty="0" err="1"/>
              <a:t>synau</a:t>
            </a:r>
            <a:r>
              <a:rPr lang="en-GB" dirty="0"/>
              <a:t> a </a:t>
            </a:r>
            <a:r>
              <a:rPr lang="en-GB" dirty="0" err="1"/>
              <a:t>glywir</a:t>
            </a:r>
            <a:r>
              <a:rPr lang="en-GB" dirty="0"/>
              <a:t> </a:t>
            </a:r>
            <a:r>
              <a:rPr lang="en-GB" dirty="0" err="1"/>
              <a:t>dro</a:t>
            </a:r>
            <a:r>
              <a:rPr lang="en-GB" dirty="0"/>
              <a:t> </a:t>
            </a:r>
            <a:r>
              <a:rPr lang="en-GB" dirty="0" err="1"/>
              <a:t>ar</a:t>
            </a:r>
            <a:r>
              <a:rPr lang="en-GB" dirty="0"/>
              <a:t> </a:t>
            </a:r>
            <a:r>
              <a:rPr lang="en-GB" dirty="0" err="1"/>
              <a:t>ôl</a:t>
            </a:r>
            <a:r>
              <a:rPr lang="en-GB" dirty="0"/>
              <a:t> </a:t>
            </a:r>
            <a:r>
              <a:rPr lang="en-GB" dirty="0" err="1"/>
              <a:t>tro</a:t>
            </a:r>
            <a:r>
              <a:rPr lang="en-GB" dirty="0"/>
              <a:t> </a:t>
            </a:r>
            <a:r>
              <a:rPr lang="en-GB" dirty="0" err="1"/>
              <a:t>cyn</a:t>
            </a:r>
            <a:r>
              <a:rPr lang="en-GB" dirty="0"/>
              <a:t> </a:t>
            </a:r>
            <a:r>
              <a:rPr lang="en-GB" dirty="0" err="1"/>
              <a:t>geni</a:t>
            </a:r>
            <a:r>
              <a:rPr lang="en-GB" dirty="0"/>
              <a:t>.</a:t>
            </a:r>
          </a:p>
          <a:p>
            <a:pPr marL="0" indent="0">
              <a:buNone/>
            </a:pPr>
            <a:endParaRPr lang="en-GB" dirty="0"/>
          </a:p>
        </p:txBody>
      </p:sp>
      <p:sp>
        <p:nvSpPr>
          <p:cNvPr id="4" name="Content Placeholder 3">
            <a:extLst>
              <a:ext uri="{FF2B5EF4-FFF2-40B4-BE49-F238E27FC236}">
                <a16:creationId xmlns:a16="http://schemas.microsoft.com/office/drawing/2014/main" id="{76B0E59D-213F-8977-A182-8ACEC7F6C37C}"/>
              </a:ext>
            </a:extLst>
          </p:cNvPr>
          <p:cNvSpPr>
            <a:spLocks noGrp="1"/>
          </p:cNvSpPr>
          <p:nvPr>
            <p:ph sz="half" idx="2"/>
          </p:nvPr>
        </p:nvSpPr>
        <p:spPr/>
        <p:txBody>
          <a:bodyPr>
            <a:normAutofit fontScale="85000" lnSpcReduction="20000"/>
          </a:bodyPr>
          <a:lstStyle/>
          <a:p>
            <a:pPr fontAlgn="t">
              <a:lnSpc>
                <a:spcPts val="1500"/>
              </a:lnSpc>
            </a:pPr>
            <a:r>
              <a:rPr lang="en-GB" b="1" i="1" dirty="0">
                <a:solidFill>
                  <a:schemeClr val="accent1">
                    <a:lumMod val="75000"/>
                  </a:schemeClr>
                </a:solidFill>
              </a:rPr>
              <a:t>Second trimester (24-28 weeks gestation):</a:t>
            </a:r>
            <a:r>
              <a:rPr lang="en-GB" i="1" dirty="0">
                <a:solidFill>
                  <a:schemeClr val="accent1">
                    <a:lumMod val="75000"/>
                  </a:schemeClr>
                </a:solidFill>
              </a:rPr>
              <a:t> </a:t>
            </a:r>
          </a:p>
          <a:p>
            <a:pPr marL="0" indent="0" fontAlgn="t">
              <a:lnSpc>
                <a:spcPts val="1500"/>
              </a:lnSpc>
              <a:buNone/>
            </a:pPr>
            <a:r>
              <a:rPr lang="en-GB" i="1" dirty="0">
                <a:solidFill>
                  <a:schemeClr val="accent1">
                    <a:lumMod val="75000"/>
                  </a:schemeClr>
                </a:solidFill>
              </a:rPr>
              <a:t>    Auditory system develops enough to detect  </a:t>
            </a:r>
          </a:p>
          <a:p>
            <a:pPr marL="0" indent="0" fontAlgn="t">
              <a:lnSpc>
                <a:spcPts val="1500"/>
              </a:lnSpc>
              <a:buNone/>
            </a:pPr>
            <a:r>
              <a:rPr lang="en-GB" i="1" dirty="0">
                <a:solidFill>
                  <a:schemeClr val="accent1">
                    <a:lumMod val="75000"/>
                  </a:schemeClr>
                </a:solidFill>
              </a:rPr>
              <a:t>    external sounds, including voices. </a:t>
            </a:r>
          </a:p>
          <a:p>
            <a:pPr marL="0" indent="0" fontAlgn="t">
              <a:lnSpc>
                <a:spcPts val="1500"/>
              </a:lnSpc>
              <a:buNone/>
            </a:pPr>
            <a:endParaRPr lang="en-GB" i="1" dirty="0">
              <a:solidFill>
                <a:schemeClr val="accent1">
                  <a:lumMod val="75000"/>
                </a:schemeClr>
              </a:solidFill>
            </a:endParaRPr>
          </a:p>
          <a:p>
            <a:pPr fontAlgn="t">
              <a:lnSpc>
                <a:spcPts val="1500"/>
              </a:lnSpc>
            </a:pPr>
            <a:r>
              <a:rPr lang="en-GB" b="1" i="1" dirty="0">
                <a:solidFill>
                  <a:schemeClr val="accent1">
                    <a:lumMod val="75000"/>
                  </a:schemeClr>
                </a:solidFill>
              </a:rPr>
              <a:t>Third trimester (around 28-40 weeks):</a:t>
            </a:r>
            <a:r>
              <a:rPr lang="en-GB" i="1" dirty="0">
                <a:solidFill>
                  <a:schemeClr val="accent1">
                    <a:lumMod val="75000"/>
                  </a:schemeClr>
                </a:solidFill>
              </a:rPr>
              <a:t> Recognises and responds to the mother's voice.</a:t>
            </a:r>
          </a:p>
          <a:p>
            <a:pPr fontAlgn="t">
              <a:lnSpc>
                <a:spcPts val="1500"/>
              </a:lnSpc>
            </a:pPr>
            <a:r>
              <a:rPr lang="en-GB" i="1" dirty="0">
                <a:solidFill>
                  <a:schemeClr val="accent1">
                    <a:lumMod val="75000"/>
                  </a:schemeClr>
                </a:solidFill>
              </a:rPr>
              <a:t>Becomes familiar with the rhythm, pitch and patterns of the home language(s).</a:t>
            </a:r>
          </a:p>
          <a:p>
            <a:pPr fontAlgn="t">
              <a:lnSpc>
                <a:spcPts val="1500"/>
              </a:lnSpc>
            </a:pPr>
            <a:r>
              <a:rPr lang="en-GB" i="1" dirty="0">
                <a:solidFill>
                  <a:schemeClr val="accent1">
                    <a:lumMod val="75000"/>
                  </a:schemeClr>
                </a:solidFill>
              </a:rPr>
              <a:t>Can remember sounds heard repeatedly before birth.</a:t>
            </a:r>
          </a:p>
          <a:p>
            <a:pPr marL="0" indent="0" algn="r">
              <a:buNone/>
            </a:pPr>
            <a:r>
              <a:rPr lang="en-GB" sz="1000" i="1" dirty="0">
                <a:solidFill>
                  <a:schemeClr val="accent1">
                    <a:lumMod val="75000"/>
                  </a:schemeClr>
                </a:solidFill>
              </a:rPr>
              <a:t>(Owens, 2020)</a:t>
            </a:r>
          </a:p>
        </p:txBody>
      </p:sp>
    </p:spTree>
    <p:extLst>
      <p:ext uri="{BB962C8B-B14F-4D97-AF65-F5344CB8AC3E}">
        <p14:creationId xmlns:p14="http://schemas.microsoft.com/office/powerpoint/2010/main" val="3560342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0D3DF-F790-6A0E-BEB3-A84405E03396}"/>
              </a:ext>
            </a:extLst>
          </p:cNvPr>
          <p:cNvSpPr>
            <a:spLocks noGrp="1"/>
          </p:cNvSpPr>
          <p:nvPr>
            <p:ph type="title"/>
          </p:nvPr>
        </p:nvSpPr>
        <p:spPr/>
        <p:txBody>
          <a:bodyPr>
            <a:normAutofit fontScale="90000"/>
          </a:bodyPr>
          <a:lstStyle/>
          <a:p>
            <a:pPr algn="ctr"/>
            <a:br>
              <a:rPr lang="en-GB" sz="3200" b="1" i="1" dirty="0">
                <a:solidFill>
                  <a:schemeClr val="accent1">
                    <a:lumMod val="75000"/>
                  </a:schemeClr>
                </a:solidFill>
                <a:latin typeface="+mn-lt"/>
              </a:rPr>
            </a:br>
            <a:br>
              <a:rPr lang="en-GB" sz="3200" b="1" i="1" dirty="0">
                <a:solidFill>
                  <a:schemeClr val="accent1">
                    <a:lumMod val="75000"/>
                  </a:schemeClr>
                </a:solidFill>
                <a:latin typeface="+mn-lt"/>
              </a:rPr>
            </a:br>
            <a:r>
              <a:rPr lang="cy-GB" sz="2200" b="1" kern="0" dirty="0">
                <a:solidFill>
                  <a:srgbClr val="1F1F1F"/>
                </a:solidFill>
                <a:latin typeface="+mn-lt"/>
                <a:ea typeface="Times New Roman" panose="02020603050405020304" pitchFamily="18" charset="0"/>
                <a:cs typeface="Arial" panose="020B0604020202020204" pitchFamily="34" charset="0"/>
              </a:rPr>
              <a:t>Rhwng genedigaeth a thri mis oed, mae'r rhan fwyaf o fabanod yn caffael y galluoedd canlynol:</a:t>
            </a:r>
            <a:br>
              <a:rPr lang="cy-GB" sz="2200" b="1" kern="0" dirty="0">
                <a:solidFill>
                  <a:srgbClr val="1F1F1F"/>
                </a:solidFill>
                <a:latin typeface="+mn-lt"/>
                <a:ea typeface="Times New Roman" panose="02020603050405020304" pitchFamily="18" charset="0"/>
                <a:cs typeface="Arial" panose="020B0604020202020204" pitchFamily="34" charset="0"/>
              </a:rPr>
            </a:br>
            <a:r>
              <a:rPr lang="en-GB" sz="2200" b="1" i="1" dirty="0">
                <a:solidFill>
                  <a:schemeClr val="accent1"/>
                </a:solidFill>
                <a:latin typeface="+mn-lt"/>
              </a:rPr>
              <a:t>Between birth and three months of age, most infants acquire the following abilities:</a:t>
            </a:r>
            <a:br>
              <a:rPr lang="en-GB" sz="3200" b="1" i="1" dirty="0">
                <a:solidFill>
                  <a:schemeClr val="accent1">
                    <a:lumMod val="75000"/>
                  </a:schemeClr>
                </a:solidFill>
                <a:latin typeface="+mn-lt"/>
              </a:rPr>
            </a:br>
            <a:endParaRPr lang="en-GB" sz="3200" i="1" dirty="0">
              <a:solidFill>
                <a:schemeClr val="accent1">
                  <a:lumMod val="75000"/>
                </a:schemeClr>
              </a:solidFill>
              <a:latin typeface="+mn-lt"/>
            </a:endParaRPr>
          </a:p>
        </p:txBody>
      </p:sp>
      <p:sp>
        <p:nvSpPr>
          <p:cNvPr id="3" name="Content Placeholder 2">
            <a:extLst>
              <a:ext uri="{FF2B5EF4-FFF2-40B4-BE49-F238E27FC236}">
                <a16:creationId xmlns:a16="http://schemas.microsoft.com/office/drawing/2014/main" id="{268FC96E-FE97-0456-3988-333F57EDF8F5}"/>
              </a:ext>
            </a:extLst>
          </p:cNvPr>
          <p:cNvSpPr>
            <a:spLocks noGrp="1"/>
          </p:cNvSpPr>
          <p:nvPr>
            <p:ph sz="half" idx="1"/>
          </p:nvPr>
        </p:nvSpPr>
        <p:spPr/>
        <p:txBody>
          <a:bodyPr>
            <a:normAutofit fontScale="55000" lnSpcReduction="20000"/>
          </a:bodyPr>
          <a:lstStyle/>
          <a:p>
            <a:pPr marL="342900" lvl="0" indent="-342900">
              <a:lnSpc>
                <a:spcPts val="2700"/>
              </a:lnSpc>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kern="0" dirty="0">
                <a:solidFill>
                  <a:srgbClr val="1F1F1F"/>
                </a:solidFill>
                <a:ea typeface="Times New Roman" panose="02020603050405020304" pitchFamily="18" charset="0"/>
                <a:cs typeface="Arial" panose="020B0604020202020204" pitchFamily="34" charset="0"/>
              </a:rPr>
              <a:t>Ymddangos i adnabod llais eu mam</a:t>
            </a:r>
            <a:endParaRPr lang="en-GB" kern="100" dirty="0">
              <a:ea typeface="DengXian" panose="02010600030101010101" pitchFamily="2" charset="-122"/>
              <a:cs typeface="Arial" panose="020B0604020202020204" pitchFamily="34" charset="0"/>
            </a:endParaRPr>
          </a:p>
          <a:p>
            <a:pPr marL="342900" lvl="0" indent="-342900">
              <a:lnSpc>
                <a:spcPts val="2700"/>
              </a:lnSpc>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kern="0" dirty="0">
                <a:solidFill>
                  <a:srgbClr val="1F1F1F"/>
                </a:solidFill>
                <a:ea typeface="Times New Roman" panose="02020603050405020304" pitchFamily="18" charset="0"/>
                <a:cs typeface="Arial" panose="020B0604020202020204" pitchFamily="34" charset="0"/>
              </a:rPr>
              <a:t>Yn dawel neu'n gwenu wrth siarad â nhw</a:t>
            </a:r>
            <a:endParaRPr lang="en-GB" kern="100" dirty="0">
              <a:ea typeface="DengXian" panose="02010600030101010101" pitchFamily="2" charset="-122"/>
              <a:cs typeface="Arial" panose="020B0604020202020204" pitchFamily="34" charset="0"/>
            </a:endParaRPr>
          </a:p>
          <a:p>
            <a:pPr marL="342900" lvl="0" indent="-342900">
              <a:lnSpc>
                <a:spcPts val="2700"/>
              </a:lnSpc>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kern="0" dirty="0">
                <a:solidFill>
                  <a:srgbClr val="1F1F1F"/>
                </a:solidFill>
                <a:ea typeface="Times New Roman" panose="02020603050405020304" pitchFamily="18" charset="0"/>
                <a:cs typeface="Arial" panose="020B0604020202020204" pitchFamily="34" charset="0"/>
              </a:rPr>
              <a:t>Troi at leisiau a synau cyfarwydd</a:t>
            </a:r>
            <a:endParaRPr lang="en-GB" kern="100" dirty="0">
              <a:ea typeface="DengXian" panose="02010600030101010101" pitchFamily="2" charset="-122"/>
              <a:cs typeface="Arial" panose="020B0604020202020204" pitchFamily="34" charset="0"/>
            </a:endParaRPr>
          </a:p>
          <a:p>
            <a:pPr marL="342900" lvl="0" indent="-342900">
              <a:lnSpc>
                <a:spcPts val="2700"/>
              </a:lnSpc>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kern="0" dirty="0">
                <a:solidFill>
                  <a:srgbClr val="1F1F1F"/>
                </a:solidFill>
                <a:ea typeface="Times New Roman" panose="02020603050405020304" pitchFamily="18" charset="0"/>
                <a:cs typeface="Arial" panose="020B0604020202020204" pitchFamily="34" charset="0"/>
              </a:rPr>
              <a:t>Gwneud synau sy'n dynodi pleser</a:t>
            </a:r>
            <a:endParaRPr lang="en-GB" kern="100" dirty="0">
              <a:ea typeface="DengXian" panose="02010600030101010101" pitchFamily="2" charset="-122"/>
              <a:cs typeface="Arial" panose="020B0604020202020204" pitchFamily="34" charset="0"/>
            </a:endParaRPr>
          </a:p>
          <a:p>
            <a:pPr marL="342900" lvl="0" indent="-342900">
              <a:lnSpc>
                <a:spcPts val="2700"/>
              </a:lnSpc>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kern="0" dirty="0">
                <a:solidFill>
                  <a:srgbClr val="1F1F1F"/>
                </a:solidFill>
                <a:ea typeface="Times New Roman" panose="02020603050405020304" pitchFamily="18" charset="0"/>
                <a:cs typeface="Arial" panose="020B0604020202020204" pitchFamily="34" charset="0"/>
              </a:rPr>
              <a:t>Crio yn wahanol i fynegi gwahanol anghenion</a:t>
            </a:r>
            <a:endParaRPr lang="en-GB" kern="100" dirty="0">
              <a:ea typeface="DengXian" panose="02010600030101010101" pitchFamily="2" charset="-122"/>
              <a:cs typeface="Arial" panose="020B0604020202020204" pitchFamily="34" charset="0"/>
            </a:endParaRPr>
          </a:p>
          <a:p>
            <a:pPr marL="342900" lvl="0" indent="-342900">
              <a:lnSpc>
                <a:spcPts val="2700"/>
              </a:lnSpc>
              <a:spcAft>
                <a:spcPts val="800"/>
              </a:spcAft>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kern="0" dirty="0" err="1">
                <a:solidFill>
                  <a:srgbClr val="1F1F1F"/>
                </a:solidFill>
                <a:ea typeface="Times New Roman" panose="02020603050405020304" pitchFamily="18" charset="0"/>
                <a:cs typeface="Arial" panose="020B0604020202020204" pitchFamily="34" charset="0"/>
              </a:rPr>
              <a:t>Grunt</a:t>
            </a:r>
            <a:r>
              <a:rPr lang="cy-GB" kern="0" dirty="0">
                <a:solidFill>
                  <a:srgbClr val="1F1F1F"/>
                </a:solidFill>
                <a:ea typeface="Times New Roman" panose="02020603050405020304" pitchFamily="18" charset="0"/>
                <a:cs typeface="Arial" panose="020B0604020202020204" pitchFamily="34" charset="0"/>
              </a:rPr>
              <a:t>, chwerthin, swnian, a </a:t>
            </a:r>
            <a:r>
              <a:rPr lang="cy-GB" kern="0" dirty="0" err="1">
                <a:solidFill>
                  <a:srgbClr val="1F1F1F"/>
                </a:solidFill>
                <a:ea typeface="Times New Roman" panose="02020603050405020304" pitchFamily="18" charset="0"/>
                <a:cs typeface="Arial" panose="020B0604020202020204" pitchFamily="34" charset="0"/>
              </a:rPr>
              <a:t>gurgl</a:t>
            </a:r>
            <a:r>
              <a:rPr lang="cy-GB" kern="0" dirty="0">
                <a:solidFill>
                  <a:srgbClr val="1F1F1F"/>
                </a:solidFill>
                <a:ea typeface="Times New Roman" panose="02020603050405020304" pitchFamily="18" charset="0"/>
                <a:cs typeface="Arial" panose="020B0604020202020204" pitchFamily="34" charset="0"/>
              </a:rPr>
              <a:t> dechrau </a:t>
            </a:r>
            <a:r>
              <a:rPr lang="cy-GB" kern="0" dirty="0" err="1">
                <a:solidFill>
                  <a:srgbClr val="1F1F1F"/>
                </a:solidFill>
                <a:ea typeface="Times New Roman" panose="02020603050405020304" pitchFamily="18" charset="0"/>
                <a:cs typeface="Arial" panose="020B0604020202020204" pitchFamily="34" charset="0"/>
              </a:rPr>
              <a:t>coo</a:t>
            </a:r>
            <a:r>
              <a:rPr lang="cy-GB" kern="0" dirty="0">
                <a:solidFill>
                  <a:srgbClr val="1F1F1F"/>
                </a:solidFill>
                <a:ea typeface="Times New Roman" panose="02020603050405020304" pitchFamily="18" charset="0"/>
                <a:cs typeface="Arial" panose="020B0604020202020204" pitchFamily="34" charset="0"/>
              </a:rPr>
              <a:t> (ailadrodd yr un synau yn aml) mewn ymateb i leisiau</a:t>
            </a:r>
            <a:endParaRPr lang="en-GB" kern="100" dirty="0">
              <a:ea typeface="DengXian" panose="02010600030101010101" pitchFamily="2" charset="-122"/>
              <a:cs typeface="Arial" panose="020B0604020202020204" pitchFamily="34" charset="0"/>
            </a:endParaRPr>
          </a:p>
          <a:p>
            <a:pPr marL="342900" lvl="0" indent="-342900">
              <a:lnSpc>
                <a:spcPts val="2700"/>
              </a:lnSpc>
              <a:spcAft>
                <a:spcPts val="800"/>
              </a:spcAft>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kern="0" dirty="0">
                <a:solidFill>
                  <a:srgbClr val="1F1F1F"/>
                </a:solidFill>
                <a:ea typeface="Times New Roman" panose="02020603050405020304" pitchFamily="18" charset="0"/>
                <a:cs typeface="Arial" panose="020B0604020202020204" pitchFamily="34" charset="0"/>
              </a:rPr>
              <a:t>Gwneud synau tebyg i lafariad fel "</a:t>
            </a:r>
            <a:r>
              <a:rPr lang="cy-GB" kern="0" dirty="0" err="1">
                <a:solidFill>
                  <a:srgbClr val="1F1F1F"/>
                </a:solidFill>
                <a:ea typeface="Times New Roman" panose="02020603050405020304" pitchFamily="18" charset="0"/>
                <a:cs typeface="Arial" panose="020B0604020202020204" pitchFamily="34" charset="0"/>
              </a:rPr>
              <a:t>ooh</a:t>
            </a:r>
            <a:r>
              <a:rPr lang="cy-GB" kern="0" dirty="0">
                <a:solidFill>
                  <a:srgbClr val="1F1F1F"/>
                </a:solidFill>
                <a:ea typeface="Times New Roman" panose="02020603050405020304" pitchFamily="18" charset="0"/>
                <a:cs typeface="Arial" panose="020B0604020202020204" pitchFamily="34" charset="0"/>
              </a:rPr>
              <a:t>" ac "</a:t>
            </a:r>
            <a:r>
              <a:rPr lang="cy-GB" kern="0" dirty="0" err="1">
                <a:solidFill>
                  <a:srgbClr val="1F1F1F"/>
                </a:solidFill>
                <a:ea typeface="Times New Roman" panose="02020603050405020304" pitchFamily="18" charset="0"/>
                <a:cs typeface="Arial" panose="020B0604020202020204" pitchFamily="34" charset="0"/>
              </a:rPr>
              <a:t>ah</a:t>
            </a:r>
            <a:r>
              <a:rPr lang="cy-GB" kern="0" dirty="0">
                <a:solidFill>
                  <a:srgbClr val="1F1F1F"/>
                </a:solidFill>
                <a:ea typeface="Times New Roman" panose="02020603050405020304" pitchFamily="18" charset="0"/>
                <a:cs typeface="Arial" panose="020B0604020202020204" pitchFamily="34" charset="0"/>
              </a:rPr>
              <a:t>"</a:t>
            </a:r>
            <a:endParaRPr lang="en-GB" kern="100" dirty="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B5F7D4CC-6AC7-CAEF-C14D-E0FE398D133B}"/>
              </a:ext>
            </a:extLst>
          </p:cNvPr>
          <p:cNvSpPr>
            <a:spLocks noGrp="1"/>
          </p:cNvSpPr>
          <p:nvPr>
            <p:ph sz="half" idx="2"/>
          </p:nvPr>
        </p:nvSpPr>
        <p:spPr/>
        <p:txBody>
          <a:bodyPr>
            <a:normAutofit fontScale="55000" lnSpcReduction="20000"/>
          </a:bodyPr>
          <a:lstStyle/>
          <a:p>
            <a:pPr>
              <a:spcAft>
                <a:spcPts val="750"/>
              </a:spcAft>
            </a:pPr>
            <a:r>
              <a:rPr lang="en-GB" i="1" dirty="0">
                <a:solidFill>
                  <a:schemeClr val="accent1">
                    <a:lumMod val="75000"/>
                  </a:schemeClr>
                </a:solidFill>
              </a:rPr>
              <a:t>Seem to recognise their mother's voice</a:t>
            </a:r>
          </a:p>
          <a:p>
            <a:pPr>
              <a:spcAft>
                <a:spcPts val="750"/>
              </a:spcAft>
            </a:pPr>
            <a:r>
              <a:rPr lang="en-GB" i="1" dirty="0">
                <a:solidFill>
                  <a:schemeClr val="accent1">
                    <a:lumMod val="75000"/>
                  </a:schemeClr>
                </a:solidFill>
              </a:rPr>
              <a:t>Quiet down or smile when spoken to</a:t>
            </a:r>
          </a:p>
          <a:p>
            <a:pPr>
              <a:spcAft>
                <a:spcPts val="750"/>
              </a:spcAft>
            </a:pPr>
            <a:r>
              <a:rPr lang="en-GB" i="1" dirty="0">
                <a:solidFill>
                  <a:schemeClr val="accent1">
                    <a:lumMod val="75000"/>
                  </a:schemeClr>
                </a:solidFill>
              </a:rPr>
              <a:t>Turn toward familiar voices and sounds</a:t>
            </a:r>
          </a:p>
          <a:p>
            <a:pPr>
              <a:spcAft>
                <a:spcPts val="750"/>
              </a:spcAft>
            </a:pPr>
            <a:r>
              <a:rPr lang="en-GB" i="1" dirty="0">
                <a:solidFill>
                  <a:schemeClr val="accent1">
                    <a:lumMod val="75000"/>
                  </a:schemeClr>
                </a:solidFill>
              </a:rPr>
              <a:t>Make sounds indicating pleasure</a:t>
            </a:r>
          </a:p>
          <a:p>
            <a:pPr>
              <a:spcAft>
                <a:spcPts val="750"/>
              </a:spcAft>
            </a:pPr>
            <a:r>
              <a:rPr lang="en-GB" i="1" dirty="0">
                <a:solidFill>
                  <a:schemeClr val="accent1">
                    <a:lumMod val="75000"/>
                  </a:schemeClr>
                </a:solidFill>
              </a:rPr>
              <a:t>Cry differently to express different needs</a:t>
            </a:r>
          </a:p>
          <a:p>
            <a:pPr>
              <a:spcAft>
                <a:spcPts val="750"/>
              </a:spcAft>
            </a:pPr>
            <a:r>
              <a:rPr lang="en-GB" i="1" dirty="0">
                <a:solidFill>
                  <a:schemeClr val="accent1">
                    <a:lumMod val="75000"/>
                  </a:schemeClr>
                </a:solidFill>
              </a:rPr>
              <a:t>Grunt, chuckle, whimper, and gurgle</a:t>
            </a:r>
          </a:p>
          <a:p>
            <a:pPr>
              <a:spcAft>
                <a:spcPts val="750"/>
              </a:spcAft>
            </a:pPr>
            <a:r>
              <a:rPr lang="en-GB" i="1" dirty="0">
                <a:solidFill>
                  <a:schemeClr val="accent1">
                    <a:lumMod val="75000"/>
                  </a:schemeClr>
                </a:solidFill>
              </a:rPr>
              <a:t>Begin to coo (repeating the same sounds frequently) in response to voices</a:t>
            </a:r>
          </a:p>
          <a:p>
            <a:pPr>
              <a:spcAft>
                <a:spcPts val="750"/>
              </a:spcAft>
            </a:pPr>
            <a:r>
              <a:rPr lang="en-GB" i="1" dirty="0">
                <a:solidFill>
                  <a:schemeClr val="accent1">
                    <a:lumMod val="75000"/>
                  </a:schemeClr>
                </a:solidFill>
              </a:rPr>
              <a:t>Make vowel-like sounds such as "ooh" and "ah“</a:t>
            </a:r>
          </a:p>
          <a:p>
            <a:pPr marL="0" indent="0" algn="r">
              <a:spcAft>
                <a:spcPts val="750"/>
              </a:spcAft>
              <a:buNone/>
            </a:pPr>
            <a:r>
              <a:rPr lang="en-GB" sz="1000" i="1" dirty="0">
                <a:solidFill>
                  <a:schemeClr val="accent1">
                    <a:lumMod val="75000"/>
                  </a:schemeClr>
                </a:solidFill>
              </a:rPr>
              <a:t>(Owens, 2020)</a:t>
            </a:r>
            <a:endParaRPr lang="en-GB" sz="1800" i="1" dirty="0">
              <a:solidFill>
                <a:schemeClr val="accent1">
                  <a:lumMod val="75000"/>
                </a:schemeClr>
              </a:solidFill>
            </a:endParaRPr>
          </a:p>
          <a:p>
            <a:pPr marL="0" indent="0">
              <a:buNone/>
            </a:pPr>
            <a:endParaRPr lang="en-GB" dirty="0"/>
          </a:p>
        </p:txBody>
      </p:sp>
    </p:spTree>
    <p:extLst>
      <p:ext uri="{BB962C8B-B14F-4D97-AF65-F5344CB8AC3E}">
        <p14:creationId xmlns:p14="http://schemas.microsoft.com/office/powerpoint/2010/main" val="682419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latin typeface="+mn-lt"/>
              </a:rPr>
              <a:t>Offer </a:t>
            </a:r>
            <a:r>
              <a:rPr lang="en-US" b="1" dirty="0" err="1">
                <a:latin typeface="+mn-lt"/>
              </a:rPr>
              <a:t>ar</a:t>
            </a:r>
            <a:r>
              <a:rPr lang="en-US" b="1" dirty="0">
                <a:latin typeface="+mn-lt"/>
              </a:rPr>
              <a:t> </a:t>
            </a:r>
            <a:r>
              <a:rPr lang="en-US" b="1" dirty="0" err="1">
                <a:latin typeface="+mn-lt"/>
              </a:rPr>
              <a:t>gyfer</a:t>
            </a:r>
            <a:r>
              <a:rPr lang="en-US" b="1" dirty="0">
                <a:latin typeface="+mn-lt"/>
              </a:rPr>
              <a:t> </a:t>
            </a:r>
            <a:r>
              <a:rPr lang="en-US" b="1" dirty="0" err="1">
                <a:latin typeface="+mn-lt"/>
              </a:rPr>
              <a:t>cyfa</a:t>
            </a:r>
            <a:r>
              <a:rPr lang="en-US" dirty="0" err="1">
                <a:latin typeface="+mn-lt"/>
              </a:rPr>
              <a:t>threbu</a:t>
            </a:r>
            <a:r>
              <a:rPr lang="en-US" dirty="0">
                <a:latin typeface="+mn-lt"/>
              </a:rPr>
              <a:t>  </a:t>
            </a:r>
            <a:r>
              <a:rPr lang="en-US" sz="1000" dirty="0">
                <a:latin typeface="+mn-lt"/>
              </a:rPr>
              <a:t>(Berk, 2022)</a:t>
            </a:r>
            <a:r>
              <a:rPr lang="en-US" dirty="0"/>
              <a:t>
</a:t>
            </a:r>
          </a:p>
        </p:txBody>
      </p:sp>
      <p:graphicFrame>
        <p:nvGraphicFramePr>
          <p:cNvPr id="4" name="Diagram 3"/>
          <p:cNvGraphicFramePr/>
          <p:nvPr>
            <p:extLst>
              <p:ext uri="{D42A27DB-BD31-4B8C-83A1-F6EECF244321}">
                <p14:modId xmlns:p14="http://schemas.microsoft.com/office/powerpoint/2010/main" val="3825201743"/>
              </p:ext>
            </p:extLst>
          </p:nvPr>
        </p:nvGraphicFramePr>
        <p:xfrm>
          <a:off x="2166013" y="1449924"/>
          <a:ext cx="8248416" cy="4812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2"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4" grpId="1">
        <p:bldAsOne/>
      </p:bldGraphic>
      <p:bldGraphic spid="4" grpId="2">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i="1" dirty="0">
                <a:solidFill>
                  <a:schemeClr val="accent1"/>
                </a:solidFill>
                <a:latin typeface="+mn-lt"/>
              </a:rPr>
              <a:t>Tools for communication     </a:t>
            </a:r>
            <a:r>
              <a:rPr lang="en-US" sz="1000" i="1" dirty="0">
                <a:solidFill>
                  <a:schemeClr val="accent1"/>
                </a:solidFill>
              </a:rPr>
              <a:t>(Berk, 2022)</a:t>
            </a:r>
            <a:endParaRPr lang="en-US" i="1" dirty="0">
              <a:solidFill>
                <a:schemeClr val="accent1"/>
              </a:solidFill>
            </a:endParaRPr>
          </a:p>
        </p:txBody>
      </p:sp>
      <p:graphicFrame>
        <p:nvGraphicFramePr>
          <p:cNvPr id="4" name="Diagram 3"/>
          <p:cNvGraphicFramePr/>
          <p:nvPr>
            <p:extLst>
              <p:ext uri="{D42A27DB-BD31-4B8C-83A1-F6EECF244321}">
                <p14:modId xmlns:p14="http://schemas.microsoft.com/office/powerpoint/2010/main" val="3494984887"/>
              </p:ext>
            </p:extLst>
          </p:nvPr>
        </p:nvGraphicFramePr>
        <p:xfrm>
          <a:off x="2166013" y="1449924"/>
          <a:ext cx="8248416" cy="4812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2"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4" grpId="1">
        <p:bldAsOne/>
      </p:bldGraphic>
      <p:bldGraphic spid="4" grpId="2">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D79A8-CEE8-0DC2-2B24-87B8294AB215}"/>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197FE444-3B30-93AA-7D1D-6B896B97BFB4}"/>
              </a:ext>
            </a:extLst>
          </p:cNvPr>
          <p:cNvSpPr>
            <a:spLocks noGrp="1"/>
          </p:cNvSpPr>
          <p:nvPr>
            <p:ph sz="half" idx="1"/>
          </p:nvPr>
        </p:nvSpPr>
        <p:spPr>
          <a:xfrm>
            <a:off x="677487" y="365126"/>
            <a:ext cx="5156200" cy="3809862"/>
          </a:xfrm>
          <a:prstGeom prst="wedgeRoundRectCallout">
            <a:avLst>
              <a:gd name="adj1" fmla="val -22558"/>
              <a:gd name="adj2" fmla="val 100000"/>
              <a:gd name="adj3" fmla="val 16667"/>
            </a:avLst>
          </a:prstGeom>
        </p:spPr>
        <p:style>
          <a:lnRef idx="1">
            <a:schemeClr val="accent1"/>
          </a:lnRef>
          <a:fillRef idx="3">
            <a:schemeClr val="accent1"/>
          </a:fillRef>
          <a:effectRef idx="2">
            <a:schemeClr val="accent1"/>
          </a:effectRef>
          <a:fontRef idx="minor">
            <a:schemeClr val="lt1"/>
          </a:fontRef>
        </p:style>
        <p:txBody>
          <a:bodyPr rtlCol="0" anchor="ctr"/>
          <a:lstStyle/>
          <a:p>
            <a:pPr marL="0" indent="0" algn="ctr">
              <a:buNone/>
            </a:pPr>
            <a:r>
              <a:rPr lang="en-GB" sz="4000" dirty="0">
                <a:solidFill>
                  <a:schemeClr val="tx1"/>
                </a:solidFill>
              </a:rPr>
              <a:t>Oes </a:t>
            </a:r>
            <a:r>
              <a:rPr lang="en-GB" sz="4000" dirty="0" err="1">
                <a:solidFill>
                  <a:schemeClr val="tx1"/>
                </a:solidFill>
              </a:rPr>
              <a:t>angen</a:t>
            </a:r>
            <a:r>
              <a:rPr lang="en-GB" sz="4000" dirty="0">
                <a:solidFill>
                  <a:schemeClr val="tx1"/>
                </a:solidFill>
              </a:rPr>
              <a:t> </a:t>
            </a:r>
            <a:r>
              <a:rPr lang="en-GB" sz="4000" dirty="0" err="1">
                <a:solidFill>
                  <a:schemeClr val="tx1"/>
                </a:solidFill>
              </a:rPr>
              <a:t>iaith</a:t>
            </a:r>
            <a:r>
              <a:rPr lang="en-GB" sz="4000" dirty="0">
                <a:solidFill>
                  <a:schemeClr val="tx1"/>
                </a:solidFill>
              </a:rPr>
              <a:t> </a:t>
            </a:r>
            <a:r>
              <a:rPr lang="en-GB" sz="4000" dirty="0" err="1">
                <a:solidFill>
                  <a:schemeClr val="tx1"/>
                </a:solidFill>
              </a:rPr>
              <a:t>i</a:t>
            </a:r>
            <a:r>
              <a:rPr lang="en-GB" sz="4000" dirty="0">
                <a:solidFill>
                  <a:schemeClr val="tx1"/>
                </a:solidFill>
              </a:rPr>
              <a:t> </a:t>
            </a:r>
            <a:r>
              <a:rPr lang="en-GB" sz="4000" dirty="0" err="1">
                <a:solidFill>
                  <a:schemeClr val="tx1"/>
                </a:solidFill>
              </a:rPr>
              <a:t>gyfathrebu</a:t>
            </a:r>
            <a:r>
              <a:rPr lang="en-GB" sz="4000" dirty="0">
                <a:solidFill>
                  <a:schemeClr val="tx1"/>
                </a:solidFill>
              </a:rPr>
              <a:t>?</a:t>
            </a:r>
          </a:p>
          <a:p>
            <a:pPr marL="0" indent="0" algn="ctr">
              <a:buNone/>
            </a:pPr>
            <a:r>
              <a:rPr lang="en-GB" sz="4000" i="1" dirty="0">
                <a:solidFill>
                  <a:schemeClr val="tx1"/>
                </a:solidFill>
              </a:rPr>
              <a:t>Do we need language to communicate?</a:t>
            </a:r>
          </a:p>
        </p:txBody>
      </p:sp>
      <p:sp>
        <p:nvSpPr>
          <p:cNvPr id="8" name="Content Placeholder 7">
            <a:extLst>
              <a:ext uri="{FF2B5EF4-FFF2-40B4-BE49-F238E27FC236}">
                <a16:creationId xmlns:a16="http://schemas.microsoft.com/office/drawing/2014/main" id="{5D117500-65F1-EBE2-47A3-B6021C5CCD53}"/>
              </a:ext>
            </a:extLst>
          </p:cNvPr>
          <p:cNvSpPr>
            <a:spLocks noGrp="1"/>
          </p:cNvSpPr>
          <p:nvPr>
            <p:ph sz="half" idx="2"/>
          </p:nvPr>
        </p:nvSpPr>
        <p:spPr>
          <a:xfrm>
            <a:off x="6147723" y="365126"/>
            <a:ext cx="5156200" cy="3809862"/>
          </a:xfrm>
          <a:prstGeom prst="wedgeRoundRectCallout">
            <a:avLst>
              <a:gd name="adj1" fmla="val -22558"/>
              <a:gd name="adj2" fmla="val 100000"/>
              <a:gd name="adj3" fmla="val 16667"/>
            </a:avLst>
          </a:prstGeom>
        </p:spPr>
        <p:style>
          <a:lnRef idx="1">
            <a:schemeClr val="accent1"/>
          </a:lnRef>
          <a:fillRef idx="3">
            <a:schemeClr val="accent1"/>
          </a:fillRef>
          <a:effectRef idx="2">
            <a:schemeClr val="accent1"/>
          </a:effectRef>
          <a:fontRef idx="minor">
            <a:schemeClr val="lt1"/>
          </a:fontRef>
        </p:style>
        <p:txBody>
          <a:bodyPr rtlCol="0" anchor="ctr"/>
          <a:lstStyle/>
          <a:p>
            <a:pPr marL="0" indent="0" algn="ctr">
              <a:buNone/>
            </a:pPr>
            <a:r>
              <a:rPr lang="en-GB" sz="4000" i="1" dirty="0">
                <a:solidFill>
                  <a:schemeClr val="bg1"/>
                </a:solidFill>
              </a:rPr>
              <a:t>Challenge:</a:t>
            </a:r>
          </a:p>
          <a:p>
            <a:pPr marL="0" indent="0" algn="ctr">
              <a:buNone/>
            </a:pPr>
            <a:r>
              <a:rPr lang="en-GB" sz="4000" i="1" dirty="0">
                <a:solidFill>
                  <a:schemeClr val="bg1"/>
                </a:solidFill>
              </a:rPr>
              <a:t>Communicate a message for 30 seconds without speaking</a:t>
            </a:r>
          </a:p>
        </p:txBody>
      </p:sp>
    </p:spTree>
    <p:extLst>
      <p:ext uri="{BB962C8B-B14F-4D97-AF65-F5344CB8AC3E}">
        <p14:creationId xmlns:p14="http://schemas.microsoft.com/office/powerpoint/2010/main" val="1429872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57D56-6269-0076-22B8-CFD326336360}"/>
              </a:ext>
            </a:extLst>
          </p:cNvPr>
          <p:cNvSpPr>
            <a:spLocks noGrp="1"/>
          </p:cNvSpPr>
          <p:nvPr>
            <p:ph type="title"/>
          </p:nvPr>
        </p:nvSpPr>
        <p:spPr/>
        <p:txBody>
          <a:bodyPr>
            <a:normAutofit fontScale="90000"/>
          </a:bodyPr>
          <a:lstStyle/>
          <a:p>
            <a:pPr algn="ctr"/>
            <a:br>
              <a:rPr lang="en-GB" sz="3600" b="1" dirty="0">
                <a:latin typeface="+mn-lt"/>
              </a:rPr>
            </a:br>
            <a:r>
              <a:rPr lang="en-GB" sz="3600" b="1" dirty="0">
                <a:latin typeface="+mn-lt"/>
              </a:rPr>
              <a:t>Beth </a:t>
            </a:r>
            <a:r>
              <a:rPr lang="en-GB" sz="3600" b="1" dirty="0" err="1">
                <a:latin typeface="+mn-lt"/>
              </a:rPr>
              <a:t>yw'r</a:t>
            </a:r>
            <a:r>
              <a:rPr lang="en-GB" sz="3600" b="1" dirty="0">
                <a:latin typeface="+mn-lt"/>
              </a:rPr>
              <a:t> </a:t>
            </a:r>
            <a:r>
              <a:rPr lang="en-GB" sz="3600" b="1" dirty="0" err="1">
                <a:latin typeface="+mn-lt"/>
              </a:rPr>
              <a:t>heriau</a:t>
            </a:r>
            <a:r>
              <a:rPr lang="en-GB" sz="3600" b="1" dirty="0">
                <a:latin typeface="+mn-lt"/>
              </a:rPr>
              <a:t> </a:t>
            </a:r>
            <a:r>
              <a:rPr lang="en-GB" sz="3600" b="1" dirty="0" err="1">
                <a:latin typeface="+mn-lt"/>
              </a:rPr>
              <a:t>i</a:t>
            </a:r>
            <a:r>
              <a:rPr lang="en-GB" sz="3600" b="1" dirty="0">
                <a:latin typeface="+mn-lt"/>
              </a:rPr>
              <a:t> </a:t>
            </a:r>
            <a:r>
              <a:rPr lang="en-GB" sz="3600" b="1" dirty="0" err="1">
                <a:latin typeface="+mn-lt"/>
              </a:rPr>
              <a:t>ddatblygiad</a:t>
            </a:r>
            <a:r>
              <a:rPr lang="en-GB" sz="3600" b="1" dirty="0">
                <a:latin typeface="+mn-lt"/>
              </a:rPr>
              <a:t> </a:t>
            </a:r>
            <a:r>
              <a:rPr lang="en-GB" sz="3600" b="1" dirty="0" err="1">
                <a:latin typeface="+mn-lt"/>
              </a:rPr>
              <a:t>iaith</a:t>
            </a:r>
            <a:r>
              <a:rPr lang="en-GB" sz="3600" b="1" dirty="0">
                <a:latin typeface="+mn-lt"/>
              </a:rPr>
              <a:t>?</a:t>
            </a:r>
            <a:br>
              <a:rPr lang="en-GB" sz="3600" b="1" dirty="0">
                <a:latin typeface="+mn-lt"/>
              </a:rPr>
            </a:br>
            <a:r>
              <a:rPr lang="en-GB" sz="3600" b="1" i="1" dirty="0">
                <a:solidFill>
                  <a:schemeClr val="accent1"/>
                </a:solidFill>
                <a:latin typeface="+mn-lt"/>
              </a:rPr>
              <a:t>What are the challenges to language development</a:t>
            </a:r>
            <a:r>
              <a:rPr lang="en-GB" sz="3600" b="1" dirty="0">
                <a:solidFill>
                  <a:schemeClr val="accent1"/>
                </a:solidFill>
                <a:latin typeface="+mn-lt"/>
              </a:rPr>
              <a:t>?</a:t>
            </a:r>
            <a:br>
              <a:rPr lang="en-GB" i="1" dirty="0">
                <a:solidFill>
                  <a:schemeClr val="accent1"/>
                </a:solidFill>
              </a:rPr>
            </a:br>
            <a:endParaRPr lang="en-GB" dirty="0"/>
          </a:p>
        </p:txBody>
      </p:sp>
      <p:sp>
        <p:nvSpPr>
          <p:cNvPr id="3" name="Content Placeholder 2">
            <a:extLst>
              <a:ext uri="{FF2B5EF4-FFF2-40B4-BE49-F238E27FC236}">
                <a16:creationId xmlns:a16="http://schemas.microsoft.com/office/drawing/2014/main" id="{5E2AD60B-44FF-2743-AED9-61FCE8DCEF53}"/>
              </a:ext>
            </a:extLst>
          </p:cNvPr>
          <p:cNvSpPr>
            <a:spLocks noGrp="1"/>
          </p:cNvSpPr>
          <p:nvPr>
            <p:ph sz="half" idx="1"/>
          </p:nvPr>
        </p:nvSpPr>
        <p:spPr/>
        <p:txBody>
          <a:bodyPr/>
          <a:lstStyle/>
          <a:p>
            <a:r>
              <a:rPr lang="en-GB" dirty="0"/>
              <a:t>Gallai </a:t>
            </a:r>
            <a:r>
              <a:rPr lang="en-GB" dirty="0" err="1"/>
              <a:t>ffactorau</a:t>
            </a:r>
            <a:r>
              <a:rPr lang="en-GB" dirty="0"/>
              <a:t> </a:t>
            </a:r>
            <a:r>
              <a:rPr lang="en-GB" dirty="0" err="1"/>
              <a:t>fod</a:t>
            </a:r>
            <a:r>
              <a:rPr lang="en-GB" dirty="0"/>
              <a:t>:</a:t>
            </a:r>
          </a:p>
          <a:p>
            <a:pPr lvl="0"/>
            <a:r>
              <a:rPr lang="en-GB" dirty="0" err="1"/>
              <a:t>Biolegol</a:t>
            </a:r>
            <a:r>
              <a:rPr lang="en-GB" dirty="0"/>
              <a:t> </a:t>
            </a:r>
          </a:p>
          <a:p>
            <a:pPr lvl="0"/>
            <a:r>
              <a:rPr lang="en-GB" dirty="0" err="1"/>
              <a:t>Amgylcheddol</a:t>
            </a:r>
            <a:r>
              <a:rPr lang="en-GB" dirty="0"/>
              <a:t> </a:t>
            </a:r>
          </a:p>
          <a:p>
            <a:pPr lvl="0"/>
            <a:r>
              <a:rPr lang="en-GB" dirty="0" err="1"/>
              <a:t>Cysylltu</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6EE55E14-EA85-A2F3-B12A-C7273DA74BA7}"/>
              </a:ext>
            </a:extLst>
          </p:cNvPr>
          <p:cNvSpPr>
            <a:spLocks noGrp="1"/>
          </p:cNvSpPr>
          <p:nvPr>
            <p:ph sz="half" idx="2"/>
          </p:nvPr>
        </p:nvSpPr>
        <p:spPr/>
        <p:txBody>
          <a:bodyPr/>
          <a:lstStyle/>
          <a:p>
            <a:pPr marL="0" indent="0">
              <a:buNone/>
            </a:pPr>
            <a:r>
              <a:rPr lang="en-GB" sz="3600" i="1" dirty="0">
                <a:solidFill>
                  <a:schemeClr val="accent1"/>
                </a:solidFill>
              </a:rPr>
              <a:t>Factors could be:</a:t>
            </a:r>
          </a:p>
          <a:p>
            <a:r>
              <a:rPr lang="en-GB" sz="3600" i="1" dirty="0">
                <a:solidFill>
                  <a:schemeClr val="accent1"/>
                </a:solidFill>
              </a:rPr>
              <a:t>Biological </a:t>
            </a:r>
          </a:p>
          <a:p>
            <a:r>
              <a:rPr lang="en-GB" sz="3600" i="1" dirty="0">
                <a:solidFill>
                  <a:schemeClr val="accent1"/>
                </a:solidFill>
              </a:rPr>
              <a:t>Environmental </a:t>
            </a:r>
          </a:p>
          <a:p>
            <a:r>
              <a:rPr lang="en-GB" sz="3600" i="1" dirty="0">
                <a:solidFill>
                  <a:schemeClr val="accent1"/>
                </a:solidFill>
              </a:rPr>
              <a:t>Social</a:t>
            </a:r>
            <a:endParaRPr lang="en-GB" dirty="0"/>
          </a:p>
        </p:txBody>
      </p:sp>
    </p:spTree>
    <p:extLst>
      <p:ext uri="{BB962C8B-B14F-4D97-AF65-F5344CB8AC3E}">
        <p14:creationId xmlns:p14="http://schemas.microsoft.com/office/powerpoint/2010/main" val="18879728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098F5-CBD8-E626-4A59-C870C90A130A}"/>
              </a:ext>
            </a:extLst>
          </p:cNvPr>
          <p:cNvSpPr>
            <a:spLocks noGrp="1"/>
          </p:cNvSpPr>
          <p:nvPr>
            <p:ph type="title"/>
          </p:nvPr>
        </p:nvSpPr>
        <p:spPr/>
        <p:txBody>
          <a:bodyPr/>
          <a:lstStyle/>
          <a:p>
            <a:pPr algn="ctr"/>
            <a:r>
              <a:rPr lang="en-GB" b="1" dirty="0">
                <a:latin typeface="+mn-lt"/>
              </a:rPr>
              <a:t>Rhai </a:t>
            </a:r>
            <a:r>
              <a:rPr lang="en-GB" b="1" dirty="0" err="1">
                <a:latin typeface="+mn-lt"/>
              </a:rPr>
              <a:t>heriau</a:t>
            </a:r>
            <a:r>
              <a:rPr lang="en-GB" b="1" dirty="0">
                <a:latin typeface="+mn-lt"/>
              </a:rPr>
              <a:t> </a:t>
            </a:r>
            <a:r>
              <a:rPr lang="en-GB" b="1" dirty="0" err="1">
                <a:latin typeface="+mn-lt"/>
              </a:rPr>
              <a:t>cyffredin</a:t>
            </a:r>
            <a:r>
              <a:rPr lang="en-GB" b="1" dirty="0">
                <a:latin typeface="+mn-lt"/>
              </a:rPr>
              <a:t>…….</a:t>
            </a:r>
            <a:br>
              <a:rPr lang="en-GB" b="1" dirty="0">
                <a:latin typeface="+mn-lt"/>
              </a:rPr>
            </a:br>
            <a:r>
              <a:rPr lang="en-GB" b="1" i="1" dirty="0">
                <a:solidFill>
                  <a:schemeClr val="accent1"/>
                </a:solidFill>
                <a:latin typeface="+mn-lt"/>
              </a:rPr>
              <a:t>Some common biological challenges </a:t>
            </a:r>
            <a:r>
              <a:rPr lang="en-GB" b="1" dirty="0">
                <a:solidFill>
                  <a:schemeClr val="accent1"/>
                </a:solidFill>
                <a:latin typeface="+mn-lt"/>
              </a:rPr>
              <a:t>….</a:t>
            </a:r>
            <a:endParaRPr lang="en-GB" dirty="0">
              <a:latin typeface="+mn-lt"/>
            </a:endParaRPr>
          </a:p>
        </p:txBody>
      </p:sp>
      <p:sp>
        <p:nvSpPr>
          <p:cNvPr id="3" name="Content Placeholder 2">
            <a:extLst>
              <a:ext uri="{FF2B5EF4-FFF2-40B4-BE49-F238E27FC236}">
                <a16:creationId xmlns:a16="http://schemas.microsoft.com/office/drawing/2014/main" id="{EDCCFD86-9EF5-D8E5-E919-3F0197502E54}"/>
              </a:ext>
            </a:extLst>
          </p:cNvPr>
          <p:cNvSpPr>
            <a:spLocks noGrp="1"/>
          </p:cNvSpPr>
          <p:nvPr>
            <p:ph sz="half" idx="1"/>
          </p:nvPr>
        </p:nvSpPr>
        <p:spPr/>
        <p:txBody>
          <a:bodyPr>
            <a:normAutofit fontScale="32500" lnSpcReduction="20000"/>
          </a:bodyPr>
          <a:lstStyle/>
          <a:p>
            <a:pPr marL="0" indent="0">
              <a:lnSpc>
                <a:spcPct val="1150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3700" b="1" kern="0" dirty="0">
                <a:solidFill>
                  <a:srgbClr val="1F1F1F"/>
                </a:solidFill>
                <a:ea typeface="Times New Roman" panose="02020603050405020304" pitchFamily="18" charset="0"/>
                <a:cs typeface="Arial" panose="020B0604020202020204" pitchFamily="34" charset="0"/>
              </a:rPr>
              <a:t>Namau Clyw</a:t>
            </a:r>
            <a:endParaRPr lang="en-GB" sz="3700" b="1" kern="100" dirty="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3700" b="1" kern="0" dirty="0">
                <a:solidFill>
                  <a:srgbClr val="1F1F1F"/>
                </a:solidFill>
                <a:ea typeface="Times New Roman" panose="02020603050405020304" pitchFamily="18" charset="0"/>
                <a:cs typeface="Arial" panose="020B0604020202020204" pitchFamily="34" charset="0"/>
              </a:rPr>
              <a:t>Effaith</a:t>
            </a:r>
            <a:r>
              <a:rPr lang="cy-GB" sz="3700" kern="0" dirty="0">
                <a:solidFill>
                  <a:srgbClr val="1F1F1F"/>
                </a:solidFill>
                <a:ea typeface="Times New Roman" panose="02020603050405020304" pitchFamily="18" charset="0"/>
                <a:cs typeface="Arial" panose="020B0604020202020204" pitchFamily="34" charset="0"/>
              </a:rPr>
              <a:t>: Os yw plentyn yn cael ei eni â cholled clyw neu’n profi problemau clyw yn gynnar, gall effeithio’n ddifrifol ar ei allu i glywed iaith. Gall hyn oedi caffael iaith a'i gwneud yn anoddach deall a chynhyrchu lleferydd.</a:t>
            </a:r>
          </a:p>
          <a:p>
            <a:pPr marL="0" indent="0">
              <a:lnSpc>
                <a:spcPct val="1150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3700" b="1" kern="0" dirty="0">
                <a:solidFill>
                  <a:srgbClr val="1F1F1F"/>
                </a:solidFill>
                <a:ea typeface="Times New Roman" panose="02020603050405020304" pitchFamily="18" charset="0"/>
                <a:cs typeface="Arial" panose="020B0604020202020204" pitchFamily="34" charset="0"/>
              </a:rPr>
              <a:t>Oedi Gwybyddol</a:t>
            </a:r>
            <a:endParaRPr lang="en-GB" sz="3700" b="1" kern="100" dirty="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3700" b="1" kern="0" dirty="0">
                <a:solidFill>
                  <a:srgbClr val="1F1F1F"/>
                </a:solidFill>
                <a:ea typeface="Times New Roman" panose="02020603050405020304" pitchFamily="18" charset="0"/>
                <a:cs typeface="Arial" panose="020B0604020202020204" pitchFamily="34" charset="0"/>
              </a:rPr>
              <a:t>Effaith: </a:t>
            </a:r>
            <a:r>
              <a:rPr lang="cy-GB" sz="3700" kern="0" dirty="0">
                <a:solidFill>
                  <a:srgbClr val="1F1F1F"/>
                </a:solidFill>
                <a:ea typeface="Times New Roman" panose="02020603050405020304" pitchFamily="18" charset="0"/>
                <a:cs typeface="Arial" panose="020B0604020202020204" pitchFamily="34" charset="0"/>
              </a:rPr>
              <a:t>Gall plant ag oedi datblygiadol, anableddau deallusol, neu heriau gwybyddol eraill ei chael hi'n fwy anodd deall cysyniadau iaith cymhleth, fel gramadeg a geirfa haniaethol.</a:t>
            </a:r>
            <a:endParaRPr lang="en-GB" sz="3700" kern="100" dirty="0">
              <a:ea typeface="DengXian" panose="02010600030101010101" pitchFamily="2" charset="-122"/>
              <a:cs typeface="Arial" panose="020B0604020202020204" pitchFamily="34" charset="0"/>
            </a:endParaRPr>
          </a:p>
          <a:p>
            <a:pPr marL="0" indent="0">
              <a:lnSpc>
                <a:spcPct val="1150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3700" b="1" kern="0" dirty="0">
                <a:solidFill>
                  <a:srgbClr val="1F1F1F"/>
                </a:solidFill>
                <a:ea typeface="Times New Roman" panose="02020603050405020304" pitchFamily="18" charset="0"/>
                <a:cs typeface="Arial" panose="020B0604020202020204" pitchFamily="34" charset="0"/>
              </a:rPr>
              <a:t>Anhwylderau Niwrolegol</a:t>
            </a:r>
            <a:endParaRPr lang="en-GB" sz="3700" b="1" kern="100" dirty="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3700" b="1" kern="0" dirty="0">
                <a:solidFill>
                  <a:srgbClr val="1F1F1F"/>
                </a:solidFill>
                <a:ea typeface="Times New Roman" panose="02020603050405020304" pitchFamily="18" charset="0"/>
                <a:cs typeface="Arial" panose="020B0604020202020204" pitchFamily="34" charset="0"/>
              </a:rPr>
              <a:t>Effaith:</a:t>
            </a:r>
            <a:r>
              <a:rPr lang="cy-GB" sz="3700" kern="0" dirty="0">
                <a:solidFill>
                  <a:srgbClr val="1F1F1F"/>
                </a:solidFill>
                <a:ea typeface="Times New Roman" panose="02020603050405020304" pitchFamily="18" charset="0"/>
                <a:cs typeface="Arial" panose="020B0604020202020204" pitchFamily="34" charset="0"/>
              </a:rPr>
              <a:t> Gall cyflyrau fel dyslecsia, anhwylder sbectrwm awtistiaeth (ASD), ac affasia effeithio ar sut mae iaith yn cael ei phrosesu, ei deall neu ei chynhyrchu. Er enghraifft, gall dyslecsia wneud darllen ac ysgrifennu yn arbennig o heriol, tra gall unigolion ag ASD gael trafferth ag agweddau cymdeithasol ar ddefnydd iaith, fel tôn a chyd-destun.            (Owens, 2020)</a:t>
            </a:r>
            <a:endParaRPr lang="en-GB" sz="3700" kern="100" dirty="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5C53DAE4-C5C8-80FD-0D29-EB776B3532E3}"/>
              </a:ext>
            </a:extLst>
          </p:cNvPr>
          <p:cNvSpPr>
            <a:spLocks noGrp="1"/>
          </p:cNvSpPr>
          <p:nvPr>
            <p:ph sz="half" idx="2"/>
          </p:nvPr>
        </p:nvSpPr>
        <p:spPr/>
        <p:txBody>
          <a:bodyPr>
            <a:noAutofit/>
          </a:bodyPr>
          <a:lstStyle/>
          <a:p>
            <a:pPr marL="0" indent="0">
              <a:buNone/>
            </a:pPr>
            <a:r>
              <a:rPr lang="en-GB" sz="1400" b="1" i="1" dirty="0">
                <a:solidFill>
                  <a:schemeClr val="accent1"/>
                </a:solidFill>
              </a:rPr>
              <a:t>Hearing Impairments </a:t>
            </a:r>
          </a:p>
          <a:p>
            <a:r>
              <a:rPr lang="en-GB" sz="1400" b="1" i="1" dirty="0">
                <a:solidFill>
                  <a:schemeClr val="accent1"/>
                </a:solidFill>
              </a:rPr>
              <a:t>Impact:</a:t>
            </a:r>
            <a:r>
              <a:rPr lang="en-GB" sz="1400" i="1" dirty="0">
                <a:solidFill>
                  <a:schemeClr val="accent1"/>
                </a:solidFill>
              </a:rPr>
              <a:t> If a child is born with hearing loss or experiences hearing problems early on, it can severely affect their ability to hear language. This can delay language acquisition and make it harder to understand and produce speech.</a:t>
            </a:r>
          </a:p>
          <a:p>
            <a:pPr marL="0" indent="0">
              <a:buNone/>
            </a:pPr>
            <a:r>
              <a:rPr lang="en-GB" sz="1400" b="1" i="1" dirty="0">
                <a:solidFill>
                  <a:schemeClr val="accent1"/>
                </a:solidFill>
              </a:rPr>
              <a:t>Cognitive Delays</a:t>
            </a:r>
          </a:p>
          <a:p>
            <a:r>
              <a:rPr lang="en-GB" sz="1400" b="1" i="1" dirty="0">
                <a:solidFill>
                  <a:schemeClr val="accent1"/>
                </a:solidFill>
              </a:rPr>
              <a:t>Impact:</a:t>
            </a:r>
            <a:r>
              <a:rPr lang="en-GB" sz="1400" i="1" dirty="0">
                <a:solidFill>
                  <a:schemeClr val="accent1"/>
                </a:solidFill>
              </a:rPr>
              <a:t> Children with developmental delays, intellectual disabilities or other cognitive challenges may find it more difficult to grasp complex language concepts (e.g. grammar and abstract vocabulary)</a:t>
            </a:r>
          </a:p>
          <a:p>
            <a:pPr marL="0" indent="0">
              <a:buNone/>
            </a:pPr>
            <a:r>
              <a:rPr lang="en-GB" sz="1400" b="1" i="1" dirty="0">
                <a:solidFill>
                  <a:schemeClr val="accent1"/>
                </a:solidFill>
              </a:rPr>
              <a:t>Neurological Disorders</a:t>
            </a:r>
          </a:p>
          <a:p>
            <a:r>
              <a:rPr lang="en-GB" sz="1400" b="1" i="1" dirty="0">
                <a:solidFill>
                  <a:schemeClr val="accent1"/>
                </a:solidFill>
              </a:rPr>
              <a:t>Impact</a:t>
            </a:r>
            <a:r>
              <a:rPr lang="en-GB" sz="1400" i="1" dirty="0">
                <a:solidFill>
                  <a:schemeClr val="accent1"/>
                </a:solidFill>
              </a:rPr>
              <a:t> Conditions like </a:t>
            </a:r>
            <a:r>
              <a:rPr lang="en-GB" sz="1400" b="1" i="1" dirty="0">
                <a:solidFill>
                  <a:schemeClr val="accent1"/>
                </a:solidFill>
              </a:rPr>
              <a:t>dyslexia</a:t>
            </a:r>
            <a:r>
              <a:rPr lang="en-GB" sz="1400" i="1" dirty="0">
                <a:solidFill>
                  <a:schemeClr val="accent1"/>
                </a:solidFill>
              </a:rPr>
              <a:t>, </a:t>
            </a:r>
            <a:r>
              <a:rPr lang="en-GB" sz="1400" b="1" i="1" dirty="0">
                <a:solidFill>
                  <a:schemeClr val="accent1"/>
                </a:solidFill>
              </a:rPr>
              <a:t>autism spectrum disorder (ASD)</a:t>
            </a:r>
            <a:r>
              <a:rPr lang="en-GB" sz="1400" i="1" dirty="0">
                <a:solidFill>
                  <a:schemeClr val="accent1"/>
                </a:solidFill>
              </a:rPr>
              <a:t>, and </a:t>
            </a:r>
            <a:r>
              <a:rPr lang="en-GB" sz="1400" b="1" i="1" dirty="0">
                <a:solidFill>
                  <a:schemeClr val="accent1"/>
                </a:solidFill>
              </a:rPr>
              <a:t>aphasia</a:t>
            </a:r>
            <a:r>
              <a:rPr lang="en-GB" sz="1400" i="1" dirty="0">
                <a:solidFill>
                  <a:schemeClr val="accent1"/>
                </a:solidFill>
              </a:rPr>
              <a:t> can impact how language is processed, understood, or produced. Social aspects can be particularly affected. (Owens, 2020)</a:t>
            </a:r>
            <a:endParaRPr lang="en-GB" sz="1400" i="1" dirty="0"/>
          </a:p>
        </p:txBody>
      </p:sp>
    </p:spTree>
    <p:extLst>
      <p:ext uri="{BB962C8B-B14F-4D97-AF65-F5344CB8AC3E}">
        <p14:creationId xmlns:p14="http://schemas.microsoft.com/office/powerpoint/2010/main" val="3279871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F7A81C-F481-922E-8FA9-7503CD0A32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BA9FE-BEFE-9215-AF34-6C2D3B7AF259}"/>
              </a:ext>
            </a:extLst>
          </p:cNvPr>
          <p:cNvSpPr>
            <a:spLocks noGrp="1"/>
          </p:cNvSpPr>
          <p:nvPr>
            <p:ph type="title"/>
          </p:nvPr>
        </p:nvSpPr>
        <p:spPr/>
        <p:txBody>
          <a:bodyPr>
            <a:normAutofit/>
          </a:bodyPr>
          <a:lstStyle/>
          <a:p>
            <a:pPr algn="ctr"/>
            <a:r>
              <a:rPr lang="en-GB" sz="3200" b="1" dirty="0">
                <a:latin typeface="+mn-lt"/>
              </a:rPr>
              <a:t>Rhai </a:t>
            </a:r>
            <a:r>
              <a:rPr lang="en-GB" sz="3200" b="1" dirty="0" err="1">
                <a:latin typeface="+mn-lt"/>
              </a:rPr>
              <a:t>heriau</a:t>
            </a:r>
            <a:r>
              <a:rPr lang="en-GB" sz="3200" b="1" dirty="0">
                <a:latin typeface="+mn-lt"/>
              </a:rPr>
              <a:t> </a:t>
            </a:r>
            <a:r>
              <a:rPr lang="en-GB" sz="3200" b="1" dirty="0" err="1">
                <a:latin typeface="+mn-lt"/>
              </a:rPr>
              <a:t>cyffredin</a:t>
            </a:r>
            <a:r>
              <a:rPr lang="en-GB" sz="3200" b="1" dirty="0">
                <a:latin typeface="+mn-lt"/>
              </a:rPr>
              <a:t>…….</a:t>
            </a:r>
            <a:br>
              <a:rPr lang="en-GB" sz="3200" b="1" dirty="0">
                <a:latin typeface="+mn-lt"/>
              </a:rPr>
            </a:br>
            <a:r>
              <a:rPr lang="en-GB" sz="3200" b="1" i="1" dirty="0">
                <a:solidFill>
                  <a:schemeClr val="accent1"/>
                </a:solidFill>
                <a:latin typeface="+mn-lt"/>
              </a:rPr>
              <a:t>Some common environmental challenges </a:t>
            </a:r>
            <a:r>
              <a:rPr lang="en-GB" sz="3200" b="1" dirty="0">
                <a:solidFill>
                  <a:schemeClr val="accent1"/>
                </a:solidFill>
                <a:latin typeface="+mn-lt"/>
              </a:rPr>
              <a:t>…….</a:t>
            </a:r>
            <a:endParaRPr lang="en-GB" sz="3200" dirty="0">
              <a:latin typeface="+mn-lt"/>
            </a:endParaRPr>
          </a:p>
        </p:txBody>
      </p:sp>
      <p:sp>
        <p:nvSpPr>
          <p:cNvPr id="3" name="Content Placeholder 2">
            <a:extLst>
              <a:ext uri="{FF2B5EF4-FFF2-40B4-BE49-F238E27FC236}">
                <a16:creationId xmlns:a16="http://schemas.microsoft.com/office/drawing/2014/main" id="{B495DEA9-E8A2-0600-4601-013CB441CB62}"/>
              </a:ext>
            </a:extLst>
          </p:cNvPr>
          <p:cNvSpPr>
            <a:spLocks noGrp="1"/>
          </p:cNvSpPr>
          <p:nvPr>
            <p:ph sz="half" idx="1"/>
          </p:nvPr>
        </p:nvSpPr>
        <p:spPr/>
        <p:txBody>
          <a:bodyPr>
            <a:normAutofit fontScale="55000" lnSpcReduction="20000"/>
          </a:bodyPr>
          <a:lstStyle/>
          <a:p>
            <a:pPr marL="0" indent="0">
              <a:lnSpc>
                <a:spcPct val="1150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b="1" kern="0" dirty="0">
                <a:solidFill>
                  <a:srgbClr val="1F1F1F"/>
                </a:solidFill>
                <a:latin typeface="Calibri" panose="020F0502020204030204" pitchFamily="34" charset="0"/>
                <a:ea typeface="Times New Roman" panose="02020603050405020304" pitchFamily="18" charset="0"/>
                <a:cs typeface="Arial" panose="020B0604020202020204" pitchFamily="34" charset="0"/>
              </a:rPr>
              <a:t>Diffyg Amlygiad i Iaith</a:t>
            </a:r>
            <a:endParaRPr lang="en-GB" b="1"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b="1" kern="0" dirty="0">
                <a:solidFill>
                  <a:srgbClr val="1F1F1F"/>
                </a:solidFill>
                <a:latin typeface="Calibri" panose="020F0502020204030204" pitchFamily="34" charset="0"/>
                <a:ea typeface="Times New Roman" panose="02020603050405020304" pitchFamily="18" charset="0"/>
                <a:cs typeface="Arial" panose="020B0604020202020204" pitchFamily="34" charset="0"/>
              </a:rPr>
              <a:t>Effaith</a:t>
            </a:r>
            <a:r>
              <a:rPr lang="cy-GB" kern="0" dirty="0">
                <a:solidFill>
                  <a:srgbClr val="1F1F1F"/>
                </a:solidFill>
                <a:latin typeface="Calibri" panose="020F0502020204030204" pitchFamily="34" charset="0"/>
                <a:ea typeface="Times New Roman" panose="02020603050405020304" pitchFamily="18" charset="0"/>
                <a:cs typeface="Arial" panose="020B0604020202020204" pitchFamily="34" charset="0"/>
              </a:rPr>
              <a:t>: Mae angen i blant ddod i gysylltiad cyson â iaith lafar neu iaith arwyddion er mwyn datblygu eu sgiliau iaith. Os bydd plentyn yn tyfu i fyny mewn amgylchedd lle mae amlygiad iaith yn gyfyngedig (e.e., oherwydd arwahanrwydd cymdeithasol, esgeulustod, neu ddiffyg ysgogiad), gall ei ddatblygiad iaith gael ei ohirio.</a:t>
            </a:r>
            <a:endParaRPr lang="en-GB"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b="1" kern="0" dirty="0">
                <a:solidFill>
                  <a:srgbClr val="1F1F1F"/>
                </a:solidFill>
                <a:latin typeface="Calibri" panose="020F0502020204030204" pitchFamily="34" charset="0"/>
                <a:ea typeface="Times New Roman" panose="02020603050405020304" pitchFamily="18" charset="0"/>
                <a:cs typeface="Arial" panose="020B0604020202020204" pitchFamily="34" charset="0"/>
              </a:rPr>
              <a:t>Dwyieithrwydd neu Amlieithrwydd</a:t>
            </a:r>
            <a:endParaRPr lang="en-GB" b="1"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kern="0" dirty="0">
                <a:solidFill>
                  <a:srgbClr val="1F1F1F"/>
                </a:solidFill>
                <a:latin typeface="Calibri" panose="020F0502020204030204" pitchFamily="34" charset="0"/>
                <a:ea typeface="Times New Roman" panose="02020603050405020304" pitchFamily="18" charset="0"/>
                <a:cs typeface="Arial" panose="020B0604020202020204" pitchFamily="34" charset="0"/>
              </a:rPr>
              <a:t>Effaith: Gall tyfu i fyny gydag ieithoedd lluosog weithiau ohirio datblygiad iaith neu arwain at gymysgu ieithoedd (newid cod). Gall rhai plant brofi "cyfnod tawel" pan fyddant yn dysgu dwy iaith a </a:t>
            </a:r>
            <a:r>
              <a:rPr lang="cy-GB" kern="0" dirty="0" err="1">
                <a:solidFill>
                  <a:srgbClr val="1F1F1F"/>
                </a:solidFill>
                <a:latin typeface="Calibri" panose="020F0502020204030204" pitchFamily="34" charset="0"/>
                <a:ea typeface="Times New Roman" panose="02020603050405020304" pitchFamily="18" charset="0"/>
                <a:cs typeface="Arial" panose="020B0604020202020204" pitchFamily="34" charset="0"/>
              </a:rPr>
              <a:t>gallant</a:t>
            </a:r>
            <a:r>
              <a:rPr lang="cy-GB" kern="0" dirty="0">
                <a:solidFill>
                  <a:srgbClr val="1F1F1F"/>
                </a:solidFill>
                <a:latin typeface="Calibri" panose="020F0502020204030204" pitchFamily="34" charset="0"/>
                <a:ea typeface="Times New Roman" panose="02020603050405020304" pitchFamily="18" charset="0"/>
                <a:cs typeface="Arial" panose="020B0604020202020204" pitchFamily="34" charset="0"/>
              </a:rPr>
              <a:t> ymddangos yn llai llafar na'u cyfoedion.                                                          </a:t>
            </a:r>
            <a:r>
              <a:rPr lang="cy-GB" sz="1000" kern="0" dirty="0">
                <a:solidFill>
                  <a:srgbClr val="1F1F1F"/>
                </a:solidFill>
                <a:latin typeface="Calibri" panose="020F0502020204030204" pitchFamily="34" charset="0"/>
                <a:ea typeface="Times New Roman" panose="02020603050405020304" pitchFamily="18" charset="0"/>
                <a:cs typeface="Arial" panose="020B0604020202020204" pitchFamily="34" charset="0"/>
              </a:rPr>
              <a:t>(Owens, 2020)</a:t>
            </a:r>
            <a:endParaRPr lang="en-GB" kern="100" dirty="0">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1C6E27EB-971E-7BFF-2CFF-D97AE6855BE3}"/>
              </a:ext>
            </a:extLst>
          </p:cNvPr>
          <p:cNvSpPr>
            <a:spLocks noGrp="1"/>
          </p:cNvSpPr>
          <p:nvPr>
            <p:ph sz="half" idx="2"/>
          </p:nvPr>
        </p:nvSpPr>
        <p:spPr/>
        <p:txBody>
          <a:bodyPr>
            <a:noAutofit/>
          </a:bodyPr>
          <a:lstStyle/>
          <a:p>
            <a:pPr marL="0" indent="0">
              <a:buNone/>
            </a:pPr>
            <a:r>
              <a:rPr lang="en-GB" sz="1800" b="1" i="1" dirty="0">
                <a:solidFill>
                  <a:schemeClr val="accent1"/>
                </a:solidFill>
              </a:rPr>
              <a:t>Lack of Exposure to Language</a:t>
            </a:r>
          </a:p>
          <a:p>
            <a:r>
              <a:rPr lang="en-GB" sz="1800" b="1" i="1" dirty="0">
                <a:solidFill>
                  <a:schemeClr val="accent1"/>
                </a:solidFill>
              </a:rPr>
              <a:t>Impact</a:t>
            </a:r>
            <a:r>
              <a:rPr lang="en-GB" sz="1800" i="1" dirty="0">
                <a:solidFill>
                  <a:schemeClr val="accent1"/>
                </a:solidFill>
              </a:rPr>
              <a:t>: Children need consistent exposure to spoken or signed language in order to develop their language skills. If a child grows up in an environment where language exposure is limited their language development may be delayed.</a:t>
            </a:r>
          </a:p>
          <a:p>
            <a:pPr marL="0" indent="0">
              <a:buNone/>
            </a:pPr>
            <a:r>
              <a:rPr lang="en-GB" sz="1800" b="1" i="1" dirty="0">
                <a:solidFill>
                  <a:schemeClr val="accent1"/>
                </a:solidFill>
              </a:rPr>
              <a:t>Bilingualism or Multilingualism</a:t>
            </a:r>
          </a:p>
          <a:p>
            <a:r>
              <a:rPr lang="en-GB" sz="1800" b="1" i="1" dirty="0">
                <a:solidFill>
                  <a:schemeClr val="accent1"/>
                </a:solidFill>
              </a:rPr>
              <a:t>Impact</a:t>
            </a:r>
            <a:r>
              <a:rPr lang="en-GB" sz="1800" i="1" dirty="0">
                <a:solidFill>
                  <a:schemeClr val="accent1"/>
                </a:solidFill>
              </a:rPr>
              <a:t>: Growing up with multiple languages can sometimes delay the onset of language development or lead to mixing languages (code-switching). Some children may experience a "silent period" when they are learning two languages and may seem less verbal than their peers.  </a:t>
            </a:r>
            <a:r>
              <a:rPr lang="en-GB" sz="1000" i="1" dirty="0">
                <a:solidFill>
                  <a:schemeClr val="accent1"/>
                </a:solidFill>
              </a:rPr>
              <a:t>(Owens, 2020)</a:t>
            </a:r>
            <a:endParaRPr lang="en-GB" sz="1800" i="1" dirty="0">
              <a:solidFill>
                <a:schemeClr val="accent1"/>
              </a:solidFill>
            </a:endParaRPr>
          </a:p>
          <a:p>
            <a:pPr marL="0" indent="0">
              <a:buNone/>
            </a:pPr>
            <a:endParaRPr lang="en-GB" sz="1800" i="1" dirty="0"/>
          </a:p>
        </p:txBody>
      </p:sp>
    </p:spTree>
    <p:extLst>
      <p:ext uri="{BB962C8B-B14F-4D97-AF65-F5344CB8AC3E}">
        <p14:creationId xmlns:p14="http://schemas.microsoft.com/office/powerpoint/2010/main" val="38456261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14E6F1-FA34-4079-7396-1921BFE3C1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3CEA8B-1680-880E-7F7B-E4352B4D111E}"/>
              </a:ext>
            </a:extLst>
          </p:cNvPr>
          <p:cNvSpPr>
            <a:spLocks noGrp="1"/>
          </p:cNvSpPr>
          <p:nvPr>
            <p:ph type="title"/>
          </p:nvPr>
        </p:nvSpPr>
        <p:spPr/>
        <p:txBody>
          <a:bodyPr/>
          <a:lstStyle/>
          <a:p>
            <a:pPr algn="ctr"/>
            <a:r>
              <a:rPr lang="en-GB" b="1" dirty="0">
                <a:latin typeface="+mn-lt"/>
              </a:rPr>
              <a:t>Rhai </a:t>
            </a:r>
            <a:r>
              <a:rPr lang="en-GB" b="1" dirty="0" err="1">
                <a:latin typeface="+mn-lt"/>
              </a:rPr>
              <a:t>heriau</a:t>
            </a:r>
            <a:r>
              <a:rPr lang="en-GB" b="1" dirty="0">
                <a:latin typeface="+mn-lt"/>
              </a:rPr>
              <a:t> </a:t>
            </a:r>
            <a:r>
              <a:rPr lang="en-GB" b="1" dirty="0" err="1">
                <a:latin typeface="+mn-lt"/>
              </a:rPr>
              <a:t>cyffredin</a:t>
            </a:r>
            <a:r>
              <a:rPr lang="en-GB" b="1" dirty="0">
                <a:latin typeface="+mn-lt"/>
              </a:rPr>
              <a:t>…….</a:t>
            </a:r>
            <a:br>
              <a:rPr lang="en-GB" b="1" dirty="0">
                <a:latin typeface="+mn-lt"/>
              </a:rPr>
            </a:br>
            <a:r>
              <a:rPr lang="en-GB" b="1" i="1" dirty="0">
                <a:solidFill>
                  <a:schemeClr val="accent1"/>
                </a:solidFill>
                <a:latin typeface="+mn-lt"/>
              </a:rPr>
              <a:t>Some common social challenges </a:t>
            </a:r>
            <a:r>
              <a:rPr lang="en-GB" b="1" dirty="0">
                <a:solidFill>
                  <a:schemeClr val="accent1"/>
                </a:solidFill>
                <a:latin typeface="+mn-lt"/>
              </a:rPr>
              <a:t>….</a:t>
            </a:r>
            <a:endParaRPr lang="en-GB" dirty="0">
              <a:latin typeface="+mn-lt"/>
            </a:endParaRPr>
          </a:p>
        </p:txBody>
      </p:sp>
      <p:sp>
        <p:nvSpPr>
          <p:cNvPr id="3" name="Content Placeholder 2">
            <a:extLst>
              <a:ext uri="{FF2B5EF4-FFF2-40B4-BE49-F238E27FC236}">
                <a16:creationId xmlns:a16="http://schemas.microsoft.com/office/drawing/2014/main" id="{796386FC-89E8-E1F2-7954-93629EE121B4}"/>
              </a:ext>
            </a:extLst>
          </p:cNvPr>
          <p:cNvSpPr>
            <a:spLocks noGrp="1"/>
          </p:cNvSpPr>
          <p:nvPr>
            <p:ph sz="half" idx="1"/>
          </p:nvPr>
        </p:nvSpPr>
        <p:spPr>
          <a:xfrm>
            <a:off x="838200" y="1825625"/>
            <a:ext cx="5156200" cy="4104120"/>
          </a:xfrm>
        </p:spPr>
        <p:txBody>
          <a:bodyPr>
            <a:noAutofit/>
          </a:bodyPr>
          <a:lstStyle/>
          <a:p>
            <a:pPr marL="0" indent="0">
              <a:lnSpc>
                <a:spcPct val="1150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600" kern="100" dirty="0">
                <a:ea typeface="DengXian" panose="02010600030101010101" pitchFamily="2" charset="-122"/>
                <a:cs typeface="Arial" panose="020B0604020202020204" pitchFamily="34" charset="0"/>
              </a:rPr>
              <a:t> </a:t>
            </a:r>
            <a:r>
              <a:rPr lang="cy-GB" sz="1600" b="1" kern="0" dirty="0">
                <a:solidFill>
                  <a:srgbClr val="1F1F1F"/>
                </a:solidFill>
                <a:ea typeface="Times New Roman" panose="02020603050405020304" pitchFamily="18" charset="0"/>
                <a:cs typeface="Arial" panose="020B0604020202020204" pitchFamily="34" charset="0"/>
              </a:rPr>
              <a:t>Ffactorau Economaidd Gymdeithasol</a:t>
            </a:r>
            <a:endParaRPr lang="en-GB" sz="1600" b="1" kern="100" dirty="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600" kern="0" dirty="0">
                <a:solidFill>
                  <a:srgbClr val="1F1F1F"/>
                </a:solidFill>
                <a:ea typeface="Times New Roman" panose="02020603050405020304" pitchFamily="18" charset="0"/>
                <a:cs typeface="Arial" panose="020B0604020202020204" pitchFamily="34" charset="0"/>
              </a:rPr>
              <a:t>Effaith: Efallai y bydd gan blant o deuluoedd incwm isel lai o fynediad at fewnbwn iaith o ansawdd uchel, gan gynnwys llyfrau, teganau addysgol, neu sgyrsiau rhyngweithiol gyda gofalwyr. Mae ymchwil yn dangos bod plant mewn cartrefi cyfoethocach yn aml yn clywed mwy o eiriau, a all arwain at sgiliau iaith uwch    </a:t>
            </a:r>
            <a:r>
              <a:rPr lang="cy-GB" sz="1000" kern="0" dirty="0">
                <a:solidFill>
                  <a:srgbClr val="1F1F1F"/>
                </a:solidFill>
                <a:ea typeface="Times New Roman" panose="02020603050405020304" pitchFamily="18" charset="0"/>
                <a:cs typeface="Arial" panose="020B0604020202020204" pitchFamily="34" charset="0"/>
              </a:rPr>
              <a:t>(Owens, 2020)</a:t>
            </a:r>
            <a:endParaRPr lang="en-GB" sz="1600" dirty="0"/>
          </a:p>
        </p:txBody>
      </p:sp>
      <p:sp>
        <p:nvSpPr>
          <p:cNvPr id="4" name="Content Placeholder 3">
            <a:extLst>
              <a:ext uri="{FF2B5EF4-FFF2-40B4-BE49-F238E27FC236}">
                <a16:creationId xmlns:a16="http://schemas.microsoft.com/office/drawing/2014/main" id="{1E3EEDBD-2604-4EEB-40F7-F576220B9107}"/>
              </a:ext>
            </a:extLst>
          </p:cNvPr>
          <p:cNvSpPr>
            <a:spLocks noGrp="1"/>
          </p:cNvSpPr>
          <p:nvPr>
            <p:ph sz="half" idx="2"/>
          </p:nvPr>
        </p:nvSpPr>
        <p:spPr>
          <a:xfrm>
            <a:off x="6096000" y="1775749"/>
            <a:ext cx="5156200" cy="4104120"/>
          </a:xfrm>
        </p:spPr>
        <p:txBody>
          <a:bodyPr>
            <a:noAutofit/>
          </a:bodyPr>
          <a:lstStyle/>
          <a:p>
            <a:pPr marL="0" indent="0">
              <a:buNone/>
            </a:pPr>
            <a:r>
              <a:rPr lang="en-GB" sz="1800" b="1" i="1" dirty="0">
                <a:solidFill>
                  <a:schemeClr val="accent1"/>
                </a:solidFill>
              </a:rPr>
              <a:t>Socioeconomic Factors</a:t>
            </a:r>
          </a:p>
          <a:p>
            <a:r>
              <a:rPr lang="en-GB" sz="1800" b="1" i="1" dirty="0">
                <a:solidFill>
                  <a:schemeClr val="accent1"/>
                </a:solidFill>
              </a:rPr>
              <a:t>Impact</a:t>
            </a:r>
            <a:r>
              <a:rPr lang="en-GB" sz="1800" i="1" dirty="0">
                <a:solidFill>
                  <a:schemeClr val="accent1"/>
                </a:solidFill>
              </a:rPr>
              <a:t>: Children from disadvantaged backgrounds may have less access to high-quality language input, including books, educational toys or interactive conversations with caregivers. Research shows that children in wealthier households often hear more words, which can lead to advanced language skills.                                    </a:t>
            </a:r>
            <a:r>
              <a:rPr lang="en-GB" sz="1000" i="1" dirty="0">
                <a:solidFill>
                  <a:schemeClr val="accent1"/>
                </a:solidFill>
              </a:rPr>
              <a:t>(Owens, 2020)</a:t>
            </a:r>
            <a:endParaRPr lang="en-GB" sz="1800" i="1" dirty="0">
              <a:solidFill>
                <a:schemeClr val="accent1"/>
              </a:solidFill>
            </a:endParaRPr>
          </a:p>
          <a:p>
            <a:pPr marL="0" indent="0">
              <a:buNone/>
            </a:pPr>
            <a:endParaRPr lang="en-GB" sz="1800" i="1" dirty="0"/>
          </a:p>
        </p:txBody>
      </p:sp>
    </p:spTree>
    <p:extLst>
      <p:ext uri="{BB962C8B-B14F-4D97-AF65-F5344CB8AC3E}">
        <p14:creationId xmlns:p14="http://schemas.microsoft.com/office/powerpoint/2010/main" val="10081708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7493E-372D-0EDA-3932-A6AB2E23CF22}"/>
              </a:ext>
            </a:extLst>
          </p:cNvPr>
          <p:cNvSpPr>
            <a:spLocks noGrp="1"/>
          </p:cNvSpPr>
          <p:nvPr>
            <p:ph type="title"/>
          </p:nvPr>
        </p:nvSpPr>
        <p:spPr/>
        <p:txBody>
          <a:bodyPr>
            <a:normAutofit/>
          </a:bodyPr>
          <a:lstStyle/>
          <a:p>
            <a:pPr algn="ctr"/>
            <a:r>
              <a:rPr lang="en-GB" b="1" dirty="0" err="1">
                <a:latin typeface="+mn-lt"/>
              </a:rPr>
              <a:t>Caffael</a:t>
            </a:r>
            <a:r>
              <a:rPr lang="en-GB" b="1" dirty="0">
                <a:latin typeface="+mn-lt"/>
              </a:rPr>
              <a:t> </a:t>
            </a:r>
            <a:r>
              <a:rPr lang="en-GB" b="1" dirty="0" err="1">
                <a:latin typeface="+mn-lt"/>
              </a:rPr>
              <a:t>iaith</a:t>
            </a:r>
            <a:r>
              <a:rPr lang="en-GB" b="1" dirty="0">
                <a:latin typeface="+mn-lt"/>
              </a:rPr>
              <a:t>: </a:t>
            </a:r>
            <a:r>
              <a:rPr lang="en-GB" b="1" dirty="0" err="1">
                <a:latin typeface="+mn-lt"/>
              </a:rPr>
              <a:t>Damcaniaethau</a:t>
            </a:r>
            <a:r>
              <a:rPr lang="en-GB" b="1" dirty="0">
                <a:latin typeface="+mn-lt"/>
              </a:rPr>
              <a:t> </a:t>
            </a:r>
            <a:r>
              <a:rPr lang="en-GB" b="1" dirty="0" err="1">
                <a:latin typeface="+mn-lt"/>
              </a:rPr>
              <a:t>allweddol</a:t>
            </a:r>
            <a:br>
              <a:rPr lang="en-GB" b="1" i="1" dirty="0">
                <a:solidFill>
                  <a:schemeClr val="accent1">
                    <a:lumMod val="75000"/>
                  </a:schemeClr>
                </a:solidFill>
                <a:latin typeface="+mn-lt"/>
              </a:rPr>
            </a:br>
            <a:r>
              <a:rPr lang="en-GB" b="1" i="1" dirty="0">
                <a:solidFill>
                  <a:schemeClr val="accent1">
                    <a:lumMod val="75000"/>
                  </a:schemeClr>
                </a:solidFill>
                <a:latin typeface="+mn-lt"/>
              </a:rPr>
              <a:t>Language acquisition: Key theories</a:t>
            </a:r>
          </a:p>
        </p:txBody>
      </p:sp>
      <p:sp>
        <p:nvSpPr>
          <p:cNvPr id="3" name="Content Placeholder 2">
            <a:extLst>
              <a:ext uri="{FF2B5EF4-FFF2-40B4-BE49-F238E27FC236}">
                <a16:creationId xmlns:a16="http://schemas.microsoft.com/office/drawing/2014/main" id="{280500DC-8011-4C78-EC5E-994E512326E5}"/>
              </a:ext>
            </a:extLst>
          </p:cNvPr>
          <p:cNvSpPr>
            <a:spLocks noGrp="1"/>
          </p:cNvSpPr>
          <p:nvPr>
            <p:ph sz="half" idx="1"/>
          </p:nvPr>
        </p:nvSpPr>
        <p:spPr/>
        <p:txBody>
          <a:bodyPr>
            <a:normAutofit fontScale="92500" lnSpcReduction="10000"/>
          </a:bodyPr>
          <a:lstStyle/>
          <a:p>
            <a:pPr marL="0" indent="0" algn="ctr">
              <a:buNone/>
            </a:pPr>
            <a:r>
              <a:rPr lang="en-GB" dirty="0" err="1"/>
              <a:t>Cyflyru</a:t>
            </a:r>
            <a:r>
              <a:rPr lang="en-GB" dirty="0"/>
              <a:t> Operant (Skinner, 1957)</a:t>
            </a:r>
          </a:p>
          <a:p>
            <a:pPr marL="0" indent="0" algn="ctr">
              <a:buNone/>
            </a:pPr>
            <a:endParaRPr lang="en-GB" dirty="0"/>
          </a:p>
          <a:p>
            <a:pPr lvl="0"/>
            <a:r>
              <a:rPr lang="en-GB" dirty="0" err="1"/>
              <a:t>Defnydd</a:t>
            </a:r>
            <a:r>
              <a:rPr lang="en-GB" dirty="0"/>
              <a:t> </a:t>
            </a:r>
            <a:r>
              <a:rPr lang="en-GB" dirty="0" err="1"/>
              <a:t>llwyddiannus</a:t>
            </a:r>
            <a:r>
              <a:rPr lang="en-GB" dirty="0"/>
              <a:t> o </a:t>
            </a:r>
            <a:r>
              <a:rPr lang="en-GB" dirty="0" err="1"/>
              <a:t>iaith</a:t>
            </a:r>
            <a:r>
              <a:rPr lang="en-GB" dirty="0"/>
              <a:t> </a:t>
            </a:r>
            <a:r>
              <a:rPr lang="en-GB" dirty="0" err="1"/>
              <a:t>yw</a:t>
            </a:r>
            <a:r>
              <a:rPr lang="en-GB" dirty="0"/>
              <a:t> </a:t>
            </a:r>
            <a:r>
              <a:rPr lang="en-GB" dirty="0" err="1"/>
              <a:t>wedi'i</a:t>
            </a:r>
            <a:r>
              <a:rPr lang="en-GB" dirty="0"/>
              <a:t> </a:t>
            </a:r>
            <a:r>
              <a:rPr lang="en-GB" dirty="0" err="1"/>
              <a:t>atgyfnerthu</a:t>
            </a:r>
            <a:r>
              <a:rPr lang="en-GB" dirty="0"/>
              <a:t>, </a:t>
            </a:r>
            <a:r>
              <a:rPr lang="en-GB" dirty="0" err="1"/>
              <a:t>gan</a:t>
            </a:r>
            <a:r>
              <a:rPr lang="en-GB" dirty="0"/>
              <a:t> </a:t>
            </a:r>
            <a:r>
              <a:rPr lang="en-GB" dirty="0" err="1"/>
              <a:t>ei</a:t>
            </a:r>
            <a:r>
              <a:rPr lang="en-GB" dirty="0"/>
              <a:t> </a:t>
            </a:r>
            <a:r>
              <a:rPr lang="en-GB" dirty="0" err="1"/>
              <a:t>wneud</a:t>
            </a:r>
            <a:r>
              <a:rPr lang="en-GB" dirty="0"/>
              <a:t> </a:t>
            </a:r>
            <a:r>
              <a:rPr lang="en-GB" dirty="0" err="1"/>
              <a:t>yn</a:t>
            </a:r>
            <a:r>
              <a:rPr lang="en-GB" dirty="0"/>
              <a:t> </a:t>
            </a:r>
            <a:r>
              <a:rPr lang="en-GB" dirty="0" err="1"/>
              <a:t>fwy</a:t>
            </a:r>
            <a:r>
              <a:rPr lang="en-GB" dirty="0"/>
              <a:t> </a:t>
            </a:r>
            <a:r>
              <a:rPr lang="en-GB" dirty="0" err="1"/>
              <a:t>tebygol</a:t>
            </a:r>
            <a:r>
              <a:rPr lang="en-GB" dirty="0"/>
              <a:t> </a:t>
            </a:r>
            <a:r>
              <a:rPr lang="en-GB" dirty="0" err="1"/>
              <a:t>i</a:t>
            </a:r>
            <a:r>
              <a:rPr lang="en-GB" dirty="0"/>
              <a:t> </a:t>
            </a:r>
            <a:r>
              <a:rPr lang="en-GB" dirty="0" err="1"/>
              <a:t>ddigwydd</a:t>
            </a:r>
            <a:r>
              <a:rPr lang="en-GB" dirty="0"/>
              <a:t> </a:t>
            </a:r>
            <a:r>
              <a:rPr lang="en-GB" dirty="0" err="1"/>
              <a:t>eto</a:t>
            </a:r>
            <a:r>
              <a:rPr lang="en-GB" dirty="0"/>
              <a:t>.</a:t>
            </a:r>
          </a:p>
          <a:p>
            <a:pPr lvl="0"/>
            <a:r>
              <a:rPr lang="en-GB" dirty="0"/>
              <a:t>Yn </a:t>
            </a:r>
            <a:r>
              <a:rPr lang="en-GB" dirty="0" err="1"/>
              <a:t>tynnu</a:t>
            </a:r>
            <a:r>
              <a:rPr lang="en-GB" dirty="0"/>
              <a:t> </a:t>
            </a:r>
            <a:r>
              <a:rPr lang="en-GB" dirty="0" err="1"/>
              <a:t>sylw</a:t>
            </a:r>
            <a:r>
              <a:rPr lang="en-GB" dirty="0"/>
              <a:t> at </a:t>
            </a:r>
            <a:r>
              <a:rPr lang="en-GB" dirty="0" err="1"/>
              <a:t>bwysigrwydd</a:t>
            </a:r>
            <a:r>
              <a:rPr lang="en-GB" dirty="0"/>
              <a:t> </a:t>
            </a:r>
            <a:r>
              <a:rPr lang="en-GB" dirty="0" err="1"/>
              <a:t>rhyngweithio</a:t>
            </a:r>
            <a:r>
              <a:rPr lang="en-GB" dirty="0"/>
              <a:t> </a:t>
            </a:r>
            <a:r>
              <a:rPr lang="en-GB" dirty="0" err="1"/>
              <a:t>cymdeithasol</a:t>
            </a:r>
            <a:r>
              <a:rPr lang="en-GB" dirty="0"/>
              <a:t> </a:t>
            </a:r>
            <a:r>
              <a:rPr lang="en-GB" dirty="0" err="1"/>
              <a:t>yn</a:t>
            </a:r>
            <a:r>
              <a:rPr lang="en-GB" dirty="0"/>
              <a:t> </a:t>
            </a:r>
            <a:r>
              <a:rPr lang="en-GB" dirty="0" err="1"/>
              <a:t>amgylchedd</a:t>
            </a:r>
            <a:r>
              <a:rPr lang="en-GB" dirty="0"/>
              <a:t> </a:t>
            </a:r>
            <a:r>
              <a:rPr lang="en-GB" dirty="0" err="1"/>
              <a:t>plentyn</a:t>
            </a:r>
            <a:r>
              <a:rPr lang="en-GB" dirty="0"/>
              <a:t> (</a:t>
            </a:r>
            <a:r>
              <a:rPr lang="en-GB" dirty="0" err="1"/>
              <a:t>meithrin</a:t>
            </a:r>
            <a:r>
              <a:rPr lang="en-GB" dirty="0"/>
              <a:t>)</a:t>
            </a:r>
          </a:p>
          <a:p>
            <a:pPr lvl="0"/>
            <a:r>
              <a:rPr lang="en-GB" dirty="0" err="1"/>
              <a:t>Heriwyd</a:t>
            </a:r>
            <a:r>
              <a:rPr lang="en-GB" dirty="0"/>
              <a:t> </a:t>
            </a:r>
            <a:r>
              <a:rPr lang="en-GB" dirty="0" err="1"/>
              <a:t>gan</a:t>
            </a:r>
            <a:r>
              <a:rPr lang="en-GB" dirty="0"/>
              <a:t> Noam Chomsky (1965)</a:t>
            </a:r>
          </a:p>
          <a:p>
            <a:endParaRPr lang="en-GB" dirty="0"/>
          </a:p>
        </p:txBody>
      </p:sp>
      <p:sp>
        <p:nvSpPr>
          <p:cNvPr id="4" name="Content Placeholder 3">
            <a:extLst>
              <a:ext uri="{FF2B5EF4-FFF2-40B4-BE49-F238E27FC236}">
                <a16:creationId xmlns:a16="http://schemas.microsoft.com/office/drawing/2014/main" id="{392E2957-EC71-003C-478A-03ED403D8AD6}"/>
              </a:ext>
            </a:extLst>
          </p:cNvPr>
          <p:cNvSpPr>
            <a:spLocks noGrp="1"/>
          </p:cNvSpPr>
          <p:nvPr>
            <p:ph sz="half" idx="2"/>
          </p:nvPr>
        </p:nvSpPr>
        <p:spPr/>
        <p:txBody>
          <a:bodyPr>
            <a:normAutofit fontScale="92500" lnSpcReduction="10000"/>
          </a:bodyPr>
          <a:lstStyle/>
          <a:p>
            <a:pPr marL="0" indent="0" algn="ctr">
              <a:buNone/>
            </a:pPr>
            <a:r>
              <a:rPr lang="en-US" sz="2400" i="1" dirty="0">
                <a:solidFill>
                  <a:schemeClr val="accent1">
                    <a:lumMod val="75000"/>
                  </a:schemeClr>
                </a:solidFill>
              </a:rPr>
              <a:t>Operant Conditioning (Skinner, 1957)</a:t>
            </a:r>
          </a:p>
          <a:p>
            <a:pPr marL="0" indent="0">
              <a:buNone/>
            </a:pPr>
            <a:endParaRPr lang="en-US" sz="2400" i="1" dirty="0">
              <a:solidFill>
                <a:schemeClr val="accent1">
                  <a:lumMod val="75000"/>
                </a:schemeClr>
              </a:solidFill>
            </a:endParaRPr>
          </a:p>
          <a:p>
            <a:pPr fontAlgn="t">
              <a:lnSpc>
                <a:spcPts val="1500"/>
              </a:lnSpc>
            </a:pPr>
            <a:r>
              <a:rPr lang="en-GB" i="1" dirty="0">
                <a:solidFill>
                  <a:schemeClr val="accent1">
                    <a:lumMod val="75000"/>
                  </a:schemeClr>
                </a:solidFill>
              </a:rPr>
              <a:t>Successful language use is </a:t>
            </a:r>
          </a:p>
          <a:p>
            <a:pPr marL="0" indent="0" fontAlgn="t">
              <a:lnSpc>
                <a:spcPts val="1500"/>
              </a:lnSpc>
              <a:buNone/>
            </a:pPr>
            <a:r>
              <a:rPr lang="en-GB" i="1" dirty="0">
                <a:solidFill>
                  <a:schemeClr val="accent1">
                    <a:lumMod val="75000"/>
                  </a:schemeClr>
                </a:solidFill>
              </a:rPr>
              <a:t>   reinforced, making it more likely </a:t>
            </a:r>
          </a:p>
          <a:p>
            <a:pPr marL="0" indent="0" fontAlgn="t">
              <a:lnSpc>
                <a:spcPts val="1500"/>
              </a:lnSpc>
              <a:buNone/>
            </a:pPr>
            <a:r>
              <a:rPr lang="en-GB" i="1" dirty="0">
                <a:solidFill>
                  <a:schemeClr val="accent1">
                    <a:lumMod val="75000"/>
                  </a:schemeClr>
                </a:solidFill>
              </a:rPr>
              <a:t>   to occur again.</a:t>
            </a:r>
          </a:p>
          <a:p>
            <a:r>
              <a:rPr lang="en-US" i="1" dirty="0">
                <a:solidFill>
                  <a:schemeClr val="accent1">
                    <a:lumMod val="75000"/>
                  </a:schemeClr>
                </a:solidFill>
              </a:rPr>
              <a:t>Highlights importance of social interaction in a child’s environment (nurture)</a:t>
            </a:r>
          </a:p>
          <a:p>
            <a:r>
              <a:rPr lang="en-US" i="1" dirty="0">
                <a:solidFill>
                  <a:schemeClr val="accent1">
                    <a:lumMod val="75000"/>
                  </a:schemeClr>
                </a:solidFill>
              </a:rPr>
              <a:t>Challenged by Noam Chomsky (1965)</a:t>
            </a:r>
          </a:p>
          <a:p>
            <a:pPr marL="0" indent="0">
              <a:buNone/>
            </a:pPr>
            <a:endParaRPr lang="en-GB" dirty="0"/>
          </a:p>
        </p:txBody>
      </p:sp>
    </p:spTree>
    <p:extLst>
      <p:ext uri="{BB962C8B-B14F-4D97-AF65-F5344CB8AC3E}">
        <p14:creationId xmlns:p14="http://schemas.microsoft.com/office/powerpoint/2010/main" val="1862521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ABE3D-A360-B7B7-C40F-BFC2D22A62D1}"/>
              </a:ext>
            </a:extLst>
          </p:cNvPr>
          <p:cNvSpPr>
            <a:spLocks noGrp="1"/>
          </p:cNvSpPr>
          <p:nvPr>
            <p:ph type="title"/>
          </p:nvPr>
        </p:nvSpPr>
        <p:spPr/>
        <p:txBody>
          <a:bodyPr>
            <a:normAutofit fontScale="90000"/>
          </a:bodyPr>
          <a:lstStyle/>
          <a:p>
            <a:pPr algn="ctr"/>
            <a:br>
              <a:rPr lang="en-GB" b="1" i="1" dirty="0">
                <a:solidFill>
                  <a:schemeClr val="accent1">
                    <a:lumMod val="75000"/>
                  </a:schemeClr>
                </a:solidFill>
              </a:rPr>
            </a:br>
            <a:r>
              <a:rPr lang="en-GB" b="1" dirty="0" err="1"/>
              <a:t>Caffael</a:t>
            </a:r>
            <a:r>
              <a:rPr lang="en-GB" b="1" dirty="0"/>
              <a:t> </a:t>
            </a:r>
            <a:r>
              <a:rPr lang="en-GB" b="1" dirty="0" err="1"/>
              <a:t>iaith</a:t>
            </a:r>
            <a:r>
              <a:rPr lang="en-GB" b="1" dirty="0"/>
              <a:t>: </a:t>
            </a:r>
            <a:r>
              <a:rPr lang="en-GB" b="1" dirty="0" err="1"/>
              <a:t>Damcaniaethau</a:t>
            </a:r>
            <a:r>
              <a:rPr lang="en-GB" b="1" dirty="0"/>
              <a:t> </a:t>
            </a:r>
            <a:r>
              <a:rPr lang="en-GB" b="1" dirty="0" err="1"/>
              <a:t>allweddol</a:t>
            </a:r>
            <a:r>
              <a:rPr lang="en-GB" b="1" dirty="0"/>
              <a:t> </a:t>
            </a:r>
            <a:br>
              <a:rPr lang="en-GB" b="1" dirty="0"/>
            </a:br>
            <a:r>
              <a:rPr lang="en-GB" b="1" i="1" dirty="0">
                <a:solidFill>
                  <a:schemeClr val="accent1">
                    <a:lumMod val="75000"/>
                  </a:schemeClr>
                </a:solidFill>
              </a:rPr>
              <a:t>Language acquisition: Key theories</a:t>
            </a:r>
            <a:endParaRPr lang="en-GB" dirty="0"/>
          </a:p>
        </p:txBody>
      </p:sp>
      <p:sp>
        <p:nvSpPr>
          <p:cNvPr id="3" name="Content Placeholder 2">
            <a:extLst>
              <a:ext uri="{FF2B5EF4-FFF2-40B4-BE49-F238E27FC236}">
                <a16:creationId xmlns:a16="http://schemas.microsoft.com/office/drawing/2014/main" id="{6BD6DE23-539B-C0E0-6BD3-2C19962526D6}"/>
              </a:ext>
            </a:extLst>
          </p:cNvPr>
          <p:cNvSpPr>
            <a:spLocks noGrp="1"/>
          </p:cNvSpPr>
          <p:nvPr>
            <p:ph sz="half" idx="1"/>
          </p:nvPr>
        </p:nvSpPr>
        <p:spPr/>
        <p:txBody>
          <a:bodyPr>
            <a:normAutofit fontScale="70000" lnSpcReduction="20000"/>
          </a:bodyPr>
          <a:lstStyle/>
          <a:p>
            <a:r>
              <a:rPr lang="en-GB" dirty="0" err="1"/>
              <a:t>Theori</a:t>
            </a:r>
            <a:r>
              <a:rPr lang="en-GB" dirty="0"/>
              <a:t> Nativist (Chomsky, 1965)</a:t>
            </a:r>
          </a:p>
          <a:p>
            <a:pPr lvl="0"/>
            <a:r>
              <a:rPr lang="en-GB" dirty="0" err="1"/>
              <a:t>Dyfais</a:t>
            </a:r>
            <a:r>
              <a:rPr lang="en-GB" dirty="0"/>
              <a:t> </a:t>
            </a:r>
            <a:r>
              <a:rPr lang="en-GB" dirty="0" err="1"/>
              <a:t>Caffael</a:t>
            </a:r>
            <a:r>
              <a:rPr lang="en-GB" dirty="0"/>
              <a:t> Iaith (LAD): </a:t>
            </a:r>
            <a:r>
              <a:rPr lang="en-GB" dirty="0" err="1"/>
              <a:t>mae</a:t>
            </a:r>
            <a:r>
              <a:rPr lang="en-GB" dirty="0"/>
              <a:t> </a:t>
            </a:r>
            <a:r>
              <a:rPr lang="en-GB" dirty="0" err="1"/>
              <a:t>gan</a:t>
            </a:r>
            <a:r>
              <a:rPr lang="en-GB" dirty="0"/>
              <a:t> </a:t>
            </a:r>
            <a:r>
              <a:rPr lang="en-GB" dirty="0" err="1"/>
              <a:t>blant</a:t>
            </a:r>
            <a:r>
              <a:rPr lang="en-GB" dirty="0"/>
              <a:t> </a:t>
            </a:r>
            <a:r>
              <a:rPr lang="en-GB" dirty="0" err="1"/>
              <a:t>fecanwaith</a:t>
            </a:r>
            <a:r>
              <a:rPr lang="en-GB" dirty="0"/>
              <a:t> </a:t>
            </a:r>
            <a:r>
              <a:rPr lang="en-GB" dirty="0" err="1"/>
              <a:t>cynhenid</a:t>
            </a:r>
            <a:r>
              <a:rPr lang="en-GB" dirty="0"/>
              <a:t> </a:t>
            </a:r>
            <a:r>
              <a:rPr lang="en-GB" dirty="0" err="1"/>
              <a:t>sy'n</a:t>
            </a:r>
            <a:r>
              <a:rPr lang="en-GB" dirty="0"/>
              <a:t> </a:t>
            </a:r>
            <a:r>
              <a:rPr lang="en-GB" dirty="0" err="1"/>
              <a:t>eu</a:t>
            </a:r>
            <a:r>
              <a:rPr lang="en-GB" dirty="0"/>
              <a:t> </a:t>
            </a:r>
            <a:r>
              <a:rPr lang="en-GB" dirty="0" err="1"/>
              <a:t>helpu</a:t>
            </a:r>
            <a:r>
              <a:rPr lang="en-GB" dirty="0"/>
              <a:t> </a:t>
            </a:r>
            <a:r>
              <a:rPr lang="en-GB" dirty="0" err="1"/>
              <a:t>i</a:t>
            </a:r>
            <a:r>
              <a:rPr lang="en-GB" dirty="0"/>
              <a:t> </a:t>
            </a:r>
            <a:r>
              <a:rPr lang="en-GB" dirty="0" err="1"/>
              <a:t>ddeall</a:t>
            </a:r>
            <a:r>
              <a:rPr lang="en-GB" dirty="0"/>
              <a:t> a </a:t>
            </a:r>
            <a:r>
              <a:rPr lang="en-GB" dirty="0" err="1"/>
              <a:t>chaffael</a:t>
            </a:r>
            <a:r>
              <a:rPr lang="en-GB" dirty="0"/>
              <a:t> </a:t>
            </a:r>
            <a:r>
              <a:rPr lang="en-GB" dirty="0" err="1"/>
              <a:t>iaith</a:t>
            </a:r>
            <a:r>
              <a:rPr lang="en-GB" dirty="0"/>
              <a:t>.</a:t>
            </a:r>
          </a:p>
          <a:p>
            <a:pPr lvl="0"/>
            <a:r>
              <a:rPr lang="en-GB" dirty="0"/>
              <a:t>Mae </a:t>
            </a:r>
            <a:r>
              <a:rPr lang="en-GB" dirty="0" err="1"/>
              <a:t>iaith</a:t>
            </a:r>
            <a:r>
              <a:rPr lang="en-GB" dirty="0"/>
              <a:t> </a:t>
            </a:r>
            <a:r>
              <a:rPr lang="en-GB" dirty="0" err="1"/>
              <a:t>yn</a:t>
            </a:r>
            <a:r>
              <a:rPr lang="en-GB" dirty="0"/>
              <a:t> </a:t>
            </a:r>
            <a:r>
              <a:rPr lang="en-GB" dirty="0" err="1"/>
              <a:t>gynhenid</a:t>
            </a:r>
            <a:r>
              <a:rPr lang="en-GB" dirty="0"/>
              <a:t>: </a:t>
            </a:r>
            <a:r>
              <a:rPr lang="en-GB" dirty="0" err="1"/>
              <a:t>Wedi'i</a:t>
            </a:r>
            <a:r>
              <a:rPr lang="en-GB" dirty="0"/>
              <a:t> </a:t>
            </a:r>
            <a:r>
              <a:rPr lang="en-GB" dirty="0" err="1"/>
              <a:t>yrru</a:t>
            </a:r>
            <a:r>
              <a:rPr lang="en-GB" dirty="0"/>
              <a:t> </a:t>
            </a:r>
            <a:r>
              <a:rPr lang="en-GB" dirty="0" err="1"/>
              <a:t>gan</a:t>
            </a:r>
            <a:r>
              <a:rPr lang="en-GB" dirty="0"/>
              <a:t> </a:t>
            </a:r>
            <a:r>
              <a:rPr lang="en-GB" dirty="0" err="1"/>
              <a:t>ffactorau</a:t>
            </a:r>
            <a:r>
              <a:rPr lang="en-GB" dirty="0"/>
              <a:t> </a:t>
            </a:r>
            <a:r>
              <a:rPr lang="en-GB" dirty="0" err="1"/>
              <a:t>genetig</a:t>
            </a:r>
            <a:r>
              <a:rPr lang="en-GB" dirty="0"/>
              <a:t> a </a:t>
            </a:r>
            <a:r>
              <a:rPr lang="en-GB" dirty="0" err="1"/>
              <a:t>biolegol</a:t>
            </a:r>
            <a:r>
              <a:rPr lang="en-GB" dirty="0"/>
              <a:t> ac </a:t>
            </a:r>
            <a:r>
              <a:rPr lang="en-GB" dirty="0" err="1"/>
              <a:t>yn</a:t>
            </a:r>
            <a:r>
              <a:rPr lang="en-GB" dirty="0"/>
              <a:t> </a:t>
            </a:r>
            <a:r>
              <a:rPr lang="en-GB" dirty="0" err="1"/>
              <a:t>cael</a:t>
            </a:r>
            <a:r>
              <a:rPr lang="en-GB" dirty="0"/>
              <a:t> </a:t>
            </a:r>
            <a:r>
              <a:rPr lang="en-GB" dirty="0" err="1"/>
              <a:t>eu</a:t>
            </a:r>
            <a:r>
              <a:rPr lang="en-GB" dirty="0"/>
              <a:t> </a:t>
            </a:r>
            <a:r>
              <a:rPr lang="en-GB" dirty="0" err="1"/>
              <a:t>geni</a:t>
            </a:r>
            <a:r>
              <a:rPr lang="en-GB" dirty="0"/>
              <a:t> </a:t>
            </a:r>
            <a:r>
              <a:rPr lang="en-GB" dirty="0" err="1"/>
              <a:t>gyda</a:t>
            </a:r>
            <a:r>
              <a:rPr lang="en-GB" dirty="0"/>
              <a:t> </a:t>
            </a:r>
            <a:r>
              <a:rPr lang="en-GB" dirty="0" err="1"/>
              <a:t>gallu</a:t>
            </a:r>
            <a:r>
              <a:rPr lang="en-GB" dirty="0"/>
              <a:t> </a:t>
            </a:r>
            <a:r>
              <a:rPr lang="en-GB" dirty="0" err="1"/>
              <a:t>naturiol</a:t>
            </a:r>
            <a:r>
              <a:rPr lang="en-GB" dirty="0"/>
              <a:t> </a:t>
            </a:r>
            <a:r>
              <a:rPr lang="en-GB" dirty="0" err="1"/>
              <a:t>i</a:t>
            </a:r>
            <a:r>
              <a:rPr lang="en-GB" dirty="0"/>
              <a:t> </a:t>
            </a:r>
            <a:r>
              <a:rPr lang="en-GB" dirty="0" err="1"/>
              <a:t>ddysgu</a:t>
            </a:r>
            <a:r>
              <a:rPr lang="en-GB" dirty="0"/>
              <a:t> </a:t>
            </a:r>
            <a:r>
              <a:rPr lang="en-GB" dirty="0" err="1"/>
              <a:t>iaith</a:t>
            </a:r>
            <a:r>
              <a:rPr lang="en-GB" dirty="0"/>
              <a:t>.</a:t>
            </a:r>
          </a:p>
          <a:p>
            <a:pPr lvl="0"/>
            <a:r>
              <a:rPr lang="en-GB" dirty="0" err="1"/>
              <a:t>Gramadeg</a:t>
            </a:r>
            <a:r>
              <a:rPr lang="en-GB" dirty="0"/>
              <a:t> </a:t>
            </a:r>
            <a:r>
              <a:rPr lang="en-GB" dirty="0" err="1"/>
              <a:t>Cyffredinol</a:t>
            </a:r>
            <a:r>
              <a:rPr lang="en-GB" dirty="0"/>
              <a:t> (UG): Mae </a:t>
            </a:r>
            <a:r>
              <a:rPr lang="en-GB" dirty="0" err="1"/>
              <a:t>pob</a:t>
            </a:r>
            <a:r>
              <a:rPr lang="en-GB" dirty="0"/>
              <a:t> </a:t>
            </a:r>
            <a:r>
              <a:rPr lang="en-GB" dirty="0" err="1"/>
              <a:t>iaith</a:t>
            </a:r>
            <a:r>
              <a:rPr lang="en-GB" dirty="0"/>
              <a:t> </a:t>
            </a:r>
            <a:r>
              <a:rPr lang="en-GB" dirty="0" err="1"/>
              <a:t>ddynol</a:t>
            </a:r>
            <a:r>
              <a:rPr lang="en-GB" dirty="0"/>
              <a:t> </a:t>
            </a:r>
            <a:r>
              <a:rPr lang="en-GB" dirty="0" err="1"/>
              <a:t>yn</a:t>
            </a:r>
            <a:r>
              <a:rPr lang="en-GB" dirty="0"/>
              <a:t> </a:t>
            </a:r>
            <a:r>
              <a:rPr lang="en-GB" dirty="0" err="1"/>
              <a:t>rhannu</a:t>
            </a:r>
            <a:r>
              <a:rPr lang="en-GB" dirty="0"/>
              <a:t> </a:t>
            </a:r>
            <a:r>
              <a:rPr lang="en-GB" dirty="0" err="1"/>
              <a:t>egwyddorion</a:t>
            </a:r>
            <a:r>
              <a:rPr lang="en-GB" dirty="0"/>
              <a:t> </a:t>
            </a:r>
            <a:r>
              <a:rPr lang="en-GB" dirty="0" err="1"/>
              <a:t>gramadegol</a:t>
            </a:r>
            <a:r>
              <a:rPr lang="en-GB" dirty="0"/>
              <a:t> </a:t>
            </a:r>
            <a:r>
              <a:rPr lang="en-GB" dirty="0" err="1"/>
              <a:t>sylfaenol</a:t>
            </a:r>
            <a:r>
              <a:rPr lang="en-GB" dirty="0"/>
              <a:t> </a:t>
            </a:r>
            <a:r>
              <a:rPr lang="en-GB" dirty="0" err="1"/>
              <a:t>cyffredin</a:t>
            </a:r>
            <a:endParaRPr lang="en-GB" dirty="0"/>
          </a:p>
          <a:p>
            <a:pPr lvl="0"/>
            <a:r>
              <a:rPr lang="en-GB" dirty="0" err="1"/>
              <a:t>Heriwyd</a:t>
            </a:r>
            <a:r>
              <a:rPr lang="en-GB" dirty="0"/>
              <a:t> </a:t>
            </a:r>
            <a:r>
              <a:rPr lang="en-GB" dirty="0" err="1"/>
              <a:t>gan</a:t>
            </a:r>
            <a:r>
              <a:rPr lang="en-GB" dirty="0"/>
              <a:t> Bruner (1983) </a:t>
            </a:r>
            <a:r>
              <a:rPr lang="en-GB" dirty="0" err="1"/>
              <a:t>oherwydd</a:t>
            </a:r>
            <a:r>
              <a:rPr lang="en-GB" dirty="0"/>
              <a:t> bod y </a:t>
            </a:r>
            <a:r>
              <a:rPr lang="en-GB" dirty="0" err="1"/>
              <a:t>theori</a:t>
            </a:r>
            <a:r>
              <a:rPr lang="en-GB" dirty="0"/>
              <a:t> </a:t>
            </a:r>
            <a:r>
              <a:rPr lang="en-GB" dirty="0" err="1"/>
              <a:t>yn</a:t>
            </a:r>
            <a:r>
              <a:rPr lang="en-GB" dirty="0"/>
              <a:t> </a:t>
            </a:r>
            <a:r>
              <a:rPr lang="en-GB" dirty="0" err="1"/>
              <a:t>tanamcangyfrif</a:t>
            </a:r>
            <a:r>
              <a:rPr lang="en-GB" dirty="0"/>
              <a:t> </a:t>
            </a:r>
            <a:r>
              <a:rPr lang="en-GB" dirty="0" err="1"/>
              <a:t>rôl</a:t>
            </a:r>
            <a:r>
              <a:rPr lang="en-GB" dirty="0"/>
              <a:t> </a:t>
            </a:r>
            <a:r>
              <a:rPr lang="en-GB" dirty="0" err="1"/>
              <a:t>rhyngweithio</a:t>
            </a:r>
            <a:r>
              <a:rPr lang="en-GB" dirty="0"/>
              <a:t> </a:t>
            </a:r>
            <a:r>
              <a:rPr lang="en-GB" dirty="0" err="1"/>
              <a:t>cymdeithasol</a:t>
            </a:r>
            <a:r>
              <a:rPr lang="en-GB" dirty="0"/>
              <a:t> </a:t>
            </a:r>
            <a:r>
              <a:rPr lang="en-GB" dirty="0" err="1"/>
              <a:t>a'r</a:t>
            </a:r>
            <a:r>
              <a:rPr lang="en-GB" dirty="0"/>
              <a:t> </a:t>
            </a:r>
            <a:r>
              <a:rPr lang="en-GB" dirty="0" err="1"/>
              <a:t>amgylchedd</a:t>
            </a:r>
            <a:r>
              <a:rPr lang="en-GB" i="1" dirty="0"/>
              <a:t>.</a:t>
            </a:r>
            <a:endParaRPr lang="en-GB" dirty="0"/>
          </a:p>
          <a:p>
            <a:endParaRPr lang="en-GB" dirty="0"/>
          </a:p>
        </p:txBody>
      </p:sp>
      <p:sp>
        <p:nvSpPr>
          <p:cNvPr id="4" name="Content Placeholder 3">
            <a:extLst>
              <a:ext uri="{FF2B5EF4-FFF2-40B4-BE49-F238E27FC236}">
                <a16:creationId xmlns:a16="http://schemas.microsoft.com/office/drawing/2014/main" id="{DF20420F-AC08-3720-1EC5-EFF8BE5EA13E}"/>
              </a:ext>
            </a:extLst>
          </p:cNvPr>
          <p:cNvSpPr>
            <a:spLocks noGrp="1"/>
          </p:cNvSpPr>
          <p:nvPr>
            <p:ph sz="half" idx="2"/>
          </p:nvPr>
        </p:nvSpPr>
        <p:spPr/>
        <p:txBody>
          <a:bodyPr>
            <a:normAutofit fontScale="70000" lnSpcReduction="20000"/>
          </a:bodyPr>
          <a:lstStyle/>
          <a:p>
            <a:pPr marL="0" indent="0" algn="ctr">
              <a:buNone/>
            </a:pPr>
            <a:r>
              <a:rPr lang="en-GB" i="1" dirty="0">
                <a:solidFill>
                  <a:schemeClr val="accent1">
                    <a:lumMod val="75000"/>
                  </a:schemeClr>
                </a:solidFill>
              </a:rPr>
              <a:t>Nativist Theory (Chomsky, 1965)</a:t>
            </a:r>
          </a:p>
          <a:p>
            <a:pPr lvl="0"/>
            <a:r>
              <a:rPr lang="en-GB" i="1" dirty="0">
                <a:solidFill>
                  <a:schemeClr val="accent1">
                    <a:lumMod val="75000"/>
                  </a:schemeClr>
                </a:solidFill>
              </a:rPr>
              <a:t>Language Acquisition Device (LAD): children have an inborn mechanism that helps them understand and acquire language.</a:t>
            </a:r>
          </a:p>
          <a:p>
            <a:pPr lvl="0"/>
            <a:r>
              <a:rPr lang="en-GB" i="1" dirty="0">
                <a:solidFill>
                  <a:schemeClr val="accent1">
                    <a:lumMod val="75000"/>
                  </a:schemeClr>
                </a:solidFill>
              </a:rPr>
              <a:t>Language is innate: Driven by genetic and biological factors and are born with a natural ability to learn language.</a:t>
            </a:r>
          </a:p>
          <a:p>
            <a:pPr lvl="0"/>
            <a:r>
              <a:rPr lang="en-GB" i="1" dirty="0">
                <a:solidFill>
                  <a:schemeClr val="accent1">
                    <a:lumMod val="75000"/>
                  </a:schemeClr>
                </a:solidFill>
              </a:rPr>
              <a:t>Universal Grammar (UG): All human languages share common underlying grammatical principles</a:t>
            </a:r>
          </a:p>
          <a:p>
            <a:r>
              <a:rPr lang="en-GB" i="1" dirty="0">
                <a:solidFill>
                  <a:schemeClr val="accent1">
                    <a:lumMod val="75000"/>
                  </a:schemeClr>
                </a:solidFill>
              </a:rPr>
              <a:t>Challenged by Bruner (1983) because the theory underestimates the role of social interaction and environment.</a:t>
            </a:r>
          </a:p>
          <a:p>
            <a:pPr lvl="0"/>
            <a:endParaRPr lang="en-GB" i="1" dirty="0">
              <a:solidFill>
                <a:schemeClr val="accent1">
                  <a:lumMod val="75000"/>
                </a:schemeClr>
              </a:solidFill>
            </a:endParaRPr>
          </a:p>
          <a:p>
            <a:endParaRPr lang="en-GB" i="1" dirty="0">
              <a:solidFill>
                <a:schemeClr val="accent1">
                  <a:lumMod val="75000"/>
                </a:schemeClr>
              </a:solidFill>
            </a:endParaRPr>
          </a:p>
        </p:txBody>
      </p:sp>
    </p:spTree>
    <p:extLst>
      <p:ext uri="{BB962C8B-B14F-4D97-AF65-F5344CB8AC3E}">
        <p14:creationId xmlns:p14="http://schemas.microsoft.com/office/powerpoint/2010/main" val="10317246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A3C9C-9235-B540-E1C7-66E59D9B5A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589E47-319D-501E-A2DA-C39777AFCA9D}"/>
              </a:ext>
            </a:extLst>
          </p:cNvPr>
          <p:cNvSpPr>
            <a:spLocks noGrp="1"/>
          </p:cNvSpPr>
          <p:nvPr>
            <p:ph type="title"/>
          </p:nvPr>
        </p:nvSpPr>
        <p:spPr/>
        <p:txBody>
          <a:bodyPr>
            <a:normAutofit fontScale="90000"/>
          </a:bodyPr>
          <a:lstStyle/>
          <a:p>
            <a:pPr algn="ctr"/>
            <a:br>
              <a:rPr lang="en-GB" b="1" i="1" dirty="0">
                <a:solidFill>
                  <a:schemeClr val="accent1">
                    <a:lumMod val="75000"/>
                  </a:schemeClr>
                </a:solidFill>
              </a:rPr>
            </a:br>
            <a:r>
              <a:rPr lang="en-GB" b="1" dirty="0" err="1"/>
              <a:t>Caffael</a:t>
            </a:r>
            <a:r>
              <a:rPr lang="en-GB" b="1" dirty="0"/>
              <a:t> </a:t>
            </a:r>
            <a:r>
              <a:rPr lang="en-GB" b="1" dirty="0" err="1"/>
              <a:t>iaith</a:t>
            </a:r>
            <a:r>
              <a:rPr lang="en-GB" b="1" dirty="0"/>
              <a:t>: </a:t>
            </a:r>
            <a:r>
              <a:rPr lang="en-GB" b="1" dirty="0" err="1"/>
              <a:t>Damcaniaethau</a:t>
            </a:r>
            <a:r>
              <a:rPr lang="en-GB" b="1" dirty="0"/>
              <a:t> </a:t>
            </a:r>
            <a:r>
              <a:rPr lang="en-GB" b="1" dirty="0" err="1"/>
              <a:t>allweddol</a:t>
            </a:r>
            <a:r>
              <a:rPr lang="en-GB" b="1" dirty="0"/>
              <a:t> </a:t>
            </a:r>
            <a:br>
              <a:rPr lang="en-GB" b="1" dirty="0"/>
            </a:br>
            <a:r>
              <a:rPr lang="en-GB" b="1" i="1" dirty="0">
                <a:solidFill>
                  <a:schemeClr val="accent1">
                    <a:lumMod val="75000"/>
                  </a:schemeClr>
                </a:solidFill>
              </a:rPr>
              <a:t>Language acquisition: Key theories</a:t>
            </a:r>
            <a:endParaRPr lang="en-GB" dirty="0"/>
          </a:p>
        </p:txBody>
      </p:sp>
      <p:sp>
        <p:nvSpPr>
          <p:cNvPr id="3" name="Content Placeholder 2">
            <a:extLst>
              <a:ext uri="{FF2B5EF4-FFF2-40B4-BE49-F238E27FC236}">
                <a16:creationId xmlns:a16="http://schemas.microsoft.com/office/drawing/2014/main" id="{2D6ED91C-EC7E-7925-B262-069C327555E9}"/>
              </a:ext>
            </a:extLst>
          </p:cNvPr>
          <p:cNvSpPr>
            <a:spLocks noGrp="1"/>
          </p:cNvSpPr>
          <p:nvPr>
            <p:ph sz="half" idx="1"/>
          </p:nvPr>
        </p:nvSpPr>
        <p:spPr/>
        <p:txBody>
          <a:bodyPr>
            <a:normAutofit fontScale="92500" lnSpcReduction="10000"/>
          </a:bodyPr>
          <a:lstStyle/>
          <a:p>
            <a:pPr marL="0" lvl="0" indent="0" algn="ctr">
              <a:buNone/>
            </a:pPr>
            <a:r>
              <a:rPr lang="en-GB" dirty="0"/>
              <a:t>System </a:t>
            </a:r>
            <a:r>
              <a:rPr lang="en-GB" dirty="0" err="1"/>
              <a:t>Cymorth</a:t>
            </a:r>
            <a:r>
              <a:rPr lang="en-GB" dirty="0"/>
              <a:t> </a:t>
            </a:r>
            <a:r>
              <a:rPr lang="en-GB" dirty="0" err="1"/>
              <a:t>Caffael</a:t>
            </a:r>
            <a:r>
              <a:rPr lang="en-GB" dirty="0"/>
              <a:t> Iaith (LASS) (Bruner, 1983)</a:t>
            </a:r>
          </a:p>
          <a:p>
            <a:pPr lvl="0"/>
            <a:r>
              <a:rPr lang="en-GB" dirty="0"/>
              <a:t>Mae </a:t>
            </a:r>
            <a:r>
              <a:rPr lang="en-GB" dirty="0" err="1"/>
              <a:t>iaith</a:t>
            </a:r>
            <a:r>
              <a:rPr lang="en-GB" dirty="0"/>
              <a:t> </a:t>
            </a:r>
            <a:r>
              <a:rPr lang="en-GB" dirty="0" err="1"/>
              <a:t>yn</a:t>
            </a:r>
            <a:r>
              <a:rPr lang="en-GB" dirty="0"/>
              <a:t> </a:t>
            </a:r>
            <a:r>
              <a:rPr lang="en-GB" dirty="0" err="1"/>
              <a:t>datblygu</a:t>
            </a:r>
            <a:r>
              <a:rPr lang="en-GB" dirty="0"/>
              <a:t> </a:t>
            </a:r>
            <a:r>
              <a:rPr lang="en-GB" dirty="0" err="1"/>
              <a:t>trwy</a:t>
            </a:r>
            <a:r>
              <a:rPr lang="en-GB" dirty="0"/>
              <a:t> </a:t>
            </a:r>
            <a:r>
              <a:rPr lang="en-GB" dirty="0" err="1"/>
              <a:t>ryngweithio</a:t>
            </a:r>
            <a:r>
              <a:rPr lang="en-GB" dirty="0"/>
              <a:t> â </a:t>
            </a:r>
            <a:r>
              <a:rPr lang="en-GB" dirty="0" err="1"/>
              <a:t>gofalwyr</a:t>
            </a:r>
            <a:r>
              <a:rPr lang="en-GB" dirty="0"/>
              <a:t> </a:t>
            </a:r>
            <a:r>
              <a:rPr lang="en-GB" dirty="0" err="1"/>
              <a:t>a'r</a:t>
            </a:r>
            <a:r>
              <a:rPr lang="en-GB" dirty="0"/>
              <a:t> </a:t>
            </a:r>
            <a:r>
              <a:rPr lang="en-GB" dirty="0" err="1"/>
              <a:t>amgylchedd</a:t>
            </a:r>
            <a:r>
              <a:rPr lang="en-GB" dirty="0"/>
              <a:t> </a:t>
            </a:r>
            <a:r>
              <a:rPr lang="en-GB" dirty="0" err="1"/>
              <a:t>cymdeithasol</a:t>
            </a:r>
            <a:endParaRPr lang="en-GB" dirty="0"/>
          </a:p>
          <a:p>
            <a:pPr lvl="0"/>
            <a:r>
              <a:rPr lang="en-GB" dirty="0"/>
              <a:t>Mae </a:t>
            </a:r>
            <a:r>
              <a:rPr lang="en-GB" dirty="0" err="1"/>
              <a:t>oedolion</a:t>
            </a:r>
            <a:r>
              <a:rPr lang="en-GB" dirty="0"/>
              <a:t> </a:t>
            </a:r>
            <a:r>
              <a:rPr lang="en-GB" dirty="0" err="1"/>
              <a:t>yn</a:t>
            </a:r>
            <a:r>
              <a:rPr lang="en-GB" dirty="0"/>
              <a:t> </a:t>
            </a:r>
            <a:r>
              <a:rPr lang="en-GB" dirty="0" err="1"/>
              <a:t>cefnogi</a:t>
            </a:r>
            <a:r>
              <a:rPr lang="en-GB" dirty="0"/>
              <a:t> </a:t>
            </a:r>
            <a:r>
              <a:rPr lang="en-GB" dirty="0" err="1"/>
              <a:t>datblygiad</a:t>
            </a:r>
            <a:r>
              <a:rPr lang="en-GB" dirty="0"/>
              <a:t> </a:t>
            </a:r>
            <a:r>
              <a:rPr lang="en-GB" dirty="0" err="1"/>
              <a:t>iaith</a:t>
            </a:r>
            <a:r>
              <a:rPr lang="en-GB" dirty="0"/>
              <a:t> plant </a:t>
            </a:r>
            <a:r>
              <a:rPr lang="en-GB" dirty="0" err="1"/>
              <a:t>trwy</a:t>
            </a:r>
            <a:r>
              <a:rPr lang="en-GB" dirty="0"/>
              <a:t> </a:t>
            </a:r>
            <a:r>
              <a:rPr lang="en-GB" dirty="0" err="1"/>
              <a:t>sgwrsio</a:t>
            </a:r>
            <a:r>
              <a:rPr lang="en-GB" dirty="0"/>
              <a:t>, </a:t>
            </a:r>
            <a:r>
              <a:rPr lang="en-GB" dirty="0" err="1"/>
              <a:t>sgaffaldiau</a:t>
            </a:r>
            <a:r>
              <a:rPr lang="en-GB" dirty="0"/>
              <a:t>, </a:t>
            </a:r>
            <a:r>
              <a:rPr lang="en-GB" dirty="0" err="1"/>
              <a:t>arferion</a:t>
            </a:r>
            <a:r>
              <a:rPr lang="en-GB" dirty="0"/>
              <a:t> a </a:t>
            </a:r>
            <a:r>
              <a:rPr lang="en-GB" dirty="0" err="1"/>
              <a:t>gweithgareddau</a:t>
            </a:r>
            <a:r>
              <a:rPr lang="en-GB" dirty="0"/>
              <a:t> a </a:t>
            </a:r>
            <a:r>
              <a:rPr lang="en-GB" dirty="0" err="1"/>
              <a:t>rennir</a:t>
            </a:r>
            <a:endParaRPr lang="en-GB" dirty="0"/>
          </a:p>
          <a:p>
            <a:pPr lvl="0"/>
            <a:r>
              <a:rPr lang="en-GB" i="1" dirty="0"/>
              <a:t>.</a:t>
            </a:r>
            <a:endParaRPr lang="en-GB" dirty="0"/>
          </a:p>
          <a:p>
            <a:endParaRPr lang="en-GB" dirty="0"/>
          </a:p>
        </p:txBody>
      </p:sp>
      <p:sp>
        <p:nvSpPr>
          <p:cNvPr id="4" name="Content Placeholder 3">
            <a:extLst>
              <a:ext uri="{FF2B5EF4-FFF2-40B4-BE49-F238E27FC236}">
                <a16:creationId xmlns:a16="http://schemas.microsoft.com/office/drawing/2014/main" id="{57D0971C-7583-37FC-06F1-EB5B276E0B62}"/>
              </a:ext>
            </a:extLst>
          </p:cNvPr>
          <p:cNvSpPr>
            <a:spLocks noGrp="1"/>
          </p:cNvSpPr>
          <p:nvPr>
            <p:ph sz="half" idx="2"/>
          </p:nvPr>
        </p:nvSpPr>
        <p:spPr/>
        <p:txBody>
          <a:bodyPr>
            <a:normAutofit fontScale="92500" lnSpcReduction="10000"/>
          </a:bodyPr>
          <a:lstStyle/>
          <a:p>
            <a:pPr marL="0" indent="0" algn="ctr">
              <a:buNone/>
            </a:pPr>
            <a:r>
              <a:rPr lang="en-US" i="1" dirty="0">
                <a:solidFill>
                  <a:schemeClr val="accent1">
                    <a:lumMod val="75000"/>
                  </a:schemeClr>
                </a:solidFill>
              </a:rPr>
              <a:t>Language Acquisition Support System (</a:t>
            </a:r>
            <a:r>
              <a:rPr lang="en-GB" i="1" dirty="0">
                <a:solidFill>
                  <a:schemeClr val="accent1">
                    <a:lumMod val="75000"/>
                  </a:schemeClr>
                </a:solidFill>
              </a:rPr>
              <a:t>LASS) (Bruner, 1983)</a:t>
            </a:r>
          </a:p>
          <a:p>
            <a:pPr lvl="0"/>
            <a:r>
              <a:rPr lang="en-GB" sz="2600" i="1" dirty="0">
                <a:solidFill>
                  <a:schemeClr val="accent1">
                    <a:lumMod val="75000"/>
                  </a:schemeClr>
                </a:solidFill>
              </a:rPr>
              <a:t>Language develops through interaction with caregivers and the social environment</a:t>
            </a:r>
          </a:p>
          <a:p>
            <a:pPr lvl="0"/>
            <a:r>
              <a:rPr lang="en-GB" sz="2600" i="1" dirty="0">
                <a:solidFill>
                  <a:schemeClr val="accent1">
                    <a:lumMod val="75000"/>
                  </a:schemeClr>
                </a:solidFill>
              </a:rPr>
              <a:t>Adults support children's language development through conversation, scaffolding, routines and shared activities</a:t>
            </a:r>
          </a:p>
        </p:txBody>
      </p:sp>
    </p:spTree>
    <p:extLst>
      <p:ext uri="{BB962C8B-B14F-4D97-AF65-F5344CB8AC3E}">
        <p14:creationId xmlns:p14="http://schemas.microsoft.com/office/powerpoint/2010/main" val="1116415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53A03-B8E6-1A1B-0C32-C40F140320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845897-939C-7E4C-9A54-9ACF7DAB1279}"/>
              </a:ext>
            </a:extLst>
          </p:cNvPr>
          <p:cNvSpPr>
            <a:spLocks noGrp="1"/>
          </p:cNvSpPr>
          <p:nvPr>
            <p:ph type="title"/>
          </p:nvPr>
        </p:nvSpPr>
        <p:spPr/>
        <p:txBody>
          <a:bodyPr>
            <a:normAutofit fontScale="90000"/>
          </a:bodyPr>
          <a:lstStyle/>
          <a:p>
            <a:pPr algn="ctr"/>
            <a:br>
              <a:rPr lang="en-GB" b="1" i="1" dirty="0">
                <a:solidFill>
                  <a:schemeClr val="accent1">
                    <a:lumMod val="75000"/>
                  </a:schemeClr>
                </a:solidFill>
              </a:rPr>
            </a:br>
            <a:r>
              <a:rPr lang="en-GB" b="1" dirty="0" err="1"/>
              <a:t>Caffael</a:t>
            </a:r>
            <a:r>
              <a:rPr lang="en-GB" b="1" dirty="0"/>
              <a:t> </a:t>
            </a:r>
            <a:r>
              <a:rPr lang="en-GB" b="1" dirty="0" err="1"/>
              <a:t>iaith</a:t>
            </a:r>
            <a:r>
              <a:rPr lang="en-GB" b="1" dirty="0"/>
              <a:t>: </a:t>
            </a:r>
            <a:r>
              <a:rPr lang="en-GB" b="1" dirty="0" err="1"/>
              <a:t>Damcaniaethau</a:t>
            </a:r>
            <a:r>
              <a:rPr lang="en-GB" b="1" dirty="0"/>
              <a:t> </a:t>
            </a:r>
            <a:r>
              <a:rPr lang="en-GB" b="1" dirty="0" err="1"/>
              <a:t>allweddol</a:t>
            </a:r>
            <a:r>
              <a:rPr lang="en-GB" b="1" dirty="0"/>
              <a:t> </a:t>
            </a:r>
            <a:br>
              <a:rPr lang="en-GB" b="1" dirty="0"/>
            </a:br>
            <a:r>
              <a:rPr lang="en-GB" b="1" i="1" dirty="0">
                <a:solidFill>
                  <a:schemeClr val="accent1">
                    <a:lumMod val="75000"/>
                  </a:schemeClr>
                </a:solidFill>
              </a:rPr>
              <a:t>Language acquisition: Key theories</a:t>
            </a:r>
            <a:endParaRPr lang="en-GB" dirty="0"/>
          </a:p>
        </p:txBody>
      </p:sp>
      <p:sp>
        <p:nvSpPr>
          <p:cNvPr id="3" name="Content Placeholder 2">
            <a:extLst>
              <a:ext uri="{FF2B5EF4-FFF2-40B4-BE49-F238E27FC236}">
                <a16:creationId xmlns:a16="http://schemas.microsoft.com/office/drawing/2014/main" id="{A4C517B0-9651-9CF3-ED2E-11DAACEAF514}"/>
              </a:ext>
            </a:extLst>
          </p:cNvPr>
          <p:cNvSpPr>
            <a:spLocks noGrp="1"/>
          </p:cNvSpPr>
          <p:nvPr>
            <p:ph sz="half" idx="1"/>
          </p:nvPr>
        </p:nvSpPr>
        <p:spPr/>
        <p:txBody>
          <a:bodyPr>
            <a:normAutofit fontScale="92500" lnSpcReduction="20000"/>
          </a:bodyPr>
          <a:lstStyle/>
          <a:p>
            <a:pPr marL="0" indent="0" algn="ctr">
              <a:buNone/>
            </a:pPr>
            <a:r>
              <a:rPr lang="en-GB" dirty="0" err="1"/>
              <a:t>Damcaniaethwyr</a:t>
            </a:r>
            <a:r>
              <a:rPr lang="en-GB" dirty="0"/>
              <a:t> </a:t>
            </a:r>
            <a:r>
              <a:rPr lang="en-GB" dirty="0" err="1"/>
              <a:t>gwybyddol</a:t>
            </a:r>
            <a:r>
              <a:rPr lang="en-GB" dirty="0"/>
              <a:t> </a:t>
            </a:r>
            <a:r>
              <a:rPr lang="en-GB" dirty="0" err="1"/>
              <a:t>eraill</a:t>
            </a:r>
            <a:r>
              <a:rPr lang="en-GB" dirty="0"/>
              <a:t>:</a:t>
            </a:r>
          </a:p>
          <a:p>
            <a:pPr marL="0" indent="0">
              <a:buNone/>
            </a:pPr>
            <a:r>
              <a:rPr lang="en-GB" dirty="0"/>
              <a:t>Piaget (1936)</a:t>
            </a:r>
          </a:p>
          <a:p>
            <a:pPr lvl="0"/>
            <a:r>
              <a:rPr lang="en-GB" dirty="0"/>
              <a:t>Mae </a:t>
            </a:r>
            <a:r>
              <a:rPr lang="en-GB" dirty="0" err="1"/>
              <a:t>datblygiad</a:t>
            </a:r>
            <a:r>
              <a:rPr lang="en-GB" dirty="0"/>
              <a:t> </a:t>
            </a:r>
            <a:r>
              <a:rPr lang="en-GB" dirty="0" err="1"/>
              <a:t>iaith</a:t>
            </a:r>
            <a:r>
              <a:rPr lang="en-GB" dirty="0"/>
              <a:t> </a:t>
            </a:r>
            <a:r>
              <a:rPr lang="en-GB" dirty="0" err="1"/>
              <a:t>yn</a:t>
            </a:r>
            <a:r>
              <a:rPr lang="en-GB" dirty="0"/>
              <a:t> </a:t>
            </a:r>
            <a:r>
              <a:rPr lang="en-GB" dirty="0" err="1"/>
              <a:t>dibynnu</a:t>
            </a:r>
            <a:r>
              <a:rPr lang="en-GB" dirty="0"/>
              <a:t> </a:t>
            </a:r>
            <a:r>
              <a:rPr lang="en-GB" dirty="0" err="1"/>
              <a:t>ar</a:t>
            </a:r>
            <a:r>
              <a:rPr lang="en-GB" dirty="0"/>
              <a:t> </a:t>
            </a:r>
            <a:r>
              <a:rPr lang="en-GB" dirty="0" err="1"/>
              <a:t>ddatblygiad</a:t>
            </a:r>
            <a:r>
              <a:rPr lang="en-GB" dirty="0"/>
              <a:t> </a:t>
            </a:r>
            <a:r>
              <a:rPr lang="en-GB" dirty="0" err="1"/>
              <a:t>gwybyddol</a:t>
            </a:r>
            <a:r>
              <a:rPr lang="en-GB" dirty="0"/>
              <a:t>. Mae plant </a:t>
            </a:r>
            <a:r>
              <a:rPr lang="en-GB" dirty="0" err="1"/>
              <a:t>yn</a:t>
            </a:r>
            <a:r>
              <a:rPr lang="en-GB" dirty="0"/>
              <a:t> </a:t>
            </a:r>
            <a:r>
              <a:rPr lang="en-GB" dirty="0" err="1"/>
              <a:t>adeiladu</a:t>
            </a:r>
            <a:r>
              <a:rPr lang="en-GB" dirty="0"/>
              <a:t> </a:t>
            </a:r>
            <a:r>
              <a:rPr lang="en-GB" dirty="0" err="1"/>
              <a:t>eu</a:t>
            </a:r>
            <a:r>
              <a:rPr lang="en-GB" dirty="0"/>
              <a:t> </a:t>
            </a:r>
            <a:r>
              <a:rPr lang="en-GB" dirty="0" err="1"/>
              <a:t>gwybodaeth</a:t>
            </a:r>
            <a:r>
              <a:rPr lang="en-GB" dirty="0"/>
              <a:t> </a:t>
            </a:r>
            <a:r>
              <a:rPr lang="en-GB" dirty="0" err="1"/>
              <a:t>trwy</a:t>
            </a:r>
            <a:r>
              <a:rPr lang="en-GB" dirty="0"/>
              <a:t> </a:t>
            </a:r>
            <a:r>
              <a:rPr lang="en-GB" dirty="0" err="1"/>
              <a:t>ymgysylltu</a:t>
            </a:r>
            <a:r>
              <a:rPr lang="en-GB" dirty="0"/>
              <a:t> </a:t>
            </a:r>
            <a:r>
              <a:rPr lang="en-GB" dirty="0" err="1"/>
              <a:t>â'u</a:t>
            </a:r>
            <a:r>
              <a:rPr lang="en-GB" dirty="0"/>
              <a:t> </a:t>
            </a:r>
            <a:r>
              <a:rPr lang="en-GB" dirty="0" err="1"/>
              <a:t>hamgylchedd</a:t>
            </a:r>
            <a:endParaRPr lang="en-GB" dirty="0"/>
          </a:p>
          <a:p>
            <a:pPr lvl="0"/>
            <a:r>
              <a:rPr lang="en-GB" dirty="0" err="1"/>
              <a:t>Wrth</a:t>
            </a:r>
            <a:r>
              <a:rPr lang="en-GB" dirty="0"/>
              <a:t> </a:t>
            </a:r>
            <a:r>
              <a:rPr lang="en-GB" dirty="0" err="1"/>
              <a:t>i'w</a:t>
            </a:r>
            <a:r>
              <a:rPr lang="en-GB" dirty="0"/>
              <a:t> </a:t>
            </a:r>
            <a:r>
              <a:rPr lang="en-GB" dirty="0" err="1"/>
              <a:t>galluoedd</a:t>
            </a:r>
            <a:r>
              <a:rPr lang="en-GB" dirty="0"/>
              <a:t> </a:t>
            </a:r>
            <a:r>
              <a:rPr lang="en-GB" dirty="0" err="1"/>
              <a:t>gwybyddol</a:t>
            </a:r>
            <a:r>
              <a:rPr lang="en-GB" dirty="0"/>
              <a:t> </a:t>
            </a:r>
            <a:r>
              <a:rPr lang="en-GB" dirty="0" err="1"/>
              <a:t>ddatblygu</a:t>
            </a:r>
            <a:r>
              <a:rPr lang="en-GB" dirty="0"/>
              <a:t>, </a:t>
            </a:r>
            <a:r>
              <a:rPr lang="en-GB" dirty="0" err="1"/>
              <a:t>mae</a:t>
            </a:r>
            <a:r>
              <a:rPr lang="en-GB" dirty="0"/>
              <a:t> </a:t>
            </a:r>
            <a:r>
              <a:rPr lang="en-GB" dirty="0" err="1"/>
              <a:t>eu</a:t>
            </a:r>
            <a:r>
              <a:rPr lang="en-GB" dirty="0"/>
              <a:t> </a:t>
            </a:r>
            <a:r>
              <a:rPr lang="en-GB" dirty="0" err="1"/>
              <a:t>hiaith</a:t>
            </a:r>
            <a:r>
              <a:rPr lang="en-GB" dirty="0"/>
              <a:t> </a:t>
            </a:r>
            <a:r>
              <a:rPr lang="en-GB" dirty="0" err="1"/>
              <a:t>yn</a:t>
            </a:r>
            <a:r>
              <a:rPr lang="en-GB" dirty="0"/>
              <a:t> </a:t>
            </a:r>
            <a:r>
              <a:rPr lang="en-GB" dirty="0" err="1"/>
              <a:t>dod</a:t>
            </a:r>
            <a:r>
              <a:rPr lang="en-GB" dirty="0"/>
              <a:t> </a:t>
            </a:r>
            <a:r>
              <a:rPr lang="en-GB" dirty="0" err="1"/>
              <a:t>yn</a:t>
            </a:r>
            <a:r>
              <a:rPr lang="en-GB" dirty="0"/>
              <a:t> </a:t>
            </a:r>
            <a:r>
              <a:rPr lang="en-GB" dirty="0" err="1"/>
              <a:t>fwy</a:t>
            </a:r>
            <a:r>
              <a:rPr lang="en-GB" dirty="0"/>
              <a:t> </a:t>
            </a:r>
            <a:r>
              <a:rPr lang="en-GB" dirty="0" err="1"/>
              <a:t>soffistigedig</a:t>
            </a:r>
            <a:endParaRPr lang="en-GB" dirty="0"/>
          </a:p>
          <a:p>
            <a:pPr lvl="0"/>
            <a:r>
              <a:rPr lang="en-GB" dirty="0" err="1"/>
              <a:t>Camau</a:t>
            </a:r>
            <a:r>
              <a:rPr lang="en-GB" dirty="0"/>
              <a:t> </a:t>
            </a:r>
            <a:r>
              <a:rPr lang="en-GB" dirty="0" err="1"/>
              <a:t>nid</a:t>
            </a:r>
            <a:r>
              <a:rPr lang="en-GB" dirty="0"/>
              <a:t> </a:t>
            </a:r>
            <a:r>
              <a:rPr lang="en-GB" dirty="0" err="1"/>
              <a:t>oedran</a:t>
            </a:r>
            <a:endParaRPr lang="en-GB" dirty="0"/>
          </a:p>
          <a:p>
            <a:endParaRPr lang="en-GB" dirty="0"/>
          </a:p>
        </p:txBody>
      </p:sp>
      <p:sp>
        <p:nvSpPr>
          <p:cNvPr id="4" name="Content Placeholder 3">
            <a:extLst>
              <a:ext uri="{FF2B5EF4-FFF2-40B4-BE49-F238E27FC236}">
                <a16:creationId xmlns:a16="http://schemas.microsoft.com/office/drawing/2014/main" id="{1BED36F8-B6A4-A8D6-03E2-593074B20BAC}"/>
              </a:ext>
            </a:extLst>
          </p:cNvPr>
          <p:cNvSpPr>
            <a:spLocks noGrp="1"/>
          </p:cNvSpPr>
          <p:nvPr>
            <p:ph sz="half" idx="2"/>
          </p:nvPr>
        </p:nvSpPr>
        <p:spPr/>
        <p:txBody>
          <a:bodyPr>
            <a:normAutofit fontScale="92500" lnSpcReduction="20000"/>
          </a:bodyPr>
          <a:lstStyle/>
          <a:p>
            <a:pPr marL="0" indent="0" algn="ctr">
              <a:buNone/>
            </a:pPr>
            <a:r>
              <a:rPr lang="en-GB" sz="2600" i="1" dirty="0">
                <a:solidFill>
                  <a:schemeClr val="accent1">
                    <a:lumMod val="75000"/>
                  </a:schemeClr>
                </a:solidFill>
              </a:rPr>
              <a:t>Other cognitive theorists:</a:t>
            </a:r>
          </a:p>
          <a:p>
            <a:pPr marL="0" indent="0">
              <a:buNone/>
            </a:pPr>
            <a:r>
              <a:rPr lang="en-GB" sz="2600" i="1" dirty="0">
                <a:solidFill>
                  <a:schemeClr val="accent1">
                    <a:lumMod val="75000"/>
                  </a:schemeClr>
                </a:solidFill>
              </a:rPr>
              <a:t>Piaget (1936)</a:t>
            </a:r>
          </a:p>
          <a:p>
            <a:r>
              <a:rPr lang="en-GB" sz="2600" i="1" dirty="0">
                <a:solidFill>
                  <a:schemeClr val="accent1">
                    <a:lumMod val="75000"/>
                  </a:schemeClr>
                </a:solidFill>
              </a:rPr>
              <a:t>Language development depends on cognitive development. Children construct their knowledge through active engagement with their environment</a:t>
            </a:r>
          </a:p>
          <a:p>
            <a:r>
              <a:rPr lang="en-GB" sz="2600" i="1" dirty="0">
                <a:solidFill>
                  <a:schemeClr val="accent1">
                    <a:lumMod val="75000"/>
                  </a:schemeClr>
                </a:solidFill>
              </a:rPr>
              <a:t>As their cognitive abilities develop, their language becomes more sophisticated</a:t>
            </a:r>
          </a:p>
          <a:p>
            <a:r>
              <a:rPr lang="en-GB" sz="2600" i="1" dirty="0">
                <a:solidFill>
                  <a:schemeClr val="accent1">
                    <a:lumMod val="75000"/>
                  </a:schemeClr>
                </a:solidFill>
              </a:rPr>
              <a:t>Stages not ages</a:t>
            </a:r>
          </a:p>
        </p:txBody>
      </p:sp>
    </p:spTree>
    <p:extLst>
      <p:ext uri="{BB962C8B-B14F-4D97-AF65-F5344CB8AC3E}">
        <p14:creationId xmlns:p14="http://schemas.microsoft.com/office/powerpoint/2010/main" val="9438382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A4749F-3101-E311-54BF-11AD8C29AC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7DEB1A-6004-6A88-6E3D-226C2C81D938}"/>
              </a:ext>
            </a:extLst>
          </p:cNvPr>
          <p:cNvSpPr>
            <a:spLocks noGrp="1"/>
          </p:cNvSpPr>
          <p:nvPr>
            <p:ph type="title"/>
          </p:nvPr>
        </p:nvSpPr>
        <p:spPr/>
        <p:txBody>
          <a:bodyPr>
            <a:normAutofit fontScale="90000"/>
          </a:bodyPr>
          <a:lstStyle/>
          <a:p>
            <a:pPr algn="ctr"/>
            <a:br>
              <a:rPr lang="en-GB" b="1" i="1" dirty="0">
                <a:solidFill>
                  <a:schemeClr val="accent1">
                    <a:lumMod val="75000"/>
                  </a:schemeClr>
                </a:solidFill>
              </a:rPr>
            </a:br>
            <a:r>
              <a:rPr lang="en-GB" b="1" dirty="0" err="1"/>
              <a:t>Caffael</a:t>
            </a:r>
            <a:r>
              <a:rPr lang="en-GB" b="1" dirty="0"/>
              <a:t> </a:t>
            </a:r>
            <a:r>
              <a:rPr lang="en-GB" b="1" dirty="0" err="1"/>
              <a:t>iaith</a:t>
            </a:r>
            <a:r>
              <a:rPr lang="en-GB" b="1" dirty="0"/>
              <a:t>: </a:t>
            </a:r>
            <a:r>
              <a:rPr lang="en-GB" b="1" dirty="0" err="1"/>
              <a:t>Damcaniaethau</a:t>
            </a:r>
            <a:r>
              <a:rPr lang="en-GB" b="1" dirty="0"/>
              <a:t> </a:t>
            </a:r>
            <a:r>
              <a:rPr lang="en-GB" b="1" dirty="0" err="1"/>
              <a:t>allweddol</a:t>
            </a:r>
            <a:r>
              <a:rPr lang="en-GB" b="1" dirty="0"/>
              <a:t> </a:t>
            </a:r>
            <a:br>
              <a:rPr lang="en-GB" b="1" dirty="0"/>
            </a:br>
            <a:r>
              <a:rPr lang="en-GB" b="1" i="1" dirty="0">
                <a:solidFill>
                  <a:schemeClr val="accent1">
                    <a:lumMod val="75000"/>
                  </a:schemeClr>
                </a:solidFill>
              </a:rPr>
              <a:t>Language acquisition: Key theories</a:t>
            </a:r>
            <a:endParaRPr lang="en-GB" dirty="0"/>
          </a:p>
        </p:txBody>
      </p:sp>
      <p:sp>
        <p:nvSpPr>
          <p:cNvPr id="3" name="Content Placeholder 2">
            <a:extLst>
              <a:ext uri="{FF2B5EF4-FFF2-40B4-BE49-F238E27FC236}">
                <a16:creationId xmlns:a16="http://schemas.microsoft.com/office/drawing/2014/main" id="{47666C7E-7CE3-AB9A-0445-3450644ED8F0}"/>
              </a:ext>
            </a:extLst>
          </p:cNvPr>
          <p:cNvSpPr>
            <a:spLocks noGrp="1"/>
          </p:cNvSpPr>
          <p:nvPr>
            <p:ph sz="half" idx="1"/>
          </p:nvPr>
        </p:nvSpPr>
        <p:spPr/>
        <p:txBody>
          <a:bodyPr>
            <a:normAutofit/>
          </a:bodyPr>
          <a:lstStyle/>
          <a:p>
            <a:pPr marL="0" indent="0" algn="ctr">
              <a:buNone/>
            </a:pPr>
            <a:r>
              <a:rPr lang="en-GB" dirty="0" err="1"/>
              <a:t>Damcaniaethwyr</a:t>
            </a:r>
            <a:r>
              <a:rPr lang="en-GB" dirty="0"/>
              <a:t> </a:t>
            </a:r>
            <a:r>
              <a:rPr lang="en-GB" dirty="0" err="1"/>
              <a:t>gwybyddol</a:t>
            </a:r>
            <a:r>
              <a:rPr lang="en-GB" dirty="0"/>
              <a:t> </a:t>
            </a:r>
            <a:r>
              <a:rPr lang="en-GB" dirty="0" err="1"/>
              <a:t>eraill</a:t>
            </a:r>
            <a:r>
              <a:rPr lang="en-GB" dirty="0"/>
              <a:t>:</a:t>
            </a:r>
          </a:p>
          <a:p>
            <a:pPr marL="0" indent="0" algn="ctr">
              <a:buNone/>
            </a:pPr>
            <a:r>
              <a:rPr lang="en-GB" dirty="0"/>
              <a:t>Vygotsky (1978)</a:t>
            </a:r>
          </a:p>
          <a:p>
            <a:pPr lvl="0"/>
            <a:r>
              <a:rPr lang="en-GB" dirty="0"/>
              <a:t>Mae </a:t>
            </a:r>
            <a:r>
              <a:rPr lang="en-GB" dirty="0" err="1"/>
              <a:t>iaith</a:t>
            </a:r>
            <a:r>
              <a:rPr lang="en-GB" dirty="0"/>
              <a:t> </a:t>
            </a:r>
            <a:r>
              <a:rPr lang="en-GB" dirty="0" err="1"/>
              <a:t>yn</a:t>
            </a:r>
            <a:r>
              <a:rPr lang="en-GB" dirty="0"/>
              <a:t> </a:t>
            </a:r>
            <a:r>
              <a:rPr lang="en-GB" dirty="0" err="1"/>
              <a:t>datblygu</a:t>
            </a:r>
            <a:r>
              <a:rPr lang="en-GB" dirty="0"/>
              <a:t> </a:t>
            </a:r>
            <a:r>
              <a:rPr lang="en-GB" dirty="0" err="1"/>
              <a:t>trwy</a:t>
            </a:r>
            <a:r>
              <a:rPr lang="en-GB" dirty="0"/>
              <a:t> </a:t>
            </a:r>
            <a:r>
              <a:rPr lang="en-GB" dirty="0" err="1"/>
              <a:t>ryngweithio</a:t>
            </a:r>
            <a:r>
              <a:rPr lang="en-GB" dirty="0"/>
              <a:t> </a:t>
            </a:r>
            <a:r>
              <a:rPr lang="en-GB" dirty="0" err="1"/>
              <a:t>cymdeithasol</a:t>
            </a:r>
            <a:endParaRPr lang="en-GB" dirty="0"/>
          </a:p>
          <a:p>
            <a:pPr lvl="0"/>
            <a:r>
              <a:rPr lang="en-GB" dirty="0" err="1"/>
              <a:t>Oedolion</a:t>
            </a:r>
            <a:r>
              <a:rPr lang="en-GB" dirty="0"/>
              <a:t> model a </a:t>
            </a:r>
            <a:r>
              <a:rPr lang="en-GB" dirty="0" err="1"/>
              <a:t>sgaffaldiau</a:t>
            </a:r>
            <a:endParaRPr lang="en-GB" dirty="0"/>
          </a:p>
          <a:p>
            <a:pPr lvl="0"/>
            <a:r>
              <a:rPr lang="pt-PT" dirty="0" err="1"/>
              <a:t>Yn</a:t>
            </a:r>
            <a:r>
              <a:rPr lang="pt-PT" dirty="0"/>
              <a:t> </a:t>
            </a:r>
            <a:r>
              <a:rPr lang="pt-PT" dirty="0" err="1"/>
              <a:t>rhoi</a:t>
            </a:r>
            <a:r>
              <a:rPr lang="pt-PT" dirty="0"/>
              <a:t> </a:t>
            </a:r>
            <a:r>
              <a:rPr lang="pt-PT" dirty="0" err="1"/>
              <a:t>llai</a:t>
            </a:r>
            <a:r>
              <a:rPr lang="pt-PT" dirty="0"/>
              <a:t> o </a:t>
            </a:r>
            <a:r>
              <a:rPr lang="pt-PT" dirty="0" err="1"/>
              <a:t>bwyslais</a:t>
            </a:r>
            <a:r>
              <a:rPr lang="pt-PT" dirty="0"/>
              <a:t> ar </a:t>
            </a:r>
            <a:r>
              <a:rPr lang="pt-PT" dirty="0" err="1"/>
              <a:t>ffactorau</a:t>
            </a:r>
            <a:r>
              <a:rPr lang="pt-PT" dirty="0"/>
              <a:t> </a:t>
            </a:r>
            <a:r>
              <a:rPr lang="pt-PT" dirty="0" err="1"/>
              <a:t>biolegol</a:t>
            </a:r>
            <a:endParaRPr lang="en-GB" dirty="0"/>
          </a:p>
          <a:p>
            <a:endParaRPr lang="en-GB" dirty="0"/>
          </a:p>
        </p:txBody>
      </p:sp>
      <p:sp>
        <p:nvSpPr>
          <p:cNvPr id="4" name="Content Placeholder 3">
            <a:extLst>
              <a:ext uri="{FF2B5EF4-FFF2-40B4-BE49-F238E27FC236}">
                <a16:creationId xmlns:a16="http://schemas.microsoft.com/office/drawing/2014/main" id="{5C074701-1004-E445-87B7-6C8D229EF1CF}"/>
              </a:ext>
            </a:extLst>
          </p:cNvPr>
          <p:cNvSpPr>
            <a:spLocks noGrp="1"/>
          </p:cNvSpPr>
          <p:nvPr>
            <p:ph sz="half" idx="2"/>
          </p:nvPr>
        </p:nvSpPr>
        <p:spPr/>
        <p:txBody>
          <a:bodyPr>
            <a:normAutofit/>
          </a:bodyPr>
          <a:lstStyle/>
          <a:p>
            <a:pPr marL="0" indent="0" algn="ctr">
              <a:buNone/>
            </a:pPr>
            <a:r>
              <a:rPr lang="en-GB" sz="2600" i="1" dirty="0">
                <a:solidFill>
                  <a:schemeClr val="accent1">
                    <a:lumMod val="75000"/>
                  </a:schemeClr>
                </a:solidFill>
              </a:rPr>
              <a:t>Other cognitive theorists:</a:t>
            </a:r>
          </a:p>
          <a:p>
            <a:pPr marL="0" indent="0" algn="ctr">
              <a:buNone/>
            </a:pPr>
            <a:r>
              <a:rPr lang="en-GB" sz="2600" i="1" dirty="0">
                <a:solidFill>
                  <a:schemeClr val="accent1">
                    <a:lumMod val="75000"/>
                  </a:schemeClr>
                </a:solidFill>
              </a:rPr>
              <a:t>Vygotsky (1978)</a:t>
            </a:r>
          </a:p>
          <a:p>
            <a:r>
              <a:rPr lang="en-GB" sz="2600" i="1" dirty="0">
                <a:solidFill>
                  <a:schemeClr val="accent1">
                    <a:lumMod val="75000"/>
                  </a:schemeClr>
                </a:solidFill>
              </a:rPr>
              <a:t>Language develops through social interaction</a:t>
            </a:r>
          </a:p>
          <a:p>
            <a:r>
              <a:rPr lang="en-GB" sz="2600" i="1" dirty="0">
                <a:solidFill>
                  <a:schemeClr val="accent1">
                    <a:lumMod val="75000"/>
                  </a:schemeClr>
                </a:solidFill>
              </a:rPr>
              <a:t>Adults model and scaffold</a:t>
            </a:r>
          </a:p>
          <a:p>
            <a:r>
              <a:rPr lang="en-GB" sz="2600" i="1" dirty="0">
                <a:solidFill>
                  <a:schemeClr val="accent1">
                    <a:lumMod val="75000"/>
                  </a:schemeClr>
                </a:solidFill>
              </a:rPr>
              <a:t>Places less emphasis on biological factors</a:t>
            </a:r>
          </a:p>
        </p:txBody>
      </p:sp>
    </p:spTree>
    <p:extLst>
      <p:ext uri="{BB962C8B-B14F-4D97-AF65-F5344CB8AC3E}">
        <p14:creationId xmlns:p14="http://schemas.microsoft.com/office/powerpoint/2010/main" val="11127176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A9DF5-9B7A-A37C-7C05-13167FD19C20}"/>
              </a:ext>
            </a:extLst>
          </p:cNvPr>
          <p:cNvSpPr>
            <a:spLocks noGrp="1"/>
          </p:cNvSpPr>
          <p:nvPr>
            <p:ph type="title"/>
          </p:nvPr>
        </p:nvSpPr>
        <p:spPr/>
        <p:txBody>
          <a:bodyPr>
            <a:normAutofit/>
          </a:bodyPr>
          <a:lstStyle/>
          <a:p>
            <a:pPr algn="ctr"/>
            <a:r>
              <a:rPr lang="en-GB" b="1" dirty="0" err="1">
                <a:latin typeface="+mn-lt"/>
              </a:rPr>
              <a:t>Ymchwil</a:t>
            </a:r>
            <a:r>
              <a:rPr lang="en-GB" b="1" dirty="0">
                <a:latin typeface="+mn-lt"/>
              </a:rPr>
              <a:t> </a:t>
            </a:r>
            <a:r>
              <a:rPr lang="en-GB" b="1" dirty="0" err="1">
                <a:latin typeface="+mn-lt"/>
              </a:rPr>
              <a:t>ôl</a:t>
            </a:r>
            <a:r>
              <a:rPr lang="en-GB" b="1" dirty="0">
                <a:latin typeface="+mn-lt"/>
              </a:rPr>
              <a:t>-Covid</a:t>
            </a:r>
            <a:br>
              <a:rPr lang="en-GB" dirty="0"/>
            </a:br>
            <a:r>
              <a:rPr lang="en-GB" b="1" i="1" dirty="0">
                <a:solidFill>
                  <a:schemeClr val="accent1">
                    <a:lumMod val="75000"/>
                  </a:schemeClr>
                </a:solidFill>
                <a:latin typeface="+mn-lt"/>
              </a:rPr>
              <a:t>Post-Covid research</a:t>
            </a:r>
          </a:p>
        </p:txBody>
      </p:sp>
      <p:sp>
        <p:nvSpPr>
          <p:cNvPr id="3" name="Content Placeholder 2">
            <a:extLst>
              <a:ext uri="{FF2B5EF4-FFF2-40B4-BE49-F238E27FC236}">
                <a16:creationId xmlns:a16="http://schemas.microsoft.com/office/drawing/2014/main" id="{247F60EF-ECFF-139A-2D34-0E9D7D4A19BF}"/>
              </a:ext>
            </a:extLst>
          </p:cNvPr>
          <p:cNvSpPr>
            <a:spLocks noGrp="1"/>
          </p:cNvSpPr>
          <p:nvPr>
            <p:ph sz="half" idx="1"/>
          </p:nvPr>
        </p:nvSpPr>
        <p:spPr/>
        <p:txBody>
          <a:bodyPr>
            <a:normAutofit fontScale="92500" lnSpcReduction="10000"/>
          </a:bodyPr>
          <a:lstStyle/>
          <a:p>
            <a:pPr lvl="0"/>
            <a:r>
              <a:rPr lang="en-GB" dirty="0"/>
              <a:t>Yn </a:t>
            </a:r>
            <a:r>
              <a:rPr lang="en-GB" dirty="0" err="1"/>
              <a:t>dangos</a:t>
            </a:r>
            <a:r>
              <a:rPr lang="en-GB" dirty="0"/>
              <a:t> bod </a:t>
            </a:r>
            <a:r>
              <a:rPr lang="en-GB" dirty="0" err="1"/>
              <a:t>datblygiad</a:t>
            </a:r>
            <a:r>
              <a:rPr lang="en-GB" dirty="0"/>
              <a:t> </a:t>
            </a:r>
            <a:r>
              <a:rPr lang="en-GB" dirty="0" err="1"/>
              <a:t>iaith</a:t>
            </a:r>
            <a:r>
              <a:rPr lang="en-GB" dirty="0"/>
              <a:t> plant </a:t>
            </a:r>
            <a:r>
              <a:rPr lang="en-GB" dirty="0" err="1"/>
              <a:t>yn</a:t>
            </a:r>
            <a:r>
              <a:rPr lang="en-GB" dirty="0"/>
              <a:t> </a:t>
            </a:r>
            <a:r>
              <a:rPr lang="en-GB" dirty="0" err="1"/>
              <a:t>cael</a:t>
            </a:r>
            <a:r>
              <a:rPr lang="en-GB" dirty="0"/>
              <a:t> </a:t>
            </a:r>
            <a:r>
              <a:rPr lang="en-GB" dirty="0" err="1"/>
              <a:t>ei</a:t>
            </a:r>
            <a:r>
              <a:rPr lang="en-GB" dirty="0"/>
              <a:t> </a:t>
            </a:r>
            <a:r>
              <a:rPr lang="en-GB" dirty="0" err="1"/>
              <a:t>ddylanwadu'n</a:t>
            </a:r>
            <a:r>
              <a:rPr lang="en-GB" dirty="0"/>
              <a:t> </a:t>
            </a:r>
            <a:r>
              <a:rPr lang="en-GB" dirty="0" err="1"/>
              <a:t>gryf</a:t>
            </a:r>
            <a:r>
              <a:rPr lang="en-GB" dirty="0"/>
              <a:t> </a:t>
            </a:r>
            <a:r>
              <a:rPr lang="en-GB" dirty="0" err="1"/>
              <a:t>gan</a:t>
            </a:r>
            <a:r>
              <a:rPr lang="en-GB" dirty="0"/>
              <a:t> </a:t>
            </a:r>
            <a:r>
              <a:rPr lang="en-GB" dirty="0" err="1"/>
              <a:t>ryngweithio</a:t>
            </a:r>
            <a:r>
              <a:rPr lang="en-GB" dirty="0"/>
              <a:t> </a:t>
            </a:r>
            <a:r>
              <a:rPr lang="en-GB" dirty="0" err="1"/>
              <a:t>cymdeithasol</a:t>
            </a:r>
            <a:r>
              <a:rPr lang="en-GB" dirty="0"/>
              <a:t> a </a:t>
            </a:r>
            <a:r>
              <a:rPr lang="en-GB" dirty="0" err="1"/>
              <a:t>phrofiadau</a:t>
            </a:r>
            <a:r>
              <a:rPr lang="en-GB" dirty="0"/>
              <a:t> </a:t>
            </a:r>
            <a:r>
              <a:rPr lang="en-GB" dirty="0" err="1"/>
              <a:t>amgylcheddol</a:t>
            </a:r>
            <a:r>
              <a:rPr lang="en-GB" dirty="0"/>
              <a:t> (Ribner et al, 2024)</a:t>
            </a:r>
          </a:p>
          <a:p>
            <a:pPr lvl="0"/>
            <a:r>
              <a:rPr lang="en-GB" dirty="0" err="1"/>
              <a:t>Rhoddodd</a:t>
            </a:r>
            <a:r>
              <a:rPr lang="en-GB" dirty="0"/>
              <a:t> </a:t>
            </a:r>
            <a:r>
              <a:rPr lang="en-GB" dirty="0" err="1"/>
              <a:t>pandemig</a:t>
            </a:r>
            <a:r>
              <a:rPr lang="en-GB" dirty="0"/>
              <a:t> COVID-19 </a:t>
            </a:r>
            <a:r>
              <a:rPr lang="en-GB" dirty="0" err="1"/>
              <a:t>dystiolaeth</a:t>
            </a:r>
            <a:r>
              <a:rPr lang="en-GB" dirty="0"/>
              <a:t> y gall </a:t>
            </a:r>
            <a:r>
              <a:rPr lang="en-GB" dirty="0" err="1"/>
              <a:t>newidiadau</a:t>
            </a:r>
            <a:r>
              <a:rPr lang="en-GB" dirty="0"/>
              <a:t> </a:t>
            </a:r>
            <a:r>
              <a:rPr lang="en-GB" dirty="0" err="1"/>
              <a:t>mewn</a:t>
            </a:r>
            <a:r>
              <a:rPr lang="en-GB" dirty="0"/>
              <a:t> </a:t>
            </a:r>
            <a:r>
              <a:rPr lang="en-GB" dirty="0" err="1"/>
              <a:t>amgylcheddau</a:t>
            </a:r>
            <a:r>
              <a:rPr lang="en-GB" dirty="0"/>
              <a:t> </a:t>
            </a:r>
            <a:r>
              <a:rPr lang="en-GB" dirty="0" err="1"/>
              <a:t>cymdeithasol</a:t>
            </a:r>
            <a:r>
              <a:rPr lang="en-GB" dirty="0"/>
              <a:t> plant </a:t>
            </a:r>
            <a:r>
              <a:rPr lang="en-GB" dirty="0" err="1"/>
              <a:t>effeithio</a:t>
            </a:r>
            <a:r>
              <a:rPr lang="en-GB" dirty="0"/>
              <a:t> </a:t>
            </a:r>
            <a:r>
              <a:rPr lang="en-GB" dirty="0" err="1"/>
              <a:t>ar</a:t>
            </a:r>
            <a:r>
              <a:rPr lang="en-GB" dirty="0"/>
              <a:t> </a:t>
            </a:r>
            <a:r>
              <a:rPr lang="en-GB" dirty="0" err="1"/>
              <a:t>ddatblygiad</a:t>
            </a:r>
            <a:r>
              <a:rPr lang="en-GB" dirty="0"/>
              <a:t> </a:t>
            </a:r>
            <a:r>
              <a:rPr lang="en-GB" dirty="0" err="1"/>
              <a:t>caffael</a:t>
            </a:r>
            <a:r>
              <a:rPr lang="en-GB" dirty="0"/>
              <a:t> </a:t>
            </a:r>
            <a:r>
              <a:rPr lang="en-GB" dirty="0" err="1"/>
              <a:t>iaith</a:t>
            </a:r>
            <a:endParaRPr lang="en-GB" dirty="0"/>
          </a:p>
          <a:p>
            <a:pPr marL="0" indent="0" algn="r">
              <a:buNone/>
            </a:pPr>
            <a:r>
              <a:rPr lang="en-GB" sz="1100" dirty="0"/>
              <a:t>(Ribner et al, 2024)</a:t>
            </a:r>
          </a:p>
          <a:p>
            <a:endParaRPr lang="en-GB" sz="2400" dirty="0"/>
          </a:p>
        </p:txBody>
      </p:sp>
      <p:sp>
        <p:nvSpPr>
          <p:cNvPr id="4" name="Content Placeholder 3">
            <a:extLst>
              <a:ext uri="{FF2B5EF4-FFF2-40B4-BE49-F238E27FC236}">
                <a16:creationId xmlns:a16="http://schemas.microsoft.com/office/drawing/2014/main" id="{BF42606D-5A5E-C31D-BCDA-C686169B04C1}"/>
              </a:ext>
            </a:extLst>
          </p:cNvPr>
          <p:cNvSpPr>
            <a:spLocks noGrp="1"/>
          </p:cNvSpPr>
          <p:nvPr>
            <p:ph sz="half" idx="2"/>
          </p:nvPr>
        </p:nvSpPr>
        <p:spPr/>
        <p:txBody>
          <a:bodyPr>
            <a:noAutofit/>
          </a:bodyPr>
          <a:lstStyle/>
          <a:p>
            <a:pPr lvl="0"/>
            <a:r>
              <a:rPr lang="en-GB" sz="2400" i="1" dirty="0">
                <a:solidFill>
                  <a:schemeClr val="accent1">
                    <a:lumMod val="75000"/>
                  </a:schemeClr>
                </a:solidFill>
              </a:rPr>
              <a:t>Shows that children's language development is strongly influenced by social interaction and environmental experiences  </a:t>
            </a:r>
            <a:r>
              <a:rPr lang="en-GB" sz="1200" i="1" dirty="0">
                <a:solidFill>
                  <a:schemeClr val="accent1">
                    <a:lumMod val="75000"/>
                  </a:schemeClr>
                </a:solidFill>
              </a:rPr>
              <a:t>(Ribner et al, 2024)</a:t>
            </a:r>
            <a:endParaRPr lang="en-GB" sz="2400" i="1" dirty="0">
              <a:solidFill>
                <a:schemeClr val="accent1">
                  <a:lumMod val="75000"/>
                </a:schemeClr>
              </a:solidFill>
            </a:endParaRPr>
          </a:p>
          <a:p>
            <a:r>
              <a:rPr lang="en-GB" sz="2400" i="1" dirty="0">
                <a:solidFill>
                  <a:schemeClr val="accent1">
                    <a:lumMod val="75000"/>
                  </a:schemeClr>
                </a:solidFill>
              </a:rPr>
              <a:t>The COVID-19 pandemic provided evidence that changes in children's social environments can affect language acquisition development</a:t>
            </a:r>
          </a:p>
          <a:p>
            <a:pPr marL="0" indent="0" algn="r">
              <a:buNone/>
            </a:pPr>
            <a:r>
              <a:rPr lang="en-GB" sz="800" i="1" dirty="0">
                <a:solidFill>
                  <a:schemeClr val="accent1">
                    <a:lumMod val="75000"/>
                  </a:schemeClr>
                </a:solidFill>
              </a:rPr>
              <a:t>(Ribner et al, 2024)</a:t>
            </a:r>
            <a:endParaRPr lang="en-GB" sz="2400" i="1" dirty="0">
              <a:solidFill>
                <a:schemeClr val="accent1">
                  <a:lumMod val="75000"/>
                </a:schemeClr>
              </a:solidFill>
            </a:endParaRPr>
          </a:p>
        </p:txBody>
      </p:sp>
    </p:spTree>
    <p:extLst>
      <p:ext uri="{BB962C8B-B14F-4D97-AF65-F5344CB8AC3E}">
        <p14:creationId xmlns:p14="http://schemas.microsoft.com/office/powerpoint/2010/main" val="36153899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b="1" dirty="0"/>
              <a:t>Beth </a:t>
            </a:r>
            <a:r>
              <a:rPr lang="en-US" b="1" dirty="0" err="1"/>
              <a:t>yw</a:t>
            </a:r>
            <a:r>
              <a:rPr lang="en-US" b="1" dirty="0"/>
              <a:t> </a:t>
            </a:r>
            <a:r>
              <a:rPr lang="en-US" b="1" dirty="0" err="1"/>
              <a:t>datblygiad</a:t>
            </a:r>
            <a:r>
              <a:rPr lang="en-US" b="1" dirty="0"/>
              <a:t> </a:t>
            </a:r>
            <a:r>
              <a:rPr lang="en-US" b="1" dirty="0" err="1"/>
              <a:t>iaith</a:t>
            </a:r>
            <a:r>
              <a:rPr lang="en-US" b="1" dirty="0"/>
              <a:t> felly?
</a:t>
            </a:r>
          </a:p>
        </p:txBody>
      </p:sp>
      <p:graphicFrame>
        <p:nvGraphicFramePr>
          <p:cNvPr id="4" name="Diagram 3"/>
          <p:cNvGraphicFramePr/>
          <p:nvPr/>
        </p:nvGraphicFramePr>
        <p:xfrm>
          <a:off x="2712845" y="1417638"/>
          <a:ext cx="7162800" cy="4636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2"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4" grpId="1">
        <p:bldAsOne/>
      </p:bldGraphic>
      <p:bldGraphic spid="4" grpId="2">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solidFill>
                  <a:schemeClr val="accent1"/>
                </a:solidFill>
                <a:latin typeface="+mn-lt"/>
              </a:rPr>
              <a:t>So, what is language development?</a:t>
            </a:r>
          </a:p>
        </p:txBody>
      </p:sp>
      <p:graphicFrame>
        <p:nvGraphicFramePr>
          <p:cNvPr id="4" name="Diagram 3"/>
          <p:cNvGraphicFramePr/>
          <p:nvPr/>
        </p:nvGraphicFramePr>
        <p:xfrm>
          <a:off x="2712845" y="1417638"/>
          <a:ext cx="7162800" cy="4636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2"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4" grpId="1">
        <p:bldAsOne/>
      </p:bldGraphic>
      <p:bldGraphic spid="4" grpId="2">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981201" y="692905"/>
          <a:ext cx="9143999" cy="5909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7944866" y="5980352"/>
            <a:ext cx="2381365" cy="369332"/>
          </a:xfrm>
          <a:prstGeom prst="rect">
            <a:avLst/>
          </a:prstGeom>
          <a:noFill/>
        </p:spPr>
        <p:txBody>
          <a:bodyPr wrap="square" rtlCol="0">
            <a:spAutoFit/>
          </a:bodyPr>
          <a:lstStyle/>
          <a:p>
            <a:r>
              <a:rPr lang="en-US" dirty="0"/>
              <a:t>(</a:t>
            </a:r>
            <a:r>
              <a:rPr lang="en-US" dirty="0" err="1"/>
              <a:t>Macblain</a:t>
            </a:r>
            <a:r>
              <a:rPr lang="en-US" dirty="0"/>
              <a:t>, 2014)</a:t>
            </a:r>
          </a:p>
        </p:txBody>
      </p:sp>
      <p:sp>
        <p:nvSpPr>
          <p:cNvPr id="6" name="Title 5"/>
          <p:cNvSpPr>
            <a:spLocks noGrp="1"/>
          </p:cNvSpPr>
          <p:nvPr>
            <p:ph type="title"/>
          </p:nvPr>
        </p:nvSpPr>
        <p:spPr/>
        <p:txBody>
          <a:bodyPr>
            <a:normAutofit/>
          </a:bodyPr>
          <a:lstStyle/>
          <a:p>
            <a:r>
              <a:rPr lang="en-GB" dirty="0">
                <a:latin typeface="+mn-lt"/>
              </a:rPr>
              <a:t>Y </a:t>
            </a:r>
            <a:r>
              <a:rPr lang="en-GB" dirty="0" err="1">
                <a:latin typeface="+mn-lt"/>
              </a:rPr>
              <a:t>ddolen</a:t>
            </a:r>
            <a:r>
              <a:rPr lang="en-GB" dirty="0">
                <a:latin typeface="+mn-lt"/>
              </a:rPr>
              <a:t> </a:t>
            </a:r>
            <a:r>
              <a:rPr lang="en-GB" dirty="0" err="1">
                <a:latin typeface="+mn-lt"/>
              </a:rPr>
              <a:t>hollbwysig</a:t>
            </a:r>
            <a:r>
              <a:rPr lang="en-GB" dirty="0">
                <a:latin typeface="+mn-lt"/>
              </a:rPr>
              <a:t>
</a:t>
            </a:r>
            <a:endParaRPr lang="en-US" dirty="0">
              <a:latin typeface="+mn-lt"/>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981201" y="692905"/>
          <a:ext cx="9143999" cy="5909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7944866" y="5980352"/>
            <a:ext cx="2381365" cy="369332"/>
          </a:xfrm>
          <a:prstGeom prst="rect">
            <a:avLst/>
          </a:prstGeom>
          <a:noFill/>
        </p:spPr>
        <p:txBody>
          <a:bodyPr wrap="square" rtlCol="0">
            <a:spAutoFit/>
          </a:bodyPr>
          <a:lstStyle/>
          <a:p>
            <a:r>
              <a:rPr lang="en-US" dirty="0">
                <a:solidFill>
                  <a:schemeClr val="accent1"/>
                </a:solidFill>
              </a:rPr>
              <a:t>(</a:t>
            </a:r>
            <a:r>
              <a:rPr lang="en-US" dirty="0" err="1">
                <a:solidFill>
                  <a:schemeClr val="accent1"/>
                </a:solidFill>
              </a:rPr>
              <a:t>Macblain</a:t>
            </a:r>
            <a:r>
              <a:rPr lang="en-US" dirty="0">
                <a:solidFill>
                  <a:schemeClr val="accent1"/>
                </a:solidFill>
              </a:rPr>
              <a:t>, 2014)</a:t>
            </a:r>
          </a:p>
        </p:txBody>
      </p:sp>
      <p:sp>
        <p:nvSpPr>
          <p:cNvPr id="6" name="Title 5"/>
          <p:cNvSpPr>
            <a:spLocks noGrp="1"/>
          </p:cNvSpPr>
          <p:nvPr>
            <p:ph type="title"/>
          </p:nvPr>
        </p:nvSpPr>
        <p:spPr/>
        <p:txBody>
          <a:bodyPr>
            <a:normAutofit/>
          </a:bodyPr>
          <a:lstStyle/>
          <a:p>
            <a:r>
              <a:rPr lang="en-GB" sz="3600" dirty="0">
                <a:solidFill>
                  <a:schemeClr val="accent1"/>
                </a:solidFill>
                <a:latin typeface="+mn-lt"/>
              </a:rPr>
              <a:t>The vital link</a:t>
            </a:r>
            <a:endParaRPr lang="en-US" sz="3600" dirty="0">
              <a:solidFill>
                <a:schemeClr val="accent1"/>
              </a:solidFill>
              <a:latin typeface="+mn-lt"/>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C98EC-36A8-5C81-971F-3626CE01F967}"/>
              </a:ext>
            </a:extLst>
          </p:cNvPr>
          <p:cNvSpPr>
            <a:spLocks noGrp="1"/>
          </p:cNvSpPr>
          <p:nvPr>
            <p:ph type="title"/>
          </p:nvPr>
        </p:nvSpPr>
        <p:spPr/>
        <p:txBody>
          <a:bodyPr>
            <a:normAutofit/>
          </a:bodyPr>
          <a:lstStyle/>
          <a:p>
            <a:pPr algn="ctr"/>
            <a:r>
              <a:rPr lang="en-GB" sz="3200" b="1" dirty="0" err="1">
                <a:latin typeface="+mn-lt"/>
              </a:rPr>
              <a:t>Goblygiadau</a:t>
            </a:r>
            <a:r>
              <a:rPr lang="en-GB" sz="3200" b="1" dirty="0">
                <a:latin typeface="+mn-lt"/>
              </a:rPr>
              <a:t> </a:t>
            </a:r>
            <a:r>
              <a:rPr lang="en-GB" sz="3200" b="1" dirty="0" err="1">
                <a:latin typeface="+mn-lt"/>
              </a:rPr>
              <a:t>i'r</a:t>
            </a:r>
            <a:r>
              <a:rPr lang="en-GB" sz="3200" b="1" dirty="0">
                <a:latin typeface="+mn-lt"/>
              </a:rPr>
              <a:t> </a:t>
            </a:r>
            <a:r>
              <a:rPr lang="en-GB" sz="3200" b="1" dirty="0" err="1">
                <a:latin typeface="+mn-lt"/>
              </a:rPr>
              <a:t>ystafell</a:t>
            </a:r>
            <a:r>
              <a:rPr lang="en-GB" sz="3200" b="1" dirty="0">
                <a:latin typeface="+mn-lt"/>
              </a:rPr>
              <a:t> </a:t>
            </a:r>
            <a:r>
              <a:rPr lang="en-GB" sz="3200" b="1" dirty="0" err="1">
                <a:latin typeface="+mn-lt"/>
              </a:rPr>
              <a:t>ddosbarth</a:t>
            </a:r>
            <a:br>
              <a:rPr lang="en-GB" sz="3200" b="1" i="1" dirty="0">
                <a:solidFill>
                  <a:schemeClr val="accent1">
                    <a:lumMod val="75000"/>
                  </a:schemeClr>
                </a:solidFill>
                <a:latin typeface="+mn-lt"/>
              </a:rPr>
            </a:br>
            <a:r>
              <a:rPr lang="en-GB" sz="3200" b="1" i="1" dirty="0">
                <a:solidFill>
                  <a:schemeClr val="accent1">
                    <a:lumMod val="75000"/>
                  </a:schemeClr>
                </a:solidFill>
                <a:latin typeface="+mn-lt"/>
              </a:rPr>
              <a:t>Implications for the classroom</a:t>
            </a:r>
          </a:p>
        </p:txBody>
      </p:sp>
      <p:sp>
        <p:nvSpPr>
          <p:cNvPr id="3" name="Content Placeholder 2">
            <a:extLst>
              <a:ext uri="{FF2B5EF4-FFF2-40B4-BE49-F238E27FC236}">
                <a16:creationId xmlns:a16="http://schemas.microsoft.com/office/drawing/2014/main" id="{871E22E7-67FD-2494-8E9F-502544907627}"/>
              </a:ext>
            </a:extLst>
          </p:cNvPr>
          <p:cNvSpPr>
            <a:spLocks noGrp="1"/>
          </p:cNvSpPr>
          <p:nvPr>
            <p:ph sz="half" idx="1"/>
          </p:nvPr>
        </p:nvSpPr>
        <p:spPr/>
        <p:txBody>
          <a:bodyPr>
            <a:normAutofit fontScale="85000" lnSpcReduction="10000"/>
          </a:bodyPr>
          <a:lstStyle/>
          <a:p>
            <a:pPr lvl="0"/>
            <a:r>
              <a:rPr lang="en-GB" dirty="0"/>
              <a:t>Mae </a:t>
            </a:r>
            <a:r>
              <a:rPr lang="en-GB" dirty="0" err="1"/>
              <a:t>ymchwil</a:t>
            </a:r>
            <a:r>
              <a:rPr lang="en-GB" dirty="0"/>
              <a:t> </a:t>
            </a:r>
            <a:r>
              <a:rPr lang="en-GB" dirty="0" err="1"/>
              <a:t>gyfredol</a:t>
            </a:r>
            <a:r>
              <a:rPr lang="en-GB" dirty="0"/>
              <a:t> </a:t>
            </a:r>
            <a:r>
              <a:rPr lang="en-GB" dirty="0" err="1"/>
              <a:t>yn</a:t>
            </a:r>
            <a:r>
              <a:rPr lang="en-GB" dirty="0"/>
              <a:t> </a:t>
            </a:r>
            <a:r>
              <a:rPr lang="en-GB" dirty="0" err="1"/>
              <a:t>pwysleisio</a:t>
            </a:r>
            <a:r>
              <a:rPr lang="en-GB" dirty="0"/>
              <a:t> </a:t>
            </a:r>
            <a:r>
              <a:rPr lang="en-GB" dirty="0" err="1"/>
              <a:t>pwysigrwydd</a:t>
            </a:r>
            <a:r>
              <a:rPr lang="en-GB" dirty="0"/>
              <a:t> </a:t>
            </a:r>
            <a:r>
              <a:rPr lang="en-GB" b="1" dirty="0" err="1"/>
              <a:t>rhyngweithiadau</a:t>
            </a:r>
            <a:r>
              <a:rPr lang="en-GB" b="1" dirty="0"/>
              <a:t> </a:t>
            </a:r>
            <a:r>
              <a:rPr lang="en-GB" b="1" dirty="0" err="1"/>
              <a:t>oedolion-plentyn</a:t>
            </a:r>
            <a:r>
              <a:rPr lang="en-GB" b="1" dirty="0"/>
              <a:t> o </a:t>
            </a:r>
            <a:r>
              <a:rPr lang="en-GB" b="1" dirty="0" err="1"/>
              <a:t>ansawdd</a:t>
            </a:r>
            <a:r>
              <a:rPr lang="en-GB" b="1" dirty="0"/>
              <a:t> </a:t>
            </a:r>
            <a:r>
              <a:rPr lang="en-GB" b="1" dirty="0" err="1"/>
              <a:t>uchel</a:t>
            </a:r>
            <a:r>
              <a:rPr lang="en-GB" b="1" dirty="0"/>
              <a:t> a </a:t>
            </a:r>
            <a:r>
              <a:rPr lang="en-GB" b="1" dirty="0" err="1"/>
              <a:t>thrafodaeth</a:t>
            </a:r>
            <a:r>
              <a:rPr lang="en-GB" b="1" dirty="0"/>
              <a:t> </a:t>
            </a:r>
            <a:r>
              <a:rPr lang="en-GB" b="1" dirty="0" err="1"/>
              <a:t>strwythuredig</a:t>
            </a:r>
            <a:r>
              <a:rPr lang="en-GB" b="1" dirty="0"/>
              <a:t> </a:t>
            </a:r>
            <a:r>
              <a:rPr lang="en-GB" b="1" dirty="0" err="1"/>
              <a:t>yn</a:t>
            </a:r>
            <a:r>
              <a:rPr lang="en-GB" b="1" dirty="0"/>
              <a:t> yr </a:t>
            </a:r>
            <a:r>
              <a:rPr lang="en-GB" b="1" dirty="0" err="1"/>
              <a:t>ystafell</a:t>
            </a:r>
            <a:r>
              <a:rPr lang="en-GB" b="1" dirty="0"/>
              <a:t> </a:t>
            </a:r>
            <a:r>
              <a:rPr lang="en-GB" b="1" dirty="0" err="1"/>
              <a:t>ddosbarth</a:t>
            </a:r>
            <a:r>
              <a:rPr lang="en-GB" b="1" dirty="0"/>
              <a:t> </a:t>
            </a:r>
            <a:r>
              <a:rPr lang="en-GB" dirty="0" err="1"/>
              <a:t>wrth</a:t>
            </a:r>
            <a:r>
              <a:rPr lang="en-GB" dirty="0"/>
              <a:t> </a:t>
            </a:r>
            <a:r>
              <a:rPr lang="en-GB" dirty="0" err="1"/>
              <a:t>gefnogi</a:t>
            </a:r>
            <a:r>
              <a:rPr lang="en-GB" dirty="0"/>
              <a:t> </a:t>
            </a:r>
            <a:r>
              <a:rPr lang="en-GB" dirty="0" err="1"/>
              <a:t>sgiliau</a:t>
            </a:r>
            <a:r>
              <a:rPr lang="en-GB" dirty="0"/>
              <a:t> </a:t>
            </a:r>
            <a:r>
              <a:rPr lang="en-GB" dirty="0" err="1"/>
              <a:t>siarad</a:t>
            </a:r>
            <a:r>
              <a:rPr lang="en-GB" dirty="0"/>
              <a:t> a </a:t>
            </a:r>
            <a:r>
              <a:rPr lang="en-GB" dirty="0" err="1"/>
              <a:t>gwrando</a:t>
            </a:r>
            <a:r>
              <a:rPr lang="en-GB" dirty="0"/>
              <a:t>.</a:t>
            </a:r>
          </a:p>
          <a:p>
            <a:r>
              <a:rPr lang="en-GB" dirty="0"/>
              <a:t> Gall </a:t>
            </a:r>
            <a:r>
              <a:rPr lang="en-GB" dirty="0" err="1"/>
              <a:t>ymarferwyr</a:t>
            </a:r>
            <a:r>
              <a:rPr lang="en-GB" dirty="0"/>
              <a:t> </a:t>
            </a:r>
            <a:r>
              <a:rPr lang="en-GB" dirty="0" err="1"/>
              <a:t>hyrwyddo</a:t>
            </a:r>
            <a:r>
              <a:rPr lang="en-GB" dirty="0"/>
              <a:t> </a:t>
            </a:r>
            <a:r>
              <a:rPr lang="en-GB" dirty="0" err="1"/>
              <a:t>datblygiad</a:t>
            </a:r>
            <a:r>
              <a:rPr lang="en-GB" dirty="0"/>
              <a:t> </a:t>
            </a:r>
            <a:r>
              <a:rPr lang="en-GB" dirty="0" err="1"/>
              <a:t>iaith</a:t>
            </a:r>
            <a:r>
              <a:rPr lang="en-GB" dirty="0"/>
              <a:t> </a:t>
            </a:r>
            <a:r>
              <a:rPr lang="en-GB" dirty="0" err="1"/>
              <a:t>trwy</a:t>
            </a:r>
            <a:r>
              <a:rPr lang="en-GB" dirty="0"/>
              <a:t> </a:t>
            </a:r>
            <a:r>
              <a:rPr lang="en-GB" dirty="0" err="1"/>
              <a:t>ddarparu</a:t>
            </a:r>
            <a:r>
              <a:rPr lang="en-GB" dirty="0"/>
              <a:t> </a:t>
            </a:r>
            <a:r>
              <a:rPr lang="en-GB" dirty="0" err="1"/>
              <a:t>cyfleoedd</a:t>
            </a:r>
            <a:r>
              <a:rPr lang="en-GB" dirty="0"/>
              <a:t> </a:t>
            </a:r>
            <a:r>
              <a:rPr lang="en-GB" dirty="0" err="1"/>
              <a:t>ar</a:t>
            </a:r>
            <a:r>
              <a:rPr lang="en-GB" dirty="0"/>
              <a:t> </a:t>
            </a:r>
            <a:r>
              <a:rPr lang="en-GB" dirty="0" err="1"/>
              <a:t>gyfer</a:t>
            </a:r>
            <a:r>
              <a:rPr lang="en-GB" dirty="0"/>
              <a:t> </a:t>
            </a:r>
            <a:r>
              <a:rPr lang="en-GB" b="1" dirty="0" err="1"/>
              <a:t>deialog</a:t>
            </a:r>
            <a:r>
              <a:rPr lang="en-GB" b="1" dirty="0"/>
              <a:t> </a:t>
            </a:r>
            <a:r>
              <a:rPr lang="en-GB" b="1" dirty="0" err="1"/>
              <a:t>ystyrlon</a:t>
            </a:r>
            <a:r>
              <a:rPr lang="en-GB" b="1" dirty="0"/>
              <a:t>, </a:t>
            </a:r>
            <a:r>
              <a:rPr lang="en-GB" b="1" dirty="0" err="1"/>
              <a:t>modelu</a:t>
            </a:r>
            <a:r>
              <a:rPr lang="en-GB" b="1" dirty="0"/>
              <a:t> </a:t>
            </a:r>
            <a:r>
              <a:rPr lang="en-GB" b="1" dirty="0" err="1"/>
              <a:t>geirfa</a:t>
            </a:r>
            <a:r>
              <a:rPr lang="en-GB" b="1" dirty="0"/>
              <a:t> a </a:t>
            </a:r>
            <a:r>
              <a:rPr lang="en-GB" b="1" dirty="0" err="1"/>
              <a:t>sgaffaldiau</a:t>
            </a:r>
            <a:r>
              <a:rPr lang="en-GB" b="1" dirty="0"/>
              <a:t> </a:t>
            </a:r>
            <a:r>
              <a:rPr lang="en-GB" b="1" dirty="0" err="1"/>
              <a:t>ymatebion</a:t>
            </a:r>
            <a:r>
              <a:rPr lang="en-GB" b="1" dirty="0"/>
              <a:t> plant </a:t>
            </a:r>
            <a:r>
              <a:rPr lang="en-GB" dirty="0" err="1"/>
              <a:t>yn</a:t>
            </a:r>
            <a:r>
              <a:rPr lang="en-GB" dirty="0"/>
              <a:t> </a:t>
            </a:r>
            <a:r>
              <a:rPr lang="en-GB" dirty="0" err="1"/>
              <a:t>ystod</a:t>
            </a:r>
            <a:r>
              <a:rPr lang="en-GB" dirty="0"/>
              <a:t> </a:t>
            </a:r>
            <a:r>
              <a:rPr lang="en-GB" dirty="0" err="1"/>
              <a:t>gweithgareddau</a:t>
            </a:r>
            <a:r>
              <a:rPr lang="en-GB" dirty="0"/>
              <a:t> </a:t>
            </a:r>
            <a:r>
              <a:rPr lang="en-GB" dirty="0" err="1"/>
              <a:t>dysgu</a:t>
            </a:r>
            <a:r>
              <a:rPr lang="en-GB" dirty="0"/>
              <a:t>           </a:t>
            </a:r>
            <a:r>
              <a:rPr lang="en-GB" sz="1000" dirty="0"/>
              <a:t>(EEF, 2024)</a:t>
            </a:r>
            <a:r>
              <a:rPr lang="en-GB" dirty="0"/>
              <a:t>    </a:t>
            </a:r>
          </a:p>
          <a:p>
            <a:pPr marL="0" indent="0">
              <a:buNone/>
            </a:pPr>
            <a:endParaRPr lang="en-GB" dirty="0"/>
          </a:p>
        </p:txBody>
      </p:sp>
      <p:sp>
        <p:nvSpPr>
          <p:cNvPr id="4" name="Content Placeholder 3">
            <a:extLst>
              <a:ext uri="{FF2B5EF4-FFF2-40B4-BE49-F238E27FC236}">
                <a16:creationId xmlns:a16="http://schemas.microsoft.com/office/drawing/2014/main" id="{BC770915-90C5-A65C-EA81-70DC6F836B44}"/>
              </a:ext>
            </a:extLst>
          </p:cNvPr>
          <p:cNvSpPr>
            <a:spLocks noGrp="1"/>
          </p:cNvSpPr>
          <p:nvPr>
            <p:ph sz="half" idx="2"/>
          </p:nvPr>
        </p:nvSpPr>
        <p:spPr/>
        <p:txBody>
          <a:bodyPr>
            <a:normAutofit fontScale="85000" lnSpcReduction="10000"/>
          </a:bodyPr>
          <a:lstStyle/>
          <a:p>
            <a:r>
              <a:rPr lang="en-GB" sz="2600" i="1" dirty="0">
                <a:solidFill>
                  <a:schemeClr val="accent1">
                    <a:lumMod val="75000"/>
                  </a:schemeClr>
                </a:solidFill>
              </a:rPr>
              <a:t>Current research emphasises the importance of </a:t>
            </a:r>
            <a:r>
              <a:rPr lang="en-GB" sz="2600" b="1" i="1" dirty="0">
                <a:solidFill>
                  <a:schemeClr val="accent1">
                    <a:lumMod val="75000"/>
                  </a:schemeClr>
                </a:solidFill>
              </a:rPr>
              <a:t>high-quality adult-child interactions and structured classroom discussion </a:t>
            </a:r>
            <a:r>
              <a:rPr lang="en-GB" sz="2600" i="1" dirty="0">
                <a:solidFill>
                  <a:schemeClr val="accent1">
                    <a:lumMod val="75000"/>
                  </a:schemeClr>
                </a:solidFill>
              </a:rPr>
              <a:t>in supporting speaking and listening skills.</a:t>
            </a:r>
          </a:p>
          <a:p>
            <a:r>
              <a:rPr lang="en-GB" sz="2600" i="1" dirty="0">
                <a:solidFill>
                  <a:schemeClr val="accent1">
                    <a:lumMod val="75000"/>
                  </a:schemeClr>
                </a:solidFill>
              </a:rPr>
              <a:t> Practitioners can promote language development by providing opportunities for </a:t>
            </a:r>
            <a:r>
              <a:rPr lang="en-GB" sz="2600" b="1" i="1" dirty="0">
                <a:solidFill>
                  <a:schemeClr val="accent1">
                    <a:lumMod val="75000"/>
                  </a:schemeClr>
                </a:solidFill>
              </a:rPr>
              <a:t>meaningful dialogue, modelling vocabulary and scaffolding children's responses </a:t>
            </a:r>
            <a:r>
              <a:rPr lang="en-GB" sz="2600" i="1" dirty="0">
                <a:solidFill>
                  <a:schemeClr val="accent1">
                    <a:lumMod val="75000"/>
                  </a:schemeClr>
                </a:solidFill>
              </a:rPr>
              <a:t>during learning activities      </a:t>
            </a:r>
          </a:p>
          <a:p>
            <a:pPr marL="0" indent="0" algn="r">
              <a:buNone/>
            </a:pPr>
            <a:r>
              <a:rPr lang="en-GB" sz="2600" i="1" dirty="0">
                <a:solidFill>
                  <a:schemeClr val="accent1">
                    <a:lumMod val="75000"/>
                  </a:schemeClr>
                </a:solidFill>
              </a:rPr>
              <a:t>  </a:t>
            </a:r>
            <a:r>
              <a:rPr lang="en-GB" sz="1000" i="1" dirty="0">
                <a:solidFill>
                  <a:schemeClr val="accent1">
                    <a:lumMod val="75000"/>
                  </a:schemeClr>
                </a:solidFill>
              </a:rPr>
              <a:t>(EEF, 2024)</a:t>
            </a:r>
            <a:endParaRPr lang="en-GB" sz="2600" i="1" dirty="0">
              <a:solidFill>
                <a:schemeClr val="accent1">
                  <a:lumMod val="75000"/>
                </a:schemeClr>
              </a:solidFill>
            </a:endParaRPr>
          </a:p>
          <a:p>
            <a:endParaRPr lang="en-GB" dirty="0"/>
          </a:p>
        </p:txBody>
      </p:sp>
    </p:spTree>
    <p:extLst>
      <p:ext uri="{BB962C8B-B14F-4D97-AF65-F5344CB8AC3E}">
        <p14:creationId xmlns:p14="http://schemas.microsoft.com/office/powerpoint/2010/main" val="232496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C9CFD-ED56-291A-0F98-CC0C4D3BB3A6}"/>
              </a:ext>
            </a:extLst>
          </p:cNvPr>
          <p:cNvSpPr>
            <a:spLocks noGrp="1"/>
          </p:cNvSpPr>
          <p:nvPr>
            <p:ph type="title"/>
          </p:nvPr>
        </p:nvSpPr>
        <p:spPr/>
        <p:txBody>
          <a:bodyPr/>
          <a:lstStyle/>
          <a:p>
            <a:pPr algn="ctr"/>
            <a:br>
              <a:rPr lang="en-GB" b="1" i="1" dirty="0">
                <a:solidFill>
                  <a:schemeClr val="accent1">
                    <a:lumMod val="75000"/>
                  </a:schemeClr>
                </a:solidFill>
                <a:latin typeface="+mn-lt"/>
              </a:rPr>
            </a:br>
            <a:r>
              <a:rPr lang="en-GB" b="1" i="1" dirty="0">
                <a:solidFill>
                  <a:schemeClr val="accent1">
                    <a:lumMod val="75000"/>
                  </a:schemeClr>
                </a:solidFill>
                <a:latin typeface="+mn-lt"/>
              </a:rPr>
              <a:t>Assignment Component 1</a:t>
            </a:r>
          </a:p>
        </p:txBody>
      </p:sp>
      <p:sp>
        <p:nvSpPr>
          <p:cNvPr id="3" name="Content Placeholder 2">
            <a:extLst>
              <a:ext uri="{FF2B5EF4-FFF2-40B4-BE49-F238E27FC236}">
                <a16:creationId xmlns:a16="http://schemas.microsoft.com/office/drawing/2014/main" id="{B5343D7E-0A3C-5572-72D8-8F83FCC1FF6C}"/>
              </a:ext>
            </a:extLst>
          </p:cNvPr>
          <p:cNvSpPr>
            <a:spLocks noGrp="1"/>
          </p:cNvSpPr>
          <p:nvPr>
            <p:ph sz="half" idx="1"/>
          </p:nvPr>
        </p:nvSpPr>
        <p:spPr/>
        <p:txBody>
          <a:bodyPr>
            <a:normAutofit fontScale="85000" lnSpcReduction="20000"/>
          </a:bodyPr>
          <a:lstStyle/>
          <a:p>
            <a:pPr lvl="0"/>
            <a:r>
              <a:rPr lang="en-GB" dirty="0" err="1"/>
              <a:t>Recordiwch</a:t>
            </a:r>
            <a:r>
              <a:rPr lang="en-GB" dirty="0"/>
              <a:t> </a:t>
            </a:r>
            <a:r>
              <a:rPr lang="en-GB" dirty="0" err="1"/>
              <a:t>eich</a:t>
            </a:r>
            <a:r>
              <a:rPr lang="en-GB" dirty="0"/>
              <a:t> </a:t>
            </a:r>
            <a:r>
              <a:rPr lang="en-GB" dirty="0" err="1"/>
              <a:t>hun</a:t>
            </a:r>
            <a:r>
              <a:rPr lang="en-GB" dirty="0"/>
              <a:t> </a:t>
            </a:r>
            <a:r>
              <a:rPr lang="en-GB" dirty="0" err="1"/>
              <a:t>yn</a:t>
            </a:r>
            <a:r>
              <a:rPr lang="en-GB" dirty="0"/>
              <a:t> </a:t>
            </a:r>
            <a:r>
              <a:rPr lang="en-GB" dirty="0" err="1"/>
              <a:t>cyflwyno</a:t>
            </a:r>
            <a:r>
              <a:rPr lang="en-GB" dirty="0"/>
              <a:t> </a:t>
            </a:r>
            <a:r>
              <a:rPr lang="en-GB" dirty="0" err="1"/>
              <a:t>stori</a:t>
            </a:r>
            <a:r>
              <a:rPr lang="en-GB" dirty="0"/>
              <a:t> </a:t>
            </a:r>
            <a:r>
              <a:rPr lang="en-GB" dirty="0" err="1"/>
              <a:t>i</a:t>
            </a:r>
            <a:r>
              <a:rPr lang="en-GB" dirty="0"/>
              <a:t> </a:t>
            </a:r>
            <a:r>
              <a:rPr lang="en-GB" dirty="0" err="1"/>
              <a:t>grŵp</a:t>
            </a:r>
            <a:r>
              <a:rPr lang="en-GB" dirty="0"/>
              <a:t> o </a:t>
            </a:r>
            <a:r>
              <a:rPr lang="en-GB" dirty="0" err="1"/>
              <a:t>blant</a:t>
            </a:r>
            <a:r>
              <a:rPr lang="en-GB" dirty="0"/>
              <a:t> neu </a:t>
            </a:r>
            <a:r>
              <a:rPr lang="en-GB" dirty="0" err="1"/>
              <a:t>bobl</a:t>
            </a:r>
            <a:r>
              <a:rPr lang="en-GB" dirty="0"/>
              <a:t> </a:t>
            </a:r>
            <a:r>
              <a:rPr lang="en-GB" dirty="0" err="1"/>
              <a:t>ifanc</a:t>
            </a:r>
            <a:r>
              <a:rPr lang="en-GB" dirty="0"/>
              <a:t> o </a:t>
            </a:r>
            <a:r>
              <a:rPr lang="en-GB" dirty="0" err="1"/>
              <a:t>ystod</a:t>
            </a:r>
            <a:r>
              <a:rPr lang="en-GB" dirty="0"/>
              <a:t> </a:t>
            </a:r>
            <a:r>
              <a:rPr lang="en-GB" dirty="0" err="1"/>
              <a:t>oedran</a:t>
            </a:r>
            <a:r>
              <a:rPr lang="en-GB" dirty="0"/>
              <a:t> a / neu </a:t>
            </a:r>
            <a:r>
              <a:rPr lang="en-GB" dirty="0" err="1"/>
              <a:t>allu</a:t>
            </a:r>
            <a:r>
              <a:rPr lang="en-GB" dirty="0"/>
              <a:t> </a:t>
            </a:r>
            <a:r>
              <a:rPr lang="en-GB" dirty="0" err="1"/>
              <a:t>penodol</a:t>
            </a:r>
            <a:r>
              <a:rPr lang="en-GB" dirty="0"/>
              <a:t>. Dylai </a:t>
            </a:r>
            <a:r>
              <a:rPr lang="en-GB" dirty="0" err="1"/>
              <a:t>eich</a:t>
            </a:r>
            <a:r>
              <a:rPr lang="en-GB" dirty="0"/>
              <a:t> </a:t>
            </a:r>
            <a:r>
              <a:rPr lang="en-GB" dirty="0" err="1"/>
              <a:t>recordiad</a:t>
            </a:r>
            <a:r>
              <a:rPr lang="en-GB" dirty="0"/>
              <a:t> </a:t>
            </a:r>
            <a:r>
              <a:rPr lang="en-GB" b="1" dirty="0" err="1"/>
              <a:t>ddangos</a:t>
            </a:r>
            <a:r>
              <a:rPr lang="en-GB" b="1" dirty="0"/>
              <a:t> </a:t>
            </a:r>
            <a:r>
              <a:rPr lang="en-GB" b="1" dirty="0" err="1"/>
              <a:t>sut</a:t>
            </a:r>
            <a:r>
              <a:rPr lang="en-GB" b="1" dirty="0"/>
              <a:t> y </a:t>
            </a:r>
            <a:r>
              <a:rPr lang="en-GB" b="1" dirty="0" err="1"/>
              <a:t>byddech</a:t>
            </a:r>
            <a:r>
              <a:rPr lang="en-GB" b="1" dirty="0"/>
              <a:t> </a:t>
            </a:r>
            <a:r>
              <a:rPr lang="en-GB" b="1" dirty="0" err="1"/>
              <a:t>chi'n</a:t>
            </a:r>
            <a:r>
              <a:rPr lang="en-GB" b="1" dirty="0"/>
              <a:t> </a:t>
            </a:r>
            <a:r>
              <a:rPr lang="en-GB" b="1" dirty="0" err="1"/>
              <a:t>ymgysylltu</a:t>
            </a:r>
            <a:r>
              <a:rPr lang="en-GB" b="1" dirty="0"/>
              <a:t> </a:t>
            </a:r>
            <a:r>
              <a:rPr lang="en-GB" b="1" dirty="0" err="1"/>
              <a:t>â'r</a:t>
            </a:r>
            <a:r>
              <a:rPr lang="en-GB" b="1" dirty="0"/>
              <a:t> </a:t>
            </a:r>
            <a:r>
              <a:rPr lang="en-GB" b="1" dirty="0" err="1"/>
              <a:t>gynulleidfa</a:t>
            </a:r>
            <a:r>
              <a:rPr lang="en-GB" b="1" dirty="0"/>
              <a:t>, </a:t>
            </a:r>
            <a:r>
              <a:rPr lang="en-GB" b="1" dirty="0" err="1"/>
              <a:t>gan</a:t>
            </a:r>
            <a:r>
              <a:rPr lang="en-GB" b="1" dirty="0"/>
              <a:t> </a:t>
            </a:r>
            <a:r>
              <a:rPr lang="en-GB" b="1" dirty="0" err="1"/>
              <a:t>ddefnyddio</a:t>
            </a:r>
            <a:r>
              <a:rPr lang="en-GB" b="1" dirty="0"/>
              <a:t> </a:t>
            </a:r>
            <a:r>
              <a:rPr lang="en-GB" b="1" dirty="0" err="1"/>
              <a:t>technegau</a:t>
            </a:r>
            <a:r>
              <a:rPr lang="en-GB" b="1" dirty="0"/>
              <a:t> </a:t>
            </a:r>
            <a:r>
              <a:rPr lang="en-GB" b="1" dirty="0" err="1"/>
              <a:t>adrodd</a:t>
            </a:r>
            <a:r>
              <a:rPr lang="en-GB" b="1" dirty="0"/>
              <a:t> </a:t>
            </a:r>
            <a:r>
              <a:rPr lang="en-GB" b="1" dirty="0" err="1"/>
              <a:t>straeon</a:t>
            </a:r>
            <a:r>
              <a:rPr lang="en-GB" b="1" dirty="0"/>
              <a:t> a </a:t>
            </a:r>
            <a:r>
              <a:rPr lang="en-GB" b="1" dirty="0" err="1"/>
              <a:t>dulliau</a:t>
            </a:r>
            <a:r>
              <a:rPr lang="en-GB" b="1" dirty="0"/>
              <a:t> </a:t>
            </a:r>
            <a:r>
              <a:rPr lang="en-GB" b="1" dirty="0" err="1"/>
              <a:t>cyfathrebu</a:t>
            </a:r>
            <a:r>
              <a:rPr lang="en-GB" b="1" dirty="0"/>
              <a:t> </a:t>
            </a:r>
            <a:r>
              <a:rPr lang="en-GB" b="1" dirty="0" err="1"/>
              <a:t>priodol</a:t>
            </a:r>
            <a:r>
              <a:rPr lang="en-GB" b="1" dirty="0"/>
              <a:t> </a:t>
            </a:r>
            <a:r>
              <a:rPr lang="en-GB" b="1" dirty="0" err="1"/>
              <a:t>ar</a:t>
            </a:r>
            <a:r>
              <a:rPr lang="en-GB" b="1" dirty="0"/>
              <a:t> </a:t>
            </a:r>
            <a:r>
              <a:rPr lang="en-GB" b="1" dirty="0" err="1"/>
              <a:t>gyfer</a:t>
            </a:r>
            <a:r>
              <a:rPr lang="en-GB" b="1" dirty="0"/>
              <a:t> y </a:t>
            </a:r>
            <a:r>
              <a:rPr lang="en-GB" b="1" dirty="0" err="1"/>
              <a:t>grŵp</a:t>
            </a:r>
            <a:r>
              <a:rPr lang="en-GB" b="1" dirty="0"/>
              <a:t> </a:t>
            </a:r>
            <a:r>
              <a:rPr lang="en-GB" b="1" dirty="0" err="1"/>
              <a:t>oedran</a:t>
            </a:r>
            <a:r>
              <a:rPr lang="en-GB" b="1" dirty="0"/>
              <a:t> a </a:t>
            </a:r>
            <a:r>
              <a:rPr lang="en-GB" b="1" dirty="0" err="1"/>
              <a:t>ddewiswyd</a:t>
            </a:r>
            <a:r>
              <a:rPr lang="en-GB" b="1" dirty="0"/>
              <a:t>.</a:t>
            </a:r>
            <a:endParaRPr lang="en-GB" dirty="0"/>
          </a:p>
          <a:p>
            <a:pPr lvl="0"/>
            <a:r>
              <a:rPr lang="en-GB" dirty="0" err="1"/>
              <a:t>Dechreuwch</a:t>
            </a:r>
            <a:r>
              <a:rPr lang="en-GB" dirty="0"/>
              <a:t> </a:t>
            </a:r>
            <a:r>
              <a:rPr lang="en-GB" dirty="0" err="1"/>
              <a:t>feddwl</a:t>
            </a:r>
            <a:r>
              <a:rPr lang="en-GB" dirty="0"/>
              <a:t> am </a:t>
            </a:r>
            <a:r>
              <a:rPr lang="en-GB" dirty="0" err="1"/>
              <a:t>ddewis</a:t>
            </a:r>
            <a:r>
              <a:rPr lang="en-GB" dirty="0"/>
              <a:t> </a:t>
            </a:r>
            <a:r>
              <a:rPr lang="en-GB" dirty="0" err="1"/>
              <a:t>stori</a:t>
            </a:r>
            <a:r>
              <a:rPr lang="en-GB" dirty="0"/>
              <a:t> </a:t>
            </a:r>
            <a:r>
              <a:rPr lang="en-GB" dirty="0" err="1"/>
              <a:t>briodol</a:t>
            </a:r>
            <a:r>
              <a:rPr lang="en-GB" dirty="0"/>
              <a:t> </a:t>
            </a:r>
            <a:r>
              <a:rPr lang="en-GB" dirty="0" err="1"/>
              <a:t>i'ch</a:t>
            </a:r>
            <a:r>
              <a:rPr lang="en-GB" dirty="0"/>
              <a:t> </a:t>
            </a:r>
            <a:r>
              <a:rPr lang="en-GB" dirty="0" err="1"/>
              <a:t>helpu</a:t>
            </a:r>
            <a:r>
              <a:rPr lang="en-GB" dirty="0"/>
              <a:t> </a:t>
            </a:r>
            <a:r>
              <a:rPr lang="en-GB" dirty="0" err="1"/>
              <a:t>i</a:t>
            </a:r>
            <a:r>
              <a:rPr lang="en-GB" dirty="0"/>
              <a:t> </a:t>
            </a:r>
            <a:r>
              <a:rPr lang="en-GB" dirty="0" err="1"/>
              <a:t>ddangos</a:t>
            </a:r>
            <a:r>
              <a:rPr lang="en-GB" dirty="0"/>
              <a:t> y </a:t>
            </a:r>
            <a:r>
              <a:rPr lang="en-GB" dirty="0" err="1"/>
              <a:t>sgiliau</a:t>
            </a:r>
            <a:r>
              <a:rPr lang="en-GB" dirty="0"/>
              <a:t> </a:t>
            </a:r>
            <a:r>
              <a:rPr lang="en-GB" dirty="0" err="1"/>
              <a:t>cyfathrebu</a:t>
            </a:r>
            <a:r>
              <a:rPr lang="en-GB" dirty="0"/>
              <a:t> </a:t>
            </a:r>
            <a:r>
              <a:rPr lang="en-GB" dirty="0" err="1"/>
              <a:t>hyn</a:t>
            </a:r>
            <a:r>
              <a:rPr lang="en-GB" dirty="0"/>
              <a:t> </a:t>
            </a:r>
            <a:r>
              <a:rPr lang="en-GB" dirty="0" err="1"/>
              <a:t>yn</a:t>
            </a:r>
            <a:r>
              <a:rPr lang="en-GB" dirty="0"/>
              <a:t> </a:t>
            </a:r>
            <a:r>
              <a:rPr lang="en-GB" dirty="0" err="1"/>
              <a:t>effeithiol</a:t>
            </a:r>
            <a:endParaRPr lang="en-GB" dirty="0"/>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C17F06F3-3659-F978-F6F1-F96AD019824C}"/>
              </a:ext>
            </a:extLst>
          </p:cNvPr>
          <p:cNvSpPr>
            <a:spLocks noGrp="1"/>
          </p:cNvSpPr>
          <p:nvPr>
            <p:ph sz="half" idx="2"/>
          </p:nvPr>
        </p:nvSpPr>
        <p:spPr/>
        <p:txBody>
          <a:bodyPr>
            <a:normAutofit fontScale="85000" lnSpcReduction="20000"/>
          </a:bodyPr>
          <a:lstStyle/>
          <a:p>
            <a:r>
              <a:rPr lang="en-GB" i="1" dirty="0">
                <a:solidFill>
                  <a:schemeClr val="accent1">
                    <a:lumMod val="75000"/>
                  </a:schemeClr>
                </a:solidFill>
              </a:rPr>
              <a:t>Record yourself presenting a story to a group of children or young people from a specific age and/or ability range. Your recording should </a:t>
            </a:r>
            <a:r>
              <a:rPr lang="en-GB" b="1" i="1" dirty="0">
                <a:solidFill>
                  <a:schemeClr val="accent1">
                    <a:lumMod val="75000"/>
                  </a:schemeClr>
                </a:solidFill>
              </a:rPr>
              <a:t>demonstrate how you would engage the audience, using appropriate storytelling techniques and communication methods for the chosen age group.</a:t>
            </a:r>
          </a:p>
          <a:p>
            <a:r>
              <a:rPr lang="en-GB" i="1" dirty="0">
                <a:solidFill>
                  <a:schemeClr val="accent1">
                    <a:lumMod val="75000"/>
                  </a:schemeClr>
                </a:solidFill>
              </a:rPr>
              <a:t>Start to think about choosing an appropriate story to help you demonstrate these communication skills effectively</a:t>
            </a:r>
          </a:p>
        </p:txBody>
      </p:sp>
    </p:spTree>
    <p:extLst>
      <p:ext uri="{BB962C8B-B14F-4D97-AF65-F5344CB8AC3E}">
        <p14:creationId xmlns:p14="http://schemas.microsoft.com/office/powerpoint/2010/main" val="27858554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C3EEF-4F59-8A9B-5947-CDF7409F6F14}"/>
              </a:ext>
            </a:extLst>
          </p:cNvPr>
          <p:cNvSpPr>
            <a:spLocks noGrp="1"/>
          </p:cNvSpPr>
          <p:nvPr>
            <p:ph type="title"/>
          </p:nvPr>
        </p:nvSpPr>
        <p:spPr/>
        <p:txBody>
          <a:bodyPr/>
          <a:lstStyle/>
          <a:p>
            <a:pPr algn="ctr"/>
            <a:r>
              <a:rPr lang="en-GB" dirty="0" err="1"/>
              <a:t>Cyfeiriadau</a:t>
            </a:r>
            <a:r>
              <a:rPr lang="en-GB" dirty="0"/>
              <a:t> </a:t>
            </a:r>
            <a:br>
              <a:rPr lang="en-GB" i="1" dirty="0">
                <a:solidFill>
                  <a:schemeClr val="accent1">
                    <a:lumMod val="75000"/>
                  </a:schemeClr>
                </a:solidFill>
              </a:rPr>
            </a:br>
            <a:r>
              <a:rPr lang="en-GB" i="1" dirty="0">
                <a:solidFill>
                  <a:schemeClr val="accent1">
                    <a:lumMod val="75000"/>
                  </a:schemeClr>
                </a:solidFill>
              </a:rPr>
              <a:t>Reference List </a:t>
            </a:r>
          </a:p>
        </p:txBody>
      </p:sp>
      <p:sp>
        <p:nvSpPr>
          <p:cNvPr id="3" name="Content Placeholder 2">
            <a:extLst>
              <a:ext uri="{FF2B5EF4-FFF2-40B4-BE49-F238E27FC236}">
                <a16:creationId xmlns:a16="http://schemas.microsoft.com/office/drawing/2014/main" id="{8B7BF8A3-F8BE-A7D3-4FD1-5DAD68EF8969}"/>
              </a:ext>
            </a:extLst>
          </p:cNvPr>
          <p:cNvSpPr>
            <a:spLocks noGrp="1"/>
          </p:cNvSpPr>
          <p:nvPr>
            <p:ph idx="1"/>
          </p:nvPr>
        </p:nvSpPr>
        <p:spPr>
          <a:xfrm>
            <a:off x="838200" y="1690689"/>
            <a:ext cx="10515600" cy="3640897"/>
          </a:xfrm>
        </p:spPr>
        <p:txBody>
          <a:bodyPr>
            <a:normAutofit fontScale="25000" lnSpcReduction="20000"/>
          </a:bodyPr>
          <a:lstStyle/>
          <a:p>
            <a:pPr fontAlgn="t">
              <a:lnSpc>
                <a:spcPts val="1500"/>
              </a:lnSpc>
              <a:buNone/>
            </a:pPr>
            <a:r>
              <a:rPr lang="en-GB" sz="5600" dirty="0"/>
              <a:t>Berk, L. E. (2022) </a:t>
            </a:r>
            <a:r>
              <a:rPr lang="en-GB" sz="5600" i="1" dirty="0"/>
              <a:t>Development Through the Lifespan</a:t>
            </a:r>
            <a:r>
              <a:rPr lang="en-GB" sz="5600" dirty="0"/>
              <a:t> (8th ed.). Pearson</a:t>
            </a:r>
          </a:p>
          <a:p>
            <a:pPr fontAlgn="t">
              <a:lnSpc>
                <a:spcPts val="1500"/>
              </a:lnSpc>
              <a:buNone/>
            </a:pPr>
            <a:r>
              <a:rPr lang="en-GB" sz="5600" dirty="0"/>
              <a:t>Bruner, J.S. (1983) </a:t>
            </a:r>
            <a:r>
              <a:rPr lang="en-GB" sz="5600" i="1" dirty="0"/>
              <a:t>Child's Talk: Learning to Use Language</a:t>
            </a:r>
            <a:r>
              <a:rPr lang="en-GB" sz="5600" dirty="0"/>
              <a:t>. Oxford: Oxford University Press</a:t>
            </a:r>
          </a:p>
          <a:p>
            <a:pPr fontAlgn="t">
              <a:lnSpc>
                <a:spcPts val="1500"/>
              </a:lnSpc>
              <a:buNone/>
            </a:pPr>
            <a:r>
              <a:rPr lang="en-GB" sz="5600" dirty="0"/>
              <a:t>Chomsky, N. (1965) </a:t>
            </a:r>
            <a:r>
              <a:rPr lang="en-GB" sz="5600" i="1" dirty="0"/>
              <a:t>Aspects of the Theory of Syntax</a:t>
            </a:r>
            <a:r>
              <a:rPr lang="en-GB" sz="5600" dirty="0"/>
              <a:t>. Cambridge, MA: MIT Press</a:t>
            </a:r>
          </a:p>
          <a:p>
            <a:pPr fontAlgn="t">
              <a:lnSpc>
                <a:spcPts val="1500"/>
              </a:lnSpc>
              <a:buNone/>
            </a:pPr>
            <a:r>
              <a:rPr lang="en-GB" sz="5600" dirty="0"/>
              <a:t>Education Endowment Foundation (2024) </a:t>
            </a:r>
            <a:r>
              <a:rPr lang="en-GB" sz="5600" i="1" dirty="0"/>
              <a:t>Teaching and Learning Toolkit: Oral Language Interventions</a:t>
            </a:r>
            <a:r>
              <a:rPr lang="en-GB" sz="5600" dirty="0"/>
              <a:t>. London: EEF</a:t>
            </a:r>
            <a:endParaRPr lang="en-US" sz="5600" dirty="0"/>
          </a:p>
          <a:p>
            <a:pPr marL="0" indent="0">
              <a:buNone/>
            </a:pPr>
            <a:r>
              <a:rPr lang="en-US" sz="5600" dirty="0"/>
              <a:t>Gopnik, A., Meltzoff, A., &amp; Kuhl, P. (2001) </a:t>
            </a:r>
            <a:r>
              <a:rPr lang="en-US" sz="5600" i="1" dirty="0"/>
              <a:t>How Babies Think: The Science of Childhood. </a:t>
            </a:r>
            <a:r>
              <a:rPr lang="en-US" sz="5600" dirty="0"/>
              <a:t>London: Phoenix.</a:t>
            </a:r>
          </a:p>
          <a:p>
            <a:pPr marL="0" indent="0">
              <a:buNone/>
            </a:pPr>
            <a:r>
              <a:rPr lang="en-US" sz="5600" dirty="0"/>
              <a:t>Gross, J. (2013) </a:t>
            </a:r>
            <a:r>
              <a:rPr lang="en-US" sz="5600" i="1" dirty="0"/>
              <a:t>Time to Talk: Implementing Outstanding Practice in Speech, Language and Communication. </a:t>
            </a:r>
            <a:r>
              <a:rPr lang="en-US" sz="5600" dirty="0"/>
              <a:t>Oxon: Routledge</a:t>
            </a:r>
          </a:p>
          <a:p>
            <a:pPr fontAlgn="t">
              <a:lnSpc>
                <a:spcPts val="1500"/>
              </a:lnSpc>
              <a:buNone/>
            </a:pPr>
            <a:r>
              <a:rPr lang="en-GB" sz="5600" dirty="0"/>
              <a:t>Owens, R. E. (2020) </a:t>
            </a:r>
            <a:r>
              <a:rPr lang="en-GB" sz="5600" i="1" dirty="0"/>
              <a:t>Language Development: An Introduction</a:t>
            </a:r>
            <a:r>
              <a:rPr lang="en-GB" sz="5600" dirty="0"/>
              <a:t> (10th ed.). Pearson</a:t>
            </a:r>
          </a:p>
          <a:p>
            <a:pPr fontAlgn="t">
              <a:lnSpc>
                <a:spcPts val="1500"/>
              </a:lnSpc>
              <a:buNone/>
            </a:pPr>
            <a:r>
              <a:rPr lang="en-GB" sz="5600" dirty="0"/>
              <a:t>Piaget, J. (1936) </a:t>
            </a:r>
            <a:r>
              <a:rPr lang="en-GB" sz="5600" i="1" dirty="0"/>
              <a:t>The Origins of Intelligence in Children</a:t>
            </a:r>
            <a:r>
              <a:rPr lang="en-GB" sz="5600" dirty="0"/>
              <a:t>. New York: International Universities Press.</a:t>
            </a:r>
          </a:p>
          <a:p>
            <a:pPr fontAlgn="t">
              <a:lnSpc>
                <a:spcPts val="1500"/>
              </a:lnSpc>
              <a:buNone/>
            </a:pPr>
            <a:r>
              <a:rPr lang="en-GB" sz="5600" dirty="0"/>
              <a:t>Ribner, A.D. </a:t>
            </a:r>
            <a:r>
              <a:rPr lang="en-GB" sz="5600" i="1" dirty="0"/>
              <a:t>et al.</a:t>
            </a:r>
            <a:r>
              <a:rPr lang="en-GB" sz="5600" dirty="0"/>
              <a:t> (2024) ‘Language learning in the context of a global pandemic’, </a:t>
            </a:r>
            <a:r>
              <a:rPr lang="en-GB" sz="5600" i="1" dirty="0" err="1"/>
              <a:t>Pediatric</a:t>
            </a:r>
            <a:r>
              <a:rPr lang="en-GB" sz="5600" i="1" dirty="0"/>
              <a:t> Research</a:t>
            </a:r>
            <a:r>
              <a:rPr lang="en-GB" sz="5600" dirty="0"/>
              <a:t>.</a:t>
            </a:r>
          </a:p>
          <a:p>
            <a:pPr fontAlgn="t">
              <a:lnSpc>
                <a:spcPts val="1500"/>
              </a:lnSpc>
              <a:buNone/>
            </a:pPr>
            <a:r>
              <a:rPr lang="en-GB" sz="5600" dirty="0"/>
              <a:t>Skinner, B. F. (1957) </a:t>
            </a:r>
            <a:r>
              <a:rPr lang="en-GB" sz="5600" i="1" dirty="0"/>
              <a:t>Verbal </a:t>
            </a:r>
            <a:r>
              <a:rPr lang="en-GB" sz="5600" i="1" dirty="0" err="1"/>
              <a:t>Behavior</a:t>
            </a:r>
            <a:r>
              <a:rPr lang="en-GB" sz="5600" dirty="0"/>
              <a:t>. New York: Appleton-Century-Crofts</a:t>
            </a:r>
          </a:p>
          <a:p>
            <a:pPr fontAlgn="t">
              <a:lnSpc>
                <a:spcPts val="1500"/>
              </a:lnSpc>
              <a:buNone/>
            </a:pPr>
            <a:r>
              <a:rPr lang="en-GB" sz="5600" dirty="0"/>
              <a:t>Vygotsky, L.S. (1978) </a:t>
            </a:r>
            <a:r>
              <a:rPr lang="en-GB" sz="5600" i="1" dirty="0"/>
              <a:t>Mind in Society: The Development of Higher Psychological Processes</a:t>
            </a:r>
            <a:r>
              <a:rPr lang="en-GB" sz="5600" dirty="0"/>
              <a:t>. Cambridge, MA: Harvard University Press.</a:t>
            </a:r>
          </a:p>
          <a:p>
            <a:pPr fontAlgn="t">
              <a:lnSpc>
                <a:spcPts val="1500"/>
              </a:lnSpc>
              <a:buNone/>
            </a:pPr>
            <a:endParaRPr lang="en-GB" sz="1400" dirty="0"/>
          </a:p>
          <a:p>
            <a:pPr fontAlgn="t">
              <a:lnSpc>
                <a:spcPts val="1500"/>
              </a:lnSpc>
              <a:buNone/>
            </a:pPr>
            <a:endParaRPr lang="en-GB" sz="1400" dirty="0"/>
          </a:p>
          <a:p>
            <a:pPr fontAlgn="t">
              <a:lnSpc>
                <a:spcPts val="1500"/>
              </a:lnSpc>
              <a:buNone/>
            </a:pPr>
            <a:endParaRPr lang="en-GB" sz="1400" dirty="0"/>
          </a:p>
          <a:p>
            <a:pPr marL="0" indent="0">
              <a:buNone/>
            </a:pPr>
            <a:r>
              <a:rPr lang="en-US" sz="1400" dirty="0"/>
              <a:t> </a:t>
            </a:r>
          </a:p>
          <a:p>
            <a:pPr marL="0" indent="0">
              <a:buNone/>
            </a:pPr>
            <a:endParaRPr lang="en-GB" sz="1400" dirty="0"/>
          </a:p>
        </p:txBody>
      </p:sp>
    </p:spTree>
    <p:extLst>
      <p:ext uri="{BB962C8B-B14F-4D97-AF65-F5344CB8AC3E}">
        <p14:creationId xmlns:p14="http://schemas.microsoft.com/office/powerpoint/2010/main" val="295741980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3263</Words>
  <Application>Microsoft Office PowerPoint</Application>
  <PresentationFormat>Widescreen</PresentationFormat>
  <Paragraphs>292</Paragraphs>
  <Slides>31</Slides>
  <Notes>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31</vt:i4>
      </vt:variant>
    </vt:vector>
  </HeadingPairs>
  <TitlesOfParts>
    <vt:vector size="40" baseType="lpstr">
      <vt:lpstr>DengXian</vt:lpstr>
      <vt:lpstr>Aptos</vt:lpstr>
      <vt:lpstr>Arial</vt:lpstr>
      <vt:lpstr>Calibri</vt:lpstr>
      <vt:lpstr>Calibri Light</vt:lpstr>
      <vt:lpstr>Symbol</vt:lpstr>
      <vt:lpstr>Times New Roman</vt:lpstr>
      <vt:lpstr>UWTSD Holding Page</vt:lpstr>
      <vt:lpstr>Accessible 2</vt:lpstr>
      <vt:lpstr>ECIE5012 Mae rhai sleidiau wedi'u cyfieithu gan ddefnyddio Microsoft Translate/ Some slides have been translated using Microsfoft Translate</vt:lpstr>
      <vt:lpstr>PowerPoint Presentation</vt:lpstr>
      <vt:lpstr> Deilliannau Dysgu Learning Outcomes </vt:lpstr>
      <vt:lpstr>Aseiniad: 2 cyfansoddiad Assignment: 2 components</vt:lpstr>
      <vt:lpstr> Cydran 1: Cyflwyniad Fideo (5 munud) 50%    Component 1: Video Presentation (5 minutes)  50% </vt:lpstr>
      <vt:lpstr>Cydran 2: Sylwebaeth fyfyriol (2000 words) 50%  Component 2: Reflective Commentary (2000 words) 50%</vt:lpstr>
      <vt:lpstr>Sut mae iaith yn datblygu? How does language develop?</vt:lpstr>
      <vt:lpstr>Beth yw iaith? What is language?</vt:lpstr>
      <vt:lpstr> Ydy babis yn cyfathrebu? Do babies communicate? </vt:lpstr>
      <vt:lpstr>Cyfnod cyn-gen Pre-natal stage</vt:lpstr>
      <vt:lpstr>  Rhwng genedigaeth a thri mis oed, mae'r rhan fwyaf o fabanod yn caffael y galluoedd canlynol: Between birth and three months of age, most infants acquire the following abilities: </vt:lpstr>
      <vt:lpstr>Offer ar gyfer cyfathrebu  (Berk, 2022)
</vt:lpstr>
      <vt:lpstr>Tools for communication     (Berk, 2022)</vt:lpstr>
      <vt:lpstr>PowerPoint Presentation</vt:lpstr>
      <vt:lpstr> Beth yw'r heriau i ddatblygiad iaith? What are the challenges to language development? </vt:lpstr>
      <vt:lpstr>Rhai heriau cyffredin……. Some common biological challenges ….</vt:lpstr>
      <vt:lpstr>Rhai heriau cyffredin……. Some common environmental challenges …….</vt:lpstr>
      <vt:lpstr>Rhai heriau cyffredin……. Some common social challenges ….</vt:lpstr>
      <vt:lpstr>Caffael iaith: Damcaniaethau allweddol Language acquisition: Key theories</vt:lpstr>
      <vt:lpstr> Caffael iaith: Damcaniaethau allweddol  Language acquisition: Key theories</vt:lpstr>
      <vt:lpstr> Caffael iaith: Damcaniaethau allweddol  Language acquisition: Key theories</vt:lpstr>
      <vt:lpstr> Caffael iaith: Damcaniaethau allweddol  Language acquisition: Key theories</vt:lpstr>
      <vt:lpstr> Caffael iaith: Damcaniaethau allweddol  Language acquisition: Key theories</vt:lpstr>
      <vt:lpstr>Ymchwil ôl-Covid Post-Covid research</vt:lpstr>
      <vt:lpstr>Beth yw datblygiad iaith felly?
</vt:lpstr>
      <vt:lpstr>So, what is language development?</vt:lpstr>
      <vt:lpstr>Y ddolen hollbwysig
</vt:lpstr>
      <vt:lpstr>The vital link</vt:lpstr>
      <vt:lpstr>Goblygiadau i'r ystafell ddosbarth Implications for the classroom</vt:lpstr>
      <vt:lpstr> Assignment Component 1</vt:lpstr>
      <vt:lpstr>Cyfeiriadau  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Sue Ainsworth</cp:lastModifiedBy>
  <cp:revision>19</cp:revision>
  <dcterms:created xsi:type="dcterms:W3CDTF">2022-06-22T10:03:12Z</dcterms:created>
  <dcterms:modified xsi:type="dcterms:W3CDTF">2026-10-05T13:29:56Z</dcterms:modified>
</cp:coreProperties>
</file>