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7" r:id="rId2"/>
    <p:sldId id="258" r:id="rId3"/>
    <p:sldId id="265" r:id="rId4"/>
    <p:sldId id="263" r:id="rId5"/>
    <p:sldId id="268" r:id="rId6"/>
    <p:sldId id="259" r:id="rId7"/>
    <p:sldId id="262" r:id="rId8"/>
    <p:sldId id="264" r:id="rId9"/>
    <p:sldId id="267" r:id="rId10"/>
    <p:sldId id="270"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E0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F0742E-D023-DF4F-8944-A3FB1E4A24A9}" type="datetimeFigureOut">
              <a:rPr lang="ro-GB" smtClean="0"/>
              <a:t>30/10/2022</a:t>
            </a:fld>
            <a:endParaRPr lang="ro-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50434-9CA0-5A44-8D0B-DD8729B37DF8}" type="slidenum">
              <a:rPr lang="ro-GB" smtClean="0"/>
              <a:t>‹#›</a:t>
            </a:fld>
            <a:endParaRPr lang="ro-GB"/>
          </a:p>
        </p:txBody>
      </p:sp>
    </p:spTree>
    <p:extLst>
      <p:ext uri="{BB962C8B-B14F-4D97-AF65-F5344CB8AC3E}">
        <p14:creationId xmlns:p14="http://schemas.microsoft.com/office/powerpoint/2010/main" val="2724245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ro-RO"/>
              <a:t>Faceți clic pentru a edita stilul de titlu coordonator</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10/30/22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F34E6425-0181-43F2-84FC-787E803FD2F8}"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10/30/22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10/30/22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10/30/22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10/30/22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76E86A4C-8E40-4F87-A4F0-01A0687C5742}" type="datetimeFigureOut">
              <a:rPr lang="en-US" dirty="0"/>
              <a:t>10/30/22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ro-RO"/>
              <a:t>Faceți clic pe pictogramă pentru a adăuga o imagine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5E72C73-2D91-4E12-BA25-F0AA0C03599B}" type="datetimeFigureOut">
              <a:rPr lang="en-US" dirty="0"/>
              <a:t>10/30/22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923A1CC3-2375-41D4-9E03-427CAF2A4C1A}" type="datetimeFigureOut">
              <a:rPr lang="en-US" dirty="0"/>
              <a:t>10/30/22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u și legendă">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ro-RO"/>
              <a:t>Faceți clic pentru a edita stilul de titlu coordonator</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AFF16868-8199-4C2C-A5B1-63AEE139F88E}"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 cu legendă">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ro-RO"/>
              <a:t>Faceți clic pentru a edita stilul de titlu coordonator</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AAD9FF7F-6988-44CC-821B-644E70CD2F73}"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de vizit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5C12C299-16B2-4475-990D-751901EACC14}"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10/30/22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10/30/22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10/30/22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038A5E5-408E-C16E-237D-38280DDBDD65}"/>
              </a:ext>
            </a:extLst>
          </p:cNvPr>
          <p:cNvSpPr>
            <a:spLocks noGrp="1"/>
          </p:cNvSpPr>
          <p:nvPr>
            <p:ph type="title"/>
          </p:nvPr>
        </p:nvSpPr>
        <p:spPr/>
        <p:txBody>
          <a:bodyPr/>
          <a:lstStyle/>
          <a:p>
            <a:r>
              <a:rPr lang="ro-RO" dirty="0"/>
              <a:t>SOLVING THE PROBLEM OF PROFIT DECLINE IN TM LEWIN</a:t>
            </a:r>
            <a:endParaRPr lang="ro-GB" dirty="0"/>
          </a:p>
        </p:txBody>
      </p:sp>
      <p:sp>
        <p:nvSpPr>
          <p:cNvPr id="3" name="Substituent conținut 2">
            <a:extLst>
              <a:ext uri="{FF2B5EF4-FFF2-40B4-BE49-F238E27FC236}">
                <a16:creationId xmlns:a16="http://schemas.microsoft.com/office/drawing/2014/main" id="{7BFB8ED6-5CFA-DDE2-F993-AED8B3FB4FCE}"/>
              </a:ext>
            </a:extLst>
          </p:cNvPr>
          <p:cNvSpPr>
            <a:spLocks noGrp="1"/>
          </p:cNvSpPr>
          <p:nvPr>
            <p:ph idx="1"/>
          </p:nvPr>
        </p:nvSpPr>
        <p:spPr>
          <a:xfrm>
            <a:off x="4812631" y="4421670"/>
            <a:ext cx="11296317" cy="2925323"/>
          </a:xfrm>
        </p:spPr>
        <p:txBody>
          <a:bodyPr>
            <a:normAutofit/>
          </a:bodyPr>
          <a:lstStyle/>
          <a:p>
            <a:r>
              <a:rPr lang="ro-RO" sz="2100" b="1" dirty="0"/>
              <a:t>STUDENT NAME: IOANA VASILIU</a:t>
            </a:r>
          </a:p>
          <a:p>
            <a:r>
              <a:rPr lang="ro-RO" sz="2100" b="1" dirty="0"/>
              <a:t>STUDENT NUMBER: 201745</a:t>
            </a:r>
            <a:r>
              <a:rPr lang="en-GB" sz="2100" b="1" dirty="0"/>
              <a:t>5</a:t>
            </a:r>
            <a:endParaRPr lang="ro-RO" sz="2100" b="1" dirty="0"/>
          </a:p>
          <a:p>
            <a:r>
              <a:rPr lang="ro-RO" sz="2100" b="1" dirty="0"/>
              <a:t>MODULE: PROBLEM SOLVING and DECISION MAKING</a:t>
            </a:r>
          </a:p>
          <a:p>
            <a:r>
              <a:rPr lang="ro-RO" sz="2100" b="1" dirty="0"/>
              <a:t>MODULE CODE: BMSW4004</a:t>
            </a:r>
          </a:p>
          <a:p>
            <a:r>
              <a:rPr lang="ro-RO" sz="2100" b="1" dirty="0"/>
              <a:t>LECTURER: CHIJIOKE UBA</a:t>
            </a:r>
            <a:endParaRPr lang="ro-GB" sz="2100" b="1" dirty="0"/>
          </a:p>
        </p:txBody>
      </p:sp>
    </p:spTree>
    <p:extLst>
      <p:ext uri="{BB962C8B-B14F-4D97-AF65-F5344CB8AC3E}">
        <p14:creationId xmlns:p14="http://schemas.microsoft.com/office/powerpoint/2010/main" val="12313252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15EFCD4-FA8A-A10F-F946-062C8B774CEF}"/>
              </a:ext>
            </a:extLst>
          </p:cNvPr>
          <p:cNvSpPr>
            <a:spLocks noGrp="1"/>
          </p:cNvSpPr>
          <p:nvPr>
            <p:ph type="title"/>
          </p:nvPr>
        </p:nvSpPr>
        <p:spPr/>
        <p:txBody>
          <a:bodyPr/>
          <a:lstStyle/>
          <a:p>
            <a:r>
              <a:rPr lang="ro-RO" sz="2100" dirty="0"/>
              <a:t>Understanding  the nature and impact of Profit Decline on TM Lewin </a:t>
            </a:r>
            <a:endParaRPr lang="ro-GB" sz="2100" dirty="0"/>
          </a:p>
        </p:txBody>
      </p:sp>
      <p:sp>
        <p:nvSpPr>
          <p:cNvPr id="3" name="Substituent conținut 2">
            <a:extLst>
              <a:ext uri="{FF2B5EF4-FFF2-40B4-BE49-F238E27FC236}">
                <a16:creationId xmlns:a16="http://schemas.microsoft.com/office/drawing/2014/main" id="{B5EB1E7E-A704-2058-E4C8-50C8EE7E4771}"/>
              </a:ext>
            </a:extLst>
          </p:cNvPr>
          <p:cNvSpPr>
            <a:spLocks noGrp="1"/>
          </p:cNvSpPr>
          <p:nvPr>
            <p:ph idx="1"/>
          </p:nvPr>
        </p:nvSpPr>
        <p:spPr>
          <a:xfrm>
            <a:off x="334211" y="3104815"/>
            <a:ext cx="11534691" cy="3416300"/>
          </a:xfrm>
        </p:spPr>
        <p:txBody>
          <a:bodyPr>
            <a:normAutofit fontScale="55000" lnSpcReduction="20000"/>
          </a:bodyPr>
          <a:lstStyle/>
          <a:p>
            <a:pPr marL="0" indent="0">
              <a:buNone/>
            </a:pPr>
            <a:r>
              <a:rPr lang="ro-RO" sz="2700" b="1" dirty="0">
                <a:latin typeface="Arial" panose="020B0604020202020204" pitchFamily="34" charset="0"/>
                <a:cs typeface="Arial" panose="020B0604020202020204" pitchFamily="34" charset="0"/>
              </a:rPr>
              <a:t>•</a:t>
            </a:r>
            <a:r>
              <a:rPr lang="en-GB" sz="2700" b="1" dirty="0">
                <a:latin typeface="Arial" panose="020B0604020202020204" pitchFamily="34" charset="0"/>
                <a:cs typeface="Arial" panose="020B0604020202020204" pitchFamily="34" charset="0"/>
              </a:rPr>
              <a:t>  </a:t>
            </a:r>
            <a:r>
              <a:rPr lang="ro-RO" sz="2700" b="1" dirty="0">
                <a:latin typeface="Arial" panose="020B0604020202020204" pitchFamily="34" charset="0"/>
                <a:cs typeface="Arial" panose="020B0604020202020204" pitchFamily="34" charset="0"/>
              </a:rPr>
              <a:t>Nature of the profit decline</a:t>
            </a:r>
          </a:p>
          <a:p>
            <a:pPr>
              <a:buFontTx/>
              <a:buChar char="-"/>
            </a:pPr>
            <a:r>
              <a:rPr lang="en-GB" sz="2700" dirty="0">
                <a:latin typeface="Arial" panose="020B0604020202020204" pitchFamily="34" charset="0"/>
                <a:cs typeface="Arial" panose="020B0604020202020204" pitchFamily="34" charset="0"/>
              </a:rPr>
              <a:t>Price Increase </a:t>
            </a:r>
          </a:p>
          <a:p>
            <a:pPr>
              <a:buFontTx/>
              <a:buChar char="-"/>
            </a:pPr>
            <a:r>
              <a:rPr lang="en-GB" sz="2700" dirty="0">
                <a:latin typeface="Arial" panose="020B0604020202020204" pitchFamily="34" charset="0"/>
                <a:cs typeface="Arial" panose="020B0604020202020204" pitchFamily="34" charset="0"/>
              </a:rPr>
              <a:t>Rising inflation </a:t>
            </a:r>
          </a:p>
          <a:p>
            <a:pPr>
              <a:buFontTx/>
              <a:buChar char="-"/>
            </a:pPr>
            <a:r>
              <a:rPr lang="en-GB" sz="2700" dirty="0">
                <a:latin typeface="Arial" panose="020B0604020202020204" pitchFamily="34" charset="0"/>
                <a:cs typeface="Arial" panose="020B0604020202020204" pitchFamily="34" charset="0"/>
              </a:rPr>
              <a:t>Lockdown </a:t>
            </a:r>
            <a:endParaRPr lang="ro-RO" sz="2700" dirty="0">
              <a:latin typeface="Arial" panose="020B0604020202020204" pitchFamily="34" charset="0"/>
              <a:cs typeface="Arial" panose="020B0604020202020204" pitchFamily="34" charset="0"/>
            </a:endParaRPr>
          </a:p>
          <a:p>
            <a:pPr marL="0" indent="0">
              <a:buNone/>
            </a:pPr>
            <a:r>
              <a:rPr lang="ro-RO" sz="2700" dirty="0">
                <a:latin typeface="Arial" panose="020B0604020202020204" pitchFamily="34" charset="0"/>
                <a:cs typeface="Arial" panose="020B0604020202020204" pitchFamily="34" charset="0"/>
              </a:rPr>
              <a:t>•</a:t>
            </a:r>
            <a:r>
              <a:rPr lang="en-GB" sz="2700" dirty="0">
                <a:latin typeface="Arial" panose="020B0604020202020204" pitchFamily="34" charset="0"/>
                <a:cs typeface="Arial" panose="020B0604020202020204" pitchFamily="34" charset="0"/>
              </a:rPr>
              <a:t>  </a:t>
            </a:r>
            <a:r>
              <a:rPr lang="ro-RO" sz="2700" b="1" dirty="0">
                <a:latin typeface="Arial" panose="020B0604020202020204" pitchFamily="34" charset="0"/>
                <a:cs typeface="Arial" panose="020B0604020202020204" pitchFamily="34" charset="0"/>
              </a:rPr>
              <a:t>Impact of profit decline on TM Lewin</a:t>
            </a:r>
          </a:p>
          <a:p>
            <a:pPr>
              <a:buFontTx/>
              <a:buChar char="-"/>
            </a:pPr>
            <a:r>
              <a:rPr lang="en-GB" sz="2700" dirty="0">
                <a:latin typeface="Arial" panose="020B0604020202020204" pitchFamily="34" charset="0"/>
                <a:cs typeface="Arial" panose="020B0604020202020204" pitchFamily="34" charset="0"/>
              </a:rPr>
              <a:t>Shops closed </a:t>
            </a:r>
          </a:p>
          <a:p>
            <a:pPr>
              <a:buFontTx/>
              <a:buChar char="-"/>
            </a:pPr>
            <a:r>
              <a:rPr lang="en-GB" sz="2700" dirty="0">
                <a:latin typeface="Arial" panose="020B0604020202020204" pitchFamily="34" charset="0"/>
                <a:cs typeface="Arial" panose="020B0604020202020204" pitchFamily="34" charset="0"/>
              </a:rPr>
              <a:t>Low profit</a:t>
            </a:r>
          </a:p>
          <a:p>
            <a:pPr>
              <a:buFontTx/>
              <a:buChar char="-"/>
            </a:pPr>
            <a:r>
              <a:rPr lang="en-GB" sz="2700" dirty="0">
                <a:latin typeface="Arial" panose="020B0604020202020204" pitchFamily="34" charset="0"/>
                <a:cs typeface="Arial" panose="020B0604020202020204" pitchFamily="34" charset="0"/>
              </a:rPr>
              <a:t>No stock variety </a:t>
            </a:r>
            <a:endParaRPr lang="ro-RO" sz="2700" dirty="0">
              <a:latin typeface="Arial" panose="020B0604020202020204" pitchFamily="34" charset="0"/>
              <a:cs typeface="Arial" panose="020B0604020202020204" pitchFamily="34" charset="0"/>
            </a:endParaRPr>
          </a:p>
          <a:p>
            <a:pPr marL="0" indent="0">
              <a:buNone/>
            </a:pPr>
            <a:r>
              <a:rPr lang="ro-RO" sz="2700" b="1" dirty="0">
                <a:latin typeface="Arial" panose="020B0604020202020204" pitchFamily="34" charset="0"/>
                <a:cs typeface="Arial" panose="020B0604020202020204" pitchFamily="34" charset="0"/>
              </a:rPr>
              <a:t>•</a:t>
            </a:r>
            <a:r>
              <a:rPr lang="en-GB" sz="2700" b="1" dirty="0">
                <a:latin typeface="Arial" panose="020B0604020202020204" pitchFamily="34" charset="0"/>
                <a:cs typeface="Arial" panose="020B0604020202020204" pitchFamily="34" charset="0"/>
              </a:rPr>
              <a:t>  </a:t>
            </a:r>
            <a:r>
              <a:rPr lang="ro-RO" sz="2700" b="1" dirty="0">
                <a:latin typeface="Arial" panose="020B0604020202020204" pitchFamily="34" charset="0"/>
                <a:cs typeface="Arial" panose="020B0604020202020204" pitchFamily="34" charset="0"/>
              </a:rPr>
              <a:t>Impact of profil decline on TM Lewin employees</a:t>
            </a:r>
          </a:p>
          <a:p>
            <a:pPr>
              <a:buFontTx/>
              <a:buChar char="-"/>
            </a:pPr>
            <a:r>
              <a:rPr lang="en-GB" sz="2700" dirty="0">
                <a:latin typeface="Arial" panose="020B0604020202020204" pitchFamily="34" charset="0"/>
                <a:cs typeface="Arial" panose="020B0604020202020204" pitchFamily="34" charset="0"/>
              </a:rPr>
              <a:t>No overtime available </a:t>
            </a:r>
          </a:p>
          <a:p>
            <a:pPr>
              <a:buFontTx/>
              <a:buChar char="-"/>
            </a:pPr>
            <a:r>
              <a:rPr lang="en-GB" sz="2700" dirty="0">
                <a:latin typeface="Arial" panose="020B0604020202020204" pitchFamily="34" charset="0"/>
                <a:cs typeface="Arial" panose="020B0604020202020204" pitchFamily="34" charset="0"/>
              </a:rPr>
              <a:t>Staff reduction </a:t>
            </a:r>
            <a:endParaRPr lang="ro-RO" sz="2700" dirty="0">
              <a:latin typeface="Arial" panose="020B0604020202020204" pitchFamily="34" charset="0"/>
              <a:cs typeface="Arial" panose="020B0604020202020204" pitchFamily="34" charset="0"/>
            </a:endParaRPr>
          </a:p>
          <a:p>
            <a:pPr marL="0" indent="0">
              <a:buNone/>
            </a:pPr>
            <a:endParaRPr lang="ro-RO" sz="2700" dirty="0">
              <a:latin typeface="Arial" panose="020B0604020202020204" pitchFamily="34" charset="0"/>
              <a:cs typeface="Arial" panose="020B0604020202020204" pitchFamily="34" charset="0"/>
            </a:endParaRPr>
          </a:p>
          <a:p>
            <a:pPr marL="0" indent="0">
              <a:buNone/>
            </a:pPr>
            <a:endParaRPr lang="ro-RO" dirty="0"/>
          </a:p>
        </p:txBody>
      </p:sp>
    </p:spTree>
    <p:extLst>
      <p:ext uri="{BB962C8B-B14F-4D97-AF65-F5344CB8AC3E}">
        <p14:creationId xmlns:p14="http://schemas.microsoft.com/office/powerpoint/2010/main" val="5059683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B8B0B8E-0130-749F-1380-935CFC7D1F2C}"/>
              </a:ext>
            </a:extLst>
          </p:cNvPr>
          <p:cNvSpPr>
            <a:spLocks noGrp="1"/>
          </p:cNvSpPr>
          <p:nvPr>
            <p:ph type="title"/>
          </p:nvPr>
        </p:nvSpPr>
        <p:spPr/>
        <p:txBody>
          <a:bodyPr/>
          <a:lstStyle/>
          <a:p>
            <a:r>
              <a:rPr lang="en-GB" sz="2900" dirty="0"/>
              <a:t>PESTEL analysis define</a:t>
            </a:r>
            <a:endParaRPr lang="ro-GB" sz="2900" dirty="0"/>
          </a:p>
        </p:txBody>
      </p:sp>
      <p:sp>
        <p:nvSpPr>
          <p:cNvPr id="3" name="Substituent conținut 2">
            <a:extLst>
              <a:ext uri="{FF2B5EF4-FFF2-40B4-BE49-F238E27FC236}">
                <a16:creationId xmlns:a16="http://schemas.microsoft.com/office/drawing/2014/main" id="{614884AB-866D-5D12-B7B1-534ACB338899}"/>
              </a:ext>
            </a:extLst>
          </p:cNvPr>
          <p:cNvSpPr>
            <a:spLocks noGrp="1"/>
          </p:cNvSpPr>
          <p:nvPr>
            <p:ph type="subTitle" idx="4294967295"/>
          </p:nvPr>
        </p:nvSpPr>
        <p:spPr>
          <a:xfrm>
            <a:off x="865606" y="2643104"/>
            <a:ext cx="5889144" cy="3542018"/>
          </a:xfrm>
        </p:spPr>
        <p:txBody>
          <a:bodyPr/>
          <a:lstStyle/>
          <a:p>
            <a:pPr marL="0" indent="0">
              <a:buNone/>
            </a:pPr>
            <a:r>
              <a:rPr lang="ro-RO" sz="2000" b="1" i="0" u="none" strike="noStrike" dirty="0">
                <a:solidFill>
                  <a:srgbClr val="666666"/>
                </a:solidFill>
                <a:effectLst/>
                <a:latin typeface="Arial" panose="020B0604020202020204" pitchFamily="34" charset="0"/>
                <a:cs typeface="Arial" panose="020B0604020202020204" pitchFamily="34" charset="0"/>
              </a:rPr>
              <a:t>"PESTEL is an important tool used for market and environmental analysis and to support strategic decision making (Narayanan and Fahey, 2001).“</a:t>
            </a:r>
            <a:endParaRPr lang="en-GB" sz="2000" b="1" i="0" u="none" strike="noStrike" dirty="0">
              <a:solidFill>
                <a:srgbClr val="666666"/>
              </a:solidFill>
              <a:effectLst/>
              <a:latin typeface="Arial" panose="020B0604020202020204" pitchFamily="34" charset="0"/>
              <a:cs typeface="Arial" panose="020B0604020202020204" pitchFamily="34" charset="0"/>
            </a:endParaRPr>
          </a:p>
          <a:p>
            <a:pPr marL="0" indent="0">
              <a:buNone/>
            </a:pPr>
            <a:endParaRPr lang="en-GB" sz="2000" i="0" u="none" strike="noStrike" dirty="0">
              <a:solidFill>
                <a:srgbClr val="4D5156"/>
              </a:solidFill>
              <a:effectLst/>
              <a:latin typeface="Arial" panose="020B0604020202020204" pitchFamily="34" charset="0"/>
              <a:cs typeface="Arial" panose="020B0604020202020204" pitchFamily="34" charset="0"/>
            </a:endParaRPr>
          </a:p>
          <a:p>
            <a:pPr marL="0" indent="0">
              <a:buNone/>
            </a:pPr>
            <a:r>
              <a:rPr lang="en-GB" sz="1700" i="0" u="none" strike="noStrike" dirty="0">
                <a:solidFill>
                  <a:srgbClr val="282D30"/>
                </a:solidFill>
                <a:effectLst/>
                <a:latin typeface="Arial" panose="020B0604020202020204" pitchFamily="34" charset="0"/>
                <a:cs typeface="Arial" panose="020B0604020202020204" pitchFamily="34" charset="0"/>
              </a:rPr>
              <a:t> </a:t>
            </a:r>
            <a:r>
              <a:rPr lang="ro-RO" sz="1700" i="0" u="none" strike="noStrike" dirty="0">
                <a:solidFill>
                  <a:srgbClr val="282D30"/>
                </a:solidFill>
                <a:effectLst/>
                <a:latin typeface="Arial" panose="020B0604020202020204" pitchFamily="34" charset="0"/>
                <a:cs typeface="Arial" panose="020B0604020202020204" pitchFamily="34" charset="0"/>
              </a:rPr>
              <a:t>The PESTEL framework is an analytical tool used to identify key drivers of change in the strategic environment. PESTEL analysis includes Political, Economic, Social, Technological, Legal, and Environmental factors,</a:t>
            </a:r>
            <a:endParaRPr lang="en-GB" sz="1700" i="0" u="none" strike="noStrike" dirty="0">
              <a:solidFill>
                <a:srgbClr val="4D5156"/>
              </a:solidFill>
              <a:effectLst/>
              <a:latin typeface="Arial" panose="020B0604020202020204" pitchFamily="34" charset="0"/>
              <a:cs typeface="Arial" panose="020B0604020202020204" pitchFamily="34" charset="0"/>
            </a:endParaRPr>
          </a:p>
          <a:p>
            <a:pPr marL="0" indent="0">
              <a:buNone/>
            </a:pPr>
            <a:endParaRPr lang="en-GB" sz="1600" dirty="0">
              <a:solidFill>
                <a:srgbClr val="4D5156"/>
              </a:solidFill>
            </a:endParaRPr>
          </a:p>
          <a:p>
            <a:pPr marL="0" indent="0">
              <a:buNone/>
            </a:pPr>
            <a:endParaRPr lang="en-GB" sz="1600" i="0" u="none" strike="noStrike" dirty="0">
              <a:solidFill>
                <a:srgbClr val="4D5156"/>
              </a:solidFill>
              <a:effectLst/>
            </a:endParaRPr>
          </a:p>
        </p:txBody>
      </p:sp>
      <p:pic>
        <p:nvPicPr>
          <p:cNvPr id="5" name="Imagine 5">
            <a:extLst>
              <a:ext uri="{FF2B5EF4-FFF2-40B4-BE49-F238E27FC236}">
                <a16:creationId xmlns:a16="http://schemas.microsoft.com/office/drawing/2014/main" id="{58518613-BE4C-3B07-BB23-072FCA5A7FE0}"/>
              </a:ext>
            </a:extLst>
          </p:cNvPr>
          <p:cNvPicPr>
            <a:picLocks noChangeAspect="1"/>
          </p:cNvPicPr>
          <p:nvPr/>
        </p:nvPicPr>
        <p:blipFill>
          <a:blip r:embed="rId2"/>
          <a:stretch>
            <a:fillRect/>
          </a:stretch>
        </p:blipFill>
        <p:spPr>
          <a:xfrm>
            <a:off x="6754750" y="2643104"/>
            <a:ext cx="4846050" cy="3841266"/>
          </a:xfrm>
          <a:prstGeom prst="rect">
            <a:avLst/>
          </a:prstGeom>
        </p:spPr>
      </p:pic>
    </p:spTree>
    <p:extLst>
      <p:ext uri="{BB962C8B-B14F-4D97-AF65-F5344CB8AC3E}">
        <p14:creationId xmlns:p14="http://schemas.microsoft.com/office/powerpoint/2010/main" val="21380701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u 1">
            <a:extLst>
              <a:ext uri="{FF2B5EF4-FFF2-40B4-BE49-F238E27FC236}">
                <a16:creationId xmlns:a16="http://schemas.microsoft.com/office/drawing/2014/main" id="{86AA2D2D-83FE-50DC-324C-CC5F961C2BD5}"/>
              </a:ext>
            </a:extLst>
          </p:cNvPr>
          <p:cNvSpPr>
            <a:spLocks noGrp="1"/>
          </p:cNvSpPr>
          <p:nvPr>
            <p:ph type="title"/>
          </p:nvPr>
        </p:nvSpPr>
        <p:spPr bwMode="gray">
          <a:xfrm>
            <a:off x="0" y="-3922516"/>
            <a:ext cx="8761413" cy="706964"/>
          </a:xfrm>
          <a:prstGeom prst="rect">
            <a:avLst/>
          </a:prstGeom>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i="1" dirty="0"/>
              <a:t>PESTLE ANALYSIS FOR TM LEWIN DECLINED PROFIT</a:t>
            </a:r>
            <a:endParaRPr lang="ro-GB" sz="2400" i="1" dirty="0"/>
          </a:p>
        </p:txBody>
      </p:sp>
      <p:sp>
        <p:nvSpPr>
          <p:cNvPr id="19" name="Titlu 1">
            <a:extLst>
              <a:ext uri="{FF2B5EF4-FFF2-40B4-BE49-F238E27FC236}">
                <a16:creationId xmlns:a16="http://schemas.microsoft.com/office/drawing/2014/main" id="{3D7BC3CC-CF50-B498-4A3D-B72E14FD3F1A}"/>
              </a:ext>
            </a:extLst>
          </p:cNvPr>
          <p:cNvSpPr txBox="1">
            <a:spLocks/>
          </p:cNvSpPr>
          <p:nvPr/>
        </p:nvSpPr>
        <p:spPr bwMode="gray">
          <a:xfrm>
            <a:off x="1955364" y="0"/>
            <a:ext cx="8281272" cy="2738379"/>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ro-RO" sz="2400" i="1" dirty="0"/>
              <a:t>PESTEL Analysis to </a:t>
            </a:r>
            <a:r>
              <a:rPr lang="en-GB" sz="2400" i="1" dirty="0"/>
              <a:t>identify external environmental causes of Profit decline at TM Lewin</a:t>
            </a:r>
            <a:endParaRPr lang="ro-GB" sz="2400" i="1" dirty="0"/>
          </a:p>
        </p:txBody>
      </p:sp>
      <p:graphicFrame>
        <p:nvGraphicFramePr>
          <p:cNvPr id="23" name="Tabel 10">
            <a:extLst>
              <a:ext uri="{FF2B5EF4-FFF2-40B4-BE49-F238E27FC236}">
                <a16:creationId xmlns:a16="http://schemas.microsoft.com/office/drawing/2014/main" id="{872A2504-B13C-B69C-9E3B-6F7D27F0075D}"/>
              </a:ext>
            </a:extLst>
          </p:cNvPr>
          <p:cNvGraphicFramePr>
            <a:graphicFrameLocks noGrp="1"/>
          </p:cNvGraphicFramePr>
          <p:nvPr>
            <p:ph idx="1"/>
            <p:extLst>
              <p:ext uri="{D42A27DB-BD31-4B8C-83A1-F6EECF244321}">
                <p14:modId xmlns:p14="http://schemas.microsoft.com/office/powerpoint/2010/main" val="589506097"/>
              </p:ext>
            </p:extLst>
          </p:nvPr>
        </p:nvGraphicFramePr>
        <p:xfrm>
          <a:off x="1683544" y="1935564"/>
          <a:ext cx="8824912" cy="4322396"/>
        </p:xfrm>
        <a:graphic>
          <a:graphicData uri="http://schemas.openxmlformats.org/drawingml/2006/table">
            <a:tbl>
              <a:tblPr firstRow="1" bandRow="1">
                <a:tableStyleId>{5C22544A-7EE6-4342-B048-85BDC9FD1C3A}</a:tableStyleId>
              </a:tblPr>
              <a:tblGrid>
                <a:gridCol w="4412456">
                  <a:extLst>
                    <a:ext uri="{9D8B030D-6E8A-4147-A177-3AD203B41FA5}">
                      <a16:colId xmlns:a16="http://schemas.microsoft.com/office/drawing/2014/main" val="1587267377"/>
                    </a:ext>
                  </a:extLst>
                </a:gridCol>
                <a:gridCol w="4412456">
                  <a:extLst>
                    <a:ext uri="{9D8B030D-6E8A-4147-A177-3AD203B41FA5}">
                      <a16:colId xmlns:a16="http://schemas.microsoft.com/office/drawing/2014/main" val="3428106214"/>
                    </a:ext>
                  </a:extLst>
                </a:gridCol>
              </a:tblGrid>
              <a:tr h="334261">
                <a:tc>
                  <a:txBody>
                    <a:bodyPr/>
                    <a:lstStyle/>
                    <a:p>
                      <a:r>
                        <a:rPr lang="en-GB" dirty="0"/>
                        <a:t>PESTEL</a:t>
                      </a:r>
                      <a:endParaRPr lang="ro-GB" dirty="0"/>
                    </a:p>
                  </a:txBody>
                  <a:tcPr/>
                </a:tc>
                <a:tc>
                  <a:txBody>
                    <a:bodyPr/>
                    <a:lstStyle/>
                    <a:p>
                      <a:r>
                        <a:rPr lang="en-GB" dirty="0"/>
                        <a:t>How did this affect TM Lewin?</a:t>
                      </a:r>
                      <a:endParaRPr lang="ro-GB" dirty="0"/>
                    </a:p>
                  </a:txBody>
                  <a:tcPr/>
                </a:tc>
                <a:extLst>
                  <a:ext uri="{0D108BD9-81ED-4DB2-BD59-A6C34878D82A}">
                    <a16:rowId xmlns:a16="http://schemas.microsoft.com/office/drawing/2014/main" val="864306275"/>
                  </a:ext>
                </a:extLst>
              </a:tr>
              <a:tr h="603836">
                <a:tc>
                  <a:txBody>
                    <a:bodyPr/>
                    <a:lstStyle/>
                    <a:p>
                      <a:r>
                        <a:rPr lang="en-GB" dirty="0"/>
                        <a:t>Political-lockdown restrictions </a:t>
                      </a:r>
                      <a:endParaRPr lang="ro-GB" dirty="0"/>
                    </a:p>
                  </a:txBody>
                  <a:tcPr/>
                </a:tc>
                <a:tc>
                  <a:txBody>
                    <a:bodyPr/>
                    <a:lstStyle/>
                    <a:p>
                      <a:pPr marL="0" indent="0">
                        <a:buNone/>
                      </a:pPr>
                      <a:r>
                        <a:rPr lang="en-GB" sz="1600" dirty="0"/>
                        <a:t>-work from home and events restrictions </a:t>
                      </a:r>
                    </a:p>
                    <a:p>
                      <a:pPr marL="0" indent="0">
                        <a:buNone/>
                      </a:pPr>
                      <a:r>
                        <a:rPr lang="en-GB" sz="1600" dirty="0"/>
                        <a:t>-supply chain issue’s </a:t>
                      </a:r>
                      <a:endParaRPr lang="ro-RO" sz="1600" dirty="0"/>
                    </a:p>
                  </a:txBody>
                  <a:tcPr/>
                </a:tc>
                <a:extLst>
                  <a:ext uri="{0D108BD9-81ED-4DB2-BD59-A6C34878D82A}">
                    <a16:rowId xmlns:a16="http://schemas.microsoft.com/office/drawing/2014/main" val="3521353745"/>
                  </a:ext>
                </a:extLst>
              </a:tr>
              <a:tr h="1267410">
                <a:tc>
                  <a:txBody>
                    <a:bodyPr/>
                    <a:lstStyle/>
                    <a:p>
                      <a:r>
                        <a:rPr lang="en-GB" dirty="0"/>
                        <a:t>Economic-inflation rates went up</a:t>
                      </a:r>
                      <a:endParaRPr lang="ro-GB" dirty="0"/>
                    </a:p>
                  </a:txBody>
                  <a:tcPr/>
                </a:tc>
                <a:tc>
                  <a:txBody>
                    <a:bodyPr/>
                    <a:lstStyle/>
                    <a:p>
                      <a:r>
                        <a:rPr lang="en-GB" sz="1700" b="0" dirty="0"/>
                        <a:t>-raised prices/inflation</a:t>
                      </a:r>
                    </a:p>
                    <a:p>
                      <a:r>
                        <a:rPr lang="en-GB" sz="1700" b="0" dirty="0"/>
                        <a:t>-increased in transport , energy</a:t>
                      </a:r>
                    </a:p>
                    <a:p>
                      <a:r>
                        <a:rPr lang="en-GB" sz="1700" b="0" dirty="0"/>
                        <a:t>,commodity prices and wages</a:t>
                      </a:r>
                    </a:p>
                    <a:p>
                      <a:r>
                        <a:rPr lang="en-GB" sz="1700" b="0" dirty="0"/>
                        <a:t>-reductions in profit for the company </a:t>
                      </a:r>
                    </a:p>
                    <a:p>
                      <a:r>
                        <a:rPr lang="en-GB" sz="1700" b="0" dirty="0"/>
                        <a:t>-sales rates continue to decline</a:t>
                      </a:r>
                      <a:endParaRPr lang="ro-GB" sz="1700" b="0" dirty="0"/>
                    </a:p>
                  </a:txBody>
                  <a:tcPr/>
                </a:tc>
                <a:extLst>
                  <a:ext uri="{0D108BD9-81ED-4DB2-BD59-A6C34878D82A}">
                    <a16:rowId xmlns:a16="http://schemas.microsoft.com/office/drawing/2014/main" val="3543122625"/>
                  </a:ext>
                </a:extLst>
              </a:tr>
              <a:tr h="835655">
                <a:tc>
                  <a:txBody>
                    <a:bodyPr/>
                    <a:lstStyle/>
                    <a:p>
                      <a:r>
                        <a:rPr lang="en-GB" dirty="0"/>
                        <a:t>Social-work from home</a:t>
                      </a:r>
                      <a:endParaRPr lang="ro-GB" dirty="0"/>
                    </a:p>
                  </a:txBody>
                  <a:tcPr/>
                </a:tc>
                <a:tc>
                  <a:txBody>
                    <a:bodyPr/>
                    <a:lstStyle/>
                    <a:p>
                      <a:r>
                        <a:rPr lang="en-GB" sz="1700" b="0" dirty="0">
                          <a:latin typeface="Century Gothic" panose="020B0502020202020204" pitchFamily="34" charset="0"/>
                          <a:cs typeface="Arial" panose="020B0604020202020204" pitchFamily="34" charset="0"/>
                        </a:rPr>
                        <a:t>-consumer purchase intention and behaviour</a:t>
                      </a:r>
                    </a:p>
                    <a:p>
                      <a:r>
                        <a:rPr lang="en-GB" sz="1700" dirty="0">
                          <a:latin typeface="Century Gothic" panose="020B0502020202020204" pitchFamily="34" charset="0"/>
                        </a:rPr>
                        <a:t>-remained at home</a:t>
                      </a:r>
                      <a:endParaRPr lang="ro-GB" sz="1700" dirty="0">
                        <a:latin typeface="Century Gothic" panose="020B0502020202020204" pitchFamily="34" charset="0"/>
                      </a:endParaRPr>
                    </a:p>
                  </a:txBody>
                  <a:tcPr/>
                </a:tc>
                <a:extLst>
                  <a:ext uri="{0D108BD9-81ED-4DB2-BD59-A6C34878D82A}">
                    <a16:rowId xmlns:a16="http://schemas.microsoft.com/office/drawing/2014/main" val="2779109348"/>
                  </a:ext>
                </a:extLst>
              </a:tr>
              <a:tr h="334261">
                <a:tc>
                  <a:txBody>
                    <a:bodyPr/>
                    <a:lstStyle/>
                    <a:p>
                      <a:r>
                        <a:rPr lang="en-GB" dirty="0"/>
                        <a:t>Technological</a:t>
                      </a:r>
                      <a:r>
                        <a:rPr lang="ro-RO" dirty="0"/>
                        <a:t>-</a:t>
                      </a:r>
                      <a:r>
                        <a:rPr lang="en-GB" dirty="0"/>
                        <a:t> </a:t>
                      </a:r>
                      <a:endParaRPr lang="ro-GB" dirty="0"/>
                    </a:p>
                  </a:txBody>
                  <a:tcPr/>
                </a:tc>
                <a:tc>
                  <a:txBody>
                    <a:bodyPr/>
                    <a:lstStyle/>
                    <a:p>
                      <a:endParaRPr lang="ro-GB" dirty="0"/>
                    </a:p>
                  </a:txBody>
                  <a:tcPr/>
                </a:tc>
                <a:extLst>
                  <a:ext uri="{0D108BD9-81ED-4DB2-BD59-A6C34878D82A}">
                    <a16:rowId xmlns:a16="http://schemas.microsoft.com/office/drawing/2014/main" val="1674799257"/>
                  </a:ext>
                </a:extLst>
              </a:tr>
              <a:tr h="334261">
                <a:tc>
                  <a:txBody>
                    <a:bodyPr/>
                    <a:lstStyle/>
                    <a:p>
                      <a:r>
                        <a:rPr lang="en-GB" dirty="0"/>
                        <a:t>Legal</a:t>
                      </a:r>
                      <a:r>
                        <a:rPr lang="ro-RO" dirty="0"/>
                        <a:t>-</a:t>
                      </a:r>
                      <a:endParaRPr lang="ro-GB" dirty="0"/>
                    </a:p>
                  </a:txBody>
                  <a:tcPr/>
                </a:tc>
                <a:tc>
                  <a:txBody>
                    <a:bodyPr/>
                    <a:lstStyle/>
                    <a:p>
                      <a:endParaRPr lang="ro-GB" dirty="0"/>
                    </a:p>
                  </a:txBody>
                  <a:tcPr/>
                </a:tc>
                <a:extLst>
                  <a:ext uri="{0D108BD9-81ED-4DB2-BD59-A6C34878D82A}">
                    <a16:rowId xmlns:a16="http://schemas.microsoft.com/office/drawing/2014/main" val="612155867"/>
                  </a:ext>
                </a:extLst>
              </a:tr>
              <a:tr h="334261">
                <a:tc>
                  <a:txBody>
                    <a:bodyPr/>
                    <a:lstStyle/>
                    <a:p>
                      <a:r>
                        <a:rPr lang="en-GB" dirty="0"/>
                        <a:t>Environmental</a:t>
                      </a:r>
                      <a:r>
                        <a:rPr lang="ro-RO" dirty="0"/>
                        <a:t>-</a:t>
                      </a:r>
                      <a:r>
                        <a:rPr lang="en-GB" dirty="0"/>
                        <a:t> </a:t>
                      </a:r>
                      <a:endParaRPr lang="ro-GB" dirty="0"/>
                    </a:p>
                  </a:txBody>
                  <a:tcPr/>
                </a:tc>
                <a:tc>
                  <a:txBody>
                    <a:bodyPr/>
                    <a:lstStyle/>
                    <a:p>
                      <a:endParaRPr lang="ro-GB" dirty="0"/>
                    </a:p>
                  </a:txBody>
                  <a:tcPr/>
                </a:tc>
                <a:extLst>
                  <a:ext uri="{0D108BD9-81ED-4DB2-BD59-A6C34878D82A}">
                    <a16:rowId xmlns:a16="http://schemas.microsoft.com/office/drawing/2014/main" val="837644508"/>
                  </a:ext>
                </a:extLst>
              </a:tr>
            </a:tbl>
          </a:graphicData>
        </a:graphic>
      </p:graphicFrame>
    </p:spTree>
    <p:extLst>
      <p:ext uri="{BB962C8B-B14F-4D97-AF65-F5344CB8AC3E}">
        <p14:creationId xmlns:p14="http://schemas.microsoft.com/office/powerpoint/2010/main" val="16272041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9873DE-B6FB-1BCE-421B-ADB92CAAE0FA}"/>
              </a:ext>
            </a:extLst>
          </p:cNvPr>
          <p:cNvSpPr>
            <a:spLocks noGrp="1"/>
          </p:cNvSpPr>
          <p:nvPr>
            <p:ph type="title"/>
          </p:nvPr>
        </p:nvSpPr>
        <p:spPr/>
        <p:txBody>
          <a:bodyPr/>
          <a:lstStyle/>
          <a:p>
            <a:r>
              <a:rPr lang="en-GB" sz="3300" dirty="0"/>
              <a:t>Fishbone diagram define</a:t>
            </a:r>
            <a:endParaRPr lang="ro-GB" sz="3300" dirty="0"/>
          </a:p>
        </p:txBody>
      </p:sp>
      <p:sp>
        <p:nvSpPr>
          <p:cNvPr id="3" name="Substituent conținut 2">
            <a:extLst>
              <a:ext uri="{FF2B5EF4-FFF2-40B4-BE49-F238E27FC236}">
                <a16:creationId xmlns:a16="http://schemas.microsoft.com/office/drawing/2014/main" id="{FE9F4FDE-FB99-012E-AAD0-620EE679B53C}"/>
              </a:ext>
            </a:extLst>
          </p:cNvPr>
          <p:cNvSpPr>
            <a:spLocks noGrp="1"/>
          </p:cNvSpPr>
          <p:nvPr>
            <p:ph idx="1"/>
          </p:nvPr>
        </p:nvSpPr>
        <p:spPr/>
        <p:txBody>
          <a:bodyPr/>
          <a:lstStyle/>
          <a:p>
            <a:pPr marL="0" indent="0">
              <a:buNone/>
            </a:pPr>
            <a:r>
              <a:rPr lang="ro-RO" dirty="0">
                <a:latin typeface="Arial" panose="020B0604020202020204" pitchFamily="34" charset="0"/>
                <a:cs typeface="Arial" panose="020B0604020202020204" pitchFamily="34" charset="0"/>
              </a:rPr>
              <a:t>The problem or effect is displayed at the head or mouth of the fish. Possible contributing causes are listed on the smaller “bones” under various cause categories. </a:t>
            </a:r>
            <a:endParaRPr lang="en-GB" dirty="0">
              <a:latin typeface="Arial" panose="020B0604020202020204" pitchFamily="34" charset="0"/>
              <a:cs typeface="Arial" panose="020B0604020202020204" pitchFamily="34" charset="0"/>
            </a:endParaRPr>
          </a:p>
          <a:p>
            <a:pPr marL="0" indent="0">
              <a:buNone/>
            </a:pPr>
            <a:r>
              <a:rPr lang="ro-RO" dirty="0">
                <a:latin typeface="Arial" panose="020B0604020202020204" pitchFamily="34" charset="0"/>
                <a:cs typeface="Arial" panose="020B0604020202020204" pitchFamily="34" charset="0"/>
              </a:rPr>
              <a:t>A fishbone diagram can be helpful in identifying possible causes for a problem that might not otherwise be considered by directing the team to look at the categories and think of alternative causes. Include team members who have personal knowledge of the processes and systems involved in the problem or event to be investigated.</a:t>
            </a:r>
            <a:endParaRPr lang="ro-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20976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DDA3791-2256-B153-D196-B1442BAD53DD}"/>
              </a:ext>
            </a:extLst>
          </p:cNvPr>
          <p:cNvSpPr>
            <a:spLocks noGrp="1"/>
          </p:cNvSpPr>
          <p:nvPr>
            <p:ph type="title"/>
          </p:nvPr>
        </p:nvSpPr>
        <p:spPr>
          <a:xfrm>
            <a:off x="1154954" y="973668"/>
            <a:ext cx="8761413" cy="363174"/>
          </a:xfrm>
        </p:spPr>
        <p:txBody>
          <a:bodyPr/>
          <a:lstStyle/>
          <a:p>
            <a:r>
              <a:rPr lang="ro-RO" sz="2400" dirty="0"/>
              <a:t>Cause And effect of profit decline in TM Lewin</a:t>
            </a:r>
            <a:r>
              <a:rPr lang="en-GB" sz="2400" dirty="0"/>
              <a:t> using fishbone diagram</a:t>
            </a:r>
            <a:endParaRPr lang="ro-GB" sz="2400" dirty="0"/>
          </a:p>
        </p:txBody>
      </p:sp>
      <p:pic>
        <p:nvPicPr>
          <p:cNvPr id="6" name="Imagine 6">
            <a:extLst>
              <a:ext uri="{FF2B5EF4-FFF2-40B4-BE49-F238E27FC236}">
                <a16:creationId xmlns:a16="http://schemas.microsoft.com/office/drawing/2014/main" id="{C1B95C80-B392-5B50-03B8-619BA7C4951F}"/>
              </a:ext>
            </a:extLst>
          </p:cNvPr>
          <p:cNvPicPr>
            <a:picLocks noGrp="1" noChangeAspect="1"/>
          </p:cNvPicPr>
          <p:nvPr>
            <p:ph idx="1"/>
          </p:nvPr>
        </p:nvPicPr>
        <p:blipFill>
          <a:blip r:embed="rId2"/>
          <a:stretch>
            <a:fillRect/>
          </a:stretch>
        </p:blipFill>
        <p:spPr>
          <a:xfrm>
            <a:off x="601579" y="1570789"/>
            <a:ext cx="10393947" cy="5287211"/>
          </a:xfrm>
        </p:spPr>
      </p:pic>
      <p:sp>
        <p:nvSpPr>
          <p:cNvPr id="3" name="CasetăText 2">
            <a:extLst>
              <a:ext uri="{FF2B5EF4-FFF2-40B4-BE49-F238E27FC236}">
                <a16:creationId xmlns:a16="http://schemas.microsoft.com/office/drawing/2014/main" id="{25B671D8-4474-B4C0-F1B8-2F1994AB73C0}"/>
              </a:ext>
            </a:extLst>
          </p:cNvPr>
          <p:cNvSpPr txBox="1"/>
          <p:nvPr/>
        </p:nvSpPr>
        <p:spPr>
          <a:xfrm>
            <a:off x="5184942" y="2511258"/>
            <a:ext cx="1828800" cy="1828800"/>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10399003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67A5370-1508-8895-3F8B-231B5A18577A}"/>
              </a:ext>
            </a:extLst>
          </p:cNvPr>
          <p:cNvSpPr>
            <a:spLocks noGrp="1"/>
          </p:cNvSpPr>
          <p:nvPr>
            <p:ph type="title"/>
          </p:nvPr>
        </p:nvSpPr>
        <p:spPr/>
        <p:txBody>
          <a:bodyPr/>
          <a:lstStyle/>
          <a:p>
            <a:r>
              <a:rPr lang="en-GB" sz="2100" dirty="0"/>
              <a:t>From PESTEL and FISHBONE analysis underline the following main causes of Profit Decline at TM Lewis:</a:t>
            </a:r>
            <a:endParaRPr lang="ro-GB" sz="2100" dirty="0"/>
          </a:p>
        </p:txBody>
      </p:sp>
      <p:sp>
        <p:nvSpPr>
          <p:cNvPr id="3" name="Substituent conținut 2">
            <a:extLst>
              <a:ext uri="{FF2B5EF4-FFF2-40B4-BE49-F238E27FC236}">
                <a16:creationId xmlns:a16="http://schemas.microsoft.com/office/drawing/2014/main" id="{01964BF2-C7DC-15FD-7625-616D345AE9DB}"/>
              </a:ext>
            </a:extLst>
          </p:cNvPr>
          <p:cNvSpPr>
            <a:spLocks noGrp="1"/>
          </p:cNvSpPr>
          <p:nvPr>
            <p:ph idx="1"/>
          </p:nvPr>
        </p:nvSpPr>
        <p:spPr>
          <a:xfrm>
            <a:off x="849767" y="2468032"/>
            <a:ext cx="8825659" cy="3416300"/>
          </a:xfrm>
        </p:spPr>
        <p:txBody>
          <a:bodyPr>
            <a:normAutofit/>
          </a:bodyPr>
          <a:lstStyle/>
          <a:p>
            <a:pPr>
              <a:buFont typeface="+mj-lt"/>
              <a:buAutoNum type="arabicPeriod"/>
            </a:pPr>
            <a:endParaRPr lang="en-GB" sz="1900" dirty="0">
              <a:latin typeface="Arial" panose="020B0604020202020204" pitchFamily="34" charset="0"/>
              <a:cs typeface="Arial" panose="020B0604020202020204" pitchFamily="34" charset="0"/>
            </a:endParaRPr>
          </a:p>
          <a:p>
            <a:pPr>
              <a:buFont typeface="+mj-lt"/>
              <a:buAutoNum type="arabicPeriod"/>
            </a:pPr>
            <a:r>
              <a:rPr lang="en-GB" sz="1900" dirty="0">
                <a:latin typeface="Arial" panose="020B0604020202020204" pitchFamily="34" charset="0"/>
                <a:cs typeface="Arial" panose="020B0604020202020204" pitchFamily="34" charset="0"/>
              </a:rPr>
              <a:t>Lockdown , because people will stay at home, they will no longer need official clothes for workplace(low demand)</a:t>
            </a:r>
          </a:p>
          <a:p>
            <a:pPr>
              <a:buFont typeface="+mj-lt"/>
              <a:buAutoNum type="arabicPeriod"/>
            </a:pPr>
            <a:endParaRPr lang="en-GB" sz="1900" dirty="0">
              <a:latin typeface="Arial" panose="020B0604020202020204" pitchFamily="34" charset="0"/>
              <a:cs typeface="Arial" panose="020B0604020202020204" pitchFamily="34" charset="0"/>
            </a:endParaRPr>
          </a:p>
          <a:p>
            <a:pPr>
              <a:buFont typeface="+mj-lt"/>
              <a:buAutoNum type="arabicPeriod"/>
            </a:pPr>
            <a:r>
              <a:rPr lang="en-GB" sz="1900" dirty="0">
                <a:latin typeface="Arial" panose="020B0604020202020204" pitchFamily="34" charset="0"/>
                <a:cs typeface="Arial" panose="020B0604020202020204" pitchFamily="34" charset="0"/>
              </a:rPr>
              <a:t>Transport issue and supply chain that leads to low variety stock</a:t>
            </a:r>
          </a:p>
          <a:p>
            <a:pPr>
              <a:buFont typeface="+mj-lt"/>
              <a:buAutoNum type="arabicPeriod"/>
            </a:pPr>
            <a:endParaRPr lang="en-GB" sz="1900" dirty="0">
              <a:latin typeface="Arial" panose="020B0604020202020204" pitchFamily="34" charset="0"/>
              <a:cs typeface="Arial" panose="020B0604020202020204" pitchFamily="34" charset="0"/>
            </a:endParaRPr>
          </a:p>
          <a:p>
            <a:pPr>
              <a:buFont typeface="+mj-lt"/>
              <a:buAutoNum type="arabicPeriod"/>
            </a:pPr>
            <a:r>
              <a:rPr lang="en-GB" sz="1900" dirty="0">
                <a:latin typeface="Arial" panose="020B0604020202020204" pitchFamily="34" charset="0"/>
                <a:cs typeface="Arial" panose="020B0604020202020204" pitchFamily="34" charset="0"/>
              </a:rPr>
              <a:t>Raising inflation- all costs like(transport ,energy ,etc)are not covered by the profit ,this leads to profit decline</a:t>
            </a:r>
          </a:p>
          <a:p>
            <a:pPr>
              <a:buFont typeface="+mj-lt"/>
              <a:buAutoNum type="arabicPeriod"/>
            </a:pPr>
            <a:endParaRPr lang="en-GB" sz="1900" dirty="0">
              <a:latin typeface="Arial" panose="020B0604020202020204" pitchFamily="34" charset="0"/>
              <a:cs typeface="Arial" panose="020B0604020202020204" pitchFamily="34" charset="0"/>
            </a:endParaRPr>
          </a:p>
          <a:p>
            <a:pPr>
              <a:buFont typeface="+mj-lt"/>
              <a:buAutoNum type="arabicPeriod"/>
            </a:pPr>
            <a:endParaRPr lang="ro-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12275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C8BACC-619F-7064-B1B4-34803931D89D}"/>
              </a:ext>
            </a:extLst>
          </p:cNvPr>
          <p:cNvSpPr>
            <a:spLocks noGrp="1"/>
          </p:cNvSpPr>
          <p:nvPr>
            <p:ph type="title"/>
          </p:nvPr>
        </p:nvSpPr>
        <p:spPr/>
        <p:txBody>
          <a:bodyPr/>
          <a:lstStyle/>
          <a:p>
            <a:r>
              <a:rPr lang="en-GB" sz="2700" dirty="0"/>
              <a:t>Solutions that target the main causes</a:t>
            </a:r>
            <a:endParaRPr lang="ro-GB" sz="2700" dirty="0"/>
          </a:p>
        </p:txBody>
      </p:sp>
      <p:sp>
        <p:nvSpPr>
          <p:cNvPr id="3" name="Substituent conținut 2">
            <a:extLst>
              <a:ext uri="{FF2B5EF4-FFF2-40B4-BE49-F238E27FC236}">
                <a16:creationId xmlns:a16="http://schemas.microsoft.com/office/drawing/2014/main" id="{8188C2A1-01CB-D247-7D37-DE38132D9366}"/>
              </a:ext>
            </a:extLst>
          </p:cNvPr>
          <p:cNvSpPr>
            <a:spLocks noGrp="1"/>
          </p:cNvSpPr>
          <p:nvPr>
            <p:ph idx="1"/>
          </p:nvPr>
        </p:nvSpPr>
        <p:spPr>
          <a:xfrm>
            <a:off x="1090708" y="2770605"/>
            <a:ext cx="8825659" cy="3416300"/>
          </a:xfrm>
        </p:spPr>
        <p:txBody>
          <a:bodyPr>
            <a:normAutofit/>
          </a:bodyPr>
          <a:lstStyle/>
          <a:p>
            <a:pPr marL="0" indent="0">
              <a:buNone/>
            </a:pPr>
            <a:r>
              <a:rPr lang="en-GB" dirty="0">
                <a:latin typeface="Arial" panose="020B0604020202020204" pitchFamily="34" charset="0"/>
                <a:cs typeface="Arial" panose="020B0604020202020204" pitchFamily="34" charset="0"/>
              </a:rPr>
              <a:t>Solution </a:t>
            </a:r>
            <a:r>
              <a:rPr lang="en-GB" b="1" dirty="0">
                <a:latin typeface="Arial" panose="020B0604020202020204" pitchFamily="34" charset="0"/>
                <a:cs typeface="Arial" panose="020B0604020202020204" pitchFamily="34" charset="0"/>
              </a:rPr>
              <a:t>A</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Switch everything to online shops and orders</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Solution </a:t>
            </a:r>
            <a:r>
              <a:rPr lang="en-GB" b="1" dirty="0">
                <a:latin typeface="Arial" panose="020B0604020202020204" pitchFamily="34" charset="0"/>
                <a:cs typeface="Arial" panose="020B0604020202020204" pitchFamily="34" charset="0"/>
              </a:rPr>
              <a:t>B</a:t>
            </a:r>
          </a:p>
          <a:p>
            <a:r>
              <a:rPr lang="en-GB" dirty="0">
                <a:latin typeface="Arial" panose="020B0604020202020204" pitchFamily="34" charset="0"/>
                <a:cs typeface="Arial" panose="020B0604020202020204" pitchFamily="34" charset="0"/>
              </a:rPr>
              <a:t>Reducing staff can be a good solution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Solution </a:t>
            </a:r>
            <a:r>
              <a:rPr lang="en-GB" b="1" dirty="0">
                <a:latin typeface="Arial" panose="020B0604020202020204" pitchFamily="34" charset="0"/>
                <a:cs typeface="Arial" panose="020B0604020202020204" pitchFamily="34" charset="0"/>
              </a:rPr>
              <a:t>C</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Update the variety with different styles of clothes that could be worn at home also</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16163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1A77540-A215-0937-7FB9-58481F799327}"/>
              </a:ext>
            </a:extLst>
          </p:cNvPr>
          <p:cNvSpPr>
            <a:spLocks noGrp="1"/>
          </p:cNvSpPr>
          <p:nvPr>
            <p:ph type="title"/>
          </p:nvPr>
        </p:nvSpPr>
        <p:spPr/>
        <p:txBody>
          <a:bodyPr/>
          <a:lstStyle/>
          <a:p>
            <a:r>
              <a:rPr lang="en-GB" sz="3000" dirty="0"/>
              <a:t>Evaluation of the most appropriate solution using Grid Analysis decision making tool </a:t>
            </a:r>
            <a:endParaRPr lang="ro-GB" sz="3000" dirty="0"/>
          </a:p>
        </p:txBody>
      </p:sp>
      <p:graphicFrame>
        <p:nvGraphicFramePr>
          <p:cNvPr id="4" name="Tabel 4">
            <a:extLst>
              <a:ext uri="{FF2B5EF4-FFF2-40B4-BE49-F238E27FC236}">
                <a16:creationId xmlns:a16="http://schemas.microsoft.com/office/drawing/2014/main" id="{53AC6125-6F5E-195F-5B6B-CFF4D61426EA}"/>
              </a:ext>
            </a:extLst>
          </p:cNvPr>
          <p:cNvGraphicFramePr>
            <a:graphicFrameLocks noGrp="1"/>
          </p:cNvGraphicFramePr>
          <p:nvPr>
            <p:ph idx="1"/>
            <p:extLst>
              <p:ext uri="{D42A27DB-BD31-4B8C-83A1-F6EECF244321}">
                <p14:modId xmlns:p14="http://schemas.microsoft.com/office/powerpoint/2010/main" val="2833553648"/>
              </p:ext>
            </p:extLst>
          </p:nvPr>
        </p:nvGraphicFramePr>
        <p:xfrm>
          <a:off x="2133848" y="2603500"/>
          <a:ext cx="8761415" cy="3280830"/>
        </p:xfrm>
        <a:graphic>
          <a:graphicData uri="http://schemas.openxmlformats.org/drawingml/2006/table">
            <a:tbl>
              <a:tblPr firstRow="1" bandRow="1">
                <a:tableStyleId>{5C22544A-7EE6-4342-B048-85BDC9FD1C3A}</a:tableStyleId>
              </a:tblPr>
              <a:tblGrid>
                <a:gridCol w="1752283">
                  <a:extLst>
                    <a:ext uri="{9D8B030D-6E8A-4147-A177-3AD203B41FA5}">
                      <a16:colId xmlns:a16="http://schemas.microsoft.com/office/drawing/2014/main" val="2974644281"/>
                    </a:ext>
                  </a:extLst>
                </a:gridCol>
                <a:gridCol w="1752283">
                  <a:extLst>
                    <a:ext uri="{9D8B030D-6E8A-4147-A177-3AD203B41FA5}">
                      <a16:colId xmlns:a16="http://schemas.microsoft.com/office/drawing/2014/main" val="769804813"/>
                    </a:ext>
                  </a:extLst>
                </a:gridCol>
                <a:gridCol w="1752283">
                  <a:extLst>
                    <a:ext uri="{9D8B030D-6E8A-4147-A177-3AD203B41FA5}">
                      <a16:colId xmlns:a16="http://schemas.microsoft.com/office/drawing/2014/main" val="266858808"/>
                    </a:ext>
                  </a:extLst>
                </a:gridCol>
                <a:gridCol w="1752283">
                  <a:extLst>
                    <a:ext uri="{9D8B030D-6E8A-4147-A177-3AD203B41FA5}">
                      <a16:colId xmlns:a16="http://schemas.microsoft.com/office/drawing/2014/main" val="3062584636"/>
                    </a:ext>
                  </a:extLst>
                </a:gridCol>
                <a:gridCol w="1752283">
                  <a:extLst>
                    <a:ext uri="{9D8B030D-6E8A-4147-A177-3AD203B41FA5}">
                      <a16:colId xmlns:a16="http://schemas.microsoft.com/office/drawing/2014/main" val="364670149"/>
                    </a:ext>
                  </a:extLst>
                </a:gridCol>
              </a:tblGrid>
              <a:tr h="656166">
                <a:tc>
                  <a:txBody>
                    <a:bodyPr/>
                    <a:lstStyle/>
                    <a:p>
                      <a:r>
                        <a:rPr lang="en-GB" dirty="0"/>
                        <a:t>FACTORS</a:t>
                      </a:r>
                      <a:endParaRPr lang="ro-GB" dirty="0"/>
                    </a:p>
                  </a:txBody>
                  <a:tcPr>
                    <a:solidFill>
                      <a:schemeClr val="bg1">
                        <a:lumMod val="25000"/>
                      </a:schemeClr>
                    </a:solidFill>
                  </a:tcPr>
                </a:tc>
                <a:tc>
                  <a:txBody>
                    <a:bodyPr/>
                    <a:lstStyle/>
                    <a:p>
                      <a:r>
                        <a:rPr lang="en-GB" dirty="0"/>
                        <a:t>COSTS</a:t>
                      </a:r>
                      <a:endParaRPr lang="ro-GB" dirty="0"/>
                    </a:p>
                  </a:txBody>
                  <a:tcPr>
                    <a:solidFill>
                      <a:schemeClr val="bg1">
                        <a:lumMod val="25000"/>
                      </a:schemeClr>
                    </a:solidFill>
                  </a:tcPr>
                </a:tc>
                <a:tc>
                  <a:txBody>
                    <a:bodyPr/>
                    <a:lstStyle/>
                    <a:p>
                      <a:r>
                        <a:rPr lang="en-GB" dirty="0"/>
                        <a:t>TIME</a:t>
                      </a:r>
                      <a:endParaRPr lang="ro-GB" dirty="0"/>
                    </a:p>
                  </a:txBody>
                  <a:tcPr>
                    <a:solidFill>
                      <a:schemeClr val="bg1">
                        <a:lumMod val="25000"/>
                      </a:schemeClr>
                    </a:solidFill>
                  </a:tcPr>
                </a:tc>
                <a:tc>
                  <a:txBody>
                    <a:bodyPr/>
                    <a:lstStyle/>
                    <a:p>
                      <a:r>
                        <a:rPr lang="en-GB" dirty="0"/>
                        <a:t>CUSTOM DEMAND</a:t>
                      </a:r>
                      <a:endParaRPr lang="ro-GB" dirty="0"/>
                    </a:p>
                  </a:txBody>
                  <a:tcPr>
                    <a:solidFill>
                      <a:schemeClr val="bg1">
                        <a:lumMod val="25000"/>
                      </a:schemeClr>
                    </a:solidFill>
                  </a:tcPr>
                </a:tc>
                <a:tc>
                  <a:txBody>
                    <a:bodyPr/>
                    <a:lstStyle/>
                    <a:p>
                      <a:r>
                        <a:rPr lang="en-GB" dirty="0"/>
                        <a:t>TOTAL</a:t>
                      </a:r>
                      <a:endParaRPr lang="ro-GB" dirty="0"/>
                    </a:p>
                  </a:txBody>
                  <a:tcPr>
                    <a:solidFill>
                      <a:schemeClr val="bg1">
                        <a:lumMod val="25000"/>
                      </a:schemeClr>
                    </a:solidFill>
                  </a:tcPr>
                </a:tc>
                <a:extLst>
                  <a:ext uri="{0D108BD9-81ED-4DB2-BD59-A6C34878D82A}">
                    <a16:rowId xmlns:a16="http://schemas.microsoft.com/office/drawing/2014/main" val="4050897186"/>
                  </a:ext>
                </a:extLst>
              </a:tr>
              <a:tr h="656166">
                <a:tc>
                  <a:txBody>
                    <a:bodyPr/>
                    <a:lstStyle/>
                    <a:p>
                      <a:r>
                        <a:rPr lang="en-GB" dirty="0"/>
                        <a:t>Weights</a:t>
                      </a:r>
                      <a:endParaRPr lang="ro-GB" dirty="0"/>
                    </a:p>
                  </a:txBody>
                  <a:tcPr/>
                </a:tc>
                <a:tc>
                  <a:txBody>
                    <a:bodyPr/>
                    <a:lstStyle/>
                    <a:p>
                      <a:r>
                        <a:rPr lang="en-GB" dirty="0"/>
                        <a:t>4</a:t>
                      </a:r>
                      <a:endParaRPr lang="ro-GB" dirty="0"/>
                    </a:p>
                  </a:txBody>
                  <a:tcPr/>
                </a:tc>
                <a:tc>
                  <a:txBody>
                    <a:bodyPr/>
                    <a:lstStyle/>
                    <a:p>
                      <a:r>
                        <a:rPr lang="en-GB" dirty="0"/>
                        <a:t>3</a:t>
                      </a:r>
                      <a:endParaRPr lang="ro-GB" dirty="0"/>
                    </a:p>
                  </a:txBody>
                  <a:tcPr/>
                </a:tc>
                <a:tc>
                  <a:txBody>
                    <a:bodyPr/>
                    <a:lstStyle/>
                    <a:p>
                      <a:r>
                        <a:rPr lang="en-GB" dirty="0"/>
                        <a:t>5</a:t>
                      </a:r>
                      <a:endParaRPr lang="ro-GB" dirty="0"/>
                    </a:p>
                  </a:txBody>
                  <a:tcPr/>
                </a:tc>
                <a:tc>
                  <a:txBody>
                    <a:bodyPr/>
                    <a:lstStyle/>
                    <a:p>
                      <a:r>
                        <a:rPr lang="en-GB" dirty="0"/>
                        <a:t>-</a:t>
                      </a:r>
                      <a:endParaRPr lang="ro-GB" dirty="0"/>
                    </a:p>
                  </a:txBody>
                  <a:tcPr/>
                </a:tc>
                <a:extLst>
                  <a:ext uri="{0D108BD9-81ED-4DB2-BD59-A6C34878D82A}">
                    <a16:rowId xmlns:a16="http://schemas.microsoft.com/office/drawing/2014/main" val="1072920149"/>
                  </a:ext>
                </a:extLst>
              </a:tr>
              <a:tr h="656166">
                <a:tc>
                  <a:txBody>
                    <a:bodyPr/>
                    <a:lstStyle/>
                    <a:p>
                      <a:r>
                        <a:rPr lang="en-GB" dirty="0"/>
                        <a:t>Solution A</a:t>
                      </a:r>
                      <a:endParaRPr lang="ro-GB" dirty="0"/>
                    </a:p>
                  </a:txBody>
                  <a:tcPr/>
                </a:tc>
                <a:tc>
                  <a:txBody>
                    <a:bodyPr/>
                    <a:lstStyle/>
                    <a:p>
                      <a:r>
                        <a:rPr lang="en-GB" dirty="0"/>
                        <a:t>1</a:t>
                      </a:r>
                    </a:p>
                    <a:p>
                      <a:endParaRPr lang="ro-GB" dirty="0">
                        <a:solidFill>
                          <a:schemeClr val="accent2">
                            <a:lumMod val="75000"/>
                          </a:schemeClr>
                        </a:solidFill>
                      </a:endParaRPr>
                    </a:p>
                  </a:txBody>
                  <a:tcPr/>
                </a:tc>
                <a:tc>
                  <a:txBody>
                    <a:bodyPr/>
                    <a:lstStyle/>
                    <a:p>
                      <a:r>
                        <a:rPr lang="en-GB" dirty="0">
                          <a:solidFill>
                            <a:schemeClr val="tx1"/>
                          </a:solidFill>
                        </a:rPr>
                        <a:t>2</a:t>
                      </a:r>
                      <a:endParaRPr lang="ro-GB" dirty="0">
                        <a:solidFill>
                          <a:schemeClr val="tx1"/>
                        </a:solidFill>
                      </a:endParaRPr>
                    </a:p>
                  </a:txBody>
                  <a:tcPr/>
                </a:tc>
                <a:tc>
                  <a:txBody>
                    <a:bodyPr/>
                    <a:lstStyle/>
                    <a:p>
                      <a:r>
                        <a:rPr lang="en-GB" dirty="0"/>
                        <a:t>3</a:t>
                      </a:r>
                    </a:p>
                    <a:p>
                      <a:endParaRPr lang="ro-GB" dirty="0">
                        <a:solidFill>
                          <a:schemeClr val="accent2">
                            <a:lumMod val="75000"/>
                          </a:schemeClr>
                        </a:solidFill>
                      </a:endParaRPr>
                    </a:p>
                  </a:txBody>
                  <a:tcPr/>
                </a:tc>
                <a:tc>
                  <a:txBody>
                    <a:bodyPr/>
                    <a:lstStyle/>
                    <a:p>
                      <a:r>
                        <a:rPr lang="en-GB" dirty="0"/>
                        <a:t>6</a:t>
                      </a:r>
                      <a:endParaRPr lang="ro-GB" dirty="0"/>
                    </a:p>
                  </a:txBody>
                  <a:tcPr/>
                </a:tc>
                <a:extLst>
                  <a:ext uri="{0D108BD9-81ED-4DB2-BD59-A6C34878D82A}">
                    <a16:rowId xmlns:a16="http://schemas.microsoft.com/office/drawing/2014/main" val="3101892691"/>
                  </a:ext>
                </a:extLst>
              </a:tr>
              <a:tr h="656166">
                <a:tc>
                  <a:txBody>
                    <a:bodyPr/>
                    <a:lstStyle/>
                    <a:p>
                      <a:r>
                        <a:rPr lang="en-GB" dirty="0"/>
                        <a:t>Solution B</a:t>
                      </a:r>
                      <a:endParaRPr lang="ro-GB" dirty="0"/>
                    </a:p>
                  </a:txBody>
                  <a:tcPr/>
                </a:tc>
                <a:tc>
                  <a:txBody>
                    <a:bodyPr/>
                    <a:lstStyle/>
                    <a:p>
                      <a:r>
                        <a:rPr lang="en-GB" dirty="0"/>
                        <a:t>1</a:t>
                      </a:r>
                    </a:p>
                    <a:p>
                      <a:endParaRPr lang="ro-GB" dirty="0">
                        <a:solidFill>
                          <a:schemeClr val="accent3">
                            <a:lumMod val="75000"/>
                          </a:schemeClr>
                        </a:solidFill>
                      </a:endParaRPr>
                    </a:p>
                  </a:txBody>
                  <a:tcPr/>
                </a:tc>
                <a:tc>
                  <a:txBody>
                    <a:bodyPr/>
                    <a:lstStyle/>
                    <a:p>
                      <a:r>
                        <a:rPr lang="en-GB" dirty="0"/>
                        <a:t>1</a:t>
                      </a:r>
                    </a:p>
                  </a:txBody>
                  <a:tcPr/>
                </a:tc>
                <a:tc>
                  <a:txBody>
                    <a:bodyPr/>
                    <a:lstStyle/>
                    <a:p>
                      <a:r>
                        <a:rPr lang="en-GB" dirty="0">
                          <a:solidFill>
                            <a:schemeClr val="tx1"/>
                          </a:solidFill>
                        </a:rPr>
                        <a:t>3</a:t>
                      </a:r>
                      <a:endParaRPr lang="ro-GB" dirty="0">
                        <a:solidFill>
                          <a:schemeClr val="tx1"/>
                        </a:solidFill>
                      </a:endParaRPr>
                    </a:p>
                  </a:txBody>
                  <a:tcPr/>
                </a:tc>
                <a:tc>
                  <a:txBody>
                    <a:bodyPr/>
                    <a:lstStyle/>
                    <a:p>
                      <a:r>
                        <a:rPr lang="en-GB" dirty="0"/>
                        <a:t>5</a:t>
                      </a:r>
                      <a:endParaRPr lang="ro-GB" dirty="0"/>
                    </a:p>
                  </a:txBody>
                  <a:tcPr/>
                </a:tc>
                <a:extLst>
                  <a:ext uri="{0D108BD9-81ED-4DB2-BD59-A6C34878D82A}">
                    <a16:rowId xmlns:a16="http://schemas.microsoft.com/office/drawing/2014/main" val="1241053750"/>
                  </a:ext>
                </a:extLst>
              </a:tr>
              <a:tr h="656166">
                <a:tc>
                  <a:txBody>
                    <a:bodyPr/>
                    <a:lstStyle/>
                    <a:p>
                      <a:r>
                        <a:rPr lang="en-GB" dirty="0"/>
                        <a:t>Solution C</a:t>
                      </a:r>
                      <a:endParaRPr lang="ro-GB" dirty="0"/>
                    </a:p>
                  </a:txBody>
                  <a:tcPr/>
                </a:tc>
                <a:tc>
                  <a:txBody>
                    <a:bodyPr/>
                    <a:lstStyle/>
                    <a:p>
                      <a:r>
                        <a:rPr lang="en-GB" dirty="0"/>
                        <a:t>0</a:t>
                      </a:r>
                    </a:p>
                    <a:p>
                      <a:endParaRPr lang="ro-GB" dirty="0">
                        <a:solidFill>
                          <a:schemeClr val="accent3">
                            <a:lumMod val="75000"/>
                          </a:schemeClr>
                        </a:solidFill>
                      </a:endParaRPr>
                    </a:p>
                  </a:txBody>
                  <a:tcPr/>
                </a:tc>
                <a:tc>
                  <a:txBody>
                    <a:bodyPr/>
                    <a:lstStyle/>
                    <a:p>
                      <a:r>
                        <a:rPr lang="en-GB" dirty="0"/>
                        <a:t>1</a:t>
                      </a:r>
                    </a:p>
                    <a:p>
                      <a:endParaRPr lang="ro-GB" dirty="0">
                        <a:solidFill>
                          <a:schemeClr val="accent3">
                            <a:lumMod val="75000"/>
                          </a:schemeClr>
                        </a:solidFill>
                      </a:endParaRPr>
                    </a:p>
                  </a:txBody>
                  <a:tcPr/>
                </a:tc>
                <a:tc>
                  <a:txBody>
                    <a:bodyPr/>
                    <a:lstStyle/>
                    <a:p>
                      <a:r>
                        <a:rPr lang="en-GB" dirty="0"/>
                        <a:t>3</a:t>
                      </a:r>
                    </a:p>
                    <a:p>
                      <a:endParaRPr lang="ro-GB" dirty="0">
                        <a:solidFill>
                          <a:schemeClr val="accent2">
                            <a:lumMod val="75000"/>
                          </a:schemeClr>
                        </a:solidFill>
                      </a:endParaRPr>
                    </a:p>
                  </a:txBody>
                  <a:tcPr/>
                </a:tc>
                <a:tc>
                  <a:txBody>
                    <a:bodyPr/>
                    <a:lstStyle/>
                    <a:p>
                      <a:r>
                        <a:rPr lang="en-GB" dirty="0"/>
                        <a:t>4</a:t>
                      </a:r>
                      <a:endParaRPr lang="ro-GB" dirty="0"/>
                    </a:p>
                  </a:txBody>
                  <a:tcPr/>
                </a:tc>
                <a:extLst>
                  <a:ext uri="{0D108BD9-81ED-4DB2-BD59-A6C34878D82A}">
                    <a16:rowId xmlns:a16="http://schemas.microsoft.com/office/drawing/2014/main" val="2753910292"/>
                  </a:ext>
                </a:extLst>
              </a:tr>
            </a:tbl>
          </a:graphicData>
        </a:graphic>
      </p:graphicFrame>
      <p:sp>
        <p:nvSpPr>
          <p:cNvPr id="5" name="CasetăText 4">
            <a:extLst>
              <a:ext uri="{FF2B5EF4-FFF2-40B4-BE49-F238E27FC236}">
                <a16:creationId xmlns:a16="http://schemas.microsoft.com/office/drawing/2014/main" id="{14C3023F-A37C-85A9-AAE4-3DD9204BB249}"/>
              </a:ext>
            </a:extLst>
          </p:cNvPr>
          <p:cNvSpPr txBox="1"/>
          <p:nvPr/>
        </p:nvSpPr>
        <p:spPr>
          <a:xfrm flipH="1">
            <a:off x="804930" y="2503998"/>
            <a:ext cx="3622183" cy="6752692"/>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7905014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7278D95-A890-917B-D534-6F9F8DF1B753}"/>
              </a:ext>
            </a:extLst>
          </p:cNvPr>
          <p:cNvSpPr>
            <a:spLocks noGrp="1"/>
          </p:cNvSpPr>
          <p:nvPr>
            <p:ph type="title"/>
          </p:nvPr>
        </p:nvSpPr>
        <p:spPr/>
        <p:txBody>
          <a:bodyPr/>
          <a:lstStyle/>
          <a:p>
            <a:r>
              <a:rPr lang="en-GB" sz="3000" dirty="0"/>
              <a:t>Evaluation of the most appropriate solution using PMI decision making tool</a:t>
            </a:r>
            <a:endParaRPr lang="ro-GB" sz="3000" dirty="0"/>
          </a:p>
        </p:txBody>
      </p:sp>
      <p:sp>
        <p:nvSpPr>
          <p:cNvPr id="3" name="Substituent conținut 2">
            <a:extLst>
              <a:ext uri="{FF2B5EF4-FFF2-40B4-BE49-F238E27FC236}">
                <a16:creationId xmlns:a16="http://schemas.microsoft.com/office/drawing/2014/main" id="{CC05F937-CFE0-2BC3-1FC4-2013977813A4}"/>
              </a:ext>
            </a:extLst>
          </p:cNvPr>
          <p:cNvSpPr>
            <a:spLocks noGrp="1"/>
          </p:cNvSpPr>
          <p:nvPr>
            <p:ph idx="1"/>
          </p:nvPr>
        </p:nvSpPr>
        <p:spPr>
          <a:xfrm>
            <a:off x="1483267" y="2330768"/>
            <a:ext cx="8825659" cy="4527231"/>
          </a:xfrm>
        </p:spPr>
        <p:txBody>
          <a:bodyPr>
            <a:normAutofit/>
          </a:bodyPr>
          <a:lstStyle/>
          <a:p>
            <a:pPr marL="0" indent="0">
              <a:buNone/>
            </a:pPr>
            <a:r>
              <a:rPr lang="en-GB" b="1" i="0" u="none" strike="noStrike" dirty="0">
                <a:solidFill>
                  <a:schemeClr val="tx1"/>
                </a:solidFill>
                <a:effectLst/>
                <a:latin typeface="Arial" panose="020B0604020202020204" pitchFamily="34" charset="0"/>
                <a:cs typeface="Arial" panose="020B0604020202020204" pitchFamily="34" charset="0"/>
              </a:rPr>
              <a:t>Build</a:t>
            </a:r>
            <a:r>
              <a:rPr lang="ro-RO" b="1" i="0" u="none" strike="noStrike" dirty="0">
                <a:solidFill>
                  <a:srgbClr val="E36B00"/>
                </a:solidFill>
                <a:effectLst/>
                <a:latin typeface="Arial" panose="020B0604020202020204" pitchFamily="34" charset="0"/>
                <a:cs typeface="Arial" panose="020B0604020202020204" pitchFamily="34" charset="0"/>
              </a:rPr>
              <a:t> </a:t>
            </a:r>
            <a:r>
              <a:rPr lang="ro-RO" b="1" i="0" u="none" strike="noStrike" dirty="0">
                <a:solidFill>
                  <a:srgbClr val="252525"/>
                </a:solidFill>
                <a:effectLst/>
                <a:latin typeface="Arial" panose="020B0604020202020204" pitchFamily="34" charset="0"/>
                <a:cs typeface="Arial" panose="020B0604020202020204" pitchFamily="34" charset="0"/>
              </a:rPr>
              <a:t>an online </a:t>
            </a:r>
            <a:r>
              <a:rPr lang="en-GB" b="1" dirty="0">
                <a:solidFill>
                  <a:schemeClr val="tx1"/>
                </a:solidFill>
                <a:latin typeface="Arial" panose="020B0604020202020204" pitchFamily="34" charset="0"/>
                <a:cs typeface="Arial" panose="020B0604020202020204" pitchFamily="34" charset="0"/>
              </a:rPr>
              <a:t>store</a:t>
            </a:r>
            <a:r>
              <a:rPr lang="ro-RO" b="1" i="0" u="none" strike="noStrike" dirty="0">
                <a:solidFill>
                  <a:srgbClr val="E36B00"/>
                </a:solidFill>
                <a:effectLst/>
                <a:latin typeface="Arial" panose="020B0604020202020204" pitchFamily="34" charset="0"/>
                <a:cs typeface="Arial" panose="020B0604020202020204" pitchFamily="34" charset="0"/>
              </a:rPr>
              <a:t> </a:t>
            </a:r>
            <a:r>
              <a:rPr lang="ro-RO" b="1" i="0" u="none" strike="noStrike" dirty="0">
                <a:solidFill>
                  <a:srgbClr val="252525"/>
                </a:solidFill>
                <a:effectLst/>
                <a:latin typeface="Arial" panose="020B0604020202020204" pitchFamily="34" charset="0"/>
                <a:cs typeface="Arial" panose="020B0604020202020204" pitchFamily="34" charset="0"/>
              </a:rPr>
              <a:t>and </a:t>
            </a:r>
            <a:r>
              <a:rPr lang="en-GB" b="1" dirty="0">
                <a:solidFill>
                  <a:schemeClr val="tx1"/>
                </a:solidFill>
                <a:latin typeface="Arial" panose="020B0604020202020204" pitchFamily="34" charset="0"/>
                <a:cs typeface="Arial" panose="020B0604020202020204" pitchFamily="34" charset="0"/>
              </a:rPr>
              <a:t>expand</a:t>
            </a:r>
            <a:r>
              <a:rPr lang="ro-RO" b="1" i="0" u="none" strike="noStrike" dirty="0">
                <a:solidFill>
                  <a:srgbClr val="E36B00"/>
                </a:solidFill>
                <a:effectLst/>
                <a:latin typeface="Arial" panose="020B0604020202020204" pitchFamily="34" charset="0"/>
                <a:cs typeface="Arial" panose="020B0604020202020204" pitchFamily="34" charset="0"/>
              </a:rPr>
              <a:t> </a:t>
            </a:r>
            <a:r>
              <a:rPr lang="ro-RO" b="1" i="0" u="none" strike="noStrike" dirty="0">
                <a:solidFill>
                  <a:srgbClr val="252525"/>
                </a:solidFill>
                <a:effectLst/>
                <a:latin typeface="Arial" panose="020B0604020202020204" pitchFamily="34" charset="0"/>
                <a:cs typeface="Arial" panose="020B0604020202020204" pitchFamily="34" charset="0"/>
              </a:rPr>
              <a:t>the </a:t>
            </a:r>
            <a:r>
              <a:rPr lang="ro-RO" b="1" i="0" u="none" strike="noStrike" dirty="0">
                <a:solidFill>
                  <a:schemeClr val="tx1"/>
                </a:solidFill>
                <a:effectLst/>
                <a:latin typeface="Arial" panose="020B0604020202020204" pitchFamily="34" charset="0"/>
                <a:cs typeface="Arial" panose="020B0604020202020204" pitchFamily="34" charset="0"/>
              </a:rPr>
              <a:t>selection</a:t>
            </a:r>
            <a:r>
              <a:rPr lang="ro-RO" b="1" i="0" u="none" strike="noStrike" dirty="0">
                <a:solidFill>
                  <a:srgbClr val="E36B00"/>
                </a:solidFill>
                <a:effectLst/>
                <a:latin typeface="Arial" panose="020B0604020202020204" pitchFamily="34" charset="0"/>
                <a:cs typeface="Arial" panose="020B0604020202020204" pitchFamily="34" charset="0"/>
              </a:rPr>
              <a:t> </a:t>
            </a:r>
            <a:r>
              <a:rPr lang="ro-RO" b="1" i="0" u="none" strike="noStrike" dirty="0">
                <a:solidFill>
                  <a:schemeClr val="tx1"/>
                </a:solidFill>
                <a:effectLst/>
                <a:latin typeface="Arial" panose="020B0604020202020204" pitchFamily="34" charset="0"/>
                <a:cs typeface="Arial" panose="020B0604020202020204" pitchFamily="34" charset="0"/>
              </a:rPr>
              <a:t>of</a:t>
            </a:r>
            <a:r>
              <a:rPr lang="ro-RO" b="1" i="0" u="none" strike="noStrike" dirty="0">
                <a:solidFill>
                  <a:srgbClr val="E36B00"/>
                </a:solidFill>
                <a:effectLst/>
                <a:latin typeface="Arial" panose="020B0604020202020204" pitchFamily="34" charset="0"/>
                <a:cs typeface="Arial" panose="020B0604020202020204" pitchFamily="34" charset="0"/>
              </a:rPr>
              <a:t> </a:t>
            </a:r>
            <a:r>
              <a:rPr lang="ro-RO" b="1" i="0" u="none" strike="noStrike" dirty="0">
                <a:solidFill>
                  <a:srgbClr val="252525"/>
                </a:solidFill>
                <a:effectLst/>
                <a:latin typeface="Arial" panose="020B0604020202020204" pitchFamily="34" charset="0"/>
                <a:cs typeface="Arial" panose="020B0604020202020204" pitchFamily="34" charset="0"/>
              </a:rPr>
              <a:t>models </a:t>
            </a:r>
            <a:r>
              <a:rPr lang="ro-RO" b="1" i="0" u="none" strike="noStrike" dirty="0">
                <a:solidFill>
                  <a:schemeClr val="tx1"/>
                </a:solidFill>
                <a:effectLst/>
                <a:latin typeface="Arial" panose="020B0604020202020204" pitchFamily="34" charset="0"/>
                <a:cs typeface="Arial" panose="020B0604020202020204" pitchFamily="34" charset="0"/>
              </a:rPr>
              <a:t>available</a:t>
            </a:r>
            <a:endParaRPr lang="ro-GB" b="1" dirty="0">
              <a:solidFill>
                <a:schemeClr val="tx1"/>
              </a:solidFill>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Plus + </a:t>
            </a:r>
          </a:p>
          <a:p>
            <a:r>
              <a:rPr lang="en-GB" dirty="0">
                <a:latin typeface="Arial" panose="020B0604020202020204" pitchFamily="34" charset="0"/>
                <a:cs typeface="Arial" panose="020B0604020202020204" pitchFamily="34" charset="0"/>
              </a:rPr>
              <a:t>Varieties in products</a:t>
            </a:r>
          </a:p>
          <a:p>
            <a:r>
              <a:rPr lang="en-GB" dirty="0">
                <a:latin typeface="Arial" panose="020B0604020202020204" pitchFamily="34" charset="0"/>
                <a:cs typeface="Arial" panose="020B0604020202020204" pitchFamily="34" charset="0"/>
              </a:rPr>
              <a:t>Online shops open 24/7</a:t>
            </a:r>
          </a:p>
          <a:p>
            <a:r>
              <a:rPr lang="en-GB" dirty="0">
                <a:latin typeface="Arial" panose="020B0604020202020204" pitchFamily="34" charset="0"/>
                <a:cs typeface="Arial" panose="020B0604020202020204" pitchFamily="34" charset="0"/>
              </a:rPr>
              <a:t>Flexible updates &amp; offers</a:t>
            </a:r>
          </a:p>
          <a:p>
            <a:pPr marL="0" indent="0">
              <a:buNone/>
            </a:pPr>
            <a:r>
              <a:rPr lang="en-GB" b="1" dirty="0">
                <a:latin typeface="Arial" panose="020B0604020202020204" pitchFamily="34" charset="0"/>
                <a:cs typeface="Arial" panose="020B0604020202020204" pitchFamily="34" charset="0"/>
              </a:rPr>
              <a:t>Minus –</a:t>
            </a:r>
          </a:p>
          <a:p>
            <a:r>
              <a:rPr lang="ro-RO" b="0" i="0" u="none" strike="noStrike" dirty="0">
                <a:solidFill>
                  <a:srgbClr val="4A4A4A"/>
                </a:solidFill>
                <a:effectLst/>
                <a:latin typeface="Arial" panose="020B0604020202020204" pitchFamily="34" charset="0"/>
                <a:cs typeface="Arial" panose="020B0604020202020204" pitchFamily="34" charset="0"/>
              </a:rPr>
              <a:t>Website </a:t>
            </a:r>
            <a:r>
              <a:rPr lang="en-GB" b="0" i="0" u="none" strike="noStrike" dirty="0">
                <a:solidFill>
                  <a:srgbClr val="4A4A4A"/>
                </a:solidFill>
                <a:effectLst/>
                <a:latin typeface="Arial" panose="020B0604020202020204" pitchFamily="34" charset="0"/>
                <a:cs typeface="Arial" panose="020B0604020202020204" pitchFamily="34" charset="0"/>
              </a:rPr>
              <a:t> costs </a:t>
            </a:r>
            <a:r>
              <a:rPr lang="ro-RO" b="0" i="0" u="none" strike="noStrike" dirty="0">
                <a:solidFill>
                  <a:srgbClr val="4A4A4A"/>
                </a:solidFill>
                <a:effectLst/>
                <a:latin typeface="Arial" panose="020B0604020202020204" pitchFamily="34" charset="0"/>
                <a:cs typeface="Arial" panose="020B0604020202020204" pitchFamily="34" charset="0"/>
              </a:rPr>
              <a:t> - planning</a:t>
            </a:r>
            <a:r>
              <a:rPr lang="en-GB" b="0" i="0" u="none" strike="noStrike" dirty="0">
                <a:solidFill>
                  <a:srgbClr val="4A4A4A"/>
                </a:solidFill>
                <a:effectLst/>
                <a:latin typeface="Arial" panose="020B0604020202020204" pitchFamily="34" charset="0"/>
                <a:cs typeface="Arial" panose="020B0604020202020204" pitchFamily="34" charset="0"/>
              </a:rPr>
              <a:t> </a:t>
            </a:r>
            <a:r>
              <a:rPr lang="ro-RO" b="0" i="0" u="none" strike="noStrike" dirty="0">
                <a:solidFill>
                  <a:srgbClr val="4A4A4A"/>
                </a:solidFill>
                <a:effectLst/>
                <a:latin typeface="Arial" panose="020B0604020202020204" pitchFamily="34" charset="0"/>
                <a:cs typeface="Arial" panose="020B0604020202020204" pitchFamily="34" charset="0"/>
              </a:rPr>
              <a:t>, designing, creating, hosting</a:t>
            </a:r>
            <a:r>
              <a:rPr lang="en-GB" b="0" i="0" u="none" strike="noStrike" dirty="0">
                <a:solidFill>
                  <a:srgbClr val="4A4A4A"/>
                </a:solidFill>
                <a:effectLst/>
                <a:latin typeface="Arial" panose="020B0604020202020204" pitchFamily="34" charset="0"/>
                <a:cs typeface="Arial" panose="020B0604020202020204" pitchFamily="34" charset="0"/>
              </a:rPr>
              <a:t> </a:t>
            </a:r>
            <a:r>
              <a:rPr lang="ro-RO" b="0" i="0" u="none" strike="noStrike" dirty="0">
                <a:solidFill>
                  <a:srgbClr val="4A4A4A"/>
                </a:solidFill>
                <a:effectLst/>
                <a:latin typeface="Arial" panose="020B0604020202020204" pitchFamily="34" charset="0"/>
                <a:cs typeface="Arial" panose="020B0604020202020204" pitchFamily="34" charset="0"/>
              </a:rPr>
              <a:t>, securing </a:t>
            </a:r>
            <a:r>
              <a:rPr lang="en-GB" b="0" i="0" u="none" strike="noStrike" dirty="0">
                <a:solidFill>
                  <a:srgbClr val="4A4A4A"/>
                </a:solidFill>
                <a:effectLst/>
                <a:latin typeface="Arial" panose="020B0604020202020204" pitchFamily="34" charset="0"/>
                <a:cs typeface="Arial" panose="020B0604020202020204" pitchFamily="34" charset="0"/>
              </a:rPr>
              <a:t>etc isn’t </a:t>
            </a:r>
            <a:r>
              <a:rPr lang="ro-RO" b="0" i="0" u="none" strike="noStrike" dirty="0">
                <a:solidFill>
                  <a:srgbClr val="4A4A4A"/>
                </a:solidFill>
                <a:effectLst/>
                <a:latin typeface="Arial" panose="020B0604020202020204" pitchFamily="34" charset="0"/>
                <a:cs typeface="Arial" panose="020B0604020202020204" pitchFamily="34" charset="0"/>
              </a:rPr>
              <a:t>heap, especially if you expect large and growing sales volumes</a:t>
            </a:r>
            <a:endParaRPr lang="en-GB" b="0" i="0" u="none" strike="noStrike" dirty="0">
              <a:solidFill>
                <a:srgbClr val="4A4A4A"/>
              </a:solidFill>
              <a:effectLst/>
              <a:latin typeface="Arial" panose="020B0604020202020204" pitchFamily="34" charset="0"/>
              <a:cs typeface="Arial" panose="020B0604020202020204" pitchFamily="34" charset="0"/>
            </a:endParaRPr>
          </a:p>
          <a:p>
            <a:r>
              <a:rPr lang="en-GB" dirty="0">
                <a:solidFill>
                  <a:srgbClr val="4A4A4A"/>
                </a:solidFill>
                <a:latin typeface="Arial" panose="020B0604020202020204" pitchFamily="34" charset="0"/>
                <a:cs typeface="Arial" panose="020B0604020202020204" pitchFamily="34" charset="0"/>
              </a:rPr>
              <a:t>Cost for delivery company </a:t>
            </a:r>
          </a:p>
          <a:p>
            <a:pPr marL="0" indent="0">
              <a:buNone/>
            </a:pPr>
            <a:r>
              <a:rPr lang="en-GB" b="1" dirty="0">
                <a:solidFill>
                  <a:srgbClr val="4A4A4A"/>
                </a:solidFill>
                <a:latin typeface="Arial" panose="020B0604020202020204" pitchFamily="34" charset="0"/>
                <a:cs typeface="Arial" panose="020B0604020202020204" pitchFamily="34" charset="0"/>
              </a:rPr>
              <a:t>Interesting?!    </a:t>
            </a:r>
            <a:r>
              <a:rPr lang="en-GB" dirty="0">
                <a:solidFill>
                  <a:srgbClr val="4A4A4A"/>
                </a:solidFill>
                <a:latin typeface="Arial" panose="020B0604020202020204" pitchFamily="34" charset="0"/>
                <a:cs typeface="Arial" panose="020B0604020202020204" pitchFamily="34" charset="0"/>
              </a:rPr>
              <a:t>Most of the big clothes retailer have online stores</a:t>
            </a:r>
          </a:p>
          <a:p>
            <a:pPr marL="0" indent="0">
              <a:buNone/>
            </a:pPr>
            <a:endParaRPr lang="en-GB" dirty="0">
              <a:latin typeface="Arial" panose="020B0604020202020204" pitchFamily="34" charset="0"/>
              <a:cs typeface="Arial" panose="020B0604020202020204" pitchFamily="34" charset="0"/>
            </a:endParaRPr>
          </a:p>
          <a:p>
            <a:pPr marL="0" indent="0">
              <a:buNone/>
            </a:pPr>
            <a:endParaRPr lang="ro-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64047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3D8132C-63EA-747A-5387-C3A734FB498E}"/>
              </a:ext>
            </a:extLst>
          </p:cNvPr>
          <p:cNvSpPr>
            <a:spLocks noGrp="1"/>
          </p:cNvSpPr>
          <p:nvPr>
            <p:ph type="title"/>
          </p:nvPr>
        </p:nvSpPr>
        <p:spPr/>
        <p:txBody>
          <a:bodyPr/>
          <a:lstStyle/>
          <a:p>
            <a:r>
              <a:rPr lang="en-GB" dirty="0"/>
              <a:t>Conclusion </a:t>
            </a:r>
            <a:endParaRPr lang="ro-GB" dirty="0"/>
          </a:p>
        </p:txBody>
      </p:sp>
      <p:sp>
        <p:nvSpPr>
          <p:cNvPr id="3" name="Substituent conținut 2">
            <a:extLst>
              <a:ext uri="{FF2B5EF4-FFF2-40B4-BE49-F238E27FC236}">
                <a16:creationId xmlns:a16="http://schemas.microsoft.com/office/drawing/2014/main" id="{56DBF4C7-FE21-6CFD-CFBE-2EF5C0ACC6C6}"/>
              </a:ext>
            </a:extLst>
          </p:cNvPr>
          <p:cNvSpPr>
            <a:spLocks noGrp="1"/>
          </p:cNvSpPr>
          <p:nvPr>
            <p:ph idx="1"/>
          </p:nvPr>
        </p:nvSpPr>
        <p:spPr/>
        <p:txBody>
          <a:bodyPr>
            <a:normAutofit/>
          </a:bodyPr>
          <a:lstStyle/>
          <a:p>
            <a:pPr marL="0" indent="0">
              <a:buNone/>
            </a:pPr>
            <a:r>
              <a:rPr lang="ro-RO" sz="2000" dirty="0">
                <a:latin typeface="Arial" panose="020B0604020202020204" pitchFamily="34" charset="0"/>
                <a:cs typeface="Arial" panose="020B0604020202020204" pitchFamily="34" charset="0"/>
              </a:rPr>
              <a:t>The best action to take for TM LEWIN is to </a:t>
            </a:r>
            <a:r>
              <a:rPr lang="en-GB" sz="2000" dirty="0">
                <a:latin typeface="Arial" panose="020B0604020202020204" pitchFamily="34" charset="0"/>
                <a:cs typeface="Arial" panose="020B0604020202020204" pitchFamily="34" charset="0"/>
              </a:rPr>
              <a:t>open</a:t>
            </a:r>
            <a:r>
              <a:rPr lang="ro-RO" sz="2000" dirty="0">
                <a:latin typeface="Arial" panose="020B0604020202020204" pitchFamily="34" charset="0"/>
                <a:cs typeface="Arial" panose="020B0604020202020204" pitchFamily="34" charset="0"/>
              </a:rPr>
              <a:t> an online market and </a:t>
            </a:r>
            <a:r>
              <a:rPr lang="en-GB" sz="2000" dirty="0">
                <a:latin typeface="Arial" panose="020B0604020202020204" pitchFamily="34" charset="0"/>
                <a:cs typeface="Arial" panose="020B0604020202020204" pitchFamily="34" charset="0"/>
              </a:rPr>
              <a:t>increases</a:t>
            </a:r>
            <a:r>
              <a:rPr lang="ro-RO" sz="2000" dirty="0">
                <a:latin typeface="Arial" panose="020B0604020202020204" pitchFamily="34" charset="0"/>
                <a:cs typeface="Arial" panose="020B0604020202020204" pitchFamily="34" charset="0"/>
              </a:rPr>
              <a:t> their </a:t>
            </a:r>
            <a:r>
              <a:rPr lang="en-GB" sz="2000" dirty="0">
                <a:latin typeface="Arial" panose="020B0604020202020204" pitchFamily="34" charset="0"/>
                <a:cs typeface="Arial" panose="020B0604020202020204" pitchFamily="34" charset="0"/>
              </a:rPr>
              <a:t>stocks</a:t>
            </a:r>
            <a:r>
              <a:rPr lang="ro-RO" sz="2000" dirty="0">
                <a:latin typeface="Arial" panose="020B0604020202020204" pitchFamily="34" charset="0"/>
                <a:cs typeface="Arial" panose="020B0604020202020204" pitchFamily="34" charset="0"/>
              </a:rPr>
              <a:t> selection, according to </a:t>
            </a:r>
            <a:r>
              <a:rPr lang="en-GB" sz="2000" dirty="0">
                <a:latin typeface="Arial" panose="020B0604020202020204" pitchFamily="34" charset="0"/>
                <a:cs typeface="Arial" panose="020B0604020202020204" pitchFamily="34" charset="0"/>
              </a:rPr>
              <a:t>the </a:t>
            </a:r>
            <a:r>
              <a:rPr lang="ro-RO" sz="2000" dirty="0">
                <a:latin typeface="Arial" panose="020B0604020202020204" pitchFamily="34" charset="0"/>
                <a:cs typeface="Arial" panose="020B0604020202020204" pitchFamily="34" charset="0"/>
              </a:rPr>
              <a:t>analysis of the PMI data</a:t>
            </a:r>
            <a:r>
              <a:rPr lang="en-GB" sz="2000" dirty="0">
                <a:latin typeface="Arial" panose="020B0604020202020204" pitchFamily="34" charset="0"/>
                <a:cs typeface="Arial" panose="020B0604020202020204" pitchFamily="34" charset="0"/>
              </a:rPr>
              <a:t>. Getting online it is a mandatory step in the progress of a big company .</a:t>
            </a:r>
          </a:p>
          <a:p>
            <a:pPr marL="0" indent="0">
              <a:buNone/>
            </a:pPr>
            <a:r>
              <a:rPr lang="ro-RO" sz="2000" b="0" i="0" u="none" strike="noStrike" dirty="0">
                <a:solidFill>
                  <a:srgbClr val="1D1D1B"/>
                </a:solidFill>
                <a:effectLst/>
                <a:latin typeface="Arial" panose="020B0604020202020204" pitchFamily="34" charset="0"/>
                <a:cs typeface="Arial" panose="020B0604020202020204" pitchFamily="34" charset="0"/>
              </a:rPr>
              <a:t>Once you’ve planned everything from customer targeting to finding the right hosting and online store-building platform, your marketing strategies, as well as customer privacy and security policies, you can launch your online store with confidence.</a:t>
            </a:r>
            <a:endParaRPr lang="ro-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47459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rectorial">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11</Slides>
  <Notes>0</Notes>
  <HiddenSlides>0</HiddenSlide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Directorial</vt:lpstr>
      <vt:lpstr>SOLVING THE PROBLEM OF PROFIT DECLINE IN TM LEWIN</vt:lpstr>
      <vt:lpstr>Understanding  the nature and impact of Profit Decline on TM Lewin </vt:lpstr>
      <vt:lpstr>PESTEL analysis define</vt:lpstr>
      <vt:lpstr>PESTLE ANALYSIS FOR TM LEWIN DECLINED PROFIT</vt:lpstr>
      <vt:lpstr>Fishbone diagram define</vt:lpstr>
      <vt:lpstr>Cause And effect of profit decline in TM Lewin using fishbone diagram</vt:lpstr>
      <vt:lpstr>From PESTEL and FISHBONE analysis underline the following main causes of Profit Decline at TM Lewis:</vt:lpstr>
      <vt:lpstr>Solutions that target the main causes</vt:lpstr>
      <vt:lpstr>Evaluation of the most appropriate solution using Grid Analysis decision making tool </vt:lpstr>
      <vt:lpstr>Evaluation of the most appropriate solution using PMI decision making tool</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PESTEL Analysis to identify external environmental causes of Profit decline at TM Lewin</dc:title>
  <dc:creator>Ioana Vasiliu (2017455)</dc:creator>
  <cp:lastModifiedBy>Ioana Vasiliu (2017455)</cp:lastModifiedBy>
  <cp:revision>9</cp:revision>
  <dcterms:created xsi:type="dcterms:W3CDTF">2022-10-13T20:30:08Z</dcterms:created>
  <dcterms:modified xsi:type="dcterms:W3CDTF">2022-10-30T22:48:45Z</dcterms:modified>
</cp:coreProperties>
</file>