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205369-9901-4829-9D27-E42929E52D53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B0E16B-5BF7-4E7E-9046-87A90A7EF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181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B90FE-BD40-F5EB-B8B3-0FB10EE3C0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90ADE-96CF-1705-DA7A-1863F4FA1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CBD84-5CF9-F293-4DA7-011ED8A3B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BEE7A-AFFF-4B8D-FC5B-DDC3D2CF9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32A60-B1CB-2394-E378-CD006490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940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8BFEF-9FE0-D9AA-C2D8-9CEC79B6A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AA877-840A-C8D6-9A6F-9C4C06B8A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56917-31F9-A114-2E3A-EA2660825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167A8-7BCF-2F50-F44F-EB881BE57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673B2-5367-33CC-099B-2EC0A6A67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06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10C6B-4CA3-E4DE-3AAE-814FB6DC3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68665B-223E-7AE4-D2BA-B50D53D4A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7AB3C-7F07-795C-0A5E-8E5C5DAF9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5610F-0A93-ECA7-BDF3-D20C12346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85B9D-6C41-88C6-1421-157D64733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56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B6229-C723-6D2F-B98F-B7A51053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ACA2C-C2DA-DD1B-188A-2AC61A0AC5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F40F0-19D8-EA76-1A55-C1B858DDF1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EFC4DC-8359-E48D-A794-ED96CD9E2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34C2F3-9ECA-9D50-8979-11165D517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686BF3-7ECE-91F2-0DFB-B3E417D55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0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F41A8-FE24-9430-B4F3-7FC25EFD0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BD55EA-3D4A-F054-48D2-BE617DAB7C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8EA6DC-4832-0B97-F857-6A9675FCB3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669ECA-8533-9FCB-244B-66B90CC7D6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7ABDA8-7D0F-8ABE-52F0-37BE697AEA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498290-270E-1B89-7C07-FADF9AD59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0452F-47F8-0017-78D0-006DD583F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8C150D-30BE-B6F9-50F9-90D843F0F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479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AE048-0733-B4EE-B61A-E0EAD1C45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59F75F-B40E-A95B-FCD2-CB8D158DC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461EB-8AFB-2ECD-F344-82AF8790F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F8A534-167A-A360-03DD-862D9E39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744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C37DFC-3FF8-3824-F187-8D760B884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BEE3D0-7B21-DC23-994B-A4EA9BBBA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5D48D5-B8F0-2370-8ACB-2C825B36A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50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44077-17FE-BEB6-F3A2-D3F0D548D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0DBC-4BC0-4D77-133F-AC66761C0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5DB4D1-1B0B-2A6A-0C72-D69C057078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038D3A-DB7A-6128-F26B-EF5125ABA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6151BE-6B5F-ED46-8E51-942AB3347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EE7E09-F263-3C5B-5A58-EC3935A53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83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79F3C-B547-0ABB-7A27-1E2F844EC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5B124D-AF8A-F394-9ECE-401797DC8F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81D9AB-3AB7-67D2-0D52-6B8CA20940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7980FC-5334-BBD9-7773-FDF1405DB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83E1F-BA9F-7C15-FBCB-41685EE97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260B9F-3237-9024-AE2D-4B16D0593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396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50290-5984-BE21-7B4E-2ADC8A651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6AFDDB-8CC6-572F-C698-5428293D7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9E63C-A975-A727-2D00-BDCF362F1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41BE7-C0F7-CF19-05CD-AEEEA5025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B1405-42B2-FCE7-A95B-9A62B4231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12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BD54E5-E257-5FB6-D5E5-4D20DE7B08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4BED4E-8395-20FB-D5F6-03DCE2346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31259-02EB-F9FF-DCE0-4CF0E6A29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8BA39-F532-F782-71E9-159E46C7E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4C99C-B370-BD87-3988-4D093F761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8839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1560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B77319-31D7-5C47-78CA-4A592E471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089443-5508-6138-E23C-52DA764453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FE059-82C4-20DA-C8A0-E4D2EB106B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9CC6EC-62D1-4429-BA05-78B21DDD1050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56E1-DC36-3DF2-2CD8-56050086BE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4A846-7068-DB4E-EF90-98E39D45A7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03E5CA-B78A-4948-8F12-7BDC3C634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525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EEC05-90C7-1036-3E71-D26CD5DB2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1122363"/>
            <a:ext cx="8958072" cy="697293"/>
          </a:xfrm>
        </p:spPr>
        <p:txBody>
          <a:bodyPr>
            <a:normAutofit/>
          </a:bodyPr>
          <a:lstStyle/>
          <a:p>
            <a:r>
              <a:rPr lang="en-GB" sz="4000" dirty="0"/>
              <a:t>Module : Managing Business Information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2608D9-0233-7E41-2FAC-568AAEDD1C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384" y="2039112"/>
            <a:ext cx="9963912" cy="5010912"/>
          </a:xfrm>
        </p:spPr>
        <p:txBody>
          <a:bodyPr>
            <a:normAutofit/>
          </a:bodyPr>
          <a:lstStyle/>
          <a:p>
            <a:r>
              <a:rPr lang="en-GB" sz="2800" dirty="0"/>
              <a:t>Module code : LCLM 5004</a:t>
            </a:r>
          </a:p>
          <a:p>
            <a:r>
              <a:rPr lang="en-GB" sz="2800" dirty="0"/>
              <a:t>Student Name: Victoria Borta</a:t>
            </a:r>
          </a:p>
          <a:p>
            <a:r>
              <a:rPr lang="en-GB" sz="2800" dirty="0"/>
              <a:t>Student ID:2422534</a:t>
            </a:r>
          </a:p>
          <a:p>
            <a:pPr algn="l"/>
            <a:r>
              <a:rPr lang="en-GB" sz="2800" dirty="0"/>
              <a:t>Topic : Analyse and Compare System – Examine at least three information systems , comparing their  functions, benefits, and limitations in driving business success.</a:t>
            </a:r>
          </a:p>
          <a:p>
            <a:r>
              <a:rPr lang="en-GB" sz="2800" dirty="0"/>
              <a:t>Lecturer : </a:t>
            </a:r>
            <a:r>
              <a:rPr lang="en-GB" sz="2800" dirty="0" err="1"/>
              <a:t>Amitave</a:t>
            </a:r>
            <a:r>
              <a:rPr lang="en-GB" sz="2800" dirty="0"/>
              <a:t> Banik</a:t>
            </a:r>
          </a:p>
        </p:txBody>
      </p:sp>
    </p:spTree>
    <p:extLst>
      <p:ext uri="{BB962C8B-B14F-4D97-AF65-F5344CB8AC3E}">
        <p14:creationId xmlns:p14="http://schemas.microsoft.com/office/powerpoint/2010/main" val="3024824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991443"/>
            <a:ext cx="4443154" cy="1087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Customer Management System (CRM)</a:t>
            </a: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dirty="0"/>
              <a:t>Stores customer data in one place: names, contact details, purchase history and communication (Esmat, 2025).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dirty="0"/>
              <a:t>Gives sales, marketing and service teams one shared view of each customer.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dirty="0"/>
              <a:t>Automates routine work such as follow-up emails, reminders and sales tracking.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b="1" dirty="0"/>
              <a:t>Benefits: </a:t>
            </a:r>
            <a:r>
              <a:rPr lang="en-US" sz="1300" dirty="0"/>
              <a:t>better service, stronger relationships, higher satisfaction, retention and more sales (Ribeiro, 2025).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b="1" dirty="0"/>
              <a:t>Example: </a:t>
            </a:r>
            <a:r>
              <a:rPr lang="en-US" sz="1300" dirty="0"/>
              <a:t>staff see past purchases and offer faster, tailored support.</a:t>
            </a:r>
          </a:p>
          <a:p>
            <a:pPr marL="203200" indent="-228600" algn="just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300" b="1" dirty="0"/>
              <a:t>Limitations: </a:t>
            </a:r>
            <a:r>
              <a:rPr lang="en-US" sz="1300" dirty="0"/>
              <a:t>costs money to run, staff need training, and data needs protection (Laudon and Laudon, 2012).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12163FA-E0E4-1665-A136-03F9870A7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816" y="1380640"/>
            <a:ext cx="6440424" cy="404136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991443"/>
            <a:ext cx="4443154" cy="1087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Supplier Management System (SMS)</a:t>
            </a:r>
            <a:endParaRPr lang="en-US" sz="3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dirty="0"/>
              <a:t>Manages suppliers and holds data on suppliers, orders, deliveries and contracts (Denhere et al., 2023).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dirty="0"/>
              <a:t>Tracks supplier performance and keeps all supplier communication in one place.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dirty="0"/>
              <a:t>Helps buyers compare suppliers on price, quality and delivery times.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b="1" dirty="0"/>
              <a:t>Benefits: </a:t>
            </a:r>
            <a:r>
              <a:rPr lang="en-US" sz="1400" dirty="0"/>
              <a:t>better communication, faster deliveries, lower costs and better product quality (Denhere et al., 2023).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b="1" dirty="0"/>
              <a:t>Example: </a:t>
            </a:r>
            <a:r>
              <a:rPr lang="en-US" sz="1400" dirty="0"/>
              <a:t>a supermarket uses the system so products arrive on time.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 b="1" dirty="0"/>
              <a:t>Limitations: </a:t>
            </a:r>
            <a:r>
              <a:rPr lang="en-US" sz="1400" dirty="0"/>
              <a:t>depends on accurate data, setup takes time, and technical faults delay orders.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EA40B54-0B30-16D0-A077-D079921CC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4106" y="625683"/>
            <a:ext cx="3663844" cy="55512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94962" y="479493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Enterprise Resource Planning (ERP)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64FDBE0-0AB2-7B0B-ED9F-4E8707374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2" y="1558582"/>
            <a:ext cx="4777381" cy="357109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 1"/>
          <p:cNvSpPr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/>
              <a:t>Connects departments in one system: finance, sales, human resources and inventory</a:t>
            </a:r>
            <a:r>
              <a:rPr lang="en-US" sz="1700" i="1"/>
              <a:t> (Jo and Park, 2023).</a:t>
            </a:r>
            <a:endParaRPr lang="en-US" sz="1700"/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/>
              <a:t>One shared database gives every team the same real-time information.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/>
              <a:t>Removes duplicate manual work and reduces errors between departments.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 b="1"/>
              <a:t>Benefits: </a:t>
            </a:r>
            <a:r>
              <a:rPr lang="en-US" sz="1700"/>
              <a:t>better teamwork, accurate data, faster decisions and higher efficiency</a:t>
            </a:r>
            <a:r>
              <a:rPr lang="en-US" sz="1700" i="1"/>
              <a:t> (Weerasekara and Gooneratne, 2023).</a:t>
            </a:r>
            <a:endParaRPr lang="en-US" sz="1700"/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 b="1"/>
              <a:t>Example: </a:t>
            </a:r>
            <a:r>
              <a:rPr lang="en-US" sz="1700"/>
              <a:t>when a product sells, stock levels update automatically across the business.</a:t>
            </a:r>
          </a:p>
          <a:p>
            <a:pPr marL="203200" indent="-228600">
              <a:lnSpc>
                <a:spcPct val="90000"/>
              </a:lnSpc>
              <a:spcAft>
                <a:spcPts val="9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700" b="1"/>
              <a:t>Limitations: </a:t>
            </a:r>
            <a:r>
              <a:rPr lang="en-US" sz="1700"/>
              <a:t>expensive, slow to set up, needs training and grows complex to use</a:t>
            </a:r>
            <a:r>
              <a:rPr lang="en-US" sz="1700" i="1"/>
              <a:t> (Butarbutar and Handayani, 2023).</a:t>
            </a:r>
            <a:endParaRPr lang="en-US" sz="17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267908" y="2023110"/>
            <a:ext cx="3074459" cy="2846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Comparison of the Three Systems</a:t>
            </a:r>
            <a:endParaRPr lang="en-US" sz="3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able 0"/>
          <p:cNvGraphicFramePr>
            <a:graphicFrameLocks noGrp="1"/>
          </p:cNvGraphicFramePr>
          <p:nvPr/>
        </p:nvGraphicFramePr>
        <p:xfrm>
          <a:off x="545238" y="1580174"/>
          <a:ext cx="7608305" cy="3768609"/>
        </p:xfrm>
        <a:graphic>
          <a:graphicData uri="http://schemas.openxmlformats.org/drawingml/2006/table">
            <a:tbl>
              <a:tblPr firstRow="1" bandRow="1"/>
              <a:tblGrid>
                <a:gridCol w="979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63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638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281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6578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System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Core function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benefits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limitations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305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2E6DB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CRM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Manages customer data and relationships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service, stronger relationships, higher satisfaction, greater retention and more sales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 to buy and run, staff need training, and customer data needs strong protection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12968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SMS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Manages suppliers, orders and deliveries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supplier communication, faster deliveries, lower costs and higher product quality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Depends on accurate supplier data, slow to set up, and technical faults delay orders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4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>
                          <a:solidFill>
                            <a:srgbClr val="D98A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ERP</a:t>
                      </a:r>
                      <a:endParaRPr lang="en-US" sz="16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Connects all departments in one system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Better teamwork, accurate real-time data, faster decisions and higher efficiency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400">
                          <a:solidFill>
                            <a:srgbClr val="2228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Expensive, slow to implement, needs staff training and grows complex to use</a:t>
                      </a:r>
                      <a:endParaRPr lang="en-US" sz="140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7622" marR="117622" marT="88216" marB="88216" anchor="ctr">
                    <a:lnL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4DA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1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108813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26305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640080" y="1463040"/>
            <a:ext cx="10881360" cy="4937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Butarbutar, Z.T. and Handayani, P.W. (2023) Systematic literature review of critical success factors on enterprise resource planning post implementation. Cogent Business and Management, 10(3), 2264001. Available at https://www.tandfonline.com/doi/full/10.1080/23311975.2023.2264001 (Accessed 27June 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Denhere, E.T., Chikazhe, L. and Kanyepe, J. (2023) Resource allocation and supplier relationship management towards the performance of the manufacturing industry: evidence from the paint manufacturing firms in Harare, Zimbabwe. Cogent Business and Management, 10(3), 2286003. Available at https://doi.org/10.1080/23311975.2023.2286003 (Accessed 6 July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Esmat, A. (2025) The study of customer relationship management systems and their impact on organizational performance. International Journal of Politics and Social Sciences Review, 4(3), pp. 15 to 21. Available at https://ideas.repec.org/a/ebj/ijpssr/2025v4iiiia2.html (Accessed 27 June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Jo, H. and Park, D.H. (2023) Mechanisms for successful management of enterprise resource planning from user information processing and system quality perspective. Scientific Reports, 13, 12678. Available at https://www.nature.com/articles/s41598-023-39787-y (Accessed 27 June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Laudon, K.C. and Laudon, J.P. (2012) Management Information Systems: Managing the Digital Firm. 12th edn. Boston: Prentice Hall.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Ribeiro, V. (2025) The impact of customer relationship management systems on business performance of Portuguese SMEs. Sustainability, 17(12), 5647. Available at https://www.mdpi.com/2071-1050/17/12/5647 (Accessed 28 June 2026).</a:t>
            </a:r>
            <a:endParaRPr lang="en-US" sz="1100" dirty="0"/>
          </a:p>
          <a:p>
            <a:pPr marL="0" indent="0" algn="l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Weerasekara, U. and Gooneratne, T. (2023) Enterprise resource planning system implementation in a manufacturing firm. Journal of Accounting and Management Information Systems, 22(1), pp. 86 to 110. Available at https://ideas.repec.org/a/ami/journl/v22y2023i1p86-110.html (</a:t>
            </a:r>
            <a:r>
              <a:rPr lang="en-US" sz="110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Accessed 27 </a:t>
            </a:r>
            <a:r>
              <a:rPr lang="en-US" sz="1100" dirty="0">
                <a:solidFill>
                  <a:srgbClr val="2228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June 2026).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875</Words>
  <Application>Microsoft Office PowerPoint</Application>
  <PresentationFormat>Widescreen</PresentationFormat>
  <Paragraphs>57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Cambria</vt:lpstr>
      <vt:lpstr>Office Theme</vt:lpstr>
      <vt:lpstr>Module : Managing Business Information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 Borta (2422534)</dc:creator>
  <cp:lastModifiedBy>Victoria Borta (2422534)</cp:lastModifiedBy>
  <cp:revision>4</cp:revision>
  <dcterms:created xsi:type="dcterms:W3CDTF">2026-07-06T14:43:50Z</dcterms:created>
  <dcterms:modified xsi:type="dcterms:W3CDTF">2026-07-16T08:00:56Z</dcterms:modified>
</cp:coreProperties>
</file>