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9" r:id="rId1"/>
  </p:sldMasterIdLst>
  <p:notesMasterIdLst>
    <p:notesMasterId r:id="rId12"/>
  </p:notesMasterIdLst>
  <p:sldIdLst>
    <p:sldId id="256" r:id="rId2"/>
    <p:sldId id="257" r:id="rId3"/>
    <p:sldId id="259" r:id="rId4"/>
    <p:sldId id="262"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FA1F0"/>
    <a:srgbClr val="628695"/>
    <a:srgbClr val="6697CA"/>
    <a:srgbClr val="84B6CA"/>
    <a:srgbClr val="749FB0"/>
    <a:srgbClr val="06060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56"/>
    <p:restoredTop sz="74074"/>
  </p:normalViewPr>
  <p:slideViewPr>
    <p:cSldViewPr snapToGrid="0" snapToObjects="1">
      <p:cViewPr>
        <p:scale>
          <a:sx n="80" d="100"/>
          <a:sy n="80" d="100"/>
        </p:scale>
        <p:origin x="360"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CDF8D6-934A-5B40-98F0-0F1DD7D0FFB4}" type="datetimeFigureOut">
              <a:rPr lang="en-US" smtClean="0"/>
              <a:t>4/8/20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21E470-A002-3E4B-9FE2-96E4D1FC31D5}" type="slidenum">
              <a:rPr lang="en-US" smtClean="0"/>
              <a:t>‹#›</a:t>
            </a:fld>
            <a:endParaRPr lang="en-US"/>
          </a:p>
        </p:txBody>
      </p:sp>
    </p:spTree>
    <p:extLst>
      <p:ext uri="{BB962C8B-B14F-4D97-AF65-F5344CB8AC3E}">
        <p14:creationId xmlns:p14="http://schemas.microsoft.com/office/powerpoint/2010/main" val="473353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21E470-A002-3E4B-9FE2-96E4D1FC31D5}" type="slidenum">
              <a:rPr lang="en-US" smtClean="0"/>
              <a:t>1</a:t>
            </a:fld>
            <a:endParaRPr lang="en-US"/>
          </a:p>
        </p:txBody>
      </p:sp>
    </p:spTree>
    <p:extLst>
      <p:ext uri="{BB962C8B-B14F-4D97-AF65-F5344CB8AC3E}">
        <p14:creationId xmlns:p14="http://schemas.microsoft.com/office/powerpoint/2010/main" val="453395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chosen research, I decided to research the usefulness of meditation. Over the past few years I have seen meditation as a well-being tool and act of therapy become more and more advertised and it seemed that there was an emergence of a wave of people across the internet preaching its ‘necessity’ in life. From doctors, therapists, friends and family within my own life urging me to try meditation, I decided to go on a meditation retreat. Primarily I embarked on fieldwork to create an auto-ethnographic account of my experience of daily meditation. I wanted to monitor any impact it had on my own health and well-being. What I found in the end was more. During fieldwork I experienced meditation as a ‘liminal space’ that I seemed to need more and more and post fieldwork as well. It taught me the benefits of applied liminality and I realized that the act of meditation led to more, a transition between my relationship with my body and my mind and my experience of the outer world. What theorists and fellow meditators describe as ‘liminal embodiment.’  </a:t>
            </a:r>
          </a:p>
        </p:txBody>
      </p:sp>
      <p:sp>
        <p:nvSpPr>
          <p:cNvPr id="4" name="Slide Number Placeholder 3"/>
          <p:cNvSpPr>
            <a:spLocks noGrp="1"/>
          </p:cNvSpPr>
          <p:nvPr>
            <p:ph type="sldNum" sz="quarter" idx="5"/>
          </p:nvPr>
        </p:nvSpPr>
        <p:spPr/>
        <p:txBody>
          <a:bodyPr/>
          <a:lstStyle/>
          <a:p>
            <a:fld id="{9021E470-A002-3E4B-9FE2-96E4D1FC31D5}" type="slidenum">
              <a:rPr lang="en-US" smtClean="0"/>
              <a:t>2</a:t>
            </a:fld>
            <a:endParaRPr lang="en-US"/>
          </a:p>
        </p:txBody>
      </p:sp>
    </p:spTree>
    <p:extLst>
      <p:ext uri="{BB962C8B-B14F-4D97-AF65-F5344CB8AC3E}">
        <p14:creationId xmlns:p14="http://schemas.microsoft.com/office/powerpoint/2010/main" val="3427819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field site location was at the Centre of Alternative Technology (CAT) in Machynlleth, Wales. This was the host for the week-long meditation retreat that I was on run by the meditation group </a:t>
            </a:r>
            <a:r>
              <a:rPr lang="en-US" dirty="0" err="1"/>
              <a:t>SanghaSeva</a:t>
            </a:r>
            <a:r>
              <a:rPr lang="en-US" dirty="0"/>
              <a:t>. During our stay we stayed in the eco-cabins at the </a:t>
            </a:r>
            <a:r>
              <a:rPr lang="en-US" dirty="0" err="1"/>
              <a:t>centre</a:t>
            </a:r>
            <a:r>
              <a:rPr lang="en-US" dirty="0"/>
              <a:t> (bottom picture). These cabins were self-sufficient with renewable energy and limited power so meant that for the week there was little electricity to charge electrical devices. This was to be for the better as we were encouraged for the retreat to limit our times on phones and laptops etc. Our day to day was spent either in the cabins, mainly our meditation circle (top picture), and in the gardens/allotments on site for our work slots. </a:t>
            </a:r>
          </a:p>
        </p:txBody>
      </p:sp>
      <p:sp>
        <p:nvSpPr>
          <p:cNvPr id="4" name="Slide Number Placeholder 3"/>
          <p:cNvSpPr>
            <a:spLocks noGrp="1"/>
          </p:cNvSpPr>
          <p:nvPr>
            <p:ph type="sldNum" sz="quarter" idx="5"/>
          </p:nvPr>
        </p:nvSpPr>
        <p:spPr/>
        <p:txBody>
          <a:bodyPr/>
          <a:lstStyle/>
          <a:p>
            <a:fld id="{9021E470-A002-3E4B-9FE2-96E4D1FC31D5}" type="slidenum">
              <a:rPr lang="en-US" smtClean="0"/>
              <a:t>3</a:t>
            </a:fld>
            <a:endParaRPr lang="en-US"/>
          </a:p>
        </p:txBody>
      </p:sp>
    </p:spTree>
    <p:extLst>
      <p:ext uri="{BB962C8B-B14F-4D97-AF65-F5344CB8AC3E}">
        <p14:creationId xmlns:p14="http://schemas.microsoft.com/office/powerpoint/2010/main" val="1320617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Whilst in the field we had a daily routine to follow. Our days would consist of meditation in silence from 6:30 till 7:15 followed by a silent breakfast. After breakfast, there was teaching which differed day to day which was followed by a morning work slot in an allotment or garden at the centre. After a break for lunch around 12:30, there would be another work slot until around 4pm. After this work slot there was time to shower before meditation at 5. After meditation we would walk to the Centre for dinner and would return to our eco-cabins for more teaching, reflection activities and another session of meditation before going to bed in silence. </a:t>
            </a:r>
          </a:p>
          <a:p>
            <a:pPr lvl="0"/>
            <a:r>
              <a:rPr lang="en-GB" sz="1200" kern="1200" dirty="0">
                <a:solidFill>
                  <a:schemeClr val="tx1"/>
                </a:solidFill>
                <a:effectLst/>
                <a:latin typeface="+mn-lt"/>
                <a:ea typeface="+mn-ea"/>
                <a:cs typeface="+mn-cs"/>
              </a:rPr>
              <a:t>During this time, I kept a record of my different meditative experiences whilst accounting the day to day. I kept a measure on how my experiences were affecting my well-being in particular.</a:t>
            </a:r>
          </a:p>
          <a:p>
            <a:endParaRPr lang="en-US" b="1" dirty="0"/>
          </a:p>
        </p:txBody>
      </p:sp>
      <p:sp>
        <p:nvSpPr>
          <p:cNvPr id="4" name="Slide Number Placeholder 3"/>
          <p:cNvSpPr>
            <a:spLocks noGrp="1"/>
          </p:cNvSpPr>
          <p:nvPr>
            <p:ph type="sldNum" sz="quarter" idx="5"/>
          </p:nvPr>
        </p:nvSpPr>
        <p:spPr/>
        <p:txBody>
          <a:bodyPr/>
          <a:lstStyle/>
          <a:p>
            <a:fld id="{9021E470-A002-3E4B-9FE2-96E4D1FC31D5}" type="slidenum">
              <a:rPr lang="en-US" smtClean="0"/>
              <a:t>4</a:t>
            </a:fld>
            <a:endParaRPr lang="en-US"/>
          </a:p>
        </p:txBody>
      </p:sp>
    </p:spTree>
    <p:extLst>
      <p:ext uri="{BB962C8B-B14F-4D97-AF65-F5344CB8AC3E}">
        <p14:creationId xmlns:p14="http://schemas.microsoft.com/office/powerpoint/2010/main" val="724458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my main method of research, I used participant observation (Malinowski, 1922). I participated as a paying retreat member primarily before my role as a researcher and participated in all group activities alongside the rest of the group. I kept a self-reflexive journal for the week with daily accounts of my thoughts, feelings and experiences throughout the retreat. This included a record of my experiences of the different daily meditations. I also used my journal to monitor my own mental health to see if meditation/the retreat was having any effect on my mental well-being and symptoms. I did not conduct any interviews during this part of the fieldwork as this did not seem appropriate at the time as the other retreat members would not have known of my role as a researcher before attending the retreat and therefore it would have been difficult to obtain ‘honest’ consent. The retreat leaders however were informed of my research intentions prior to the trip. I also chose not to conduct interviews during this time in the field due to my autoethnographic approach. I wanted to primarily use myself as the researcher as the focus of my data and monitor the effects of meditation (as a newcomer) on my own well-being and recorded the experiences felt by me, within my own body. I wanted to demonstrate Sensory Ethnography as an auto-ethnographic embodied method (Pink,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dirty="0"/>
              <a:t>Self-reflexive Journal- ‘Reflexivity, broadly defined, means a turning back on oneself, a process of self-reference... Refers to the ways in which the products of research are affected by the personnel and process of doing research’ (Davies, 2008, p.4). </a:t>
            </a:r>
          </a:p>
          <a:p>
            <a:endParaRPr lang="en-US" dirty="0"/>
          </a:p>
          <a:p>
            <a:r>
              <a:rPr lang="en-US" dirty="0"/>
              <a:t>Auto-ethnography- ‘Autoethnography is one of the approaches that acknowledges and accommodates subjectivity, emotionality, and the researchers influence on research, rather than hiding from these matters or assuming they don’t exist’ (Ellis et al., 2011, p.274). </a:t>
            </a:r>
          </a:p>
          <a:p>
            <a:endParaRPr lang="en-US" dirty="0"/>
          </a:p>
          <a:p>
            <a:r>
              <a:rPr lang="en-US" dirty="0"/>
              <a:t>Sensory Ethnography- ‘ethnography is a reflexive and experiential process’ (Pink, 2015, p.4), and ‘based on ethnographers’ own experiences and the ways these intersect with the persons, places and things encountered during that process’ (Pink, 2013, cited in Pink, 2015, p.5). </a:t>
            </a:r>
          </a:p>
          <a:p>
            <a:endParaRPr lang="en-US" dirty="0"/>
          </a:p>
          <a:p>
            <a:r>
              <a:rPr lang="en-US" dirty="0"/>
              <a:t>Embodied Knowledge- ‘to understand the body not simply as a source of experience and activity that would be </a:t>
            </a:r>
            <a:r>
              <a:rPr lang="en-US" dirty="0" err="1"/>
              <a:t>rationalised</a:t>
            </a:r>
            <a:r>
              <a:rPr lang="en-US" dirty="0"/>
              <a:t> and/or controlled by the mind, but itself as a source of knowledge and subsequently of agency’ (Pink, 2015, p.26). </a:t>
            </a:r>
          </a:p>
        </p:txBody>
      </p:sp>
      <p:sp>
        <p:nvSpPr>
          <p:cNvPr id="4" name="Slide Number Placeholder 3"/>
          <p:cNvSpPr>
            <a:spLocks noGrp="1"/>
          </p:cNvSpPr>
          <p:nvPr>
            <p:ph type="sldNum" sz="quarter" idx="5"/>
          </p:nvPr>
        </p:nvSpPr>
        <p:spPr/>
        <p:txBody>
          <a:bodyPr/>
          <a:lstStyle/>
          <a:p>
            <a:fld id="{9021E470-A002-3E4B-9FE2-96E4D1FC31D5}" type="slidenum">
              <a:rPr lang="en-US" smtClean="0"/>
              <a:t>5</a:t>
            </a:fld>
            <a:endParaRPr lang="en-US"/>
          </a:p>
        </p:txBody>
      </p:sp>
    </p:spTree>
    <p:extLst>
      <p:ext uri="{BB962C8B-B14F-4D97-AF65-F5344CB8AC3E}">
        <p14:creationId xmlns:p14="http://schemas.microsoft.com/office/powerpoint/2010/main" val="3364024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analysing my data from the retreat, it became apparent to me that there seemed to be a link between the meditation retreat and environmental activism. During the week, there was a sense of ‘transition’ and an underlying question amongst the group of ‘what can we do as individuals to tackle the climate emergency?’ There was a heavy focus on reconnecting to ourselves as one and a part of the environment. I also found it interesting that most participates on the retreat were in ‘Extinction Rebellion’ and used meditation daily within their work ‘as a rebel.’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Months after the retreat I decided to conduct follow up email interviews with participants met on the retreat. I emailed the email list we obtained from the retreat and asked if anyone would like to participate in my research. After I received consent, I asked if participates could describe in an email their experiences of meditation. I asked what meditation as a practice means for them and if this improves their mental clarity and if there was any connection between the practice and their work as environmental activists. I also emailed members of the Extinction Rebellion group in Lampeter which I had become a part of and asked those who I knew practiced meditation daily the same research aims. I then stored these responses on my laptop. All responses were given with consent to be used anonymously within my dissertation.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dirty="0"/>
              <a:t>Unstructured interviews- ‘the </a:t>
            </a:r>
            <a:r>
              <a:rPr lang="en-US" b="1" dirty="0"/>
              <a:t>lived experience </a:t>
            </a:r>
            <a:r>
              <a:rPr lang="en-US" b="0" dirty="0"/>
              <a:t>of fellow human beings’ (Russel Bernard, 2011, p.158).  </a:t>
            </a:r>
            <a:endParaRPr lang="en-US" b="1" dirty="0"/>
          </a:p>
        </p:txBody>
      </p:sp>
      <p:sp>
        <p:nvSpPr>
          <p:cNvPr id="4" name="Slide Number Placeholder 3"/>
          <p:cNvSpPr>
            <a:spLocks noGrp="1"/>
          </p:cNvSpPr>
          <p:nvPr>
            <p:ph type="sldNum" sz="quarter" idx="5"/>
          </p:nvPr>
        </p:nvSpPr>
        <p:spPr/>
        <p:txBody>
          <a:bodyPr/>
          <a:lstStyle/>
          <a:p>
            <a:fld id="{9021E470-A002-3E4B-9FE2-96E4D1FC31D5}" type="slidenum">
              <a:rPr lang="en-US" smtClean="0"/>
              <a:t>6</a:t>
            </a:fld>
            <a:endParaRPr lang="en-US"/>
          </a:p>
        </p:txBody>
      </p:sp>
    </p:spTree>
    <p:extLst>
      <p:ext uri="{BB962C8B-B14F-4D97-AF65-F5344CB8AC3E}">
        <p14:creationId xmlns:p14="http://schemas.microsoft.com/office/powerpoint/2010/main" val="432160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analyzing my data from fieldwork I realized that I kept making reference to the importance of ‘space.’ This wasn’t space that was just solely physical but more so the idea that one can create a space in their mind, where the structures of life didn’t apply and where one could free themselves from thought and rationality. For me, this was what meditation gave me as well as my informants. The side of meditation that became essential in the calming on my anxieties was that it enabled me to create a liminal space. Soon daily meditation post fieldwork became an essential part of my own treatment in regards to my mental health. It became my daily ritual. Van </a:t>
            </a:r>
            <a:r>
              <a:rPr lang="en-US" dirty="0" err="1"/>
              <a:t>Gennep’s</a:t>
            </a:r>
            <a:r>
              <a:rPr lang="en-US" dirty="0"/>
              <a:t> (1960) three fold structure on rituals includes 3 important phases; separation, transition and reaggregation. My data on meditation gave me evidence of the act itself following the same structure and through reading Turner’s theory of liminality (1969) I realized that liminality was applicable. For myself and others, meditation offers a separation from the norms of busy life. It moves an individual into transition where one is free to just be and to be ‘in-between’ the notions of life. It made me feel present in my whole body and bridged the gap between mind and body. It also has an aspect of reaggregation, where meditation is used to focus the mind on our surroundings and the worldly issues outside of us (hence the focus on climate change throughout the retreat and my informants use of meditation as part of their environmental activism). </a:t>
            </a:r>
          </a:p>
        </p:txBody>
      </p:sp>
      <p:sp>
        <p:nvSpPr>
          <p:cNvPr id="4" name="Slide Number Placeholder 3"/>
          <p:cNvSpPr>
            <a:spLocks noGrp="1"/>
          </p:cNvSpPr>
          <p:nvPr>
            <p:ph type="sldNum" sz="quarter" idx="5"/>
          </p:nvPr>
        </p:nvSpPr>
        <p:spPr/>
        <p:txBody>
          <a:bodyPr/>
          <a:lstStyle/>
          <a:p>
            <a:fld id="{9021E470-A002-3E4B-9FE2-96E4D1FC31D5}" type="slidenum">
              <a:rPr lang="en-US" smtClean="0"/>
              <a:t>7</a:t>
            </a:fld>
            <a:endParaRPr lang="en-US"/>
          </a:p>
        </p:txBody>
      </p:sp>
    </p:spTree>
    <p:extLst>
      <p:ext uri="{BB962C8B-B14F-4D97-AF65-F5344CB8AC3E}">
        <p14:creationId xmlns:p14="http://schemas.microsoft.com/office/powerpoint/2010/main" val="1166763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led me further into researching embodied knowledge and liminal embodiment. Turner (1969) wrote that embodiment was a characteristic of liminality and Pink (2015) and </a:t>
            </a:r>
            <a:r>
              <a:rPr lang="en-US" dirty="0" err="1"/>
              <a:t>Csordas</a:t>
            </a:r>
            <a:r>
              <a:rPr lang="en-US" dirty="0"/>
              <a:t> (1990) wrote further into the idea of the body as a ‘knowing’ being. The mind and the body is not separate but influence each other. An example of this I found during meditation was through the use of my breath. In my journal from the retreat I wrote an account of how at the beginning of each mediation session we were encouraged to do breathing exercises to slow our bodies down as we entered our liminal spaces. My breath became a focus point. I wrote that as I felt my body relax and my blood pressure lowering, it was as if with every release of air, I felt my mind release anxiety and negative thoughts just as the body releases toxins and carbon dioxide. I felt present in my body in a way that my mind was not separate. I was ‘doing sensory ethnography’ (Pink, 2015). When meditation finishes and I come out of this liminal space, I feel ‘different’ and more aware and ‘whole in myself.’ This gives me a sense of reaggregation as I am able to feel more secure in my well-being. For my informants in particular, it allows them to feel ‘connected to the earth’ and re-focuses them on their mission in tackling climate change. </a:t>
            </a:r>
          </a:p>
        </p:txBody>
      </p:sp>
      <p:sp>
        <p:nvSpPr>
          <p:cNvPr id="4" name="Slide Number Placeholder 3"/>
          <p:cNvSpPr>
            <a:spLocks noGrp="1"/>
          </p:cNvSpPr>
          <p:nvPr>
            <p:ph type="sldNum" sz="quarter" idx="5"/>
          </p:nvPr>
        </p:nvSpPr>
        <p:spPr/>
        <p:txBody>
          <a:bodyPr/>
          <a:lstStyle/>
          <a:p>
            <a:fld id="{9021E470-A002-3E4B-9FE2-96E4D1FC31D5}" type="slidenum">
              <a:rPr lang="en-US" smtClean="0"/>
              <a:t>8</a:t>
            </a:fld>
            <a:endParaRPr lang="en-US"/>
          </a:p>
        </p:txBody>
      </p:sp>
    </p:spTree>
    <p:extLst>
      <p:ext uri="{BB962C8B-B14F-4D97-AF65-F5344CB8AC3E}">
        <p14:creationId xmlns:p14="http://schemas.microsoft.com/office/powerpoint/2010/main" val="3461228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book- Liminality and the Modern- Living Through the In-Between (</a:t>
            </a:r>
            <a:r>
              <a:rPr lang="en-US" dirty="0" err="1"/>
              <a:t>Thomassen</a:t>
            </a:r>
            <a:r>
              <a:rPr lang="en-US" dirty="0"/>
              <a:t>, 2014). </a:t>
            </a:r>
          </a:p>
        </p:txBody>
      </p:sp>
      <p:sp>
        <p:nvSpPr>
          <p:cNvPr id="4" name="Slide Number Placeholder 3"/>
          <p:cNvSpPr>
            <a:spLocks noGrp="1"/>
          </p:cNvSpPr>
          <p:nvPr>
            <p:ph type="sldNum" sz="quarter" idx="5"/>
          </p:nvPr>
        </p:nvSpPr>
        <p:spPr/>
        <p:txBody>
          <a:bodyPr/>
          <a:lstStyle/>
          <a:p>
            <a:fld id="{9021E470-A002-3E4B-9FE2-96E4D1FC31D5}" type="slidenum">
              <a:rPr lang="en-US" smtClean="0"/>
              <a:t>9</a:t>
            </a:fld>
            <a:endParaRPr lang="en-US"/>
          </a:p>
        </p:txBody>
      </p:sp>
    </p:spTree>
    <p:extLst>
      <p:ext uri="{BB962C8B-B14F-4D97-AF65-F5344CB8AC3E}">
        <p14:creationId xmlns:p14="http://schemas.microsoft.com/office/powerpoint/2010/main" val="3027095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E70270D-EBF1-D748-B6B7-DC0A31BF958B}"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866525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70270D-EBF1-D748-B6B7-DC0A31BF958B}"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29178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E70270D-EBF1-D748-B6B7-DC0A31BF958B}"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3016474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E70270D-EBF1-D748-B6B7-DC0A31BF958B}" type="datetimeFigureOut">
              <a:rPr lang="en-US" smtClean="0"/>
              <a:t>4/8/20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1594138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E70270D-EBF1-D748-B6B7-DC0A31BF958B}" type="datetimeFigureOut">
              <a:rPr lang="en-US" smtClean="0"/>
              <a:t>4/8/20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1396187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E70270D-EBF1-D748-B6B7-DC0A31BF958B}" type="datetimeFigureOut">
              <a:rPr lang="en-US" smtClean="0"/>
              <a:t>4/8/20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3793284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0270D-EBF1-D748-B6B7-DC0A31BF958B}" type="datetimeFigureOut">
              <a:rPr lang="en-US" smtClean="0"/>
              <a:t>4/8/20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13049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E70270D-EBF1-D748-B6B7-DC0A31BF958B}" type="datetimeFigureOut">
              <a:rPr lang="en-US" smtClean="0"/>
              <a:t>4/8/20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3042935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E70270D-EBF1-D748-B6B7-DC0A31BF958B}" type="datetimeFigureOut">
              <a:rPr lang="en-US" smtClean="0"/>
              <a:t>4/8/20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3230011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70270D-EBF1-D748-B6B7-DC0A31BF958B}"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2798247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E70270D-EBF1-D748-B6B7-DC0A31BF958B}" type="datetimeFigureOut">
              <a:rPr lang="en-US" smtClean="0"/>
              <a:t>4/8/20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7F7194-6C52-C844-95DA-C1C84D5014B7}" type="slidenum">
              <a:rPr lang="en-US" smtClean="0"/>
              <a:t>‹#›</a:t>
            </a:fld>
            <a:endParaRPr lang="en-US"/>
          </a:p>
        </p:txBody>
      </p:sp>
    </p:spTree>
    <p:extLst>
      <p:ext uri="{BB962C8B-B14F-4D97-AF65-F5344CB8AC3E}">
        <p14:creationId xmlns:p14="http://schemas.microsoft.com/office/powerpoint/2010/main" val="2480676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70270D-EBF1-D748-B6B7-DC0A31BF958B}" type="datetimeFigureOut">
              <a:rPr lang="en-US" smtClean="0"/>
              <a:t>4/8/20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7F7194-6C52-C844-95DA-C1C84D5014B7}" type="slidenum">
              <a:rPr lang="en-US" smtClean="0"/>
              <a:t>‹#›</a:t>
            </a:fld>
            <a:endParaRPr lang="en-US"/>
          </a:p>
        </p:txBody>
      </p:sp>
    </p:spTree>
    <p:extLst>
      <p:ext uri="{BB962C8B-B14F-4D97-AF65-F5344CB8AC3E}">
        <p14:creationId xmlns:p14="http://schemas.microsoft.com/office/powerpoint/2010/main" val="3080700581"/>
      </p:ext>
    </p:extLst>
  </p:cSld>
  <p:clrMap bg1="dk1" tx1="lt1" bg2="dk2" tx2="lt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tiff"/></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uk.sagepub.com/en-gb/eur/doing-sensory-ethnography/book242776" TargetMode="External"/><Relationship Id="rId5" Type="http://schemas.openxmlformats.org/officeDocument/2006/relationships/image" Target="../media/image9.tiff"/><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Dharma"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baddogeditions.com/products/embodiment-ii" TargetMode="External"/><Relationship Id="rId4" Type="http://schemas.openxmlformats.org/officeDocument/2006/relationships/image" Target="../media/image11.tiff"/></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dfs.semanticscholar.org/55c2/ade294ac69560ba11e7543e395594577c612.pdf?_ga=2.98335260.249347521.1586341425-1568330967.1585676419"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7" descr="A group of people walking down a dirt road&#10;&#10;Description automatically generated">
            <a:extLst>
              <a:ext uri="{FF2B5EF4-FFF2-40B4-BE49-F238E27FC236}">
                <a16:creationId xmlns:a16="http://schemas.microsoft.com/office/drawing/2014/main" id="{8C2E9714-0277-CB40-A589-388399BFE477}"/>
              </a:ext>
            </a:extLst>
          </p:cNvPr>
          <p:cNvPicPr>
            <a:picLocks noChangeAspect="1"/>
          </p:cNvPicPr>
          <p:nvPr/>
        </p:nvPicPr>
        <p:blipFill rotWithShape="1">
          <a:blip r:embed="rId3">
            <a:alphaModFix amt="50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55444739-1F9B-D34F-AC1B-552266D25ECD}"/>
              </a:ext>
            </a:extLst>
          </p:cNvPr>
          <p:cNvSpPr>
            <a:spLocks noGrp="1"/>
          </p:cNvSpPr>
          <p:nvPr>
            <p:ph type="ctrTitle"/>
          </p:nvPr>
        </p:nvSpPr>
        <p:spPr>
          <a:xfrm>
            <a:off x="1524000" y="1122362"/>
            <a:ext cx="9144000" cy="2900518"/>
          </a:xfrm>
        </p:spPr>
        <p:txBody>
          <a:bodyPr>
            <a:normAutofit/>
          </a:bodyPr>
          <a:lstStyle/>
          <a:p>
            <a:r>
              <a:rPr lang="en-US" sz="4800" dirty="0">
                <a:solidFill>
                  <a:srgbClr val="FFFFFF"/>
                </a:solidFill>
              </a:rPr>
              <a:t>The Ritual of Meditation: An ethnographic study into Liminal Embodiment</a:t>
            </a:r>
          </a:p>
        </p:txBody>
      </p:sp>
      <p:sp>
        <p:nvSpPr>
          <p:cNvPr id="3" name="Subtitle 2">
            <a:extLst>
              <a:ext uri="{FF2B5EF4-FFF2-40B4-BE49-F238E27FC236}">
                <a16:creationId xmlns:a16="http://schemas.microsoft.com/office/drawing/2014/main" id="{240DD853-81BC-D24D-AC58-2A93A6EA1141}"/>
              </a:ext>
            </a:extLst>
          </p:cNvPr>
          <p:cNvSpPr>
            <a:spLocks noGrp="1"/>
          </p:cNvSpPr>
          <p:nvPr>
            <p:ph type="subTitle" idx="1"/>
          </p:nvPr>
        </p:nvSpPr>
        <p:spPr>
          <a:xfrm>
            <a:off x="1524000" y="4159404"/>
            <a:ext cx="9144000" cy="1098395"/>
          </a:xfrm>
        </p:spPr>
        <p:txBody>
          <a:bodyPr>
            <a:normAutofit/>
          </a:bodyPr>
          <a:lstStyle/>
          <a:p>
            <a:r>
              <a:rPr lang="en-US" dirty="0">
                <a:solidFill>
                  <a:srgbClr val="FFFFFF"/>
                </a:solidFill>
              </a:rPr>
              <a:t>By Alice Evans (1700556)</a:t>
            </a:r>
          </a:p>
        </p:txBody>
      </p:sp>
    </p:spTree>
    <p:extLst>
      <p:ext uri="{BB962C8B-B14F-4D97-AF65-F5344CB8AC3E}">
        <p14:creationId xmlns:p14="http://schemas.microsoft.com/office/powerpoint/2010/main" val="4099804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Overview/Introduction:</a:t>
            </a:r>
          </a:p>
        </p:txBody>
      </p:sp>
      <p:sp>
        <p:nvSpPr>
          <p:cNvPr id="15" name="Content Placeholder 14">
            <a:extLst>
              <a:ext uri="{FF2B5EF4-FFF2-40B4-BE49-F238E27FC236}">
                <a16:creationId xmlns:a16="http://schemas.microsoft.com/office/drawing/2014/main" id="{38A7219E-7FF5-4A31-B074-681F35F677C9}"/>
              </a:ext>
            </a:extLst>
          </p:cNvPr>
          <p:cNvSpPr>
            <a:spLocks noGrp="1"/>
          </p:cNvSpPr>
          <p:nvPr>
            <p:ph idx="1"/>
          </p:nvPr>
        </p:nvSpPr>
        <p:spPr>
          <a:xfrm>
            <a:off x="838200" y="1825625"/>
            <a:ext cx="10515600" cy="4351338"/>
          </a:xfrm>
        </p:spPr>
        <p:txBody>
          <a:bodyPr>
            <a:normAutofit fontScale="92500"/>
          </a:bodyPr>
          <a:lstStyle/>
          <a:p>
            <a:r>
              <a:rPr lang="en-US" dirty="0">
                <a:solidFill>
                  <a:srgbClr val="FFFFFF"/>
                </a:solidFill>
              </a:rPr>
              <a:t>Study of meditation as a well-being practice</a:t>
            </a:r>
          </a:p>
          <a:p>
            <a:r>
              <a:rPr lang="en-US" dirty="0">
                <a:solidFill>
                  <a:srgbClr val="FFFFFF"/>
                </a:solidFill>
              </a:rPr>
              <a:t>Auto-ethnographic fieldwork on a meditation retreat engaging in daily meditation</a:t>
            </a:r>
          </a:p>
          <a:p>
            <a:r>
              <a:rPr lang="en-US" dirty="0">
                <a:solidFill>
                  <a:srgbClr val="FFFFFF"/>
                </a:solidFill>
              </a:rPr>
              <a:t>How meditation can be applied as a ‘liminal space.’ Meditation is used as a method of  ‘grounding’ and ‘re-focusing.’ Many use meditation to shift their attention to become more aware as an individual. </a:t>
            </a:r>
          </a:p>
          <a:p>
            <a:r>
              <a:rPr lang="en-US" dirty="0">
                <a:solidFill>
                  <a:srgbClr val="FFFFFF"/>
                </a:solidFill>
              </a:rPr>
              <a:t>It can change perspectives of the body, of one’s environment and surroundings as well as an increase awareness and empathy for the world around.</a:t>
            </a:r>
          </a:p>
          <a:p>
            <a:r>
              <a:rPr lang="en-US" dirty="0">
                <a:solidFill>
                  <a:srgbClr val="FFFFFF"/>
                </a:solidFill>
              </a:rPr>
              <a:t>Meditation is a tool for transition. It is liminal embodiment.</a:t>
            </a:r>
          </a:p>
          <a:p>
            <a:endParaRPr lang="en-US" dirty="0">
              <a:solidFill>
                <a:srgbClr val="FFFFFF"/>
              </a:solidFill>
            </a:endParaRPr>
          </a:p>
        </p:txBody>
      </p:sp>
    </p:spTree>
    <p:extLst>
      <p:ext uri="{BB962C8B-B14F-4D97-AF65-F5344CB8AC3E}">
        <p14:creationId xmlns:p14="http://schemas.microsoft.com/office/powerpoint/2010/main" val="3450114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Methodology- Field Site:</a:t>
            </a:r>
          </a:p>
        </p:txBody>
      </p:sp>
      <p:pic>
        <p:nvPicPr>
          <p:cNvPr id="5" name="Content Placeholder 4">
            <a:extLst>
              <a:ext uri="{FF2B5EF4-FFF2-40B4-BE49-F238E27FC236}">
                <a16:creationId xmlns:a16="http://schemas.microsoft.com/office/drawing/2014/main" id="{92684ED2-1F1F-CC43-A563-365D9402C930}"/>
              </a:ext>
            </a:extLst>
          </p:cNvPr>
          <p:cNvPicPr>
            <a:picLocks noGrp="1" noChangeAspect="1"/>
          </p:cNvPicPr>
          <p:nvPr>
            <p:ph idx="1"/>
          </p:nvPr>
        </p:nvPicPr>
        <p:blipFill>
          <a:blip r:embed="rId4"/>
          <a:stretch>
            <a:fillRect/>
          </a:stretch>
        </p:blipFill>
        <p:spPr>
          <a:xfrm>
            <a:off x="7386638" y="3849081"/>
            <a:ext cx="4357687" cy="2451198"/>
          </a:xfrm>
          <a:prstGeom prst="rect">
            <a:avLst/>
          </a:prstGeom>
        </p:spPr>
      </p:pic>
      <p:pic>
        <p:nvPicPr>
          <p:cNvPr id="7" name="Picture 6" descr="A living room filled with furniture and a large window&#10;&#10;Description automatically generated">
            <a:extLst>
              <a:ext uri="{FF2B5EF4-FFF2-40B4-BE49-F238E27FC236}">
                <a16:creationId xmlns:a16="http://schemas.microsoft.com/office/drawing/2014/main" id="{72D92FC2-05EF-A245-A80C-3D4C3B23C2FE}"/>
              </a:ext>
            </a:extLst>
          </p:cNvPr>
          <p:cNvPicPr>
            <a:picLocks noChangeAspect="1"/>
          </p:cNvPicPr>
          <p:nvPr/>
        </p:nvPicPr>
        <p:blipFill>
          <a:blip r:embed="rId5"/>
          <a:stretch>
            <a:fillRect/>
          </a:stretch>
        </p:blipFill>
        <p:spPr>
          <a:xfrm>
            <a:off x="7524750" y="603495"/>
            <a:ext cx="3829050" cy="2871788"/>
          </a:xfrm>
          <a:prstGeom prst="rect">
            <a:avLst/>
          </a:prstGeom>
        </p:spPr>
      </p:pic>
      <p:sp>
        <p:nvSpPr>
          <p:cNvPr id="9" name="TextBox 8">
            <a:extLst>
              <a:ext uri="{FF2B5EF4-FFF2-40B4-BE49-F238E27FC236}">
                <a16:creationId xmlns:a16="http://schemas.microsoft.com/office/drawing/2014/main" id="{87FB6983-2611-B74D-BA87-24EC3DB20B77}"/>
              </a:ext>
            </a:extLst>
          </p:cNvPr>
          <p:cNvSpPr txBox="1"/>
          <p:nvPr/>
        </p:nvSpPr>
        <p:spPr>
          <a:xfrm>
            <a:off x="838200" y="1956255"/>
            <a:ext cx="6205538" cy="3785652"/>
          </a:xfrm>
          <a:prstGeom prst="rect">
            <a:avLst/>
          </a:prstGeom>
          <a:noFill/>
        </p:spPr>
        <p:txBody>
          <a:bodyPr wrap="square" rtlCol="0">
            <a:spAutoFit/>
          </a:bodyPr>
          <a:lstStyle/>
          <a:p>
            <a:pPr marL="342900" indent="-342900">
              <a:buFont typeface="Arial" panose="020B0604020202020204" pitchFamily="34" charset="0"/>
              <a:buChar char="•"/>
            </a:pPr>
            <a:r>
              <a:rPr lang="en-US" sz="2000" dirty="0"/>
              <a:t>Centre of Alternative Technology (CAT), Machynlleth, Wales.</a:t>
            </a:r>
          </a:p>
          <a:p>
            <a:pPr marL="342900" indent="-342900">
              <a:buFont typeface="Arial" panose="020B0604020202020204" pitchFamily="34" charset="0"/>
              <a:buChar char="•"/>
            </a:pPr>
            <a:r>
              <a:rPr lang="en-US" sz="2000" dirty="0"/>
              <a:t>Week-long meditation retreat run by meditation group </a:t>
            </a:r>
            <a:r>
              <a:rPr lang="en-US" sz="2000" dirty="0" err="1"/>
              <a:t>SanghaSeva</a:t>
            </a:r>
            <a:r>
              <a:rPr lang="en-US" sz="2000" dirty="0"/>
              <a:t>.</a:t>
            </a:r>
          </a:p>
          <a:p>
            <a:pPr marL="342900" indent="-342900">
              <a:buFont typeface="Arial" panose="020B0604020202020204" pitchFamily="34" charset="0"/>
              <a:buChar char="•"/>
            </a:pPr>
            <a:r>
              <a:rPr lang="en-US" sz="2000" dirty="0"/>
              <a:t>Lived in the eco-cabins at CAT.</a:t>
            </a:r>
          </a:p>
          <a:p>
            <a:pPr marL="342900" indent="-342900">
              <a:buFont typeface="Arial" panose="020B0604020202020204" pitchFamily="34" charset="0"/>
              <a:buChar char="•"/>
            </a:pPr>
            <a:r>
              <a:rPr lang="en-US" sz="2000" dirty="0"/>
              <a:t>Participated in daily meditation (three times a day) and work slots in the various gardens and allotments at CAT.</a:t>
            </a:r>
          </a:p>
          <a:p>
            <a:pPr marL="342900" indent="-342900">
              <a:buFont typeface="Arial" panose="020B0604020202020204" pitchFamily="34" charset="0"/>
              <a:buChar char="•"/>
            </a:pPr>
            <a:r>
              <a:rPr lang="en-US" sz="2000" dirty="0"/>
              <a:t>Encouraged not to use digital devices and lived sustainably for a week using renewable energy only- limited power.</a:t>
            </a:r>
          </a:p>
          <a:p>
            <a:pPr marL="342900" indent="-342900">
              <a:buFont typeface="Arial" panose="020B0604020202020204" pitchFamily="34" charset="0"/>
              <a:buChar char="•"/>
            </a:pPr>
            <a:r>
              <a:rPr lang="en-US" sz="2000" dirty="0"/>
              <a:t>Vegan diet for the week. </a:t>
            </a:r>
          </a:p>
        </p:txBody>
      </p:sp>
    </p:spTree>
    <p:extLst>
      <p:ext uri="{BB962C8B-B14F-4D97-AF65-F5344CB8AC3E}">
        <p14:creationId xmlns:p14="http://schemas.microsoft.com/office/powerpoint/2010/main" val="900975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0" y="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In the field:</a:t>
            </a:r>
          </a:p>
        </p:txBody>
      </p:sp>
      <p:sp>
        <p:nvSpPr>
          <p:cNvPr id="3" name="Content Placeholder 2">
            <a:extLst>
              <a:ext uri="{FF2B5EF4-FFF2-40B4-BE49-F238E27FC236}">
                <a16:creationId xmlns:a16="http://schemas.microsoft.com/office/drawing/2014/main" id="{63FC7C8D-4929-164A-AE62-7A644CE23AC3}"/>
              </a:ext>
            </a:extLst>
          </p:cNvPr>
          <p:cNvSpPr>
            <a:spLocks noGrp="1"/>
          </p:cNvSpPr>
          <p:nvPr>
            <p:ph idx="1"/>
          </p:nvPr>
        </p:nvSpPr>
        <p:spPr>
          <a:xfrm>
            <a:off x="987979" y="1503652"/>
            <a:ext cx="3293075" cy="5167302"/>
          </a:xfrm>
        </p:spPr>
        <p:txBody>
          <a:bodyPr>
            <a:normAutofit lnSpcReduction="10000"/>
          </a:bodyPr>
          <a:lstStyle/>
          <a:p>
            <a:pPr marL="0" indent="0">
              <a:buNone/>
            </a:pPr>
            <a:r>
              <a:rPr lang="en-US" sz="2000" dirty="0"/>
              <a:t>Daily routine:</a:t>
            </a:r>
          </a:p>
          <a:p>
            <a:r>
              <a:rPr lang="en-US" sz="2000" dirty="0"/>
              <a:t>6:30 am- Meditation</a:t>
            </a:r>
          </a:p>
          <a:p>
            <a:r>
              <a:rPr lang="en-US" sz="2000" dirty="0"/>
              <a:t>7:30 am- Silent Breakfast</a:t>
            </a:r>
          </a:p>
          <a:p>
            <a:r>
              <a:rPr lang="en-US" sz="2000" dirty="0"/>
              <a:t>Teaching/Reflection</a:t>
            </a:r>
          </a:p>
          <a:p>
            <a:r>
              <a:rPr lang="en-US" sz="2000" dirty="0"/>
              <a:t>9:30 am- Work Slot</a:t>
            </a:r>
          </a:p>
          <a:p>
            <a:r>
              <a:rPr lang="en-US" sz="2000" dirty="0"/>
              <a:t>12:30 pm- Lunch</a:t>
            </a:r>
          </a:p>
          <a:p>
            <a:r>
              <a:rPr lang="en-US" sz="2000" dirty="0"/>
              <a:t>1:30 pm- Work Slot</a:t>
            </a:r>
          </a:p>
          <a:p>
            <a:r>
              <a:rPr lang="en-US" sz="2000" dirty="0"/>
              <a:t>4pm- Free time</a:t>
            </a:r>
          </a:p>
          <a:p>
            <a:r>
              <a:rPr lang="en-US" sz="2000" dirty="0"/>
              <a:t>5pm- Meditation</a:t>
            </a:r>
          </a:p>
          <a:p>
            <a:r>
              <a:rPr lang="en-US" sz="2000" dirty="0"/>
              <a:t>Dinner</a:t>
            </a:r>
          </a:p>
          <a:p>
            <a:r>
              <a:rPr lang="en-US" sz="2000" dirty="0"/>
              <a:t>7pm- Teaching </a:t>
            </a:r>
          </a:p>
          <a:p>
            <a:r>
              <a:rPr lang="en-US" sz="2000" dirty="0"/>
              <a:t>9pm- meditation</a:t>
            </a:r>
          </a:p>
          <a:p>
            <a:r>
              <a:rPr lang="en-US" sz="2000" dirty="0"/>
              <a:t>10pm- Bed in silence</a:t>
            </a:r>
          </a:p>
          <a:p>
            <a:endParaRPr lang="en-US" sz="2000" dirty="0"/>
          </a:p>
          <a:p>
            <a:endParaRPr lang="en-US" sz="2000" dirty="0"/>
          </a:p>
          <a:p>
            <a:pPr marL="0" indent="0">
              <a:buNone/>
            </a:pPr>
            <a:endParaRPr lang="en-US" sz="2000" dirty="0"/>
          </a:p>
        </p:txBody>
      </p:sp>
      <p:pic>
        <p:nvPicPr>
          <p:cNvPr id="6" name="Picture 5" descr="A group of people in a forest&#10;&#10;Description automatically generated">
            <a:extLst>
              <a:ext uri="{FF2B5EF4-FFF2-40B4-BE49-F238E27FC236}">
                <a16:creationId xmlns:a16="http://schemas.microsoft.com/office/drawing/2014/main" id="{6BE2511A-CF56-2148-8129-4CA959107F1E}"/>
              </a:ext>
            </a:extLst>
          </p:cNvPr>
          <p:cNvPicPr>
            <a:picLocks noChangeAspect="1"/>
          </p:cNvPicPr>
          <p:nvPr/>
        </p:nvPicPr>
        <p:blipFill>
          <a:blip r:embed="rId4"/>
          <a:stretch>
            <a:fillRect/>
          </a:stretch>
        </p:blipFill>
        <p:spPr>
          <a:xfrm>
            <a:off x="4430833" y="1027906"/>
            <a:ext cx="3546764" cy="2660073"/>
          </a:xfrm>
          <a:prstGeom prst="rect">
            <a:avLst/>
          </a:prstGeom>
        </p:spPr>
      </p:pic>
      <p:pic>
        <p:nvPicPr>
          <p:cNvPr id="14" name="Picture 13" descr="A picture containing outdoor, grass, man, sitting&#10;&#10;Description automatically generated">
            <a:extLst>
              <a:ext uri="{FF2B5EF4-FFF2-40B4-BE49-F238E27FC236}">
                <a16:creationId xmlns:a16="http://schemas.microsoft.com/office/drawing/2014/main" id="{DB4A0347-3078-A042-BA0A-AA2B6D53A525}"/>
              </a:ext>
            </a:extLst>
          </p:cNvPr>
          <p:cNvPicPr>
            <a:picLocks noChangeAspect="1"/>
          </p:cNvPicPr>
          <p:nvPr/>
        </p:nvPicPr>
        <p:blipFill>
          <a:blip r:embed="rId5"/>
          <a:stretch>
            <a:fillRect/>
          </a:stretch>
        </p:blipFill>
        <p:spPr>
          <a:xfrm>
            <a:off x="4430833" y="3866536"/>
            <a:ext cx="3546764" cy="2660073"/>
          </a:xfrm>
          <a:prstGeom prst="rect">
            <a:avLst/>
          </a:prstGeom>
        </p:spPr>
      </p:pic>
      <p:pic>
        <p:nvPicPr>
          <p:cNvPr id="16" name="Picture 15" descr="A person standing on a dirt track&#10;&#10;Description automatically generated">
            <a:extLst>
              <a:ext uri="{FF2B5EF4-FFF2-40B4-BE49-F238E27FC236}">
                <a16:creationId xmlns:a16="http://schemas.microsoft.com/office/drawing/2014/main" id="{8D4DD644-1B65-654E-A7A5-682DACB00359}"/>
              </a:ext>
            </a:extLst>
          </p:cNvPr>
          <p:cNvPicPr>
            <a:picLocks noChangeAspect="1"/>
          </p:cNvPicPr>
          <p:nvPr/>
        </p:nvPicPr>
        <p:blipFill>
          <a:blip r:embed="rId6"/>
          <a:stretch>
            <a:fillRect/>
          </a:stretch>
        </p:blipFill>
        <p:spPr>
          <a:xfrm>
            <a:off x="8272001" y="1027905"/>
            <a:ext cx="3546764" cy="2660073"/>
          </a:xfrm>
          <a:prstGeom prst="rect">
            <a:avLst/>
          </a:prstGeom>
        </p:spPr>
      </p:pic>
      <p:pic>
        <p:nvPicPr>
          <p:cNvPr id="19" name="Picture 18" descr="A wooden bench overlooking a river&#10;&#10;Description automatically generated">
            <a:extLst>
              <a:ext uri="{FF2B5EF4-FFF2-40B4-BE49-F238E27FC236}">
                <a16:creationId xmlns:a16="http://schemas.microsoft.com/office/drawing/2014/main" id="{C83AE65A-D52A-B34D-9AAF-4B0768F2575D}"/>
              </a:ext>
            </a:extLst>
          </p:cNvPr>
          <p:cNvPicPr>
            <a:picLocks noChangeAspect="1"/>
          </p:cNvPicPr>
          <p:nvPr/>
        </p:nvPicPr>
        <p:blipFill>
          <a:blip r:embed="rId7"/>
          <a:stretch>
            <a:fillRect/>
          </a:stretch>
        </p:blipFill>
        <p:spPr>
          <a:xfrm>
            <a:off x="8272001" y="3866536"/>
            <a:ext cx="3546764" cy="2660073"/>
          </a:xfrm>
          <a:prstGeom prst="rect">
            <a:avLst/>
          </a:prstGeom>
        </p:spPr>
      </p:pic>
    </p:spTree>
    <p:extLst>
      <p:ext uri="{BB962C8B-B14F-4D97-AF65-F5344CB8AC3E}">
        <p14:creationId xmlns:p14="http://schemas.microsoft.com/office/powerpoint/2010/main" val="756761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Methodology: Primary Fieldwork</a:t>
            </a:r>
          </a:p>
        </p:txBody>
      </p:sp>
      <p:sp>
        <p:nvSpPr>
          <p:cNvPr id="3" name="Content Placeholder 2">
            <a:extLst>
              <a:ext uri="{FF2B5EF4-FFF2-40B4-BE49-F238E27FC236}">
                <a16:creationId xmlns:a16="http://schemas.microsoft.com/office/drawing/2014/main" id="{63FC7C8D-4929-164A-AE62-7A644CE23AC3}"/>
              </a:ext>
            </a:extLst>
          </p:cNvPr>
          <p:cNvSpPr>
            <a:spLocks noGrp="1"/>
          </p:cNvSpPr>
          <p:nvPr>
            <p:ph idx="1"/>
          </p:nvPr>
        </p:nvSpPr>
        <p:spPr>
          <a:xfrm>
            <a:off x="838200" y="1690688"/>
            <a:ext cx="5443330" cy="4351338"/>
          </a:xfrm>
        </p:spPr>
        <p:txBody>
          <a:bodyPr>
            <a:normAutofit/>
          </a:bodyPr>
          <a:lstStyle/>
          <a:p>
            <a:r>
              <a:rPr lang="en-US" dirty="0"/>
              <a:t>Participant Observation- Malinowski (1922)</a:t>
            </a:r>
          </a:p>
          <a:p>
            <a:r>
              <a:rPr lang="en-US" dirty="0"/>
              <a:t>Self-reflexive Journal- Davies (1998, 2008)</a:t>
            </a:r>
          </a:p>
          <a:p>
            <a:r>
              <a:rPr lang="en-US" dirty="0"/>
              <a:t>Auto-ethnography- Ellis et al. (2011)</a:t>
            </a:r>
          </a:p>
          <a:p>
            <a:r>
              <a:rPr lang="en-US" dirty="0"/>
              <a:t>Sensory Ethnography- Pink (2015)</a:t>
            </a:r>
          </a:p>
          <a:p>
            <a:r>
              <a:rPr lang="en-US" dirty="0"/>
              <a:t>Embodied Knowledge- Pink (2015)</a:t>
            </a:r>
          </a:p>
          <a:p>
            <a:endParaRPr lang="en-US" sz="2000" dirty="0"/>
          </a:p>
        </p:txBody>
      </p:sp>
      <p:pic>
        <p:nvPicPr>
          <p:cNvPr id="5" name="Picture 4" descr="A picture containing indoor, object, small, sitting&#10;&#10;Description automatically generated">
            <a:extLst>
              <a:ext uri="{FF2B5EF4-FFF2-40B4-BE49-F238E27FC236}">
                <a16:creationId xmlns:a16="http://schemas.microsoft.com/office/drawing/2014/main" id="{213F285E-EAC2-1146-9599-EAAF17B4B838}"/>
              </a:ext>
            </a:extLst>
          </p:cNvPr>
          <p:cNvPicPr>
            <a:picLocks noChangeAspect="1"/>
          </p:cNvPicPr>
          <p:nvPr/>
        </p:nvPicPr>
        <p:blipFill>
          <a:blip r:embed="rId4"/>
          <a:stretch>
            <a:fillRect/>
          </a:stretch>
        </p:blipFill>
        <p:spPr>
          <a:xfrm rot="5400000">
            <a:off x="6124960" y="2102917"/>
            <a:ext cx="3297832" cy="2473374"/>
          </a:xfrm>
          <a:prstGeom prst="rect">
            <a:avLst/>
          </a:prstGeom>
        </p:spPr>
      </p:pic>
      <p:pic>
        <p:nvPicPr>
          <p:cNvPr id="6" name="Picture 5">
            <a:extLst>
              <a:ext uri="{FF2B5EF4-FFF2-40B4-BE49-F238E27FC236}">
                <a16:creationId xmlns:a16="http://schemas.microsoft.com/office/drawing/2014/main" id="{23607936-77DD-364C-9245-5C80058CF72D}"/>
              </a:ext>
            </a:extLst>
          </p:cNvPr>
          <p:cNvPicPr>
            <a:picLocks noChangeAspect="1"/>
          </p:cNvPicPr>
          <p:nvPr/>
        </p:nvPicPr>
        <p:blipFill>
          <a:blip r:embed="rId5"/>
          <a:stretch>
            <a:fillRect/>
          </a:stretch>
        </p:blipFill>
        <p:spPr>
          <a:xfrm>
            <a:off x="9342895" y="1690688"/>
            <a:ext cx="2303092" cy="3270390"/>
          </a:xfrm>
          <a:prstGeom prst="rect">
            <a:avLst/>
          </a:prstGeom>
        </p:spPr>
      </p:pic>
      <p:sp>
        <p:nvSpPr>
          <p:cNvPr id="7" name="TextBox 6">
            <a:extLst>
              <a:ext uri="{FF2B5EF4-FFF2-40B4-BE49-F238E27FC236}">
                <a16:creationId xmlns:a16="http://schemas.microsoft.com/office/drawing/2014/main" id="{A45E6C41-E0D8-C34C-B6BC-E3D977DFBEEF}"/>
              </a:ext>
            </a:extLst>
          </p:cNvPr>
          <p:cNvSpPr txBox="1"/>
          <p:nvPr/>
        </p:nvSpPr>
        <p:spPr>
          <a:xfrm>
            <a:off x="6955728" y="4988520"/>
            <a:ext cx="1636295" cy="307777"/>
          </a:xfrm>
          <a:prstGeom prst="rect">
            <a:avLst/>
          </a:prstGeom>
          <a:noFill/>
        </p:spPr>
        <p:txBody>
          <a:bodyPr wrap="square" rtlCol="0">
            <a:spAutoFit/>
          </a:bodyPr>
          <a:lstStyle/>
          <a:p>
            <a:r>
              <a:rPr lang="en-US" sz="1400" dirty="0"/>
              <a:t>My Field Journal</a:t>
            </a:r>
          </a:p>
        </p:txBody>
      </p:sp>
      <p:sp>
        <p:nvSpPr>
          <p:cNvPr id="9" name="TextBox 8">
            <a:extLst>
              <a:ext uri="{FF2B5EF4-FFF2-40B4-BE49-F238E27FC236}">
                <a16:creationId xmlns:a16="http://schemas.microsoft.com/office/drawing/2014/main" id="{138B334B-1668-8E48-BA11-82B8C7B5F39B}"/>
              </a:ext>
            </a:extLst>
          </p:cNvPr>
          <p:cNvSpPr txBox="1"/>
          <p:nvPr/>
        </p:nvSpPr>
        <p:spPr>
          <a:xfrm>
            <a:off x="9342895" y="5101389"/>
            <a:ext cx="2303092" cy="1600438"/>
          </a:xfrm>
          <a:prstGeom prst="rect">
            <a:avLst/>
          </a:prstGeom>
          <a:noFill/>
        </p:spPr>
        <p:txBody>
          <a:bodyPr wrap="square" rtlCol="0">
            <a:spAutoFit/>
          </a:bodyPr>
          <a:lstStyle/>
          <a:p>
            <a:r>
              <a:rPr lang="en-US" sz="1400" dirty="0"/>
              <a:t>Pink, S. (2015) </a:t>
            </a:r>
            <a:r>
              <a:rPr lang="en-US" sz="1400" i="1" dirty="0"/>
              <a:t>Doing Sensory Ethnography 2</a:t>
            </a:r>
            <a:r>
              <a:rPr lang="en-US" sz="1400" i="1" baseline="30000" dirty="0"/>
              <a:t>nd</a:t>
            </a:r>
            <a:r>
              <a:rPr lang="en-US" sz="1400" i="1" dirty="0"/>
              <a:t> Ed. </a:t>
            </a:r>
            <a:r>
              <a:rPr lang="en-US" sz="1400" dirty="0"/>
              <a:t>Available at: </a:t>
            </a:r>
            <a:r>
              <a:rPr lang="en-US" sz="1400" dirty="0">
                <a:hlinkClick r:id="rId6"/>
              </a:rPr>
              <a:t>https://uk.sagepub.com/en-gb/eur/doing-sensory-ethnography/book242776</a:t>
            </a:r>
            <a:r>
              <a:rPr lang="en-US" sz="1400" dirty="0"/>
              <a:t> (Accessed: 7</a:t>
            </a:r>
            <a:r>
              <a:rPr lang="en-US" sz="1400" baseline="30000" dirty="0"/>
              <a:t>th</a:t>
            </a:r>
            <a:r>
              <a:rPr lang="en-US" sz="1400" dirty="0"/>
              <a:t> April 2020)</a:t>
            </a:r>
          </a:p>
        </p:txBody>
      </p:sp>
    </p:spTree>
    <p:extLst>
      <p:ext uri="{BB962C8B-B14F-4D97-AF65-F5344CB8AC3E}">
        <p14:creationId xmlns:p14="http://schemas.microsoft.com/office/powerpoint/2010/main" val="428859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0" y="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Methodology: Secondary Fieldwork</a:t>
            </a:r>
          </a:p>
        </p:txBody>
      </p:sp>
      <p:sp>
        <p:nvSpPr>
          <p:cNvPr id="3" name="Content Placeholder 2">
            <a:extLst>
              <a:ext uri="{FF2B5EF4-FFF2-40B4-BE49-F238E27FC236}">
                <a16:creationId xmlns:a16="http://schemas.microsoft.com/office/drawing/2014/main" id="{63FC7C8D-4929-164A-AE62-7A644CE23AC3}"/>
              </a:ext>
            </a:extLst>
          </p:cNvPr>
          <p:cNvSpPr>
            <a:spLocks noGrp="1"/>
          </p:cNvSpPr>
          <p:nvPr>
            <p:ph idx="1"/>
          </p:nvPr>
        </p:nvSpPr>
        <p:spPr>
          <a:xfrm>
            <a:off x="838200" y="1690688"/>
            <a:ext cx="10515600" cy="1249115"/>
          </a:xfrm>
        </p:spPr>
        <p:txBody>
          <a:bodyPr>
            <a:normAutofit fontScale="92500" lnSpcReduction="20000"/>
          </a:bodyPr>
          <a:lstStyle/>
          <a:p>
            <a:r>
              <a:rPr lang="en-US" sz="2000" dirty="0"/>
              <a:t>Unstructured, open-ended email interviews with research aims. </a:t>
            </a:r>
          </a:p>
          <a:p>
            <a:r>
              <a:rPr lang="en-US" sz="2000" dirty="0"/>
              <a:t>Asked participates to share their experiences, thoughts and feelings on meditation</a:t>
            </a:r>
          </a:p>
          <a:p>
            <a:r>
              <a:rPr lang="en-US" sz="2000" dirty="0"/>
              <a:t>Follow up emails with participants met on the retreat as well as email interviews with local Lampeter XR members who practice meditation.</a:t>
            </a:r>
          </a:p>
          <a:p>
            <a:endParaRPr lang="en-US" sz="2000" dirty="0"/>
          </a:p>
        </p:txBody>
      </p:sp>
      <p:sp>
        <p:nvSpPr>
          <p:cNvPr id="4" name="Rectangular Callout 3">
            <a:extLst>
              <a:ext uri="{FF2B5EF4-FFF2-40B4-BE49-F238E27FC236}">
                <a16:creationId xmlns:a16="http://schemas.microsoft.com/office/drawing/2014/main" id="{50F4614A-66FC-2240-B2FE-F02D97015D47}"/>
              </a:ext>
            </a:extLst>
          </p:cNvPr>
          <p:cNvSpPr/>
          <p:nvPr/>
        </p:nvSpPr>
        <p:spPr>
          <a:xfrm>
            <a:off x="740808" y="3283525"/>
            <a:ext cx="3403270" cy="2318657"/>
          </a:xfrm>
          <a:prstGeom prst="wedgeRectCallou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934A714-C036-4247-87FF-486CF3CE8A70}"/>
              </a:ext>
            </a:extLst>
          </p:cNvPr>
          <p:cNvSpPr txBox="1"/>
          <p:nvPr/>
        </p:nvSpPr>
        <p:spPr>
          <a:xfrm>
            <a:off x="838200" y="3627245"/>
            <a:ext cx="3195452" cy="1631216"/>
          </a:xfrm>
          <a:prstGeom prst="rect">
            <a:avLst/>
          </a:prstGeom>
          <a:noFill/>
        </p:spPr>
        <p:txBody>
          <a:bodyPr wrap="square" rtlCol="0">
            <a:spAutoFit/>
          </a:bodyPr>
          <a:lstStyle/>
          <a:p>
            <a:r>
              <a:rPr lang="en-US" sz="2000" dirty="0"/>
              <a:t>”It underpins everything… the effect of being in the natural world is so powerful. The </a:t>
            </a:r>
            <a:r>
              <a:rPr lang="en-US" sz="2000" b="1" dirty="0"/>
              <a:t>connection</a:t>
            </a:r>
            <a:r>
              <a:rPr lang="en-US" sz="2000" dirty="0"/>
              <a:t>.. Is utterly strengthening.”</a:t>
            </a:r>
          </a:p>
        </p:txBody>
      </p:sp>
      <p:sp>
        <p:nvSpPr>
          <p:cNvPr id="10" name="Rectangular Callout 9">
            <a:extLst>
              <a:ext uri="{FF2B5EF4-FFF2-40B4-BE49-F238E27FC236}">
                <a16:creationId xmlns:a16="http://schemas.microsoft.com/office/drawing/2014/main" id="{1E9C53FA-BD64-1B4F-BECA-F80CEB911D3C}"/>
              </a:ext>
            </a:extLst>
          </p:cNvPr>
          <p:cNvSpPr/>
          <p:nvPr/>
        </p:nvSpPr>
        <p:spPr>
          <a:xfrm>
            <a:off x="4644654" y="3283524"/>
            <a:ext cx="3403270" cy="2318657"/>
          </a:xfrm>
          <a:prstGeom prst="wedgeRectCallou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9CA9170-EF22-8C4E-B10C-59C0CE17908B}"/>
              </a:ext>
            </a:extLst>
          </p:cNvPr>
          <p:cNvSpPr txBox="1"/>
          <p:nvPr/>
        </p:nvSpPr>
        <p:spPr>
          <a:xfrm>
            <a:off x="5073696" y="3935020"/>
            <a:ext cx="3054927" cy="1015663"/>
          </a:xfrm>
          <a:prstGeom prst="rect">
            <a:avLst/>
          </a:prstGeom>
          <a:noFill/>
        </p:spPr>
        <p:txBody>
          <a:bodyPr wrap="square" rtlCol="0">
            <a:spAutoFit/>
          </a:bodyPr>
          <a:lstStyle/>
          <a:p>
            <a:r>
              <a:rPr lang="en-US" sz="2000" dirty="0"/>
              <a:t>“Meditation is utterly </a:t>
            </a:r>
            <a:r>
              <a:rPr lang="en-US" sz="2000" b="1" dirty="0"/>
              <a:t>essential</a:t>
            </a:r>
            <a:r>
              <a:rPr lang="en-US" sz="2000" dirty="0"/>
              <a:t> as the way forward unfolds.”</a:t>
            </a:r>
          </a:p>
        </p:txBody>
      </p:sp>
      <p:sp>
        <p:nvSpPr>
          <p:cNvPr id="12" name="Rectangular Callout 11">
            <a:extLst>
              <a:ext uri="{FF2B5EF4-FFF2-40B4-BE49-F238E27FC236}">
                <a16:creationId xmlns:a16="http://schemas.microsoft.com/office/drawing/2014/main" id="{290D738C-5348-D543-BB74-A10B0F5F3FCC}"/>
              </a:ext>
            </a:extLst>
          </p:cNvPr>
          <p:cNvSpPr/>
          <p:nvPr/>
        </p:nvSpPr>
        <p:spPr>
          <a:xfrm>
            <a:off x="8557665" y="3283524"/>
            <a:ext cx="3403270" cy="2318657"/>
          </a:xfrm>
          <a:prstGeom prst="wedgeRectCallou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2F3CC1C-F5EC-5A49-AF02-C1CA3DAF1763}"/>
              </a:ext>
            </a:extLst>
          </p:cNvPr>
          <p:cNvSpPr txBox="1"/>
          <p:nvPr/>
        </p:nvSpPr>
        <p:spPr>
          <a:xfrm>
            <a:off x="8788732" y="3935019"/>
            <a:ext cx="2971800" cy="1015663"/>
          </a:xfrm>
          <a:prstGeom prst="rect">
            <a:avLst/>
          </a:prstGeom>
          <a:noFill/>
        </p:spPr>
        <p:txBody>
          <a:bodyPr wrap="square" rtlCol="0">
            <a:spAutoFit/>
          </a:bodyPr>
          <a:lstStyle/>
          <a:p>
            <a:r>
              <a:rPr lang="en-US" sz="2000" dirty="0"/>
              <a:t>“To see the bigger picture, feel part of the web of life, </a:t>
            </a:r>
            <a:r>
              <a:rPr lang="en-US" sz="2000" b="1" dirty="0"/>
              <a:t>in space and time</a:t>
            </a:r>
            <a:r>
              <a:rPr lang="en-US" sz="2000" dirty="0"/>
              <a:t>”</a:t>
            </a:r>
          </a:p>
        </p:txBody>
      </p:sp>
    </p:spTree>
    <p:extLst>
      <p:ext uri="{BB962C8B-B14F-4D97-AF65-F5344CB8AC3E}">
        <p14:creationId xmlns:p14="http://schemas.microsoft.com/office/powerpoint/2010/main" val="824179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Theory/Reflections: Liminality</a:t>
            </a:r>
          </a:p>
        </p:txBody>
      </p:sp>
      <p:sp>
        <p:nvSpPr>
          <p:cNvPr id="6" name="Rectangle 5">
            <a:extLst>
              <a:ext uri="{FF2B5EF4-FFF2-40B4-BE49-F238E27FC236}">
                <a16:creationId xmlns:a16="http://schemas.microsoft.com/office/drawing/2014/main" id="{95F0E859-E662-CC43-8287-98E76F5FF1EA}"/>
              </a:ext>
            </a:extLst>
          </p:cNvPr>
          <p:cNvSpPr/>
          <p:nvPr/>
        </p:nvSpPr>
        <p:spPr>
          <a:xfrm>
            <a:off x="685800" y="1413164"/>
            <a:ext cx="10667999" cy="48837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Content Placeholder 15" descr="A picture containing fireworks, night, dark, black&#10;&#10;Description automatically generated">
            <a:extLst>
              <a:ext uri="{FF2B5EF4-FFF2-40B4-BE49-F238E27FC236}">
                <a16:creationId xmlns:a16="http://schemas.microsoft.com/office/drawing/2014/main" id="{1783D727-18C8-1640-BCAD-3943BA9FEA76}"/>
              </a:ext>
            </a:extLst>
          </p:cNvPr>
          <p:cNvPicPr>
            <a:picLocks noGrp="1" noChangeAspect="1"/>
          </p:cNvPicPr>
          <p:nvPr>
            <p:ph idx="1"/>
          </p:nvPr>
        </p:nvPicPr>
        <p:blipFill>
          <a:blip r:embed="rId4">
            <a:duotone>
              <a:schemeClr val="accent3">
                <a:shade val="45000"/>
                <a:satMod val="135000"/>
              </a:schemeClr>
              <a:prstClr val="white"/>
            </a:duotone>
            <a:extLst>
              <a:ext uri="{837473B0-CC2E-450A-ABE3-18F120FF3D39}">
                <a1611:picAttrSrcUrl xmlns:a1611="http://schemas.microsoft.com/office/drawing/2016/11/main" r:id="rId5"/>
              </a:ext>
            </a:extLst>
          </a:blip>
          <a:stretch>
            <a:fillRect/>
          </a:stretch>
        </p:blipFill>
        <p:spPr>
          <a:xfrm>
            <a:off x="5082436" y="3150162"/>
            <a:ext cx="1874725" cy="1874725"/>
          </a:xfrm>
        </p:spPr>
      </p:pic>
      <p:sp>
        <p:nvSpPr>
          <p:cNvPr id="17" name="TextBox 16">
            <a:extLst>
              <a:ext uri="{FF2B5EF4-FFF2-40B4-BE49-F238E27FC236}">
                <a16:creationId xmlns:a16="http://schemas.microsoft.com/office/drawing/2014/main" id="{147ACE98-8ACC-4043-9161-43C1847E90F0}"/>
              </a:ext>
            </a:extLst>
          </p:cNvPr>
          <p:cNvSpPr txBox="1"/>
          <p:nvPr/>
        </p:nvSpPr>
        <p:spPr>
          <a:xfrm>
            <a:off x="5353857" y="4626178"/>
            <a:ext cx="1484293" cy="507831"/>
          </a:xfrm>
          <a:prstGeom prst="rect">
            <a:avLst/>
          </a:prstGeom>
          <a:noFill/>
        </p:spPr>
        <p:txBody>
          <a:bodyPr wrap="square" rtlCol="0">
            <a:spAutoFit/>
          </a:bodyPr>
          <a:lstStyle/>
          <a:p>
            <a:r>
              <a:rPr lang="en-US" sz="900" dirty="0">
                <a:hlinkClick r:id="rId5" tooltip="https://en.wikipedia.org/wiki/Dharma"/>
              </a:rPr>
              <a:t>This Photo</a:t>
            </a:r>
            <a:r>
              <a:rPr lang="en-US" sz="900" dirty="0"/>
              <a:t> by Unknown Author is licensed under </a:t>
            </a:r>
            <a:r>
              <a:rPr lang="en-US" sz="900" dirty="0">
                <a:hlinkClick r:id="rId6" tooltip="https://creativecommons.org/licenses/by-sa/3.0/"/>
              </a:rPr>
              <a:t>CC BY-SA</a:t>
            </a:r>
            <a:endParaRPr lang="en-US" sz="900" dirty="0"/>
          </a:p>
        </p:txBody>
      </p:sp>
      <p:sp>
        <p:nvSpPr>
          <p:cNvPr id="19" name="TextBox 18">
            <a:extLst>
              <a:ext uri="{FF2B5EF4-FFF2-40B4-BE49-F238E27FC236}">
                <a16:creationId xmlns:a16="http://schemas.microsoft.com/office/drawing/2014/main" id="{C228890B-9144-0245-B475-FEBB5C1999A0}"/>
              </a:ext>
            </a:extLst>
          </p:cNvPr>
          <p:cNvSpPr txBox="1"/>
          <p:nvPr/>
        </p:nvSpPr>
        <p:spPr>
          <a:xfrm>
            <a:off x="3007043" y="5142830"/>
            <a:ext cx="1892968" cy="830997"/>
          </a:xfrm>
          <a:prstGeom prst="rect">
            <a:avLst/>
          </a:prstGeom>
          <a:noFill/>
        </p:spPr>
        <p:txBody>
          <a:bodyPr wrap="square" rtlCol="0">
            <a:spAutoFit/>
          </a:bodyPr>
          <a:lstStyle/>
          <a:p>
            <a:r>
              <a:rPr lang="en-US" sz="2400" dirty="0"/>
              <a:t>1. Separation (Pre-liminal)</a:t>
            </a:r>
          </a:p>
        </p:txBody>
      </p:sp>
      <p:sp>
        <p:nvSpPr>
          <p:cNvPr id="20" name="TextBox 19">
            <a:extLst>
              <a:ext uri="{FF2B5EF4-FFF2-40B4-BE49-F238E27FC236}">
                <a16:creationId xmlns:a16="http://schemas.microsoft.com/office/drawing/2014/main" id="{DFEA0D56-2138-104D-B0FB-BF9D73C49230}"/>
              </a:ext>
            </a:extLst>
          </p:cNvPr>
          <p:cNvSpPr txBox="1"/>
          <p:nvPr/>
        </p:nvSpPr>
        <p:spPr>
          <a:xfrm>
            <a:off x="5353852" y="2028087"/>
            <a:ext cx="2012184" cy="830997"/>
          </a:xfrm>
          <a:prstGeom prst="rect">
            <a:avLst/>
          </a:prstGeom>
          <a:noFill/>
        </p:spPr>
        <p:txBody>
          <a:bodyPr wrap="square" rtlCol="0">
            <a:spAutoFit/>
          </a:bodyPr>
          <a:lstStyle/>
          <a:p>
            <a:r>
              <a:rPr lang="en-US" sz="2400" dirty="0"/>
              <a:t>2. Transition</a:t>
            </a:r>
          </a:p>
          <a:p>
            <a:r>
              <a:rPr lang="en-US" sz="2400" dirty="0"/>
              <a:t>(Liminal)</a:t>
            </a:r>
          </a:p>
        </p:txBody>
      </p:sp>
      <p:sp>
        <p:nvSpPr>
          <p:cNvPr id="21" name="TextBox 20">
            <a:extLst>
              <a:ext uri="{FF2B5EF4-FFF2-40B4-BE49-F238E27FC236}">
                <a16:creationId xmlns:a16="http://schemas.microsoft.com/office/drawing/2014/main" id="{2C454D22-40A6-264E-98A1-09375CEDA92D}"/>
              </a:ext>
            </a:extLst>
          </p:cNvPr>
          <p:cNvSpPr txBox="1"/>
          <p:nvPr/>
        </p:nvSpPr>
        <p:spPr>
          <a:xfrm>
            <a:off x="7366036" y="5142829"/>
            <a:ext cx="2291311" cy="830997"/>
          </a:xfrm>
          <a:prstGeom prst="rect">
            <a:avLst/>
          </a:prstGeom>
          <a:noFill/>
        </p:spPr>
        <p:txBody>
          <a:bodyPr wrap="square" rtlCol="0">
            <a:spAutoFit/>
          </a:bodyPr>
          <a:lstStyle/>
          <a:p>
            <a:r>
              <a:rPr lang="en-US" sz="2400" dirty="0"/>
              <a:t>3. Reaggregation</a:t>
            </a:r>
          </a:p>
          <a:p>
            <a:r>
              <a:rPr lang="en-US" sz="2400" dirty="0"/>
              <a:t>(Post liminal) </a:t>
            </a:r>
          </a:p>
        </p:txBody>
      </p:sp>
      <p:cxnSp>
        <p:nvCxnSpPr>
          <p:cNvPr id="23" name="Straight Arrow Connector 22">
            <a:extLst>
              <a:ext uri="{FF2B5EF4-FFF2-40B4-BE49-F238E27FC236}">
                <a16:creationId xmlns:a16="http://schemas.microsoft.com/office/drawing/2014/main" id="{4028E460-B305-CF4D-8174-E5DB9D857DDD}"/>
              </a:ext>
            </a:extLst>
          </p:cNvPr>
          <p:cNvCxnSpPr/>
          <p:nvPr/>
        </p:nvCxnSpPr>
        <p:spPr>
          <a:xfrm flipV="1">
            <a:off x="3953527" y="2727158"/>
            <a:ext cx="1400325" cy="229772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FCDFBEB-A8F5-0A40-9F68-6EDBD3108A96}"/>
              </a:ext>
            </a:extLst>
          </p:cNvPr>
          <p:cNvCxnSpPr>
            <a:cxnSpLocks/>
          </p:cNvCxnSpPr>
          <p:nvPr/>
        </p:nvCxnSpPr>
        <p:spPr>
          <a:xfrm>
            <a:off x="6695727" y="2794111"/>
            <a:ext cx="1390343" cy="233107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858ADA1C-18E2-C040-BA00-46984B681B1F}"/>
              </a:ext>
            </a:extLst>
          </p:cNvPr>
          <p:cNvSpPr txBox="1"/>
          <p:nvPr/>
        </p:nvSpPr>
        <p:spPr>
          <a:xfrm>
            <a:off x="1026695" y="1690688"/>
            <a:ext cx="2679031" cy="1200329"/>
          </a:xfrm>
          <a:prstGeom prst="rect">
            <a:avLst/>
          </a:prstGeom>
          <a:noFill/>
        </p:spPr>
        <p:txBody>
          <a:bodyPr wrap="square" rtlCol="0">
            <a:spAutoFit/>
          </a:bodyPr>
          <a:lstStyle/>
          <a:p>
            <a:r>
              <a:rPr lang="en-US" dirty="0"/>
              <a:t>Van </a:t>
            </a:r>
            <a:r>
              <a:rPr lang="en-US" dirty="0" err="1"/>
              <a:t>Gennep</a:t>
            </a:r>
            <a:r>
              <a:rPr lang="en-US" dirty="0"/>
              <a:t> (1960)- three- fold structure of Rituals </a:t>
            </a:r>
          </a:p>
          <a:p>
            <a:r>
              <a:rPr lang="en-US" dirty="0"/>
              <a:t>Turner (1969)- theory of liminality </a:t>
            </a:r>
          </a:p>
        </p:txBody>
      </p:sp>
      <p:sp>
        <p:nvSpPr>
          <p:cNvPr id="29" name="TextBox 28">
            <a:extLst>
              <a:ext uri="{FF2B5EF4-FFF2-40B4-BE49-F238E27FC236}">
                <a16:creationId xmlns:a16="http://schemas.microsoft.com/office/drawing/2014/main" id="{3D3EFA4E-5BC1-374C-849D-614852364161}"/>
              </a:ext>
            </a:extLst>
          </p:cNvPr>
          <p:cNvSpPr txBox="1"/>
          <p:nvPr/>
        </p:nvSpPr>
        <p:spPr>
          <a:xfrm>
            <a:off x="8511691" y="1732637"/>
            <a:ext cx="2842108" cy="646331"/>
          </a:xfrm>
          <a:prstGeom prst="rect">
            <a:avLst/>
          </a:prstGeom>
          <a:noFill/>
        </p:spPr>
        <p:txBody>
          <a:bodyPr wrap="square" rtlCol="0">
            <a:spAutoFit/>
          </a:bodyPr>
          <a:lstStyle/>
          <a:p>
            <a:r>
              <a:rPr lang="en-US" dirty="0"/>
              <a:t>Meditation as a liminal space</a:t>
            </a:r>
          </a:p>
        </p:txBody>
      </p:sp>
    </p:spTree>
    <p:extLst>
      <p:ext uri="{BB962C8B-B14F-4D97-AF65-F5344CB8AC3E}">
        <p14:creationId xmlns:p14="http://schemas.microsoft.com/office/powerpoint/2010/main" val="1261700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Liminal Embodiment:</a:t>
            </a:r>
          </a:p>
        </p:txBody>
      </p:sp>
      <p:pic>
        <p:nvPicPr>
          <p:cNvPr id="3" name="Content Placeholder 2">
            <a:extLst>
              <a:ext uri="{FF2B5EF4-FFF2-40B4-BE49-F238E27FC236}">
                <a16:creationId xmlns:a16="http://schemas.microsoft.com/office/drawing/2014/main" id="{9AF1AEA8-80AC-3346-80AE-A0793169B369}"/>
              </a:ext>
            </a:extLst>
          </p:cNvPr>
          <p:cNvPicPr>
            <a:picLocks noGrp="1" noChangeAspect="1"/>
          </p:cNvPicPr>
          <p:nvPr>
            <p:ph idx="1"/>
          </p:nvPr>
        </p:nvPicPr>
        <p:blipFill>
          <a:blip r:embed="rId4"/>
          <a:stretch>
            <a:fillRect/>
          </a:stretch>
        </p:blipFill>
        <p:spPr>
          <a:xfrm>
            <a:off x="8029469" y="1027906"/>
            <a:ext cx="3054421" cy="4351338"/>
          </a:xfrm>
          <a:prstGeom prst="rect">
            <a:avLst/>
          </a:prstGeom>
        </p:spPr>
      </p:pic>
      <p:sp>
        <p:nvSpPr>
          <p:cNvPr id="4" name="TextBox 3">
            <a:extLst>
              <a:ext uri="{FF2B5EF4-FFF2-40B4-BE49-F238E27FC236}">
                <a16:creationId xmlns:a16="http://schemas.microsoft.com/office/drawing/2014/main" id="{13C49010-A16D-8047-83AB-93CD06C94DBA}"/>
              </a:ext>
            </a:extLst>
          </p:cNvPr>
          <p:cNvSpPr txBox="1"/>
          <p:nvPr/>
        </p:nvSpPr>
        <p:spPr>
          <a:xfrm>
            <a:off x="838200" y="1454854"/>
            <a:ext cx="6384758" cy="5324535"/>
          </a:xfrm>
          <a:prstGeom prst="rect">
            <a:avLst/>
          </a:prstGeom>
          <a:noFill/>
        </p:spPr>
        <p:txBody>
          <a:bodyPr wrap="square" rtlCol="0">
            <a:spAutoFit/>
          </a:bodyPr>
          <a:lstStyle/>
          <a:p>
            <a:r>
              <a:rPr lang="en-US" sz="2000" dirty="0"/>
              <a:t>Liminal Embodiment, as redefined and applied by Turner (1969) distinguishes from the separation of mind and body. Instead embodiment as referred to by Pink (2015) and </a:t>
            </a:r>
            <a:r>
              <a:rPr lang="en-US" sz="2000" dirty="0" err="1"/>
              <a:t>Csordas</a:t>
            </a:r>
            <a:r>
              <a:rPr lang="en-US" sz="2000" dirty="0"/>
              <a:t> (1990) views the body as ‘a site of knowing’ (Pink, 2015, p.26). It is the recognition of the interconnection of the mind, body and spirit. </a:t>
            </a:r>
          </a:p>
          <a:p>
            <a:endParaRPr lang="en-US" sz="2000" dirty="0"/>
          </a:p>
          <a:p>
            <a:r>
              <a:rPr lang="en-US" sz="2000" dirty="0"/>
              <a:t>In meditation, the body directly influences the mind and vice versa, allowing for the ‘re-grounding and re-focusing’ of both. It is in the liminal embodiment of meditation that the presence of the effects of meditation begins to be felt. This can be felt biologically through the breath, the lowering of blood pressure , allowing the body to rest, as well as the calming and soothing of the mind and the release from distraction or negative thoughts. It is through this embodiment that the liminal phase moves towards transition.</a:t>
            </a:r>
          </a:p>
        </p:txBody>
      </p:sp>
      <p:sp>
        <p:nvSpPr>
          <p:cNvPr id="5" name="TextBox 4">
            <a:extLst>
              <a:ext uri="{FF2B5EF4-FFF2-40B4-BE49-F238E27FC236}">
                <a16:creationId xmlns:a16="http://schemas.microsoft.com/office/drawing/2014/main" id="{531775F0-2A20-8C44-84DE-07EE0D3BD5E1}"/>
              </a:ext>
            </a:extLst>
          </p:cNvPr>
          <p:cNvSpPr txBox="1"/>
          <p:nvPr/>
        </p:nvSpPr>
        <p:spPr>
          <a:xfrm>
            <a:off x="8165432" y="5379244"/>
            <a:ext cx="2918458" cy="1169551"/>
          </a:xfrm>
          <a:prstGeom prst="rect">
            <a:avLst/>
          </a:prstGeom>
          <a:noFill/>
        </p:spPr>
        <p:txBody>
          <a:bodyPr wrap="square" rtlCol="0">
            <a:spAutoFit/>
          </a:bodyPr>
          <a:lstStyle/>
          <a:p>
            <a:r>
              <a:rPr lang="en-US" sz="1400" dirty="0" err="1"/>
              <a:t>baDDog</a:t>
            </a:r>
            <a:r>
              <a:rPr lang="en-US" sz="1400" dirty="0"/>
              <a:t> (2019) </a:t>
            </a:r>
            <a:r>
              <a:rPr lang="en-US" sz="1400" i="1" dirty="0"/>
              <a:t>Embodiment II. </a:t>
            </a:r>
            <a:r>
              <a:rPr lang="en-US" sz="1400" dirty="0"/>
              <a:t>Available at: </a:t>
            </a:r>
            <a:r>
              <a:rPr lang="en-US" sz="1400" dirty="0">
                <a:hlinkClick r:id="rId5"/>
              </a:rPr>
              <a:t>https://baddogeditions.com/products/embodiment-ii</a:t>
            </a:r>
            <a:r>
              <a:rPr lang="en-US" sz="1400" dirty="0"/>
              <a:t> (Accessed: 7</a:t>
            </a:r>
            <a:r>
              <a:rPr lang="en-US" sz="1400" baseline="30000" dirty="0"/>
              <a:t>th</a:t>
            </a:r>
            <a:r>
              <a:rPr lang="en-US" sz="1400" dirty="0"/>
              <a:t> April 2020)</a:t>
            </a:r>
          </a:p>
        </p:txBody>
      </p:sp>
    </p:spTree>
    <p:extLst>
      <p:ext uri="{BB962C8B-B14F-4D97-AF65-F5344CB8AC3E}">
        <p14:creationId xmlns:p14="http://schemas.microsoft.com/office/powerpoint/2010/main" val="3063957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Conclusions:</a:t>
            </a:r>
          </a:p>
        </p:txBody>
      </p:sp>
      <p:sp>
        <p:nvSpPr>
          <p:cNvPr id="5" name="Content Placeholder 4">
            <a:extLst>
              <a:ext uri="{FF2B5EF4-FFF2-40B4-BE49-F238E27FC236}">
                <a16:creationId xmlns:a16="http://schemas.microsoft.com/office/drawing/2014/main" id="{523EED86-0A1A-6E41-A332-94399B7713E9}"/>
              </a:ext>
            </a:extLst>
          </p:cNvPr>
          <p:cNvSpPr>
            <a:spLocks noGrp="1"/>
          </p:cNvSpPr>
          <p:nvPr>
            <p:ph idx="1"/>
          </p:nvPr>
        </p:nvSpPr>
        <p:spPr/>
        <p:txBody>
          <a:bodyPr>
            <a:normAutofit/>
          </a:bodyPr>
          <a:lstStyle/>
          <a:p>
            <a:r>
              <a:rPr lang="en-US" sz="2300" dirty="0"/>
              <a:t>The act of meditation creates a liminal space for well-being, embodiment and individual and societal transition.</a:t>
            </a:r>
          </a:p>
          <a:p>
            <a:r>
              <a:rPr lang="en-US" sz="2300" dirty="0"/>
              <a:t>As Van </a:t>
            </a:r>
            <a:r>
              <a:rPr lang="en-US" sz="2300" dirty="0" err="1"/>
              <a:t>Gennep</a:t>
            </a:r>
            <a:r>
              <a:rPr lang="en-US" sz="2300" dirty="0"/>
              <a:t> wrote on the necessity for ritual and rites of passages across cultures, daily meditation for some is a ritual in itself. It allows one to separate from the structures of life, to transition through a liminal space when the mind and body are interconnected, and leads to </a:t>
            </a:r>
            <a:r>
              <a:rPr lang="en-US" sz="2300" dirty="0" err="1"/>
              <a:t>reaggeration</a:t>
            </a:r>
            <a:r>
              <a:rPr lang="en-US" sz="2300" dirty="0"/>
              <a:t>; where it brings individuals to become more attentive, have better mental clarity and shift perspectives. </a:t>
            </a:r>
          </a:p>
          <a:p>
            <a:r>
              <a:rPr lang="en-US" sz="2300" dirty="0"/>
              <a:t>‘Liminality refers to moments or periods of transition during which the normal limits to thought, self-understanding and behavior are relaxed, opening the way to novelty and imagination, construction and destruction… the concept of liminality has the potential to push social and political theory in new directions’ (</a:t>
            </a:r>
            <a:r>
              <a:rPr lang="en-US" sz="2300" dirty="0" err="1"/>
              <a:t>Thomassen</a:t>
            </a:r>
            <a:r>
              <a:rPr lang="en-US" sz="2300" dirty="0"/>
              <a:t>, 2014, p.1). </a:t>
            </a:r>
          </a:p>
          <a:p>
            <a:endParaRPr lang="en-US" sz="2000" dirty="0"/>
          </a:p>
        </p:txBody>
      </p:sp>
    </p:spTree>
    <p:extLst>
      <p:ext uri="{BB962C8B-B14F-4D97-AF65-F5344CB8AC3E}">
        <p14:creationId xmlns:p14="http://schemas.microsoft.com/office/powerpoint/2010/main" val="433948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walking down a dirt road&#10;&#10;Description automatically generated">
            <a:extLst>
              <a:ext uri="{FF2B5EF4-FFF2-40B4-BE49-F238E27FC236}">
                <a16:creationId xmlns:a16="http://schemas.microsoft.com/office/drawing/2014/main" id="{7FE94ABD-4388-D343-82B9-32EB90C2AD0A}"/>
              </a:ext>
            </a:extLst>
          </p:cNvPr>
          <p:cNvPicPr>
            <a:picLocks noChangeAspect="1"/>
          </p:cNvPicPr>
          <p:nvPr/>
        </p:nvPicPr>
        <p:blipFill rotWithShape="1">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0C5F4-1912-5F45-A49D-20806D07DF01}"/>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References:</a:t>
            </a:r>
          </a:p>
        </p:txBody>
      </p:sp>
      <p:sp>
        <p:nvSpPr>
          <p:cNvPr id="5" name="Content Placeholder 4">
            <a:extLst>
              <a:ext uri="{FF2B5EF4-FFF2-40B4-BE49-F238E27FC236}">
                <a16:creationId xmlns:a16="http://schemas.microsoft.com/office/drawing/2014/main" id="{523EED86-0A1A-6E41-A332-94399B7713E9}"/>
              </a:ext>
            </a:extLst>
          </p:cNvPr>
          <p:cNvSpPr>
            <a:spLocks noGrp="1"/>
          </p:cNvSpPr>
          <p:nvPr>
            <p:ph idx="1"/>
          </p:nvPr>
        </p:nvSpPr>
        <p:spPr>
          <a:xfrm>
            <a:off x="838200" y="1347536"/>
            <a:ext cx="10515600" cy="5358063"/>
          </a:xfrm>
        </p:spPr>
        <p:txBody>
          <a:bodyPr>
            <a:normAutofit lnSpcReduction="10000"/>
          </a:bodyPr>
          <a:lstStyle/>
          <a:p>
            <a:r>
              <a:rPr lang="en-GB" sz="2000" dirty="0" err="1"/>
              <a:t>Csordas</a:t>
            </a:r>
            <a:r>
              <a:rPr lang="en-GB" sz="2000" dirty="0"/>
              <a:t>, T. J. (1990) ‘Embodiment as a Paradigm for Anthropology.’ </a:t>
            </a:r>
            <a:r>
              <a:rPr lang="en-GB" sz="2000" i="1" dirty="0"/>
              <a:t>Ethos. </a:t>
            </a:r>
            <a:r>
              <a:rPr lang="en-GB" sz="2000" dirty="0"/>
              <a:t>Vol. 18, No. 1, p.5-47. American Anthropological Association: Wiley. </a:t>
            </a:r>
          </a:p>
          <a:p>
            <a:r>
              <a:rPr lang="en-US" sz="2000" dirty="0"/>
              <a:t>Davies, C. (2008) </a:t>
            </a:r>
            <a:r>
              <a:rPr lang="en-US" sz="2000" i="1" dirty="0"/>
              <a:t>Reflexive Ethnography- A Guide to Researching Selves and Others. </a:t>
            </a:r>
            <a:r>
              <a:rPr lang="en-US" sz="2000" dirty="0"/>
              <a:t>2</a:t>
            </a:r>
            <a:r>
              <a:rPr lang="en-US" sz="2000" baseline="30000" dirty="0"/>
              <a:t>nd</a:t>
            </a:r>
            <a:r>
              <a:rPr lang="en-US" sz="2000" dirty="0"/>
              <a:t> Ed. New York: Routledge.</a:t>
            </a:r>
          </a:p>
          <a:p>
            <a:r>
              <a:rPr lang="en-US" sz="2000" dirty="0"/>
              <a:t>Ellis, C. et al. (2011) ‘Autoethnography: an overview.’ </a:t>
            </a:r>
            <a:r>
              <a:rPr lang="en-US" sz="2000" i="1" dirty="0"/>
              <a:t>Historical Social Research. </a:t>
            </a:r>
            <a:r>
              <a:rPr lang="en-US" sz="2000" dirty="0"/>
              <a:t>Vol. 36, p.273-290. (Accessed: 2</a:t>
            </a:r>
            <a:r>
              <a:rPr lang="en-US" sz="2000" baseline="30000" dirty="0"/>
              <a:t>nd</a:t>
            </a:r>
            <a:r>
              <a:rPr lang="en-US" sz="2000" dirty="0"/>
              <a:t> April 2020) Available at: </a:t>
            </a:r>
            <a:r>
              <a:rPr lang="en-US" sz="2000" dirty="0">
                <a:hlinkClick r:id="rId3"/>
              </a:rPr>
              <a:t>https://pdfs.semanticscholar.org/55c2/ade294ac69560ba11e7543e395594577c612.pdf?_ga=2.98335260.249347521.1586341425-1568330967.1585676419</a:t>
            </a:r>
            <a:r>
              <a:rPr lang="en-US" sz="2000" dirty="0"/>
              <a:t> </a:t>
            </a:r>
          </a:p>
          <a:p>
            <a:r>
              <a:rPr lang="en-US" sz="2000" dirty="0"/>
              <a:t>Malinowski, B. (1922) </a:t>
            </a:r>
            <a:r>
              <a:rPr lang="en-US" sz="2000" i="1" dirty="0"/>
              <a:t>Argonauts of the Western Pacific. </a:t>
            </a:r>
            <a:r>
              <a:rPr lang="en-US" sz="2000" dirty="0"/>
              <a:t>Illinois: Waveland Press, Inc.</a:t>
            </a:r>
          </a:p>
          <a:p>
            <a:r>
              <a:rPr lang="en-US" sz="2000" dirty="0"/>
              <a:t>Pink, S. (2015) </a:t>
            </a:r>
            <a:r>
              <a:rPr lang="en-US" sz="2000" i="1" dirty="0"/>
              <a:t>Doing Sensory Ethnography. </a:t>
            </a:r>
            <a:r>
              <a:rPr lang="en-US" sz="2000" dirty="0"/>
              <a:t>2</a:t>
            </a:r>
            <a:r>
              <a:rPr lang="en-US" sz="2000" baseline="30000" dirty="0"/>
              <a:t>nd</a:t>
            </a:r>
            <a:r>
              <a:rPr lang="en-US" sz="2000" dirty="0"/>
              <a:t> Ed. London: SAGE Publications Ltd.</a:t>
            </a:r>
          </a:p>
          <a:p>
            <a:r>
              <a:rPr lang="en-US" sz="2000" dirty="0"/>
              <a:t>Russel Bernard, H. (2011) </a:t>
            </a:r>
            <a:r>
              <a:rPr lang="en-US" sz="2000" i="1" dirty="0"/>
              <a:t>Research Methods in Anthropology- Qualitative and Quantitative Approaches. </a:t>
            </a:r>
            <a:r>
              <a:rPr lang="en-US" sz="2000" dirty="0"/>
              <a:t>5</a:t>
            </a:r>
            <a:r>
              <a:rPr lang="en-US" sz="2000" baseline="30000" dirty="0"/>
              <a:t>th</a:t>
            </a:r>
            <a:r>
              <a:rPr lang="en-US" sz="2000" dirty="0"/>
              <a:t> Ed. Plymouth: </a:t>
            </a:r>
            <a:r>
              <a:rPr lang="en-US" sz="2000" dirty="0" err="1"/>
              <a:t>AltaMira</a:t>
            </a:r>
            <a:r>
              <a:rPr lang="en-US" sz="2000" dirty="0"/>
              <a:t> Press.</a:t>
            </a:r>
          </a:p>
          <a:p>
            <a:r>
              <a:rPr lang="en-GB" sz="2000" dirty="0" err="1"/>
              <a:t>Thomassen</a:t>
            </a:r>
            <a:r>
              <a:rPr lang="en-GB" sz="2000" dirty="0"/>
              <a:t>, B. (2014) </a:t>
            </a:r>
            <a:r>
              <a:rPr lang="en-GB" sz="2000" i="1" dirty="0"/>
              <a:t>Liminality and the Modern- Living Through the In-Between. </a:t>
            </a:r>
            <a:r>
              <a:rPr lang="en-GB" sz="2000" dirty="0"/>
              <a:t>New York: Routledge.</a:t>
            </a:r>
          </a:p>
          <a:p>
            <a:r>
              <a:rPr lang="en-GB" sz="2000" dirty="0"/>
              <a:t>Turner, V. (1969) </a:t>
            </a:r>
            <a:r>
              <a:rPr lang="en-GB" sz="2000" i="1" dirty="0"/>
              <a:t>The Ritual Process- Structure and Anti-Structure. </a:t>
            </a:r>
            <a:r>
              <a:rPr lang="en-GB" sz="2000" dirty="0"/>
              <a:t>London: </a:t>
            </a:r>
            <a:r>
              <a:rPr lang="en-GB" sz="2000" dirty="0" err="1"/>
              <a:t>AldineTransaction</a:t>
            </a:r>
            <a:r>
              <a:rPr lang="en-GB" sz="2000" dirty="0"/>
              <a:t>.</a:t>
            </a:r>
          </a:p>
          <a:p>
            <a:r>
              <a:rPr lang="en-GB" sz="2000" dirty="0"/>
              <a:t>Van </a:t>
            </a:r>
            <a:r>
              <a:rPr lang="en-GB" sz="2000" dirty="0" err="1"/>
              <a:t>Gennep</a:t>
            </a:r>
            <a:r>
              <a:rPr lang="en-GB" sz="2000" dirty="0"/>
              <a:t>, A. (1960) </a:t>
            </a:r>
            <a:r>
              <a:rPr lang="en-GB" sz="2000" i="1" dirty="0"/>
              <a:t>The Rites of Passage. </a:t>
            </a:r>
            <a:r>
              <a:rPr lang="en-GB" sz="2000" dirty="0"/>
              <a:t>London: The University of Chicago Press. .</a:t>
            </a:r>
          </a:p>
          <a:p>
            <a:endParaRPr lang="en-GB" sz="2000" dirty="0"/>
          </a:p>
          <a:p>
            <a:endParaRPr lang="en-US" sz="2000" dirty="0"/>
          </a:p>
          <a:p>
            <a:endParaRPr lang="en-US" sz="2000" dirty="0"/>
          </a:p>
        </p:txBody>
      </p:sp>
    </p:spTree>
    <p:extLst>
      <p:ext uri="{BB962C8B-B14F-4D97-AF65-F5344CB8AC3E}">
        <p14:creationId xmlns:p14="http://schemas.microsoft.com/office/powerpoint/2010/main" val="5241662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4036</TotalTime>
  <Words>2881</Words>
  <Application>Microsoft Macintosh PowerPoint</Application>
  <PresentationFormat>Widescreen</PresentationFormat>
  <Paragraphs>105</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Ritual of Meditation: An ethnographic study into Liminal Embodiment</vt:lpstr>
      <vt:lpstr>Overview/Introduction:</vt:lpstr>
      <vt:lpstr>Methodology- Field Site:</vt:lpstr>
      <vt:lpstr>In the field:</vt:lpstr>
      <vt:lpstr>Methodology: Primary Fieldwork</vt:lpstr>
      <vt:lpstr>Methodology: Secondary Fieldwork</vt:lpstr>
      <vt:lpstr>Theory/Reflections: Liminality</vt:lpstr>
      <vt:lpstr>Liminal Embodiment:</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Evans (1700556)</dc:creator>
  <cp:lastModifiedBy>Alice Evans (1700556)</cp:lastModifiedBy>
  <cp:revision>41</cp:revision>
  <dcterms:created xsi:type="dcterms:W3CDTF">2020-04-06T18:02:59Z</dcterms:created>
  <dcterms:modified xsi:type="dcterms:W3CDTF">2020-04-09T14:32:21Z</dcterms:modified>
</cp:coreProperties>
</file>