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2" d="100"/>
          <a:sy n="62" d="100"/>
        </p:scale>
        <p:origin x="6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100295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1972974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1783484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451183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4A1863-924B-486F-BD4B-456032400BE8}"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966926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4A1863-924B-486F-BD4B-456032400BE8}" type="datetimeFigureOut">
              <a:rPr lang="en-GB" smtClean="0"/>
              <a:t>10/07/2022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641382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4A1863-924B-486F-BD4B-456032400BE8}" type="datetimeFigureOut">
              <a:rPr lang="en-GB" smtClean="0"/>
              <a:t>10/07/2022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570867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2521270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226584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955836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6B970-596A-4C41-931B-FB03D994253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63643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413987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6B970-596A-4C41-931B-FB03D994253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35850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4A1863-924B-486F-BD4B-456032400BE8}"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362714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359160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4A1863-924B-486F-BD4B-456032400BE8}"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6B970-596A-4C41-931B-FB03D994253E}" type="slidenum">
              <a:rPr lang="en-GB" smtClean="0"/>
              <a:t>‹#›</a:t>
            </a:fld>
            <a:endParaRPr lang="en-GB"/>
          </a:p>
        </p:txBody>
      </p:sp>
    </p:spTree>
    <p:extLst>
      <p:ext uri="{BB962C8B-B14F-4D97-AF65-F5344CB8AC3E}">
        <p14:creationId xmlns:p14="http://schemas.microsoft.com/office/powerpoint/2010/main" val="203251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A4A1863-924B-486F-BD4B-456032400BE8}" type="datetimeFigureOut">
              <a:rPr lang="en-GB" smtClean="0"/>
              <a:t>10/07/2022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C96B970-596A-4C41-931B-FB03D994253E}" type="slidenum">
              <a:rPr lang="en-GB" smtClean="0"/>
              <a:t>‹#›</a:t>
            </a:fld>
            <a:endParaRPr lang="en-GB"/>
          </a:p>
        </p:txBody>
      </p:sp>
    </p:spTree>
    <p:extLst>
      <p:ext uri="{BB962C8B-B14F-4D97-AF65-F5344CB8AC3E}">
        <p14:creationId xmlns:p14="http://schemas.microsoft.com/office/powerpoint/2010/main" val="37088663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2.xml"/><Relationship Id="rId5" Type="http://schemas.openxmlformats.org/officeDocument/2006/relationships/image" Target="../media/image1.png"/><Relationship Id="rId4"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7.m4a"/><Relationship Id="rId7" Type="http://schemas.openxmlformats.org/officeDocument/2006/relationships/image" Target="../media/image6.png"/><Relationship Id="rId12" Type="http://schemas.openxmlformats.org/officeDocument/2006/relationships/image" Target="../media/image1.png"/><Relationship Id="rId2" Type="http://schemas.microsoft.com/office/2007/relationships/media" Target="../media/media7.m4a"/><Relationship Id="rId1" Type="http://schemas.openxmlformats.org/officeDocument/2006/relationships/tags" Target="../tags/tag4.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slideLayout" Target="../slideLayouts/slideLayout6.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5.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media9.m4a"/><Relationship Id="rId7" Type="http://schemas.openxmlformats.org/officeDocument/2006/relationships/image" Target="../media/image13.png"/><Relationship Id="rId12" Type="http://schemas.openxmlformats.org/officeDocument/2006/relationships/image" Target="../media/image1.png"/><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slideLayout" Target="../slideLayouts/slideLayout7.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1.png"/><Relationship Id="rId2" Type="http://schemas.microsoft.com/office/2007/relationships/media" Target="../media/media11.m4a"/><Relationship Id="rId1" Type="http://schemas.openxmlformats.org/officeDocument/2006/relationships/tags" Target="../tags/tag7.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2.m4a"/><Relationship Id="rId7" Type="http://schemas.openxmlformats.org/officeDocument/2006/relationships/image" Target="../media/image25.png"/><Relationship Id="rId2" Type="http://schemas.microsoft.com/office/2007/relationships/media" Target="../media/media12.m4a"/><Relationship Id="rId1" Type="http://schemas.openxmlformats.org/officeDocument/2006/relationships/tags" Target="../tags/tag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9.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1.png"/><Relationship Id="rId2" Type="http://schemas.microsoft.com/office/2007/relationships/media" Target="../media/media15.m4a"/><Relationship Id="rId1" Type="http://schemas.openxmlformats.org/officeDocument/2006/relationships/tags" Target="../tags/tag10.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1.xml"/><Relationship Id="rId6" Type="http://schemas.openxmlformats.org/officeDocument/2006/relationships/image" Target="../media/image1.png"/><Relationship Id="rId5" Type="http://schemas.openxmlformats.org/officeDocument/2006/relationships/image" Target="../media/image30.png"/><Relationship Id="rId4"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hyperlink" Target="https://40plus.standard.co.uk/news/crime/alarming-number-of-children-under-age-of-10-stopped-and-searched-by-police-in-london-10110308.html" TargetMode="External"/><Relationship Id="rId2" Type="http://schemas.openxmlformats.org/officeDocument/2006/relationships/hyperlink" Target="https://bigissue.com/news/social-justice/expanded-stop-and-search-powers-will-lead-to-more-criminalisation-of-black-people-groups-warn/" TargetMode="External"/><Relationship Id="rId1" Type="http://schemas.openxmlformats.org/officeDocument/2006/relationships/slideLayout" Target="../slideLayouts/slideLayout6.xml"/><Relationship Id="rId6" Type="http://schemas.openxmlformats.org/officeDocument/2006/relationships/hyperlink" Target="https://www.theguardian.com/uk-news/2021/oct/26/mets-failings-have-ripple-effect-across-uk-on-confidence-in-policing" TargetMode="External"/><Relationship Id="rId5" Type="http://schemas.openxmlformats.org/officeDocument/2006/relationships/hyperlink" Target="https://www.college.police.uk/article/preparing-policing-future-challenges-and-demands" TargetMode="External"/><Relationship Id="rId4" Type="http://schemas.openxmlformats.org/officeDocument/2006/relationships/hyperlink" Target="http://www.parliament.uk/commons-librar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93/police/paw046" TargetMode="External"/><Relationship Id="rId2" Type="http://schemas.openxmlformats.org/officeDocument/2006/relationships/hyperlink" Target="https://www.npcc.police.uk/documents/Policing%20Vision.pdf" TargetMode="External"/><Relationship Id="rId1" Type="http://schemas.openxmlformats.org/officeDocument/2006/relationships/slideLayout" Target="../slideLayouts/slideLayout6.xml"/><Relationship Id="rId4" Type="http://schemas.openxmlformats.org/officeDocument/2006/relationships/hyperlink" Target="https://doi.org/10.1038/s41562-020-01029-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E721-E0BD-4F05-B6D7-FA4121009AB2}"/>
              </a:ext>
            </a:extLst>
          </p:cNvPr>
          <p:cNvSpPr>
            <a:spLocks noGrp="1"/>
          </p:cNvSpPr>
          <p:nvPr>
            <p:ph type="ctrTitle"/>
          </p:nvPr>
        </p:nvSpPr>
        <p:spPr/>
        <p:txBody>
          <a:bodyPr>
            <a:normAutofit/>
          </a:bodyPr>
          <a:lstStyle/>
          <a:p>
            <a:r>
              <a:rPr lang="en-GB" sz="3200" b="1" dirty="0">
                <a:latin typeface="Arial" pitchFamily="34"/>
              </a:rPr>
              <a:t>Adam Hodgkinson (Student number 2111203)</a:t>
            </a:r>
            <a:br>
              <a:rPr lang="en-GB" sz="5400" b="1" dirty="0">
                <a:latin typeface="Times New Roman" pitchFamily="18"/>
              </a:rPr>
            </a:br>
            <a:endParaRPr lang="en-GB" b="1" dirty="0"/>
          </a:p>
        </p:txBody>
      </p:sp>
      <p:sp>
        <p:nvSpPr>
          <p:cNvPr id="3" name="Subtitle 2">
            <a:extLst>
              <a:ext uri="{FF2B5EF4-FFF2-40B4-BE49-F238E27FC236}">
                <a16:creationId xmlns:a16="http://schemas.microsoft.com/office/drawing/2014/main" id="{B4612204-F823-4BBE-A37E-BD8FDE2672AA}"/>
              </a:ext>
            </a:extLst>
          </p:cNvPr>
          <p:cNvSpPr>
            <a:spLocks noGrp="1"/>
          </p:cNvSpPr>
          <p:nvPr>
            <p:ph type="subTitle" idx="1"/>
          </p:nvPr>
        </p:nvSpPr>
        <p:spPr/>
        <p:txBody>
          <a:bodyPr/>
          <a:lstStyle/>
          <a:p>
            <a:pPr lvl="0"/>
            <a:r>
              <a:rPr lang="en-GB" sz="2000" b="1" dirty="0">
                <a:solidFill>
                  <a:schemeClr val="tx1"/>
                </a:solidFill>
                <a:latin typeface="Arial" pitchFamily="34"/>
              </a:rPr>
              <a:t>Contemporary Issues in Policing </a:t>
            </a:r>
          </a:p>
          <a:p>
            <a:pPr lvl="0"/>
            <a:r>
              <a:rPr lang="en-GB" sz="2000" b="1" dirty="0">
                <a:solidFill>
                  <a:schemeClr val="tx1"/>
                </a:solidFill>
                <a:latin typeface="Arial" pitchFamily="34"/>
              </a:rPr>
              <a:t>Assignment Presentation</a:t>
            </a:r>
            <a:endParaRPr lang="en-GB" sz="2000" b="1" dirty="0">
              <a:solidFill>
                <a:schemeClr val="tx1"/>
              </a:solidFill>
            </a:endParaRPr>
          </a:p>
          <a:p>
            <a:endParaRPr lang="en-GB" dirty="0"/>
          </a:p>
        </p:txBody>
      </p:sp>
      <p:pic>
        <p:nvPicPr>
          <p:cNvPr id="6" name="Audio 5">
            <a:hlinkClick r:id="" action="ppaction://media"/>
            <a:extLst>
              <a:ext uri="{FF2B5EF4-FFF2-40B4-BE49-F238E27FC236}">
                <a16:creationId xmlns:a16="http://schemas.microsoft.com/office/drawing/2014/main" id="{E9D87738-841B-4457-8321-4830771FA7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37338539"/>
      </p:ext>
    </p:extLst>
  </p:cSld>
  <p:clrMapOvr>
    <a:masterClrMapping/>
  </p:clrMapOvr>
  <mc:AlternateContent xmlns:mc="http://schemas.openxmlformats.org/markup-compatibility/2006" xmlns:p14="http://schemas.microsoft.com/office/powerpoint/2010/main">
    <mc:Choice Requires="p14">
      <p:transition spd="slow" p14:dur="2000" advTm="5493"/>
    </mc:Choice>
    <mc:Fallback xmlns="">
      <p:transition spd="slow" advTm="5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01520B72-94C4-4ABB-AC64-A3382705B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7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9A64CBFD-D6E8-4E6A-8F66-1948BED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1F00C3C-6F67-4EAB-B6A8-463D010D0C29}"/>
              </a:ext>
            </a:extLst>
          </p:cNvPr>
          <p:cNvPicPr>
            <a:picLocks noChangeAspect="1"/>
          </p:cNvPicPr>
          <p:nvPr/>
        </p:nvPicPr>
        <p:blipFill>
          <a:blip r:embed="rId4"/>
          <a:stretch>
            <a:fillRect/>
          </a:stretch>
        </p:blipFill>
        <p:spPr>
          <a:xfrm>
            <a:off x="1143941" y="643467"/>
            <a:ext cx="9904117" cy="5571066"/>
          </a:xfrm>
          <a:prstGeom prst="rect">
            <a:avLst/>
          </a:prstGeom>
        </p:spPr>
      </p:pic>
      <p:pic>
        <p:nvPicPr>
          <p:cNvPr id="3" name="Audio 2">
            <a:hlinkClick r:id="" action="ppaction://media"/>
            <a:extLst>
              <a:ext uri="{FF2B5EF4-FFF2-40B4-BE49-F238E27FC236}">
                <a16:creationId xmlns:a16="http://schemas.microsoft.com/office/drawing/2014/main" id="{BC352A3F-74E9-4DCB-B060-FD6FD1C01B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94703554"/>
      </p:ext>
    </p:extLst>
  </p:cSld>
  <p:clrMapOvr>
    <a:masterClrMapping/>
  </p:clrMapOvr>
  <mc:AlternateContent xmlns:mc="http://schemas.openxmlformats.org/markup-compatibility/2006" xmlns:p14="http://schemas.microsoft.com/office/powerpoint/2010/main">
    <mc:Choice Requires="p14">
      <p:transition spd="slow" p14:dur="2000" advTm="8047"/>
    </mc:Choice>
    <mc:Fallback xmlns="">
      <p:transition spd="slow" advTm="8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3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3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3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3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3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3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3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4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4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4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45" name="Group 104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4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4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4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4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5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5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5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5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5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5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5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5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59" name="Rectangle 105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6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063" name="Rectangle 1062">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Rectangle 1064">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8AB4548-CBCB-424C-BD68-E9BDEBF9F8A5}"/>
              </a:ext>
            </a:extLst>
          </p:cNvPr>
          <p:cNvSpPr>
            <a:spLocks noGrp="1"/>
          </p:cNvSpPr>
          <p:nvPr>
            <p:ph type="title"/>
          </p:nvPr>
        </p:nvSpPr>
        <p:spPr>
          <a:xfrm>
            <a:off x="540279" y="967417"/>
            <a:ext cx="3778870" cy="3943250"/>
          </a:xfrm>
        </p:spPr>
        <p:txBody>
          <a:bodyPr vert="horz" lIns="91440" tIns="45720" rIns="91440" bIns="45720" rtlCol="0" anchor="b">
            <a:normAutofit/>
          </a:bodyPr>
          <a:lstStyle/>
          <a:p>
            <a:pPr>
              <a:lnSpc>
                <a:spcPct val="90000"/>
              </a:lnSpc>
            </a:pPr>
            <a:r>
              <a:rPr lang="en-US" sz="2800" i="1">
                <a:solidFill>
                  <a:srgbClr val="FEFFFF"/>
                </a:solidFill>
                <a:effectLst/>
              </a:rPr>
              <a:t>Stop and search powers were introduced in the nineteenth century as a tool to search people reasonably suspected of having criminal intent</a:t>
            </a:r>
            <a:endParaRPr lang="en-US" sz="2800">
              <a:solidFill>
                <a:srgbClr val="FEFFFF"/>
              </a:solidFill>
            </a:endParaRPr>
          </a:p>
        </p:txBody>
      </p:sp>
      <p:sp>
        <p:nvSpPr>
          <p:cNvPr id="1067"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See the source image">
            <a:extLst>
              <a:ext uri="{FF2B5EF4-FFF2-40B4-BE49-F238E27FC236}">
                <a16:creationId xmlns:a16="http://schemas.microsoft.com/office/drawing/2014/main" id="{51E78325-9F0C-4D65-8DE4-D873880E8A0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87994" y="1669994"/>
            <a:ext cx="5640502" cy="35253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0AE3693-990F-4778-9738-12391F67A13E}"/>
              </a:ext>
            </a:extLst>
          </p:cNvPr>
          <p:cNvSpPr txBox="1"/>
          <p:nvPr/>
        </p:nvSpPr>
        <p:spPr>
          <a:xfrm>
            <a:off x="389106" y="5102399"/>
            <a:ext cx="3930043" cy="246221"/>
          </a:xfrm>
          <a:prstGeom prst="rect">
            <a:avLst/>
          </a:prstGeom>
          <a:noFill/>
        </p:spPr>
        <p:txBody>
          <a:bodyPr wrap="square" rtlCol="0">
            <a:spAutoFit/>
          </a:bodyPr>
          <a:lstStyle/>
          <a:p>
            <a:r>
              <a:rPr lang="en-US" sz="1000" dirty="0">
                <a:solidFill>
                  <a:srgbClr val="000000"/>
                </a:solidFill>
                <a:latin typeface="Arial" pitchFamily="34"/>
                <a:cs typeface="Arial" pitchFamily="34"/>
              </a:rPr>
              <a:t>Ali, A., Champion, N., (2021)</a:t>
            </a:r>
            <a:endParaRPr lang="en-GB" sz="1000" dirty="0"/>
          </a:p>
        </p:txBody>
      </p:sp>
      <p:pic>
        <p:nvPicPr>
          <p:cNvPr id="6" name="Audio 5">
            <a:hlinkClick r:id="" action="ppaction://media"/>
            <a:extLst>
              <a:ext uri="{FF2B5EF4-FFF2-40B4-BE49-F238E27FC236}">
                <a16:creationId xmlns:a16="http://schemas.microsoft.com/office/drawing/2014/main" id="{B510F61F-DFA9-48F1-BB91-48DD341106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6508474"/>
      </p:ext>
    </p:extLst>
  </p:cSld>
  <p:clrMapOvr>
    <a:masterClrMapping/>
  </p:clrMapOvr>
  <mc:AlternateContent xmlns:mc="http://schemas.openxmlformats.org/markup-compatibility/2006" xmlns:p14="http://schemas.microsoft.com/office/powerpoint/2010/main">
    <mc:Choice Requires="p14">
      <p:transition spd="slow" p14:dur="2000" advTm="25435"/>
    </mc:Choice>
    <mc:Fallback xmlns="">
      <p:transition spd="slow" advTm="25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056F-D8FA-4681-899D-31D89416AE2D}"/>
              </a:ext>
            </a:extLst>
          </p:cNvPr>
          <p:cNvSpPr>
            <a:spLocks noGrp="1"/>
          </p:cNvSpPr>
          <p:nvPr>
            <p:ph type="title"/>
          </p:nvPr>
        </p:nvSpPr>
        <p:spPr>
          <a:xfrm>
            <a:off x="2592924" y="624110"/>
            <a:ext cx="8911687" cy="508004"/>
          </a:xfrm>
        </p:spPr>
        <p:txBody>
          <a:bodyPr>
            <a:normAutofit fontScale="90000"/>
          </a:bodyPr>
          <a:lstStyle/>
          <a:p>
            <a:r>
              <a:rPr lang="en-GB" sz="22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are three types of stop and search powers available to the police: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7BFD261-AD4C-40E5-9E3D-E39D584C6096}"/>
              </a:ext>
            </a:extLst>
          </p:cNvPr>
          <p:cNvSpPr>
            <a:spLocks noGrp="1"/>
          </p:cNvSpPr>
          <p:nvPr>
            <p:ph sz="half" idx="1"/>
          </p:nvPr>
        </p:nvSpPr>
        <p:spPr>
          <a:xfrm>
            <a:off x="2592924" y="1702085"/>
            <a:ext cx="8522925" cy="3777622"/>
          </a:xfrm>
        </p:spPr>
        <p:txBody>
          <a:bodyPr>
            <a:normAutofit lnSpcReduction="10000"/>
          </a:bodyPr>
          <a:lstStyle/>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P</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owers which require officers to have “reasonable grounds” to conduct the search, sometimes known as ‘section 1’ searches;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A</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power which allows officers to search without reasonable grounds, sometimes known as ‘no suspicion’ or ‘section 60’ search. This power can only be used when authorised by a senior officer based on certain ‘pre-conditions’.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A</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power officers can use to search those they ‘reasonably suspect’ are terrorists. This terrorism power is not discussed in this briefing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Audio 6">
            <a:hlinkClick r:id="" action="ppaction://media"/>
            <a:extLst>
              <a:ext uri="{FF2B5EF4-FFF2-40B4-BE49-F238E27FC236}">
                <a16:creationId xmlns:a16="http://schemas.microsoft.com/office/drawing/2014/main" id="{953AF921-56BD-43AC-BDBE-48184AEB32E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32173402"/>
      </p:ext>
    </p:extLst>
  </p:cSld>
  <p:clrMapOvr>
    <a:masterClrMapping/>
  </p:clrMapOvr>
  <mc:AlternateContent xmlns:mc="http://schemas.openxmlformats.org/markup-compatibility/2006" xmlns:p14="http://schemas.microsoft.com/office/powerpoint/2010/main">
    <mc:Choice Requires="p14">
      <p:transition spd="slow" p14:dur="2000" advTm="31311"/>
    </mc:Choice>
    <mc:Fallback xmlns="">
      <p:transition spd="slow" advTm="31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p:cTn id="1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p:cTn id="2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BD5E0-651A-451D-AA6C-3E435BD86862}"/>
              </a:ext>
            </a:extLst>
          </p:cNvPr>
          <p:cNvSpPr>
            <a:spLocks noGrp="1"/>
          </p:cNvSpPr>
          <p:nvPr>
            <p:ph type="title"/>
          </p:nvPr>
        </p:nvSpPr>
        <p:spPr/>
        <p:txBody>
          <a:bodyPr>
            <a:noAutofit/>
          </a:bodyPr>
          <a:lstStyle/>
          <a:p>
            <a:r>
              <a:rPr lang="en-GB" sz="20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are Reasonable Grounds?</a:t>
            </a:r>
            <a:br>
              <a:rPr lang="en-GB" sz="20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br>
              <a:rPr lang="en-GB" sz="2000" b="1" dirty="0">
                <a:effectLst/>
                <a:latin typeface="Calibri" panose="020F0502020204030204" pitchFamily="34" charset="0"/>
                <a:ea typeface="Calibri" panose="020F0502020204030204" pitchFamily="34" charset="0"/>
                <a:cs typeface="Times New Roman" panose="02020603050405020304" pitchFamily="18" charset="0"/>
              </a:rPr>
            </a:br>
            <a:r>
              <a:rPr lang="en-GB" sz="20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factors for reasonable grounds generally fall into one of two categories: </a:t>
            </a:r>
            <a:endParaRPr lang="en-GB" sz="2000" b="1" dirty="0"/>
          </a:p>
        </p:txBody>
      </p:sp>
      <p:sp>
        <p:nvSpPr>
          <p:cNvPr id="3" name="Content Placeholder 2">
            <a:extLst>
              <a:ext uri="{FF2B5EF4-FFF2-40B4-BE49-F238E27FC236}">
                <a16:creationId xmlns:a16="http://schemas.microsoft.com/office/drawing/2014/main" id="{3CF64953-47C2-4483-BE6C-C2638AB43D4F}"/>
              </a:ext>
            </a:extLst>
          </p:cNvPr>
          <p:cNvSpPr>
            <a:spLocks noGrp="1"/>
          </p:cNvSpPr>
          <p:nvPr>
            <p:ph sz="half" idx="1"/>
          </p:nvPr>
        </p:nvSpPr>
        <p:spPr>
          <a:xfrm>
            <a:off x="2592925" y="2565114"/>
            <a:ext cx="8911686" cy="3777622"/>
          </a:xfrm>
        </p:spPr>
        <p:txBody>
          <a:bodyPr/>
          <a:lstStyle/>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Intelligence or information. For example, the fact that a person matches the description of a suspect in a nearby burglary; or that a gang known to be involved in violent crime is meeting at a specified place for criminal purposes.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Suspicious behaviour. For example, attempting to hide or discard something, behaving nervously, or being seen with something that looks like a controlled drug.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006583D5-75C7-4E73-AE3A-79E63A728E1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061907246"/>
      </p:ext>
    </p:extLst>
  </p:cSld>
  <p:clrMapOvr>
    <a:masterClrMapping/>
  </p:clrMapOvr>
  <mc:AlternateContent xmlns:mc="http://schemas.openxmlformats.org/markup-compatibility/2006" xmlns:p14="http://schemas.microsoft.com/office/powerpoint/2010/main">
    <mc:Choice Requires="p14">
      <p:transition spd="slow" p14:dur="2000" advTm="40845"/>
    </mc:Choice>
    <mc:Fallback xmlns="">
      <p:transition spd="slow" advTm="40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p:cTn id="1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A66B0-F43D-4EC7-946C-2D701DAC0958}"/>
              </a:ext>
            </a:extLst>
          </p:cNvPr>
          <p:cNvSpPr>
            <a:spLocks noGrp="1"/>
          </p:cNvSpPr>
          <p:nvPr>
            <p:ph type="title"/>
          </p:nvPr>
        </p:nvSpPr>
        <p:spPr/>
        <p:txBody>
          <a:bodyPr>
            <a:normAutofit/>
          </a:bodyPr>
          <a:lstStyle/>
          <a:p>
            <a:r>
              <a:rPr lang="en-GB" sz="20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Personal factors include: </a:t>
            </a:r>
            <a:endParaRPr lang="en-GB" sz="2000" b="1" dirty="0"/>
          </a:p>
        </p:txBody>
      </p:sp>
      <p:sp>
        <p:nvSpPr>
          <p:cNvPr id="3" name="Content Placeholder 2">
            <a:extLst>
              <a:ext uri="{FF2B5EF4-FFF2-40B4-BE49-F238E27FC236}">
                <a16:creationId xmlns:a16="http://schemas.microsoft.com/office/drawing/2014/main" id="{02F51654-3073-458C-86C0-963D36B7312B}"/>
              </a:ext>
            </a:extLst>
          </p:cNvPr>
          <p:cNvSpPr>
            <a:spLocks noGrp="1"/>
          </p:cNvSpPr>
          <p:nvPr>
            <p:ph sz="half" idx="1"/>
          </p:nvPr>
        </p:nvSpPr>
        <p:spPr>
          <a:xfrm>
            <a:off x="2589211" y="2133600"/>
            <a:ext cx="8911687" cy="3777622"/>
          </a:xfrm>
        </p:spPr>
        <p:txBody>
          <a:bodyPr>
            <a:normAutofit/>
          </a:bodyPr>
          <a:lstStyle/>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omeone’s physical appearance (accept where is matches the description of a relevant suspect),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A</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 individual’s known past convictions,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A</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ny protected characteristic (age, disability, gender reassignment, pregnancy race, religion, sex and sexual orientation),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G</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eneralisations or stereotypes about groups of people. An officer’s hunch or instinct is not an objective factor on which to base a reasonable grounds search.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AFB4172D-F6EB-4B18-ABC5-6875399A878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925247840"/>
      </p:ext>
    </p:extLst>
  </p:cSld>
  <p:clrMapOvr>
    <a:masterClrMapping/>
  </p:clrMapOvr>
  <mc:AlternateContent xmlns:mc="http://schemas.openxmlformats.org/markup-compatibility/2006" xmlns:p14="http://schemas.microsoft.com/office/powerpoint/2010/main">
    <mc:Choice Requires="p14">
      <p:transition spd="slow" p14:dur="2000" advTm="26597"/>
    </mc:Choice>
    <mc:Fallback xmlns="">
      <p:transition spd="slow" advTm="26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p:cTn id="3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D230F-8C23-4CB5-B6DF-F3FF944387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Critical Issues</a:t>
            </a:r>
          </a:p>
        </p:txBody>
      </p:sp>
      <p:pic>
        <p:nvPicPr>
          <p:cNvPr id="2050" name="Picture 2" descr="See the source image">
            <a:extLst>
              <a:ext uri="{FF2B5EF4-FFF2-40B4-BE49-F238E27FC236}">
                <a16:creationId xmlns:a16="http://schemas.microsoft.com/office/drawing/2014/main" id="{4C0B9972-AB1B-49BB-9525-8D8E01D3B6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6393" y="1559861"/>
            <a:ext cx="2422185" cy="16147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1AF5F43-F698-4A03-B359-098D35161C7E}"/>
              </a:ext>
            </a:extLst>
          </p:cNvPr>
          <p:cNvPicPr>
            <a:picLocks noChangeAspect="1"/>
          </p:cNvPicPr>
          <p:nvPr/>
        </p:nvPicPr>
        <p:blipFill>
          <a:blip r:embed="rId6"/>
          <a:stretch>
            <a:fillRect/>
          </a:stretch>
        </p:blipFill>
        <p:spPr>
          <a:xfrm>
            <a:off x="5649948" y="1436913"/>
            <a:ext cx="3241133" cy="1414871"/>
          </a:xfrm>
          <a:prstGeom prst="rect">
            <a:avLst/>
          </a:prstGeom>
        </p:spPr>
      </p:pic>
      <p:pic>
        <p:nvPicPr>
          <p:cNvPr id="6" name="Picture 5">
            <a:extLst>
              <a:ext uri="{FF2B5EF4-FFF2-40B4-BE49-F238E27FC236}">
                <a16:creationId xmlns:a16="http://schemas.microsoft.com/office/drawing/2014/main" id="{8B0352B8-1882-4A6A-8324-0536643A1092}"/>
              </a:ext>
            </a:extLst>
          </p:cNvPr>
          <p:cNvPicPr>
            <a:picLocks noChangeAspect="1"/>
          </p:cNvPicPr>
          <p:nvPr/>
        </p:nvPicPr>
        <p:blipFill>
          <a:blip r:embed="rId7"/>
          <a:stretch>
            <a:fillRect/>
          </a:stretch>
        </p:blipFill>
        <p:spPr>
          <a:xfrm>
            <a:off x="2364924" y="3798571"/>
            <a:ext cx="3043654" cy="2435319"/>
          </a:xfrm>
          <a:prstGeom prst="rect">
            <a:avLst/>
          </a:prstGeom>
        </p:spPr>
      </p:pic>
      <p:pic>
        <p:nvPicPr>
          <p:cNvPr id="7" name="Picture 6">
            <a:extLst>
              <a:ext uri="{FF2B5EF4-FFF2-40B4-BE49-F238E27FC236}">
                <a16:creationId xmlns:a16="http://schemas.microsoft.com/office/drawing/2014/main" id="{B7037A17-8B17-4E28-AA90-3A275D063069}"/>
              </a:ext>
            </a:extLst>
          </p:cNvPr>
          <p:cNvPicPr>
            <a:picLocks noChangeAspect="1"/>
          </p:cNvPicPr>
          <p:nvPr/>
        </p:nvPicPr>
        <p:blipFill>
          <a:blip r:embed="rId8"/>
          <a:stretch>
            <a:fillRect/>
          </a:stretch>
        </p:blipFill>
        <p:spPr>
          <a:xfrm>
            <a:off x="5524373" y="2629902"/>
            <a:ext cx="3148211" cy="2042498"/>
          </a:xfrm>
          <a:prstGeom prst="rect">
            <a:avLst/>
          </a:prstGeom>
        </p:spPr>
      </p:pic>
      <p:pic>
        <p:nvPicPr>
          <p:cNvPr id="8" name="Picture 7">
            <a:extLst>
              <a:ext uri="{FF2B5EF4-FFF2-40B4-BE49-F238E27FC236}">
                <a16:creationId xmlns:a16="http://schemas.microsoft.com/office/drawing/2014/main" id="{BEF76F7A-8F7B-4E77-8CF3-0DEF53DDD8BC}"/>
              </a:ext>
            </a:extLst>
          </p:cNvPr>
          <p:cNvPicPr>
            <a:picLocks noChangeAspect="1"/>
          </p:cNvPicPr>
          <p:nvPr/>
        </p:nvPicPr>
        <p:blipFill>
          <a:blip r:embed="rId9"/>
          <a:stretch>
            <a:fillRect/>
          </a:stretch>
        </p:blipFill>
        <p:spPr>
          <a:xfrm>
            <a:off x="6783424" y="4704174"/>
            <a:ext cx="3388468" cy="2033081"/>
          </a:xfrm>
          <a:prstGeom prst="rect">
            <a:avLst/>
          </a:prstGeom>
        </p:spPr>
      </p:pic>
      <p:pic>
        <p:nvPicPr>
          <p:cNvPr id="9" name="Picture 8">
            <a:extLst>
              <a:ext uri="{FF2B5EF4-FFF2-40B4-BE49-F238E27FC236}">
                <a16:creationId xmlns:a16="http://schemas.microsoft.com/office/drawing/2014/main" id="{9378F335-C847-425D-928C-767E69D804B0}"/>
              </a:ext>
            </a:extLst>
          </p:cNvPr>
          <p:cNvPicPr>
            <a:picLocks noChangeAspect="1"/>
          </p:cNvPicPr>
          <p:nvPr/>
        </p:nvPicPr>
        <p:blipFill>
          <a:blip r:embed="rId10"/>
          <a:stretch>
            <a:fillRect/>
          </a:stretch>
        </p:blipFill>
        <p:spPr>
          <a:xfrm>
            <a:off x="9078948" y="1069999"/>
            <a:ext cx="2895600" cy="1733550"/>
          </a:xfrm>
          <a:prstGeom prst="rect">
            <a:avLst/>
          </a:prstGeom>
        </p:spPr>
      </p:pic>
      <p:pic>
        <p:nvPicPr>
          <p:cNvPr id="10" name="Picture 9">
            <a:extLst>
              <a:ext uri="{FF2B5EF4-FFF2-40B4-BE49-F238E27FC236}">
                <a16:creationId xmlns:a16="http://schemas.microsoft.com/office/drawing/2014/main" id="{AE7210D9-51C2-4EE1-8C71-CA9A78277080}"/>
              </a:ext>
            </a:extLst>
          </p:cNvPr>
          <p:cNvPicPr>
            <a:picLocks noChangeAspect="1"/>
          </p:cNvPicPr>
          <p:nvPr/>
        </p:nvPicPr>
        <p:blipFill>
          <a:blip r:embed="rId11"/>
          <a:stretch>
            <a:fillRect/>
          </a:stretch>
        </p:blipFill>
        <p:spPr>
          <a:xfrm>
            <a:off x="8788379" y="2875561"/>
            <a:ext cx="3309836" cy="1780377"/>
          </a:xfrm>
          <a:prstGeom prst="rect">
            <a:avLst/>
          </a:prstGeom>
        </p:spPr>
      </p:pic>
      <p:pic>
        <p:nvPicPr>
          <p:cNvPr id="4" name="Audio 3">
            <a:hlinkClick r:id="" action="ppaction://media"/>
            <a:extLst>
              <a:ext uri="{FF2B5EF4-FFF2-40B4-BE49-F238E27FC236}">
                <a16:creationId xmlns:a16="http://schemas.microsoft.com/office/drawing/2014/main" id="{55A7FBFC-2519-4B0B-A34B-5BE559F02887}"/>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977355457"/>
      </p:ext>
    </p:extLst>
  </p:cSld>
  <p:clrMapOvr>
    <a:masterClrMapping/>
  </p:clrMapOvr>
  <mc:AlternateContent xmlns:mc="http://schemas.openxmlformats.org/markup-compatibility/2006" xmlns:p14="http://schemas.microsoft.com/office/powerpoint/2010/main">
    <mc:Choice Requires="p14">
      <p:transition spd="slow" p14:dur="2000" advTm="52151"/>
    </mc:Choice>
    <mc:Fallback xmlns="">
      <p:transition spd="slow" advTm="5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0B60-10AF-4E4D-BC75-2FB06A0CBD6D}"/>
              </a:ext>
            </a:extLst>
          </p:cNvPr>
          <p:cNvSpPr>
            <a:spLocks noGrp="1"/>
          </p:cNvSpPr>
          <p:nvPr>
            <p:ph type="title"/>
          </p:nvPr>
        </p:nvSpPr>
        <p:spPr/>
        <p:txBody>
          <a:bodyPr>
            <a:normAutofit/>
          </a:bodyPr>
          <a:lstStyle/>
          <a:p>
            <a:pPr algn="ctr"/>
            <a:r>
              <a:rPr lang="en-GB" sz="1800" b="1" i="1" dirty="0">
                <a:solidFill>
                  <a:srgbClr val="000000"/>
                </a:solidFill>
                <a:effectLst/>
                <a:latin typeface="Arial" panose="020B0604020202020204" pitchFamily="34" charset="0"/>
                <a:ea typeface="Calibri" panose="020F0502020204030204" pitchFamily="34" charset="0"/>
              </a:rPr>
              <a:t>Her Majesty’s Inspectorate for Constabularies and Fire and Rescue Services (HMICFRS)</a:t>
            </a:r>
            <a:endParaRPr lang="en-GB" sz="1800" b="1" dirty="0"/>
          </a:p>
        </p:txBody>
      </p:sp>
      <p:sp>
        <p:nvSpPr>
          <p:cNvPr id="3" name="Content Placeholder 2">
            <a:extLst>
              <a:ext uri="{FF2B5EF4-FFF2-40B4-BE49-F238E27FC236}">
                <a16:creationId xmlns:a16="http://schemas.microsoft.com/office/drawing/2014/main" id="{8AFD7ADB-5604-45CE-AA27-C9ED8CAC39AB}"/>
              </a:ext>
            </a:extLst>
          </p:cNvPr>
          <p:cNvSpPr>
            <a:spLocks noGrp="1"/>
          </p:cNvSpPr>
          <p:nvPr>
            <p:ph idx="1"/>
          </p:nvPr>
        </p:nvSpPr>
        <p:spPr/>
        <p:txBody>
          <a:bodyPr/>
          <a:lstStyle/>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 had “strong recorded grounds”. These searches had a find rate of 40%.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42% had “moderate grounds”. These searches had a find rate of 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33% had “weak grounds”. These searches had a find rate of 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 had “reasonable grounds that were not reasonable”. These searches had a find rate of 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Audio 3">
            <a:hlinkClick r:id="" action="ppaction://media"/>
            <a:extLst>
              <a:ext uri="{FF2B5EF4-FFF2-40B4-BE49-F238E27FC236}">
                <a16:creationId xmlns:a16="http://schemas.microsoft.com/office/drawing/2014/main" id="{2084788D-C505-447B-BEA0-0FB2CAC7D98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913935226"/>
      </p:ext>
    </p:extLst>
  </p:cSld>
  <p:clrMapOvr>
    <a:masterClrMapping/>
  </p:clrMapOvr>
  <mc:AlternateContent xmlns:mc="http://schemas.openxmlformats.org/markup-compatibility/2006" xmlns:p14="http://schemas.microsoft.com/office/powerpoint/2010/main">
    <mc:Choice Requires="p14">
      <p:transition spd="slow" p14:dur="2000" advTm="53278"/>
    </mc:Choice>
    <mc:Fallback xmlns="">
      <p:transition spd="slow" advTm="53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p:cTn id="3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A06FF5-5DA8-4754-8F5F-FCEE3421C591}"/>
              </a:ext>
            </a:extLst>
          </p:cNvPr>
          <p:cNvPicPr>
            <a:picLocks noChangeAspect="1"/>
          </p:cNvPicPr>
          <p:nvPr/>
        </p:nvPicPr>
        <p:blipFill>
          <a:blip r:embed="rId5"/>
          <a:stretch>
            <a:fillRect/>
          </a:stretch>
        </p:blipFill>
        <p:spPr>
          <a:xfrm>
            <a:off x="1955213" y="333705"/>
            <a:ext cx="4803843" cy="2522018"/>
          </a:xfrm>
          <a:prstGeom prst="rect">
            <a:avLst/>
          </a:prstGeom>
        </p:spPr>
      </p:pic>
      <p:pic>
        <p:nvPicPr>
          <p:cNvPr id="4" name="Picture 3">
            <a:extLst>
              <a:ext uri="{FF2B5EF4-FFF2-40B4-BE49-F238E27FC236}">
                <a16:creationId xmlns:a16="http://schemas.microsoft.com/office/drawing/2014/main" id="{7ABB810E-5DD9-4AD6-8ABD-EB3EC074AAE1}"/>
              </a:ext>
            </a:extLst>
          </p:cNvPr>
          <p:cNvPicPr>
            <a:picLocks noChangeAspect="1"/>
          </p:cNvPicPr>
          <p:nvPr/>
        </p:nvPicPr>
        <p:blipFill>
          <a:blip r:embed="rId6"/>
          <a:stretch>
            <a:fillRect/>
          </a:stretch>
        </p:blipFill>
        <p:spPr>
          <a:xfrm>
            <a:off x="1892635" y="3832573"/>
            <a:ext cx="4203365" cy="2522019"/>
          </a:xfrm>
          <a:prstGeom prst="rect">
            <a:avLst/>
          </a:prstGeom>
        </p:spPr>
      </p:pic>
      <p:pic>
        <p:nvPicPr>
          <p:cNvPr id="5" name="Picture 4">
            <a:extLst>
              <a:ext uri="{FF2B5EF4-FFF2-40B4-BE49-F238E27FC236}">
                <a16:creationId xmlns:a16="http://schemas.microsoft.com/office/drawing/2014/main" id="{BEABDC33-06B0-4193-BA06-96893550C2C7}"/>
              </a:ext>
            </a:extLst>
          </p:cNvPr>
          <p:cNvPicPr>
            <a:picLocks noChangeAspect="1"/>
          </p:cNvPicPr>
          <p:nvPr/>
        </p:nvPicPr>
        <p:blipFill>
          <a:blip r:embed="rId7"/>
          <a:stretch>
            <a:fillRect/>
          </a:stretch>
        </p:blipFill>
        <p:spPr>
          <a:xfrm>
            <a:off x="9833016" y="353146"/>
            <a:ext cx="2070573" cy="3114823"/>
          </a:xfrm>
          <a:prstGeom prst="rect">
            <a:avLst/>
          </a:prstGeom>
        </p:spPr>
      </p:pic>
      <p:pic>
        <p:nvPicPr>
          <p:cNvPr id="6" name="Picture 5">
            <a:extLst>
              <a:ext uri="{FF2B5EF4-FFF2-40B4-BE49-F238E27FC236}">
                <a16:creationId xmlns:a16="http://schemas.microsoft.com/office/drawing/2014/main" id="{0EA89BC6-651B-47A1-8898-B1E3C3E92654}"/>
              </a:ext>
            </a:extLst>
          </p:cNvPr>
          <p:cNvPicPr>
            <a:picLocks noChangeAspect="1"/>
          </p:cNvPicPr>
          <p:nvPr/>
        </p:nvPicPr>
        <p:blipFill>
          <a:blip r:embed="rId8"/>
          <a:stretch>
            <a:fillRect/>
          </a:stretch>
        </p:blipFill>
        <p:spPr>
          <a:xfrm>
            <a:off x="2370336" y="1535215"/>
            <a:ext cx="3722422" cy="3299173"/>
          </a:xfrm>
          <a:prstGeom prst="rect">
            <a:avLst/>
          </a:prstGeom>
        </p:spPr>
      </p:pic>
      <p:pic>
        <p:nvPicPr>
          <p:cNvPr id="7" name="Picture 6">
            <a:extLst>
              <a:ext uri="{FF2B5EF4-FFF2-40B4-BE49-F238E27FC236}">
                <a16:creationId xmlns:a16="http://schemas.microsoft.com/office/drawing/2014/main" id="{E377984F-118D-45CC-B7D9-3C5C529D413C}"/>
              </a:ext>
            </a:extLst>
          </p:cNvPr>
          <p:cNvPicPr>
            <a:picLocks noChangeAspect="1"/>
          </p:cNvPicPr>
          <p:nvPr/>
        </p:nvPicPr>
        <p:blipFill>
          <a:blip r:embed="rId9"/>
          <a:stretch>
            <a:fillRect/>
          </a:stretch>
        </p:blipFill>
        <p:spPr>
          <a:xfrm>
            <a:off x="6322978" y="3544147"/>
            <a:ext cx="5869021" cy="2977385"/>
          </a:xfrm>
          <a:prstGeom prst="rect">
            <a:avLst/>
          </a:prstGeom>
        </p:spPr>
      </p:pic>
      <p:pic>
        <p:nvPicPr>
          <p:cNvPr id="8" name="Picture 7">
            <a:extLst>
              <a:ext uri="{FF2B5EF4-FFF2-40B4-BE49-F238E27FC236}">
                <a16:creationId xmlns:a16="http://schemas.microsoft.com/office/drawing/2014/main" id="{A6579101-0CA7-460A-BC31-D3856ADBAA7E}"/>
              </a:ext>
            </a:extLst>
          </p:cNvPr>
          <p:cNvPicPr>
            <a:picLocks noChangeAspect="1"/>
          </p:cNvPicPr>
          <p:nvPr/>
        </p:nvPicPr>
        <p:blipFill>
          <a:blip r:embed="rId10"/>
          <a:stretch>
            <a:fillRect/>
          </a:stretch>
        </p:blipFill>
        <p:spPr>
          <a:xfrm>
            <a:off x="6180590" y="696052"/>
            <a:ext cx="3652426" cy="2429012"/>
          </a:xfrm>
          <a:prstGeom prst="rect">
            <a:avLst/>
          </a:prstGeom>
        </p:spPr>
      </p:pic>
      <p:pic>
        <p:nvPicPr>
          <p:cNvPr id="9" name="Picture 8">
            <a:extLst>
              <a:ext uri="{FF2B5EF4-FFF2-40B4-BE49-F238E27FC236}">
                <a16:creationId xmlns:a16="http://schemas.microsoft.com/office/drawing/2014/main" id="{29266FB4-E320-4C70-9769-AC237427EC82}"/>
              </a:ext>
            </a:extLst>
          </p:cNvPr>
          <p:cNvPicPr>
            <a:picLocks noChangeAspect="1"/>
          </p:cNvPicPr>
          <p:nvPr/>
        </p:nvPicPr>
        <p:blipFill>
          <a:blip r:embed="rId11"/>
          <a:stretch>
            <a:fillRect/>
          </a:stretch>
        </p:blipFill>
        <p:spPr>
          <a:xfrm>
            <a:off x="2738632" y="1340807"/>
            <a:ext cx="7900242" cy="3981977"/>
          </a:xfrm>
          <a:prstGeom prst="rect">
            <a:avLst/>
          </a:prstGeom>
        </p:spPr>
      </p:pic>
      <p:pic>
        <p:nvPicPr>
          <p:cNvPr id="3" name="Audio 2">
            <a:hlinkClick r:id="" action="ppaction://media"/>
            <a:extLst>
              <a:ext uri="{FF2B5EF4-FFF2-40B4-BE49-F238E27FC236}">
                <a16:creationId xmlns:a16="http://schemas.microsoft.com/office/drawing/2014/main" id="{8957E433-A535-4D30-A98E-19EA0526C08A}"/>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914610324"/>
      </p:ext>
    </p:extLst>
  </p:cSld>
  <p:clrMapOvr>
    <a:masterClrMapping/>
  </p:clrMapOvr>
  <mc:AlternateContent xmlns:mc="http://schemas.openxmlformats.org/markup-compatibility/2006" xmlns:p14="http://schemas.microsoft.com/office/powerpoint/2010/main">
    <mc:Choice Requires="p14">
      <p:transition spd="slow" p14:dur="2000" advTm="39438"/>
    </mc:Choice>
    <mc:Fallback xmlns="">
      <p:transition spd="slow" advTm="39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0ECB-B64A-4B28-B79D-8CF45BA33B73}"/>
              </a:ext>
            </a:extLst>
          </p:cNvPr>
          <p:cNvSpPr>
            <a:spLocks noGrp="1"/>
          </p:cNvSpPr>
          <p:nvPr>
            <p:ph type="title"/>
          </p:nvPr>
        </p:nvSpPr>
        <p:spPr/>
        <p:txBody>
          <a:bodyPr/>
          <a:lstStyle/>
          <a:p>
            <a:r>
              <a:rPr lang="en-GB" sz="1800" i="1" dirty="0">
                <a:solidFill>
                  <a:srgbClr val="000000"/>
                </a:solidFill>
                <a:effectLst/>
                <a:latin typeface="Arial" panose="020B0604020202020204" pitchFamily="34" charset="0"/>
                <a:ea typeface="Calibri" panose="020F0502020204030204" pitchFamily="34" charset="0"/>
              </a:rPr>
              <a:t>…while stop and search is undoubtedly an important police power, when it is misused it can be counter-productive. It can be an enormous waste of police time and, when innocent people are stopped and searched for no good reason, it is hugely damaging to the relationship between the police and the public. </a:t>
            </a:r>
            <a:br>
              <a:rPr lang="en-GB" sz="1800" i="1" dirty="0">
                <a:solidFill>
                  <a:srgbClr val="000000"/>
                </a:solidFill>
                <a:effectLst/>
                <a:latin typeface="Arial" panose="020B0604020202020204" pitchFamily="34" charset="0"/>
                <a:ea typeface="Calibri" panose="020F0502020204030204" pitchFamily="34" charset="0"/>
              </a:rPr>
            </a:br>
            <a:r>
              <a:rPr lang="en-GB" sz="1000" i="1" dirty="0">
                <a:solidFill>
                  <a:srgbClr val="000000"/>
                </a:solidFill>
                <a:effectLst/>
                <a:latin typeface="Arial" panose="020B0604020202020204" pitchFamily="34" charset="0"/>
                <a:ea typeface="Calibri" panose="020F0502020204030204" pitchFamily="34" charset="0"/>
              </a:rPr>
              <a:t>Teresa May, 2014.</a:t>
            </a:r>
            <a:endParaRPr lang="en-GB" dirty="0"/>
          </a:p>
        </p:txBody>
      </p:sp>
      <p:pic>
        <p:nvPicPr>
          <p:cNvPr id="5" name="Picture 4">
            <a:extLst>
              <a:ext uri="{FF2B5EF4-FFF2-40B4-BE49-F238E27FC236}">
                <a16:creationId xmlns:a16="http://schemas.microsoft.com/office/drawing/2014/main" id="{5E166BD5-19F8-4A69-A438-18E5837018C3}"/>
              </a:ext>
            </a:extLst>
          </p:cNvPr>
          <p:cNvPicPr>
            <a:picLocks noChangeAspect="1"/>
          </p:cNvPicPr>
          <p:nvPr/>
        </p:nvPicPr>
        <p:blipFill>
          <a:blip r:embed="rId4"/>
          <a:stretch>
            <a:fillRect/>
          </a:stretch>
        </p:blipFill>
        <p:spPr>
          <a:xfrm>
            <a:off x="2266853" y="3959158"/>
            <a:ext cx="2752620" cy="2130356"/>
          </a:xfrm>
          <a:prstGeom prst="rect">
            <a:avLst/>
          </a:prstGeom>
        </p:spPr>
      </p:pic>
      <p:pic>
        <p:nvPicPr>
          <p:cNvPr id="6" name="Picture 5">
            <a:extLst>
              <a:ext uri="{FF2B5EF4-FFF2-40B4-BE49-F238E27FC236}">
                <a16:creationId xmlns:a16="http://schemas.microsoft.com/office/drawing/2014/main" id="{BCB6A1F9-AC25-41FD-BA2C-ABF68FD178D4}"/>
              </a:ext>
            </a:extLst>
          </p:cNvPr>
          <p:cNvPicPr>
            <a:picLocks noChangeAspect="1"/>
          </p:cNvPicPr>
          <p:nvPr/>
        </p:nvPicPr>
        <p:blipFill>
          <a:blip r:embed="rId5"/>
          <a:stretch>
            <a:fillRect/>
          </a:stretch>
        </p:blipFill>
        <p:spPr>
          <a:xfrm>
            <a:off x="5239967" y="3959158"/>
            <a:ext cx="2824264" cy="2130356"/>
          </a:xfrm>
          <a:prstGeom prst="rect">
            <a:avLst/>
          </a:prstGeom>
        </p:spPr>
      </p:pic>
      <p:pic>
        <p:nvPicPr>
          <p:cNvPr id="7" name="Picture 6">
            <a:extLst>
              <a:ext uri="{FF2B5EF4-FFF2-40B4-BE49-F238E27FC236}">
                <a16:creationId xmlns:a16="http://schemas.microsoft.com/office/drawing/2014/main" id="{B60C68C5-2146-4C7D-89EE-B3699A9F8175}"/>
              </a:ext>
            </a:extLst>
          </p:cNvPr>
          <p:cNvPicPr>
            <a:picLocks noChangeAspect="1"/>
          </p:cNvPicPr>
          <p:nvPr/>
        </p:nvPicPr>
        <p:blipFill>
          <a:blip r:embed="rId6"/>
          <a:stretch>
            <a:fillRect/>
          </a:stretch>
        </p:blipFill>
        <p:spPr>
          <a:xfrm>
            <a:off x="8284725" y="3959157"/>
            <a:ext cx="3139097" cy="2169359"/>
          </a:xfrm>
          <a:prstGeom prst="rect">
            <a:avLst/>
          </a:prstGeom>
        </p:spPr>
      </p:pic>
      <p:sp>
        <p:nvSpPr>
          <p:cNvPr id="8" name="TextBox 7">
            <a:extLst>
              <a:ext uri="{FF2B5EF4-FFF2-40B4-BE49-F238E27FC236}">
                <a16:creationId xmlns:a16="http://schemas.microsoft.com/office/drawing/2014/main" id="{DDAA61BD-C176-4A5D-8767-97B11F63A260}"/>
              </a:ext>
            </a:extLst>
          </p:cNvPr>
          <p:cNvSpPr txBox="1"/>
          <p:nvPr/>
        </p:nvSpPr>
        <p:spPr>
          <a:xfrm>
            <a:off x="2560320" y="6209211"/>
            <a:ext cx="2037806" cy="369332"/>
          </a:xfrm>
          <a:prstGeom prst="rect">
            <a:avLst/>
          </a:prstGeom>
          <a:noFill/>
        </p:spPr>
        <p:txBody>
          <a:bodyPr wrap="square" rtlCol="0">
            <a:spAutoFit/>
          </a:bodyPr>
          <a:lstStyle/>
          <a:p>
            <a:pPr algn="ctr"/>
            <a:r>
              <a:rPr lang="en-GB" dirty="0" err="1"/>
              <a:t>Priti</a:t>
            </a:r>
            <a:r>
              <a:rPr lang="en-GB" dirty="0"/>
              <a:t> Patel</a:t>
            </a:r>
          </a:p>
        </p:txBody>
      </p:sp>
      <p:sp>
        <p:nvSpPr>
          <p:cNvPr id="9" name="TextBox 8">
            <a:extLst>
              <a:ext uri="{FF2B5EF4-FFF2-40B4-BE49-F238E27FC236}">
                <a16:creationId xmlns:a16="http://schemas.microsoft.com/office/drawing/2014/main" id="{C9CF3875-1052-464B-BA04-DF395E76A448}"/>
              </a:ext>
            </a:extLst>
          </p:cNvPr>
          <p:cNvSpPr txBox="1"/>
          <p:nvPr/>
        </p:nvSpPr>
        <p:spPr>
          <a:xfrm>
            <a:off x="5750761" y="6209211"/>
            <a:ext cx="1802676" cy="369332"/>
          </a:xfrm>
          <a:prstGeom prst="rect">
            <a:avLst/>
          </a:prstGeom>
          <a:noFill/>
        </p:spPr>
        <p:txBody>
          <a:bodyPr wrap="square" rtlCol="0">
            <a:spAutoFit/>
          </a:bodyPr>
          <a:lstStyle/>
          <a:p>
            <a:pPr algn="ctr"/>
            <a:r>
              <a:rPr lang="en-GB" dirty="0"/>
              <a:t>Kit Malthouse</a:t>
            </a:r>
          </a:p>
        </p:txBody>
      </p:sp>
      <p:sp>
        <p:nvSpPr>
          <p:cNvPr id="10" name="TextBox 9">
            <a:extLst>
              <a:ext uri="{FF2B5EF4-FFF2-40B4-BE49-F238E27FC236}">
                <a16:creationId xmlns:a16="http://schemas.microsoft.com/office/drawing/2014/main" id="{73D04B3D-6DE9-4301-83D5-5A195E7029A1}"/>
              </a:ext>
            </a:extLst>
          </p:cNvPr>
          <p:cNvSpPr txBox="1"/>
          <p:nvPr/>
        </p:nvSpPr>
        <p:spPr>
          <a:xfrm>
            <a:off x="8665553" y="6209211"/>
            <a:ext cx="2377440" cy="369332"/>
          </a:xfrm>
          <a:prstGeom prst="rect">
            <a:avLst/>
          </a:prstGeom>
          <a:noFill/>
        </p:spPr>
        <p:txBody>
          <a:bodyPr wrap="square" rtlCol="0">
            <a:spAutoFit/>
          </a:bodyPr>
          <a:lstStyle/>
          <a:p>
            <a:pPr algn="ctr"/>
            <a:r>
              <a:rPr lang="en-GB" dirty="0"/>
              <a:t>Sadiq Khan</a:t>
            </a:r>
          </a:p>
        </p:txBody>
      </p:sp>
      <p:pic>
        <p:nvPicPr>
          <p:cNvPr id="4" name="Audio 3">
            <a:hlinkClick r:id="" action="ppaction://media"/>
            <a:extLst>
              <a:ext uri="{FF2B5EF4-FFF2-40B4-BE49-F238E27FC236}">
                <a16:creationId xmlns:a16="http://schemas.microsoft.com/office/drawing/2014/main" id="{1533908A-41C0-4E63-8025-EC5FF16423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90832288"/>
      </p:ext>
    </p:extLst>
  </p:cSld>
  <p:clrMapOvr>
    <a:masterClrMapping/>
  </p:clrMapOvr>
  <mc:AlternateContent xmlns:mc="http://schemas.openxmlformats.org/markup-compatibility/2006" xmlns:p14="http://schemas.microsoft.com/office/powerpoint/2010/main">
    <mc:Choice Requires="p14">
      <p:transition spd="slow" p14:dur="2000" advTm="43105"/>
    </mc:Choice>
    <mc:Fallback xmlns="">
      <p:transition spd="slow" advTm="43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3ABD0-553E-4753-B746-BECF85F20640}"/>
              </a:ext>
            </a:extLst>
          </p:cNvPr>
          <p:cNvSpPr>
            <a:spLocks noGrp="1"/>
          </p:cNvSpPr>
          <p:nvPr>
            <p:ph type="title"/>
          </p:nvPr>
        </p:nvSpPr>
        <p:spPr/>
        <p:txBody>
          <a:bodyPr>
            <a:normAutofit/>
          </a:bodyPr>
          <a:lstStyle/>
          <a:p>
            <a:r>
              <a:rPr lang="en-GB" sz="2000" i="1" dirty="0">
                <a:solidFill>
                  <a:srgbClr val="000000"/>
                </a:solidFill>
                <a:latin typeface="Arial" panose="020B0604020202020204" pitchFamily="34" charset="0"/>
                <a:ea typeface="Calibri" panose="020F0502020204030204" pitchFamily="34" charset="0"/>
              </a:rPr>
              <a:t>T</a:t>
            </a:r>
            <a:r>
              <a:rPr lang="en-GB" sz="2000" i="1" dirty="0">
                <a:solidFill>
                  <a:srgbClr val="000000"/>
                </a:solidFill>
                <a:effectLst/>
                <a:latin typeface="Arial" panose="020B0604020202020204" pitchFamily="34" charset="0"/>
                <a:ea typeface="Calibri" panose="020F0502020204030204" pitchFamily="34" charset="0"/>
              </a:rPr>
              <a:t>he stated legislative purpose of stop-and-search powers is investigative, for the purposes of crime prevention.  It is used to confirm or allay suspicions that an offence has taken place, </a:t>
            </a:r>
            <a:r>
              <a:rPr lang="en-GB" sz="2000" i="1" dirty="0">
                <a:solidFill>
                  <a:srgbClr val="000000"/>
                </a:solidFill>
                <a:latin typeface="Arial" panose="020B0604020202020204" pitchFamily="34" charset="0"/>
                <a:ea typeface="Calibri" panose="020F0502020204030204" pitchFamily="34" charset="0"/>
              </a:rPr>
              <a:t>or </a:t>
            </a:r>
            <a:r>
              <a:rPr lang="en-GB" sz="2000" i="1" dirty="0">
                <a:solidFill>
                  <a:srgbClr val="000000"/>
                </a:solidFill>
                <a:effectLst/>
                <a:latin typeface="Arial" panose="020B0604020202020204" pitchFamily="34" charset="0"/>
                <a:ea typeface="Calibri" panose="020F0502020204030204" pitchFamily="34" charset="0"/>
              </a:rPr>
              <a:t>is about to take place. </a:t>
            </a:r>
            <a:br>
              <a:rPr lang="en-GB" sz="1800" i="1" dirty="0">
                <a:solidFill>
                  <a:srgbClr val="000000"/>
                </a:solidFill>
                <a:effectLst/>
                <a:latin typeface="Arial" panose="020B0604020202020204" pitchFamily="34" charset="0"/>
                <a:ea typeface="Calibri" panose="020F0502020204030204" pitchFamily="34" charset="0"/>
              </a:rPr>
            </a:br>
            <a:r>
              <a:rPr lang="en-GB" sz="1000" i="1" dirty="0" err="1">
                <a:solidFill>
                  <a:srgbClr val="000000"/>
                </a:solidFill>
                <a:effectLst/>
                <a:latin typeface="Arial" panose="020B0604020202020204" pitchFamily="34" charset="0"/>
                <a:ea typeface="Calibri" panose="020F0502020204030204" pitchFamily="34" charset="0"/>
              </a:rPr>
              <a:t>Delsol</a:t>
            </a:r>
            <a:r>
              <a:rPr lang="en-GB" sz="1000" i="1" dirty="0">
                <a:solidFill>
                  <a:srgbClr val="000000"/>
                </a:solidFill>
                <a:effectLst/>
                <a:latin typeface="Arial" panose="020B0604020202020204" pitchFamily="34" charset="0"/>
                <a:ea typeface="Calibri" panose="020F0502020204030204" pitchFamily="34" charset="0"/>
              </a:rPr>
              <a:t> &amp; Shiner, 2006.</a:t>
            </a:r>
            <a:endParaRPr lang="en-GB" dirty="0"/>
          </a:p>
        </p:txBody>
      </p:sp>
      <p:pic>
        <p:nvPicPr>
          <p:cNvPr id="5" name="Content Placeholder 4">
            <a:extLst>
              <a:ext uri="{FF2B5EF4-FFF2-40B4-BE49-F238E27FC236}">
                <a16:creationId xmlns:a16="http://schemas.microsoft.com/office/drawing/2014/main" id="{E93EADA8-F29A-4359-BE92-E4868984153E}"/>
              </a:ext>
            </a:extLst>
          </p:cNvPr>
          <p:cNvPicPr>
            <a:picLocks noGrp="1" noChangeAspect="1"/>
          </p:cNvPicPr>
          <p:nvPr>
            <p:ph sz="half" idx="2"/>
          </p:nvPr>
        </p:nvPicPr>
        <p:blipFill>
          <a:blip r:embed="rId5"/>
          <a:stretch>
            <a:fillRect/>
          </a:stretch>
        </p:blipFill>
        <p:spPr>
          <a:xfrm>
            <a:off x="7191375" y="2736850"/>
            <a:ext cx="3853383" cy="2571750"/>
          </a:xfrm>
          <a:prstGeom prst="rect">
            <a:avLst/>
          </a:prstGeom>
        </p:spPr>
      </p:pic>
      <p:pic>
        <p:nvPicPr>
          <p:cNvPr id="1026" name="Picture 2" descr="Image result for person carrying a knife">
            <a:extLst>
              <a:ext uri="{FF2B5EF4-FFF2-40B4-BE49-F238E27FC236}">
                <a16:creationId xmlns:a16="http://schemas.microsoft.com/office/drawing/2014/main" id="{D87F57EB-4B97-436D-8490-B0E7A8346151}"/>
              </a:ext>
            </a:extLst>
          </p:cNvPr>
          <p:cNvPicPr>
            <a:picLocks noGrp="1" noChangeAspect="1" noChangeArrowheads="1"/>
          </p:cNvPicPr>
          <p:nvPr>
            <p:ph sz="half" idx="1"/>
          </p:nvPr>
        </p:nvPicPr>
        <p:blipFill>
          <a:blip r:embed="rId6">
            <a:extLst>
              <a:ext uri="{28A0092B-C50C-407E-A947-70E740481C1C}">
                <a14:useLocalDpi xmlns:a14="http://schemas.microsoft.com/office/drawing/2010/main" val="0"/>
              </a:ext>
            </a:extLst>
          </a:blip>
          <a:srcRect/>
          <a:stretch>
            <a:fillRect/>
          </a:stretch>
        </p:blipFill>
        <p:spPr bwMode="auto">
          <a:xfrm>
            <a:off x="2983706" y="2736850"/>
            <a:ext cx="352425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A835ABB1-EE57-433D-9023-214E72C296A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549224436"/>
      </p:ext>
    </p:extLst>
  </p:cSld>
  <p:clrMapOvr>
    <a:masterClrMapping/>
  </p:clrMapOvr>
  <mc:AlternateContent xmlns:mc="http://schemas.openxmlformats.org/markup-compatibility/2006" xmlns:p14="http://schemas.microsoft.com/office/powerpoint/2010/main">
    <mc:Choice Requires="p14">
      <p:transition spd="slow" p14:dur="2000" advTm="42782"/>
    </mc:Choice>
    <mc:Fallback xmlns="">
      <p:transition spd="slow" advTm="42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F6F7-6822-4F49-B00A-B822DD6652E5}"/>
              </a:ext>
            </a:extLst>
          </p:cNvPr>
          <p:cNvSpPr>
            <a:spLocks noGrp="1"/>
          </p:cNvSpPr>
          <p:nvPr>
            <p:ph type="title"/>
          </p:nvPr>
        </p:nvSpPr>
        <p:spPr/>
        <p:txBody>
          <a:bodyPr>
            <a:normAutofit/>
          </a:bodyPr>
          <a:lstStyle/>
          <a:p>
            <a:r>
              <a:rPr lang="en-GB" sz="2800" i="1" dirty="0">
                <a:solidFill>
                  <a:srgbClr val="000000"/>
                </a:solidFill>
                <a:effectLst/>
                <a:latin typeface="Arial" panose="020B0604020202020204" pitchFamily="34" charset="0"/>
                <a:ea typeface="Calibri" panose="020F0502020204030204" pitchFamily="34" charset="0"/>
              </a:rPr>
              <a:t>One poor experience at the hands of police officers may be discounted or gradually forgotten; a series of such contacts ……. Can seriously damage individuals relationships with the police (Bradford, 2015, p. 109)</a:t>
            </a:r>
            <a:endParaRPr lang="en-GB" sz="2800" dirty="0"/>
          </a:p>
        </p:txBody>
      </p:sp>
      <p:pic>
        <p:nvPicPr>
          <p:cNvPr id="5" name="Picture 4">
            <a:extLst>
              <a:ext uri="{FF2B5EF4-FFF2-40B4-BE49-F238E27FC236}">
                <a16:creationId xmlns:a16="http://schemas.microsoft.com/office/drawing/2014/main" id="{84254D7D-C110-4082-89E3-18AE7B5187DA}"/>
              </a:ext>
            </a:extLst>
          </p:cNvPr>
          <p:cNvPicPr>
            <a:picLocks noChangeAspect="1"/>
          </p:cNvPicPr>
          <p:nvPr/>
        </p:nvPicPr>
        <p:blipFill>
          <a:blip r:embed="rId5"/>
          <a:stretch>
            <a:fillRect/>
          </a:stretch>
        </p:blipFill>
        <p:spPr>
          <a:xfrm>
            <a:off x="2849949" y="3647112"/>
            <a:ext cx="3051470" cy="2265861"/>
          </a:xfrm>
          <a:prstGeom prst="rect">
            <a:avLst/>
          </a:prstGeom>
        </p:spPr>
      </p:pic>
      <p:pic>
        <p:nvPicPr>
          <p:cNvPr id="6" name="Picture 5">
            <a:extLst>
              <a:ext uri="{FF2B5EF4-FFF2-40B4-BE49-F238E27FC236}">
                <a16:creationId xmlns:a16="http://schemas.microsoft.com/office/drawing/2014/main" id="{D55D6C71-AEB1-4E7F-9B2D-A2484B6BE6A7}"/>
              </a:ext>
            </a:extLst>
          </p:cNvPr>
          <p:cNvPicPr>
            <a:picLocks noChangeAspect="1"/>
          </p:cNvPicPr>
          <p:nvPr/>
        </p:nvPicPr>
        <p:blipFill>
          <a:blip r:embed="rId6"/>
          <a:stretch>
            <a:fillRect/>
          </a:stretch>
        </p:blipFill>
        <p:spPr>
          <a:xfrm>
            <a:off x="6096000" y="3647111"/>
            <a:ext cx="1675636" cy="2265861"/>
          </a:xfrm>
          <a:prstGeom prst="rect">
            <a:avLst/>
          </a:prstGeom>
        </p:spPr>
      </p:pic>
      <p:sp>
        <p:nvSpPr>
          <p:cNvPr id="7" name="TextBox 6">
            <a:extLst>
              <a:ext uri="{FF2B5EF4-FFF2-40B4-BE49-F238E27FC236}">
                <a16:creationId xmlns:a16="http://schemas.microsoft.com/office/drawing/2014/main" id="{327D68B1-657C-4F00-888E-4A87AC02402B}"/>
              </a:ext>
            </a:extLst>
          </p:cNvPr>
          <p:cNvSpPr txBox="1"/>
          <p:nvPr/>
        </p:nvSpPr>
        <p:spPr>
          <a:xfrm>
            <a:off x="5732980" y="6256962"/>
            <a:ext cx="5510895" cy="276999"/>
          </a:xfrm>
          <a:prstGeom prst="rect">
            <a:avLst/>
          </a:prstGeom>
          <a:noFill/>
        </p:spPr>
        <p:txBody>
          <a:bodyPr wrap="square" rtlCol="0">
            <a:spAutoFit/>
          </a:bodyPr>
          <a:lstStyle/>
          <a:p>
            <a:r>
              <a:rPr lang="en-GB" sz="1200" dirty="0" err="1">
                <a:solidFill>
                  <a:srgbClr val="000000"/>
                </a:solidFill>
                <a:uFill>
                  <a:solidFill>
                    <a:srgbClr val="000000"/>
                  </a:solidFill>
                </a:uFill>
                <a:latin typeface="Arial" pitchFamily="34"/>
              </a:rPr>
              <a:t>Scrase</a:t>
            </a:r>
            <a:r>
              <a:rPr lang="en-GB" sz="1200" dirty="0">
                <a:solidFill>
                  <a:srgbClr val="000000"/>
                </a:solidFill>
                <a:uFill>
                  <a:solidFill>
                    <a:srgbClr val="000000"/>
                  </a:solidFill>
                </a:uFill>
                <a:latin typeface="Arial" pitchFamily="34"/>
              </a:rPr>
              <a:t>, S., (2020); </a:t>
            </a:r>
            <a:r>
              <a:rPr lang="en-GB" sz="1200" dirty="0">
                <a:solidFill>
                  <a:srgbClr val="000000"/>
                </a:solidFill>
                <a:latin typeface="Arial" pitchFamily="34"/>
                <a:cs typeface="Arial" pitchFamily="34"/>
              </a:rPr>
              <a:t>Sherman, L.. W. (1998); </a:t>
            </a:r>
            <a:r>
              <a:rPr lang="en-GB" sz="1200" dirty="0" err="1">
                <a:solidFill>
                  <a:srgbClr val="222222"/>
                </a:solidFill>
                <a:latin typeface="Arial" pitchFamily="34"/>
                <a:cs typeface="Arial" pitchFamily="34"/>
              </a:rPr>
              <a:t>Vomfell</a:t>
            </a:r>
            <a:r>
              <a:rPr lang="en-GB" sz="1200" dirty="0">
                <a:solidFill>
                  <a:srgbClr val="222222"/>
                </a:solidFill>
                <a:latin typeface="Arial" pitchFamily="34"/>
                <a:cs typeface="Arial" pitchFamily="34"/>
              </a:rPr>
              <a:t>, L., Stewart, N. (2021) </a:t>
            </a:r>
            <a:endParaRPr lang="en-GB" sz="1200" dirty="0"/>
          </a:p>
        </p:txBody>
      </p:sp>
      <p:pic>
        <p:nvPicPr>
          <p:cNvPr id="3" name="Picture 2">
            <a:extLst>
              <a:ext uri="{FF2B5EF4-FFF2-40B4-BE49-F238E27FC236}">
                <a16:creationId xmlns:a16="http://schemas.microsoft.com/office/drawing/2014/main" id="{82382CEE-7544-4987-810A-BB89DD85052D}"/>
              </a:ext>
            </a:extLst>
          </p:cNvPr>
          <p:cNvPicPr>
            <a:picLocks noChangeAspect="1"/>
          </p:cNvPicPr>
          <p:nvPr/>
        </p:nvPicPr>
        <p:blipFill>
          <a:blip r:embed="rId7"/>
          <a:stretch>
            <a:fillRect/>
          </a:stretch>
        </p:blipFill>
        <p:spPr>
          <a:xfrm>
            <a:off x="7893161" y="3647111"/>
            <a:ext cx="3576925" cy="2265861"/>
          </a:xfrm>
          <a:prstGeom prst="rect">
            <a:avLst/>
          </a:prstGeom>
        </p:spPr>
      </p:pic>
      <p:pic>
        <p:nvPicPr>
          <p:cNvPr id="9" name="Audio 8">
            <a:hlinkClick r:id="" action="ppaction://media"/>
            <a:extLst>
              <a:ext uri="{FF2B5EF4-FFF2-40B4-BE49-F238E27FC236}">
                <a16:creationId xmlns:a16="http://schemas.microsoft.com/office/drawing/2014/main" id="{B197C57C-8222-4AEF-B480-AB059CA0CDD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023882743"/>
      </p:ext>
    </p:extLst>
  </p:cSld>
  <p:clrMapOvr>
    <a:masterClrMapping/>
  </p:clrMapOvr>
  <mc:AlternateContent xmlns:mc="http://schemas.openxmlformats.org/markup-compatibility/2006" xmlns:p14="http://schemas.microsoft.com/office/powerpoint/2010/main">
    <mc:Choice Requires="p14">
      <p:transition spd="slow" p14:dur="2000" advTm="113025"/>
    </mc:Choice>
    <mc:Fallback xmlns="">
      <p:transition spd="slow" advTm="113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D5B8A-91A1-47BB-BEEA-07ABB1A4790F}"/>
              </a:ext>
            </a:extLst>
          </p:cNvPr>
          <p:cNvSpPr>
            <a:spLocks noGrp="1"/>
          </p:cNvSpPr>
          <p:nvPr>
            <p:ph type="title"/>
          </p:nvPr>
        </p:nvSpPr>
        <p:spPr/>
        <p:txBody>
          <a:bodyPr>
            <a:normAutofit fontScale="90000"/>
          </a:bodyPr>
          <a:lstStyle/>
          <a:p>
            <a:r>
              <a:rPr lang="en-GB" sz="1800" i="1" dirty="0">
                <a:solidFill>
                  <a:srgbClr val="000000"/>
                </a:solidFill>
                <a:effectLst/>
                <a:latin typeface="Arial" panose="020B0604020202020204" pitchFamily="34" charset="0"/>
                <a:ea typeface="Times New Roman" panose="02020603050405020304" pitchFamily="18" charset="0"/>
              </a:rPr>
              <a:t>While the current political focus is on the ability of stop and search to reduce knife crime and the government and police forces continue to justify the use of stop and search as a method to disrupt it, it is evident that drugs remain the dominant grounds for searches.</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5451628-1C5E-4B07-AC9E-6216D07F18C8}"/>
              </a:ext>
            </a:extLst>
          </p:cNvPr>
          <p:cNvSpPr>
            <a:spLocks noGrp="1"/>
          </p:cNvSpPr>
          <p:nvPr>
            <p:ph idx="1"/>
          </p:nvPr>
        </p:nvSpPr>
        <p:spPr/>
        <p:txBody>
          <a:bodyPr/>
          <a:lstStyle/>
          <a:p>
            <a:r>
              <a:rPr lang="en-GB" sz="1800" i="1" dirty="0">
                <a:solidFill>
                  <a:srgbClr val="000000"/>
                </a:solidFill>
                <a:effectLst/>
                <a:latin typeface="Arial" panose="020B0604020202020204" pitchFamily="34" charset="0"/>
                <a:ea typeface="Calibri" panose="020F0502020204030204" pitchFamily="34" charset="0"/>
              </a:rPr>
              <a:t>695,000 stop searches by the 43 police forces across England and Wales between April 1st 2020 and March 31st 2021</a:t>
            </a:r>
          </a:p>
          <a:p>
            <a:r>
              <a:rPr lang="en-GB" i="1" dirty="0">
                <a:solidFill>
                  <a:srgbClr val="000000"/>
                </a:solidFill>
                <a:latin typeface="Arial" panose="020B0604020202020204" pitchFamily="34" charset="0"/>
                <a:ea typeface="Calibri" panose="020F0502020204030204" pitchFamily="34" charset="0"/>
              </a:rPr>
              <a:t>I</a:t>
            </a:r>
            <a:r>
              <a:rPr lang="en-GB" sz="1800" i="1" dirty="0">
                <a:solidFill>
                  <a:srgbClr val="000000"/>
                </a:solidFill>
                <a:effectLst/>
                <a:latin typeface="Arial" panose="020B0604020202020204" pitchFamily="34" charset="0"/>
                <a:ea typeface="Calibri" panose="020F0502020204030204" pitchFamily="34" charset="0"/>
              </a:rPr>
              <a:t>ncrease of 24% in 12 months</a:t>
            </a:r>
          </a:p>
          <a:p>
            <a:r>
              <a:rPr lang="en-GB" sz="1800" i="1" dirty="0">
                <a:solidFill>
                  <a:srgbClr val="000000"/>
                </a:solidFill>
                <a:effectLst/>
                <a:latin typeface="Arial" panose="020B0604020202020204" pitchFamily="34" charset="0"/>
                <a:ea typeface="Calibri" panose="020F0502020204030204" pitchFamily="34" charset="0"/>
              </a:rPr>
              <a:t>36% increase in searches for suspected drug possession which accounted for 69% of all of the stop searches</a:t>
            </a:r>
          </a:p>
          <a:p>
            <a:r>
              <a:rPr lang="en-GB" sz="1800" i="1" dirty="0">
                <a:solidFill>
                  <a:srgbClr val="000000"/>
                </a:solidFill>
                <a:effectLst/>
                <a:latin typeface="Arial" panose="020B0604020202020204" pitchFamily="34" charset="0"/>
                <a:ea typeface="Calibri" panose="020F0502020204030204" pitchFamily="34" charset="0"/>
              </a:rPr>
              <a:t>77% in the searches resulted in no further police action</a:t>
            </a:r>
          </a:p>
          <a:p>
            <a:r>
              <a:rPr lang="en-GB" i="1" dirty="0">
                <a:solidFill>
                  <a:srgbClr val="000000"/>
                </a:solidFill>
                <a:latin typeface="Arial" panose="020B0604020202020204" pitchFamily="34" charset="0"/>
                <a:ea typeface="Calibri" panose="020F0502020204030204" pitchFamily="34" charset="0"/>
              </a:rPr>
              <a:t>O</a:t>
            </a:r>
            <a:r>
              <a:rPr lang="en-GB" sz="1800" i="1" dirty="0">
                <a:solidFill>
                  <a:srgbClr val="000000"/>
                </a:solidFill>
                <a:effectLst/>
                <a:latin typeface="Arial" panose="020B0604020202020204" pitchFamily="34" charset="0"/>
                <a:ea typeface="Calibri" panose="020F0502020204030204" pitchFamily="34" charset="0"/>
              </a:rPr>
              <a:t>ffensive weapons were found in only 1 in 50 searches</a:t>
            </a:r>
          </a:p>
          <a:p>
            <a:r>
              <a:rPr lang="en-GB" sz="1800" i="1" dirty="0">
                <a:solidFill>
                  <a:srgbClr val="000000"/>
                </a:solidFill>
                <a:effectLst/>
                <a:latin typeface="Arial" panose="020B0604020202020204" pitchFamily="34" charset="0"/>
                <a:ea typeface="Calibri" panose="020F0502020204030204" pitchFamily="34" charset="0"/>
              </a:rPr>
              <a:t>Offensive weapons decreased in the latest year and accounted for only 12% of all searches</a:t>
            </a:r>
            <a:endParaRPr lang="en-GB" dirty="0"/>
          </a:p>
        </p:txBody>
      </p:sp>
      <p:pic>
        <p:nvPicPr>
          <p:cNvPr id="6" name="Audio 5">
            <a:hlinkClick r:id="" action="ppaction://media"/>
            <a:extLst>
              <a:ext uri="{FF2B5EF4-FFF2-40B4-BE49-F238E27FC236}">
                <a16:creationId xmlns:a16="http://schemas.microsoft.com/office/drawing/2014/main" id="{EF1CF7CC-E279-4BBA-AAB4-B1EF5919713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916211032"/>
      </p:ext>
    </p:extLst>
  </p:cSld>
  <p:clrMapOvr>
    <a:masterClrMapping/>
  </p:clrMapOvr>
  <mc:AlternateContent xmlns:mc="http://schemas.openxmlformats.org/markup-compatibility/2006" xmlns:p14="http://schemas.microsoft.com/office/powerpoint/2010/main">
    <mc:Choice Requires="p14">
      <p:transition spd="slow" p14:dur="2000" advTm="110564"/>
    </mc:Choice>
    <mc:Fallback xmlns="">
      <p:transition spd="slow" advTm="110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1D049E-2C7B-4131-B81E-E5B643BD6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1635463-D121-4B16-AB61-D492DD3F0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53848D9-2C86-44A6-9DDC-E7756FA2B47F}"/>
              </a:ext>
            </a:extLst>
          </p:cNvPr>
          <p:cNvPicPr>
            <a:picLocks noChangeAspect="1"/>
          </p:cNvPicPr>
          <p:nvPr/>
        </p:nvPicPr>
        <p:blipFill>
          <a:blip r:embed="rId4"/>
          <a:stretch>
            <a:fillRect/>
          </a:stretch>
        </p:blipFill>
        <p:spPr>
          <a:xfrm>
            <a:off x="2130829" y="643467"/>
            <a:ext cx="7930342" cy="5571066"/>
          </a:xfrm>
          <a:prstGeom prst="rect">
            <a:avLst/>
          </a:prstGeom>
        </p:spPr>
      </p:pic>
      <p:pic>
        <p:nvPicPr>
          <p:cNvPr id="3" name="Audio 2">
            <a:hlinkClick r:id="" action="ppaction://media"/>
            <a:extLst>
              <a:ext uri="{FF2B5EF4-FFF2-40B4-BE49-F238E27FC236}">
                <a16:creationId xmlns:a16="http://schemas.microsoft.com/office/drawing/2014/main" id="{93CDD012-F6E5-4FC0-AAE1-8ADFA8A83D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92173758"/>
      </p:ext>
    </p:extLst>
  </p:cSld>
  <p:clrMapOvr>
    <a:masterClrMapping/>
  </p:clrMapOvr>
  <mc:AlternateContent xmlns:mc="http://schemas.openxmlformats.org/markup-compatibility/2006" xmlns:p14="http://schemas.microsoft.com/office/powerpoint/2010/main">
    <mc:Choice Requires="p14">
      <p:transition spd="slow" p14:dur="2000" advTm="56784"/>
    </mc:Choice>
    <mc:Fallback xmlns="">
      <p:transition spd="slow" advTm="56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1B455F04-9A6D-49DF-9621-6DF22CCA6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95F5081F-37E1-4651-A685-1D8354215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F16181CE-3EA5-4D58-A3AA-970493937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776F0265-5E75-48ED-AEBE-792C6A236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F3A23F23-DEDC-4448-A380-57216FDC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99FB750A-CA04-42D7-A256-E16C98F4B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7593CD97-94EF-4930-BEF7-9DFE27BA0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37489753-40A8-4C17-983C-0B09EDDB2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E362E40F-89AA-4DB8-885B-4812CB537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A026A638-F364-4D6F-A4DD-606AC28BA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7C41DDF4-A860-42A2-84C0-A706A5257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E019430E-3BB4-4326-8E2F-CA7E27B84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B5D45939-94D8-41FE-8437-788C906A7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61A15015-47F0-4D53-9493-9587C5C15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7ABB5946-0320-4512-950B-0266C586368F}"/>
              </a:ext>
            </a:extLst>
          </p:cNvPr>
          <p:cNvSpPr>
            <a:spLocks noGrp="1"/>
          </p:cNvSpPr>
          <p:nvPr>
            <p:ph type="title"/>
          </p:nvPr>
        </p:nvSpPr>
        <p:spPr>
          <a:xfrm>
            <a:off x="2589213" y="4529540"/>
            <a:ext cx="8915399" cy="1162423"/>
          </a:xfrm>
        </p:spPr>
        <p:txBody>
          <a:bodyPr vert="horz" lIns="91440" tIns="45720" rIns="91440" bIns="45720" rtlCol="0" anchor="b">
            <a:normAutofit/>
          </a:bodyPr>
          <a:lstStyle/>
          <a:p>
            <a:pPr>
              <a:lnSpc>
                <a:spcPct val="90000"/>
              </a:lnSpc>
            </a:pPr>
            <a:r>
              <a:rPr lang="en-US" sz="2200" i="1" dirty="0"/>
              <a:t>R</a:t>
            </a:r>
            <a:r>
              <a:rPr lang="en-US" sz="2200" i="1" dirty="0">
                <a:effectLst/>
              </a:rPr>
              <a:t>esearch conducted by the London School of Economics found that measuring confidence in policing is ‘unusual’ when compared with other public services.</a:t>
            </a:r>
            <a:endParaRPr lang="en-US" sz="2200" dirty="0"/>
          </a:p>
        </p:txBody>
      </p:sp>
      <p:grpSp>
        <p:nvGrpSpPr>
          <p:cNvPr id="57" name="Group 56">
            <a:extLst>
              <a:ext uri="{FF2B5EF4-FFF2-40B4-BE49-F238E27FC236}">
                <a16:creationId xmlns:a16="http://schemas.microsoft.com/office/drawing/2014/main" id="{00B3EEE4-4340-4869-98BA-AEEC5F4C7B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8" name="Freeform 27">
              <a:extLst>
                <a:ext uri="{FF2B5EF4-FFF2-40B4-BE49-F238E27FC236}">
                  <a16:creationId xmlns:a16="http://schemas.microsoft.com/office/drawing/2014/main" id="{7DCADF10-86E2-48A3-B44C-C4762F7E4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CF33E804-AD00-44F7-8295-60B39B8F0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3A3276E7-66C2-48FB-85E8-37C6963F9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3D2B214F-5F81-43B9-AE41-3CD519B47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8BED419E-757B-4EF9-B5AE-D809228DE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960674DF-0057-47C8-A62C-337674785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9B8DCD1B-7CF5-401A-8B31-03EE09D3F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279A5B9B-7FC2-47CE-BD5A-209222A4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B237B490-FC75-4988-BB3F-2593F696F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EF711921-0B65-4AB8-8D7E-73E707A9D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286D4526-6B51-4E64-B8B2-B2D5A6DFA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C3D1D4A3-45A2-401A-86D1-019690544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CF8EF48D-8F1D-45F5-9D9A-4AAA11117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890DC8CE-E8B8-45FA-AE4B-92A8B8F99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35331"/>
            <a:ext cx="8962708" cy="3607485"/>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71CF5F18-3DC7-42FA-98E9-CF5673353DD7}"/>
              </a:ext>
            </a:extLst>
          </p:cNvPr>
          <p:cNvPicPr>
            <a:picLocks noChangeAspect="1"/>
          </p:cNvPicPr>
          <p:nvPr/>
        </p:nvPicPr>
        <p:blipFill>
          <a:blip r:embed="rId5"/>
          <a:stretch>
            <a:fillRect/>
          </a:stretch>
        </p:blipFill>
        <p:spPr>
          <a:xfrm>
            <a:off x="2752936" y="1241079"/>
            <a:ext cx="4235767" cy="2395989"/>
          </a:xfrm>
          <a:prstGeom prst="rect">
            <a:avLst/>
          </a:prstGeom>
        </p:spPr>
      </p:pic>
      <p:pic>
        <p:nvPicPr>
          <p:cNvPr id="3" name="Picture 2" descr="Graphical user interface&#10;&#10;Description automatically generated with medium confidence">
            <a:extLst>
              <a:ext uri="{FF2B5EF4-FFF2-40B4-BE49-F238E27FC236}">
                <a16:creationId xmlns:a16="http://schemas.microsoft.com/office/drawing/2014/main" id="{BC5583A4-0C3F-43AB-A590-303EE6D257B0}"/>
              </a:ext>
            </a:extLst>
          </p:cNvPr>
          <p:cNvPicPr>
            <a:picLocks noChangeAspect="1"/>
          </p:cNvPicPr>
          <p:nvPr/>
        </p:nvPicPr>
        <p:blipFill>
          <a:blip r:embed="rId6"/>
          <a:stretch>
            <a:fillRect/>
          </a:stretch>
        </p:blipFill>
        <p:spPr>
          <a:xfrm>
            <a:off x="7152428" y="1027152"/>
            <a:ext cx="4235765" cy="2823843"/>
          </a:xfrm>
          <a:prstGeom prst="rect">
            <a:avLst/>
          </a:prstGeom>
        </p:spPr>
      </p:pic>
      <p:sp>
        <p:nvSpPr>
          <p:cNvPr id="75" name="Freeform 33">
            <a:extLst>
              <a:ext uri="{FF2B5EF4-FFF2-40B4-BE49-F238E27FC236}">
                <a16:creationId xmlns:a16="http://schemas.microsoft.com/office/drawing/2014/main" id="{B122FD83-8BC3-477C-BCBB-A1A45057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5" name="TextBox 4">
            <a:extLst>
              <a:ext uri="{FF2B5EF4-FFF2-40B4-BE49-F238E27FC236}">
                <a16:creationId xmlns:a16="http://schemas.microsoft.com/office/drawing/2014/main" id="{FC6DC30D-3840-4034-BF01-1B3EBCB23FFF}"/>
              </a:ext>
            </a:extLst>
          </p:cNvPr>
          <p:cNvSpPr txBox="1"/>
          <p:nvPr/>
        </p:nvSpPr>
        <p:spPr>
          <a:xfrm>
            <a:off x="7802880" y="6157141"/>
            <a:ext cx="3382821"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Nagin et al., 2015</a:t>
            </a:r>
          </a:p>
        </p:txBody>
      </p:sp>
      <p:pic>
        <p:nvPicPr>
          <p:cNvPr id="36" name="Audio 35">
            <a:hlinkClick r:id="" action="ppaction://media"/>
            <a:extLst>
              <a:ext uri="{FF2B5EF4-FFF2-40B4-BE49-F238E27FC236}">
                <a16:creationId xmlns:a16="http://schemas.microsoft.com/office/drawing/2014/main" id="{23C9D21A-D114-4C3C-AFA2-2FD7625DE51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79339388"/>
      </p:ext>
    </p:extLst>
  </p:cSld>
  <p:clrMapOvr>
    <a:masterClrMapping/>
  </p:clrMapOvr>
  <mc:AlternateContent xmlns:mc="http://schemas.openxmlformats.org/markup-compatibility/2006" xmlns:p14="http://schemas.microsoft.com/office/powerpoint/2010/main">
    <mc:Choice Requires="p14">
      <p:transition spd="slow" p14:dur="2000" advTm="81049"/>
    </mc:Choice>
    <mc:Fallback xmlns="">
      <p:transition spd="slow" advTm="81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36"/>
                </p:tgtEl>
              </p:cMediaNode>
            </p:audio>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4" name="Rectangle 8">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16165AD-E486-4E64-B84E-0E7832A4B64C}"/>
              </a:ext>
            </a:extLst>
          </p:cNvPr>
          <p:cNvPicPr>
            <a:picLocks noChangeAspect="1"/>
          </p:cNvPicPr>
          <p:nvPr/>
        </p:nvPicPr>
        <p:blipFill>
          <a:blip r:embed="rId4"/>
          <a:stretch>
            <a:fillRect/>
          </a:stretch>
        </p:blipFill>
        <p:spPr>
          <a:xfrm>
            <a:off x="3674348" y="968023"/>
            <a:ext cx="6792795" cy="4924777"/>
          </a:xfrm>
          <a:prstGeom prst="rect">
            <a:avLst/>
          </a:prstGeom>
        </p:spPr>
      </p:pic>
      <p:sp>
        <p:nvSpPr>
          <p:cNvPr id="3" name="TextBox 2">
            <a:extLst>
              <a:ext uri="{FF2B5EF4-FFF2-40B4-BE49-F238E27FC236}">
                <a16:creationId xmlns:a16="http://schemas.microsoft.com/office/drawing/2014/main" id="{0F5A57B0-C368-44D4-8668-4A6077B8AAE9}"/>
              </a:ext>
            </a:extLst>
          </p:cNvPr>
          <p:cNvSpPr txBox="1"/>
          <p:nvPr/>
        </p:nvSpPr>
        <p:spPr>
          <a:xfrm>
            <a:off x="8161506" y="6342434"/>
            <a:ext cx="306384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Jackson et al., 2012; College of Policing (2020) </a:t>
            </a:r>
          </a:p>
        </p:txBody>
      </p:sp>
      <p:pic>
        <p:nvPicPr>
          <p:cNvPr id="6" name="Audio 5">
            <a:hlinkClick r:id="" action="ppaction://media"/>
            <a:extLst>
              <a:ext uri="{FF2B5EF4-FFF2-40B4-BE49-F238E27FC236}">
                <a16:creationId xmlns:a16="http://schemas.microsoft.com/office/drawing/2014/main" id="{87A59EB6-509F-4B56-BA43-FC1937E09C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41066170"/>
      </p:ext>
    </p:extLst>
  </p:cSld>
  <p:clrMapOvr>
    <a:masterClrMapping/>
  </p:clrMapOvr>
  <mc:AlternateContent xmlns:mc="http://schemas.openxmlformats.org/markup-compatibility/2006" xmlns:p14="http://schemas.microsoft.com/office/powerpoint/2010/main">
    <mc:Choice Requires="p14">
      <p:transition spd="slow" p14:dur="2000" advTm="34936"/>
    </mc:Choice>
    <mc:Fallback xmlns="">
      <p:transition spd="slow" advTm="34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31D8-959F-4330-BC48-5EDF15B02362}"/>
              </a:ext>
            </a:extLst>
          </p:cNvPr>
          <p:cNvSpPr>
            <a:spLocks noGrp="1"/>
          </p:cNvSpPr>
          <p:nvPr>
            <p:ph type="title"/>
          </p:nvPr>
        </p:nvSpPr>
        <p:spPr>
          <a:xfrm>
            <a:off x="2592924" y="624110"/>
            <a:ext cx="8911687" cy="952142"/>
          </a:xfrm>
        </p:spPr>
        <p:txBody>
          <a:bodyPr>
            <a:normAutofit fontScale="90000"/>
          </a:bodyPr>
          <a:lstStyle/>
          <a:p>
            <a:r>
              <a:rPr lang="en-GB" sz="1800" i="1" dirty="0">
                <a:solidFill>
                  <a:srgbClr val="000000"/>
                </a:solidFill>
                <a:effectLst/>
                <a:latin typeface="Arial" panose="020B0604020202020204" pitchFamily="34" charset="0"/>
                <a:ea typeface="Calibri" panose="020F0502020204030204" pitchFamily="34" charset="0"/>
              </a:rPr>
              <a:t>HMICFRS have been repeatedly critical of how forces monitor their own records and Community Scrutiny Panels like the ones proposed in the Criminal Justice Alliance briefing in 2019 and 2021.</a:t>
            </a:r>
            <a:br>
              <a:rPr lang="en-GB" sz="1800" i="1" dirty="0">
                <a:solidFill>
                  <a:srgbClr val="000000"/>
                </a:solidFill>
                <a:effectLst/>
                <a:latin typeface="Arial" panose="020B0604020202020204" pitchFamily="34" charset="0"/>
                <a:ea typeface="Calibri" panose="020F0502020204030204" pitchFamily="34" charset="0"/>
              </a:rPr>
            </a:br>
            <a:br>
              <a:rPr lang="en-GB" sz="1800" i="1" dirty="0">
                <a:solidFill>
                  <a:srgbClr val="000000"/>
                </a:solidFill>
                <a:effectLst/>
                <a:latin typeface="Arial" panose="020B0604020202020204" pitchFamily="34" charset="0"/>
                <a:ea typeface="Calibri" panose="020F0502020204030204" pitchFamily="34" charset="0"/>
              </a:rPr>
            </a:br>
            <a:br>
              <a:rPr lang="en-GB" sz="1800" i="1" dirty="0">
                <a:solidFill>
                  <a:srgbClr val="000000"/>
                </a:solidFill>
                <a:effectLst/>
                <a:latin typeface="Arial" panose="020B0604020202020204" pitchFamily="34" charset="0"/>
                <a:ea typeface="Calibri" panose="020F0502020204030204" pitchFamily="34" charset="0"/>
              </a:rPr>
            </a:br>
            <a:br>
              <a:rPr lang="en-GB" sz="1800" i="1" dirty="0">
                <a:solidFill>
                  <a:srgbClr val="000000"/>
                </a:solidFill>
                <a:effectLst/>
                <a:latin typeface="Arial" panose="020B0604020202020204" pitchFamily="34" charset="0"/>
                <a:ea typeface="Calibri" panose="020F0502020204030204" pitchFamily="34" charset="0"/>
              </a:rPr>
            </a:br>
            <a:endParaRPr lang="en-GB" dirty="0"/>
          </a:p>
        </p:txBody>
      </p:sp>
      <p:pic>
        <p:nvPicPr>
          <p:cNvPr id="3" name="Picture 2">
            <a:extLst>
              <a:ext uri="{FF2B5EF4-FFF2-40B4-BE49-F238E27FC236}">
                <a16:creationId xmlns:a16="http://schemas.microsoft.com/office/drawing/2014/main" id="{4264BF51-B091-4560-8492-CA0EA9A6DCA2}"/>
              </a:ext>
            </a:extLst>
          </p:cNvPr>
          <p:cNvPicPr>
            <a:picLocks noChangeAspect="1"/>
          </p:cNvPicPr>
          <p:nvPr/>
        </p:nvPicPr>
        <p:blipFill>
          <a:blip r:embed="rId5"/>
          <a:stretch>
            <a:fillRect/>
          </a:stretch>
        </p:blipFill>
        <p:spPr>
          <a:xfrm>
            <a:off x="2989819" y="3843447"/>
            <a:ext cx="6212362" cy="1853345"/>
          </a:xfrm>
          <a:prstGeom prst="rect">
            <a:avLst/>
          </a:prstGeom>
        </p:spPr>
      </p:pic>
      <p:sp>
        <p:nvSpPr>
          <p:cNvPr id="4" name="TextBox 3">
            <a:extLst>
              <a:ext uri="{FF2B5EF4-FFF2-40B4-BE49-F238E27FC236}">
                <a16:creationId xmlns:a16="http://schemas.microsoft.com/office/drawing/2014/main" id="{41AF2BF1-11F8-4059-8F5C-7C14D8087CC2}"/>
              </a:ext>
            </a:extLst>
          </p:cNvPr>
          <p:cNvSpPr txBox="1"/>
          <p:nvPr/>
        </p:nvSpPr>
        <p:spPr>
          <a:xfrm>
            <a:off x="4406537" y="1968137"/>
            <a:ext cx="3831772" cy="369332"/>
          </a:xfrm>
          <a:prstGeom prst="rect">
            <a:avLst/>
          </a:prstGeom>
          <a:noFill/>
        </p:spPr>
        <p:txBody>
          <a:bodyPr wrap="square" rtlCol="0">
            <a:spAutoFit/>
          </a:bodyPr>
          <a:lstStyle/>
          <a:p>
            <a:pPr algn="ctr"/>
            <a:r>
              <a:rPr lang="en-GB" dirty="0"/>
              <a:t>Impartiality</a:t>
            </a:r>
          </a:p>
        </p:txBody>
      </p:sp>
      <p:sp>
        <p:nvSpPr>
          <p:cNvPr id="5" name="TextBox 4">
            <a:extLst>
              <a:ext uri="{FF2B5EF4-FFF2-40B4-BE49-F238E27FC236}">
                <a16:creationId xmlns:a16="http://schemas.microsoft.com/office/drawing/2014/main" id="{6331C4B6-720B-4176-94C3-9C6461B69594}"/>
              </a:ext>
            </a:extLst>
          </p:cNvPr>
          <p:cNvSpPr txBox="1"/>
          <p:nvPr/>
        </p:nvSpPr>
        <p:spPr>
          <a:xfrm>
            <a:off x="4911634" y="2717074"/>
            <a:ext cx="2804160" cy="369332"/>
          </a:xfrm>
          <a:prstGeom prst="rect">
            <a:avLst/>
          </a:prstGeom>
          <a:noFill/>
        </p:spPr>
        <p:txBody>
          <a:bodyPr wrap="square" rtlCol="0">
            <a:spAutoFit/>
          </a:bodyPr>
          <a:lstStyle/>
          <a:p>
            <a:pPr algn="ctr"/>
            <a:r>
              <a:rPr lang="en-GB" dirty="0"/>
              <a:t>Consistency</a:t>
            </a:r>
          </a:p>
        </p:txBody>
      </p:sp>
      <p:sp>
        <p:nvSpPr>
          <p:cNvPr id="6" name="TextBox 5">
            <a:extLst>
              <a:ext uri="{FF2B5EF4-FFF2-40B4-BE49-F238E27FC236}">
                <a16:creationId xmlns:a16="http://schemas.microsoft.com/office/drawing/2014/main" id="{BE9CFD36-49F4-463B-A141-B2E6368D8E81}"/>
              </a:ext>
            </a:extLst>
          </p:cNvPr>
          <p:cNvSpPr txBox="1"/>
          <p:nvPr/>
        </p:nvSpPr>
        <p:spPr>
          <a:xfrm>
            <a:off x="6374674" y="6026331"/>
            <a:ext cx="3962400" cy="246221"/>
          </a:xfrm>
          <a:prstGeom prst="rect">
            <a:avLst/>
          </a:prstGeom>
          <a:noFill/>
        </p:spPr>
        <p:txBody>
          <a:bodyPr wrap="square" rtlCol="0">
            <a:spAutoFit/>
          </a:bodyPr>
          <a:lstStyle/>
          <a:p>
            <a:r>
              <a:rPr lang="en-GB" sz="800" dirty="0" err="1">
                <a:latin typeface="Arial" pitchFamily="34"/>
              </a:rPr>
              <a:t>McAra</a:t>
            </a:r>
            <a:r>
              <a:rPr lang="en-GB" sz="800" dirty="0">
                <a:latin typeface="Arial" pitchFamily="34"/>
              </a:rPr>
              <a:t>, L., McVie S., (2005)</a:t>
            </a:r>
            <a:r>
              <a:rPr lang="en-GB" sz="1000" dirty="0">
                <a:latin typeface="Arial" panose="020B0604020202020204" pitchFamily="34" charset="0"/>
                <a:cs typeface="Arial" panose="020B0604020202020204" pitchFamily="34" charset="0"/>
              </a:rPr>
              <a:t>; </a:t>
            </a:r>
            <a:r>
              <a:rPr lang="en-GB" sz="800" dirty="0" err="1">
                <a:latin typeface="Arial" pitchFamily="34"/>
              </a:rPr>
              <a:t>Delsol</a:t>
            </a:r>
            <a:r>
              <a:rPr lang="en-GB" sz="800" dirty="0">
                <a:latin typeface="Arial" pitchFamily="34"/>
              </a:rPr>
              <a:t>, R., Shiner, M., (2006)</a:t>
            </a:r>
            <a:endParaRPr lang="en-GB" sz="800" dirty="0">
              <a:latin typeface="Arial" panose="020B0604020202020204" pitchFamily="34" charset="0"/>
              <a:cs typeface="Arial" panose="020B0604020202020204" pitchFamily="34" charset="0"/>
            </a:endParaRPr>
          </a:p>
        </p:txBody>
      </p:sp>
      <p:pic>
        <p:nvPicPr>
          <p:cNvPr id="14" name="Audio 13">
            <a:hlinkClick r:id="" action="ppaction://media"/>
            <a:extLst>
              <a:ext uri="{FF2B5EF4-FFF2-40B4-BE49-F238E27FC236}">
                <a16:creationId xmlns:a16="http://schemas.microsoft.com/office/drawing/2014/main" id="{9BC5A973-55C0-4B55-A6F5-B7C24283831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503409995"/>
      </p:ext>
    </p:extLst>
  </p:cSld>
  <p:clrMapOvr>
    <a:masterClrMapping/>
  </p:clrMapOvr>
  <mc:AlternateContent xmlns:mc="http://schemas.openxmlformats.org/markup-compatibility/2006" xmlns:p14="http://schemas.microsoft.com/office/powerpoint/2010/main">
    <mc:Choice Requires="p14">
      <p:transition spd="slow" p14:dur="2000" advTm="74527"/>
    </mc:Choice>
    <mc:Fallback xmlns="">
      <p:transition spd="slow" advTm="74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4"/>
                </p:tgtEl>
              </p:cMediaNode>
            </p:audio>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D62A-4794-45CF-A6A9-9E025980839A}"/>
              </a:ext>
            </a:extLst>
          </p:cNvPr>
          <p:cNvSpPr>
            <a:spLocks noGrp="1"/>
          </p:cNvSpPr>
          <p:nvPr>
            <p:ph type="title"/>
          </p:nvPr>
        </p:nvSpPr>
        <p:spPr>
          <a:xfrm>
            <a:off x="2589212" y="609600"/>
            <a:ext cx="8915399" cy="2090057"/>
          </a:xfrm>
        </p:spPr>
        <p:txBody>
          <a:bodyPr/>
          <a:lstStyle/>
          <a:p>
            <a:r>
              <a:rPr lang="en-GB" sz="1800" i="1" dirty="0">
                <a:solidFill>
                  <a:srgbClr val="000000"/>
                </a:solidFill>
                <a:effectLst/>
                <a:latin typeface="Arial" panose="020B0604020202020204" pitchFamily="34" charset="0"/>
                <a:ea typeface="Calibri" panose="020F0502020204030204" pitchFamily="34" charset="0"/>
              </a:rPr>
              <a:t>Reiner (2017) argued police officers think alike, they are paranoid and oppose change.</a:t>
            </a:r>
            <a:br>
              <a:rPr lang="en-GB" sz="1800" i="1" dirty="0">
                <a:solidFill>
                  <a:srgbClr val="000000"/>
                </a:solidFill>
                <a:effectLst/>
                <a:latin typeface="Arial" panose="020B0604020202020204" pitchFamily="34" charset="0"/>
                <a:ea typeface="Calibri" panose="020F0502020204030204" pitchFamily="34" charset="0"/>
              </a:rPr>
            </a:br>
            <a:br>
              <a:rPr lang="en-GB" sz="1800" i="1" dirty="0">
                <a:solidFill>
                  <a:srgbClr val="000000"/>
                </a:solidFill>
                <a:effectLst/>
                <a:latin typeface="Arial" panose="020B0604020202020204" pitchFamily="34" charset="0"/>
                <a:ea typeface="Calibri" panose="020F0502020204030204" pitchFamily="34" charset="0"/>
              </a:rPr>
            </a:br>
            <a:r>
              <a:rPr lang="en-GB" sz="1800" i="1" dirty="0">
                <a:solidFill>
                  <a:srgbClr val="000000"/>
                </a:solidFill>
                <a:effectLst/>
                <a:latin typeface="Arial" panose="020B0604020202020204" pitchFamily="34" charset="0"/>
                <a:ea typeface="Calibri" panose="020F0502020204030204" pitchFamily="34" charset="0"/>
              </a:rPr>
              <a:t>Sherman (1998) highlighted when citing Kahneman and Tversky that there is more acceptance of an idea if it is presented as a way to avoid a loss.</a:t>
            </a:r>
            <a:endParaRPr lang="en-GB" dirty="0"/>
          </a:p>
        </p:txBody>
      </p:sp>
      <p:sp>
        <p:nvSpPr>
          <p:cNvPr id="3" name="Text Placeholder 2">
            <a:extLst>
              <a:ext uri="{FF2B5EF4-FFF2-40B4-BE49-F238E27FC236}">
                <a16:creationId xmlns:a16="http://schemas.microsoft.com/office/drawing/2014/main" id="{E34DF9A2-EFE4-472B-B84A-CB85CCF431EB}"/>
              </a:ext>
            </a:extLst>
          </p:cNvPr>
          <p:cNvSpPr>
            <a:spLocks noGrp="1"/>
          </p:cNvSpPr>
          <p:nvPr>
            <p:ph type="body" idx="1"/>
          </p:nvPr>
        </p:nvSpPr>
        <p:spPr>
          <a:xfrm>
            <a:off x="2589212" y="2819400"/>
            <a:ext cx="8915399" cy="1219200"/>
          </a:xfrm>
        </p:spPr>
        <p:txBody>
          <a:bodyPr/>
          <a:lstStyle/>
          <a:p>
            <a:r>
              <a:rPr lang="en-GB" i="1" dirty="0">
                <a:solidFill>
                  <a:srgbClr val="000000"/>
                </a:solidFill>
                <a:latin typeface="Arial" panose="020B0604020202020204" pitchFamily="34" charset="0"/>
                <a:ea typeface="Calibri" panose="020F0502020204030204" pitchFamily="34" charset="0"/>
              </a:rPr>
              <a:t>Y</a:t>
            </a:r>
            <a:r>
              <a:rPr lang="en-GB" sz="1800" i="1" dirty="0">
                <a:solidFill>
                  <a:srgbClr val="000000"/>
                </a:solidFill>
                <a:effectLst/>
                <a:latin typeface="Arial" panose="020B0604020202020204" pitchFamily="34" charset="0"/>
                <a:ea typeface="Calibri" panose="020F0502020204030204" pitchFamily="34" charset="0"/>
              </a:rPr>
              <a:t>ear ending March 2020:</a:t>
            </a:r>
          </a:p>
          <a:p>
            <a:endParaRPr lang="en-GB" i="1" dirty="0">
              <a:solidFill>
                <a:srgbClr val="000000"/>
              </a:solidFill>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5522B89-7CD8-4FF7-86A0-F5E3AB751C2C}"/>
              </a:ext>
            </a:extLst>
          </p:cNvPr>
          <p:cNvSpPr txBox="1"/>
          <p:nvPr/>
        </p:nvSpPr>
        <p:spPr>
          <a:xfrm>
            <a:off x="2589212" y="3429000"/>
            <a:ext cx="6728959" cy="646331"/>
          </a:xfrm>
          <a:prstGeom prst="rect">
            <a:avLst/>
          </a:prstGeom>
          <a:noFill/>
        </p:spPr>
        <p:txBody>
          <a:bodyPr wrap="square" rtlCol="0">
            <a:spAutoFit/>
          </a:bodyPr>
          <a:lstStyle/>
          <a:p>
            <a:r>
              <a:rPr lang="en-GB" sz="1800" i="1" dirty="0">
                <a:solidFill>
                  <a:srgbClr val="000000"/>
                </a:solidFill>
                <a:effectLst/>
                <a:latin typeface="Arial" panose="020B0604020202020204" pitchFamily="34" charset="0"/>
                <a:ea typeface="Calibri" panose="020F0502020204030204" pitchFamily="34" charset="0"/>
              </a:rPr>
              <a:t>18,081 people were searched using Section 60 powers with no further action being taken in 17,383 cases</a:t>
            </a:r>
            <a:endParaRPr lang="en-GB" dirty="0"/>
          </a:p>
        </p:txBody>
      </p:sp>
      <p:sp>
        <p:nvSpPr>
          <p:cNvPr id="5" name="TextBox 4">
            <a:extLst>
              <a:ext uri="{FF2B5EF4-FFF2-40B4-BE49-F238E27FC236}">
                <a16:creationId xmlns:a16="http://schemas.microsoft.com/office/drawing/2014/main" id="{EAB04858-4650-4691-8D37-44874E4C60AC}"/>
              </a:ext>
            </a:extLst>
          </p:cNvPr>
          <p:cNvSpPr txBox="1"/>
          <p:nvPr/>
        </p:nvSpPr>
        <p:spPr>
          <a:xfrm>
            <a:off x="2589212" y="4278868"/>
            <a:ext cx="4972594" cy="369332"/>
          </a:xfrm>
          <a:prstGeom prst="rect">
            <a:avLst/>
          </a:prstGeom>
          <a:noFill/>
        </p:spPr>
        <p:txBody>
          <a:bodyPr wrap="square" rtlCol="0">
            <a:spAutoFit/>
          </a:bodyPr>
          <a:lstStyle/>
          <a:p>
            <a:r>
              <a:rPr lang="en-GB" sz="1800" i="1" dirty="0">
                <a:solidFill>
                  <a:srgbClr val="000000"/>
                </a:solidFill>
                <a:effectLst/>
                <a:latin typeface="Arial" panose="020B0604020202020204" pitchFamily="34" charset="0"/>
                <a:ea typeface="Calibri" panose="020F0502020204030204" pitchFamily="34" charset="0"/>
              </a:rPr>
              <a:t>698 cases which would have been missed</a:t>
            </a:r>
            <a:endParaRPr lang="en-GB" dirty="0"/>
          </a:p>
        </p:txBody>
      </p:sp>
      <p:pic>
        <p:nvPicPr>
          <p:cNvPr id="9" name="Audio 8">
            <a:hlinkClick r:id="" action="ppaction://media"/>
            <a:extLst>
              <a:ext uri="{FF2B5EF4-FFF2-40B4-BE49-F238E27FC236}">
                <a16:creationId xmlns:a16="http://schemas.microsoft.com/office/drawing/2014/main" id="{2EC4C370-48B3-43EF-8927-D3EC6727A4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34688153"/>
      </p:ext>
    </p:extLst>
  </p:cSld>
  <p:clrMapOvr>
    <a:masterClrMapping/>
  </p:clrMapOvr>
  <mc:AlternateContent xmlns:mc="http://schemas.openxmlformats.org/markup-compatibility/2006" xmlns:p14="http://schemas.microsoft.com/office/powerpoint/2010/main">
    <mc:Choice Requires="p14">
      <p:transition spd="slow" p14:dur="2000" advTm="45678"/>
    </mc:Choice>
    <mc:Fallback xmlns="">
      <p:transition spd="slow" advTm="45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6D879A-E924-45E5-B820-A4D45EAAB653}"/>
              </a:ext>
            </a:extLst>
          </p:cNvPr>
          <p:cNvSpPr txBox="1"/>
          <p:nvPr/>
        </p:nvSpPr>
        <p:spPr>
          <a:xfrm>
            <a:off x="3048000" y="2037806"/>
            <a:ext cx="7637417" cy="2862322"/>
          </a:xfrm>
          <a:prstGeom prst="rect">
            <a:avLst/>
          </a:prstGeom>
          <a:noFill/>
        </p:spPr>
        <p:txBody>
          <a:bodyPr wrap="square" rtlCol="0">
            <a:spAutoFit/>
          </a:bodyPr>
          <a:lstStyle/>
          <a:p>
            <a:r>
              <a:rPr lang="en-GB" sz="3600" dirty="0">
                <a:solidFill>
                  <a:srgbClr val="000000"/>
                </a:solidFill>
                <a:effectLst/>
                <a:latin typeface="Arial" panose="020B0604020202020204" pitchFamily="34" charset="0"/>
                <a:ea typeface="Calibri" panose="020F0502020204030204" pitchFamily="34" charset="0"/>
              </a:rPr>
              <a:t>What are the </a:t>
            </a:r>
            <a:r>
              <a:rPr lang="en-GB" sz="3600" dirty="0">
                <a:solidFill>
                  <a:srgbClr val="FF0000"/>
                </a:solidFill>
                <a:effectLst/>
                <a:latin typeface="Arial" panose="020B0604020202020204" pitchFamily="34" charset="0"/>
                <a:ea typeface="Calibri" panose="020F0502020204030204" pitchFamily="34" charset="0"/>
              </a:rPr>
              <a:t>consequences</a:t>
            </a:r>
            <a:r>
              <a:rPr lang="en-GB" sz="3600" dirty="0">
                <a:solidFill>
                  <a:srgbClr val="000000"/>
                </a:solidFill>
                <a:effectLst/>
                <a:latin typeface="Arial" panose="020B0604020202020204" pitchFamily="34" charset="0"/>
                <a:ea typeface="Calibri" panose="020F0502020204030204" pitchFamily="34" charset="0"/>
              </a:rPr>
              <a:t> of not having this tactic available and what other lawful options are available to the police to achieve better or even similar results?</a:t>
            </a:r>
            <a:endParaRPr lang="en-GB" sz="3600" dirty="0"/>
          </a:p>
        </p:txBody>
      </p:sp>
      <p:pic>
        <p:nvPicPr>
          <p:cNvPr id="6" name="Audio 5">
            <a:hlinkClick r:id="" action="ppaction://media"/>
            <a:extLst>
              <a:ext uri="{FF2B5EF4-FFF2-40B4-BE49-F238E27FC236}">
                <a16:creationId xmlns:a16="http://schemas.microsoft.com/office/drawing/2014/main" id="{3C84248B-EEC8-4344-9F03-52FD2FEEC5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203329"/>
      </p:ext>
    </p:extLst>
  </p:cSld>
  <p:clrMapOvr>
    <a:masterClrMapping/>
  </p:clrMapOvr>
  <mc:AlternateContent xmlns:mc="http://schemas.openxmlformats.org/markup-compatibility/2006" xmlns:p14="http://schemas.microsoft.com/office/powerpoint/2010/main">
    <mc:Choice Requires="p14">
      <p:transition spd="slow" p14:dur="2000" advTm="13150"/>
    </mc:Choice>
    <mc:Fallback xmlns="">
      <p:transition spd="slow" advTm="13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A886-035A-49F9-B62E-BC7F9ACE3261}"/>
              </a:ext>
            </a:extLst>
          </p:cNvPr>
          <p:cNvSpPr>
            <a:spLocks noGrp="1"/>
          </p:cNvSpPr>
          <p:nvPr>
            <p:ph type="title"/>
          </p:nvPr>
        </p:nvSpPr>
        <p:spPr>
          <a:xfrm>
            <a:off x="2592924" y="624110"/>
            <a:ext cx="8911687" cy="847639"/>
          </a:xfrm>
        </p:spPr>
        <p:txBody>
          <a:bodyPr/>
          <a:lstStyle/>
          <a:p>
            <a:pPr algn="ctr"/>
            <a:r>
              <a:rPr lang="en-GB" dirty="0"/>
              <a:t>References</a:t>
            </a:r>
          </a:p>
        </p:txBody>
      </p:sp>
      <p:sp>
        <p:nvSpPr>
          <p:cNvPr id="4" name="TextBox 3">
            <a:extLst>
              <a:ext uri="{FF2B5EF4-FFF2-40B4-BE49-F238E27FC236}">
                <a16:creationId xmlns:a16="http://schemas.microsoft.com/office/drawing/2014/main" id="{64468DFC-DDF1-4D64-8DB8-A52A7FCAD035}"/>
              </a:ext>
            </a:extLst>
          </p:cNvPr>
          <p:cNvSpPr txBox="1"/>
          <p:nvPr/>
        </p:nvSpPr>
        <p:spPr>
          <a:xfrm>
            <a:off x="2592924" y="1471749"/>
            <a:ext cx="8911687" cy="4339650"/>
          </a:xfrm>
          <a:prstGeom prst="rect">
            <a:avLst/>
          </a:prstGeom>
          <a:noFill/>
        </p:spPr>
        <p:txBody>
          <a:bodyPr wrap="square">
            <a:spAutoFit/>
          </a:bodyPr>
          <a:lstStyle/>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US" sz="800" b="0" i="0" u="none" strike="noStrike" kern="1200" cap="none" spc="0" normalizeH="0" baseline="0" noProof="0" dirty="0">
                <a:ln>
                  <a:noFill/>
                </a:ln>
                <a:effectLst/>
                <a:uLnTx/>
                <a:uFillTx/>
                <a:latin typeface="Arial" pitchFamily="34"/>
                <a:cs typeface="Arial" pitchFamily="34"/>
              </a:rPr>
              <a:t>Ali, A., Champion, N., (2021) </a:t>
            </a:r>
            <a:r>
              <a:rPr kumimoji="0" lang="en-US" sz="800" b="0" i="1" u="none" strike="noStrike" kern="1200" cap="none" spc="0" normalizeH="0" baseline="0" noProof="0" dirty="0">
                <a:ln>
                  <a:noFill/>
                </a:ln>
                <a:effectLst/>
                <a:uLnTx/>
                <a:uFillTx/>
                <a:latin typeface="Arial" pitchFamily="34"/>
                <a:cs typeface="Arial" pitchFamily="34"/>
              </a:rPr>
              <a:t>More harm than good.  A super complaint on the harms caused by ‘suspicion-less’ stop and searches and inadequate scrutiny of stop and search powers’.</a:t>
            </a:r>
            <a:r>
              <a:rPr kumimoji="0" lang="en-US" sz="800" b="0" i="0" u="none" strike="noStrike" kern="1200" cap="none" spc="0" normalizeH="0" baseline="0" noProof="0" dirty="0">
                <a:ln>
                  <a:noFill/>
                </a:ln>
                <a:effectLst/>
                <a:uLnTx/>
                <a:uFillTx/>
                <a:latin typeface="Arial" pitchFamily="34"/>
                <a:cs typeface="Arial" pitchFamily="34"/>
              </a:rPr>
              <a:t>  Criminal Justice Alliance.</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US" sz="800" b="0" i="0" u="none" strike="noStrike" kern="1200" cap="none" spc="0" normalizeH="0" baseline="0" noProof="0" dirty="0">
                <a:ln>
                  <a:noFill/>
                </a:ln>
                <a:effectLst/>
                <a:uLnTx/>
                <a:uFillTx/>
                <a:latin typeface="Arial" pitchFamily="34"/>
                <a:cs typeface="Arial" pitchFamily="34"/>
              </a:rPr>
              <a:t>Big Issue 16</a:t>
            </a:r>
            <a:r>
              <a:rPr kumimoji="0" lang="en-US" sz="800" b="0" i="0" u="none" strike="noStrike" kern="1200" cap="none" spc="0" normalizeH="0" baseline="30000" noProof="0" dirty="0">
                <a:ln>
                  <a:noFill/>
                </a:ln>
                <a:effectLst/>
                <a:uLnTx/>
                <a:uFillTx/>
                <a:latin typeface="Arial" pitchFamily="34"/>
                <a:cs typeface="Arial" pitchFamily="34"/>
              </a:rPr>
              <a:t>th</a:t>
            </a:r>
            <a:r>
              <a:rPr kumimoji="0" lang="en-US" sz="800" b="0" i="0" u="none" strike="noStrike" kern="1200" cap="none" spc="0" normalizeH="0" baseline="0" noProof="0" dirty="0">
                <a:ln>
                  <a:noFill/>
                </a:ln>
                <a:effectLst/>
                <a:uLnTx/>
                <a:uFillTx/>
                <a:latin typeface="Arial" pitchFamily="34"/>
                <a:cs typeface="Arial" pitchFamily="34"/>
              </a:rPr>
              <a:t> May 2022 </a:t>
            </a:r>
            <a:r>
              <a:rPr kumimoji="0" lang="en-US" sz="800" b="0" i="1" u="none" strike="noStrike" kern="1200" cap="none" spc="0" normalizeH="0" baseline="0" noProof="0" dirty="0">
                <a:ln>
                  <a:noFill/>
                </a:ln>
                <a:effectLst/>
                <a:uLnTx/>
                <a:uFillTx/>
                <a:latin typeface="Arial" pitchFamily="34"/>
                <a:cs typeface="Arial" pitchFamily="34"/>
              </a:rPr>
              <a:t>Social Justice Article: Expanded Stop and Search powers will lead to ‘more criminalization of Black people’, groups warn.</a:t>
            </a:r>
            <a:r>
              <a:rPr kumimoji="0" lang="en-US" sz="800" b="0" i="0" u="none" strike="noStrike" kern="1200" cap="none" spc="0" normalizeH="0" baseline="0" noProof="0" dirty="0">
                <a:ln>
                  <a:noFill/>
                </a:ln>
                <a:effectLst/>
                <a:uLnTx/>
                <a:uFillTx/>
                <a:latin typeface="Arial" pitchFamily="34"/>
                <a:cs typeface="Arial" pitchFamily="34"/>
              </a:rPr>
              <a:t>  Available at: </a:t>
            </a:r>
            <a:r>
              <a:rPr kumimoji="0" lang="en-GB" sz="800" b="0" i="0" u="sng" strike="noStrike" kern="1200" cap="none" spc="0" normalizeH="0" baseline="0" noProof="0" dirty="0">
                <a:ln>
                  <a:noFill/>
                </a:ln>
                <a:effectLst/>
                <a:uLnTx/>
                <a:uFill>
                  <a:solidFill>
                    <a:srgbClr val="000000"/>
                  </a:solidFill>
                </a:uFill>
                <a:latin typeface="Arial" pitchFamily="34"/>
                <a:cs typeface="Arial" pitchFamily="34"/>
                <a:hlinkClick r:id="rId2">
                  <a:extLst>
                    <a:ext uri="{A12FA001-AC4F-418D-AE19-62706E023703}">
                      <ahyp:hlinkClr xmlns:ahyp="http://schemas.microsoft.com/office/drawing/2018/hyperlinkcolor" val="tx"/>
                    </a:ext>
                  </a:extLst>
                </a:hlinkClick>
              </a:rPr>
              <a:t>Expanded stop and search powers will lead to ‘more criminalisation of Black people’, groups warn - The Big Issue</a:t>
            </a:r>
            <a:r>
              <a:rPr kumimoji="0" lang="en-GB" sz="800" b="0" i="0" u="sng" strike="noStrike" kern="1200" cap="none" spc="0" normalizeH="0" baseline="0" noProof="0" dirty="0">
                <a:ln>
                  <a:noFill/>
                </a:ln>
                <a:effectLst/>
                <a:uLnTx/>
                <a:uFill>
                  <a:solidFill>
                    <a:srgbClr val="000000"/>
                  </a:solidFill>
                </a:uFill>
                <a:latin typeface="Arial" pitchFamily="34"/>
                <a:cs typeface="Arial" pitchFamily="34"/>
              </a:rPr>
              <a:t> </a:t>
            </a:r>
            <a:r>
              <a:rPr kumimoji="0" lang="en-US" sz="800" b="0" i="0" u="none" strike="noStrike" kern="1200" cap="none" spc="0" normalizeH="0" baseline="0" noProof="0" dirty="0">
                <a:ln>
                  <a:noFill/>
                </a:ln>
                <a:effectLst/>
                <a:uLnTx/>
                <a:uFillTx/>
                <a:latin typeface="Arial" pitchFamily="34"/>
                <a:cs typeface="Arial" pitchFamily="34"/>
              </a:rPr>
              <a:t>(Accessed 20/05/2022)</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US" sz="800" b="0" i="0" u="none" strike="noStrike" kern="1200" cap="none" spc="0" normalizeH="0" baseline="0" noProof="0" dirty="0">
                <a:ln>
                  <a:noFill/>
                </a:ln>
                <a:effectLst/>
                <a:uLnTx/>
                <a:uFillTx/>
                <a:latin typeface="Arial" pitchFamily="34"/>
                <a:cs typeface="Arial" pitchFamily="34"/>
              </a:rPr>
              <a:t>Blundy, R. (2015) </a:t>
            </a:r>
            <a:r>
              <a:rPr kumimoji="0" lang="en-US" sz="800" b="0" i="1" u="none" strike="noStrike" kern="1200" cap="none" spc="0" normalizeH="0" baseline="0" noProof="0" dirty="0">
                <a:ln>
                  <a:noFill/>
                </a:ln>
                <a:effectLst/>
                <a:uLnTx/>
                <a:uFillTx/>
                <a:latin typeface="Arial" pitchFamily="34"/>
                <a:cs typeface="Arial" pitchFamily="34"/>
              </a:rPr>
              <a:t>Alarming number of children under the age of 10 stopped and searched by police in London.</a:t>
            </a:r>
            <a:r>
              <a:rPr kumimoji="0" lang="en-US" sz="800" b="0" i="0" u="none" strike="noStrike" kern="1200" cap="none" spc="0" normalizeH="0" baseline="0" noProof="0" dirty="0">
                <a:ln>
                  <a:noFill/>
                </a:ln>
                <a:effectLst/>
                <a:uLnTx/>
                <a:uFillTx/>
                <a:latin typeface="Arial" pitchFamily="34"/>
                <a:cs typeface="Arial" pitchFamily="34"/>
              </a:rPr>
              <a:t>  The Evening Standard, 26</a:t>
            </a:r>
            <a:r>
              <a:rPr kumimoji="0" lang="en-US" sz="800" b="0" i="0" u="none" strike="noStrike" kern="1200" cap="none" spc="0" normalizeH="0" baseline="30000" noProof="0" dirty="0">
                <a:ln>
                  <a:noFill/>
                </a:ln>
                <a:effectLst/>
                <a:uLnTx/>
                <a:uFillTx/>
                <a:latin typeface="Arial" pitchFamily="34"/>
                <a:cs typeface="Arial" pitchFamily="34"/>
              </a:rPr>
              <a:t>th</a:t>
            </a:r>
            <a:r>
              <a:rPr kumimoji="0" lang="en-US" sz="800" b="0" i="0" u="none" strike="noStrike" kern="1200" cap="none" spc="0" normalizeH="0" baseline="0" noProof="0" dirty="0">
                <a:ln>
                  <a:noFill/>
                </a:ln>
                <a:effectLst/>
                <a:uLnTx/>
                <a:uFillTx/>
                <a:latin typeface="Arial" pitchFamily="34"/>
                <a:cs typeface="Arial" pitchFamily="34"/>
              </a:rPr>
              <a:t> March 2015.  Available at </a:t>
            </a:r>
            <a:r>
              <a:rPr kumimoji="0" lang="en-US" sz="800" b="0" i="0" u="none" strike="noStrike" kern="1200" cap="none" spc="0" normalizeH="0" baseline="0" noProof="0" dirty="0">
                <a:ln>
                  <a:noFill/>
                </a:ln>
                <a:effectLst/>
                <a:uLnTx/>
                <a:uFillTx/>
                <a:latin typeface="Arial" pitchFamily="34"/>
                <a:cs typeface="Arial" pitchFamily="34"/>
                <a:hlinkClick r:id="rId3">
                  <a:extLst>
                    <a:ext uri="{A12FA001-AC4F-418D-AE19-62706E023703}">
                      <ahyp:hlinkClr xmlns:ahyp="http://schemas.microsoft.com/office/drawing/2018/hyperlinkcolor" val="tx"/>
                    </a:ext>
                  </a:extLst>
                </a:hlinkClick>
              </a:rPr>
              <a:t>h</a:t>
            </a:r>
            <a:r>
              <a:rPr kumimoji="0" lang="en-GB" sz="800" b="0" i="0" u="none" strike="noStrike" kern="1200" cap="none" spc="0" normalizeH="0" baseline="0" noProof="0" dirty="0">
                <a:ln>
                  <a:noFill/>
                </a:ln>
                <a:effectLst/>
                <a:uLnTx/>
                <a:uFillTx/>
                <a:latin typeface="Arial" pitchFamily="34"/>
                <a:cs typeface="Arial" pitchFamily="34"/>
                <a:hlinkClick r:id="rId3">
                  <a:extLst>
                    <a:ext uri="{A12FA001-AC4F-418D-AE19-62706E023703}">
                      <ahyp:hlinkClr xmlns:ahyp="http://schemas.microsoft.com/office/drawing/2018/hyperlinkcolor" val="tx"/>
                    </a:ext>
                  </a:extLst>
                </a:hlinkClick>
              </a:rPr>
              <a:t>ttps://40plus.standard.co.uk/news/crime/alarming-number-of-children-under-age-of-10-stopped-and-searched-by-police-in-london-10110308.html</a:t>
            </a:r>
            <a:r>
              <a:rPr kumimoji="0" lang="en-GB" sz="800" b="0" i="0" u="none" strike="noStrike" kern="1200" cap="none" spc="0" normalizeH="0" baseline="0" noProof="0" dirty="0">
                <a:ln>
                  <a:noFill/>
                </a:ln>
                <a:effectLst/>
                <a:uLnTx/>
                <a:uFillTx/>
                <a:latin typeface="Arial" pitchFamily="34"/>
                <a:cs typeface="Arial" pitchFamily="34"/>
              </a:rPr>
              <a:t> (Accessed 29/05/2022)</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Brown, J. (2021) </a:t>
            </a:r>
            <a:r>
              <a:rPr kumimoji="0" lang="en-GB" sz="800" b="0" i="1" u="none" strike="noStrike" kern="1200" cap="none" spc="0" normalizeH="0" baseline="0" noProof="0" dirty="0">
                <a:ln>
                  <a:noFill/>
                </a:ln>
                <a:effectLst/>
                <a:uLnTx/>
                <a:uFillTx/>
                <a:latin typeface="Arial" pitchFamily="34"/>
              </a:rPr>
              <a:t>Briefing Paper.  Police powers: stop and search</a:t>
            </a:r>
            <a:r>
              <a:rPr kumimoji="0" lang="en-GB" sz="800" b="0" i="0" u="none" strike="noStrike" kern="1200" cap="none" spc="0" normalizeH="0" baseline="0" noProof="0" dirty="0">
                <a:ln>
                  <a:noFill/>
                </a:ln>
                <a:effectLst/>
                <a:uLnTx/>
                <a:uFillTx/>
                <a:latin typeface="Arial" pitchFamily="34"/>
              </a:rPr>
              <a:t>.  House of Commons online library.  Available at: </a:t>
            </a:r>
            <a:r>
              <a:rPr kumimoji="0" lang="en-GB" sz="800" b="0" i="0" u="none" strike="noStrike" kern="1200" cap="none" spc="0" normalizeH="0" baseline="0" noProof="0" dirty="0">
                <a:ln>
                  <a:noFill/>
                </a:ln>
                <a:effectLst/>
                <a:uLnTx/>
                <a:uFillTx/>
                <a:latin typeface="Arial" pitchFamily="34"/>
                <a:hlinkClick r:id="rId4">
                  <a:extLst>
                    <a:ext uri="{A12FA001-AC4F-418D-AE19-62706E023703}">
                      <ahyp:hlinkClr xmlns:ahyp="http://schemas.microsoft.com/office/drawing/2018/hyperlinkcolor" val="tx"/>
                    </a:ext>
                  </a:extLst>
                </a:hlinkClick>
              </a:rPr>
              <a:t>www.parliament.uk/commons-library</a:t>
            </a:r>
            <a:r>
              <a:rPr kumimoji="0" lang="en-GB" sz="800" b="0" i="0" u="none" strike="noStrike" kern="1200" cap="none" spc="0" normalizeH="0" baseline="0" noProof="0" dirty="0">
                <a:ln>
                  <a:noFill/>
                </a:ln>
                <a:effectLst/>
                <a:uLnTx/>
                <a:uFillTx/>
                <a:latin typeface="Arial" pitchFamily="34"/>
              </a:rPr>
              <a:t>.  (Accessed 04/06/2022)</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College of Policing (2020) </a:t>
            </a:r>
            <a:r>
              <a:rPr kumimoji="0" lang="en-GB" sz="800" b="0" i="1" u="none" strike="noStrike" kern="1200" cap="none" spc="0" normalizeH="0" baseline="0" noProof="0" dirty="0">
                <a:ln>
                  <a:noFill/>
                </a:ln>
                <a:effectLst/>
                <a:uLnTx/>
                <a:uFillTx/>
                <a:latin typeface="Arial" pitchFamily="34"/>
              </a:rPr>
              <a:t>Preparing policing for future challenges and demands</a:t>
            </a:r>
            <a:r>
              <a:rPr kumimoji="0" lang="en-GB" sz="800" b="0" i="0" u="none" strike="noStrike" kern="1200" cap="none" spc="0" normalizeH="0" baseline="0" noProof="0" dirty="0">
                <a:ln>
                  <a:noFill/>
                </a:ln>
                <a:effectLst/>
                <a:uLnTx/>
                <a:uFillTx/>
                <a:latin typeface="Arial" pitchFamily="34"/>
              </a:rPr>
              <a:t>.  Available at </a:t>
            </a:r>
            <a:r>
              <a:rPr kumimoji="0" lang="en-GB" sz="800" b="0" i="0" u="sng" strike="noStrike" kern="1200" cap="none" spc="0" normalizeH="0" baseline="0" noProof="0" dirty="0">
                <a:ln>
                  <a:noFill/>
                </a:ln>
                <a:effectLst/>
                <a:uLnTx/>
                <a:uFillTx/>
                <a:latin typeface="Arial" pitchFamily="34"/>
                <a:hlinkClick r:id="rId5">
                  <a:extLst>
                    <a:ext uri="{A12FA001-AC4F-418D-AE19-62706E023703}">
                      <ahyp:hlinkClr xmlns:ahyp="http://schemas.microsoft.com/office/drawing/2018/hyperlinkcolor" val="tx"/>
                    </a:ext>
                  </a:extLst>
                </a:hlinkClick>
              </a:rPr>
              <a:t>https://www.college.police.uk/article/preparing-policing-future-challenges-and-demands</a:t>
            </a:r>
            <a:r>
              <a:rPr kumimoji="0" lang="en-GB" sz="800" b="0" i="0" u="none" strike="noStrike" kern="1200" cap="none" spc="0" normalizeH="0" baseline="0" noProof="0" dirty="0">
                <a:ln>
                  <a:noFill/>
                </a:ln>
                <a:effectLst/>
                <a:uLnTx/>
                <a:uFillTx/>
                <a:latin typeface="Arial" pitchFamily="34"/>
              </a:rPr>
              <a:t> (Accessed 18/06/2022)</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Tx/>
                <a:latin typeface="Arial" pitchFamily="34"/>
              </a:rPr>
              <a:t>Delsol</a:t>
            </a:r>
            <a:r>
              <a:rPr kumimoji="0" lang="en-GB" sz="800" b="0" i="0" u="none" strike="noStrike" kern="1200" cap="none" spc="0" normalizeH="0" baseline="0" noProof="0" dirty="0">
                <a:ln>
                  <a:noFill/>
                </a:ln>
                <a:effectLst/>
                <a:uLnTx/>
                <a:uFillTx/>
                <a:latin typeface="Arial" pitchFamily="34"/>
              </a:rPr>
              <a:t>, R., Shiner, M., (2006). </a:t>
            </a:r>
            <a:r>
              <a:rPr kumimoji="0" lang="en-GB" sz="800" b="0" i="1" u="none" strike="noStrike" kern="1200" cap="none" spc="0" normalizeH="0" baseline="0" noProof="0" dirty="0">
                <a:ln>
                  <a:noFill/>
                </a:ln>
                <a:effectLst/>
                <a:uLnTx/>
                <a:uFillTx/>
                <a:latin typeface="Arial" pitchFamily="34"/>
              </a:rPr>
              <a:t>Regulating stop and search: A challenge for police and community relations in England and Wales.</a:t>
            </a:r>
            <a:r>
              <a:rPr kumimoji="0" lang="en-GB" sz="800" b="0" i="0" u="none" strike="noStrike" kern="1200" cap="none" spc="0" normalizeH="0" baseline="0" noProof="0" dirty="0">
                <a:ln>
                  <a:noFill/>
                </a:ln>
                <a:effectLst/>
                <a:uLnTx/>
                <a:uFillTx/>
                <a:latin typeface="Arial" pitchFamily="34"/>
              </a:rPr>
              <a:t>  Critical Criminology 14: 241 – 263.  DOI 10.1007/s10612-006-9013-1.</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Dodd, V., (2021) </a:t>
            </a:r>
            <a:r>
              <a:rPr kumimoji="0" lang="en-GB" sz="800" b="0" i="1" u="none" strike="noStrike" kern="1200" cap="none" spc="0" normalizeH="0" baseline="0" noProof="0" dirty="0">
                <a:ln>
                  <a:noFill/>
                </a:ln>
                <a:effectLst/>
                <a:uLnTx/>
                <a:uFillTx/>
                <a:latin typeface="Arial" pitchFamily="34"/>
                <a:cs typeface="Arial" pitchFamily="34"/>
              </a:rPr>
              <a:t>Met’s failings have ripple effect across UK on confidence in policing.</a:t>
            </a:r>
            <a:r>
              <a:rPr kumimoji="0" lang="en-GB" sz="800" b="0" i="0" u="none" strike="noStrike" kern="1200" cap="none" spc="0" normalizeH="0" baseline="0" noProof="0" dirty="0">
                <a:ln>
                  <a:noFill/>
                </a:ln>
                <a:effectLst/>
                <a:uLnTx/>
                <a:uFillTx/>
                <a:latin typeface="Arial" pitchFamily="34"/>
                <a:cs typeface="Arial" pitchFamily="34"/>
              </a:rPr>
              <a:t>  The Guardian, 26</a:t>
            </a:r>
            <a:r>
              <a:rPr kumimoji="0" lang="en-GB" sz="800" b="0" i="0" u="none" strike="noStrike" kern="1200" cap="none" spc="0" normalizeH="0" baseline="30000" noProof="0" dirty="0">
                <a:ln>
                  <a:noFill/>
                </a:ln>
                <a:effectLst/>
                <a:uLnTx/>
                <a:uFillTx/>
                <a:latin typeface="Arial" pitchFamily="34"/>
                <a:cs typeface="Arial" pitchFamily="34"/>
              </a:rPr>
              <a:t>th</a:t>
            </a:r>
            <a:r>
              <a:rPr kumimoji="0" lang="en-GB" sz="800" b="0" i="0" u="none" strike="noStrike" kern="1200" cap="none" spc="0" normalizeH="0" baseline="0" noProof="0" dirty="0">
                <a:ln>
                  <a:noFill/>
                </a:ln>
                <a:effectLst/>
                <a:uLnTx/>
                <a:uFillTx/>
                <a:latin typeface="Arial" pitchFamily="34"/>
                <a:cs typeface="Arial" pitchFamily="34"/>
              </a:rPr>
              <a:t> October 2021.  Available at </a:t>
            </a:r>
            <a:r>
              <a:rPr kumimoji="0" lang="en-GB" sz="800" b="0" i="0" u="sng" strike="noStrike" kern="1200" cap="none" spc="0" normalizeH="0" baseline="0" noProof="0" dirty="0">
                <a:ln>
                  <a:noFill/>
                </a:ln>
                <a:effectLst/>
                <a:uLnTx/>
                <a:uFillTx/>
                <a:latin typeface="Arial" pitchFamily="34"/>
                <a:cs typeface="Arial" pitchFamily="34"/>
                <a:hlinkClick r:id="rId6">
                  <a:extLst>
                    <a:ext uri="{A12FA001-AC4F-418D-AE19-62706E023703}">
                      <ahyp:hlinkClr xmlns:ahyp="http://schemas.microsoft.com/office/drawing/2018/hyperlinkcolor" val="tx"/>
                    </a:ext>
                  </a:extLst>
                </a:hlinkClick>
              </a:rPr>
              <a:t>https://www.theguardian.com/uk-news/2021/oct/26/mets-failings-have-ripple-effect-across-uk-on-confidence-in-policing</a:t>
            </a:r>
            <a:r>
              <a:rPr kumimoji="0" lang="en-GB" sz="800" b="0" i="0" u="none" strike="noStrike" kern="1200" cap="none" spc="0" normalizeH="0" baseline="0" noProof="0" dirty="0">
                <a:ln>
                  <a:noFill/>
                </a:ln>
                <a:effectLst/>
                <a:uLnTx/>
                <a:uFillTx/>
                <a:latin typeface="Arial" pitchFamily="34"/>
                <a:cs typeface="Arial" pitchFamily="34"/>
              </a:rPr>
              <a:t> (Accessed 26/05/2022)</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Flacks, S. (2018) </a:t>
            </a:r>
            <a:r>
              <a:rPr kumimoji="0" lang="en-GB" sz="800" b="0" i="1" u="none" strike="noStrike" kern="1200" cap="none" spc="0" normalizeH="0" baseline="0" noProof="0" dirty="0">
                <a:ln>
                  <a:noFill/>
                </a:ln>
                <a:effectLst/>
                <a:uLnTx/>
                <a:uFillTx/>
                <a:latin typeface="Arial" pitchFamily="34"/>
              </a:rPr>
              <a:t>The stop and search of minors: A ‘vital tool for police’?</a:t>
            </a:r>
            <a:r>
              <a:rPr kumimoji="0" lang="en-GB" sz="800" b="0" i="0" u="none" strike="noStrike" kern="1200" cap="none" spc="0" normalizeH="0" baseline="0" noProof="0" dirty="0">
                <a:ln>
                  <a:noFill/>
                </a:ln>
                <a:effectLst/>
                <a:uLnTx/>
                <a:uFillTx/>
                <a:latin typeface="Arial" pitchFamily="34"/>
              </a:rPr>
              <a:t> Criminology &amp; Criminal Justice 2018, Vol. 18(3) 364–384.  DOI: 10.1177/1748895817720485</a:t>
            </a:r>
            <a:endParaRPr kumimoji="0" lang="en-GB" sz="800" b="0" i="0" u="none" strike="noStrike" kern="1200" cap="none" spc="0" normalizeH="0" baseline="0" noProof="0" dirty="0">
              <a:ln>
                <a:noFill/>
              </a:ln>
              <a:effectLst/>
              <a:uLnTx/>
              <a:uFillTx/>
              <a:latin typeface="Arial" pitchFamily="34"/>
              <a:cs typeface="Arial" pitchFamily="34"/>
            </a:endParaRP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Independent Office for Police Conduct (IOPC) (2022).  </a:t>
            </a:r>
            <a:r>
              <a:rPr kumimoji="0" lang="en-GB" sz="800" b="0" i="1" u="none" strike="noStrike" kern="1200" cap="none" spc="0" normalizeH="0" baseline="0" noProof="0" dirty="0">
                <a:ln>
                  <a:noFill/>
                </a:ln>
                <a:effectLst/>
                <a:uLnTx/>
                <a:uFillTx/>
                <a:latin typeface="Arial" pitchFamily="34"/>
              </a:rPr>
              <a:t>National Stop and Search Learning Report.</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Jackson, J., Bradford, B., Hough, M., </a:t>
            </a:r>
            <a:r>
              <a:rPr kumimoji="0" lang="en-GB" sz="800" b="0" i="0" u="none" strike="noStrike" kern="1200" cap="none" spc="0" normalizeH="0" baseline="0" noProof="0" dirty="0" err="1">
                <a:ln>
                  <a:noFill/>
                </a:ln>
                <a:effectLst/>
                <a:uLnTx/>
                <a:uFillTx/>
                <a:latin typeface="Arial" pitchFamily="34"/>
              </a:rPr>
              <a:t>Myhill</a:t>
            </a:r>
            <a:r>
              <a:rPr kumimoji="0" lang="en-GB" sz="800" b="0" i="0" u="none" strike="noStrike" kern="1200" cap="none" spc="0" normalizeH="0" baseline="0" noProof="0" dirty="0">
                <a:ln>
                  <a:noFill/>
                </a:ln>
                <a:effectLst/>
                <a:uLnTx/>
                <a:uFillTx/>
                <a:latin typeface="Arial" pitchFamily="34"/>
              </a:rPr>
              <a:t>, A., Quinton, P., Tyler, T. (2012).  </a:t>
            </a:r>
            <a:r>
              <a:rPr kumimoji="0" lang="en-GB" sz="800" b="0" i="1" u="none" strike="noStrike" kern="1200" cap="none" spc="0" normalizeH="0" baseline="0" noProof="0" dirty="0">
                <a:ln>
                  <a:noFill/>
                </a:ln>
                <a:effectLst/>
                <a:uLnTx/>
                <a:uFillTx/>
                <a:latin typeface="Arial" pitchFamily="34"/>
              </a:rPr>
              <a:t>Why do people comply with the law?  Legitimacy and the influence of Legal Institutions.  </a:t>
            </a:r>
            <a:r>
              <a:rPr kumimoji="0" lang="en-GB" sz="800" b="0" i="0" u="none" strike="noStrike" kern="1200" cap="none" spc="0" normalizeH="0" baseline="0" noProof="0" dirty="0">
                <a:ln>
                  <a:noFill/>
                </a:ln>
                <a:effectLst/>
                <a:uLnTx/>
                <a:uFillTx/>
                <a:latin typeface="Arial" pitchFamily="34"/>
              </a:rPr>
              <a:t>Brit J </a:t>
            </a:r>
            <a:r>
              <a:rPr kumimoji="0" lang="en-GB" sz="800" b="0" i="0" u="none" strike="noStrike" kern="1200" cap="none" spc="0" normalizeH="0" baseline="0" noProof="0" dirty="0" err="1">
                <a:ln>
                  <a:noFill/>
                </a:ln>
                <a:effectLst/>
                <a:uLnTx/>
                <a:uFillTx/>
                <a:latin typeface="Arial" pitchFamily="34"/>
              </a:rPr>
              <a:t>Criminol</a:t>
            </a:r>
            <a:r>
              <a:rPr kumimoji="0" lang="en-GB" sz="800" b="0" i="0" u="none" strike="noStrike" kern="1200" cap="none" spc="0" normalizeH="0" baseline="0" noProof="0" dirty="0">
                <a:ln>
                  <a:noFill/>
                </a:ln>
                <a:effectLst/>
                <a:uLnTx/>
                <a:uFillTx/>
                <a:latin typeface="Arial" pitchFamily="34"/>
              </a:rPr>
              <a:t>, 2012, 52, 1051 – 1071.  Doi:10.1093/</a:t>
            </a:r>
            <a:r>
              <a:rPr kumimoji="0" lang="en-GB" sz="800" b="0" i="0" u="none" strike="noStrike" kern="1200" cap="none" spc="0" normalizeH="0" baseline="0" noProof="0" dirty="0" err="1">
                <a:ln>
                  <a:noFill/>
                </a:ln>
                <a:effectLst/>
                <a:uLnTx/>
                <a:uFillTx/>
                <a:latin typeface="Arial" pitchFamily="34"/>
              </a:rPr>
              <a:t>bjc</a:t>
            </a:r>
            <a:r>
              <a:rPr kumimoji="0" lang="en-GB" sz="800" b="0" i="0" u="none" strike="noStrike" kern="1200" cap="none" spc="0" normalizeH="0" baseline="0" noProof="0" dirty="0">
                <a:ln>
                  <a:noFill/>
                </a:ln>
                <a:effectLst/>
                <a:uLnTx/>
                <a:uFillTx/>
                <a:latin typeface="Arial" pitchFamily="34"/>
              </a:rPr>
              <a:t>/azs032</a:t>
            </a:r>
            <a:endParaRPr kumimoji="0" lang="en-GB" sz="800" b="0" i="1" u="none" strike="noStrike" kern="1200" cap="none" spc="0" normalizeH="0" baseline="0" noProof="0" dirty="0">
              <a:ln>
                <a:noFill/>
              </a:ln>
              <a:effectLst/>
              <a:uLnTx/>
              <a:uFillTx/>
              <a:latin typeface="Arial" pitchFamily="34"/>
            </a:endParaRP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Kalyan, K., Keeling, P., (2019) </a:t>
            </a:r>
            <a:r>
              <a:rPr kumimoji="0" lang="en-GB" sz="800" b="0" i="1" u="none" strike="noStrike" kern="1200" cap="none" spc="0" normalizeH="0" baseline="0" noProof="0" dirty="0">
                <a:ln>
                  <a:noFill/>
                </a:ln>
                <a:effectLst/>
                <a:uLnTx/>
                <a:uFillTx/>
                <a:latin typeface="Arial" pitchFamily="34"/>
              </a:rPr>
              <a:t>Stop &amp; Scrutinise: How to improve community scrutiny of stop and search.  </a:t>
            </a:r>
            <a:r>
              <a:rPr kumimoji="0" lang="en-GB" sz="800" b="0" i="0" u="none" strike="noStrike" kern="1200" cap="none" spc="0" normalizeH="0" baseline="0" noProof="0" dirty="0">
                <a:ln>
                  <a:noFill/>
                </a:ln>
                <a:effectLst/>
                <a:uLnTx/>
                <a:uFillTx/>
                <a:latin typeface="Arial" pitchFamily="34"/>
              </a:rPr>
              <a:t>Criminal Justice Alliance.</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Lennon, G. &amp; Murray, K., (2018) Under-regulated and unaccountable? Explaining variation in stop and search rates in Scotland, England and Wales, Policing and Society, 28:2, 157-174, DOI: 10.1080/10439463.2016.1163359</a:t>
            </a:r>
          </a:p>
          <a:p>
            <a:pPr marL="342900" marR="0" lvl="0" indent="-342900" algn="l" defTabSz="457200" rtl="0" eaLnBrk="1" fontAlgn="auto" latinLnBrk="0" hangingPunct="1">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Martin, R., Bradford, B., (2021) </a:t>
            </a:r>
            <a:r>
              <a:rPr kumimoji="0" lang="en-GB" sz="800" b="0" i="1" u="none" strike="noStrike" kern="1200" cap="none" spc="0" normalizeH="0" baseline="0" noProof="0" dirty="0">
                <a:ln>
                  <a:noFill/>
                </a:ln>
                <a:effectLst/>
                <a:uLnTx/>
                <a:uFillTx/>
                <a:latin typeface="Arial" pitchFamily="34"/>
              </a:rPr>
              <a:t>The anatomy of police legitimacy: Dialogue, power and procedural justice.</a:t>
            </a:r>
            <a:r>
              <a:rPr kumimoji="0" lang="en-GB" sz="800" b="0" i="0" u="none" strike="noStrike" kern="1200" cap="none" spc="0" normalizeH="0" baseline="0" noProof="0" dirty="0">
                <a:ln>
                  <a:noFill/>
                </a:ln>
                <a:effectLst/>
                <a:uLnTx/>
                <a:uFillTx/>
                <a:latin typeface="Arial" pitchFamily="34"/>
              </a:rPr>
              <a:t>  Theoretical criminology, Volume 25 (4), 559-577.  </a:t>
            </a:r>
            <a:r>
              <a:rPr kumimoji="0" lang="en-GB" sz="800" b="0" i="0" u="none" strike="noStrike" kern="1200" cap="none" spc="0" normalizeH="0" baseline="0" noProof="0" dirty="0" err="1">
                <a:ln>
                  <a:noFill/>
                </a:ln>
                <a:effectLst/>
                <a:uLnTx/>
                <a:uFillTx/>
                <a:latin typeface="Arial" pitchFamily="34"/>
              </a:rPr>
              <a:t>doi</a:t>
            </a:r>
            <a:r>
              <a:rPr kumimoji="0" lang="en-GB" sz="800" b="0" i="0" u="none" strike="noStrike" kern="1200" cap="none" spc="0" normalizeH="0" baseline="0" noProof="0" dirty="0">
                <a:ln>
                  <a:noFill/>
                </a:ln>
                <a:effectLst/>
                <a:uLnTx/>
                <a:uFillTx/>
                <a:latin typeface="Arial" pitchFamily="34"/>
              </a:rPr>
              <a:t>: 10.1177/1362480619890605</a:t>
            </a:r>
            <a:endParaRPr kumimoji="0" lang="en-GB" sz="800" b="0" i="0" u="none" strike="noStrike" kern="1200" cap="none" spc="0" normalizeH="0" baseline="0" noProof="0" dirty="0">
              <a:ln>
                <a:noFill/>
              </a:ln>
              <a:effectLst/>
              <a:uLnTx/>
              <a:uFillTx/>
              <a:latin typeface="Arial" pitchFamily="34"/>
              <a:cs typeface="Arial" pitchFamily="34"/>
            </a:endParaRPr>
          </a:p>
        </p:txBody>
      </p:sp>
    </p:spTree>
    <p:extLst>
      <p:ext uri="{BB962C8B-B14F-4D97-AF65-F5344CB8AC3E}">
        <p14:creationId xmlns:p14="http://schemas.microsoft.com/office/powerpoint/2010/main" val="4124684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FC74-A384-4CD5-B626-215C3FD8C0C6}"/>
              </a:ext>
            </a:extLst>
          </p:cNvPr>
          <p:cNvSpPr>
            <a:spLocks noGrp="1"/>
          </p:cNvSpPr>
          <p:nvPr>
            <p:ph type="title"/>
          </p:nvPr>
        </p:nvSpPr>
        <p:spPr>
          <a:xfrm>
            <a:off x="2592924" y="624110"/>
            <a:ext cx="8911687" cy="786679"/>
          </a:xfrm>
        </p:spPr>
        <p:txBody>
          <a:bodyPr/>
          <a:lstStyle/>
          <a:p>
            <a:pPr algn="ctr"/>
            <a:r>
              <a:rPr lang="en-GB" dirty="0"/>
              <a:t>References (</a:t>
            </a:r>
            <a:r>
              <a:rPr lang="en-GB" dirty="0" err="1"/>
              <a:t>Cont</a:t>
            </a:r>
            <a:r>
              <a:rPr lang="en-GB" dirty="0"/>
              <a:t>)</a:t>
            </a:r>
          </a:p>
        </p:txBody>
      </p:sp>
      <p:sp>
        <p:nvSpPr>
          <p:cNvPr id="4" name="TextBox 3">
            <a:extLst>
              <a:ext uri="{FF2B5EF4-FFF2-40B4-BE49-F238E27FC236}">
                <a16:creationId xmlns:a16="http://schemas.microsoft.com/office/drawing/2014/main" id="{707EA741-931D-4E2F-B421-A9C817CFE4E1}"/>
              </a:ext>
            </a:extLst>
          </p:cNvPr>
          <p:cNvSpPr txBox="1"/>
          <p:nvPr/>
        </p:nvSpPr>
        <p:spPr>
          <a:xfrm>
            <a:off x="2592923" y="1602859"/>
            <a:ext cx="8911687" cy="4221669"/>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Tx/>
                <a:latin typeface="Arial" pitchFamily="34"/>
              </a:rPr>
              <a:t>McAra</a:t>
            </a:r>
            <a:r>
              <a:rPr kumimoji="0" lang="en-GB" sz="800" b="0" i="0" u="none" strike="noStrike" kern="1200" cap="none" spc="0" normalizeH="0" baseline="0" noProof="0" dirty="0">
                <a:ln>
                  <a:noFill/>
                </a:ln>
                <a:effectLst/>
                <a:uLnTx/>
                <a:uFillTx/>
                <a:latin typeface="Arial" pitchFamily="34"/>
              </a:rPr>
              <a:t>, L., McVie S., (2005) </a:t>
            </a:r>
            <a:r>
              <a:rPr kumimoji="0" lang="en-GB" sz="800" b="0" i="1" u="none" strike="noStrike" kern="1200" cap="none" spc="0" normalizeH="0" baseline="0" noProof="0" dirty="0">
                <a:ln>
                  <a:noFill/>
                </a:ln>
                <a:effectLst/>
                <a:uLnTx/>
                <a:uFillTx/>
                <a:latin typeface="Arial" pitchFamily="34"/>
              </a:rPr>
              <a:t>The usual suspects? Street life, young people, and the police</a:t>
            </a:r>
            <a:r>
              <a:rPr kumimoji="0" lang="en-GB" sz="800" b="0" i="0" u="none" strike="noStrike" kern="1200" cap="none" spc="0" normalizeH="0" baseline="0" noProof="0" dirty="0">
                <a:ln>
                  <a:noFill/>
                </a:ln>
                <a:effectLst/>
                <a:uLnTx/>
                <a:uFillTx/>
                <a:latin typeface="Arial" pitchFamily="34"/>
              </a:rPr>
              <a:t>. Criminology and Criminal Justice 5(1): 5–36</a:t>
            </a:r>
            <a:r>
              <a:rPr kumimoji="0" lang="en-GB" sz="800" b="0" i="0" u="none" strike="noStrike" kern="1200" cap="none" spc="0" normalizeH="0" baseline="0" noProof="0" dirty="0">
                <a:ln>
                  <a:noFill/>
                </a:ln>
                <a:effectLst/>
                <a:uLnTx/>
                <a:uFillTx/>
                <a:latin typeface="Arial" pitchFamily="34"/>
                <a:cs typeface="Arial" pitchFamily="34"/>
              </a:rPr>
              <a:t> </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Miller, J., Bland, N., Quinton, P., (2001) </a:t>
            </a:r>
            <a:r>
              <a:rPr kumimoji="0" lang="en-GB" sz="800" b="0" i="1" u="none" strike="noStrike" kern="1200" cap="none" spc="0" normalizeH="0" baseline="0" noProof="0" dirty="0">
                <a:ln>
                  <a:noFill/>
                </a:ln>
                <a:effectLst/>
                <a:uLnTx/>
                <a:uFillTx/>
                <a:latin typeface="Arial" pitchFamily="34"/>
              </a:rPr>
              <a:t>A challenge for police community relations: rethinking stop and search in England and Wales.  </a:t>
            </a:r>
            <a:r>
              <a:rPr kumimoji="0" lang="en-GB" sz="800" b="0" i="0" u="none" strike="noStrike" kern="1200" cap="none" spc="0" normalizeH="0" baseline="0" noProof="0" dirty="0">
                <a:ln>
                  <a:noFill/>
                </a:ln>
                <a:effectLst/>
                <a:uLnTx/>
                <a:uFillTx/>
                <a:latin typeface="Arial" pitchFamily="34"/>
              </a:rPr>
              <a:t>European Journal on Criminal Policy and Research, Number 9, 71-93.</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Miller, J., Quinton, P., </a:t>
            </a:r>
            <a:r>
              <a:rPr kumimoji="0" lang="en-GB" sz="800" b="0" i="0" u="none" strike="noStrike" kern="1200" cap="none" spc="0" normalizeH="0" baseline="0" noProof="0" dirty="0" err="1">
                <a:ln>
                  <a:noFill/>
                </a:ln>
                <a:effectLst/>
                <a:uLnTx/>
                <a:uFillTx/>
                <a:latin typeface="Arial" pitchFamily="34"/>
              </a:rPr>
              <a:t>Alexandrou</a:t>
            </a:r>
            <a:r>
              <a:rPr kumimoji="0" lang="en-GB" sz="800" b="0" i="0" u="none" strike="noStrike" kern="1200" cap="none" spc="0" normalizeH="0" baseline="0" noProof="0" dirty="0">
                <a:ln>
                  <a:noFill/>
                </a:ln>
                <a:effectLst/>
                <a:uLnTx/>
                <a:uFillTx/>
                <a:latin typeface="Arial" pitchFamily="34"/>
              </a:rPr>
              <a:t>, B., Packham, D., (2020) </a:t>
            </a:r>
            <a:r>
              <a:rPr kumimoji="0" lang="en-GB" sz="800" b="0" i="1" u="none" strike="noStrike" kern="1200" cap="none" spc="0" normalizeH="0" baseline="0" noProof="0" dirty="0">
                <a:ln>
                  <a:noFill/>
                </a:ln>
                <a:effectLst/>
                <a:uLnTx/>
                <a:uFillTx/>
                <a:latin typeface="Arial" pitchFamily="34"/>
              </a:rPr>
              <a:t>Can police training reduce ethnic/racial </a:t>
            </a:r>
            <a:r>
              <a:rPr kumimoji="0" lang="en-GB" sz="800" b="0" i="1" u="none" strike="noStrike" kern="1200" cap="none" spc="0" normalizeH="0" baseline="0" noProof="0" dirty="0" err="1">
                <a:ln>
                  <a:noFill/>
                </a:ln>
                <a:effectLst/>
                <a:uLnTx/>
                <a:uFillTx/>
                <a:latin typeface="Arial" pitchFamily="34"/>
              </a:rPr>
              <a:t>disparaties</a:t>
            </a:r>
            <a:r>
              <a:rPr kumimoji="0" lang="en-GB" sz="800" b="0" i="1" u="none" strike="noStrike" kern="1200" cap="none" spc="0" normalizeH="0" baseline="0" noProof="0" dirty="0">
                <a:ln>
                  <a:noFill/>
                </a:ln>
                <a:effectLst/>
                <a:uLnTx/>
                <a:uFillTx/>
                <a:latin typeface="Arial" pitchFamily="34"/>
              </a:rPr>
              <a:t> in stop and search?  Evidence from a multisite UK trial.  </a:t>
            </a:r>
            <a:r>
              <a:rPr kumimoji="0" lang="en-GB" sz="800" b="0" i="0" u="none" strike="noStrike" kern="1200" cap="none" spc="0" normalizeH="0" baseline="0" noProof="0" dirty="0">
                <a:ln>
                  <a:noFill/>
                </a:ln>
                <a:effectLst/>
                <a:uLnTx/>
                <a:uFillTx/>
                <a:latin typeface="Arial" pitchFamily="34"/>
              </a:rPr>
              <a:t>Criminology and Public Policy,  1259-1287.  Doi: 10.1111/1745-9133.12524.</a:t>
            </a:r>
            <a:endParaRPr kumimoji="0" lang="en-GB" sz="800" b="0" i="0" u="none" strike="noStrike" kern="1200" cap="none" spc="0" normalizeH="0" baseline="0" noProof="0" dirty="0">
              <a:ln>
                <a:noFill/>
              </a:ln>
              <a:effectLst/>
              <a:uLnTx/>
              <a:uFillTx/>
              <a:latin typeface="Arial" pitchFamily="34"/>
              <a:cs typeface="Arial" pitchFamily="34"/>
            </a:endParaRP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Nagin, D., Solow, R., Lum, C., (2015) </a:t>
            </a:r>
            <a:r>
              <a:rPr kumimoji="0" lang="en-GB" sz="800" b="0" i="1" u="none" strike="noStrike" kern="1200" cap="none" spc="0" normalizeH="0" baseline="0" noProof="0" dirty="0" err="1">
                <a:ln>
                  <a:noFill/>
                </a:ln>
                <a:effectLst/>
                <a:uLnTx/>
                <a:uFillTx/>
                <a:latin typeface="Arial" pitchFamily="34"/>
              </a:rPr>
              <a:t>Deterrance</a:t>
            </a:r>
            <a:r>
              <a:rPr kumimoji="0" lang="en-GB" sz="800" b="0" i="1" u="none" strike="noStrike" kern="1200" cap="none" spc="0" normalizeH="0" baseline="0" noProof="0" dirty="0">
                <a:ln>
                  <a:noFill/>
                </a:ln>
                <a:effectLst/>
                <a:uLnTx/>
                <a:uFillTx/>
                <a:latin typeface="Arial" pitchFamily="34"/>
              </a:rPr>
              <a:t>, criminal </a:t>
            </a:r>
            <a:r>
              <a:rPr kumimoji="0" lang="en-GB" sz="800" b="0" i="1" u="none" strike="noStrike" kern="1200" cap="none" spc="0" normalizeH="0" baseline="0" noProof="0" dirty="0" err="1">
                <a:ln>
                  <a:noFill/>
                </a:ln>
                <a:effectLst/>
                <a:uLnTx/>
                <a:uFillTx/>
                <a:latin typeface="Arial" pitchFamily="34"/>
              </a:rPr>
              <a:t>apportunities</a:t>
            </a:r>
            <a:r>
              <a:rPr kumimoji="0" lang="en-GB" sz="800" b="0" i="1" u="none" strike="noStrike" kern="1200" cap="none" spc="0" normalizeH="0" baseline="0" noProof="0" dirty="0">
                <a:ln>
                  <a:noFill/>
                </a:ln>
                <a:effectLst/>
                <a:uLnTx/>
                <a:uFillTx/>
                <a:latin typeface="Arial" pitchFamily="34"/>
              </a:rPr>
              <a:t> and police.</a:t>
            </a:r>
            <a:r>
              <a:rPr kumimoji="0" lang="en-GB" sz="800" b="0" i="0" u="none" strike="noStrike" kern="1200" cap="none" spc="0" normalizeH="0" baseline="0" noProof="0" dirty="0">
                <a:ln>
                  <a:noFill/>
                </a:ln>
                <a:effectLst/>
                <a:uLnTx/>
                <a:uFillTx/>
                <a:latin typeface="Arial" pitchFamily="34"/>
              </a:rPr>
              <a:t>  American Society of Criminology, Volume 53, Number 1, 74-100.  Doi: 10.1111/1745-9125.12057.</a:t>
            </a:r>
            <a:endParaRPr kumimoji="0" lang="en-GB" sz="800" b="0" i="1" u="none" strike="noStrike" kern="1200" cap="none" spc="0" normalizeH="0" baseline="0" noProof="0" dirty="0">
              <a:ln>
                <a:noFill/>
              </a:ln>
              <a:effectLst/>
              <a:uLnTx/>
              <a:uFillTx/>
              <a:latin typeface="Arial" pitchFamily="34"/>
              <a:cs typeface="Arial" pitchFamily="34"/>
            </a:endParaRP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US" sz="800" b="0" i="0" u="none" strike="noStrike" kern="1200" cap="none" spc="0" normalizeH="0" baseline="0" noProof="0" dirty="0">
                <a:ln>
                  <a:noFill/>
                </a:ln>
                <a:effectLst/>
                <a:uLnTx/>
                <a:uFillTx/>
                <a:latin typeface="Arial" pitchFamily="34"/>
              </a:rPr>
              <a:t>National Police Chiefs Council.  </a:t>
            </a:r>
            <a:r>
              <a:rPr kumimoji="0" lang="en-US" sz="800" b="0" i="1" u="none" strike="noStrike" kern="1200" cap="none" spc="0" normalizeH="0" baseline="0" noProof="0" dirty="0">
                <a:ln>
                  <a:noFill/>
                </a:ln>
                <a:effectLst/>
                <a:uLnTx/>
                <a:uFillTx/>
                <a:latin typeface="Arial" pitchFamily="34"/>
              </a:rPr>
              <a:t>Policing Vision 2025.</a:t>
            </a:r>
            <a:r>
              <a:rPr kumimoji="0" lang="en-US" sz="800" b="0" i="0" u="none" strike="noStrike" kern="1200" cap="none" spc="0" normalizeH="0" baseline="0" noProof="0" dirty="0">
                <a:ln>
                  <a:noFill/>
                </a:ln>
                <a:effectLst/>
                <a:uLnTx/>
                <a:uFillTx/>
                <a:latin typeface="Arial" pitchFamily="34"/>
              </a:rPr>
              <a:t>  Available at: </a:t>
            </a:r>
            <a:r>
              <a:rPr kumimoji="0" lang="en-US" sz="800" b="0" i="0" u="sng" strike="noStrike" kern="1200" cap="none" spc="0" normalizeH="0" baseline="0" noProof="0" dirty="0">
                <a:ln>
                  <a:noFill/>
                </a:ln>
                <a:effectLst/>
                <a:uLnTx/>
                <a:uFillTx/>
                <a:latin typeface="Arial" pitchFamily="34"/>
                <a:hlinkClick r:id="rId2">
                  <a:extLst>
                    <a:ext uri="{A12FA001-AC4F-418D-AE19-62706E023703}">
                      <ahyp:hlinkClr xmlns:ahyp="http://schemas.microsoft.com/office/drawing/2018/hyperlinkcolor" val="tx"/>
                    </a:ext>
                  </a:extLst>
                </a:hlinkClick>
              </a:rPr>
              <a:t>https://www.npcc.police.uk/documents/Policing%20Vision.pdf</a:t>
            </a:r>
            <a:r>
              <a:rPr kumimoji="0" lang="en-US" sz="800" b="0" i="0" u="none" strike="noStrike" kern="1200" cap="none" spc="0" normalizeH="0" baseline="0" noProof="0" dirty="0">
                <a:ln>
                  <a:noFill/>
                </a:ln>
                <a:effectLst/>
                <a:uLnTx/>
                <a:uFillTx/>
                <a:latin typeface="Arial" pitchFamily="34"/>
              </a:rPr>
              <a:t> (Accessed 12/06/2022)</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Pickett, J., Roche, S. (2016) </a:t>
            </a:r>
            <a:r>
              <a:rPr kumimoji="0" lang="en-GB" sz="800" b="0" i="1" u="none" strike="noStrike" kern="1200" cap="none" spc="0" normalizeH="0" baseline="0" noProof="0" dirty="0">
                <a:ln>
                  <a:noFill/>
                </a:ln>
                <a:effectLst/>
                <a:uLnTx/>
                <a:uFillTx/>
                <a:latin typeface="Arial" pitchFamily="34"/>
                <a:cs typeface="Arial" pitchFamily="34"/>
              </a:rPr>
              <a:t>Arrested Development</a:t>
            </a:r>
            <a:r>
              <a:rPr kumimoji="0" lang="en-GB" sz="800" b="0" i="1" u="none" strike="noStrike" kern="1200" cap="none" spc="0" normalizeH="0" baseline="0" noProof="0" dirty="0">
                <a:ln>
                  <a:noFill/>
                </a:ln>
                <a:effectLst/>
                <a:uLnTx/>
                <a:uFillTx/>
                <a:latin typeface="Arial" pitchFamily="34"/>
              </a:rPr>
              <a:t>.  Misguided directions in deterrence theory and policy</a:t>
            </a:r>
            <a:r>
              <a:rPr kumimoji="0" lang="en-GB" sz="800" b="0" i="1" u="none" strike="noStrike" kern="1200" cap="none" spc="0" normalizeH="0" baseline="0" noProof="0" dirty="0">
                <a:ln>
                  <a:noFill/>
                </a:ln>
                <a:effectLst/>
                <a:uLnTx/>
                <a:uFillTx/>
                <a:latin typeface="Arial" pitchFamily="34"/>
                <a:cs typeface="Arial" pitchFamily="34"/>
              </a:rPr>
              <a:t>.</a:t>
            </a:r>
            <a:r>
              <a:rPr kumimoji="0" lang="en-GB" sz="800" b="0" i="0" u="none" strike="noStrike" kern="1200" cap="none" spc="0" normalizeH="0" baseline="0" noProof="0" dirty="0">
                <a:ln>
                  <a:noFill/>
                </a:ln>
                <a:effectLst/>
                <a:uLnTx/>
                <a:uFillTx/>
                <a:latin typeface="Arial" pitchFamily="34"/>
                <a:cs typeface="Arial" pitchFamily="34"/>
              </a:rPr>
              <a:t>  American Society of Criminology, Volume 15, pp 727-751, issue 3 DOI:10.1111/1745-9133.12217</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Quinton, P. (2011) </a:t>
            </a:r>
            <a:r>
              <a:rPr kumimoji="0" lang="en-GB" sz="800" b="0" i="1" u="none" strike="noStrike" kern="1200" cap="none" spc="0" normalizeH="0" baseline="0" noProof="0" dirty="0">
                <a:ln>
                  <a:noFill/>
                </a:ln>
                <a:effectLst/>
                <a:uLnTx/>
                <a:uFillTx/>
                <a:latin typeface="Arial" pitchFamily="34"/>
                <a:cs typeface="Arial" pitchFamily="34"/>
              </a:rPr>
              <a:t>The formation of suspicions: police stop and search practices in England and Wales</a:t>
            </a:r>
            <a:r>
              <a:rPr kumimoji="0" lang="en-GB" sz="800" b="0" i="0" u="none" strike="noStrike" kern="1200" cap="none" spc="0" normalizeH="0" baseline="0" noProof="0" dirty="0">
                <a:ln>
                  <a:noFill/>
                </a:ln>
                <a:effectLst/>
                <a:uLnTx/>
                <a:uFillTx/>
                <a:latin typeface="Arial" pitchFamily="34"/>
                <a:cs typeface="Arial" pitchFamily="34"/>
              </a:rPr>
              <a:t>, Policing and Society, 21:4, 357-368, DOI: 10.1080/10439463.2011.610193</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rPr>
              <a:t>Reiner, R., </a:t>
            </a:r>
            <a:r>
              <a:rPr kumimoji="0" lang="en-GB" sz="800" b="0" i="1" u="none" strike="noStrike" kern="1200" cap="none" spc="0" normalizeH="0" baseline="0" noProof="0" dirty="0">
                <a:ln>
                  <a:noFill/>
                </a:ln>
                <a:effectLst/>
                <a:uLnTx/>
                <a:uFillTx/>
                <a:latin typeface="Arial" pitchFamily="34"/>
              </a:rPr>
              <a:t>Is Police Culture Cultural?</a:t>
            </a:r>
            <a:r>
              <a:rPr kumimoji="0" lang="en-GB" sz="800" b="0" i="0" u="none" strike="noStrike" kern="1200" cap="none" spc="0" normalizeH="0" baseline="0" noProof="0" dirty="0">
                <a:ln>
                  <a:noFill/>
                </a:ln>
                <a:effectLst/>
                <a:uLnTx/>
                <a:uFillTx/>
                <a:latin typeface="Arial" pitchFamily="34"/>
              </a:rPr>
              <a:t>, Policing: A Journal of Policy and Practice, Volume 11, Issue 3, September 2017, Pages 236–241, </a:t>
            </a:r>
            <a:r>
              <a:rPr kumimoji="0" lang="en-GB" sz="800" b="0" i="0" u="sng" strike="noStrike" kern="1200" cap="none" spc="0" normalizeH="0" baseline="0" noProof="0" dirty="0">
                <a:ln>
                  <a:noFill/>
                </a:ln>
                <a:effectLst/>
                <a:uLnTx/>
                <a:uFill>
                  <a:solidFill>
                    <a:srgbClr val="000000"/>
                  </a:solidFill>
                </a:uFill>
                <a:latin typeface="Arial" pitchFamily="34"/>
                <a:hlinkClick r:id="rId3">
                  <a:extLst>
                    <a:ext uri="{A12FA001-AC4F-418D-AE19-62706E023703}">
                      <ahyp:hlinkClr xmlns:ahyp="http://schemas.microsoft.com/office/drawing/2018/hyperlinkcolor" val="tx"/>
                    </a:ext>
                  </a:extLst>
                </a:hlinkClick>
              </a:rPr>
              <a:t>https://doi.org/10.1093/police/paw046</a:t>
            </a:r>
            <a:endParaRPr kumimoji="0" lang="en-GB" sz="800" b="0" i="0" u="sng" strike="noStrike" kern="1200" cap="none" spc="0" normalizeH="0" baseline="0" noProof="0" dirty="0">
              <a:ln>
                <a:noFill/>
              </a:ln>
              <a:effectLst/>
              <a:uLnTx/>
              <a:uFill>
                <a:solidFill>
                  <a:srgbClr val="000000"/>
                </a:solidFill>
              </a:uFill>
              <a:latin typeface="Arial" pitchFamily="34"/>
            </a:endParaRP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
                  <a:solidFill>
                    <a:srgbClr val="000000"/>
                  </a:solidFill>
                </a:uFill>
                <a:latin typeface="Arial" pitchFamily="34"/>
              </a:rPr>
              <a:t>Scrase</a:t>
            </a:r>
            <a:r>
              <a:rPr kumimoji="0" lang="en-GB" sz="800" b="0" i="0" u="none" strike="noStrike" kern="1200" cap="none" spc="0" normalizeH="0" baseline="0" noProof="0" dirty="0">
                <a:ln>
                  <a:noFill/>
                </a:ln>
                <a:effectLst/>
                <a:uLnTx/>
                <a:uFill>
                  <a:solidFill>
                    <a:srgbClr val="000000"/>
                  </a:solidFill>
                </a:uFill>
                <a:latin typeface="Arial" pitchFamily="34"/>
              </a:rPr>
              <a:t>, S., (2020) </a:t>
            </a:r>
            <a:r>
              <a:rPr kumimoji="0" lang="en-GB" sz="800" b="0" i="1" u="none" strike="noStrike" kern="1200" cap="none" spc="0" normalizeH="0" baseline="0" noProof="0" dirty="0">
                <a:ln>
                  <a:noFill/>
                </a:ln>
                <a:effectLst/>
                <a:uLnTx/>
                <a:uFill>
                  <a:solidFill>
                    <a:srgbClr val="000000"/>
                  </a:solidFill>
                </a:uFill>
                <a:latin typeface="Arial" pitchFamily="34"/>
              </a:rPr>
              <a:t>Re-thinking Procedural Justice Theory Through Stop and Search: Shame, Anger and Police Legitimacy.</a:t>
            </a:r>
            <a:r>
              <a:rPr kumimoji="0" lang="en-GB" sz="800" b="0" i="0" u="none" strike="noStrike" kern="1200" cap="none" spc="0" normalizeH="0" baseline="0" noProof="0" dirty="0">
                <a:ln>
                  <a:noFill/>
                </a:ln>
                <a:effectLst/>
                <a:uLnTx/>
                <a:uFill>
                  <a:solidFill>
                    <a:srgbClr val="000000"/>
                  </a:solidFill>
                </a:uFill>
                <a:latin typeface="Arial" pitchFamily="34"/>
              </a:rPr>
              <a:t>  Oxford University Press, Volume 15, Number 2, pp. 1476-1490.  doi:10.1093/police/paaa039</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Sherman, L.. W. (1998).  </a:t>
            </a:r>
            <a:r>
              <a:rPr kumimoji="0" lang="en-GB" sz="800" b="0" i="1" u="none" strike="noStrike" kern="1200" cap="none" spc="0" normalizeH="0" baseline="0" noProof="0" dirty="0">
                <a:ln>
                  <a:noFill/>
                </a:ln>
                <a:effectLst/>
                <a:uLnTx/>
                <a:uFillTx/>
                <a:latin typeface="Arial" pitchFamily="34"/>
                <a:cs typeface="Arial" pitchFamily="34"/>
              </a:rPr>
              <a:t>Evidence based policing.  </a:t>
            </a:r>
            <a:r>
              <a:rPr kumimoji="0" lang="en-GB" sz="800" b="0" i="0" u="none" strike="noStrike" kern="1200" cap="none" spc="0" normalizeH="0" baseline="0" noProof="0" dirty="0">
                <a:ln>
                  <a:noFill/>
                </a:ln>
                <a:effectLst/>
                <a:uLnTx/>
                <a:uFillTx/>
                <a:latin typeface="Arial" pitchFamily="34"/>
                <a:cs typeface="Arial" pitchFamily="34"/>
              </a:rPr>
              <a:t>Washington, DC.  The Police Foundation.</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a:ln>
                  <a:noFill/>
                </a:ln>
                <a:effectLst/>
                <a:uLnTx/>
                <a:uFillTx/>
                <a:latin typeface="Arial" pitchFamily="34"/>
                <a:cs typeface="Arial" pitchFamily="34"/>
              </a:rPr>
              <a:t>The conversation.com (2021) </a:t>
            </a:r>
            <a:r>
              <a:rPr kumimoji="0" lang="en-GB" sz="800" b="0" i="1" u="none" strike="noStrike" kern="1200" cap="none" spc="0" normalizeH="0" baseline="0" noProof="0" dirty="0">
                <a:ln>
                  <a:noFill/>
                </a:ln>
                <a:effectLst/>
                <a:uLnTx/>
                <a:uFillTx/>
                <a:latin typeface="Arial" pitchFamily="34"/>
                <a:cs typeface="Arial" pitchFamily="34"/>
              </a:rPr>
              <a:t>Stop and search: new data shows continued ethnic disproportionality.  </a:t>
            </a:r>
            <a:r>
              <a:rPr kumimoji="0" lang="en-GB" sz="800" b="0" i="0" u="none" strike="noStrike" kern="1200" cap="none" spc="0" normalizeH="0" baseline="0" noProof="0" dirty="0">
                <a:ln>
                  <a:noFill/>
                </a:ln>
                <a:effectLst/>
                <a:uLnTx/>
                <a:uFillTx/>
                <a:latin typeface="Arial" pitchFamily="34"/>
                <a:cs typeface="Arial" pitchFamily="34"/>
              </a:rPr>
              <a:t>Available at: </a:t>
            </a:r>
            <a:r>
              <a:rPr kumimoji="0" lang="en-GB" sz="800" b="0" i="0" u="sng" strike="noStrike" kern="1200" cap="none" spc="0" normalizeH="0" baseline="0" noProof="0" dirty="0">
                <a:ln>
                  <a:noFill/>
                </a:ln>
                <a:effectLst/>
                <a:uLnTx/>
                <a:uFill>
                  <a:solidFill>
                    <a:srgbClr val="000000"/>
                  </a:solidFill>
                </a:uFill>
                <a:latin typeface="Arial" pitchFamily="34"/>
                <a:cs typeface="Arial" pitchFamily="34"/>
              </a:rPr>
              <a:t>Stop and search: new data shows continued ethnic disproportionality (theconversation.com)</a:t>
            </a:r>
            <a:r>
              <a:rPr kumimoji="0" lang="en-GB" sz="800" b="0" i="0" u="none" strike="noStrike" kern="1200" cap="none" spc="0" normalizeH="0" baseline="0" noProof="0" dirty="0">
                <a:ln>
                  <a:noFill/>
                </a:ln>
                <a:effectLst/>
                <a:uLnTx/>
                <a:uFill>
                  <a:solidFill>
                    <a:srgbClr val="000000"/>
                  </a:solidFill>
                </a:uFill>
                <a:latin typeface="Arial" pitchFamily="34"/>
                <a:cs typeface="Arial" pitchFamily="34"/>
              </a:rPr>
              <a:t> </a:t>
            </a:r>
            <a:r>
              <a:rPr kumimoji="0" lang="en-US" sz="800" b="0" i="0" u="none" strike="noStrike" kern="1200" cap="none" spc="0" normalizeH="0" baseline="0" noProof="0" dirty="0">
                <a:ln>
                  <a:noFill/>
                </a:ln>
                <a:effectLst/>
                <a:uLnTx/>
                <a:uFillTx/>
                <a:latin typeface="Arial" pitchFamily="34"/>
                <a:cs typeface="Arial" pitchFamily="34"/>
              </a:rPr>
              <a:t>(Accessed 12/06/2022)</a:t>
            </a:r>
            <a:endParaRPr kumimoji="0" lang="en-GB" sz="800" b="0" i="0" u="none" strike="noStrike" kern="1200" cap="none" spc="0" normalizeH="0" baseline="0" noProof="0" dirty="0">
              <a:ln>
                <a:noFill/>
              </a:ln>
              <a:effectLst/>
              <a:uLnTx/>
              <a:uFillTx/>
              <a:latin typeface="Arial" pitchFamily="34"/>
              <a:cs typeface="Arial" pitchFamily="34"/>
            </a:endParaRP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Tx/>
                <a:latin typeface="Arial" pitchFamily="34"/>
              </a:rPr>
              <a:t>Tiratelli</a:t>
            </a:r>
            <a:r>
              <a:rPr kumimoji="0" lang="en-GB" sz="800" b="0" i="0" u="none" strike="noStrike" kern="1200" cap="none" spc="0" normalizeH="0" baseline="0" noProof="0" dirty="0">
                <a:ln>
                  <a:noFill/>
                </a:ln>
                <a:effectLst/>
                <a:uLnTx/>
                <a:uFillTx/>
                <a:latin typeface="Arial" pitchFamily="34"/>
              </a:rPr>
              <a:t>, M., Quinton, P. &amp; Bradford, B., 2018.  </a:t>
            </a:r>
            <a:r>
              <a:rPr kumimoji="0" lang="en-GB" sz="800" b="0" i="1" u="none" strike="noStrike" kern="1200" cap="none" spc="0" normalizeH="0" baseline="0" noProof="0" dirty="0">
                <a:ln>
                  <a:noFill/>
                </a:ln>
                <a:effectLst/>
                <a:uLnTx/>
                <a:uFillTx/>
                <a:latin typeface="Arial" pitchFamily="34"/>
              </a:rPr>
              <a:t>Does stop and search deter crime?  Evidence from ten years of London wide data.</a:t>
            </a:r>
            <a:r>
              <a:rPr kumimoji="0" lang="en-GB" sz="800" b="0" i="0" u="none" strike="noStrike" kern="1200" cap="none" spc="0" normalizeH="0" baseline="0" noProof="0" dirty="0">
                <a:ln>
                  <a:noFill/>
                </a:ln>
                <a:effectLst/>
                <a:uLnTx/>
                <a:uFillTx/>
                <a:latin typeface="Arial" pitchFamily="34"/>
              </a:rPr>
              <a:t>  Oxford University Press.  Doi:10.1093/</a:t>
            </a:r>
            <a:r>
              <a:rPr kumimoji="0" lang="en-GB" sz="800" b="0" i="0" u="none" strike="noStrike" kern="1200" cap="none" spc="0" normalizeH="0" baseline="0" noProof="0" dirty="0" err="1">
                <a:ln>
                  <a:noFill/>
                </a:ln>
                <a:effectLst/>
                <a:uLnTx/>
                <a:uFillTx/>
                <a:latin typeface="Arial" pitchFamily="34"/>
              </a:rPr>
              <a:t>bjc</a:t>
            </a:r>
            <a:r>
              <a:rPr kumimoji="0" lang="en-GB" sz="800" b="0" i="0" u="none" strike="noStrike" kern="1200" cap="none" spc="0" normalizeH="0" baseline="0" noProof="0" dirty="0">
                <a:ln>
                  <a:noFill/>
                </a:ln>
                <a:effectLst/>
                <a:uLnTx/>
                <a:uFillTx/>
                <a:latin typeface="Arial" pitchFamily="34"/>
              </a:rPr>
              <a:t>/azx085</a:t>
            </a: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Tx/>
                <a:latin typeface="Arial" pitchFamily="34"/>
                <a:cs typeface="Arial" pitchFamily="34"/>
              </a:rPr>
              <a:t>Vomfell</a:t>
            </a:r>
            <a:r>
              <a:rPr kumimoji="0" lang="en-GB" sz="800" b="0" i="0" u="none" strike="noStrike" kern="1200" cap="none" spc="0" normalizeH="0" baseline="0" noProof="0" dirty="0">
                <a:ln>
                  <a:noFill/>
                </a:ln>
                <a:effectLst/>
                <a:uLnTx/>
                <a:uFillTx/>
                <a:latin typeface="Arial" pitchFamily="34"/>
                <a:cs typeface="Arial" pitchFamily="34"/>
              </a:rPr>
              <a:t>, L., Stewart, N. (2021) </a:t>
            </a:r>
            <a:r>
              <a:rPr kumimoji="0" lang="en-GB" sz="800" b="0" i="1" u="none" strike="noStrike" kern="1200" cap="none" spc="0" normalizeH="0" baseline="0" noProof="0" dirty="0">
                <a:ln>
                  <a:noFill/>
                </a:ln>
                <a:effectLst/>
                <a:uLnTx/>
                <a:uFillTx/>
                <a:latin typeface="Arial" pitchFamily="34"/>
                <a:cs typeface="Arial" pitchFamily="34"/>
              </a:rPr>
              <a:t>Officer bias, over-patrolling and ethnic disparities in stop and search</a:t>
            </a:r>
            <a:r>
              <a:rPr kumimoji="0" lang="en-GB" sz="800" b="0" i="0" u="none" strike="noStrike" kern="1200" cap="none" spc="0" normalizeH="0" baseline="0" noProof="0" dirty="0">
                <a:ln>
                  <a:noFill/>
                </a:ln>
                <a:effectLst/>
                <a:uLnTx/>
                <a:uFillTx/>
                <a:latin typeface="Arial" pitchFamily="34"/>
                <a:cs typeface="Arial" pitchFamily="34"/>
              </a:rPr>
              <a:t>. Nat Hum </a:t>
            </a:r>
            <a:r>
              <a:rPr kumimoji="0" lang="en-GB" sz="800" b="0" i="0" u="none" strike="noStrike" kern="1200" cap="none" spc="0" normalizeH="0" baseline="0" noProof="0" dirty="0" err="1">
                <a:ln>
                  <a:noFill/>
                </a:ln>
                <a:effectLst/>
                <a:uLnTx/>
                <a:uFillTx/>
                <a:latin typeface="Arial" pitchFamily="34"/>
                <a:cs typeface="Arial" pitchFamily="34"/>
              </a:rPr>
              <a:t>Behav</a:t>
            </a:r>
            <a:r>
              <a:rPr kumimoji="0" lang="en-GB" sz="800" b="0" i="0" u="none" strike="noStrike" kern="1200" cap="none" spc="0" normalizeH="0" baseline="0" noProof="0" dirty="0">
                <a:ln>
                  <a:noFill/>
                </a:ln>
                <a:effectLst/>
                <a:uLnTx/>
                <a:uFillTx/>
                <a:latin typeface="Arial" pitchFamily="34"/>
                <a:cs typeface="Arial" pitchFamily="34"/>
              </a:rPr>
              <a:t> 5,</a:t>
            </a:r>
            <a:r>
              <a:rPr kumimoji="0" lang="en-GB" sz="800" b="1" i="0" u="none" strike="noStrike" kern="1200" cap="none" spc="0" normalizeH="0" baseline="0" noProof="0" dirty="0">
                <a:ln>
                  <a:noFill/>
                </a:ln>
                <a:effectLst/>
                <a:uLnTx/>
                <a:uFillTx/>
                <a:latin typeface="Arial" pitchFamily="34"/>
                <a:cs typeface="Arial" pitchFamily="34"/>
              </a:rPr>
              <a:t> </a:t>
            </a:r>
            <a:r>
              <a:rPr kumimoji="0" lang="en-GB" sz="800" b="0" i="0" u="none" strike="noStrike" kern="1200" cap="none" spc="0" normalizeH="0" baseline="0" noProof="0" dirty="0">
                <a:ln>
                  <a:noFill/>
                </a:ln>
                <a:effectLst/>
                <a:uLnTx/>
                <a:uFillTx/>
                <a:latin typeface="Arial" pitchFamily="34"/>
                <a:cs typeface="Arial" pitchFamily="34"/>
              </a:rPr>
              <a:t>566–575 (2021). </a:t>
            </a:r>
            <a:r>
              <a:rPr kumimoji="0" lang="en-GB" sz="800" b="0" i="0" u="sng" strike="noStrike" kern="1200" cap="none" spc="0" normalizeH="0" baseline="0" noProof="0" dirty="0">
                <a:ln>
                  <a:noFill/>
                </a:ln>
                <a:effectLst/>
                <a:uLnTx/>
                <a:uFillTx/>
                <a:latin typeface="Arial" pitchFamily="34"/>
                <a:cs typeface="Arial" pitchFamily="34"/>
                <a:hlinkClick r:id="rId4">
                  <a:extLst>
                    <a:ext uri="{A12FA001-AC4F-418D-AE19-62706E023703}">
                      <ahyp:hlinkClr xmlns:ahyp="http://schemas.microsoft.com/office/drawing/2018/hyperlinkcolor" val="tx"/>
                    </a:ext>
                  </a:extLst>
                </a:hlinkClick>
              </a:rPr>
              <a:t>https://doi.org/10.1038/s41562-020-01029-w</a:t>
            </a:r>
            <a:endParaRPr kumimoji="0" lang="en-GB" sz="800" b="0" i="0" u="none" strike="noStrike" kern="1200" cap="none" spc="0" normalizeH="0" baseline="0" noProof="0" dirty="0">
              <a:ln>
                <a:noFill/>
              </a:ln>
              <a:effectLst/>
              <a:uLnTx/>
              <a:uFillTx/>
              <a:latin typeface="Arial" pitchFamily="34"/>
              <a:cs typeface="Arial" pitchFamily="34"/>
            </a:endParaRPr>
          </a:p>
          <a:p>
            <a:pPr marL="342900" marR="0" lvl="0" indent="-342900" algn="l" defTabSz="457200" rtl="0" eaLnBrk="1" fontAlgn="auto" latinLnBrk="0" hangingPunct="1">
              <a:lnSpc>
                <a:spcPct val="100000"/>
              </a:lnSpc>
              <a:spcBef>
                <a:spcPts val="1000"/>
              </a:spcBef>
              <a:spcAft>
                <a:spcPts val="0"/>
              </a:spcAft>
              <a:buClr>
                <a:srgbClr val="A53010"/>
              </a:buClr>
              <a:buSzPct val="100000"/>
              <a:buFont typeface="Wingdings 3"/>
              <a:buChar char=""/>
              <a:tabLst/>
              <a:defRPr/>
            </a:pPr>
            <a:r>
              <a:rPr kumimoji="0" lang="en-GB" sz="800" b="0" i="0" u="none" strike="noStrike" kern="1200" cap="none" spc="0" normalizeH="0" baseline="0" noProof="0" dirty="0" err="1">
                <a:ln>
                  <a:noFill/>
                </a:ln>
                <a:effectLst/>
                <a:uLnTx/>
                <a:uFillTx/>
                <a:latin typeface="Arial" pitchFamily="34"/>
                <a:cs typeface="Arial" pitchFamily="34"/>
              </a:rPr>
              <a:t>Yesufu</a:t>
            </a:r>
            <a:r>
              <a:rPr kumimoji="0" lang="en-GB" sz="800" b="0" i="0" u="none" strike="noStrike" kern="1200" cap="none" spc="0" normalizeH="0" baseline="0" noProof="0" dirty="0">
                <a:ln>
                  <a:noFill/>
                </a:ln>
                <a:effectLst/>
                <a:uLnTx/>
                <a:uFillTx/>
                <a:latin typeface="Arial" pitchFamily="34"/>
                <a:cs typeface="Arial" pitchFamily="34"/>
              </a:rPr>
              <a:t>, S. (2013) </a:t>
            </a:r>
            <a:r>
              <a:rPr kumimoji="0" lang="en-GB" sz="800" b="0" i="1" u="none" strike="noStrike" kern="1200" cap="none" spc="0" normalizeH="0" baseline="0" noProof="0" dirty="0">
                <a:ln>
                  <a:noFill/>
                </a:ln>
                <a:effectLst/>
                <a:uLnTx/>
                <a:uFillTx/>
                <a:latin typeface="Arial" pitchFamily="34"/>
                <a:cs typeface="Arial" pitchFamily="34"/>
              </a:rPr>
              <a:t>Discriminatory use of police stop and search powers in London, UK.  </a:t>
            </a:r>
            <a:r>
              <a:rPr kumimoji="0" lang="en-GB" sz="800" b="0" i="0" u="none" strike="noStrike" kern="1200" cap="none" spc="0" normalizeH="0" baseline="0" noProof="0" dirty="0">
                <a:ln>
                  <a:noFill/>
                </a:ln>
                <a:effectLst/>
                <a:uLnTx/>
                <a:uFillTx/>
                <a:latin typeface="Arial" pitchFamily="34"/>
                <a:cs typeface="Arial" pitchFamily="34"/>
              </a:rPr>
              <a:t>International Journal of Police Science and Management, Vol. 15 No. 4, 2013, pp. 281–293. DOI: 10.1350/ijps.2013.15.4.318</a:t>
            </a:r>
          </a:p>
        </p:txBody>
      </p:sp>
    </p:spTree>
    <p:extLst>
      <p:ext uri="{BB962C8B-B14F-4D97-AF65-F5344CB8AC3E}">
        <p14:creationId xmlns:p14="http://schemas.microsoft.com/office/powerpoint/2010/main" val="22563735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6.4|13"/>
</p:tagLst>
</file>

<file path=ppt/tags/tag2.xml><?xml version="1.0" encoding="utf-8"?>
<p:tagLst xmlns:a="http://schemas.openxmlformats.org/drawingml/2006/main" xmlns:r="http://schemas.openxmlformats.org/officeDocument/2006/relationships" xmlns:p="http://schemas.openxmlformats.org/presentationml/2006/main">
  <p:tag name="TIMING" val="|5.6|8.1"/>
</p:tagLst>
</file>

<file path=ppt/tags/tag3.xml><?xml version="1.0" encoding="utf-8"?>
<p:tagLst xmlns:a="http://schemas.openxmlformats.org/drawingml/2006/main" xmlns:r="http://schemas.openxmlformats.org/officeDocument/2006/relationships" xmlns:p="http://schemas.openxmlformats.org/presentationml/2006/main">
  <p:tag name="TIMING" val="|2|6|4.4|3.5"/>
</p:tagLst>
</file>

<file path=ppt/tags/tag4.xml><?xml version="1.0" encoding="utf-8"?>
<p:tagLst xmlns:a="http://schemas.openxmlformats.org/drawingml/2006/main" xmlns:r="http://schemas.openxmlformats.org/officeDocument/2006/relationships" xmlns:p="http://schemas.openxmlformats.org/presentationml/2006/main">
  <p:tag name="TIMING" val="|1|18.6|16.6|3|4|5.1|1.7"/>
</p:tagLst>
</file>

<file path=ppt/tags/tag5.xml><?xml version="1.0" encoding="utf-8"?>
<p:tagLst xmlns:a="http://schemas.openxmlformats.org/drawingml/2006/main" xmlns:r="http://schemas.openxmlformats.org/officeDocument/2006/relationships" xmlns:p="http://schemas.openxmlformats.org/presentationml/2006/main">
  <p:tag name="TIMING" val="|26.5|6.9|10.5|1.7"/>
</p:tagLst>
</file>

<file path=ppt/tags/tag6.xml><?xml version="1.0" encoding="utf-8"?>
<p:tagLst xmlns:a="http://schemas.openxmlformats.org/drawingml/2006/main" xmlns:r="http://schemas.openxmlformats.org/officeDocument/2006/relationships" xmlns:p="http://schemas.openxmlformats.org/presentationml/2006/main">
  <p:tag name="TIMING" val="|1.5|4.4|2.9|2.2|5.3|4|6.7"/>
</p:tagLst>
</file>

<file path=ppt/tags/tag7.xml><?xml version="1.0" encoding="utf-8"?>
<p:tagLst xmlns:a="http://schemas.openxmlformats.org/drawingml/2006/main" xmlns:r="http://schemas.openxmlformats.org/officeDocument/2006/relationships" xmlns:p="http://schemas.openxmlformats.org/presentationml/2006/main">
  <p:tag name="TIMING" val="|14.2|4.9"/>
</p:tagLst>
</file>

<file path=ppt/tags/tag8.xml><?xml version="1.0" encoding="utf-8"?>
<p:tagLst xmlns:a="http://schemas.openxmlformats.org/drawingml/2006/main" xmlns:r="http://schemas.openxmlformats.org/officeDocument/2006/relationships" xmlns:p="http://schemas.openxmlformats.org/presentationml/2006/main">
  <p:tag name="TIMING" val="|1.1|13.9|11.3"/>
</p:tagLst>
</file>

<file path=ppt/tags/tag9.xml><?xml version="1.0" encoding="utf-8"?>
<p:tagLst xmlns:a="http://schemas.openxmlformats.org/drawingml/2006/main" xmlns:r="http://schemas.openxmlformats.org/officeDocument/2006/relationships" xmlns:p="http://schemas.openxmlformats.org/presentationml/2006/main">
  <p:tag name="TIMING" val="|13.5|10|3.4|7.9|8.1|7.4"/>
</p:tagLst>
</file>

<file path=ppt/tags/tag10.xml><?xml version="1.0" encoding="utf-8"?>
<p:tagLst xmlns:a="http://schemas.openxmlformats.org/drawingml/2006/main" xmlns:r="http://schemas.openxmlformats.org/officeDocument/2006/relationships" xmlns:p="http://schemas.openxmlformats.org/presentationml/2006/main">
  <p:tag name="TIMING" val="|0.5|23|1.6"/>
</p:tagLst>
</file>

<file path=ppt/tags/tag11.xml><?xml version="1.0" encoding="utf-8"?>
<p:tagLst xmlns:a="http://schemas.openxmlformats.org/drawingml/2006/main" xmlns:r="http://schemas.openxmlformats.org/officeDocument/2006/relationships" xmlns:p="http://schemas.openxmlformats.org/presentationml/2006/main">
  <p:tag name="TIMING" val="|16.5|7.6|1.9"/>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705</TotalTime>
  <Words>2017</Words>
  <Application>Microsoft Office PowerPoint</Application>
  <PresentationFormat>Widescreen</PresentationFormat>
  <Paragraphs>81</Paragraphs>
  <Slides>21</Slides>
  <Notes>0</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Times New Roman</vt:lpstr>
      <vt:lpstr>Wingdings 3</vt:lpstr>
      <vt:lpstr>Wisp</vt:lpstr>
      <vt:lpstr>Adam Hodgkinson (Student number 2111203) </vt:lpstr>
      <vt:lpstr>PowerPoint Presentation</vt:lpstr>
      <vt:lpstr>Stop and search powers were introduced in the nineteenth century as a tool to search people reasonably suspected of having criminal intent</vt:lpstr>
      <vt:lpstr>There are three types of stop and search powers available to the police:  </vt:lpstr>
      <vt:lpstr>What are Reasonable Grounds?  Objective factors for reasonable grounds generally fall into one of two categories: </vt:lpstr>
      <vt:lpstr>Personal factors include: </vt:lpstr>
      <vt:lpstr>                 Critical Issues</vt:lpstr>
      <vt:lpstr>Her Majesty’s Inspectorate for Constabularies and Fire and Rescue Services (HMICFRS)</vt:lpstr>
      <vt:lpstr>PowerPoint Presentation</vt:lpstr>
      <vt:lpstr>…while stop and search is undoubtedly an important police power, when it is misused it can be counter-productive. It can be an enormous waste of police time and, when innocent people are stopped and searched for no good reason, it is hugely damaging to the relationship between the police and the public.  Teresa May, 2014.</vt:lpstr>
      <vt:lpstr>The stated legislative purpose of stop-and-search powers is investigative, for the purposes of crime prevention.  It is used to confirm or allay suspicions that an offence has taken place, or is about to take place.  Delsol &amp; Shiner, 2006.</vt:lpstr>
      <vt:lpstr>One poor experience at the hands of police officers may be discounted or gradually forgotten; a series of such contacts ……. Can seriously damage individuals relationships with the police (Bradford, 2015, p. 109)</vt:lpstr>
      <vt:lpstr>While the current political focus is on the ability of stop and search to reduce knife crime and the government and police forces continue to justify the use of stop and search as a method to disrupt it, it is evident that drugs remain the dominant grounds for searches.  </vt:lpstr>
      <vt:lpstr>PowerPoint Presentation</vt:lpstr>
      <vt:lpstr>Research conducted by the London School of Economics found that measuring confidence in policing is ‘unusual’ when compared with other public services.</vt:lpstr>
      <vt:lpstr>PowerPoint Presentation</vt:lpstr>
      <vt:lpstr>HMICFRS have been repeatedly critical of how forces monitor their own records and Community Scrutiny Panels like the ones proposed in the Criminal Justice Alliance briefing in 2019 and 2021.    </vt:lpstr>
      <vt:lpstr>Reiner (2017) argued police officers think alike, they are paranoid and oppose change.  Sherman (1998) highlighted when citing Kahneman and Tversky that there is more acceptance of an idea if it is presented as a way to avoid a loss.</vt:lpstr>
      <vt:lpstr>PowerPoint Presentation</vt:lpstr>
      <vt:lpstr>References</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Adam Hodgkinson (Student number 2111203) </dc:title>
  <dc:creator>Hodgkinson Adam PS 997</dc:creator>
  <cp:lastModifiedBy>Hodgkinson Adam PS 997</cp:lastModifiedBy>
  <cp:revision>32</cp:revision>
  <dcterms:created xsi:type="dcterms:W3CDTF">2022-07-06T23:51:29Z</dcterms:created>
  <dcterms:modified xsi:type="dcterms:W3CDTF">2022-07-10T17:41:38Z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beefdff-6834-454f-be00-a68b5bc5f471_Enabled">
    <vt:lpwstr>true</vt:lpwstr>
  </property>
  <property fmtid="{D5CDD505-2E9C-101B-9397-08002B2CF9AE}" pid="3" name="MSIP_Label_7beefdff-6834-454f-be00-a68b5bc5f471_SetDate">
    <vt:lpwstr>2022-07-06T23:58:16Z</vt:lpwstr>
  </property>
  <property fmtid="{D5CDD505-2E9C-101B-9397-08002B2CF9AE}" pid="4" name="MSIP_Label_7beefdff-6834-454f-be00-a68b5bc5f471_Method">
    <vt:lpwstr>Standard</vt:lpwstr>
  </property>
  <property fmtid="{D5CDD505-2E9C-101B-9397-08002B2CF9AE}" pid="5" name="MSIP_Label_7beefdff-6834-454f-be00-a68b5bc5f471_Name">
    <vt:lpwstr>OFFICIAL</vt:lpwstr>
  </property>
  <property fmtid="{D5CDD505-2E9C-101B-9397-08002B2CF9AE}" pid="6" name="MSIP_Label_7beefdff-6834-454f-be00-a68b5bc5f471_SiteId">
    <vt:lpwstr>39683655-1d97-4b22-be8c-246da0f47a41</vt:lpwstr>
  </property>
  <property fmtid="{D5CDD505-2E9C-101B-9397-08002B2CF9AE}" pid="7" name="MSIP_Label_7beefdff-6834-454f-be00-a68b5bc5f471_ActionId">
    <vt:lpwstr>c256271c-3a4f-40bd-8fb2-b2d0bfe84586</vt:lpwstr>
  </property>
  <property fmtid="{D5CDD505-2E9C-101B-9397-08002B2CF9AE}" pid="8" name="MSIP_Label_7beefdff-6834-454f-be00-a68b5bc5f471_ContentBits">
    <vt:lpwstr>0</vt:lpwstr>
  </property>
</Properties>
</file>