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1"/>
  </p:notesMasterIdLst>
  <p:handoutMasterIdLst>
    <p:handoutMasterId r:id="rId12"/>
  </p:handoutMasterIdLst>
  <p:sldIdLst>
    <p:sldId id="256" r:id="rId5"/>
    <p:sldId id="258" r:id="rId6"/>
    <p:sldId id="259" r:id="rId7"/>
    <p:sldId id="278" r:id="rId8"/>
    <p:sldId id="279" r:id="rId9"/>
    <p:sldId id="281"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0" d="100"/>
          <a:sy n="80" d="100"/>
        </p:scale>
        <p:origin x="1116"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05/06/2020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9AFFFF-30A9-476C-9F01-FC1DE18C752C}" type="datetimeFigureOut">
              <a:rPr lang="en-GB" smtClean="0"/>
              <a:t>05/06/2020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1BE41D-BA27-482D-82D0-8D18FD5B0C3A}" type="slidenum">
              <a:rPr lang="en-GB" smtClean="0"/>
              <a:t>‹#›</a:t>
            </a:fld>
            <a:endParaRPr lang="en-GB"/>
          </a:p>
        </p:txBody>
      </p:sp>
    </p:spTree>
    <p:extLst>
      <p:ext uri="{BB962C8B-B14F-4D97-AF65-F5344CB8AC3E}">
        <p14:creationId xmlns:p14="http://schemas.microsoft.com/office/powerpoint/2010/main" val="38758463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1026"/>
          <p:cNvSpPr>
            <a:spLocks noGrp="1" noRot="1" noChangeAspect="1" noChangeArrowheads="1" noTextEdit="1"/>
          </p:cNvSpPr>
          <p:nvPr>
            <p:ph type="sldImg"/>
          </p:nvPr>
        </p:nvSpPr>
        <p:spPr>
          <a:xfrm>
            <a:off x="1150938" y="692150"/>
            <a:ext cx="4556125" cy="3416300"/>
          </a:xfrm>
          <a:ln cap="flat"/>
        </p:spPr>
      </p:sp>
      <p:sp>
        <p:nvSpPr>
          <p:cNvPr id="41987" name="Rectangle 1027"/>
          <p:cNvSpPr>
            <a:spLocks noGrp="1" noChangeArrowheads="1"/>
          </p:cNvSpPr>
          <p:nvPr>
            <p:ph type="body" idx="1"/>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05/06/2020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05/06/2020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a:bodyPr>
          <a:lstStyle/>
          <a:p>
            <a:r>
              <a:rPr lang="en-GB" dirty="0">
                <a:solidFill>
                  <a:schemeClr val="bg1"/>
                </a:solidFill>
              </a:rPr>
              <a:t>Revision and assessment support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module’s main LOs</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Upon the successful completion of this module, the student should be able to demonstrate the ability to:</a:t>
            </a:r>
          </a:p>
          <a:p>
            <a:pPr marL="0" indent="0">
              <a:buNone/>
            </a:pPr>
            <a:r>
              <a:rPr lang="en-GB" dirty="0"/>
              <a:t> critically appraise an organisation’s strategic direction;</a:t>
            </a:r>
          </a:p>
          <a:p>
            <a:pPr marL="0" indent="0">
              <a:buNone/>
            </a:pPr>
            <a:r>
              <a:rPr lang="en-GB" dirty="0"/>
              <a:t> critically analyse the components of an organisation’s internal and external environment;</a:t>
            </a:r>
          </a:p>
          <a:p>
            <a:pPr marL="0" indent="0">
              <a:buNone/>
            </a:pPr>
            <a:r>
              <a:rPr lang="en-GB" dirty="0"/>
              <a:t> critically evaluate stakeholder expectations;</a:t>
            </a:r>
          </a:p>
          <a:p>
            <a:pPr marL="0" indent="0">
              <a:buNone/>
            </a:pPr>
            <a:r>
              <a:rPr lang="en-GB" dirty="0"/>
              <a:t> formulate and verify new strategies for sustainable growth.</a:t>
            </a:r>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DBE65-39FF-4831-98FE-D0A552840D8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B12B5AD-7D1F-44FB-84F9-35C2F4439547}"/>
              </a:ext>
            </a:extLst>
          </p:cNvPr>
          <p:cNvSpPr>
            <a:spLocks noGrp="1"/>
          </p:cNvSpPr>
          <p:nvPr>
            <p:ph idx="1"/>
          </p:nvPr>
        </p:nvSpPr>
        <p:spPr/>
        <p:txBody>
          <a:bodyPr>
            <a:normAutofit fontScale="85000" lnSpcReduction="10000"/>
          </a:bodyPr>
          <a:lstStyle/>
          <a:p>
            <a:r>
              <a:rPr lang="en-GB" b="1" dirty="0"/>
              <a:t>Essay or report format </a:t>
            </a:r>
            <a:r>
              <a:rPr lang="en-GB" dirty="0"/>
              <a:t>(5,000 words or equivalent) 100% </a:t>
            </a:r>
          </a:p>
          <a:p>
            <a:r>
              <a:rPr lang="en-GB" dirty="0"/>
              <a:t>Within this module, the assessment requires the student to identify and agree a specific organisational context in which they can demonstrate an understanding of the importance of strategic management for SMEs. The specific organisational context should be sufficiently complex so as to allow the student to demonstrate an evaluation of the agreed scenario. </a:t>
            </a:r>
          </a:p>
        </p:txBody>
      </p:sp>
    </p:spTree>
    <p:extLst>
      <p:ext uri="{BB962C8B-B14F-4D97-AF65-F5344CB8AC3E}">
        <p14:creationId xmlns:p14="http://schemas.microsoft.com/office/powerpoint/2010/main" val="1420781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C7001E-2F83-449A-8A87-2C923B27BC8D}"/>
              </a:ext>
            </a:extLst>
          </p:cNvPr>
          <p:cNvSpPr>
            <a:spLocks noGrp="1"/>
          </p:cNvSpPr>
          <p:nvPr>
            <p:ph idx="1"/>
          </p:nvPr>
        </p:nvSpPr>
        <p:spPr>
          <a:xfrm>
            <a:off x="457200" y="836613"/>
            <a:ext cx="8229600" cy="3916362"/>
          </a:xfrm>
        </p:spPr>
        <p:txBody>
          <a:bodyPr>
            <a:normAutofit fontScale="92500" lnSpcReduction="10000"/>
          </a:bodyPr>
          <a:lstStyle/>
          <a:p>
            <a:pPr marL="457200" indent="-457200">
              <a:buFont typeface="+mj-lt"/>
              <a:buAutoNum type="arabicPeriod"/>
              <a:defRPr/>
            </a:pPr>
            <a:r>
              <a:rPr lang="en-GB" sz="24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 </a:t>
            </a:r>
            <a:endParaRPr lang="en-GB" sz="24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660066"/>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 </a:t>
            </a:r>
            <a:endParaRPr lang="en-GB" sz="2400" b="1" dirty="0">
              <a:solidFill>
                <a:srgbClr val="660066"/>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0000CC"/>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 </a:t>
            </a:r>
            <a:endParaRPr lang="en-GB" sz="2400" b="1" dirty="0">
              <a:solidFill>
                <a:srgbClr val="0000CC"/>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CC0099"/>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 </a:t>
            </a:r>
            <a:endParaRPr lang="en-GB" sz="2400" b="1" dirty="0">
              <a:solidFill>
                <a:srgbClr val="CC0099"/>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FF0000"/>
                </a:solidFill>
                <a:latin typeface="Tahoma" panose="020B0604030504040204" pitchFamily="34" charset="0"/>
                <a:ea typeface="Tahoma" panose="020B0604030504040204" pitchFamily="34" charset="0"/>
                <a:cs typeface="Tahoma" panose="020B0604030504040204" pitchFamily="34" charset="0"/>
              </a:rPr>
              <a:t>Depth and clarity of the proposed new strategy. </a:t>
            </a:r>
            <a:endParaRPr lang="en-GB" sz="2400" b="1" dirty="0">
              <a:solidFill>
                <a:srgbClr val="FF000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009900"/>
                </a:solidFill>
                <a:latin typeface="Tahoma" panose="020B0604030504040204" pitchFamily="34" charset="0"/>
                <a:ea typeface="Tahoma" panose="020B0604030504040204" pitchFamily="34" charset="0"/>
                <a:cs typeface="Tahoma" panose="020B0604030504040204" pitchFamily="34" charset="0"/>
              </a:rPr>
              <a:t>Evidence of wide reading and research. </a:t>
            </a:r>
            <a:endParaRPr lang="en-GB" sz="2400" b="1" dirty="0">
              <a:solidFill>
                <a:srgbClr val="00990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400" dirty="0">
                <a:solidFill>
                  <a:srgbClr val="FF9900"/>
                </a:solidFill>
                <a:latin typeface="Tahoma" panose="020B0604030504040204" pitchFamily="34" charset="0"/>
                <a:ea typeface="Tahoma" panose="020B0604030504040204" pitchFamily="34" charset="0"/>
                <a:cs typeface="Tahoma" panose="020B0604030504040204" pitchFamily="34" charset="0"/>
              </a:rPr>
              <a:t>Citation/referencing, report structure, syntax, grammar and punctuation. </a:t>
            </a:r>
            <a:endParaRPr lang="en-GB" sz="2400" b="1" dirty="0">
              <a:solidFill>
                <a:srgbClr val="FF9900"/>
              </a:solidFill>
              <a:latin typeface="Tahoma" panose="020B0604030504040204" pitchFamily="34" charset="0"/>
              <a:ea typeface="Tahoma" panose="020B0604030504040204" pitchFamily="34" charset="0"/>
              <a:cs typeface="Tahoma" panose="020B0604030504040204" pitchFamily="34" charset="0"/>
            </a:endParaRPr>
          </a:p>
          <a:p>
            <a:pPr>
              <a:defRPr/>
            </a:pPr>
            <a:endParaRPr lang="en-GB" sz="2400" dirty="0"/>
          </a:p>
        </p:txBody>
      </p:sp>
      <p:sp>
        <p:nvSpPr>
          <p:cNvPr id="20483" name="Slide Number Placeholder 3">
            <a:extLst>
              <a:ext uri="{FF2B5EF4-FFF2-40B4-BE49-F238E27FC236}">
                <a16:creationId xmlns:a16="http://schemas.microsoft.com/office/drawing/2014/main" id="{506684FD-A51C-4E60-8F7B-4BD89491B569}"/>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cs typeface="Arial" panose="020B0604020202020204" pitchFamily="34" charset="0"/>
              </a:defRPr>
            </a:lvl1pPr>
            <a:lvl2pPr marL="742950" indent="-285750">
              <a:defRPr>
                <a:solidFill>
                  <a:schemeClr val="tx1"/>
                </a:solidFill>
                <a:latin typeface="Corbel" panose="020B0503020204020204" pitchFamily="34" charset="0"/>
                <a:cs typeface="Arial" panose="020B0604020202020204" pitchFamily="34" charset="0"/>
              </a:defRPr>
            </a:lvl2pPr>
            <a:lvl3pPr marL="1143000" indent="-228600">
              <a:defRPr>
                <a:solidFill>
                  <a:schemeClr val="tx1"/>
                </a:solidFill>
                <a:latin typeface="Corbel" panose="020B0503020204020204" pitchFamily="34" charset="0"/>
                <a:cs typeface="Arial" panose="020B0604020202020204" pitchFamily="34" charset="0"/>
              </a:defRPr>
            </a:lvl3pPr>
            <a:lvl4pPr marL="1600200" indent="-228600">
              <a:defRPr>
                <a:solidFill>
                  <a:schemeClr val="tx1"/>
                </a:solidFill>
                <a:latin typeface="Corbel" panose="020B0503020204020204" pitchFamily="34" charset="0"/>
                <a:cs typeface="Arial" panose="020B0604020202020204" pitchFamily="34" charset="0"/>
              </a:defRPr>
            </a:lvl4pPr>
            <a:lvl5pPr marL="2057400" indent="-22860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fld id="{F17A60BC-7129-4970-8707-C3557F05B053}" type="slidenum">
              <a:rPr lang="en-GB" altLang="en-US">
                <a:solidFill>
                  <a:srgbClr val="898989"/>
                </a:solidFill>
              </a:rPr>
              <a:pPr/>
              <a:t>4</a:t>
            </a:fld>
            <a:endParaRPr lang="en-GB" altLang="en-US">
              <a:solidFill>
                <a:srgbClr val="898989"/>
              </a:solidFill>
            </a:endParaRPr>
          </a:p>
        </p:txBody>
      </p:sp>
      <p:sp>
        <p:nvSpPr>
          <p:cNvPr id="20484" name="Title 1">
            <a:extLst>
              <a:ext uri="{FF2B5EF4-FFF2-40B4-BE49-F238E27FC236}">
                <a16:creationId xmlns:a16="http://schemas.microsoft.com/office/drawing/2014/main" id="{D48695FB-857A-40C1-8B8C-3B67A56836C9}"/>
              </a:ext>
            </a:extLst>
          </p:cNvPr>
          <p:cNvSpPr>
            <a:spLocks noGrp="1"/>
          </p:cNvSpPr>
          <p:nvPr>
            <p:ph type="title"/>
          </p:nvPr>
        </p:nvSpPr>
        <p:spPr>
          <a:xfrm>
            <a:off x="457200" y="68263"/>
            <a:ext cx="8229600" cy="768350"/>
          </a:xfrm>
        </p:spPr>
        <p:txBody>
          <a:bodyPr/>
          <a:lstStyle/>
          <a:p>
            <a:pPr eaLnBrk="1" hangingPunct="1"/>
            <a:r>
              <a:rPr lang="en-GB" altLang="en-US" dirty="0"/>
              <a:t>Clarity on assessment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34D58-8087-422C-8FE6-6B62EC96EA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679BAD2-8FC4-49C8-BDC9-4452B3B0E30C}"/>
              </a:ext>
            </a:extLst>
          </p:cNvPr>
          <p:cNvSpPr>
            <a:spLocks noGrp="1"/>
          </p:cNvSpPr>
          <p:nvPr>
            <p:ph idx="1"/>
          </p:nvPr>
        </p:nvSpPr>
        <p:spPr/>
        <p:txBody>
          <a:bodyPr/>
          <a:lstStyle/>
          <a:p>
            <a:r>
              <a:rPr lang="en-GB" dirty="0"/>
              <a:t>This should be focused on SMEs context </a:t>
            </a:r>
          </a:p>
          <a:p>
            <a:endParaRPr lang="en-GB" dirty="0"/>
          </a:p>
          <a:p>
            <a:endParaRPr lang="en-GB" dirty="0"/>
          </a:p>
        </p:txBody>
      </p:sp>
    </p:spTree>
    <p:extLst>
      <p:ext uri="{BB962C8B-B14F-4D97-AF65-F5344CB8AC3E}">
        <p14:creationId xmlns:p14="http://schemas.microsoft.com/office/powerpoint/2010/main" val="2475131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3462" name="Rectangle 6"/>
          <p:cNvSpPr>
            <a:spLocks noGrp="1" noChangeArrowheads="1"/>
          </p:cNvSpPr>
          <p:nvPr>
            <p:ph type="title"/>
          </p:nvPr>
        </p:nvSpPr>
        <p:spPr>
          <a:xfrm>
            <a:off x="698048" y="574168"/>
            <a:ext cx="8229600" cy="685800"/>
          </a:xfrm>
        </p:spPr>
        <p:txBody>
          <a:bodyPr anchor="b">
            <a:normAutofit fontScale="90000"/>
          </a:bodyPr>
          <a:lstStyle/>
          <a:p>
            <a:pPr>
              <a:defRPr/>
            </a:pPr>
            <a:r>
              <a:rPr lang="en-GB" sz="2800" b="1" dirty="0"/>
              <a:t>Analysing an organisation’s resources and capabilities</a:t>
            </a:r>
          </a:p>
        </p:txBody>
      </p:sp>
      <p:sp>
        <p:nvSpPr>
          <p:cNvPr id="403463" name="Oval 7"/>
          <p:cNvSpPr>
            <a:spLocks noChangeArrowheads="1"/>
          </p:cNvSpPr>
          <p:nvPr/>
        </p:nvSpPr>
        <p:spPr bwMode="auto">
          <a:xfrm>
            <a:off x="838200" y="1742567"/>
            <a:ext cx="128905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403465" name="Oval 9"/>
          <p:cNvSpPr>
            <a:spLocks noChangeArrowheads="1"/>
          </p:cNvSpPr>
          <p:nvPr/>
        </p:nvSpPr>
        <p:spPr bwMode="auto">
          <a:xfrm>
            <a:off x="3816350" y="2961767"/>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403466" name="Oval 10"/>
          <p:cNvSpPr>
            <a:spLocks noChangeArrowheads="1"/>
          </p:cNvSpPr>
          <p:nvPr/>
        </p:nvSpPr>
        <p:spPr bwMode="auto">
          <a:xfrm>
            <a:off x="2139950" y="2961767"/>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403467" name="Oval 11"/>
          <p:cNvSpPr>
            <a:spLocks noChangeArrowheads="1"/>
          </p:cNvSpPr>
          <p:nvPr/>
        </p:nvSpPr>
        <p:spPr bwMode="auto">
          <a:xfrm>
            <a:off x="920750" y="4028567"/>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3079" name="Rectangle 12"/>
          <p:cNvSpPr>
            <a:spLocks noChangeArrowheads="1"/>
          </p:cNvSpPr>
          <p:nvPr/>
        </p:nvSpPr>
        <p:spPr bwMode="auto">
          <a:xfrm>
            <a:off x="838200" y="2195005"/>
            <a:ext cx="1370013" cy="3333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algn="l"/>
            <a:r>
              <a:rPr lang="en-GB" altLang="en-US" sz="1600" b="1" dirty="0">
                <a:solidFill>
                  <a:schemeClr val="bg2"/>
                </a:solidFill>
              </a:rPr>
              <a:t>Environment</a:t>
            </a:r>
          </a:p>
        </p:txBody>
      </p:sp>
      <p:sp>
        <p:nvSpPr>
          <p:cNvPr id="3080" name="Rectangle 13"/>
          <p:cNvSpPr>
            <a:spLocks noChangeArrowheads="1"/>
          </p:cNvSpPr>
          <p:nvPr/>
        </p:nvSpPr>
        <p:spPr bwMode="auto">
          <a:xfrm>
            <a:off x="1052513" y="4479417"/>
            <a:ext cx="1062037" cy="3333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algn="l"/>
            <a:r>
              <a:rPr lang="en-GB" altLang="en-US" sz="1600" b="1" dirty="0">
                <a:solidFill>
                  <a:schemeClr val="bg2"/>
                </a:solidFill>
              </a:rPr>
              <a:t>Resources</a:t>
            </a:r>
          </a:p>
        </p:txBody>
      </p:sp>
      <p:sp>
        <p:nvSpPr>
          <p:cNvPr id="3081" name="Rectangle 14"/>
          <p:cNvSpPr>
            <a:spLocks noChangeArrowheads="1"/>
          </p:cNvSpPr>
          <p:nvPr/>
        </p:nvSpPr>
        <p:spPr bwMode="auto">
          <a:xfrm>
            <a:off x="2347913" y="3412617"/>
            <a:ext cx="892175" cy="3333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algn="l"/>
            <a:r>
              <a:rPr lang="en-GB" altLang="en-US" sz="1600" b="1" dirty="0">
                <a:solidFill>
                  <a:schemeClr val="bg2"/>
                </a:solidFill>
              </a:rPr>
              <a:t>Purpose</a:t>
            </a:r>
          </a:p>
        </p:txBody>
      </p:sp>
      <p:sp>
        <p:nvSpPr>
          <p:cNvPr id="403471" name="Oval 15"/>
          <p:cNvSpPr>
            <a:spLocks noChangeArrowheads="1"/>
          </p:cNvSpPr>
          <p:nvPr/>
        </p:nvSpPr>
        <p:spPr bwMode="auto">
          <a:xfrm>
            <a:off x="5645150" y="3037967"/>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403472" name="Oval 16"/>
          <p:cNvSpPr>
            <a:spLocks noChangeArrowheads="1"/>
          </p:cNvSpPr>
          <p:nvPr/>
        </p:nvSpPr>
        <p:spPr bwMode="auto">
          <a:xfrm>
            <a:off x="3816350" y="1513967"/>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403473" name="Oval 17"/>
          <p:cNvSpPr>
            <a:spLocks noChangeArrowheads="1"/>
          </p:cNvSpPr>
          <p:nvPr/>
        </p:nvSpPr>
        <p:spPr bwMode="auto">
          <a:xfrm>
            <a:off x="3816350" y="4409567"/>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3085" name="Rectangle 18"/>
          <p:cNvSpPr>
            <a:spLocks noChangeArrowheads="1"/>
          </p:cNvSpPr>
          <p:nvPr/>
        </p:nvSpPr>
        <p:spPr bwMode="auto">
          <a:xfrm>
            <a:off x="3948113" y="1888617"/>
            <a:ext cx="871537" cy="3333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algn="l"/>
            <a:r>
              <a:rPr lang="en-GB" altLang="en-US" sz="1600" b="1" dirty="0">
                <a:solidFill>
                  <a:schemeClr val="bg2"/>
                </a:solidFill>
              </a:rPr>
              <a:t>Options</a:t>
            </a:r>
          </a:p>
        </p:txBody>
      </p:sp>
      <p:sp>
        <p:nvSpPr>
          <p:cNvPr id="3086" name="Rectangle 19"/>
          <p:cNvSpPr>
            <a:spLocks noChangeArrowheads="1"/>
          </p:cNvSpPr>
          <p:nvPr/>
        </p:nvSpPr>
        <p:spPr bwMode="auto">
          <a:xfrm>
            <a:off x="3948113" y="3412617"/>
            <a:ext cx="871537" cy="3333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algn="l"/>
            <a:r>
              <a:rPr lang="en-GB" altLang="en-US" sz="1600" b="1" dirty="0">
                <a:solidFill>
                  <a:schemeClr val="bg2"/>
                </a:solidFill>
              </a:rPr>
              <a:t>Options</a:t>
            </a:r>
          </a:p>
        </p:txBody>
      </p:sp>
      <p:sp>
        <p:nvSpPr>
          <p:cNvPr id="3087" name="Rectangle 20"/>
          <p:cNvSpPr>
            <a:spLocks noChangeArrowheads="1"/>
          </p:cNvSpPr>
          <p:nvPr/>
        </p:nvSpPr>
        <p:spPr bwMode="auto">
          <a:xfrm>
            <a:off x="3962400" y="4785805"/>
            <a:ext cx="914400" cy="3333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algn="l"/>
            <a:r>
              <a:rPr lang="en-GB" altLang="en-US" sz="1600" b="1" dirty="0">
                <a:solidFill>
                  <a:schemeClr val="bg2"/>
                </a:solidFill>
              </a:rPr>
              <a:t>Options</a:t>
            </a:r>
          </a:p>
        </p:txBody>
      </p:sp>
      <p:sp>
        <p:nvSpPr>
          <p:cNvPr id="3088" name="Rectangle 21"/>
          <p:cNvSpPr>
            <a:spLocks noChangeArrowheads="1"/>
          </p:cNvSpPr>
          <p:nvPr/>
        </p:nvSpPr>
        <p:spPr bwMode="auto">
          <a:xfrm>
            <a:off x="5868988" y="3565017"/>
            <a:ext cx="911225" cy="3333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algn="l"/>
            <a:r>
              <a:rPr lang="en-GB" altLang="en-US" sz="1600" b="1" dirty="0">
                <a:solidFill>
                  <a:schemeClr val="bg2"/>
                </a:solidFill>
              </a:rPr>
              <a:t>Choice</a:t>
            </a:r>
          </a:p>
        </p:txBody>
      </p:sp>
      <p:sp>
        <p:nvSpPr>
          <p:cNvPr id="403478" name="Oval 22"/>
          <p:cNvSpPr>
            <a:spLocks noChangeArrowheads="1"/>
          </p:cNvSpPr>
          <p:nvPr/>
        </p:nvSpPr>
        <p:spPr bwMode="auto">
          <a:xfrm>
            <a:off x="7321550" y="3037967"/>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3090" name="Rectangle 23"/>
          <p:cNvSpPr>
            <a:spLocks noChangeArrowheads="1"/>
          </p:cNvSpPr>
          <p:nvPr/>
        </p:nvSpPr>
        <p:spPr bwMode="auto">
          <a:xfrm>
            <a:off x="7391400" y="3488817"/>
            <a:ext cx="1216025" cy="3333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algn="l"/>
            <a:r>
              <a:rPr lang="en-GB" altLang="en-US" sz="1600" b="1" dirty="0">
                <a:solidFill>
                  <a:schemeClr val="bg2"/>
                </a:solidFill>
              </a:rPr>
              <a:t>Implement</a:t>
            </a:r>
          </a:p>
        </p:txBody>
      </p:sp>
      <p:sp>
        <p:nvSpPr>
          <p:cNvPr id="403480" name="AutoShape 24"/>
          <p:cNvSpPr>
            <a:spLocks noChangeArrowheads="1"/>
          </p:cNvSpPr>
          <p:nvPr/>
        </p:nvSpPr>
        <p:spPr bwMode="auto">
          <a:xfrm rot="19320000">
            <a:off x="3054350" y="2580767"/>
            <a:ext cx="673100" cy="292100"/>
          </a:xfrm>
          <a:prstGeom prst="rightArrow">
            <a:avLst>
              <a:gd name="adj1" fmla="val 50000"/>
              <a:gd name="adj2" fmla="val 115377"/>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403481" name="AutoShape 25"/>
          <p:cNvSpPr>
            <a:spLocks noChangeArrowheads="1"/>
          </p:cNvSpPr>
          <p:nvPr/>
        </p:nvSpPr>
        <p:spPr bwMode="auto">
          <a:xfrm>
            <a:off x="3206750" y="3418967"/>
            <a:ext cx="673100" cy="292100"/>
          </a:xfrm>
          <a:prstGeom prst="rightArrow">
            <a:avLst>
              <a:gd name="adj1" fmla="val 50000"/>
              <a:gd name="adj2" fmla="val 115377"/>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403482" name="AutoShape 26"/>
          <p:cNvSpPr>
            <a:spLocks noChangeArrowheads="1"/>
          </p:cNvSpPr>
          <p:nvPr/>
        </p:nvSpPr>
        <p:spPr bwMode="auto">
          <a:xfrm rot="2340000">
            <a:off x="3054350" y="4333367"/>
            <a:ext cx="673100" cy="292100"/>
          </a:xfrm>
          <a:prstGeom prst="rightArrow">
            <a:avLst>
              <a:gd name="adj1" fmla="val 50000"/>
              <a:gd name="adj2" fmla="val 115377"/>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403483" name="AutoShape 27"/>
          <p:cNvSpPr>
            <a:spLocks noChangeArrowheads="1"/>
          </p:cNvSpPr>
          <p:nvPr/>
        </p:nvSpPr>
        <p:spPr bwMode="auto">
          <a:xfrm>
            <a:off x="6711950" y="3495167"/>
            <a:ext cx="673100" cy="292100"/>
          </a:xfrm>
          <a:prstGeom prst="rightArrow">
            <a:avLst>
              <a:gd name="adj1" fmla="val 50000"/>
              <a:gd name="adj2" fmla="val 115377"/>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403484" name="AutoShape 28"/>
          <p:cNvSpPr>
            <a:spLocks noChangeArrowheads="1"/>
          </p:cNvSpPr>
          <p:nvPr/>
        </p:nvSpPr>
        <p:spPr bwMode="auto">
          <a:xfrm>
            <a:off x="4959350" y="3495167"/>
            <a:ext cx="673100" cy="292100"/>
          </a:xfrm>
          <a:prstGeom prst="rightArrow">
            <a:avLst>
              <a:gd name="adj1" fmla="val 50000"/>
              <a:gd name="adj2" fmla="val 115377"/>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403485" name="AutoShape 29"/>
          <p:cNvSpPr>
            <a:spLocks noChangeArrowheads="1"/>
          </p:cNvSpPr>
          <p:nvPr/>
        </p:nvSpPr>
        <p:spPr bwMode="auto">
          <a:xfrm rot="2400000">
            <a:off x="1758950" y="2885567"/>
            <a:ext cx="673100" cy="292100"/>
          </a:xfrm>
          <a:prstGeom prst="rightArrow">
            <a:avLst>
              <a:gd name="adj1" fmla="val 50000"/>
              <a:gd name="adj2" fmla="val 115377"/>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403486" name="AutoShape 30"/>
          <p:cNvSpPr>
            <a:spLocks noChangeArrowheads="1"/>
          </p:cNvSpPr>
          <p:nvPr/>
        </p:nvSpPr>
        <p:spPr bwMode="auto">
          <a:xfrm rot="19380000">
            <a:off x="1911350" y="4028567"/>
            <a:ext cx="673100" cy="292100"/>
          </a:xfrm>
          <a:prstGeom prst="rightArrow">
            <a:avLst>
              <a:gd name="adj1" fmla="val 50000"/>
              <a:gd name="adj2" fmla="val 115377"/>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403487" name="AutoShape 31"/>
          <p:cNvSpPr>
            <a:spLocks noChangeArrowheads="1"/>
          </p:cNvSpPr>
          <p:nvPr/>
        </p:nvSpPr>
        <p:spPr bwMode="auto">
          <a:xfrm rot="1800000">
            <a:off x="4959350" y="2580767"/>
            <a:ext cx="673100" cy="292100"/>
          </a:xfrm>
          <a:prstGeom prst="rightArrow">
            <a:avLst>
              <a:gd name="adj1" fmla="val 50000"/>
              <a:gd name="adj2" fmla="val 115377"/>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403488" name="AutoShape 32"/>
          <p:cNvSpPr>
            <a:spLocks noChangeArrowheads="1"/>
          </p:cNvSpPr>
          <p:nvPr/>
        </p:nvSpPr>
        <p:spPr bwMode="auto">
          <a:xfrm rot="19560000">
            <a:off x="5035550" y="4409567"/>
            <a:ext cx="673100" cy="292100"/>
          </a:xfrm>
          <a:prstGeom prst="rightArrow">
            <a:avLst>
              <a:gd name="adj1" fmla="val 50000"/>
              <a:gd name="adj2" fmla="val 115377"/>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endParaRPr lang="en-US" altLang="en-US" dirty="0"/>
          </a:p>
        </p:txBody>
      </p:sp>
      <p:sp>
        <p:nvSpPr>
          <p:cNvPr id="3100" name="Rectangle 33"/>
          <p:cNvSpPr>
            <a:spLocks noChangeArrowheads="1"/>
          </p:cNvSpPr>
          <p:nvPr/>
        </p:nvSpPr>
        <p:spPr bwMode="auto">
          <a:xfrm>
            <a:off x="3733800" y="5851017"/>
            <a:ext cx="1450975" cy="36353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pPr algn="l"/>
            <a:r>
              <a:rPr lang="en-GB" altLang="en-US" sz="1800" dirty="0">
                <a:latin typeface="Arial" charset="0"/>
              </a:rPr>
              <a:t>This session</a:t>
            </a:r>
          </a:p>
        </p:txBody>
      </p:sp>
      <p:sp>
        <p:nvSpPr>
          <p:cNvPr id="3101" name="AutoShape 8"/>
          <p:cNvSpPr>
            <a:spLocks noChangeArrowheads="1"/>
          </p:cNvSpPr>
          <p:nvPr/>
        </p:nvSpPr>
        <p:spPr bwMode="auto">
          <a:xfrm rot="1840248" flipH="1">
            <a:off x="1752600" y="4936617"/>
            <a:ext cx="1816100" cy="977900"/>
          </a:xfrm>
          <a:prstGeom prst="rightArrow">
            <a:avLst>
              <a:gd name="adj1" fmla="val 50000"/>
              <a:gd name="adj2" fmla="val 92986"/>
            </a:avLst>
          </a:prstGeom>
          <a:solidFill>
            <a:schemeClr val="tx2"/>
          </a:solidFill>
          <a:ln w="12700">
            <a:solidFill>
              <a:schemeClr val="bg2"/>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r>
              <a:rPr lang="en-US" altLang="en-US" dirty="0"/>
              <a:t>Second </a:t>
            </a:r>
          </a:p>
        </p:txBody>
      </p:sp>
      <p:sp>
        <p:nvSpPr>
          <p:cNvPr id="30" name="AutoShape 8">
            <a:extLst>
              <a:ext uri="{FF2B5EF4-FFF2-40B4-BE49-F238E27FC236}">
                <a16:creationId xmlns:a16="http://schemas.microsoft.com/office/drawing/2014/main" id="{48BB044B-C9CB-4DB3-8265-BB2141E42AB3}"/>
              </a:ext>
            </a:extLst>
          </p:cNvPr>
          <p:cNvSpPr>
            <a:spLocks noChangeArrowheads="1"/>
          </p:cNvSpPr>
          <p:nvPr/>
        </p:nvSpPr>
        <p:spPr bwMode="auto">
          <a:xfrm rot="18987532" flipH="1">
            <a:off x="1384607" y="948870"/>
            <a:ext cx="1866978" cy="977900"/>
          </a:xfrm>
          <a:prstGeom prst="rightArrow">
            <a:avLst>
              <a:gd name="adj1" fmla="val 50000"/>
              <a:gd name="adj2" fmla="val 92986"/>
            </a:avLst>
          </a:prstGeom>
          <a:solidFill>
            <a:schemeClr val="tx2"/>
          </a:solidFill>
          <a:ln w="12700">
            <a:solidFill>
              <a:schemeClr val="bg2"/>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r>
              <a:rPr lang="en-US" altLang="en-US" dirty="0"/>
              <a:t>First</a:t>
            </a:r>
          </a:p>
        </p:txBody>
      </p:sp>
      <p:sp>
        <p:nvSpPr>
          <p:cNvPr id="31" name="AutoShape 8">
            <a:extLst>
              <a:ext uri="{FF2B5EF4-FFF2-40B4-BE49-F238E27FC236}">
                <a16:creationId xmlns:a16="http://schemas.microsoft.com/office/drawing/2014/main" id="{23681D0E-8477-41B7-B2BE-FABEB59FE62E}"/>
              </a:ext>
            </a:extLst>
          </p:cNvPr>
          <p:cNvSpPr>
            <a:spLocks noChangeArrowheads="1"/>
          </p:cNvSpPr>
          <p:nvPr/>
        </p:nvSpPr>
        <p:spPr bwMode="auto">
          <a:xfrm rot="16691684" flipH="1">
            <a:off x="2185671" y="1987311"/>
            <a:ext cx="1406941" cy="719023"/>
          </a:xfrm>
          <a:prstGeom prst="rightArrow">
            <a:avLst>
              <a:gd name="adj1" fmla="val 50000"/>
              <a:gd name="adj2" fmla="val 91193"/>
            </a:avLst>
          </a:prstGeom>
          <a:solidFill>
            <a:schemeClr val="tx2"/>
          </a:solidFill>
          <a:ln w="12700">
            <a:solidFill>
              <a:schemeClr val="bg2"/>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r>
              <a:rPr lang="en-US" altLang="en-US" dirty="0"/>
              <a:t>Third </a:t>
            </a:r>
          </a:p>
        </p:txBody>
      </p:sp>
      <p:sp>
        <p:nvSpPr>
          <p:cNvPr id="32" name="AutoShape 8">
            <a:extLst>
              <a:ext uri="{FF2B5EF4-FFF2-40B4-BE49-F238E27FC236}">
                <a16:creationId xmlns:a16="http://schemas.microsoft.com/office/drawing/2014/main" id="{C6BD3C54-FB59-465E-8769-02A0516EECDF}"/>
              </a:ext>
            </a:extLst>
          </p:cNvPr>
          <p:cNvSpPr>
            <a:spLocks noChangeArrowheads="1"/>
          </p:cNvSpPr>
          <p:nvPr/>
        </p:nvSpPr>
        <p:spPr bwMode="auto">
          <a:xfrm rot="20316648" flipH="1">
            <a:off x="5116622" y="1359054"/>
            <a:ext cx="1816100" cy="977900"/>
          </a:xfrm>
          <a:prstGeom prst="rightArrow">
            <a:avLst>
              <a:gd name="adj1" fmla="val 50000"/>
              <a:gd name="adj2" fmla="val 92986"/>
            </a:avLst>
          </a:prstGeom>
          <a:solidFill>
            <a:schemeClr val="tx2"/>
          </a:solidFill>
          <a:ln w="12700">
            <a:solidFill>
              <a:schemeClr val="bg2"/>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r>
              <a:rPr lang="en-US" altLang="en-US" dirty="0"/>
              <a:t>Fourth</a:t>
            </a:r>
          </a:p>
        </p:txBody>
      </p:sp>
      <p:sp>
        <p:nvSpPr>
          <p:cNvPr id="33" name="AutoShape 8">
            <a:extLst>
              <a:ext uri="{FF2B5EF4-FFF2-40B4-BE49-F238E27FC236}">
                <a16:creationId xmlns:a16="http://schemas.microsoft.com/office/drawing/2014/main" id="{EFEBA5FC-E96F-4170-8D84-DE21A9066BD0}"/>
              </a:ext>
            </a:extLst>
          </p:cNvPr>
          <p:cNvSpPr>
            <a:spLocks noChangeArrowheads="1"/>
          </p:cNvSpPr>
          <p:nvPr/>
        </p:nvSpPr>
        <p:spPr bwMode="auto">
          <a:xfrm rot="3361223" flipH="1">
            <a:off x="5983288" y="4520337"/>
            <a:ext cx="1816100" cy="977900"/>
          </a:xfrm>
          <a:prstGeom prst="rightArrow">
            <a:avLst>
              <a:gd name="adj1" fmla="val 50000"/>
              <a:gd name="adj2" fmla="val 92986"/>
            </a:avLst>
          </a:prstGeom>
          <a:solidFill>
            <a:schemeClr val="tx2"/>
          </a:solidFill>
          <a:ln w="12700">
            <a:solidFill>
              <a:schemeClr val="bg2"/>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r>
              <a:rPr lang="en-US" altLang="en-US" dirty="0"/>
              <a:t>Sixth </a:t>
            </a:r>
          </a:p>
        </p:txBody>
      </p:sp>
      <p:sp>
        <p:nvSpPr>
          <p:cNvPr id="34" name="AutoShape 8">
            <a:extLst>
              <a:ext uri="{FF2B5EF4-FFF2-40B4-BE49-F238E27FC236}">
                <a16:creationId xmlns:a16="http://schemas.microsoft.com/office/drawing/2014/main" id="{F0DDE2D3-CEC4-4479-8B78-56D9AEFC6C60}"/>
              </a:ext>
            </a:extLst>
          </p:cNvPr>
          <p:cNvSpPr>
            <a:spLocks noChangeArrowheads="1"/>
          </p:cNvSpPr>
          <p:nvPr/>
        </p:nvSpPr>
        <p:spPr bwMode="auto">
          <a:xfrm rot="16639793" flipH="1">
            <a:off x="7410684" y="1666560"/>
            <a:ext cx="1816100" cy="977900"/>
          </a:xfrm>
          <a:prstGeom prst="rightArrow">
            <a:avLst>
              <a:gd name="adj1" fmla="val 50000"/>
              <a:gd name="adj2" fmla="val 92986"/>
            </a:avLst>
          </a:prstGeom>
          <a:solidFill>
            <a:schemeClr val="tx2"/>
          </a:solidFill>
          <a:ln w="12700">
            <a:solidFill>
              <a:schemeClr val="bg2"/>
            </a:solidFill>
            <a:miter lim="800000"/>
            <a:headEnd/>
            <a:tailEnd/>
          </a:ln>
        </p:spPr>
        <p:txBody>
          <a:bodyPr wrap="none" anchor="ct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algn="ctr" eaLnBrk="0" fontAlgn="base" hangingPunct="0">
              <a:spcBef>
                <a:spcPct val="0"/>
              </a:spcBef>
              <a:spcAft>
                <a:spcPct val="0"/>
              </a:spcAft>
              <a:defRPr sz="2400">
                <a:solidFill>
                  <a:schemeClr val="tx1"/>
                </a:solidFill>
                <a:latin typeface="Times New Roman" pitchFamily="18" charset="0"/>
              </a:defRPr>
            </a:lvl6pPr>
            <a:lvl7pPr marL="2971800" indent="-228600" algn="ctr" eaLnBrk="0" fontAlgn="base" hangingPunct="0">
              <a:spcBef>
                <a:spcPct val="0"/>
              </a:spcBef>
              <a:spcAft>
                <a:spcPct val="0"/>
              </a:spcAft>
              <a:defRPr sz="2400">
                <a:solidFill>
                  <a:schemeClr val="tx1"/>
                </a:solidFill>
                <a:latin typeface="Times New Roman" pitchFamily="18" charset="0"/>
              </a:defRPr>
            </a:lvl7pPr>
            <a:lvl8pPr marL="3429000" indent="-228600" algn="ctr" eaLnBrk="0" fontAlgn="base" hangingPunct="0">
              <a:spcBef>
                <a:spcPct val="0"/>
              </a:spcBef>
              <a:spcAft>
                <a:spcPct val="0"/>
              </a:spcAft>
              <a:defRPr sz="2400">
                <a:solidFill>
                  <a:schemeClr val="tx1"/>
                </a:solidFill>
                <a:latin typeface="Times New Roman" pitchFamily="18" charset="0"/>
              </a:defRPr>
            </a:lvl8pPr>
            <a:lvl9pPr marL="3886200" indent="-228600" algn="ctr" eaLnBrk="0" fontAlgn="base" hangingPunct="0">
              <a:spcBef>
                <a:spcPct val="0"/>
              </a:spcBef>
              <a:spcAft>
                <a:spcPct val="0"/>
              </a:spcAft>
              <a:defRPr sz="2400">
                <a:solidFill>
                  <a:schemeClr val="tx1"/>
                </a:solidFill>
                <a:latin typeface="Times New Roman" pitchFamily="18" charset="0"/>
              </a:defRPr>
            </a:lvl9pPr>
          </a:lstStyle>
          <a:p>
            <a:r>
              <a:rPr lang="en-US" altLang="en-US" dirty="0"/>
              <a:t>Seventh</a:t>
            </a:r>
          </a:p>
        </p:txBody>
      </p:sp>
    </p:spTree>
    <p:extLst>
      <p:ext uri="{BB962C8B-B14F-4D97-AF65-F5344CB8AC3E}">
        <p14:creationId xmlns:p14="http://schemas.microsoft.com/office/powerpoint/2010/main" val="1888985410"/>
      </p:ext>
    </p:extLst>
  </p:cSld>
  <p:clrMapOvr>
    <a:masterClrMapping/>
  </p:clrMapOvr>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78</TotalTime>
  <Words>241</Words>
  <Application>Microsoft Office PowerPoint</Application>
  <PresentationFormat>On-screen Show (4:3)</PresentationFormat>
  <Paragraphs>35</Paragraphs>
  <Slides>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Arial</vt:lpstr>
      <vt:lpstr>Calibri</vt:lpstr>
      <vt:lpstr>Corbel</vt:lpstr>
      <vt:lpstr>Myriad Pro</vt:lpstr>
      <vt:lpstr>Tahoma</vt:lpstr>
      <vt:lpstr>Times New Roman</vt:lpstr>
      <vt:lpstr>20140311PresentationUWTSDTemplate</vt:lpstr>
      <vt:lpstr>Revision and assessment support </vt:lpstr>
      <vt:lpstr>The module’s main LOs</vt:lpstr>
      <vt:lpstr>PowerPoint Presentation</vt:lpstr>
      <vt:lpstr>Clarity on assessment</vt:lpstr>
      <vt:lpstr>PowerPoint Presentation</vt:lpstr>
      <vt:lpstr>Analysing an organisation’s resources and capabilities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Husam Helmi</cp:lastModifiedBy>
  <cp:revision>8</cp:revision>
  <dcterms:created xsi:type="dcterms:W3CDTF">2015-04-14T15:21:28Z</dcterms:created>
  <dcterms:modified xsi:type="dcterms:W3CDTF">2020-06-05T14:06:29Z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