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69" r:id="rId4"/>
    <p:sldId id="258" r:id="rId5"/>
    <p:sldId id="259" r:id="rId7"/>
    <p:sldId id="260" r:id="rId8"/>
    <p:sldId id="261" r:id="rId9"/>
    <p:sldId id="262" r:id="rId10"/>
    <p:sldId id="263" r:id="rId11"/>
    <p:sldId id="264" r:id="rId12"/>
    <p:sldId id="265" r:id="rId13"/>
    <p:sldId id="266" r:id="rId14"/>
    <p:sldId id="267"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155" autoAdjust="0"/>
  </p:normalViewPr>
  <p:slideViewPr>
    <p:cSldViewPr>
      <p:cViewPr varScale="1">
        <p:scale>
          <a:sx n="76" d="100"/>
          <a:sy n="76" d="100"/>
        </p:scale>
        <p:origin x="1642" y="3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673372-7F6F-480C-8298-723855B7D12F}"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8D6AA6-41C4-467F-9B92-79E300EC1999}"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Hotel Raffles is one of the luxury hotels that are a place of endless possibilities because of its art and design. It fosters cultures in all its forms within the storied wall and the communities beyond. It provides its customers with legacy and gracious services that have no bounds with an authentic heart of destination. Raffles nurtures well-being as a way of life and consciously crafts everything that touches the senses (</a:t>
            </a:r>
            <a:r>
              <a:rPr lang="en-US" sz="1200" b="1" kern="1200" dirty="0">
                <a:solidFill>
                  <a:schemeClr val="tx1"/>
                </a:solidFill>
                <a:effectLst/>
                <a:latin typeface="+mn-lt"/>
                <a:ea typeface="+mn-ea"/>
                <a:cs typeface="+mn-cs"/>
              </a:rPr>
              <a:t>Raffles 2023b)</a:t>
            </a:r>
            <a:r>
              <a:rPr lang="en-US" sz="1200" kern="1200" dirty="0">
                <a:solidFill>
                  <a:schemeClr val="tx1"/>
                </a:solidFill>
                <a:effectLst/>
                <a:latin typeface="+mn-lt"/>
                <a:ea typeface="+mn-ea"/>
                <a:cs typeface="+mn-cs"/>
              </a:rPr>
              <a:t>. It has always kept it core focus on tailoring treatments and curated partnership with expert local practitioners and world-class wellness and beauty brands. It believes in diversity and thereby recognizes every member of the tribe and offers generous care to celebrate life. Furthermore, Raffles is full of art and culture, and it is a living gallery of contemporaneity with a museum preserving past treasures and a cultural catalyst for new legacies and ideas (</a:t>
            </a:r>
            <a:r>
              <a:rPr lang="en-US" sz="1200" b="1" kern="1200" dirty="0">
                <a:solidFill>
                  <a:schemeClr val="tx1"/>
                </a:solidFill>
                <a:effectLst/>
                <a:latin typeface="+mn-lt"/>
                <a:ea typeface="+mn-ea"/>
                <a:cs typeface="+mn-cs"/>
              </a:rPr>
              <a:t>Raffles 2023a</a:t>
            </a:r>
            <a:r>
              <a:rPr lang="en-US"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hotel industry belongs to hospitality sector, in which consumers are the source of incomes. The hotel industry is highly competitive and ensures that guests are happy and content with the services, as it is vital for the profitability and success of the hotel (</a:t>
            </a:r>
            <a:r>
              <a:rPr lang="en-US" sz="1200" kern="1200" dirty="0" err="1">
                <a:solidFill>
                  <a:schemeClr val="tx1"/>
                </a:solidFill>
                <a:effectLst/>
                <a:latin typeface="+mn-lt"/>
                <a:ea typeface="+mn-ea"/>
                <a:cs typeface="+mn-cs"/>
              </a:rPr>
              <a:t>Shamsudin</a:t>
            </a:r>
            <a:r>
              <a:rPr lang="en-US" sz="1200" kern="1200" dirty="0">
                <a:solidFill>
                  <a:schemeClr val="tx1"/>
                </a:solidFill>
                <a:effectLst/>
                <a:latin typeface="+mn-lt"/>
                <a:ea typeface="+mn-ea"/>
                <a:cs typeface="+mn-cs"/>
              </a:rPr>
              <a:t> et al., 2019). The consumer of any hotels is one of the most critical ways by which business can be grown and attain competitive advantage in highly complex environment of the hotel industry as the hotel industry has been driven dramatically, facing intensive global competition (</a:t>
            </a:r>
            <a:r>
              <a:rPr lang="en-US" sz="1200" kern="1200" dirty="0" err="1">
                <a:solidFill>
                  <a:schemeClr val="tx1"/>
                </a:solidFill>
                <a:effectLst/>
                <a:latin typeface="+mn-lt"/>
                <a:ea typeface="+mn-ea"/>
                <a:cs typeface="+mn-cs"/>
              </a:rPr>
              <a:t>Shevchuk</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Denysenko</a:t>
            </a:r>
            <a:r>
              <a:rPr lang="en-US" sz="1200" kern="1200" dirty="0">
                <a:solidFill>
                  <a:schemeClr val="tx1"/>
                </a:solidFill>
                <a:effectLst/>
                <a:latin typeface="+mn-lt"/>
                <a:ea typeface="+mn-ea"/>
                <a:cs typeface="+mn-cs"/>
              </a:rPr>
              <a:t> 2020). The primary consumers of Raffles hotel are mainly millennial but it has also managed to lure multi generations. It mainly target upscale customers and wealthy individuals, that has led to significant growth. Additionally, the primary consumers are individuals who are extremely rich and willing to pay significantly high prices for the services. Thereby, it has attained a strong position in the market. Raffles appeals to its customers through online check-in and check-out facilities, health club and sports facilities and guaranteed room availability. It offers points discounts and early access to private sales with free internet access (</a:t>
            </a:r>
            <a:r>
              <a:rPr lang="en-US" sz="1200" b="1" kern="1200" dirty="0">
                <a:solidFill>
                  <a:schemeClr val="tx1"/>
                </a:solidFill>
                <a:effectLst/>
                <a:latin typeface="+mn-lt"/>
                <a:ea typeface="+mn-ea"/>
                <a:cs typeface="+mn-cs"/>
              </a:rPr>
              <a:t>Raffles 2023f).</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hotel industry belongs to hospitality sector, in which consumers are the source of incomes. The hotel industry is highly competitive and ensures that guests are happy and content with the services, as it is vital for the profitability and success of the hotel (</a:t>
            </a:r>
            <a:r>
              <a:rPr lang="en-US" sz="1200" kern="1200" dirty="0" err="1">
                <a:solidFill>
                  <a:schemeClr val="tx1"/>
                </a:solidFill>
                <a:effectLst/>
                <a:latin typeface="+mn-lt"/>
                <a:ea typeface="+mn-ea"/>
                <a:cs typeface="+mn-cs"/>
              </a:rPr>
              <a:t>Shamsudin</a:t>
            </a:r>
            <a:r>
              <a:rPr lang="en-US" sz="1200" kern="1200" dirty="0">
                <a:solidFill>
                  <a:schemeClr val="tx1"/>
                </a:solidFill>
                <a:effectLst/>
                <a:latin typeface="+mn-lt"/>
                <a:ea typeface="+mn-ea"/>
                <a:cs typeface="+mn-cs"/>
              </a:rPr>
              <a:t> et al., 2019). The consumer of any hotels is one of the most critical ways by which business can be grown and attain competitive advantage in highly complex environment of the hotel industry as the hotel industry has been driven dramatically, facing intensive global competition (</a:t>
            </a:r>
            <a:r>
              <a:rPr lang="en-US" sz="1200" kern="1200" dirty="0" err="1">
                <a:solidFill>
                  <a:schemeClr val="tx1"/>
                </a:solidFill>
                <a:effectLst/>
                <a:latin typeface="+mn-lt"/>
                <a:ea typeface="+mn-ea"/>
                <a:cs typeface="+mn-cs"/>
              </a:rPr>
              <a:t>Shevchuk</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Denysenko</a:t>
            </a:r>
            <a:r>
              <a:rPr lang="en-US" sz="1200" kern="1200" dirty="0">
                <a:solidFill>
                  <a:schemeClr val="tx1"/>
                </a:solidFill>
                <a:effectLst/>
                <a:latin typeface="+mn-lt"/>
                <a:ea typeface="+mn-ea"/>
                <a:cs typeface="+mn-cs"/>
              </a:rPr>
              <a:t> 2020). The primary consumers of Raffles hotel are mainly millennial but it has also managed to lure multi generations. It mainly target upscale customers and wealthy individuals, that has led to significant growth. Additionally, the primary consumers are individuals who are extremely rich and willing to pay significantly high prices for the services. Thereby, it has attained a strong position in the market. Raffles appeals to its customers through online check-in and check-out facilities, health club and sports facilities and guaranteed room availability. It offers points discounts and early access to private sales with free internet access (</a:t>
            </a:r>
            <a:r>
              <a:rPr lang="en-US" sz="1200" b="1" kern="1200" dirty="0">
                <a:solidFill>
                  <a:schemeClr val="tx1"/>
                </a:solidFill>
                <a:effectLst/>
                <a:latin typeface="+mn-lt"/>
                <a:ea typeface="+mn-ea"/>
                <a:cs typeface="+mn-cs"/>
              </a:rPr>
              <a:t>Raffles 2023f).</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Guest service plays a significant role in retaining guests and attracting new ones by providing a pleasant and positive experience. The nature of guest service and facilities in a hotel encompasses all the facilities and amenities provided to enhance guest experience and improve the hotel's brand value (</a:t>
            </a:r>
            <a:r>
              <a:rPr lang="en-US" sz="1200" kern="1200" dirty="0" err="1">
                <a:solidFill>
                  <a:schemeClr val="tx1"/>
                </a:solidFill>
                <a:effectLst/>
                <a:latin typeface="+mn-lt"/>
                <a:ea typeface="+mn-ea"/>
                <a:cs typeface="+mn-cs"/>
              </a:rPr>
              <a:t>Özdemir</a:t>
            </a:r>
            <a:r>
              <a:rPr lang="en-US" sz="1200" kern="1200" dirty="0">
                <a:solidFill>
                  <a:schemeClr val="tx1"/>
                </a:solidFill>
                <a:effectLst/>
                <a:latin typeface="+mn-lt"/>
                <a:ea typeface="+mn-ea"/>
                <a:cs typeface="+mn-cs"/>
              </a:rPr>
              <a:t> et al., 2019). Guest service and facilities is vital in and industry that works with the core aim of providing services as it increases customer satisfaction that allow to attain loyal customers. As narrated by </a:t>
            </a:r>
            <a:r>
              <a:rPr lang="en-US" sz="1200" kern="1200" dirty="0" err="1">
                <a:solidFill>
                  <a:schemeClr val="tx1"/>
                </a:solidFill>
                <a:effectLst/>
                <a:latin typeface="+mn-lt"/>
                <a:ea typeface="+mn-ea"/>
                <a:cs typeface="+mn-cs"/>
              </a:rPr>
              <a:t>Ikromjon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the scope of guest service and facilities in hotel industry is high because it builds customer trust that provides a competitive advantage over others. In addition to this, it is the process by which new customers are attracted and enables maintaining a loyal customer base (Kennedy 2021). Raffles hotel has kept customer satisfaction as the top priority for which it has highly skilled and well educated staff. In addition to this, it provides high-quality professional services, amenities and security, due to which it has attained top market presence. Raffles hotel strongly emphasizes personalized services and believes in fulfilling even the most minor needs of its customers. Raffles Hotel is committed to ensuring that each and every person feels welcome in the hotel and is provided with an exclusive experience (</a:t>
            </a:r>
            <a:r>
              <a:rPr lang="en-US" sz="1200" b="1" kern="1200" dirty="0">
                <a:solidFill>
                  <a:schemeClr val="tx1"/>
                </a:solidFill>
                <a:effectLst/>
                <a:latin typeface="+mn-lt"/>
                <a:ea typeface="+mn-ea"/>
                <a:cs typeface="+mn-cs"/>
              </a:rPr>
              <a:t>Raffles 2023d</a:t>
            </a:r>
            <a:r>
              <a:rPr lang="en-US"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Guest service plays a significant role in retaining guests and attracting new ones by providing a pleasant and positive experience. The nature of guest service and facilities in a hotel encompasses all the facilities and amenities provided to enhance guest experience and improve the hotel's brand value (</a:t>
            </a:r>
            <a:r>
              <a:rPr lang="en-US" sz="1200" kern="1200" dirty="0" err="1">
                <a:solidFill>
                  <a:schemeClr val="tx1"/>
                </a:solidFill>
                <a:effectLst/>
                <a:latin typeface="+mn-lt"/>
                <a:ea typeface="+mn-ea"/>
                <a:cs typeface="+mn-cs"/>
              </a:rPr>
              <a:t>Özdemir</a:t>
            </a:r>
            <a:r>
              <a:rPr lang="en-US" sz="1200" kern="1200" dirty="0">
                <a:solidFill>
                  <a:schemeClr val="tx1"/>
                </a:solidFill>
                <a:effectLst/>
                <a:latin typeface="+mn-lt"/>
                <a:ea typeface="+mn-ea"/>
                <a:cs typeface="+mn-cs"/>
              </a:rPr>
              <a:t> et al., 2019). Guest service and facilities is vital in and industry that works with the core aim of providing services as it increases customer satisfaction that allow to attain loyal customers. As narrated by </a:t>
            </a:r>
            <a:r>
              <a:rPr lang="en-US" sz="1200" kern="1200" dirty="0" err="1">
                <a:solidFill>
                  <a:schemeClr val="tx1"/>
                </a:solidFill>
                <a:effectLst/>
                <a:latin typeface="+mn-lt"/>
                <a:ea typeface="+mn-ea"/>
                <a:cs typeface="+mn-cs"/>
              </a:rPr>
              <a:t>Ikromjon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the scope of guest service and facilities in hotel industry is high because it builds customer trust that provides a competitive advantage over others. In addition to this, it is the process by which new customers are attracted and enables maintaining a loyal customer base (Kennedy 2021). Raffles hotel has kept customer satisfaction as the top priority for which it has highly skilled and well educated staff. In addition to this, it provides high-quality professional services, amenities and security, due to which it has attained top market presence. Raffles hotel strongly emphasizes personalized services and believes in fulfilling even the most minor needs of its customers. Raffles Hotel is committed to ensuring that each and every person feels welcome in the hotel and is provided with an exclusive experience (</a:t>
            </a:r>
            <a:r>
              <a:rPr lang="en-US" sz="1200" b="1" kern="1200" dirty="0">
                <a:solidFill>
                  <a:schemeClr val="tx1"/>
                </a:solidFill>
                <a:effectLst/>
                <a:latin typeface="+mn-lt"/>
                <a:ea typeface="+mn-ea"/>
                <a:cs typeface="+mn-cs"/>
              </a:rPr>
              <a:t>Raffles 2023d</a:t>
            </a:r>
            <a:r>
              <a:rPr lang="en-US"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As postulated by Gursoy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hospitality is the vital component for the hotel industry that has the core aim of creating a welcoming and enjoyable experience. It is the activity of a hotel to provide service to its guests and offer a home away from home to establish a strong positive relationship with the guests. Hotels that strongly emphasize hospitality attain a competitive advantage over others despite the competition. Excellent hospitality is related to business growth as it is a crucial strategy for growth and creating a positive impact. In addition to this, hospitality makes guest feel welcomed and comfortable leading to an experience that encourages returning and recommending hotel to other (</a:t>
            </a:r>
            <a:r>
              <a:rPr lang="en-US" sz="1200" kern="1200" dirty="0" err="1">
                <a:solidFill>
                  <a:schemeClr val="tx1"/>
                </a:solidFill>
                <a:effectLst/>
                <a:latin typeface="+mn-lt"/>
                <a:ea typeface="+mn-ea"/>
                <a:cs typeface="+mn-cs"/>
              </a:rPr>
              <a:t>Fauzi</a:t>
            </a:r>
            <a:r>
              <a:rPr lang="en-US" sz="1200" kern="1200" dirty="0">
                <a:solidFill>
                  <a:schemeClr val="tx1"/>
                </a:solidFill>
                <a:effectLst/>
                <a:latin typeface="+mn-lt"/>
                <a:ea typeface="+mn-ea"/>
                <a:cs typeface="+mn-cs"/>
              </a:rPr>
              <a:t> 2023). Raffles Hotel works with the aim of giving its guests splendid experiences with meaningful adventures. Additionally, Raffles strives to create a world of beauty, wonder and inspiration for its guests and community duet which has grown broader and more substantial. With grace and generosity Raffles has become the stuff of legend and has caught attention of people from all around the globe (</a:t>
            </a:r>
            <a:r>
              <a:rPr lang="en-US" sz="1200" b="1" kern="1200" dirty="0">
                <a:solidFill>
                  <a:schemeClr val="tx1"/>
                </a:solidFill>
                <a:effectLst/>
                <a:latin typeface="+mn-lt"/>
                <a:ea typeface="+mn-ea"/>
                <a:cs typeface="+mn-cs"/>
              </a:rPr>
              <a:t>Raffles 2023e).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As postulated by Gursoy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hospitality is the vital component for the hotel industry that has the core aim of creating a welcoming and enjoyable experience. It is the activity of a hotel to provide service to its guests and offer a home away from home to establish a strong positive relationship with the guests. Hotels that strongly emphasize hospitality attain a competitive advantage over others despite the competition. Excellent hospitality is related to business growth as it is a crucial strategy for growth and creating a positive impact. In addition to this, hospitality makes guest feel welcomed and comfortable leading to an experience that encourages returning and recommending hotel to other (</a:t>
            </a:r>
            <a:r>
              <a:rPr lang="en-US" sz="1200" kern="1200" dirty="0" err="1">
                <a:solidFill>
                  <a:schemeClr val="tx1"/>
                </a:solidFill>
                <a:effectLst/>
                <a:latin typeface="+mn-lt"/>
                <a:ea typeface="+mn-ea"/>
                <a:cs typeface="+mn-cs"/>
              </a:rPr>
              <a:t>Fauzi</a:t>
            </a:r>
            <a:r>
              <a:rPr lang="en-US" sz="1200" kern="1200" dirty="0">
                <a:solidFill>
                  <a:schemeClr val="tx1"/>
                </a:solidFill>
                <a:effectLst/>
                <a:latin typeface="+mn-lt"/>
                <a:ea typeface="+mn-ea"/>
                <a:cs typeface="+mn-cs"/>
              </a:rPr>
              <a:t> 2023). Raffles Hotel works with the aim of giving its guests splendid experiences with meaningful adventures. Additionally, Raffles strives to create a world of beauty, wonder and inspiration for its guests and community duet which has grown broader and more substantial. With grace and generosity Raffles has become the stuff of legend and has caught attention of people from all around the globe (</a:t>
            </a:r>
            <a:r>
              <a:rPr lang="en-US" sz="1200" b="1" kern="1200" dirty="0">
                <a:solidFill>
                  <a:schemeClr val="tx1"/>
                </a:solidFill>
                <a:effectLst/>
                <a:latin typeface="+mn-lt"/>
                <a:ea typeface="+mn-ea"/>
                <a:cs typeface="+mn-cs"/>
              </a:rPr>
              <a:t>Raffles 2023e).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A hotel strives to meet guest expectation through variety of strategies and ensure delivering an elevated experience. One of the strategies to meet guest expectations is by creating a positive first expression and preparing in advance to conduct a complete audit of all the services and identify any inconsistencies and inefficiencies (Shin and </a:t>
            </a:r>
            <a:r>
              <a:rPr lang="en-US" sz="1200" kern="1200" dirty="0" err="1">
                <a:solidFill>
                  <a:schemeClr val="tx1"/>
                </a:solidFill>
                <a:effectLst/>
                <a:latin typeface="+mn-lt"/>
                <a:ea typeface="+mn-ea"/>
                <a:cs typeface="+mn-cs"/>
              </a:rPr>
              <a:t>Jeong</a:t>
            </a:r>
            <a:r>
              <a:rPr lang="en-US" sz="1200" kern="1200" dirty="0">
                <a:solidFill>
                  <a:schemeClr val="tx1"/>
                </a:solidFill>
                <a:effectLst/>
                <a:latin typeface="+mn-lt"/>
                <a:ea typeface="+mn-ea"/>
                <a:cs typeface="+mn-cs"/>
              </a:rPr>
              <a:t>, 2022). Personalizing the experience is another strategy that goes a long way in making guest feels welcomed and valued. Additionally, anticipating guest needs and expectations to provide a hassle-free and comfortable environment (</a:t>
            </a:r>
            <a:r>
              <a:rPr lang="en-US" sz="1200" kern="1200" dirty="0" err="1">
                <a:solidFill>
                  <a:schemeClr val="tx1"/>
                </a:solidFill>
                <a:effectLst/>
                <a:latin typeface="+mn-lt"/>
                <a:ea typeface="+mn-ea"/>
                <a:cs typeface="+mn-cs"/>
              </a:rPr>
              <a:t>Ariffin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Creating a memorable experience through comfort, special touches, personalized notes and upgraded rooms for special occasions can also add a unique experience for guests during stay at the hotel through which customer satisfaction is attained (Al-</a:t>
            </a:r>
            <a:r>
              <a:rPr lang="en-US" sz="1200" kern="1200" dirty="0" err="1">
                <a:solidFill>
                  <a:schemeClr val="tx1"/>
                </a:solidFill>
                <a:effectLst/>
                <a:latin typeface="+mn-lt"/>
                <a:ea typeface="+mn-ea"/>
                <a:cs typeface="+mn-cs"/>
              </a:rPr>
              <a:t>Shidhani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Tumati</a:t>
            </a:r>
            <a:r>
              <a:rPr lang="en-US" sz="1200" kern="1200" dirty="0">
                <a:solidFill>
                  <a:schemeClr val="tx1"/>
                </a:solidFill>
                <a:effectLst/>
                <a:latin typeface="+mn-lt"/>
                <a:ea typeface="+mn-ea"/>
                <a:cs typeface="+mn-cs"/>
              </a:rPr>
              <a:t> 2021)</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Raffles Hotel attains guest satisfaction by providing an enlightening retreat to make the journey transformative and relaxing. It provides well-being and the cultivation of inner peace with healing systems of yoga and Ayurveda. In addition to this, Raffles focuses on providing its guest with ease and satisfaction for which it offers spa treatments and three three-course dinners at Navina pool bar. It meets guest expectations through bespoke wellness products, daily breakfast and even return airport transfers (</a:t>
            </a:r>
            <a:r>
              <a:rPr lang="en-US" sz="1200" b="1" kern="1200" dirty="0">
                <a:solidFill>
                  <a:schemeClr val="tx1"/>
                </a:solidFill>
                <a:effectLst/>
                <a:latin typeface="+mn-lt"/>
                <a:ea typeface="+mn-ea"/>
                <a:cs typeface="+mn-cs"/>
              </a:rPr>
              <a:t>Raffles 2023e).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8D6AA6-41C4-467F-9B92-79E300EC1999}"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A3C8D096-0700-4B00-9DD9-63F26156AE28}" type="datetimeFigureOut">
              <a:rPr lang="en-US" smtClean="0"/>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C19CFFCC-DD91-4C75-AA56-D287F8AEA0B0}" type="slidenum">
              <a:rPr lang="en-US" smtClean="0"/>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A3C8D096-0700-4B00-9DD9-63F26156AE28}" type="datetimeFigureOut">
              <a:rPr lang="en-US" smtClean="0"/>
            </a:fld>
            <a:endParaRPr lang="en-US"/>
          </a:p>
        </p:txBody>
      </p:sp>
      <p:sp>
        <p:nvSpPr>
          <p:cNvPr id="9" name="Slide Number Placeholder 8"/>
          <p:cNvSpPr>
            <a:spLocks noGrp="1"/>
          </p:cNvSpPr>
          <p:nvPr>
            <p:ph type="sldNum" sz="quarter" idx="15"/>
          </p:nvPr>
        </p:nvSpPr>
        <p:spPr/>
        <p:txBody>
          <a:bodyPr rtlCol="0"/>
          <a:lstStyle/>
          <a:p>
            <a:fld id="{C19CFFCC-DD91-4C75-AA56-D287F8AEA0B0}" type="slidenum">
              <a:rPr lang="en-US" smtClean="0"/>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endParaRPr kumimoji="0" lang="en-US"/>
          </a:p>
        </p:txBody>
      </p:sp>
      <p:sp>
        <p:nvSpPr>
          <p:cNvPr id="4" name="Date Placeholder 3"/>
          <p:cNvSpPr>
            <a:spLocks noGrp="1"/>
          </p:cNvSpPr>
          <p:nvPr>
            <p:ph type="dt" sz="half" idx="10"/>
          </p:nvPr>
        </p:nvSpPr>
        <p:spPr bwMode="auto">
          <a:xfrm rot="5400000">
            <a:off x="7763256" y="1170432"/>
            <a:ext cx="2286000" cy="381000"/>
          </a:xfrm>
        </p:spPr>
        <p:txBody>
          <a:bodyPr/>
          <a:lstStyle/>
          <a:p>
            <a:fld id="{A3C8D096-0700-4B00-9DD9-63F26156AE28}" type="datetimeFigureOut">
              <a:rPr lang="en-US" smtClean="0"/>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C19CFFCC-DD91-4C75-AA56-D287F8AEA0B0}"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5" name="Date Placeholder 4"/>
          <p:cNvSpPr>
            <a:spLocks noGrp="1"/>
          </p:cNvSpPr>
          <p:nvPr>
            <p:ph type="dt" sz="half" idx="10"/>
          </p:nvPr>
        </p:nvSpPr>
        <p:spPr/>
        <p:txBody>
          <a:bodyPr/>
          <a:lstStyle/>
          <a:p>
            <a:fld id="{A3C8D096-0700-4B00-9DD9-63F26156AE2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9CFFCC-DD91-4C75-AA56-D287F8AEA0B0}" type="slidenum">
              <a:rPr lang="en-US" smtClean="0"/>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endParaRPr kumimoji="0" lang="en-US"/>
          </a:p>
        </p:txBody>
      </p:sp>
      <p:sp>
        <p:nvSpPr>
          <p:cNvPr id="7" name="Date Placeholder 6"/>
          <p:cNvSpPr>
            <a:spLocks noGrp="1"/>
          </p:cNvSpPr>
          <p:nvPr>
            <p:ph type="dt" sz="half" idx="10"/>
          </p:nvPr>
        </p:nvSpPr>
        <p:spPr/>
        <p:txBody>
          <a:bodyPr/>
          <a:lstStyle/>
          <a:p>
            <a:fld id="{A3C8D096-0700-4B00-9DD9-63F26156AE2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9CFFCC-DD91-4C75-AA56-D287F8AEA0B0}" type="slidenum">
              <a:rPr lang="en-US" smtClean="0"/>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endParaRPr kumimoji="0" lang="en-US"/>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6" name="Date Placeholder 5"/>
          <p:cNvSpPr>
            <a:spLocks noGrp="1"/>
          </p:cNvSpPr>
          <p:nvPr>
            <p:ph type="dt" sz="half" idx="10"/>
          </p:nvPr>
        </p:nvSpPr>
        <p:spPr/>
        <p:txBody>
          <a:bodyPr rtlCol="0"/>
          <a:lstStyle/>
          <a:p>
            <a:fld id="{A3C8D096-0700-4B00-9DD9-63F26156AE28}" type="datetimeFigureOut">
              <a:rPr lang="en-US" smtClean="0"/>
            </a:fld>
            <a:endParaRPr lang="en-US"/>
          </a:p>
        </p:txBody>
      </p:sp>
      <p:sp>
        <p:nvSpPr>
          <p:cNvPr id="7" name="Slide Number Placeholder 6"/>
          <p:cNvSpPr>
            <a:spLocks noGrp="1"/>
          </p:cNvSpPr>
          <p:nvPr>
            <p:ph type="sldNum" sz="quarter" idx="11"/>
          </p:nvPr>
        </p:nvSpPr>
        <p:spPr/>
        <p:txBody>
          <a:bodyPr rtlCol="0"/>
          <a:lstStyle/>
          <a:p>
            <a:fld id="{C19CFFCC-DD91-4C75-AA56-D287F8AEA0B0}" type="slidenum">
              <a:rPr lang="en-US" smtClean="0"/>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C8D096-0700-4B00-9DD9-63F26156AE2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9CFFCC-DD91-4C75-AA56-D287F8AEA0B0}"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endParaRPr kumimoji="0" lang="en-US"/>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A3C8D096-0700-4B00-9DD9-63F26156AE28}" type="datetimeFigureOut">
              <a:rPr lang="en-US" smtClean="0"/>
            </a:fld>
            <a:endParaRPr lang="en-US"/>
          </a:p>
        </p:txBody>
      </p:sp>
      <p:sp>
        <p:nvSpPr>
          <p:cNvPr id="22" name="Slide Number Placeholder 21"/>
          <p:cNvSpPr>
            <a:spLocks noGrp="1"/>
          </p:cNvSpPr>
          <p:nvPr>
            <p:ph type="sldNum" sz="quarter" idx="15"/>
          </p:nvPr>
        </p:nvSpPr>
        <p:spPr/>
        <p:txBody>
          <a:bodyPr rtlCol="0"/>
          <a:lstStyle/>
          <a:p>
            <a:fld id="{C19CFFCC-DD91-4C75-AA56-D287F8AEA0B0}" type="slidenum">
              <a:rPr lang="en-US" smtClean="0"/>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endParaRPr kumimoji="0" lang="en-US"/>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A3C8D096-0700-4B00-9DD9-63F26156AE28}" type="datetimeFigureOut">
              <a:rPr lang="en-US" smtClean="0"/>
            </a:fld>
            <a:endParaRPr lang="en-US"/>
          </a:p>
        </p:txBody>
      </p:sp>
      <p:sp>
        <p:nvSpPr>
          <p:cNvPr id="18" name="Slide Number Placeholder 17"/>
          <p:cNvSpPr>
            <a:spLocks noGrp="1"/>
          </p:cNvSpPr>
          <p:nvPr>
            <p:ph type="sldNum" sz="quarter" idx="11"/>
          </p:nvPr>
        </p:nvSpPr>
        <p:spPr/>
        <p:txBody>
          <a:bodyPr rtlCol="0"/>
          <a:lstStyle/>
          <a:p>
            <a:fld id="{C19CFFCC-DD91-4C75-AA56-D287F8AEA0B0}" type="slidenum">
              <a:rPr lang="en-US" smtClean="0"/>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3C8D096-0700-4B00-9DD9-63F26156AE2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CFFCC-DD91-4C75-AA56-D287F8AEA0B0}"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3C8D096-0700-4B00-9DD9-63F26156AE2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CFFCC-DD91-4C75-AA56-D287F8AEA0B0}"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endParaRPr kumimoji="0" lang="en-US"/>
          </a:p>
          <a:p>
            <a:pPr lvl="1" eaLnBrk="1" latinLnBrk="0" hangingPunct="1"/>
            <a:r>
              <a:rPr kumimoji="0" lang="en-US"/>
              <a:t>Second level</a:t>
            </a:r>
            <a:endParaRPr kumimoji="0" lang="en-US"/>
          </a:p>
          <a:p>
            <a:pPr lvl="2" eaLnBrk="1" latinLnBrk="0" hangingPunct="1"/>
            <a:r>
              <a:rPr kumimoji="0" lang="en-US"/>
              <a:t>Third level</a:t>
            </a:r>
            <a:endParaRPr kumimoji="0" lang="en-US"/>
          </a:p>
          <a:p>
            <a:pPr lvl="3" eaLnBrk="1" latinLnBrk="0" hangingPunct="1"/>
            <a:r>
              <a:rPr kumimoji="0" lang="en-US"/>
              <a:t>Fourth level</a:t>
            </a:r>
            <a:endParaRPr kumimoji="0" lang="en-US"/>
          </a:p>
          <a:p>
            <a:pPr lvl="4" eaLnBrk="1" latinLnBrk="0" hangingPunct="1"/>
            <a:r>
              <a:rPr kumimoji="0" lang="en-US"/>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A3C8D096-0700-4B00-9DD9-63F26156AE28}" type="datetimeFigureOut">
              <a:rPr lang="en-US" smtClean="0"/>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C19CFFCC-DD91-4C75-AA56-D287F8AEA0B0}"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panose="05000000000000000000"/>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panose="05020102010507070707"/>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panose="05000000000000000000"/>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panose="05000000000000000000"/>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panose="05020102010507070707"/>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panose="05000000000000000000"/>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6.xml"/><Relationship Id="rId2" Type="http://schemas.openxmlformats.org/officeDocument/2006/relationships/image" Target="../media/image5.png"/><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image" Target="../media/image8.pn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6.xml"/><Relationship Id="rId2" Type="http://schemas.openxmlformats.org/officeDocument/2006/relationships/image" Target="../media/image10.png"/><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image" Target="../media/image11.pn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6.xml"/><Relationship Id="rId2" Type="http://schemas.openxmlformats.org/officeDocument/2006/relationships/image" Target="../media/image13.png"/><Relationship Id="rId1"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hyperlink" Target="https://www.raffl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just"/>
            <a:r>
              <a:rPr lang="en-US" sz="3600" dirty="0">
                <a:latin typeface="Times New Roman" panose="02020603050405020304" pitchFamily="18" charset="0"/>
                <a:cs typeface="Times New Roman" panose="02020603050405020304" pitchFamily="18" charset="0"/>
              </a:rPr>
              <a:t>Title: The role and importance of quality service, hospitality and guest service within the hotel industry</a:t>
            </a:r>
            <a:br>
              <a:rPr lang="en-US" dirty="0"/>
            </a:br>
            <a:endParaRPr lang="en-US" dirty="0"/>
          </a:p>
        </p:txBody>
      </p:sp>
      <p:sp>
        <p:nvSpPr>
          <p:cNvPr id="3" name="Subtitle 2"/>
          <p:cNvSpPr>
            <a:spLocks noGrp="1"/>
          </p:cNvSpPr>
          <p:nvPr>
            <p:ph type="subTitle" idx="1"/>
          </p:nvPr>
        </p:nvSpPr>
        <p:spPr>
          <a:xfrm>
            <a:off x="2286000" y="4619011"/>
            <a:ext cx="6172200" cy="1371600"/>
          </a:xfrm>
        </p:spPr>
        <p:style>
          <a:lnRef idx="2">
            <a:schemeClr val="dk1"/>
          </a:lnRef>
          <a:fillRef idx="1">
            <a:schemeClr val="lt1"/>
          </a:fillRef>
          <a:effectRef idx="0">
            <a:schemeClr val="dk1"/>
          </a:effectRef>
          <a:fontRef idx="minor">
            <a:schemeClr val="dk1"/>
          </a:fontRef>
        </p:style>
        <p:txBody>
          <a:bodyPr>
            <a:normAutofit fontScale="82500"/>
          </a:bodyPr>
          <a:lstStyle/>
          <a:p>
            <a:pPr algn="just">
              <a:lnSpc>
                <a:spcPct val="150000"/>
              </a:lnSpc>
            </a:pPr>
            <a:r>
              <a:rPr lang="en-US" dirty="0" smtClean="0">
                <a:latin typeface="Times New Roman" panose="02020603050405020304" pitchFamily="18" charset="0"/>
                <a:cs typeface="Times New Roman" panose="02020603050405020304" pitchFamily="18" charset="0"/>
              </a:rPr>
              <a:t>Lecturer’s Name:</a:t>
            </a:r>
            <a:r>
              <a:rPr lang="en-GB" altLang="en-US" dirty="0" smtClean="0">
                <a:latin typeface="Times New Roman" panose="02020603050405020304" pitchFamily="18" charset="0"/>
                <a:cs typeface="Times New Roman" panose="02020603050405020304" pitchFamily="18" charset="0"/>
              </a:rPr>
              <a:t>DEBORAH Lloyed</a:t>
            </a:r>
            <a:endParaRPr lang="en-US" dirty="0" smtClean="0">
              <a:latin typeface="Times New Roman" panose="02020603050405020304" pitchFamily="18" charset="0"/>
              <a:cs typeface="Times New Roman" panose="02020603050405020304" pitchFamily="18" charset="0"/>
            </a:endParaRPr>
          </a:p>
          <a:p>
            <a:pPr algn="just">
              <a:lnSpc>
                <a:spcPct val="150000"/>
              </a:lnSpc>
            </a:pPr>
            <a:r>
              <a:rPr lang="en-US" dirty="0" smtClean="0">
                <a:latin typeface="Times New Roman" panose="02020603050405020304" pitchFamily="18" charset="0"/>
                <a:cs typeface="Times New Roman" panose="02020603050405020304" pitchFamily="18" charset="0"/>
              </a:rPr>
              <a:t>Name</a:t>
            </a:r>
            <a:r>
              <a:rPr lang="en-US" dirty="0">
                <a:latin typeface="Times New Roman" panose="02020603050405020304" pitchFamily="18" charset="0"/>
                <a:cs typeface="Times New Roman" panose="02020603050405020304" pitchFamily="18" charset="0"/>
              </a:rPr>
              <a:t>:</a:t>
            </a:r>
            <a:r>
              <a:rPr lang="en-GB" altLang="en-US" dirty="0">
                <a:latin typeface="Times New Roman" panose="02020603050405020304" pitchFamily="18" charset="0"/>
                <a:cs typeface="Times New Roman" panose="02020603050405020304" pitchFamily="18" charset="0"/>
              </a:rPr>
              <a:t> ALINA NEDEA</a:t>
            </a: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ID number: </a:t>
            </a:r>
            <a:r>
              <a:rPr lang="en-GB" altLang="en-US" dirty="0">
                <a:latin typeface="Times New Roman" panose="02020603050405020304" pitchFamily="18" charset="0"/>
                <a:cs typeface="Times New Roman" panose="02020603050405020304" pitchFamily="18" charset="0"/>
              </a:rPr>
              <a:t>2245138</a:t>
            </a:r>
            <a:endParaRPr lang="en-GB" alt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1">
            <a:extLst>
              <a:ext uri="{28A0092B-C50C-407E-A947-70E740481C1C}">
                <a14:useLocalDpi xmlns:a14="http://schemas.microsoft.com/office/drawing/2010/main" val="0"/>
              </a:ext>
            </a:extLst>
          </a:blip>
          <a:stretch>
            <a:fillRect/>
          </a:stretch>
        </p:blipFill>
        <p:spPr bwMode="auto">
          <a:xfrm>
            <a:off x="304800" y="457200"/>
            <a:ext cx="3339465" cy="17335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00"/>
            <a:ext cx="7467600" cy="1143000"/>
          </a:xfrm>
        </p:spPr>
        <p:txBody>
          <a:bodyPr>
            <a:normAutofit fontScale="90000"/>
          </a:bodyPr>
          <a:lstStyle/>
          <a:p>
            <a:pPr algn="ctr"/>
            <a:r>
              <a:rPr lang="en-US" sz="3600" b="1" u="sng" dirty="0">
                <a:latin typeface="Times New Roman" panose="02020603050405020304" pitchFamily="18" charset="0"/>
                <a:cs typeface="Times New Roman" panose="02020603050405020304" pitchFamily="18" charset="0"/>
              </a:rPr>
              <a:t>Contents</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90600" y="1296218"/>
            <a:ext cx="8763000" cy="5578194"/>
          </a:xfrm>
          <a:prstGeom prst="rect">
            <a:avLst/>
          </a:prstGeom>
          <a:noFill/>
        </p:spPr>
        <p:txBody>
          <a:bodyPr wrap="square" rtlCol="0">
            <a:spAutoFit/>
          </a:bodyPr>
          <a:lstStyle/>
          <a:p>
            <a:pPr marL="342900" indent="-342900" algn="just">
              <a:lnSpc>
                <a:spcPct val="200000"/>
              </a:lnSpc>
              <a:buFont typeface="+mj-lt"/>
              <a:buAutoNum type="arabicPeriod"/>
            </a:pPr>
            <a:r>
              <a:rPr lang="en-US"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smtClean="0">
                <a:latin typeface="Times New Roman" panose="02020603050405020304" pitchFamily="18" charset="0"/>
                <a:cs typeface="Times New Roman" panose="02020603050405020304" pitchFamily="18" charset="0"/>
              </a:rPr>
              <a:t>Consumer Base</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smtClean="0">
                <a:latin typeface="Times New Roman" panose="02020603050405020304" pitchFamily="18" charset="0"/>
                <a:cs typeface="Times New Roman" panose="02020603050405020304" pitchFamily="18" charset="0"/>
              </a:rPr>
              <a:t>Guest service</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a:latin typeface="Times New Roman" panose="02020603050405020304" pitchFamily="18" charset="0"/>
                <a:cs typeface="Times New Roman" panose="02020603050405020304" pitchFamily="18" charset="0"/>
              </a:rPr>
              <a:t>Significance of hospitality</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a:latin typeface="Times New Roman" panose="02020603050405020304" pitchFamily="18" charset="0"/>
                <a:cs typeface="Times New Roman" panose="02020603050405020304" pitchFamily="18" charset="0"/>
              </a:rPr>
              <a:t>How hotels meet guest expectation</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a:p>
            <a:pPr marL="342900" indent="-342900" algn="just">
              <a:lnSpc>
                <a:spcPct val="200000"/>
              </a:lnSpc>
              <a:buFont typeface="+mj-lt"/>
              <a:buAutoNum type="arabicPeriod"/>
            </a:pPr>
            <a:r>
              <a:rPr lang="en-US" b="1" dirty="0">
                <a:latin typeface="Times New Roman" panose="02020603050405020304" pitchFamily="18" charset="0"/>
                <a:cs typeface="Times New Roman" panose="02020603050405020304" pitchFamily="18" charset="0"/>
              </a:rPr>
              <a:t>References</a:t>
            </a:r>
            <a:endParaRPr lang="en-US" b="1" dirty="0">
              <a:latin typeface="Times New Roman" panose="02020603050405020304" pitchFamily="18" charset="0"/>
              <a:cs typeface="Times New Roman" panose="02020603050405020304" pitchFamily="18" charset="0"/>
            </a:endParaRPr>
          </a:p>
          <a:p>
            <a:pPr algn="just">
              <a:lnSpc>
                <a:spcPct val="150000"/>
              </a:lnSpc>
            </a:pPr>
            <a:br>
              <a:rPr lang="en-US" dirty="0"/>
            </a:br>
            <a:br>
              <a:rPr lang="en-US" dirty="0"/>
            </a:b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228600"/>
            <a:ext cx="7467600" cy="1143000"/>
          </a:xfrm>
        </p:spPr>
        <p:txBody>
          <a:bodyPr/>
          <a:lstStyle/>
          <a:p>
            <a:pPr algn="ctr"/>
            <a:r>
              <a:rPr lang="en-US" sz="3200" b="1" u="sng" dirty="0" smtClean="0">
                <a:latin typeface="Times New Roman" panose="02020603050405020304" pitchFamily="18" charset="0"/>
                <a:cs typeface="Times New Roman" panose="02020603050405020304" pitchFamily="18" charset="0"/>
              </a:rPr>
              <a:t>Introduction </a:t>
            </a:r>
            <a:endParaRPr lang="en-US" dirty="0">
              <a:latin typeface="Times New Roman" panose="02020603050405020304" pitchFamily="18" charset="0"/>
              <a:cs typeface="Times New Roman" panose="02020603050405020304" pitchFamily="18" charset="0"/>
            </a:endParaRPr>
          </a:p>
        </p:txBody>
      </p:sp>
      <p:sp>
        <p:nvSpPr>
          <p:cNvPr id="3" name="Rectangle 2"/>
          <p:cNvSpPr/>
          <p:nvPr/>
        </p:nvSpPr>
        <p:spPr>
          <a:xfrm>
            <a:off x="3810000" y="1600200"/>
            <a:ext cx="5029200" cy="3416320"/>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Hotel Raffles is one of the </a:t>
            </a:r>
            <a:r>
              <a:rPr lang="en-US" sz="1600" dirty="0" smtClean="0">
                <a:latin typeface="Times New Roman" panose="02020603050405020304" pitchFamily="18" charset="0"/>
                <a:cs typeface="Times New Roman" panose="02020603050405020304" pitchFamily="18" charset="0"/>
              </a:rPr>
              <a:t>hotels </a:t>
            </a:r>
            <a:r>
              <a:rPr lang="en-US" sz="1600" dirty="0">
                <a:latin typeface="Times New Roman" panose="02020603050405020304" pitchFamily="18" charset="0"/>
                <a:cs typeface="Times New Roman" panose="02020603050405020304" pitchFamily="18" charset="0"/>
              </a:rPr>
              <a:t>of endless possibilities because of its art and design. </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is full of art and culture and nurtures well-being.</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provides its customers with legacy and gracious services </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nurtures well-being as a way of life.</a:t>
            </a:r>
            <a:endParaRPr lang="en-US"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2400" dirty="0"/>
          </a:p>
        </p:txBody>
      </p:sp>
      <p:pic>
        <p:nvPicPr>
          <p:cNvPr id="5" name="Picture 4"/>
          <p:cNvPicPr/>
          <p:nvPr/>
        </p:nvPicPr>
        <p:blipFill>
          <a:blip r:embed="rId1"/>
          <a:stretch>
            <a:fillRect/>
          </a:stretch>
        </p:blipFill>
        <p:spPr>
          <a:xfrm>
            <a:off x="304800" y="1447800"/>
            <a:ext cx="3276600" cy="4495800"/>
          </a:xfrm>
          <a:prstGeom prst="rect">
            <a:avLst/>
          </a:prstGeom>
        </p:spPr>
      </p:pic>
      <p:sp>
        <p:nvSpPr>
          <p:cNvPr id="6" name="Rectangle 5"/>
          <p:cNvSpPr/>
          <p:nvPr/>
        </p:nvSpPr>
        <p:spPr>
          <a:xfrm>
            <a:off x="1066800" y="6096000"/>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0" y="326571"/>
            <a:ext cx="7467600"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C</a:t>
            </a:r>
            <a:r>
              <a:rPr lang="en-US" sz="3200" b="1" u="sng" dirty="0" smtClean="0">
                <a:latin typeface="Times New Roman" panose="02020603050405020304" pitchFamily="18" charset="0"/>
                <a:cs typeface="Times New Roman" panose="02020603050405020304" pitchFamily="18" charset="0"/>
              </a:rPr>
              <a:t>onsumers Base</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4191000" y="1981200"/>
            <a:ext cx="4648200" cy="3046988"/>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hotel industry belongs to hospitality sector, in which consumers are the source of incomes. </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Through consumers hotels can attain competitive advantage.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Main consumer of hotels are guest that are happy and contented with services.</a:t>
            </a:r>
            <a:endParaRPr lang="en-US" sz="1600"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1"/>
          <a:stretch>
            <a:fillRect/>
          </a:stretch>
        </p:blipFill>
        <p:spPr>
          <a:xfrm>
            <a:off x="0" y="3581400"/>
            <a:ext cx="4038600" cy="2819400"/>
          </a:xfrm>
          <a:prstGeom prst="rect">
            <a:avLst/>
          </a:prstGeom>
        </p:spPr>
      </p:pic>
      <p:pic>
        <p:nvPicPr>
          <p:cNvPr id="6" name="Picture 5"/>
          <p:cNvPicPr/>
          <p:nvPr/>
        </p:nvPicPr>
        <p:blipFill>
          <a:blip r:embed="rId2"/>
          <a:stretch>
            <a:fillRect/>
          </a:stretch>
        </p:blipFill>
        <p:spPr>
          <a:xfrm>
            <a:off x="0" y="0"/>
            <a:ext cx="4038600" cy="3581400"/>
          </a:xfrm>
          <a:prstGeom prst="rect">
            <a:avLst/>
          </a:prstGeom>
        </p:spPr>
      </p:pic>
      <p:sp>
        <p:nvSpPr>
          <p:cNvPr id="7" name="Rectangle 6"/>
          <p:cNvSpPr/>
          <p:nvPr/>
        </p:nvSpPr>
        <p:spPr>
          <a:xfrm>
            <a:off x="1478703" y="6538798"/>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685800"/>
            <a:ext cx="7467600"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Consumers Base</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381000" y="1828800"/>
            <a:ext cx="4572000" cy="4524315"/>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mainly target upscale customers and wealthy individuals.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primary consumers are rich individuals rich and willing to pay significantly high prices for the services.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appeals to its customers through online check-in and check-out facilities.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offers points discounts and early access to private sales with free internet access.</a:t>
            </a:r>
            <a:endParaRPr lang="en-US" sz="1600"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1"/>
          <a:stretch>
            <a:fillRect/>
          </a:stretch>
        </p:blipFill>
        <p:spPr>
          <a:xfrm>
            <a:off x="5105400" y="0"/>
            <a:ext cx="4038600" cy="6290102"/>
          </a:xfrm>
          <a:prstGeom prst="rect">
            <a:avLst/>
          </a:prstGeom>
        </p:spPr>
      </p:pic>
      <p:sp>
        <p:nvSpPr>
          <p:cNvPr id="5" name="Rectangle 4"/>
          <p:cNvSpPr/>
          <p:nvPr/>
        </p:nvSpPr>
        <p:spPr>
          <a:xfrm>
            <a:off x="6324600" y="6341367"/>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5396" y="-94545"/>
            <a:ext cx="7467600" cy="1143000"/>
          </a:xfrm>
        </p:spPr>
        <p:txBody>
          <a:bodyPr>
            <a:normAutofit/>
          </a:bodyPr>
          <a:lstStyle/>
          <a:p>
            <a:pPr algn="ctr"/>
            <a:r>
              <a:rPr lang="en-US" sz="3200" b="1" u="sng" dirty="0" smtClean="0">
                <a:latin typeface="Times New Roman" panose="02020603050405020304" pitchFamily="18" charset="0"/>
                <a:cs typeface="Times New Roman" panose="02020603050405020304" pitchFamily="18" charset="0"/>
              </a:rPr>
              <a:t>Guest service</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30480" y="1048636"/>
            <a:ext cx="8839200" cy="2123658"/>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Guest service plays a significant role in retaining guests and attracting new ones.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nature of guest service and facilities in a hotel encompasses all the facilities and amenities provided to enhance guest experience.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Guest services increases customer satisfaction that allow to attain loyal customers.</a:t>
            </a:r>
            <a:endParaRPr lang="en-US" sz="1600"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1"/>
          <a:stretch>
            <a:fillRect/>
          </a:stretch>
        </p:blipFill>
        <p:spPr>
          <a:xfrm>
            <a:off x="30480" y="3872377"/>
            <a:ext cx="7010400" cy="3000863"/>
          </a:xfrm>
          <a:prstGeom prst="rect">
            <a:avLst/>
          </a:prstGeom>
        </p:spPr>
      </p:pic>
      <p:sp>
        <p:nvSpPr>
          <p:cNvPr id="5" name="Rectangle 4"/>
          <p:cNvSpPr/>
          <p:nvPr/>
        </p:nvSpPr>
        <p:spPr>
          <a:xfrm>
            <a:off x="7772400" y="6581001"/>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275" y="-152400"/>
            <a:ext cx="7467600" cy="1143000"/>
          </a:xfrm>
        </p:spPr>
        <p:txBody>
          <a:bodyPr>
            <a:normAutofit/>
          </a:bodyPr>
          <a:lstStyle/>
          <a:p>
            <a:pPr algn="ctr"/>
            <a:r>
              <a:rPr lang="en-US" sz="3200" b="1" u="sng" dirty="0" smtClean="0">
                <a:latin typeface="Times New Roman" panose="02020603050405020304" pitchFamily="18" charset="0"/>
                <a:cs typeface="Times New Roman" panose="02020603050405020304" pitchFamily="18" charset="0"/>
              </a:rPr>
              <a:t>Guest Service</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371475" y="1282379"/>
            <a:ext cx="8086725" cy="2431435"/>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hotel has attained significant success for its excellent services.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strongly emphasizes on personalized services to retain customers.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Hotel is committed to ensuring that each and every person feels welcome.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has become one of the leading luxury hotel due to its services.</a:t>
            </a: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US" sz="1600" dirty="0"/>
          </a:p>
        </p:txBody>
      </p:sp>
      <p:pic>
        <p:nvPicPr>
          <p:cNvPr id="4" name="Picture 3"/>
          <p:cNvPicPr/>
          <p:nvPr/>
        </p:nvPicPr>
        <p:blipFill>
          <a:blip r:embed="rId1"/>
          <a:stretch>
            <a:fillRect/>
          </a:stretch>
        </p:blipFill>
        <p:spPr>
          <a:xfrm>
            <a:off x="2438400" y="3276600"/>
            <a:ext cx="5562600" cy="2897776"/>
          </a:xfrm>
          <a:prstGeom prst="rect">
            <a:avLst/>
          </a:prstGeom>
        </p:spPr>
      </p:pic>
      <p:sp>
        <p:nvSpPr>
          <p:cNvPr id="5" name="Rectangle 4"/>
          <p:cNvSpPr/>
          <p:nvPr/>
        </p:nvSpPr>
        <p:spPr>
          <a:xfrm>
            <a:off x="5029200" y="6174376"/>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02" y="-476361"/>
            <a:ext cx="7467600"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Significance of hospitality </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564302" y="3707114"/>
            <a:ext cx="7931997" cy="2554545"/>
          </a:xfrm>
          <a:prstGeom prst="rect">
            <a:avLst/>
          </a:prstGeom>
        </p:spPr>
        <p:txBody>
          <a:bodyPr wrap="square">
            <a:spAutoFit/>
          </a:bodyPr>
          <a:lstStyle/>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Hospitality is the vital component for the hotel industry in enhancing guest experience.</a:t>
            </a:r>
            <a:endParaRPr lang="en-US" sz="1600" dirty="0">
              <a:latin typeface="Times New Roman" panose="02020603050405020304" pitchFamily="18" charset="0"/>
              <a:cs typeface="Times New Roman" panose="02020603050405020304" pitchFamily="18" charset="0"/>
            </a:endParaRPr>
          </a:p>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offer a home away from home to its guests.</a:t>
            </a:r>
            <a:endParaRPr lang="en-US" sz="1600" dirty="0">
              <a:latin typeface="Times New Roman" panose="02020603050405020304" pitchFamily="18" charset="0"/>
              <a:cs typeface="Times New Roman" panose="02020603050405020304" pitchFamily="18" charset="0"/>
            </a:endParaRPr>
          </a:p>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Hospitality helps in attaining competitive advantage.</a:t>
            </a:r>
            <a:endParaRPr lang="en-US" sz="1600" dirty="0">
              <a:latin typeface="Times New Roman" panose="02020603050405020304" pitchFamily="18" charset="0"/>
              <a:cs typeface="Times New Roman" panose="02020603050405020304" pitchFamily="18" charset="0"/>
            </a:endParaRPr>
          </a:p>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is a crucial strategy for growth and creating a positive impact.</a:t>
            </a:r>
            <a:endParaRPr lang="en-US" sz="1600" dirty="0">
              <a:latin typeface="Times New Roman" panose="02020603050405020304" pitchFamily="18" charset="0"/>
              <a:cs typeface="Times New Roman" panose="02020603050405020304" pitchFamily="18" charset="0"/>
            </a:endParaRPr>
          </a:p>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Hospitality makes guest feel welcomed and comfortable.</a:t>
            </a:r>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228599" y="741388"/>
            <a:ext cx="4267200" cy="2475893"/>
          </a:xfrm>
          <a:prstGeom prst="rect">
            <a:avLst/>
          </a:prstGeom>
        </p:spPr>
      </p:pic>
      <p:pic>
        <p:nvPicPr>
          <p:cNvPr id="6" name="Picture 5"/>
          <p:cNvPicPr>
            <a:picLocks noChangeAspect="1"/>
          </p:cNvPicPr>
          <p:nvPr/>
        </p:nvPicPr>
        <p:blipFill>
          <a:blip r:embed="rId2"/>
          <a:stretch>
            <a:fillRect/>
          </a:stretch>
        </p:blipFill>
        <p:spPr>
          <a:xfrm>
            <a:off x="4495799" y="838658"/>
            <a:ext cx="4420787" cy="2468273"/>
          </a:xfrm>
          <a:prstGeom prst="rect">
            <a:avLst/>
          </a:prstGeom>
        </p:spPr>
      </p:pic>
      <p:sp>
        <p:nvSpPr>
          <p:cNvPr id="7" name="Rectangle 6"/>
          <p:cNvSpPr/>
          <p:nvPr/>
        </p:nvSpPr>
        <p:spPr>
          <a:xfrm>
            <a:off x="3955202" y="3384433"/>
            <a:ext cx="1081193"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Raffles, </a:t>
            </a:r>
            <a:r>
              <a:rPr lang="en-US" sz="1200" dirty="0" smtClean="0">
                <a:latin typeface="Times New Roman" panose="02020603050405020304" pitchFamily="18" charset="0"/>
                <a:cs typeface="Times New Roman" panose="02020603050405020304" pitchFamily="18" charset="0"/>
              </a:rPr>
              <a:t>2023c</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467600"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Significance of hospitality </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838200" y="1037646"/>
            <a:ext cx="6934200" cy="2062103"/>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With grace and generosity Raffles has become the stuff of legend and has caught attention of people from all around the globe.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Raffles hotel has grown broader and more substantial due to its inspiration for guest and community.</a:t>
            </a:r>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152400" y="3505200"/>
            <a:ext cx="9629775" cy="2971800"/>
          </a:xfrm>
          <a:prstGeom prst="rect">
            <a:avLst/>
          </a:prstGeom>
        </p:spPr>
      </p:pic>
      <p:sp>
        <p:nvSpPr>
          <p:cNvPr id="6" name="TextBox 5"/>
          <p:cNvSpPr txBox="1"/>
          <p:nvPr/>
        </p:nvSpPr>
        <p:spPr>
          <a:xfrm>
            <a:off x="2667000" y="6422153"/>
            <a:ext cx="4693920" cy="405367"/>
          </a:xfrm>
          <a:prstGeom prst="rect">
            <a:avLst/>
          </a:prstGeom>
          <a:noFill/>
        </p:spPr>
        <p:txBody>
          <a:bodyPr wrap="square" rtlCol="0">
            <a:spAutoFit/>
          </a:bodyPr>
          <a:lstStyle/>
          <a:p>
            <a:pPr algn="just">
              <a:lnSpc>
                <a:spcPct val="200000"/>
              </a:lnSpc>
            </a:pPr>
            <a:r>
              <a:rPr lang="en-US" sz="1200" dirty="0" smtClean="0">
                <a:latin typeface="Times New Roman" panose="02020603050405020304" pitchFamily="18" charset="0"/>
                <a:cs typeface="Times New Roman" panose="02020603050405020304" pitchFamily="18" charset="0"/>
              </a:rPr>
              <a:t>Raffles, 2023a</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304800"/>
            <a:ext cx="6039531"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How hotel meet guest expectations </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3733800" y="1752600"/>
            <a:ext cx="4953000" cy="4308872"/>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 hotel strives to meet guest expectation through variety of strategies and ensure delivering an elevated experience.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meet guest expectations by creating a positive first expression and preparing in advance.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Personalizing the experience.</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anticipating guest needs and expectations.</a:t>
            </a:r>
            <a:endParaRPr lang="en-US" sz="1600"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Creating a memorable experience through comfort.</a:t>
            </a:r>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457200" y="529114"/>
            <a:ext cx="2856231" cy="2142173"/>
          </a:xfrm>
          <a:prstGeom prst="rect">
            <a:avLst/>
          </a:prstGeom>
        </p:spPr>
      </p:pic>
      <p:pic>
        <p:nvPicPr>
          <p:cNvPr id="6" name="Picture 5"/>
          <p:cNvPicPr>
            <a:picLocks noChangeAspect="1"/>
          </p:cNvPicPr>
          <p:nvPr/>
        </p:nvPicPr>
        <p:blipFill>
          <a:blip r:embed="rId2"/>
          <a:stretch>
            <a:fillRect/>
          </a:stretch>
        </p:blipFill>
        <p:spPr>
          <a:xfrm>
            <a:off x="457199" y="2895600"/>
            <a:ext cx="2856231" cy="2438399"/>
          </a:xfrm>
          <a:prstGeom prst="rect">
            <a:avLst/>
          </a:prstGeom>
        </p:spPr>
      </p:pic>
      <p:sp>
        <p:nvSpPr>
          <p:cNvPr id="7" name="TextBox 6"/>
          <p:cNvSpPr txBox="1"/>
          <p:nvPr/>
        </p:nvSpPr>
        <p:spPr>
          <a:xfrm>
            <a:off x="457199" y="5527832"/>
            <a:ext cx="4693920" cy="405367"/>
          </a:xfrm>
          <a:prstGeom prst="rect">
            <a:avLst/>
          </a:prstGeom>
          <a:noFill/>
        </p:spPr>
        <p:txBody>
          <a:bodyPr wrap="square" rtlCol="0">
            <a:spAutoFit/>
          </a:bodyPr>
          <a:lstStyle/>
          <a:p>
            <a:pPr algn="just">
              <a:lnSpc>
                <a:spcPct val="200000"/>
              </a:lnSpc>
            </a:pPr>
            <a:r>
              <a:rPr lang="en-US" sz="1200" dirty="0" smtClean="0">
                <a:latin typeface="Times New Roman" panose="02020603050405020304" pitchFamily="18" charset="0"/>
                <a:cs typeface="Times New Roman" panose="02020603050405020304" pitchFamily="18" charset="0"/>
              </a:rPr>
              <a:t>Raffles, 2023a</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1943"/>
            <a:ext cx="7467600" cy="1143000"/>
          </a:xfrm>
        </p:spPr>
        <p:txBody>
          <a:bodyPr>
            <a:normAutofit/>
          </a:bodyPr>
          <a:lstStyle/>
          <a:p>
            <a:pPr algn="ctr"/>
            <a:r>
              <a:rPr lang="en-US" sz="3200" b="1" u="sng" dirty="0">
                <a:latin typeface="Times New Roman" panose="02020603050405020304" pitchFamily="18" charset="0"/>
                <a:cs typeface="Times New Roman" panose="02020603050405020304" pitchFamily="18" charset="0"/>
              </a:rPr>
              <a:t>How hotel meet guest expectations </a:t>
            </a:r>
            <a:endParaRPr lang="en-US" sz="3200" u="sng" dirty="0">
              <a:latin typeface="Times New Roman" panose="02020603050405020304" pitchFamily="18" charset="0"/>
              <a:cs typeface="Times New Roman" panose="02020603050405020304" pitchFamily="18" charset="0"/>
            </a:endParaRPr>
          </a:p>
        </p:txBody>
      </p:sp>
      <p:sp>
        <p:nvSpPr>
          <p:cNvPr id="3" name="Rectangle 2"/>
          <p:cNvSpPr/>
          <p:nvPr/>
        </p:nvSpPr>
        <p:spPr>
          <a:xfrm>
            <a:off x="0" y="1436172"/>
            <a:ext cx="4552448" cy="4893647"/>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Raffles Hotel attains guest satisfaction by providing an enlightening retreat.</a:t>
            </a:r>
            <a:endParaRPr lang="en-US" sz="1600" dirty="0" smtClean="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It provides well-being and the cultivation of inner peace with healing systems of yoga and Ayurveda.</a:t>
            </a:r>
            <a:endParaRPr lang="en-US" sz="1600" dirty="0" smtClean="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It offers spa treatments and three-course dinners at </a:t>
            </a:r>
            <a:r>
              <a:rPr lang="en-US" sz="1600" dirty="0" err="1" smtClean="0">
                <a:latin typeface="Times New Roman" panose="02020603050405020304" pitchFamily="18" charset="0"/>
                <a:cs typeface="Times New Roman" panose="02020603050405020304" pitchFamily="18" charset="0"/>
              </a:rPr>
              <a:t>Navina</a:t>
            </a:r>
            <a:r>
              <a:rPr lang="en-US" sz="1600" dirty="0" smtClean="0">
                <a:latin typeface="Times New Roman" panose="02020603050405020304" pitchFamily="18" charset="0"/>
                <a:cs typeface="Times New Roman" panose="02020603050405020304" pitchFamily="18" charset="0"/>
              </a:rPr>
              <a:t> pool bar.</a:t>
            </a:r>
            <a:endParaRPr lang="en-US" sz="1600" dirty="0" smtClean="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It offers bespoke wellness products, daily breakfast and even return airport transfers.</a:t>
            </a:r>
            <a:endParaRPr lang="en-US" sz="1600" dirty="0" smtClean="0">
              <a:latin typeface="Times New Roman" panose="02020603050405020304" pitchFamily="18" charset="0"/>
              <a:cs typeface="Times New Roman" panose="02020603050405020304" pitchFamily="18" charset="0"/>
            </a:endParaRPr>
          </a:p>
          <a:p>
            <a:pPr>
              <a:lnSpc>
                <a:spcPct val="200000"/>
              </a:lnSpc>
            </a:pPr>
            <a:endParaRPr lang="en-US" sz="11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1"/>
          <a:stretch>
            <a:fillRect/>
          </a:stretch>
        </p:blipFill>
        <p:spPr>
          <a:xfrm>
            <a:off x="5105400" y="2743200"/>
            <a:ext cx="3768955" cy="2514600"/>
          </a:xfrm>
          <a:prstGeom prst="rect">
            <a:avLst/>
          </a:prstGeom>
        </p:spPr>
      </p:pic>
      <p:sp>
        <p:nvSpPr>
          <p:cNvPr id="7" name="TextBox 6"/>
          <p:cNvSpPr txBox="1"/>
          <p:nvPr/>
        </p:nvSpPr>
        <p:spPr>
          <a:xfrm>
            <a:off x="5577840" y="5257800"/>
            <a:ext cx="4693920" cy="405367"/>
          </a:xfrm>
          <a:prstGeom prst="rect">
            <a:avLst/>
          </a:prstGeom>
          <a:noFill/>
        </p:spPr>
        <p:txBody>
          <a:bodyPr wrap="square" rtlCol="0">
            <a:spAutoFit/>
          </a:bodyPr>
          <a:lstStyle/>
          <a:p>
            <a:pPr algn="just">
              <a:lnSpc>
                <a:spcPct val="200000"/>
              </a:lnSpc>
            </a:pPr>
            <a:r>
              <a:rPr lang="en-US" sz="1200" dirty="0" smtClean="0">
                <a:latin typeface="Times New Roman" panose="02020603050405020304" pitchFamily="18" charset="0"/>
                <a:cs typeface="Times New Roman" panose="02020603050405020304" pitchFamily="18" charset="0"/>
              </a:rPr>
              <a:t>Raffles, 2023a</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720" y="0"/>
            <a:ext cx="7467600" cy="1143000"/>
          </a:xfrm>
        </p:spPr>
        <p:txBody>
          <a:bodyPr/>
          <a:lstStyle/>
          <a:p>
            <a:pPr algn="ctr"/>
            <a:r>
              <a:rPr lang="en-US" sz="3200" b="1" u="sng" dirty="0">
                <a:latin typeface="Times New Roman" panose="02020603050405020304" pitchFamily="18" charset="0"/>
                <a:cs typeface="Times New Roman" panose="02020603050405020304" pitchFamily="18" charset="0"/>
              </a:rPr>
              <a:t>Conclusion</a:t>
            </a:r>
            <a:r>
              <a:rPr lang="en-US" b="1"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038600" y="1732503"/>
            <a:ext cx="4693920" cy="3046988"/>
          </a:xfrm>
          <a:prstGeom prst="rect">
            <a:avLst/>
          </a:prstGeom>
          <a:noFill/>
        </p:spPr>
        <p:txBody>
          <a:bodyPr wrap="square" rtlCol="0">
            <a:spAutoFit/>
          </a:bodyPr>
          <a:lstStyle/>
          <a:p>
            <a:pPr marL="171450" indent="-1714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From the above it can be concluded that hotel sector is highly competitive that requires potential strategies to retain customer and attract new </a:t>
            </a:r>
            <a:r>
              <a:rPr lang="en-US" sz="1600" dirty="0" smtClean="0">
                <a:latin typeface="Times New Roman" panose="02020603050405020304" pitchFamily="18" charset="0"/>
                <a:cs typeface="Times New Roman" panose="02020603050405020304" pitchFamily="18" charset="0"/>
              </a:rPr>
              <a:t>one.</a:t>
            </a:r>
            <a:endParaRPr lang="en-US" sz="1600" dirty="0" smtClean="0">
              <a:latin typeface="Times New Roman" panose="02020603050405020304" pitchFamily="18" charset="0"/>
              <a:cs typeface="Times New Roman" panose="02020603050405020304" pitchFamily="18" charset="0"/>
            </a:endParaRPr>
          </a:p>
          <a:p>
            <a:pPr marL="171450" indent="-171450" algn="just">
              <a:lnSpc>
                <a:spcPct val="200000"/>
              </a:lnSpc>
              <a:buFont typeface="Arial" panose="020B0604020202020204" pitchFamily="34" charset="0"/>
              <a:buChar char="•"/>
            </a:pPr>
            <a:r>
              <a:rPr lang="en-US" sz="1600" dirty="0" smtClean="0">
                <a:latin typeface="Times New Roman" panose="02020603050405020304" pitchFamily="18" charset="0"/>
                <a:cs typeface="Times New Roman" panose="02020603050405020304" pitchFamily="18" charset="0"/>
              </a:rPr>
              <a:t>Raffles </a:t>
            </a:r>
            <a:r>
              <a:rPr lang="en-US" sz="1600" dirty="0">
                <a:latin typeface="Times New Roman" panose="02020603050405020304" pitchFamily="18" charset="0"/>
                <a:cs typeface="Times New Roman" panose="02020603050405020304" pitchFamily="18" charset="0"/>
              </a:rPr>
              <a:t>has managed to attain loyal customer through its excellent services and exclusive art and décor</a:t>
            </a:r>
            <a:r>
              <a:rPr lang="en-US" sz="1600" dirty="0" smtClean="0">
                <a:latin typeface="Times New Roman" panose="02020603050405020304" pitchFamily="18" charset="0"/>
                <a:cs typeface="Times New Roman" panose="02020603050405020304" pitchFamily="18" charset="0"/>
              </a:rPr>
              <a:t>.</a:t>
            </a:r>
            <a:endParaRPr lang="en-US" sz="1600" dirty="0" smtClean="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304800" y="1712406"/>
            <a:ext cx="3486150" cy="3962400"/>
          </a:xfrm>
          <a:prstGeom prst="rect">
            <a:avLst/>
          </a:prstGeom>
        </p:spPr>
      </p:pic>
      <p:sp>
        <p:nvSpPr>
          <p:cNvPr id="6" name="TextBox 5"/>
          <p:cNvSpPr txBox="1"/>
          <p:nvPr/>
        </p:nvSpPr>
        <p:spPr>
          <a:xfrm>
            <a:off x="807720" y="5715000"/>
            <a:ext cx="4693920" cy="405367"/>
          </a:xfrm>
          <a:prstGeom prst="rect">
            <a:avLst/>
          </a:prstGeom>
          <a:noFill/>
        </p:spPr>
        <p:txBody>
          <a:bodyPr wrap="square" rtlCol="0">
            <a:spAutoFit/>
          </a:bodyPr>
          <a:lstStyle/>
          <a:p>
            <a:pPr algn="just">
              <a:lnSpc>
                <a:spcPct val="200000"/>
              </a:lnSpc>
            </a:pPr>
            <a:r>
              <a:rPr lang="en-US" sz="1200" dirty="0" smtClean="0">
                <a:latin typeface="Times New Roman" panose="02020603050405020304" pitchFamily="18" charset="0"/>
                <a:cs typeface="Times New Roman" panose="02020603050405020304" pitchFamily="18" charset="0"/>
              </a:rPr>
              <a:t>Raffles, 2023a</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720" y="0"/>
            <a:ext cx="7467600" cy="762000"/>
          </a:xfrm>
        </p:spPr>
        <p:txBody>
          <a:bodyPr/>
          <a:lstStyle/>
          <a:p>
            <a:pPr algn="ctr"/>
            <a:r>
              <a:rPr lang="en-US" sz="3200" b="1" u="sng" dirty="0" smtClean="0">
                <a:latin typeface="Times New Roman" panose="02020603050405020304" pitchFamily="18" charset="0"/>
                <a:cs typeface="Times New Roman" panose="02020603050405020304" pitchFamily="18" charset="0"/>
              </a:rPr>
              <a:t>Reference</a:t>
            </a:r>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04800" y="838200"/>
            <a:ext cx="8382000" cy="5447645"/>
          </a:xfrm>
          <a:prstGeom prst="rect">
            <a:avLst/>
          </a:prstGeom>
          <a:noFill/>
        </p:spPr>
        <p:txBody>
          <a:bodyPr wrap="square" rtlCol="0">
            <a:spAutoFit/>
          </a:bodyPr>
          <a:lstStyle/>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Al-</a:t>
            </a:r>
            <a:r>
              <a:rPr lang="en-US" sz="1200" dirty="0" err="1">
                <a:latin typeface="Times New Roman" panose="02020603050405020304" pitchFamily="18" charset="0"/>
                <a:cs typeface="Times New Roman" panose="02020603050405020304" pitchFamily="18" charset="0"/>
              </a:rPr>
              <a:t>Shidhani</a:t>
            </a:r>
            <a:r>
              <a:rPr lang="en-US" sz="1200" dirty="0">
                <a:latin typeface="Times New Roman" panose="02020603050405020304" pitchFamily="18" charset="0"/>
                <a:cs typeface="Times New Roman" panose="02020603050405020304" pitchFamily="18" charset="0"/>
              </a:rPr>
              <a:t>, S.S.S. and </a:t>
            </a:r>
            <a:r>
              <a:rPr lang="en-US" sz="1200" dirty="0" err="1">
                <a:latin typeface="Times New Roman" panose="02020603050405020304" pitchFamily="18" charset="0"/>
                <a:cs typeface="Times New Roman" panose="02020603050405020304" pitchFamily="18" charset="0"/>
              </a:rPr>
              <a:t>Tumati</a:t>
            </a:r>
            <a:r>
              <a:rPr lang="en-US" sz="1200" dirty="0">
                <a:latin typeface="Times New Roman" panose="02020603050405020304" pitchFamily="18" charset="0"/>
                <a:cs typeface="Times New Roman" panose="02020603050405020304" pitchFamily="18" charset="0"/>
              </a:rPr>
              <a:t>, R., 2021. The Impact of Service Quality on Customer Satisfaction and Loyalty in Luxury Hotels in Muscat. </a:t>
            </a:r>
            <a:r>
              <a:rPr lang="en-US" sz="1200" i="1" dirty="0">
                <a:latin typeface="Times New Roman" panose="02020603050405020304" pitchFamily="18" charset="0"/>
                <a:cs typeface="Times New Roman" panose="02020603050405020304" pitchFamily="18" charset="0"/>
              </a:rPr>
              <a:t>Global Business &amp; Management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13</a:t>
            </a:r>
            <a:r>
              <a:rPr lang="en-US" sz="1200" dirty="0">
                <a:latin typeface="Times New Roman" panose="02020603050405020304" pitchFamily="18" charset="0"/>
                <a:cs typeface="Times New Roman" panose="02020603050405020304" pitchFamily="18" charset="0"/>
              </a:rPr>
              <a:t>(3).</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Ariffin</a:t>
            </a:r>
            <a:r>
              <a:rPr lang="en-US" sz="1200" dirty="0">
                <a:latin typeface="Times New Roman" panose="02020603050405020304" pitchFamily="18" charset="0"/>
                <a:cs typeface="Times New Roman" panose="02020603050405020304" pitchFamily="18" charset="0"/>
              </a:rPr>
              <a:t>, A.A.M., </a:t>
            </a:r>
            <a:r>
              <a:rPr lang="en-US" sz="1200" dirty="0" err="1">
                <a:latin typeface="Times New Roman" panose="02020603050405020304" pitchFamily="18" charset="0"/>
                <a:cs typeface="Times New Roman" panose="02020603050405020304" pitchFamily="18" charset="0"/>
              </a:rPr>
              <a:t>Maghzi</a:t>
            </a:r>
            <a:r>
              <a:rPr lang="en-US" sz="1200" dirty="0">
                <a:latin typeface="Times New Roman" panose="02020603050405020304" pitchFamily="18" charset="0"/>
                <a:cs typeface="Times New Roman" panose="02020603050405020304" pitchFamily="18" charset="0"/>
              </a:rPr>
              <a:t>, A., Soon, J.L.M. and </a:t>
            </a:r>
            <a:r>
              <a:rPr lang="en-US" sz="1200" dirty="0" err="1">
                <a:latin typeface="Times New Roman" panose="02020603050405020304" pitchFamily="18" charset="0"/>
                <a:cs typeface="Times New Roman" panose="02020603050405020304" pitchFamily="18" charset="0"/>
              </a:rPr>
              <a:t>Alam</a:t>
            </a:r>
            <a:r>
              <a:rPr lang="en-US" sz="1200" dirty="0">
                <a:latin typeface="Times New Roman" panose="02020603050405020304" pitchFamily="18" charset="0"/>
                <a:cs typeface="Times New Roman" panose="02020603050405020304" pitchFamily="18" charset="0"/>
              </a:rPr>
              <a:t>, S.S., 2018. Exploring the influence of hospitality on guest satisfaction in luxury hotel services. </a:t>
            </a:r>
            <a:r>
              <a:rPr lang="en-US" sz="1200" i="1" dirty="0">
                <a:latin typeface="Times New Roman" panose="02020603050405020304" pitchFamily="18" charset="0"/>
                <a:cs typeface="Times New Roman" panose="02020603050405020304" pitchFamily="18" charset="0"/>
              </a:rPr>
              <a:t>E-review of Tourism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Fauzi</a:t>
            </a:r>
            <a:r>
              <a:rPr lang="en-US" sz="1200" dirty="0">
                <a:latin typeface="Times New Roman" panose="02020603050405020304" pitchFamily="18" charset="0"/>
                <a:cs typeface="Times New Roman" panose="02020603050405020304" pitchFamily="18" charset="0"/>
              </a:rPr>
              <a:t>, M.A., 2023. A bibliometric review on knowledge management in tourism and hospitality: past, present and future trends. </a:t>
            </a:r>
            <a:r>
              <a:rPr lang="en-US" sz="1200" i="1" dirty="0">
                <a:latin typeface="Times New Roman" panose="02020603050405020304" pitchFamily="18" charset="0"/>
                <a:cs typeface="Times New Roman" panose="02020603050405020304" pitchFamily="18" charset="0"/>
              </a:rPr>
              <a:t>International Journal of Contemporary Hospitality Management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35</a:t>
            </a:r>
            <a:r>
              <a:rPr lang="en-US" sz="1200" dirty="0">
                <a:latin typeface="Times New Roman" panose="02020603050405020304" pitchFamily="18" charset="0"/>
                <a:cs typeface="Times New Roman" panose="02020603050405020304" pitchFamily="18" charset="0"/>
              </a:rPr>
              <a:t>(6), pp.2178-2201.</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Gursoy</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Malodia</a:t>
            </a:r>
            <a:r>
              <a:rPr lang="en-US" sz="1200" dirty="0">
                <a:latin typeface="Times New Roman" panose="02020603050405020304" pitchFamily="18" charset="0"/>
                <a:cs typeface="Times New Roman" panose="02020603050405020304" pitchFamily="18" charset="0"/>
              </a:rPr>
              <a:t>, S. and </a:t>
            </a:r>
            <a:r>
              <a:rPr lang="en-US" sz="1200" dirty="0" err="1">
                <a:latin typeface="Times New Roman" panose="02020603050405020304" pitchFamily="18" charset="0"/>
                <a:cs typeface="Times New Roman" panose="02020603050405020304" pitchFamily="18" charset="0"/>
              </a:rPr>
              <a:t>Dhir</a:t>
            </a:r>
            <a:r>
              <a:rPr lang="en-US" sz="1200" dirty="0">
                <a:latin typeface="Times New Roman" panose="02020603050405020304" pitchFamily="18" charset="0"/>
                <a:cs typeface="Times New Roman" panose="02020603050405020304" pitchFamily="18" charset="0"/>
              </a:rPr>
              <a:t>, A., 2022. The </a:t>
            </a:r>
            <a:r>
              <a:rPr lang="en-US" sz="1200" dirty="0" err="1">
                <a:latin typeface="Times New Roman" panose="02020603050405020304" pitchFamily="18" charset="0"/>
                <a:cs typeface="Times New Roman" panose="02020603050405020304" pitchFamily="18" charset="0"/>
              </a:rPr>
              <a:t>metaverse</a:t>
            </a:r>
            <a:r>
              <a:rPr lang="en-US" sz="1200" dirty="0">
                <a:latin typeface="Times New Roman" panose="02020603050405020304" pitchFamily="18" charset="0"/>
                <a:cs typeface="Times New Roman" panose="02020603050405020304" pitchFamily="18" charset="0"/>
              </a:rPr>
              <a:t> in the hospitality and tourism industry: An overview of current trends and future research directions. </a:t>
            </a:r>
            <a:r>
              <a:rPr lang="en-US" sz="1200" i="1" dirty="0">
                <a:latin typeface="Times New Roman" panose="02020603050405020304" pitchFamily="18" charset="0"/>
                <a:cs typeface="Times New Roman" panose="02020603050405020304" pitchFamily="18" charset="0"/>
              </a:rPr>
              <a:t>Journal of Hospitality Marketing &amp; Management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31</a:t>
            </a:r>
            <a:r>
              <a:rPr lang="en-US" sz="1200" dirty="0">
                <a:latin typeface="Times New Roman" panose="02020603050405020304" pitchFamily="18" charset="0"/>
                <a:cs typeface="Times New Roman" panose="02020603050405020304" pitchFamily="18" charset="0"/>
              </a:rPr>
              <a:t>(5), pp.527-534.</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Ikromjon</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O’g’li</a:t>
            </a:r>
            <a:r>
              <a:rPr lang="en-US" sz="1200" dirty="0">
                <a:latin typeface="Times New Roman" panose="02020603050405020304" pitchFamily="18" charset="0"/>
                <a:cs typeface="Times New Roman" panose="02020603050405020304" pitchFamily="18" charset="0"/>
              </a:rPr>
              <a:t>, S.I., </a:t>
            </a:r>
            <a:r>
              <a:rPr lang="en-US" sz="1200" dirty="0" err="1">
                <a:latin typeface="Times New Roman" panose="02020603050405020304" pitchFamily="18" charset="0"/>
                <a:cs typeface="Times New Roman" panose="02020603050405020304" pitchFamily="18" charset="0"/>
              </a:rPr>
              <a:t>Mukhammadaziz</a:t>
            </a:r>
            <a:r>
              <a:rPr lang="en-US" sz="1200" dirty="0">
                <a:latin typeface="Times New Roman" panose="02020603050405020304" pitchFamily="18" charset="0"/>
                <a:cs typeface="Times New Roman" panose="02020603050405020304" pitchFamily="18" charset="0"/>
              </a:rPr>
              <a:t>, Y. and </a:t>
            </a:r>
            <a:r>
              <a:rPr lang="en-US" sz="1200" dirty="0" err="1">
                <a:latin typeface="Times New Roman" panose="02020603050405020304" pitchFamily="18" charset="0"/>
                <a:cs typeface="Times New Roman" panose="02020603050405020304" pitchFamily="18" charset="0"/>
              </a:rPr>
              <a:t>Sherali</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O'g'li</a:t>
            </a:r>
            <a:r>
              <a:rPr lang="en-US" sz="1200" dirty="0">
                <a:latin typeface="Times New Roman" panose="02020603050405020304" pitchFamily="18" charset="0"/>
                <a:cs typeface="Times New Roman" panose="02020603050405020304" pitchFamily="18" charset="0"/>
              </a:rPr>
              <a:t>, D.A., 2023. HOTEL SERVICE. </a:t>
            </a:r>
            <a:r>
              <a:rPr lang="en-US" sz="1200" i="1" dirty="0">
                <a:latin typeface="Times New Roman" panose="02020603050405020304" pitchFamily="18" charset="0"/>
                <a:cs typeface="Times New Roman" panose="02020603050405020304" pitchFamily="18" charset="0"/>
              </a:rPr>
              <a:t>ОБРАЗОВАНИЕ НАУКА И ИННОВАЦИОННЫЕ ИДЕИ В МИРЕ</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20</a:t>
            </a:r>
            <a:r>
              <a:rPr lang="en-US" sz="1200" dirty="0">
                <a:latin typeface="Times New Roman" panose="02020603050405020304" pitchFamily="18" charset="0"/>
                <a:cs typeface="Times New Roman" panose="02020603050405020304" pitchFamily="18" charset="0"/>
              </a:rPr>
              <a:t>(8), pp.101-104.</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Kennedy, D., 2021. The Difference Between Hospitality and Guest Service.</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Özdemir</a:t>
            </a:r>
            <a:r>
              <a:rPr lang="en-US" sz="1200" dirty="0">
                <a:latin typeface="Times New Roman" panose="02020603050405020304" pitchFamily="18" charset="0"/>
                <a:cs typeface="Times New Roman" panose="02020603050405020304" pitchFamily="18" charset="0"/>
              </a:rPr>
              <a:t>, A.İ., </a:t>
            </a:r>
            <a:r>
              <a:rPr lang="en-US" sz="1200" dirty="0" err="1">
                <a:latin typeface="Times New Roman" panose="02020603050405020304" pitchFamily="18" charset="0"/>
                <a:cs typeface="Times New Roman" panose="02020603050405020304" pitchFamily="18" charset="0"/>
              </a:rPr>
              <a:t>Çolak</a:t>
            </a:r>
            <a:r>
              <a:rPr lang="en-US" sz="1200" dirty="0">
                <a:latin typeface="Times New Roman" panose="02020603050405020304" pitchFamily="18" charset="0"/>
                <a:cs typeface="Times New Roman" panose="02020603050405020304" pitchFamily="18" charset="0"/>
              </a:rPr>
              <a:t>, A. and </a:t>
            </a:r>
            <a:r>
              <a:rPr lang="en-US" sz="1200" dirty="0" err="1">
                <a:latin typeface="Times New Roman" panose="02020603050405020304" pitchFamily="18" charset="0"/>
                <a:cs typeface="Times New Roman" panose="02020603050405020304" pitchFamily="18" charset="0"/>
              </a:rPr>
              <a:t>Shmilli</a:t>
            </a:r>
            <a:r>
              <a:rPr lang="en-US" sz="1200" dirty="0">
                <a:latin typeface="Times New Roman" panose="02020603050405020304" pitchFamily="18" charset="0"/>
                <a:cs typeface="Times New Roman" panose="02020603050405020304" pitchFamily="18" charset="0"/>
              </a:rPr>
              <a:t>, J., 2019. Business process management in hotels: with a focus on delivering quality guest service. </a:t>
            </a:r>
            <a:r>
              <a:rPr lang="en-US" sz="1200" i="1" dirty="0">
                <a:latin typeface="Times New Roman" panose="02020603050405020304" pitchFamily="18" charset="0"/>
                <a:cs typeface="Times New Roman" panose="02020603050405020304" pitchFamily="18" charset="0"/>
              </a:rPr>
              <a:t>Quality &amp; Quantity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53</a:t>
            </a:r>
            <a:r>
              <a:rPr lang="en-US" sz="1200" dirty="0">
                <a:latin typeface="Times New Roman" panose="02020603050405020304" pitchFamily="18" charset="0"/>
                <a:cs typeface="Times New Roman" panose="02020603050405020304" pitchFamily="18" charset="0"/>
              </a:rPr>
              <a:t>(5), pp.2305-2322.</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2023a. A world of timeless elegance and enchanted glamour. [online] Available at  </a:t>
            </a:r>
            <a:r>
              <a:rPr lang="en-US" sz="1200" u="sng" dirty="0">
                <a:latin typeface="Times New Roman" panose="02020603050405020304" pitchFamily="18" charset="0"/>
                <a:cs typeface="Times New Roman" panose="02020603050405020304" pitchFamily="18" charset="0"/>
                <a:hlinkClick r:id="rId1"/>
              </a:rPr>
              <a:t>https://www.raffles.com</a:t>
            </a:r>
            <a:r>
              <a:rPr lang="en-US" sz="1200" dirty="0">
                <a:latin typeface="Times New Roman" panose="02020603050405020304" pitchFamily="18" charset="0"/>
                <a:cs typeface="Times New Roman" panose="02020603050405020304" pitchFamily="18" charset="0"/>
              </a:rPr>
              <a:t>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2023b. Adventures and encounters crafted for the curious </a:t>
            </a:r>
            <a:r>
              <a:rPr lang="en-US" sz="1200" dirty="0" err="1">
                <a:latin typeface="Times New Roman" panose="02020603050405020304" pitchFamily="18" charset="0"/>
                <a:cs typeface="Times New Roman" panose="02020603050405020304" pitchFamily="18" charset="0"/>
              </a:rPr>
              <a:t>traveller</a:t>
            </a:r>
            <a:r>
              <a:rPr lang="en-US" sz="1200" dirty="0">
                <a:latin typeface="Times New Roman" panose="02020603050405020304" pitchFamily="18" charset="0"/>
                <a:cs typeface="Times New Roman" panose="02020603050405020304" pitchFamily="18" charset="0"/>
              </a:rPr>
              <a:t>. [online] Available at  </a:t>
            </a:r>
            <a:r>
              <a:rPr lang="en-US" sz="1200" u="sng" dirty="0">
                <a:latin typeface="Times New Roman" panose="02020603050405020304" pitchFamily="18" charset="0"/>
                <a:cs typeface="Times New Roman" panose="02020603050405020304" pitchFamily="18" charset="0"/>
                <a:hlinkClick r:id="rId1"/>
              </a:rPr>
              <a:t>https://www.raffles.com</a:t>
            </a:r>
            <a:r>
              <a:rPr lang="en-US" sz="1200" dirty="0">
                <a:latin typeface="Times New Roman" panose="02020603050405020304" pitchFamily="18" charset="0"/>
                <a:cs typeface="Times New Roman" panose="02020603050405020304" pitchFamily="18" charset="0"/>
              </a:rPr>
              <a:t>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 </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2023c. Places of authentic culture. [online] Available at https://www.raffles.com/hotels-resorts/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 </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2023d. Raffles by design. [online] Available at https://www.raffles.com/experiences/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 </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2023e. Sumptuous sojourns for a physical and emotional reset. [online] Available at https://www.raffles.com/experiences/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 </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Raffles 2023f. Experience the extraordinary. [online] Available at https://www.raffles.com/loyalty/ [Accessed on 4</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October 2023] </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Shamsudin</a:t>
            </a:r>
            <a:r>
              <a:rPr lang="en-US" sz="1200" dirty="0">
                <a:latin typeface="Times New Roman" panose="02020603050405020304" pitchFamily="18" charset="0"/>
                <a:cs typeface="Times New Roman" panose="02020603050405020304" pitchFamily="18" charset="0"/>
              </a:rPr>
              <a:t>, M.F.M.F., </a:t>
            </a:r>
            <a:r>
              <a:rPr lang="en-US" sz="1200" dirty="0" err="1">
                <a:latin typeface="Times New Roman" panose="02020603050405020304" pitchFamily="18" charset="0"/>
                <a:cs typeface="Times New Roman" panose="02020603050405020304" pitchFamily="18" charset="0"/>
              </a:rPr>
              <a:t>Esa</a:t>
            </a:r>
            <a:r>
              <a:rPr lang="en-US" sz="1200" dirty="0">
                <a:latin typeface="Times New Roman" panose="02020603050405020304" pitchFamily="18" charset="0"/>
                <a:cs typeface="Times New Roman" panose="02020603050405020304" pitchFamily="18" charset="0"/>
              </a:rPr>
              <a:t>, S.A.S.A. and Ali, A.M.A.M., 2019. Determinants of customer loyalty towards the hotel industry in Malaysia. </a:t>
            </a:r>
            <a:r>
              <a:rPr lang="en-US" sz="1200" i="1" dirty="0">
                <a:latin typeface="Times New Roman" panose="02020603050405020304" pitchFamily="18" charset="0"/>
                <a:cs typeface="Times New Roman" panose="02020603050405020304" pitchFamily="18" charset="0"/>
              </a:rPr>
              <a:t>International Journal of Innovation, Creativity and Change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(9), pp.21-29.</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err="1">
                <a:latin typeface="Times New Roman" panose="02020603050405020304" pitchFamily="18" charset="0"/>
                <a:cs typeface="Times New Roman" panose="02020603050405020304" pitchFamily="18" charset="0"/>
              </a:rPr>
              <a:t>Shevchuk</a:t>
            </a:r>
            <a:r>
              <a:rPr lang="en-US" sz="1200" dirty="0">
                <a:latin typeface="Times New Roman" panose="02020603050405020304" pitchFamily="18" charset="0"/>
                <a:cs typeface="Times New Roman" panose="02020603050405020304" pitchFamily="18" charset="0"/>
              </a:rPr>
              <a:t>, Y.A. and </a:t>
            </a:r>
            <a:r>
              <a:rPr lang="en-US" sz="1200" dirty="0" err="1">
                <a:latin typeface="Times New Roman" panose="02020603050405020304" pitchFamily="18" charset="0"/>
                <a:cs typeface="Times New Roman" panose="02020603050405020304" pitchFamily="18" charset="0"/>
              </a:rPr>
              <a:t>Denysenko</a:t>
            </a:r>
            <a:r>
              <a:rPr lang="en-US" sz="1200" dirty="0">
                <a:latin typeface="Times New Roman" panose="02020603050405020304" pitchFamily="18" charset="0"/>
                <a:cs typeface="Times New Roman" panose="02020603050405020304" pitchFamily="18" charset="0"/>
              </a:rPr>
              <a:t>, M., 2020. Hotel industry business model formation. In </a:t>
            </a:r>
            <a:r>
              <a:rPr lang="en-US" sz="1200" i="1" dirty="0">
                <a:latin typeface="Times New Roman" panose="02020603050405020304" pitchFamily="18" charset="0"/>
                <a:cs typeface="Times New Roman" panose="02020603050405020304" pitchFamily="18" charset="0"/>
              </a:rPr>
              <a:t>Modern transformations in economics and management</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Izdevniecība</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Baltija</a:t>
            </a:r>
            <a:r>
              <a:rPr lang="en-US" sz="1200" dirty="0">
                <a:latin typeface="Times New Roman" panose="02020603050405020304" pitchFamily="18" charset="0"/>
                <a:cs typeface="Times New Roman" panose="02020603050405020304" pitchFamily="18" charset="0"/>
              </a:rPr>
              <a:t> Publishing".</a:t>
            </a:r>
            <a:endParaRPr lang="en-US" sz="12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Shin, H.H. and </a:t>
            </a:r>
            <a:r>
              <a:rPr lang="en-US" sz="1200" dirty="0" err="1">
                <a:latin typeface="Times New Roman" panose="02020603050405020304" pitchFamily="18" charset="0"/>
                <a:cs typeface="Times New Roman" panose="02020603050405020304" pitchFamily="18" charset="0"/>
              </a:rPr>
              <a:t>Jeong</a:t>
            </a:r>
            <a:r>
              <a:rPr lang="en-US" sz="1200" dirty="0">
                <a:latin typeface="Times New Roman" panose="02020603050405020304" pitchFamily="18" charset="0"/>
                <a:cs typeface="Times New Roman" panose="02020603050405020304" pitchFamily="18" charset="0"/>
              </a:rPr>
              <a:t>, M., 2022. Redefining luxury service with technology implementation: the impact of technology on guest satisfaction and loyalty in a luxury hotel. </a:t>
            </a:r>
            <a:r>
              <a:rPr lang="en-US" sz="1200" i="1" dirty="0">
                <a:latin typeface="Times New Roman" panose="02020603050405020304" pitchFamily="18" charset="0"/>
                <a:cs typeface="Times New Roman" panose="02020603050405020304" pitchFamily="18" charset="0"/>
              </a:rPr>
              <a:t>International Journal of Contemporary Hospitality Management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34</a:t>
            </a:r>
            <a:r>
              <a:rPr lang="en-US" sz="1200" dirty="0">
                <a:latin typeface="Times New Roman" panose="02020603050405020304" pitchFamily="18" charset="0"/>
                <a:cs typeface="Times New Roman" panose="02020603050405020304" pitchFamily="18" charset="0"/>
              </a:rPr>
              <a:t>(4), pp.1491-1514.</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0</TotalTime>
  <Words>6204</Words>
  <Application>WPS Presentation</Application>
  <PresentationFormat>On-screen Show (4:3)</PresentationFormat>
  <Paragraphs>126</Paragraphs>
  <Slides>13</Slides>
  <Notes>9</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SimSun</vt:lpstr>
      <vt:lpstr>Wingdings</vt:lpstr>
      <vt:lpstr>Wingdings</vt:lpstr>
      <vt:lpstr>Wingdings 2</vt:lpstr>
      <vt:lpstr>Times New Roman</vt:lpstr>
      <vt:lpstr>Century Schoolbook</vt:lpstr>
      <vt:lpstr>Microsoft YaHei</vt:lpstr>
      <vt:lpstr>Arial Unicode MS</vt:lpstr>
      <vt:lpstr>Calibri</vt:lpstr>
      <vt:lpstr>Oriel</vt:lpstr>
      <vt:lpstr>Title: The role and importance of quality service, hospitality and guest service within the hotel industry </vt:lpstr>
      <vt:lpstr>Contents     </vt:lpstr>
      <vt:lpstr>Introduction </vt:lpstr>
      <vt:lpstr>Consumers Base</vt:lpstr>
      <vt:lpstr>Consumers Base</vt:lpstr>
      <vt:lpstr>Guest service</vt:lpstr>
      <vt:lpstr>Guest Service</vt:lpstr>
      <vt:lpstr>Significance of hospitality </vt:lpstr>
      <vt:lpstr>Significance of hospitality </vt:lpstr>
      <vt:lpstr>How hotel meet guest expectations </vt:lpstr>
      <vt:lpstr>How hotel meet guest expectations </vt:lpstr>
      <vt:lpstr>Conclusion  </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quality service, hospitality and guest service within the hotel industry </dc:title>
  <dc:creator>Office</dc:creator>
  <cp:lastModifiedBy>Alina Nedea</cp:lastModifiedBy>
  <cp:revision>121</cp:revision>
  <dcterms:created xsi:type="dcterms:W3CDTF">2023-10-04T11:52:00Z</dcterms:created>
  <dcterms:modified xsi:type="dcterms:W3CDTF">2023-10-17T20:02:20Z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6195140E05B44DF596EEDE02962E117F</vt:lpwstr>
  </property>
  <property fmtid="{D5CDD505-2E9C-101B-9397-08002B2CF9AE}" pid="3" name="KSOProductBuildVer">
    <vt:lpwstr>2057-11.2.0.11486</vt:lpwstr>
  </property>
</Properties>
</file>