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40"/>
    <p:restoredTop sz="95859"/>
  </p:normalViewPr>
  <p:slideViewPr>
    <p:cSldViewPr snapToGrid="0" snapToObjects="1">
      <p:cViewPr varScale="1">
        <p:scale>
          <a:sx n="125" d="100"/>
          <a:sy n="125" d="100"/>
        </p:scale>
        <p:origin x="184" y="3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2">
            <a:extLst>
              <a:ext uri="{FF2B5EF4-FFF2-40B4-BE49-F238E27FC236}">
                <a16:creationId xmlns:a16="http://schemas.microsoft.com/office/drawing/2014/main" id="{AE9D542A-5B83-9D4E-95E6-52A379635F3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7" name="Picture 16">
            <a:extLst>
              <a:ext uri="{FF2B5EF4-FFF2-40B4-BE49-F238E27FC236}">
                <a16:creationId xmlns:a16="http://schemas.microsoft.com/office/drawing/2014/main" id="{3FEC7A71-2479-F845-A36E-D9461E42FEBC}"/>
              </a:ext>
            </a:extLst>
          </p:cNvPr>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72"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01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spcAft>
                <a:spcPts val="400"/>
              </a:spcAft>
            </a:pPr>
            <a:r>
              <a:rPr lang="en-GB" sz="2600" b="1" dirty="0">
                <a:solidFill>
                  <a:srgbClr val="162741"/>
                </a:solidFill>
                <a:latin typeface="Aptos"/>
              </a:rPr>
              <a:t>Difficulty attracting highly skilled healthcare and technology professionals</a:t>
            </a:r>
          </a:p>
        </p:txBody>
      </p:sp>
      <p:sp>
        <p:nvSpPr>
          <p:cNvPr id="8" name="TextBox 7"/>
          <p:cNvSpPr txBox="1"/>
          <p:nvPr/>
        </p:nvSpPr>
        <p:spPr>
          <a:xfrm>
            <a:off x="795528" y="1563624"/>
            <a:ext cx="3172968" cy="323165"/>
          </a:xfrm>
          <a:prstGeom prst="rect">
            <a:avLst/>
          </a:prstGeom>
          <a:noFill/>
        </p:spPr>
        <p:txBody>
          <a:bodyPr wrap="square" lIns="45720" rIns="45720" anchor="t">
            <a:spAutoFit/>
          </a:bodyPr>
          <a:lstStyle/>
          <a:p>
            <a:pPr algn="l">
              <a:spcAft>
                <a:spcPts val="400"/>
              </a:spcAft>
            </a:pPr>
            <a:r>
              <a:rPr lang="en-GB" sz="1500" b="1" i="0" dirty="0">
                <a:solidFill>
                  <a:srgbClr val="162741"/>
                </a:solidFill>
                <a:latin typeface="Aptos"/>
              </a:rPr>
              <a:t>The challenges</a:t>
            </a:r>
            <a:endParaRPr lang="en-GB" sz="1500" b="1" dirty="0">
              <a:solidFill>
                <a:srgbClr val="162741"/>
              </a:solidFill>
              <a:latin typeface="Aptos"/>
            </a:endParaRPr>
          </a:p>
        </p:txBody>
      </p:sp>
      <p:sp>
        <p:nvSpPr>
          <p:cNvPr id="9" name="TextBox 8"/>
          <p:cNvSpPr txBox="1"/>
          <p:nvPr/>
        </p:nvSpPr>
        <p:spPr>
          <a:xfrm>
            <a:off x="800100" y="1789988"/>
            <a:ext cx="3172968" cy="1343958"/>
          </a:xfrm>
          <a:prstGeom prst="rect">
            <a:avLst/>
          </a:prstGeom>
          <a:noFill/>
        </p:spPr>
        <p:txBody>
          <a:bodyPr wrap="square" lIns="45720" rIns="45720" anchor="t">
            <a:spAutoFit/>
          </a:bodyPr>
          <a:lstStyle/>
          <a:p>
            <a:pPr algn="l">
              <a:spcAft>
                <a:spcPts val="400"/>
              </a:spcAft>
            </a:pPr>
            <a:r>
              <a:rPr lang="en-GB" sz="1300" b="0" i="0" dirty="0">
                <a:solidFill>
                  <a:srgbClr val="2B3746"/>
                </a:solidFill>
                <a:latin typeface="Aptos"/>
              </a:rPr>
              <a:t>* As consultant, I adopt HR Strategy and consult stakeholders. </a:t>
            </a:r>
            <a:r>
              <a:rPr lang="en-GB" sz="1300" dirty="0">
                <a:solidFill>
                  <a:srgbClr val="2B3746"/>
                </a:solidFill>
                <a:latin typeface="Aptos"/>
              </a:rPr>
              <a:t>And I found out that there is strong competition/high demand for skilled and technology professionals.</a:t>
            </a:r>
          </a:p>
          <a:p>
            <a:pPr algn="l">
              <a:spcAft>
                <a:spcPts val="400"/>
              </a:spcAft>
            </a:pPr>
            <a:r>
              <a:rPr lang="en-GB" sz="1300" b="0" i="0" dirty="0">
                <a:solidFill>
                  <a:srgbClr val="2B3746"/>
                </a:solidFill>
                <a:latin typeface="Aptos"/>
              </a:rPr>
              <a:t>* Difficulties recruiting and retaining experienced staffs.</a:t>
            </a:r>
            <a:endParaRPr sz="13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challenges</a:t>
            </a:r>
            <a:endParaRPr sz="1500" b="1" i="0" dirty="0">
              <a:solidFill>
                <a:srgbClr val="162741"/>
              </a:solidFill>
              <a:latin typeface="Aptos"/>
            </a:endParaRPr>
          </a:p>
        </p:txBody>
      </p:sp>
      <p:sp>
        <p:nvSpPr>
          <p:cNvPr id="13" name="TextBox 12"/>
          <p:cNvSpPr txBox="1"/>
          <p:nvPr/>
        </p:nvSpPr>
        <p:spPr>
          <a:xfrm>
            <a:off x="4517136" y="1938528"/>
            <a:ext cx="3172968" cy="943848"/>
          </a:xfrm>
          <a:prstGeom prst="rect">
            <a:avLst/>
          </a:prstGeom>
          <a:noFill/>
        </p:spPr>
        <p:txBody>
          <a:bodyPr wrap="square" lIns="45720" rIns="45720" anchor="t">
            <a:spAutoFit/>
          </a:bodyPr>
          <a:lstStyle/>
          <a:p>
            <a:pPr algn="l">
              <a:spcAft>
                <a:spcPts val="400"/>
              </a:spcAft>
            </a:pPr>
            <a:r>
              <a:rPr lang="en-GB" sz="1300" dirty="0">
                <a:solidFill>
                  <a:srgbClr val="2B3746"/>
                </a:solidFill>
                <a:latin typeface="Aptos"/>
              </a:rPr>
              <a:t>* Rapid organisational growth: </a:t>
            </a:r>
            <a:r>
              <a:rPr lang="en-GB" sz="1300" dirty="0" err="1">
                <a:solidFill>
                  <a:srgbClr val="2B3746"/>
                </a:solidFill>
                <a:latin typeface="Aptos"/>
              </a:rPr>
              <a:t>healthConnect</a:t>
            </a:r>
            <a:r>
              <a:rPr lang="en-GB" sz="1300" dirty="0">
                <a:solidFill>
                  <a:srgbClr val="2B3746"/>
                </a:solidFill>
                <a:latin typeface="Aptos"/>
              </a:rPr>
              <a:t> uk needs more staff with specialised healthcare, technology and leadership skills.</a:t>
            </a:r>
          </a:p>
          <a:p>
            <a:pPr algn="l">
              <a:spcAft>
                <a:spcPts val="400"/>
              </a:spcAft>
            </a:pPr>
            <a:endParaRPr sz="13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sz="1500" b="1" i="0" dirty="0">
              <a:solidFill>
                <a:srgbClr val="162741"/>
              </a:solidFill>
              <a:latin typeface="Aptos"/>
            </a:endParaRPr>
          </a:p>
        </p:txBody>
      </p:sp>
      <p:sp>
        <p:nvSpPr>
          <p:cNvPr id="17" name="TextBox 16"/>
          <p:cNvSpPr txBox="1"/>
          <p:nvPr/>
        </p:nvSpPr>
        <p:spPr>
          <a:xfrm>
            <a:off x="8229600" y="1938528"/>
            <a:ext cx="3172968" cy="1744067"/>
          </a:xfrm>
          <a:prstGeom prst="rect">
            <a:avLst/>
          </a:prstGeom>
          <a:noFill/>
        </p:spPr>
        <p:txBody>
          <a:bodyPr wrap="square" lIns="45720" rIns="45720" anchor="t">
            <a:spAutoFit/>
          </a:bodyPr>
          <a:lstStyle/>
          <a:p>
            <a:pPr algn="l">
              <a:spcAft>
                <a:spcPts val="400"/>
              </a:spcAft>
            </a:pPr>
            <a:r>
              <a:rPr lang="en-GB" sz="1300" b="0" i="0" dirty="0">
                <a:solidFill>
                  <a:srgbClr val="2B3746"/>
                </a:solidFill>
                <a:latin typeface="Aptos"/>
              </a:rPr>
              <a:t>* Invest in staff retraining and upskilling to develop highly skill</a:t>
            </a:r>
            <a:r>
              <a:rPr lang="en-GB" sz="1300" dirty="0">
                <a:solidFill>
                  <a:srgbClr val="2B3746"/>
                </a:solidFill>
                <a:latin typeface="Aptos"/>
              </a:rPr>
              <a:t>ed healthcare and technology professionals internally, helping to close existing skills gaps.</a:t>
            </a:r>
          </a:p>
          <a:p>
            <a:pPr algn="l">
              <a:spcAft>
                <a:spcPts val="400"/>
              </a:spcAft>
            </a:pPr>
            <a:r>
              <a:rPr lang="en-GB" sz="1300" b="0" i="0" dirty="0">
                <a:solidFill>
                  <a:srgbClr val="2B3746"/>
                </a:solidFill>
                <a:latin typeface="Aptos"/>
              </a:rPr>
              <a:t>* </a:t>
            </a:r>
            <a:r>
              <a:rPr lang="en-GB" sz="1300" b="1" i="0" dirty="0">
                <a:solidFill>
                  <a:srgbClr val="2B3746"/>
                </a:solidFill>
                <a:latin typeface="Aptos"/>
              </a:rPr>
              <a:t>justification</a:t>
            </a:r>
            <a:r>
              <a:rPr lang="en-GB" sz="1300" b="0" i="0" dirty="0">
                <a:solidFill>
                  <a:srgbClr val="2B3746"/>
                </a:solidFill>
                <a:latin typeface="Aptos"/>
              </a:rPr>
              <a:t>: </a:t>
            </a:r>
            <a:r>
              <a:rPr lang="en-GB" sz="1300" dirty="0">
                <a:solidFill>
                  <a:srgbClr val="2B3746"/>
                </a:solidFill>
                <a:latin typeface="Aptos"/>
              </a:rPr>
              <a:t>It will be less expensive for the organisation and low risk because the organisation knows their abilities and capability.</a:t>
            </a:r>
            <a:endParaRPr sz="1300" b="0" i="0" dirty="0">
              <a:solidFill>
                <a:srgbClr val="2B3746"/>
              </a:solidFill>
              <a:latin typeface="Aptos"/>
            </a:endParaRPr>
          </a:p>
        </p:txBody>
      </p:sp>
      <p:sp>
        <p:nvSpPr>
          <p:cNvPr id="18" name="TextBox 17"/>
          <p:cNvSpPr txBox="1"/>
          <p:nvPr/>
        </p:nvSpPr>
        <p:spPr>
          <a:xfrm>
            <a:off x="658368" y="3182112"/>
            <a:ext cx="5212080" cy="384048"/>
          </a:xfrm>
          <a:prstGeom prst="rect">
            <a:avLst/>
          </a:prstGeom>
          <a:noFill/>
        </p:spPr>
        <p:txBody>
          <a:bodyPr wrap="square" lIns="45720" rIns="45720" anchor="t">
            <a:spAutoFit/>
          </a:bodyPr>
          <a:lstStyle/>
          <a:p>
            <a:pPr algn="l">
              <a:spcAft>
                <a:spcPts val="400"/>
              </a:spcAft>
            </a:pPr>
            <a:r>
              <a:rPr sz="1800" b="1" i="0">
                <a:solidFill>
                  <a:srgbClr val="162741"/>
                </a:solidFill>
                <a:latin typeface="Aptos"/>
              </a:rPr>
              <a:t>Why people management matters</a:t>
            </a:r>
          </a:p>
        </p:txBody>
      </p:sp>
      <p:sp>
        <p:nvSpPr>
          <p:cNvPr id="19" name="TextBox 18"/>
          <p:cNvSpPr txBox="1"/>
          <p:nvPr/>
        </p:nvSpPr>
        <p:spPr>
          <a:xfrm>
            <a:off x="685800" y="3675887"/>
            <a:ext cx="5212080" cy="1417320"/>
          </a:xfrm>
          <a:prstGeom prst="rect">
            <a:avLst/>
          </a:prstGeom>
          <a:noFill/>
        </p:spPr>
        <p:txBody>
          <a:bodyPr wrap="square" lIns="45720" rIns="45720" anchor="t">
            <a:spAutoFit/>
          </a:bodyPr>
          <a:lstStyle/>
          <a:p>
            <a:pPr algn="l">
              <a:spcAft>
                <a:spcPts val="400"/>
              </a:spcAft>
            </a:pPr>
            <a:r>
              <a:rPr sz="1400" b="0" i="0">
                <a:solidFill>
                  <a:srgbClr val="2B3746"/>
                </a:solidFill>
                <a:latin typeface="Aptos"/>
              </a:rPr>
              <a:t>Good care relies on capable teams who have enough time and support. HR can help HealthConnect expand without losing sight of service quality. This works best when employees and managers help shape the changes, rather than HR working in isolation.</a:t>
            </a:r>
          </a:p>
        </p:txBody>
      </p:sp>
      <p:sp>
        <p:nvSpPr>
          <p:cNvPr id="20" name="Rounded Rectangle 19"/>
          <p:cNvSpPr/>
          <p:nvPr/>
        </p:nvSpPr>
        <p:spPr>
          <a:xfrm>
            <a:off x="6400800" y="3675888"/>
            <a:ext cx="5001768" cy="1839960"/>
          </a:xfrm>
          <a:prstGeom prst="roundRect">
            <a:avLst/>
          </a:prstGeom>
          <a:solidFill>
            <a:srgbClr val="DEE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Oval 20"/>
          <p:cNvSpPr/>
          <p:nvPr/>
        </p:nvSpPr>
        <p:spPr>
          <a:xfrm>
            <a:off x="7051852" y="3703320"/>
            <a:ext cx="230428" cy="230428"/>
          </a:xfrm>
          <a:prstGeom prst="ellipse">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21"/>
          <p:cNvSpPr/>
          <p:nvPr/>
        </p:nvSpPr>
        <p:spPr>
          <a:xfrm>
            <a:off x="6961327" y="3966667"/>
            <a:ext cx="411480" cy="427939"/>
          </a:xfrm>
          <a:prstGeom prst="roundRect">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766559" y="4526280"/>
            <a:ext cx="1188720" cy="320040"/>
          </a:xfrm>
          <a:prstGeom prst="rect">
            <a:avLst/>
          </a:prstGeom>
          <a:noFill/>
        </p:spPr>
        <p:txBody>
          <a:bodyPr wrap="square" lIns="45720" rIns="45720" anchor="t">
            <a:spAutoFit/>
          </a:bodyPr>
          <a:lstStyle/>
          <a:p>
            <a:pPr algn="ctr">
              <a:spcAft>
                <a:spcPts val="400"/>
              </a:spcAft>
            </a:pPr>
            <a:r>
              <a:rPr sz="1100" b="1" i="0">
                <a:solidFill>
                  <a:srgbClr val="162741"/>
                </a:solidFill>
                <a:latin typeface="Aptos"/>
              </a:rPr>
              <a:t>Clinical</a:t>
            </a:r>
          </a:p>
        </p:txBody>
      </p:sp>
      <p:sp>
        <p:nvSpPr>
          <p:cNvPr id="24" name="Oval 23"/>
          <p:cNvSpPr/>
          <p:nvPr/>
        </p:nvSpPr>
        <p:spPr>
          <a:xfrm>
            <a:off x="8514892" y="3703320"/>
            <a:ext cx="230428" cy="230428"/>
          </a:xfrm>
          <a:prstGeom prst="ellipse">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8424367" y="3966667"/>
            <a:ext cx="411480" cy="427939"/>
          </a:xfrm>
          <a:prstGeom prst="roundRect">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229600" y="4526280"/>
            <a:ext cx="1188720" cy="320040"/>
          </a:xfrm>
          <a:prstGeom prst="rect">
            <a:avLst/>
          </a:prstGeom>
          <a:noFill/>
        </p:spPr>
        <p:txBody>
          <a:bodyPr wrap="square" lIns="45720" rIns="45720" anchor="t">
            <a:spAutoFit/>
          </a:bodyPr>
          <a:lstStyle/>
          <a:p>
            <a:pPr algn="ctr">
              <a:spcAft>
                <a:spcPts val="400"/>
              </a:spcAft>
            </a:pPr>
            <a:r>
              <a:rPr sz="1100" b="1" i="0">
                <a:solidFill>
                  <a:srgbClr val="162741"/>
                </a:solidFill>
                <a:latin typeface="Aptos"/>
              </a:rPr>
              <a:t>Digital</a:t>
            </a:r>
          </a:p>
        </p:txBody>
      </p:sp>
      <p:sp>
        <p:nvSpPr>
          <p:cNvPr id="27" name="Oval 26"/>
          <p:cNvSpPr/>
          <p:nvPr/>
        </p:nvSpPr>
        <p:spPr>
          <a:xfrm>
            <a:off x="9977932" y="3703320"/>
            <a:ext cx="230428" cy="230428"/>
          </a:xfrm>
          <a:prstGeom prst="ellipse">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ounded Rectangle 27"/>
          <p:cNvSpPr/>
          <p:nvPr/>
        </p:nvSpPr>
        <p:spPr>
          <a:xfrm>
            <a:off x="9887407" y="3966667"/>
            <a:ext cx="411480" cy="427939"/>
          </a:xfrm>
          <a:prstGeom prst="roundRect">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692640" y="4526280"/>
            <a:ext cx="1188720" cy="320040"/>
          </a:xfrm>
          <a:prstGeom prst="rect">
            <a:avLst/>
          </a:prstGeom>
          <a:noFill/>
        </p:spPr>
        <p:txBody>
          <a:bodyPr wrap="square" lIns="45720" rIns="45720" anchor="t">
            <a:spAutoFit/>
          </a:bodyPr>
          <a:lstStyle/>
          <a:p>
            <a:pPr algn="ctr">
              <a:spcAft>
                <a:spcPts val="400"/>
              </a:spcAft>
            </a:pPr>
            <a:r>
              <a:rPr sz="1100" b="1" i="0">
                <a:solidFill>
                  <a:srgbClr val="162741"/>
                </a:solidFill>
                <a:latin typeface="Aptos"/>
              </a:rPr>
              <a:t>Operations</a:t>
            </a:r>
          </a:p>
        </p:txBody>
      </p:sp>
      <p:sp>
        <p:nvSpPr>
          <p:cNvPr id="30" name="TextBox 29"/>
          <p:cNvSpPr txBox="1"/>
          <p:nvPr/>
        </p:nvSpPr>
        <p:spPr>
          <a:xfrm>
            <a:off x="6720840" y="4892040"/>
            <a:ext cx="4480560" cy="228600"/>
          </a:xfrm>
          <a:prstGeom prst="rect">
            <a:avLst/>
          </a:prstGeom>
          <a:noFill/>
        </p:spPr>
        <p:txBody>
          <a:bodyPr wrap="square" lIns="45720" rIns="45720" anchor="t">
            <a:spAutoFit/>
          </a:bodyPr>
          <a:lstStyle/>
          <a:p>
            <a:pPr algn="ctr">
              <a:spcAft>
                <a:spcPts val="400"/>
              </a:spcAft>
            </a:pPr>
            <a:r>
              <a:rPr sz="1100" b="0" i="0">
                <a:solidFill>
                  <a:srgbClr val="5F6F7F"/>
                </a:solidFill>
                <a:latin typeface="Aptos"/>
              </a:rPr>
              <a:t>Teams need shared priorities and clear communication</a:t>
            </a:r>
          </a:p>
        </p:txBody>
      </p:sp>
      <p:sp>
        <p:nvSpPr>
          <p:cNvPr id="31" name="TextBox 30"/>
          <p:cNvSpPr txBox="1"/>
          <p:nvPr/>
        </p:nvSpPr>
        <p:spPr>
          <a:xfrm>
            <a:off x="521207" y="616507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Source: Assessment scenario (2026); CIPD (2025a); NHS England (2023).</a:t>
            </a:r>
          </a:p>
        </p:txBody>
      </p:sp>
      <p:sp>
        <p:nvSpPr>
          <p:cNvPr id="32" name="TextBox 31"/>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3" name="TextBox 32"/>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dirty="0">
                <a:solidFill>
                  <a:srgbClr val="5F6F7F"/>
                </a:solidFill>
                <a:latin typeface="Aptos"/>
              </a:rPr>
              <a:t>02 / 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02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Increased employee turnover</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a:t>
            </a:r>
            <a:endParaRPr sz="1500" b="1" i="0" dirty="0">
              <a:solidFill>
                <a:srgbClr val="162741"/>
              </a:solidFill>
              <a:latin typeface="Aptos"/>
            </a:endParaRP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High employee turnover makes it difficult to retain experienced staff and can increase recruitment costs, workload and pressure on existing employees.</a:t>
            </a:r>
            <a:endParaRPr sz="12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challenges</a:t>
            </a:r>
            <a:endParaRPr sz="1500" b="1" i="0" dirty="0">
              <a:solidFill>
                <a:srgbClr val="162741"/>
              </a:solidFill>
              <a:latin typeface="Aptos"/>
            </a:endParaRPr>
          </a:p>
        </p:txBody>
      </p:sp>
      <p:sp>
        <p:nvSpPr>
          <p:cNvPr id="13" name="TextBox 12"/>
          <p:cNvSpPr txBox="1"/>
          <p:nvPr/>
        </p:nvSpPr>
        <p:spPr>
          <a:xfrm>
            <a:off x="4517136" y="1938528"/>
            <a:ext cx="3172968" cy="933589"/>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High workload and work-related pressure.</a:t>
            </a:r>
            <a:endParaRPr sz="1200" b="0" i="0" dirty="0">
              <a:solidFill>
                <a:srgbClr val="2B3746"/>
              </a:solidFill>
              <a:latin typeface="Aptos"/>
            </a:endParaRPr>
          </a:p>
          <a:p>
            <a:pPr algn="l">
              <a:spcAft>
                <a:spcPts val="400"/>
              </a:spcAft>
            </a:pPr>
            <a:r>
              <a:rPr lang="en-GB" sz="1200" dirty="0">
                <a:solidFill>
                  <a:srgbClr val="2B3746"/>
                </a:solidFill>
                <a:latin typeface="Aptos"/>
              </a:rPr>
              <a:t>* Limited opportunity for career development.</a:t>
            </a:r>
            <a:endParaRPr sz="1200" b="0" i="0" dirty="0">
              <a:solidFill>
                <a:srgbClr val="2B3746"/>
              </a:solidFill>
              <a:latin typeface="Aptos"/>
            </a:endParaRPr>
          </a:p>
          <a:p>
            <a:pPr algn="l">
              <a:spcAft>
                <a:spcPts val="400"/>
              </a:spcAft>
            </a:pPr>
            <a:r>
              <a:rPr lang="en-GB" sz="1200" dirty="0">
                <a:solidFill>
                  <a:srgbClr val="2B3746"/>
                </a:solidFill>
                <a:latin typeface="Aptos"/>
              </a:rPr>
              <a:t>* Skills shortage increasing pressure on existing staffs.</a:t>
            </a:r>
            <a:endParaRPr sz="12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sz="1500" b="1" i="0" dirty="0">
              <a:solidFill>
                <a:srgbClr val="162741"/>
              </a:solidFill>
              <a:latin typeface="Aptos"/>
            </a:endParaRPr>
          </a:p>
        </p:txBody>
      </p:sp>
      <p:sp>
        <p:nvSpPr>
          <p:cNvPr id="17" name="TextBox 16"/>
          <p:cNvSpPr txBox="1"/>
          <p:nvPr/>
        </p:nvSpPr>
        <p:spPr>
          <a:xfrm>
            <a:off x="8229600" y="1938528"/>
            <a:ext cx="3172968" cy="1015663"/>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Invest in employee development, wellbeing and career progression to improve retention. Provide regular training, recognise employee performance and create clear opportunities for career growth.</a:t>
            </a:r>
            <a:endParaRPr sz="1200" b="0" i="0" dirty="0">
              <a:solidFill>
                <a:srgbClr val="2B3746"/>
              </a:solidFill>
              <a:latin typeface="Aptos"/>
            </a:endParaRPr>
          </a:p>
        </p:txBody>
      </p:sp>
      <p:sp>
        <p:nvSpPr>
          <p:cNvPr id="18" name="TextBox 17"/>
          <p:cNvSpPr txBox="1"/>
          <p:nvPr/>
        </p:nvSpPr>
        <p:spPr>
          <a:xfrm>
            <a:off x="685800" y="3383280"/>
            <a:ext cx="10515600" cy="369332"/>
          </a:xfrm>
          <a:prstGeom prst="rect">
            <a:avLst/>
          </a:prstGeom>
          <a:noFill/>
        </p:spPr>
        <p:txBody>
          <a:bodyPr wrap="square" lIns="45720" rIns="45720" anchor="t">
            <a:spAutoFit/>
          </a:bodyPr>
          <a:lstStyle/>
          <a:p>
            <a:pPr>
              <a:spcAft>
                <a:spcPts val="400"/>
              </a:spcAft>
            </a:pPr>
            <a:r>
              <a:rPr lang="en-GB" b="1">
                <a:solidFill>
                  <a:srgbClr val="162741"/>
                </a:solidFill>
                <a:latin typeface="Aptos"/>
              </a:rPr>
              <a:t>Connecting people management with business growth</a:t>
            </a:r>
            <a:endParaRPr lang="en-GB" b="1" dirty="0">
              <a:solidFill>
                <a:srgbClr val="162741"/>
              </a:solidFill>
              <a:latin typeface="Aptos"/>
            </a:endParaRPr>
          </a:p>
        </p:txBody>
      </p:sp>
      <p:sp>
        <p:nvSpPr>
          <p:cNvPr id="19" name="Oval 18"/>
          <p:cNvSpPr/>
          <p:nvPr/>
        </p:nvSpPr>
        <p:spPr>
          <a:xfrm>
            <a:off x="731520" y="4069080"/>
            <a:ext cx="566928" cy="566928"/>
          </a:xfrm>
          <a:prstGeom prst="ellipse">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31520" y="4087368"/>
            <a:ext cx="566928" cy="530352"/>
          </a:xfrm>
          <a:prstGeom prst="rect">
            <a:avLst/>
          </a:prstGeom>
          <a:noFill/>
        </p:spPr>
        <p:txBody>
          <a:bodyPr wrap="square" lIns="9144" tIns="9144" rIns="9144" bIns="9144" anchor="ctr">
            <a:spAutoFit/>
          </a:bodyPr>
          <a:lstStyle/>
          <a:p>
            <a:pPr algn="ctr">
              <a:spcAft>
                <a:spcPts val="400"/>
              </a:spcAft>
            </a:pPr>
            <a:r>
              <a:rPr sz="1400" b="1" i="0">
                <a:solidFill>
                  <a:srgbClr val="FFFFFF"/>
                </a:solidFill>
                <a:latin typeface="Aptos"/>
              </a:rPr>
              <a:t>1</a:t>
            </a:r>
          </a:p>
        </p:txBody>
      </p:sp>
      <p:sp>
        <p:nvSpPr>
          <p:cNvPr id="21" name="TextBox 20"/>
          <p:cNvSpPr txBox="1"/>
          <p:nvPr/>
        </p:nvSpPr>
        <p:spPr>
          <a:xfrm>
            <a:off x="1444752" y="4041648"/>
            <a:ext cx="1783080" cy="292608"/>
          </a:xfrm>
          <a:prstGeom prst="rect">
            <a:avLst/>
          </a:prstGeom>
          <a:noFill/>
        </p:spPr>
        <p:txBody>
          <a:bodyPr wrap="square" lIns="45720" rIns="45720" anchor="t">
            <a:spAutoFit/>
          </a:bodyPr>
          <a:lstStyle/>
          <a:p>
            <a:pPr algn="l">
              <a:spcAft>
                <a:spcPts val="400"/>
              </a:spcAft>
            </a:pPr>
            <a:r>
              <a:rPr sz="1400" b="1" i="0">
                <a:solidFill>
                  <a:srgbClr val="162741"/>
                </a:solidFill>
                <a:latin typeface="Aptos"/>
              </a:rPr>
              <a:t>Understand the need</a:t>
            </a:r>
          </a:p>
        </p:txBody>
      </p:sp>
      <p:sp>
        <p:nvSpPr>
          <p:cNvPr id="22" name="TextBox 21"/>
          <p:cNvSpPr txBox="1"/>
          <p:nvPr/>
        </p:nvSpPr>
        <p:spPr>
          <a:xfrm>
            <a:off x="1444752" y="4407408"/>
            <a:ext cx="1874519" cy="594360"/>
          </a:xfrm>
          <a:prstGeom prst="rect">
            <a:avLst/>
          </a:prstGeom>
          <a:noFill/>
        </p:spPr>
        <p:txBody>
          <a:bodyPr wrap="square" lIns="45720" rIns="45720" anchor="t">
            <a:spAutoFit/>
          </a:bodyPr>
          <a:lstStyle/>
          <a:p>
            <a:pPr algn="l">
              <a:spcAft>
                <a:spcPts val="400"/>
              </a:spcAft>
            </a:pPr>
            <a:r>
              <a:rPr sz="1100" b="0" i="0">
                <a:solidFill>
                  <a:srgbClr val="5F6F7F"/>
                </a:solidFill>
                <a:latin typeface="Aptos"/>
              </a:rPr>
              <a:t>Review information and hear staff views</a:t>
            </a:r>
          </a:p>
        </p:txBody>
      </p:sp>
      <p:cxnSp>
        <p:nvCxnSpPr>
          <p:cNvPr id="23" name="Connector 22"/>
          <p:cNvCxnSpPr/>
          <p:nvPr/>
        </p:nvCxnSpPr>
        <p:spPr>
          <a:xfrm>
            <a:off x="3063239" y="4361688"/>
            <a:ext cx="411481" cy="0"/>
          </a:xfrm>
          <a:prstGeom prst="line">
            <a:avLst/>
          </a:prstGeom>
          <a:ln w="25400">
            <a:solidFill>
              <a:srgbClr val="A0B4C3"/>
            </a:solidFill>
          </a:ln>
        </p:spPr>
        <p:style>
          <a:lnRef idx="2">
            <a:schemeClr val="accent1"/>
          </a:lnRef>
          <a:fillRef idx="0">
            <a:schemeClr val="accent1"/>
          </a:fillRef>
          <a:effectRef idx="1">
            <a:schemeClr val="accent1"/>
          </a:effectRef>
          <a:fontRef idx="minor">
            <a:schemeClr val="tx1"/>
          </a:fontRef>
        </p:style>
      </p:cxnSp>
      <p:sp>
        <p:nvSpPr>
          <p:cNvPr id="24" name="Oval 23"/>
          <p:cNvSpPr/>
          <p:nvPr/>
        </p:nvSpPr>
        <p:spPr>
          <a:xfrm>
            <a:off x="3547872" y="4069080"/>
            <a:ext cx="566928" cy="566928"/>
          </a:xfrm>
          <a:prstGeom prst="ellipse">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3547872" y="4087368"/>
            <a:ext cx="566928" cy="530352"/>
          </a:xfrm>
          <a:prstGeom prst="rect">
            <a:avLst/>
          </a:prstGeom>
          <a:noFill/>
        </p:spPr>
        <p:txBody>
          <a:bodyPr wrap="square" lIns="9144" tIns="9144" rIns="9144" bIns="9144" anchor="ctr">
            <a:spAutoFit/>
          </a:bodyPr>
          <a:lstStyle/>
          <a:p>
            <a:pPr algn="ctr">
              <a:spcAft>
                <a:spcPts val="400"/>
              </a:spcAft>
            </a:pPr>
            <a:r>
              <a:rPr sz="1400" b="1" i="0">
                <a:solidFill>
                  <a:srgbClr val="FFFFFF"/>
                </a:solidFill>
                <a:latin typeface="Aptos"/>
              </a:rPr>
              <a:t>2</a:t>
            </a:r>
          </a:p>
        </p:txBody>
      </p:sp>
      <p:sp>
        <p:nvSpPr>
          <p:cNvPr id="26" name="TextBox 25"/>
          <p:cNvSpPr txBox="1"/>
          <p:nvPr/>
        </p:nvSpPr>
        <p:spPr>
          <a:xfrm>
            <a:off x="4261104" y="4041648"/>
            <a:ext cx="1783080" cy="292608"/>
          </a:xfrm>
          <a:prstGeom prst="rect">
            <a:avLst/>
          </a:prstGeom>
          <a:noFill/>
        </p:spPr>
        <p:txBody>
          <a:bodyPr wrap="square" lIns="45720" rIns="45720" anchor="t">
            <a:spAutoFit/>
          </a:bodyPr>
          <a:lstStyle/>
          <a:p>
            <a:pPr algn="l">
              <a:spcAft>
                <a:spcPts val="400"/>
              </a:spcAft>
            </a:pPr>
            <a:r>
              <a:rPr sz="1400" b="1" i="0">
                <a:solidFill>
                  <a:srgbClr val="162741"/>
                </a:solidFill>
                <a:latin typeface="Aptos"/>
              </a:rPr>
              <a:t>Plan the response</a:t>
            </a:r>
          </a:p>
        </p:txBody>
      </p:sp>
      <p:sp>
        <p:nvSpPr>
          <p:cNvPr id="27" name="TextBox 26"/>
          <p:cNvSpPr txBox="1"/>
          <p:nvPr/>
        </p:nvSpPr>
        <p:spPr>
          <a:xfrm>
            <a:off x="4261104" y="4407408"/>
            <a:ext cx="1874519" cy="594360"/>
          </a:xfrm>
          <a:prstGeom prst="rect">
            <a:avLst/>
          </a:prstGeom>
          <a:noFill/>
        </p:spPr>
        <p:txBody>
          <a:bodyPr wrap="square" lIns="45720" rIns="45720" anchor="t">
            <a:spAutoFit/>
          </a:bodyPr>
          <a:lstStyle/>
          <a:p>
            <a:pPr algn="l">
              <a:spcAft>
                <a:spcPts val="400"/>
              </a:spcAft>
            </a:pPr>
            <a:r>
              <a:rPr sz="1100" b="0" i="0">
                <a:solidFill>
                  <a:srgbClr val="5F6F7F"/>
                </a:solidFill>
                <a:latin typeface="Aptos"/>
              </a:rPr>
              <a:t>Link hiring, development and recognition</a:t>
            </a:r>
          </a:p>
        </p:txBody>
      </p:sp>
      <p:cxnSp>
        <p:nvCxnSpPr>
          <p:cNvPr id="28" name="Connector 27"/>
          <p:cNvCxnSpPr/>
          <p:nvPr/>
        </p:nvCxnSpPr>
        <p:spPr>
          <a:xfrm>
            <a:off x="5879592" y="4361688"/>
            <a:ext cx="411480" cy="0"/>
          </a:xfrm>
          <a:prstGeom prst="line">
            <a:avLst/>
          </a:prstGeom>
          <a:ln w="25400">
            <a:solidFill>
              <a:srgbClr val="A0B4C3"/>
            </a:solidFill>
          </a:ln>
        </p:spPr>
        <p:style>
          <a:lnRef idx="2">
            <a:schemeClr val="accent1"/>
          </a:lnRef>
          <a:fillRef idx="0">
            <a:schemeClr val="accent1"/>
          </a:fillRef>
          <a:effectRef idx="1">
            <a:schemeClr val="accent1"/>
          </a:effectRef>
          <a:fontRef idx="minor">
            <a:schemeClr val="tx1"/>
          </a:fontRef>
        </p:style>
      </p:cxnSp>
      <p:sp>
        <p:nvSpPr>
          <p:cNvPr id="29" name="Oval 28"/>
          <p:cNvSpPr/>
          <p:nvPr/>
        </p:nvSpPr>
        <p:spPr>
          <a:xfrm>
            <a:off x="6364224" y="4069080"/>
            <a:ext cx="566928" cy="566928"/>
          </a:xfrm>
          <a:prstGeom prst="ellipse">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364224" y="4087368"/>
            <a:ext cx="566928" cy="530352"/>
          </a:xfrm>
          <a:prstGeom prst="rect">
            <a:avLst/>
          </a:prstGeom>
          <a:noFill/>
        </p:spPr>
        <p:txBody>
          <a:bodyPr wrap="square" lIns="9144" tIns="9144" rIns="9144" bIns="9144" anchor="ctr">
            <a:spAutoFit/>
          </a:bodyPr>
          <a:lstStyle/>
          <a:p>
            <a:pPr algn="ctr">
              <a:spcAft>
                <a:spcPts val="400"/>
              </a:spcAft>
            </a:pPr>
            <a:r>
              <a:rPr sz="1400" b="1" i="0">
                <a:solidFill>
                  <a:srgbClr val="FFFFFF"/>
                </a:solidFill>
                <a:latin typeface="Aptos"/>
              </a:rPr>
              <a:t>3</a:t>
            </a:r>
          </a:p>
        </p:txBody>
      </p:sp>
      <p:sp>
        <p:nvSpPr>
          <p:cNvPr id="31" name="TextBox 30"/>
          <p:cNvSpPr txBox="1"/>
          <p:nvPr/>
        </p:nvSpPr>
        <p:spPr>
          <a:xfrm>
            <a:off x="7077456" y="4041648"/>
            <a:ext cx="1783080" cy="292608"/>
          </a:xfrm>
          <a:prstGeom prst="rect">
            <a:avLst/>
          </a:prstGeom>
          <a:noFill/>
        </p:spPr>
        <p:txBody>
          <a:bodyPr wrap="square" lIns="45720" rIns="45720" anchor="t">
            <a:spAutoFit/>
          </a:bodyPr>
          <a:lstStyle/>
          <a:p>
            <a:pPr algn="l">
              <a:spcAft>
                <a:spcPts val="400"/>
              </a:spcAft>
            </a:pPr>
            <a:r>
              <a:rPr sz="1400" b="1" i="0">
                <a:solidFill>
                  <a:srgbClr val="162741"/>
                </a:solidFill>
                <a:latin typeface="Aptos"/>
              </a:rPr>
              <a:t>Put it into practice</a:t>
            </a:r>
          </a:p>
        </p:txBody>
      </p:sp>
      <p:sp>
        <p:nvSpPr>
          <p:cNvPr id="32" name="TextBox 31"/>
          <p:cNvSpPr txBox="1"/>
          <p:nvPr/>
        </p:nvSpPr>
        <p:spPr>
          <a:xfrm>
            <a:off x="7077456" y="4407408"/>
            <a:ext cx="1874519" cy="594360"/>
          </a:xfrm>
          <a:prstGeom prst="rect">
            <a:avLst/>
          </a:prstGeom>
          <a:noFill/>
        </p:spPr>
        <p:txBody>
          <a:bodyPr wrap="square" lIns="45720" rIns="45720" anchor="t">
            <a:spAutoFit/>
          </a:bodyPr>
          <a:lstStyle/>
          <a:p>
            <a:pPr algn="l">
              <a:spcAft>
                <a:spcPts val="400"/>
              </a:spcAft>
            </a:pPr>
            <a:r>
              <a:rPr sz="1100" b="0" i="0">
                <a:solidFill>
                  <a:srgbClr val="5F6F7F"/>
                </a:solidFill>
                <a:latin typeface="Aptos"/>
              </a:rPr>
              <a:t>Equip managers to put plans into practice</a:t>
            </a:r>
          </a:p>
        </p:txBody>
      </p:sp>
      <p:cxnSp>
        <p:nvCxnSpPr>
          <p:cNvPr id="33" name="Connector 32"/>
          <p:cNvCxnSpPr/>
          <p:nvPr/>
        </p:nvCxnSpPr>
        <p:spPr>
          <a:xfrm>
            <a:off x="8695944" y="4361688"/>
            <a:ext cx="411480" cy="0"/>
          </a:xfrm>
          <a:prstGeom prst="line">
            <a:avLst/>
          </a:prstGeom>
          <a:ln w="25400">
            <a:solidFill>
              <a:srgbClr val="A0B4C3"/>
            </a:solidFill>
          </a:ln>
        </p:spPr>
        <p:style>
          <a:lnRef idx="2">
            <a:schemeClr val="accent1"/>
          </a:lnRef>
          <a:fillRef idx="0">
            <a:schemeClr val="accent1"/>
          </a:fillRef>
          <a:effectRef idx="1">
            <a:schemeClr val="accent1"/>
          </a:effectRef>
          <a:fontRef idx="minor">
            <a:schemeClr val="tx1"/>
          </a:fontRef>
        </p:style>
      </p:cxnSp>
      <p:sp>
        <p:nvSpPr>
          <p:cNvPr id="34" name="Oval 33"/>
          <p:cNvSpPr/>
          <p:nvPr/>
        </p:nvSpPr>
        <p:spPr>
          <a:xfrm>
            <a:off x="9180576" y="4069080"/>
            <a:ext cx="566928" cy="566928"/>
          </a:xfrm>
          <a:prstGeom prst="ellipse">
            <a:avLst/>
          </a:prstGeom>
          <a:solidFill>
            <a:srgbClr val="EBB2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9180576" y="4087368"/>
            <a:ext cx="566928" cy="530352"/>
          </a:xfrm>
          <a:prstGeom prst="rect">
            <a:avLst/>
          </a:prstGeom>
          <a:noFill/>
        </p:spPr>
        <p:txBody>
          <a:bodyPr wrap="square" lIns="9144" tIns="9144" rIns="9144" bIns="9144" anchor="ctr">
            <a:spAutoFit/>
          </a:bodyPr>
          <a:lstStyle/>
          <a:p>
            <a:pPr algn="ctr">
              <a:spcAft>
                <a:spcPts val="400"/>
              </a:spcAft>
            </a:pPr>
            <a:r>
              <a:rPr sz="1400" b="1" i="0">
                <a:solidFill>
                  <a:srgbClr val="FFFFFF"/>
                </a:solidFill>
                <a:latin typeface="Aptos"/>
              </a:rPr>
              <a:t>4</a:t>
            </a:r>
          </a:p>
        </p:txBody>
      </p:sp>
      <p:sp>
        <p:nvSpPr>
          <p:cNvPr id="36" name="TextBox 35"/>
          <p:cNvSpPr txBox="1"/>
          <p:nvPr/>
        </p:nvSpPr>
        <p:spPr>
          <a:xfrm>
            <a:off x="9893808" y="4041648"/>
            <a:ext cx="1783080" cy="292608"/>
          </a:xfrm>
          <a:prstGeom prst="rect">
            <a:avLst/>
          </a:prstGeom>
          <a:noFill/>
        </p:spPr>
        <p:txBody>
          <a:bodyPr wrap="square" lIns="45720" rIns="45720" anchor="t">
            <a:spAutoFit/>
          </a:bodyPr>
          <a:lstStyle/>
          <a:p>
            <a:pPr algn="l">
              <a:spcAft>
                <a:spcPts val="400"/>
              </a:spcAft>
            </a:pPr>
            <a:r>
              <a:rPr sz="1400" b="1" i="0">
                <a:solidFill>
                  <a:srgbClr val="162741"/>
                </a:solidFill>
                <a:latin typeface="Aptos"/>
              </a:rPr>
              <a:t>Check the impact</a:t>
            </a:r>
          </a:p>
        </p:txBody>
      </p:sp>
      <p:sp>
        <p:nvSpPr>
          <p:cNvPr id="37" name="TextBox 36"/>
          <p:cNvSpPr txBox="1"/>
          <p:nvPr/>
        </p:nvSpPr>
        <p:spPr>
          <a:xfrm>
            <a:off x="9893808" y="4407408"/>
            <a:ext cx="1874519" cy="594360"/>
          </a:xfrm>
          <a:prstGeom prst="rect">
            <a:avLst/>
          </a:prstGeom>
          <a:noFill/>
        </p:spPr>
        <p:txBody>
          <a:bodyPr wrap="square" lIns="45720" rIns="45720" anchor="t">
            <a:spAutoFit/>
          </a:bodyPr>
          <a:lstStyle/>
          <a:p>
            <a:pPr algn="l">
              <a:spcAft>
                <a:spcPts val="400"/>
              </a:spcAft>
            </a:pPr>
            <a:r>
              <a:rPr sz="1100" b="0" i="0">
                <a:solidFill>
                  <a:srgbClr val="5F6F7F"/>
                </a:solidFill>
                <a:latin typeface="Aptos"/>
              </a:rPr>
              <a:t>Measure progress and adjust</a:t>
            </a:r>
          </a:p>
        </p:txBody>
      </p:sp>
      <p:sp>
        <p:nvSpPr>
          <p:cNvPr id="38" name="TextBox 37"/>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Theory: Boxall and Purcell (2016); Armstrong and Taylor (2023); CIPD (2025b).</a:t>
            </a:r>
          </a:p>
        </p:txBody>
      </p:sp>
      <p:sp>
        <p:nvSpPr>
          <p:cNvPr id="39" name="TextBox 38"/>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40" name="TextBox 39"/>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dirty="0">
                <a:solidFill>
                  <a:srgbClr val="5F6F7F"/>
                </a:solidFill>
                <a:latin typeface="Aptos"/>
              </a:rPr>
              <a:t>0</a:t>
            </a:r>
            <a:r>
              <a:rPr lang="en-GB" sz="900" b="1" i="0" dirty="0">
                <a:solidFill>
                  <a:srgbClr val="5F6F7F"/>
                </a:solidFill>
                <a:latin typeface="Aptos"/>
              </a:rPr>
              <a:t> </a:t>
            </a:r>
            <a:r>
              <a:rPr sz="900" b="1" i="0" dirty="0">
                <a:solidFill>
                  <a:srgbClr val="5F6F7F"/>
                </a:solidFill>
                <a:latin typeface="Aptos"/>
              </a:rPr>
              <a:t>/ 12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03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Employee wellbeing and burnout concerns</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challenges</a:t>
            </a:r>
            <a:endParaRPr sz="1500" b="1" i="0" dirty="0">
              <a:solidFill>
                <a:srgbClr val="162741"/>
              </a:solidFill>
              <a:latin typeface="Aptos"/>
            </a:endParaRPr>
          </a:p>
        </p:txBody>
      </p:sp>
      <p:sp>
        <p:nvSpPr>
          <p:cNvPr id="9" name="TextBox 8"/>
          <p:cNvSpPr txBox="1"/>
          <p:nvPr/>
        </p:nvSpPr>
        <p:spPr>
          <a:xfrm>
            <a:off x="795528" y="1938528"/>
            <a:ext cx="3172968" cy="646331"/>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High workloads, work-related pressure and staff shortages can negatively affect employee wellbeing and increase the risk of burnout.</a:t>
            </a:r>
            <a:endParaRPr sz="12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challenges</a:t>
            </a:r>
            <a:endParaRPr sz="1500" b="1" i="0" dirty="0">
              <a:solidFill>
                <a:srgbClr val="162741"/>
              </a:solidFill>
              <a:latin typeface="Aptos"/>
            </a:endParaRPr>
          </a:p>
        </p:txBody>
      </p:sp>
      <p:sp>
        <p:nvSpPr>
          <p:cNvPr id="13" name="TextBox 12"/>
          <p:cNvSpPr txBox="1"/>
          <p:nvPr/>
        </p:nvSpPr>
        <p:spPr>
          <a:xfrm>
            <a:off x="4517136" y="1938528"/>
            <a:ext cx="3172968" cy="1015663"/>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Rapid organisational growth and staff shortages can increase workloads and pressure on existing employees. Limited staffing, demanding roles and insufficient opportunities to recover can contribute to stress and burnout.</a:t>
            </a:r>
            <a:endParaRPr sz="12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recommendations</a:t>
            </a:r>
            <a:endParaRPr sz="1500" b="1" i="0" dirty="0">
              <a:solidFill>
                <a:srgbClr val="162741"/>
              </a:solidFill>
              <a:latin typeface="Aptos"/>
            </a:endParaRPr>
          </a:p>
        </p:txBody>
      </p:sp>
      <p:sp>
        <p:nvSpPr>
          <p:cNvPr id="17" name="TextBox 16"/>
          <p:cNvSpPr txBox="1"/>
          <p:nvPr/>
        </p:nvSpPr>
        <p:spPr>
          <a:xfrm>
            <a:off x="8229600" y="1938528"/>
            <a:ext cx="3172968" cy="1200329"/>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Improve employee wellbeing by reviewing workloads, ensuring adequate staffing and providing flexible working, wellbeing support and regular check-ins. Managers should also encourage open communication so employees can raise concerns early.</a:t>
            </a:r>
            <a:endParaRPr sz="1200" b="0" i="0" dirty="0">
              <a:solidFill>
                <a:srgbClr val="2B3746"/>
              </a:solidFill>
              <a:latin typeface="Aptos"/>
            </a:endParaRPr>
          </a:p>
        </p:txBody>
      </p:sp>
      <p:sp>
        <p:nvSpPr>
          <p:cNvPr id="18" name="TextBox 17"/>
          <p:cNvSpPr txBox="1"/>
          <p:nvPr/>
        </p:nvSpPr>
        <p:spPr>
          <a:xfrm>
            <a:off x="685800" y="3611880"/>
            <a:ext cx="10607040" cy="347472"/>
          </a:xfrm>
          <a:prstGeom prst="rect">
            <a:avLst/>
          </a:prstGeom>
          <a:noFill/>
        </p:spPr>
        <p:txBody>
          <a:bodyPr wrap="square" lIns="45720" rIns="45720" anchor="t">
            <a:spAutoFit/>
          </a:bodyPr>
          <a:lstStyle/>
          <a:p>
            <a:pPr algn="l">
              <a:spcAft>
                <a:spcPts val="400"/>
              </a:spcAft>
            </a:pPr>
            <a:r>
              <a:rPr sz="1700" b="1" i="0">
                <a:solidFill>
                  <a:srgbClr val="162741"/>
                </a:solidFill>
                <a:latin typeface="Aptos"/>
              </a:rPr>
              <a:t>A simple workforce planning cycle</a:t>
            </a:r>
          </a:p>
        </p:txBody>
      </p:sp>
      <p:sp>
        <p:nvSpPr>
          <p:cNvPr id="19" name="Rounded Rectangle 18"/>
          <p:cNvSpPr/>
          <p:nvPr/>
        </p:nvSpPr>
        <p:spPr>
          <a:xfrm>
            <a:off x="731520" y="4160520"/>
            <a:ext cx="2240280" cy="1005840"/>
          </a:xfrm>
          <a:prstGeom prst="roundRect">
            <a:avLst/>
          </a:prstGeom>
          <a:solidFill>
            <a:srgbClr val="DDF4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 y="4297680"/>
            <a:ext cx="2011680" cy="274320"/>
          </a:xfrm>
          <a:prstGeom prst="rect">
            <a:avLst/>
          </a:prstGeom>
          <a:noFill/>
        </p:spPr>
        <p:txBody>
          <a:bodyPr wrap="square" lIns="45720" rIns="45720" anchor="t">
            <a:spAutoFit/>
          </a:bodyPr>
          <a:lstStyle/>
          <a:p>
            <a:pPr algn="ctr">
              <a:spcAft>
                <a:spcPts val="400"/>
              </a:spcAft>
            </a:pPr>
            <a:r>
              <a:rPr sz="1400" b="1" i="0">
                <a:solidFill>
                  <a:srgbClr val="162741"/>
                </a:solidFill>
                <a:latin typeface="Aptos"/>
              </a:rPr>
              <a:t>What will we need?</a:t>
            </a:r>
          </a:p>
        </p:txBody>
      </p:sp>
      <p:sp>
        <p:nvSpPr>
          <p:cNvPr id="21" name="TextBox 20"/>
          <p:cNvSpPr txBox="1"/>
          <p:nvPr/>
        </p:nvSpPr>
        <p:spPr>
          <a:xfrm>
            <a:off x="841248" y="4645152"/>
            <a:ext cx="2011680" cy="320040"/>
          </a:xfrm>
          <a:prstGeom prst="rect">
            <a:avLst/>
          </a:prstGeom>
          <a:noFill/>
        </p:spPr>
        <p:txBody>
          <a:bodyPr wrap="square" lIns="45720" rIns="45720" anchor="t">
            <a:spAutoFit/>
          </a:bodyPr>
          <a:lstStyle/>
          <a:p>
            <a:pPr algn="ctr">
              <a:spcAft>
                <a:spcPts val="400"/>
              </a:spcAft>
            </a:pPr>
            <a:r>
              <a:rPr sz="1000" b="0" i="0">
                <a:solidFill>
                  <a:srgbClr val="5F6F7F"/>
                </a:solidFill>
                <a:latin typeface="Aptos"/>
              </a:rPr>
              <a:t>Expected roles and capabilities</a:t>
            </a:r>
          </a:p>
        </p:txBody>
      </p:sp>
      <p:sp>
        <p:nvSpPr>
          <p:cNvPr id="22" name="TextBox 21"/>
          <p:cNvSpPr txBox="1"/>
          <p:nvPr/>
        </p:nvSpPr>
        <p:spPr>
          <a:xfrm>
            <a:off x="3044952" y="4462272"/>
            <a:ext cx="411480" cy="274320"/>
          </a:xfrm>
          <a:prstGeom prst="rect">
            <a:avLst/>
          </a:prstGeom>
          <a:noFill/>
        </p:spPr>
        <p:txBody>
          <a:bodyPr wrap="square" lIns="45720" rIns="45720" anchor="t">
            <a:spAutoFit/>
          </a:bodyPr>
          <a:lstStyle/>
          <a:p>
            <a:pPr algn="ctr">
              <a:spcAft>
                <a:spcPts val="400"/>
              </a:spcAft>
            </a:pPr>
            <a:r>
              <a:rPr sz="1900" b="1" i="0">
                <a:solidFill>
                  <a:srgbClr val="009999"/>
                </a:solidFill>
                <a:latin typeface="Aptos"/>
              </a:rPr>
              <a:t>→</a:t>
            </a:r>
          </a:p>
        </p:txBody>
      </p:sp>
      <p:sp>
        <p:nvSpPr>
          <p:cNvPr id="23" name="Rounded Rectangle 22"/>
          <p:cNvSpPr/>
          <p:nvPr/>
        </p:nvSpPr>
        <p:spPr>
          <a:xfrm>
            <a:off x="3547872" y="4160520"/>
            <a:ext cx="2240280" cy="1005840"/>
          </a:xfrm>
          <a:prstGeom prst="roundRect">
            <a:avLst/>
          </a:prstGeom>
          <a:solidFill>
            <a:srgbClr val="DEE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3657600" y="4297680"/>
            <a:ext cx="2011680" cy="274320"/>
          </a:xfrm>
          <a:prstGeom prst="rect">
            <a:avLst/>
          </a:prstGeom>
          <a:noFill/>
        </p:spPr>
        <p:txBody>
          <a:bodyPr wrap="square" lIns="45720" rIns="45720" anchor="t">
            <a:spAutoFit/>
          </a:bodyPr>
          <a:lstStyle/>
          <a:p>
            <a:pPr algn="ctr">
              <a:spcAft>
                <a:spcPts val="400"/>
              </a:spcAft>
            </a:pPr>
            <a:r>
              <a:rPr sz="1400" b="1" i="0">
                <a:solidFill>
                  <a:srgbClr val="162741"/>
                </a:solidFill>
                <a:latin typeface="Aptos"/>
              </a:rPr>
              <a:t>What do we have?</a:t>
            </a:r>
          </a:p>
        </p:txBody>
      </p:sp>
      <p:sp>
        <p:nvSpPr>
          <p:cNvPr id="25" name="TextBox 24"/>
          <p:cNvSpPr txBox="1"/>
          <p:nvPr/>
        </p:nvSpPr>
        <p:spPr>
          <a:xfrm>
            <a:off x="3657600" y="4645152"/>
            <a:ext cx="2011680" cy="320040"/>
          </a:xfrm>
          <a:prstGeom prst="rect">
            <a:avLst/>
          </a:prstGeom>
          <a:noFill/>
        </p:spPr>
        <p:txBody>
          <a:bodyPr wrap="square" lIns="45720" rIns="45720" anchor="t">
            <a:spAutoFit/>
          </a:bodyPr>
          <a:lstStyle/>
          <a:p>
            <a:pPr algn="ctr">
              <a:spcAft>
                <a:spcPts val="400"/>
              </a:spcAft>
            </a:pPr>
            <a:r>
              <a:rPr sz="1000" b="0" i="0">
                <a:solidFill>
                  <a:srgbClr val="5F6F7F"/>
                </a:solidFill>
                <a:latin typeface="Aptos"/>
              </a:rPr>
              <a:t>Skills and staff available now</a:t>
            </a:r>
          </a:p>
        </p:txBody>
      </p:sp>
      <p:sp>
        <p:nvSpPr>
          <p:cNvPr id="26" name="TextBox 25"/>
          <p:cNvSpPr txBox="1"/>
          <p:nvPr/>
        </p:nvSpPr>
        <p:spPr>
          <a:xfrm>
            <a:off x="5861304" y="4462272"/>
            <a:ext cx="411480" cy="274320"/>
          </a:xfrm>
          <a:prstGeom prst="rect">
            <a:avLst/>
          </a:prstGeom>
          <a:noFill/>
        </p:spPr>
        <p:txBody>
          <a:bodyPr wrap="square" lIns="45720" rIns="45720" anchor="t">
            <a:spAutoFit/>
          </a:bodyPr>
          <a:lstStyle/>
          <a:p>
            <a:pPr algn="ctr">
              <a:spcAft>
                <a:spcPts val="400"/>
              </a:spcAft>
            </a:pPr>
            <a:r>
              <a:rPr sz="1900" b="1" i="0">
                <a:solidFill>
                  <a:srgbClr val="009999"/>
                </a:solidFill>
                <a:latin typeface="Aptos"/>
              </a:rPr>
              <a:t>→</a:t>
            </a:r>
          </a:p>
        </p:txBody>
      </p:sp>
      <p:sp>
        <p:nvSpPr>
          <p:cNvPr id="27" name="Rounded Rectangle 26"/>
          <p:cNvSpPr/>
          <p:nvPr/>
        </p:nvSpPr>
        <p:spPr>
          <a:xfrm>
            <a:off x="6364224" y="4160520"/>
            <a:ext cx="2240280" cy="1005840"/>
          </a:xfrm>
          <a:prstGeom prst="roundRect">
            <a:avLst/>
          </a:prstGeom>
          <a:solidFill>
            <a:srgbClr val="FAEB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473952" y="4297680"/>
            <a:ext cx="2011680" cy="274320"/>
          </a:xfrm>
          <a:prstGeom prst="rect">
            <a:avLst/>
          </a:prstGeom>
          <a:noFill/>
        </p:spPr>
        <p:txBody>
          <a:bodyPr wrap="square" lIns="45720" rIns="45720" anchor="t">
            <a:spAutoFit/>
          </a:bodyPr>
          <a:lstStyle/>
          <a:p>
            <a:pPr algn="ctr">
              <a:spcAft>
                <a:spcPts val="400"/>
              </a:spcAft>
            </a:pPr>
            <a:r>
              <a:rPr sz="1400" b="1" i="0">
                <a:solidFill>
                  <a:srgbClr val="162741"/>
                </a:solidFill>
                <a:latin typeface="Aptos"/>
              </a:rPr>
              <a:t>Where are the gaps?</a:t>
            </a:r>
          </a:p>
        </p:txBody>
      </p:sp>
      <p:sp>
        <p:nvSpPr>
          <p:cNvPr id="29" name="TextBox 28"/>
          <p:cNvSpPr txBox="1"/>
          <p:nvPr/>
        </p:nvSpPr>
        <p:spPr>
          <a:xfrm>
            <a:off x="6473952" y="4645152"/>
            <a:ext cx="2011680" cy="320040"/>
          </a:xfrm>
          <a:prstGeom prst="rect">
            <a:avLst/>
          </a:prstGeom>
          <a:noFill/>
        </p:spPr>
        <p:txBody>
          <a:bodyPr wrap="square" lIns="45720" rIns="45720" anchor="t">
            <a:spAutoFit/>
          </a:bodyPr>
          <a:lstStyle/>
          <a:p>
            <a:pPr algn="ctr">
              <a:spcAft>
                <a:spcPts val="400"/>
              </a:spcAft>
            </a:pPr>
            <a:r>
              <a:rPr sz="1000" b="0" i="0">
                <a:solidFill>
                  <a:srgbClr val="5F6F7F"/>
                </a:solidFill>
                <a:latin typeface="Aptos"/>
              </a:rPr>
              <a:t>Decide which gaps need attention first</a:t>
            </a:r>
          </a:p>
        </p:txBody>
      </p:sp>
      <p:sp>
        <p:nvSpPr>
          <p:cNvPr id="30" name="TextBox 29"/>
          <p:cNvSpPr txBox="1"/>
          <p:nvPr/>
        </p:nvSpPr>
        <p:spPr>
          <a:xfrm>
            <a:off x="8677656" y="4462272"/>
            <a:ext cx="411480" cy="274320"/>
          </a:xfrm>
          <a:prstGeom prst="rect">
            <a:avLst/>
          </a:prstGeom>
          <a:noFill/>
        </p:spPr>
        <p:txBody>
          <a:bodyPr wrap="square" lIns="45720" rIns="45720" anchor="t">
            <a:spAutoFit/>
          </a:bodyPr>
          <a:lstStyle/>
          <a:p>
            <a:pPr algn="ctr">
              <a:spcAft>
                <a:spcPts val="400"/>
              </a:spcAft>
            </a:pPr>
            <a:r>
              <a:rPr sz="1900" b="1" i="0">
                <a:solidFill>
                  <a:srgbClr val="009999"/>
                </a:solidFill>
                <a:latin typeface="Aptos"/>
              </a:rPr>
              <a:t>→</a:t>
            </a:r>
          </a:p>
        </p:txBody>
      </p:sp>
      <p:sp>
        <p:nvSpPr>
          <p:cNvPr id="31" name="Rounded Rectangle 30"/>
          <p:cNvSpPr/>
          <p:nvPr/>
        </p:nvSpPr>
        <p:spPr>
          <a:xfrm>
            <a:off x="9180576" y="4160520"/>
            <a:ext cx="2240280" cy="1005840"/>
          </a:xfrm>
          <a:prstGeom prst="roundRect">
            <a:avLst/>
          </a:prstGeom>
          <a:solidFill>
            <a:srgbClr val="E6F1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9290304" y="4297680"/>
            <a:ext cx="2011680" cy="274320"/>
          </a:xfrm>
          <a:prstGeom prst="rect">
            <a:avLst/>
          </a:prstGeom>
          <a:noFill/>
        </p:spPr>
        <p:txBody>
          <a:bodyPr wrap="square" lIns="45720" rIns="45720" anchor="t">
            <a:spAutoFit/>
          </a:bodyPr>
          <a:lstStyle/>
          <a:p>
            <a:pPr algn="ctr">
              <a:spcAft>
                <a:spcPts val="400"/>
              </a:spcAft>
            </a:pPr>
            <a:r>
              <a:rPr sz="1400" b="1" i="0">
                <a:solidFill>
                  <a:srgbClr val="162741"/>
                </a:solidFill>
                <a:latin typeface="Aptos"/>
              </a:rPr>
              <a:t>How will we respond?</a:t>
            </a:r>
          </a:p>
        </p:txBody>
      </p:sp>
      <p:sp>
        <p:nvSpPr>
          <p:cNvPr id="33" name="TextBox 32"/>
          <p:cNvSpPr txBox="1"/>
          <p:nvPr/>
        </p:nvSpPr>
        <p:spPr>
          <a:xfrm>
            <a:off x="9290304" y="4645152"/>
            <a:ext cx="2011680" cy="320040"/>
          </a:xfrm>
          <a:prstGeom prst="rect">
            <a:avLst/>
          </a:prstGeom>
          <a:noFill/>
        </p:spPr>
        <p:txBody>
          <a:bodyPr wrap="square" lIns="45720" rIns="45720" anchor="t">
            <a:spAutoFit/>
          </a:bodyPr>
          <a:lstStyle/>
          <a:p>
            <a:pPr algn="ctr">
              <a:spcAft>
                <a:spcPts val="400"/>
              </a:spcAft>
            </a:pPr>
            <a:r>
              <a:rPr sz="1000" b="0" i="0">
                <a:solidFill>
                  <a:srgbClr val="5F6F7F"/>
                </a:solidFill>
                <a:latin typeface="Aptos"/>
              </a:rPr>
              <a:t>Consider hiring, training or changing tasks</a:t>
            </a:r>
          </a:p>
        </p:txBody>
      </p:sp>
      <p:sp>
        <p:nvSpPr>
          <p:cNvPr id="34" name="TextBox 33"/>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Sources: CIPD (2025a); NHS England (2023); Boxall and Purcell (2016).</a:t>
            </a:r>
          </a:p>
        </p:txBody>
      </p:sp>
      <p:sp>
        <p:nvSpPr>
          <p:cNvPr id="35" name="TextBox 34"/>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6" name="TextBox 35"/>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04 / 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04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Skill shortage in digital healthcare technologies</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challenges</a:t>
            </a:r>
            <a:endParaRPr sz="1500" b="1" i="0" dirty="0">
              <a:solidFill>
                <a:srgbClr val="162741"/>
              </a:solidFill>
              <a:latin typeface="Aptos"/>
            </a:endParaRP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Existing employees may not have new sufficient digital skills and also ageing workforce could also create difficulties in replacing experienced staff with digital skills.</a:t>
            </a:r>
            <a:endParaRPr sz="12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 </a:t>
            </a:r>
            <a:endParaRPr sz="1500" b="1" i="0" dirty="0">
              <a:solidFill>
                <a:srgbClr val="162741"/>
              </a:solidFill>
              <a:latin typeface="Aptos"/>
            </a:endParaRPr>
          </a:p>
        </p:txBody>
      </p:sp>
      <p:sp>
        <p:nvSpPr>
          <p:cNvPr id="13" name="TextBox 12"/>
          <p:cNvSpPr txBox="1"/>
          <p:nvPr/>
        </p:nvSpPr>
        <p:spPr>
          <a:xfrm>
            <a:off x="4517136" y="1938528"/>
            <a:ext cx="3172968" cy="1066959"/>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Limited access to di</a:t>
            </a:r>
            <a:r>
              <a:rPr lang="en-GB" sz="1200" dirty="0">
                <a:solidFill>
                  <a:srgbClr val="2B3746"/>
                </a:solidFill>
                <a:latin typeface="Aptos"/>
              </a:rPr>
              <a:t>gital training may leave existing staff without the skills needed.</a:t>
            </a:r>
          </a:p>
          <a:p>
            <a:pPr algn="l">
              <a:spcAft>
                <a:spcPts val="400"/>
              </a:spcAft>
            </a:pPr>
            <a:r>
              <a:rPr lang="en-GB" sz="1200" b="0" i="0" dirty="0">
                <a:solidFill>
                  <a:srgbClr val="2B3746"/>
                </a:solidFill>
                <a:latin typeface="Aptos"/>
              </a:rPr>
              <a:t>* An ageing workforce may lead to loss of experienced employees and their specialist knowledge as they re</a:t>
            </a:r>
            <a:r>
              <a:rPr lang="en-GB" sz="1200" dirty="0">
                <a:solidFill>
                  <a:srgbClr val="2B3746"/>
                </a:solidFill>
                <a:latin typeface="Aptos"/>
              </a:rPr>
              <a:t>tire.</a:t>
            </a:r>
            <a:endParaRPr sz="12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lang="en-GB" sz="1500" b="1" i="0" dirty="0">
              <a:solidFill>
                <a:srgbClr val="162741"/>
              </a:solidFill>
              <a:latin typeface="Aptos"/>
            </a:endParaRPr>
          </a:p>
        </p:txBody>
      </p:sp>
      <p:sp>
        <p:nvSpPr>
          <p:cNvPr id="17" name="TextBox 16"/>
          <p:cNvSpPr txBox="1"/>
          <p:nvPr/>
        </p:nvSpPr>
        <p:spPr>
          <a:xfrm>
            <a:off x="8229600" y="1938528"/>
            <a:ext cx="3172968" cy="1015663"/>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Introduce knowledge</a:t>
            </a:r>
            <a:r>
              <a:rPr lang="en-GB" sz="1200" dirty="0">
                <a:solidFill>
                  <a:srgbClr val="2B3746"/>
                </a:solidFill>
                <a:latin typeface="Aptos"/>
              </a:rPr>
              <a:t>-sharing programmes so experienced employees can pass on their expertise to other staff and also provide regular digital training and mentoring to help staff adapt to new systems.</a:t>
            </a:r>
            <a:endParaRPr sz="1200" b="0" i="0" dirty="0">
              <a:solidFill>
                <a:srgbClr val="2B3746"/>
              </a:solidFill>
              <a:latin typeface="Aptos"/>
            </a:endParaRPr>
          </a:p>
        </p:txBody>
      </p:sp>
      <p:sp>
        <p:nvSpPr>
          <p:cNvPr id="36" name="TextBox 35"/>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Theory: Schmidt and Hunter (1998); Armstrong and Taylor (2023).</a:t>
            </a:r>
          </a:p>
        </p:txBody>
      </p:sp>
      <p:sp>
        <p:nvSpPr>
          <p:cNvPr id="37" name="TextBox 36"/>
          <p:cNvSpPr txBox="1"/>
          <p:nvPr/>
        </p:nvSpPr>
        <p:spPr>
          <a:xfrm>
            <a:off x="502920" y="654100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8" name="TextBox 37"/>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dirty="0">
                <a:solidFill>
                  <a:srgbClr val="5F6F7F"/>
                </a:solidFill>
                <a:latin typeface="Aptos"/>
              </a:rPr>
              <a:t>05 / 12</a:t>
            </a:r>
          </a:p>
        </p:txBody>
      </p:sp>
      <p:sp>
        <p:nvSpPr>
          <p:cNvPr id="21" name="TextBox 20">
            <a:extLst>
              <a:ext uri="{FF2B5EF4-FFF2-40B4-BE49-F238E27FC236}">
                <a16:creationId xmlns:a16="http://schemas.microsoft.com/office/drawing/2014/main" id="{C4256044-7F15-C442-A61B-8FF7759BC77A}"/>
              </a:ext>
            </a:extLst>
          </p:cNvPr>
          <p:cNvSpPr txBox="1"/>
          <p:nvPr/>
        </p:nvSpPr>
        <p:spPr>
          <a:xfrm>
            <a:off x="3499557" y="3271170"/>
            <a:ext cx="4075288" cy="408623"/>
          </a:xfrm>
          <a:prstGeom prst="round2DiagRect">
            <a:avLst/>
          </a:prstGeom>
          <a:noFill/>
          <a:ln>
            <a:solidFill>
              <a:schemeClr val="accent1"/>
            </a:solidFill>
          </a:ln>
        </p:spPr>
        <p:txBody>
          <a:bodyPr wrap="square">
            <a:spAutoFit/>
          </a:bodyPr>
          <a:lstStyle/>
          <a:p>
            <a:pPr>
              <a:defRPr/>
            </a:pPr>
            <a:r>
              <a:rPr lang="en-GB" dirty="0"/>
              <a:t>Organisation learning and development</a:t>
            </a:r>
          </a:p>
        </p:txBody>
      </p:sp>
      <p:cxnSp>
        <p:nvCxnSpPr>
          <p:cNvPr id="22" name="Straight Arrow Connector 10">
            <a:extLst>
              <a:ext uri="{FF2B5EF4-FFF2-40B4-BE49-F238E27FC236}">
                <a16:creationId xmlns:a16="http://schemas.microsoft.com/office/drawing/2014/main" id="{57A46093-228E-6243-9000-4D6801B16A2F}"/>
              </a:ext>
            </a:extLst>
          </p:cNvPr>
          <p:cNvCxnSpPr>
            <a:cxnSpLocks noChangeShapeType="1"/>
          </p:cNvCxnSpPr>
          <p:nvPr/>
        </p:nvCxnSpPr>
        <p:spPr bwMode="auto">
          <a:xfrm>
            <a:off x="5410024" y="3679793"/>
            <a:ext cx="0" cy="395496"/>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3" name="TextBox 22">
            <a:extLst>
              <a:ext uri="{FF2B5EF4-FFF2-40B4-BE49-F238E27FC236}">
                <a16:creationId xmlns:a16="http://schemas.microsoft.com/office/drawing/2014/main" id="{282DEB90-B020-EF4E-8DE8-04DA0731A616}"/>
              </a:ext>
            </a:extLst>
          </p:cNvPr>
          <p:cNvSpPr txBox="1"/>
          <p:nvPr/>
        </p:nvSpPr>
        <p:spPr>
          <a:xfrm>
            <a:off x="4654374" y="4129030"/>
            <a:ext cx="1511300" cy="408623"/>
          </a:xfrm>
          <a:prstGeom prst="round2DiagRect">
            <a:avLst/>
          </a:prstGeom>
          <a:noFill/>
          <a:ln>
            <a:solidFill>
              <a:schemeClr val="accent1"/>
            </a:solidFill>
          </a:ln>
        </p:spPr>
        <p:txBody>
          <a:bodyPr>
            <a:spAutoFit/>
          </a:bodyPr>
          <a:lstStyle/>
          <a:p>
            <a:pPr>
              <a:defRPr/>
            </a:pPr>
            <a:r>
              <a:rPr lang="en-GB" dirty="0"/>
              <a:t>HR strategies</a:t>
            </a:r>
          </a:p>
        </p:txBody>
      </p:sp>
      <p:cxnSp>
        <p:nvCxnSpPr>
          <p:cNvPr id="24" name="Straight Arrow Connector 10">
            <a:extLst>
              <a:ext uri="{FF2B5EF4-FFF2-40B4-BE49-F238E27FC236}">
                <a16:creationId xmlns:a16="http://schemas.microsoft.com/office/drawing/2014/main" id="{449AE50A-F160-E94E-B0F1-D7BFCDC15632}"/>
              </a:ext>
            </a:extLst>
          </p:cNvPr>
          <p:cNvCxnSpPr>
            <a:cxnSpLocks noChangeShapeType="1"/>
          </p:cNvCxnSpPr>
          <p:nvPr/>
        </p:nvCxnSpPr>
        <p:spPr bwMode="auto">
          <a:xfrm>
            <a:off x="5410024" y="4537653"/>
            <a:ext cx="0" cy="333407"/>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25" name="TextBox 24">
            <a:extLst>
              <a:ext uri="{FF2B5EF4-FFF2-40B4-BE49-F238E27FC236}">
                <a16:creationId xmlns:a16="http://schemas.microsoft.com/office/drawing/2014/main" id="{36AB501F-DA48-A54F-B828-EFBDFB2479B0}"/>
              </a:ext>
            </a:extLst>
          </p:cNvPr>
          <p:cNvSpPr txBox="1"/>
          <p:nvPr/>
        </p:nvSpPr>
        <p:spPr>
          <a:xfrm>
            <a:off x="4374093" y="4933149"/>
            <a:ext cx="1970264" cy="408623"/>
          </a:xfrm>
          <a:prstGeom prst="round2DiagRect">
            <a:avLst/>
          </a:prstGeom>
          <a:noFill/>
          <a:ln>
            <a:solidFill>
              <a:schemeClr val="accent1"/>
            </a:solidFill>
          </a:ln>
        </p:spPr>
        <p:txBody>
          <a:bodyPr wrap="square">
            <a:spAutoFit/>
          </a:bodyPr>
          <a:lstStyle/>
          <a:p>
            <a:pPr>
              <a:defRPr/>
            </a:pPr>
            <a:r>
              <a:rPr lang="en-GB" dirty="0"/>
              <a:t>Expected outcome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08979"/>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05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Reduced employee engagements</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 </a:t>
            </a:r>
            <a:endParaRPr sz="1500" b="1" i="0" dirty="0">
              <a:solidFill>
                <a:srgbClr val="162741"/>
              </a:solidFill>
              <a:latin typeface="Aptos"/>
            </a:endParaRP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Employees may become less engaged when they feel undervalued, have limited opportunities for development, or do not feel involved in organisational decisions.</a:t>
            </a:r>
            <a:endParaRPr sz="12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a:t>
            </a:r>
            <a:endParaRPr sz="1500" b="1" i="0" dirty="0">
              <a:solidFill>
                <a:srgbClr val="162741"/>
              </a:solidFill>
              <a:latin typeface="Aptos"/>
            </a:endParaRPr>
          </a:p>
        </p:txBody>
      </p:sp>
      <p:sp>
        <p:nvSpPr>
          <p:cNvPr id="13" name="TextBox 12"/>
          <p:cNvSpPr txBox="1"/>
          <p:nvPr/>
        </p:nvSpPr>
        <p:spPr>
          <a:xfrm>
            <a:off x="4517136" y="1938528"/>
            <a:ext cx="3172968" cy="1015663"/>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Employees may experience limited communication, insufficient recognition, heavy workloads and few opportunities for career development, which can reduce their motivation and commitment to the organisation.</a:t>
            </a:r>
            <a:endParaRPr sz="12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sz="1500" b="1" i="0" dirty="0">
              <a:solidFill>
                <a:srgbClr val="162741"/>
              </a:solidFill>
              <a:latin typeface="Aptos"/>
            </a:endParaRPr>
          </a:p>
        </p:txBody>
      </p:sp>
      <p:sp>
        <p:nvSpPr>
          <p:cNvPr id="17" name="TextBox 16"/>
          <p:cNvSpPr txBox="1"/>
          <p:nvPr/>
        </p:nvSpPr>
        <p:spPr>
          <a:xfrm>
            <a:off x="8229600"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Introduce regular employee feedback sessions, recognize good performance, provide clear career-development opportunities and involve employees in decisions that affect their work.</a:t>
            </a:r>
            <a:endParaRPr sz="1200" b="0" i="0" dirty="0">
              <a:solidFill>
                <a:srgbClr val="2B3746"/>
              </a:solidFill>
              <a:latin typeface="Aptos"/>
            </a:endParaRPr>
          </a:p>
        </p:txBody>
      </p:sp>
      <p:sp>
        <p:nvSpPr>
          <p:cNvPr id="18" name="TextBox 17"/>
          <p:cNvSpPr txBox="1"/>
          <p:nvPr/>
        </p:nvSpPr>
        <p:spPr>
          <a:xfrm>
            <a:off x="685800" y="3383280"/>
            <a:ext cx="10515600" cy="347472"/>
          </a:xfrm>
          <a:prstGeom prst="rect">
            <a:avLst/>
          </a:prstGeom>
          <a:noFill/>
        </p:spPr>
        <p:txBody>
          <a:bodyPr wrap="square" lIns="45720" rIns="45720" anchor="t">
            <a:spAutoFit/>
          </a:bodyPr>
          <a:lstStyle/>
          <a:p>
            <a:pPr algn="l">
              <a:spcAft>
                <a:spcPts val="400"/>
              </a:spcAft>
            </a:pPr>
            <a:r>
              <a:rPr sz="1700" b="1" i="0">
                <a:solidFill>
                  <a:srgbClr val="162741"/>
                </a:solidFill>
                <a:latin typeface="Aptos"/>
              </a:rPr>
              <a:t>A possible three-month development plan</a:t>
            </a:r>
          </a:p>
        </p:txBody>
      </p:sp>
      <p:sp>
        <p:nvSpPr>
          <p:cNvPr id="19" name="Rounded Rectangle 18"/>
          <p:cNvSpPr/>
          <p:nvPr/>
        </p:nvSpPr>
        <p:spPr>
          <a:xfrm>
            <a:off x="731520" y="3977639"/>
            <a:ext cx="3246120" cy="1417320"/>
          </a:xfrm>
          <a:prstGeom prst="roundRect">
            <a:avLst/>
          </a:prstGeom>
          <a:solidFill>
            <a:srgbClr val="FFFFFF"/>
          </a:solidFill>
          <a:ln w="10160">
            <a:solidFill>
              <a:srgbClr val="DEE6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31520" y="3977639"/>
            <a:ext cx="64008" cy="1417320"/>
          </a:xfrm>
          <a:prstGeom prst="rect">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32688" y="4123944"/>
            <a:ext cx="289864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Days 1–30</a:t>
            </a:r>
          </a:p>
        </p:txBody>
      </p:sp>
      <p:sp>
        <p:nvSpPr>
          <p:cNvPr id="22" name="TextBox 21"/>
          <p:cNvSpPr txBox="1"/>
          <p:nvPr/>
        </p:nvSpPr>
        <p:spPr>
          <a:xfrm>
            <a:off x="932688" y="4498848"/>
            <a:ext cx="2898648" cy="795528"/>
          </a:xfrm>
          <a:prstGeom prst="rect">
            <a:avLst/>
          </a:prstGeom>
          <a:noFill/>
        </p:spPr>
        <p:txBody>
          <a:bodyPr wrap="square" lIns="45720" rIns="45720" anchor="t">
            <a:spAutoFit/>
          </a:bodyPr>
          <a:lstStyle/>
          <a:p>
            <a:pPr algn="l">
              <a:spcAft>
                <a:spcPts val="400"/>
              </a:spcAft>
            </a:pPr>
            <a:r>
              <a:rPr sz="1100" b="0" i="0">
                <a:solidFill>
                  <a:srgbClr val="2B3746"/>
                </a:solidFill>
                <a:latin typeface="Aptos"/>
              </a:rPr>
              <a:t>Establish a starting point</a:t>
            </a:r>
          </a:p>
          <a:p>
            <a:pPr algn="l">
              <a:spcAft>
                <a:spcPts val="400"/>
              </a:spcAft>
            </a:pPr>
            <a:r>
              <a:rPr sz="1100" b="0" i="0" dirty="0">
                <a:solidFill>
                  <a:srgbClr val="2B3746"/>
                </a:solidFill>
                <a:latin typeface="Aptos"/>
              </a:rPr>
              <a:t>Cover core systems, information security and routine tasks</a:t>
            </a:r>
          </a:p>
        </p:txBody>
      </p:sp>
      <p:sp>
        <p:nvSpPr>
          <p:cNvPr id="23" name="Rounded Rectangle 22"/>
          <p:cNvSpPr/>
          <p:nvPr/>
        </p:nvSpPr>
        <p:spPr>
          <a:xfrm>
            <a:off x="4462272" y="3977639"/>
            <a:ext cx="3246120" cy="1417320"/>
          </a:xfrm>
          <a:prstGeom prst="roundRect">
            <a:avLst/>
          </a:prstGeom>
          <a:solidFill>
            <a:srgbClr val="FFFFFF"/>
          </a:solidFill>
          <a:ln w="10160">
            <a:solidFill>
              <a:srgbClr val="DEE6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4462272" y="3977639"/>
            <a:ext cx="64008" cy="1417320"/>
          </a:xfrm>
          <a:prstGeom prst="rect">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663440" y="4123944"/>
            <a:ext cx="289864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Days 31–60</a:t>
            </a:r>
          </a:p>
        </p:txBody>
      </p:sp>
      <p:sp>
        <p:nvSpPr>
          <p:cNvPr id="26" name="TextBox 25"/>
          <p:cNvSpPr txBox="1"/>
          <p:nvPr/>
        </p:nvSpPr>
        <p:spPr>
          <a:xfrm>
            <a:off x="4663440" y="4498848"/>
            <a:ext cx="2898648" cy="795528"/>
          </a:xfrm>
          <a:prstGeom prst="rect">
            <a:avLst/>
          </a:prstGeom>
          <a:noFill/>
        </p:spPr>
        <p:txBody>
          <a:bodyPr wrap="square" lIns="45720" rIns="45720" anchor="t">
            <a:spAutoFit/>
          </a:bodyPr>
          <a:lstStyle/>
          <a:p>
            <a:pPr algn="l">
              <a:spcAft>
                <a:spcPts val="400"/>
              </a:spcAft>
            </a:pPr>
            <a:r>
              <a:rPr sz="1100" b="0" i="0">
                <a:solidFill>
                  <a:srgbClr val="2B3746"/>
                </a:solidFill>
                <a:latin typeface="Aptos"/>
              </a:rPr>
              <a:t>Practise</a:t>
            </a:r>
            <a:r>
              <a:rPr sz="1100" b="0" i="0" dirty="0">
                <a:solidFill>
                  <a:srgbClr val="2B3746"/>
                </a:solidFill>
                <a:latin typeface="Aptos"/>
              </a:rPr>
              <a:t> with guidance</a:t>
            </a:r>
          </a:p>
          <a:p>
            <a:pPr algn="l">
              <a:spcAft>
                <a:spcPts val="400"/>
              </a:spcAft>
            </a:pPr>
            <a:r>
              <a:rPr sz="1100" b="0" i="0" dirty="0">
                <a:solidFill>
                  <a:srgbClr val="2B3746"/>
                </a:solidFill>
                <a:latin typeface="Aptos"/>
              </a:rPr>
              <a:t>Use a buddy, simulated tasks and supervised experience</a:t>
            </a:r>
          </a:p>
        </p:txBody>
      </p:sp>
      <p:sp>
        <p:nvSpPr>
          <p:cNvPr id="27" name="Rounded Rectangle 26"/>
          <p:cNvSpPr/>
          <p:nvPr/>
        </p:nvSpPr>
        <p:spPr>
          <a:xfrm>
            <a:off x="8193024" y="3977639"/>
            <a:ext cx="3246120" cy="1417320"/>
          </a:xfrm>
          <a:prstGeom prst="roundRect">
            <a:avLst/>
          </a:prstGeom>
          <a:solidFill>
            <a:srgbClr val="FFFFFF"/>
          </a:solidFill>
          <a:ln w="10160">
            <a:solidFill>
              <a:srgbClr val="DEE6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8193024" y="3977639"/>
            <a:ext cx="64008" cy="1417320"/>
          </a:xfrm>
          <a:prstGeom prst="rect">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394192" y="4123944"/>
            <a:ext cx="289864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Days 61–90</a:t>
            </a:r>
          </a:p>
        </p:txBody>
      </p:sp>
      <p:sp>
        <p:nvSpPr>
          <p:cNvPr id="30" name="TextBox 29"/>
          <p:cNvSpPr txBox="1"/>
          <p:nvPr/>
        </p:nvSpPr>
        <p:spPr>
          <a:xfrm>
            <a:off x="8394192" y="4498848"/>
            <a:ext cx="2898648" cy="795528"/>
          </a:xfrm>
          <a:prstGeom prst="rect">
            <a:avLst/>
          </a:prstGeom>
          <a:noFill/>
        </p:spPr>
        <p:txBody>
          <a:bodyPr wrap="square" lIns="45720" rIns="45720" anchor="t">
            <a:spAutoFit/>
          </a:bodyPr>
          <a:lstStyle/>
          <a:p>
            <a:pPr algn="l">
              <a:spcAft>
                <a:spcPts val="400"/>
              </a:spcAft>
            </a:pPr>
            <a:r>
              <a:rPr sz="1100" b="0" i="0">
                <a:solidFill>
                  <a:srgbClr val="2B3746"/>
                </a:solidFill>
                <a:latin typeface="Aptos"/>
              </a:rPr>
              <a:t>Review progress</a:t>
            </a:r>
          </a:p>
          <a:p>
            <a:pPr algn="l">
              <a:spcAft>
                <a:spcPts val="400"/>
              </a:spcAft>
            </a:pPr>
            <a:r>
              <a:rPr sz="1100" b="0" i="0">
                <a:solidFill>
                  <a:srgbClr val="2B3746"/>
                </a:solidFill>
                <a:latin typeface="Aptos"/>
              </a:rPr>
              <a:t>Discuss demonstrated skills and plan further support</a:t>
            </a:r>
          </a:p>
        </p:txBody>
      </p:sp>
      <p:sp>
        <p:nvSpPr>
          <p:cNvPr id="31" name="TextBox 30"/>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Theory: Becker (1964); Kolb (1984); CIPD (2023).</a:t>
            </a:r>
          </a:p>
        </p:txBody>
      </p:sp>
      <p:sp>
        <p:nvSpPr>
          <p:cNvPr id="32" name="TextBox 31"/>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3" name="TextBox 32"/>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06 / 12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06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Challenge in managing multidisciplinary teams</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a:t>
            </a:r>
            <a:endParaRPr sz="1500" b="1" i="0" dirty="0">
              <a:solidFill>
                <a:srgbClr val="162741"/>
              </a:solidFill>
              <a:latin typeface="Aptos"/>
            </a:endParaRP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Set out possible progression routes in different job families. Mentoring, shadowing and short-term projects can help employees explore their interests and develop new experience.</a:t>
            </a: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a:t>
            </a:r>
            <a:endParaRPr sz="1500" b="1" i="0" dirty="0">
              <a:solidFill>
                <a:srgbClr val="162741"/>
              </a:solidFill>
              <a:latin typeface="Aptos"/>
            </a:endParaRPr>
          </a:p>
        </p:txBody>
      </p:sp>
      <p:sp>
        <p:nvSpPr>
          <p:cNvPr id="13" name="TextBox 12"/>
          <p:cNvSpPr txBox="1"/>
          <p:nvPr/>
        </p:nvSpPr>
        <p:spPr>
          <a:xfrm>
            <a:off x="4517136" y="1938528"/>
            <a:ext cx="3172968" cy="1015663"/>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Managers need support to communicate expectations, listen to concerns and help employees solve problems. Involving team members in relevant decisions can also strengthen ownership.</a:t>
            </a: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sz="1500" b="1" i="0" dirty="0">
              <a:solidFill>
                <a:srgbClr val="162741"/>
              </a:solidFill>
              <a:latin typeface="Aptos"/>
            </a:endParaRPr>
          </a:p>
        </p:txBody>
      </p:sp>
      <p:sp>
        <p:nvSpPr>
          <p:cNvPr id="17" name="TextBox 16"/>
          <p:cNvSpPr txBox="1"/>
          <p:nvPr/>
        </p:nvSpPr>
        <p:spPr>
          <a:xfrm>
            <a:off x="8229600" y="1938528"/>
            <a:ext cx="3172968" cy="1015663"/>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Clarify what the team is trying to achieve and who is responsible for each task. Set shared expectations for handovers, resolving differences and working remotely, and review them when circumstances change.</a:t>
            </a:r>
          </a:p>
        </p:txBody>
      </p:sp>
      <p:sp>
        <p:nvSpPr>
          <p:cNvPr id="18" name="TextBox 17"/>
          <p:cNvSpPr txBox="1"/>
          <p:nvPr/>
        </p:nvSpPr>
        <p:spPr>
          <a:xfrm>
            <a:off x="685800" y="3611880"/>
            <a:ext cx="10515600" cy="347472"/>
          </a:xfrm>
          <a:prstGeom prst="rect">
            <a:avLst/>
          </a:prstGeom>
          <a:noFill/>
        </p:spPr>
        <p:txBody>
          <a:bodyPr wrap="square" lIns="45720" rIns="45720" anchor="t">
            <a:spAutoFit/>
          </a:bodyPr>
          <a:lstStyle/>
          <a:p>
            <a:pPr algn="l">
              <a:spcAft>
                <a:spcPts val="400"/>
              </a:spcAft>
            </a:pPr>
            <a:r>
              <a:rPr sz="1700" b="1" i="0">
                <a:solidFill>
                  <a:srgbClr val="162741"/>
                </a:solidFill>
                <a:latin typeface="Aptos"/>
              </a:rPr>
              <a:t>Using team theory thoughtfully</a:t>
            </a:r>
          </a:p>
        </p:txBody>
      </p:sp>
      <p:sp>
        <p:nvSpPr>
          <p:cNvPr id="19" name="Oval 18"/>
          <p:cNvSpPr/>
          <p:nvPr/>
        </p:nvSpPr>
        <p:spPr>
          <a:xfrm>
            <a:off x="731520" y="4160520"/>
            <a:ext cx="530352" cy="530352"/>
          </a:xfrm>
          <a:prstGeom prst="ellipse">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31520" y="4178807"/>
            <a:ext cx="530352" cy="493775"/>
          </a:xfrm>
          <a:prstGeom prst="rect">
            <a:avLst/>
          </a:prstGeom>
          <a:noFill/>
        </p:spPr>
        <p:txBody>
          <a:bodyPr wrap="square" lIns="9144" tIns="9144" rIns="9144" bIns="9144" anchor="ctr">
            <a:spAutoFit/>
          </a:bodyPr>
          <a:lstStyle/>
          <a:p>
            <a:pPr algn="ctr">
              <a:spcAft>
                <a:spcPts val="400"/>
              </a:spcAft>
            </a:pPr>
            <a:r>
              <a:rPr sz="1300" b="1" i="0">
                <a:solidFill>
                  <a:srgbClr val="FFFFFF"/>
                </a:solidFill>
                <a:latin typeface="Aptos"/>
              </a:rPr>
              <a:t>1</a:t>
            </a:r>
          </a:p>
        </p:txBody>
      </p:sp>
      <p:sp>
        <p:nvSpPr>
          <p:cNvPr id="21" name="TextBox 20"/>
          <p:cNvSpPr txBox="1"/>
          <p:nvPr/>
        </p:nvSpPr>
        <p:spPr>
          <a:xfrm>
            <a:off x="1389888" y="4142232"/>
            <a:ext cx="1874519" cy="274320"/>
          </a:xfrm>
          <a:prstGeom prst="rect">
            <a:avLst/>
          </a:prstGeom>
          <a:noFill/>
        </p:spPr>
        <p:txBody>
          <a:bodyPr wrap="square" lIns="45720" rIns="45720" anchor="t">
            <a:spAutoFit/>
          </a:bodyPr>
          <a:lstStyle/>
          <a:p>
            <a:pPr algn="l">
              <a:spcAft>
                <a:spcPts val="400"/>
              </a:spcAft>
            </a:pPr>
            <a:r>
              <a:rPr sz="1300" b="1" i="0">
                <a:solidFill>
                  <a:srgbClr val="162741"/>
                </a:solidFill>
                <a:latin typeface="Aptos"/>
              </a:rPr>
              <a:t>Get started</a:t>
            </a:r>
          </a:p>
        </p:txBody>
      </p:sp>
      <p:sp>
        <p:nvSpPr>
          <p:cNvPr id="22" name="TextBox 21"/>
          <p:cNvSpPr txBox="1"/>
          <p:nvPr/>
        </p:nvSpPr>
        <p:spPr>
          <a:xfrm>
            <a:off x="1389888" y="4480560"/>
            <a:ext cx="2011680" cy="502920"/>
          </a:xfrm>
          <a:prstGeom prst="rect">
            <a:avLst/>
          </a:prstGeom>
          <a:noFill/>
        </p:spPr>
        <p:txBody>
          <a:bodyPr wrap="square" lIns="45720" rIns="45720" anchor="t">
            <a:spAutoFit/>
          </a:bodyPr>
          <a:lstStyle/>
          <a:p>
            <a:pPr algn="l">
              <a:spcAft>
                <a:spcPts val="400"/>
              </a:spcAft>
            </a:pPr>
            <a:r>
              <a:rPr sz="1000" b="0" i="0">
                <a:solidFill>
                  <a:srgbClr val="5F6F7F"/>
                </a:solidFill>
                <a:latin typeface="Aptos"/>
              </a:rPr>
              <a:t>Agree the team’s purpose</a:t>
            </a:r>
          </a:p>
        </p:txBody>
      </p:sp>
      <p:sp>
        <p:nvSpPr>
          <p:cNvPr id="23" name="Oval 22"/>
          <p:cNvSpPr/>
          <p:nvPr/>
        </p:nvSpPr>
        <p:spPr>
          <a:xfrm>
            <a:off x="3547872" y="4160520"/>
            <a:ext cx="530352" cy="530352"/>
          </a:xfrm>
          <a:prstGeom prst="ellipse">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3547872" y="4178807"/>
            <a:ext cx="530352" cy="493775"/>
          </a:xfrm>
          <a:prstGeom prst="rect">
            <a:avLst/>
          </a:prstGeom>
          <a:noFill/>
        </p:spPr>
        <p:txBody>
          <a:bodyPr wrap="square" lIns="9144" tIns="9144" rIns="9144" bIns="9144" anchor="ctr">
            <a:spAutoFit/>
          </a:bodyPr>
          <a:lstStyle/>
          <a:p>
            <a:pPr algn="ctr">
              <a:spcAft>
                <a:spcPts val="400"/>
              </a:spcAft>
            </a:pPr>
            <a:r>
              <a:rPr sz="1300" b="1" i="0">
                <a:solidFill>
                  <a:srgbClr val="FFFFFF"/>
                </a:solidFill>
                <a:latin typeface="Aptos"/>
              </a:rPr>
              <a:t>2</a:t>
            </a:r>
          </a:p>
        </p:txBody>
      </p:sp>
      <p:sp>
        <p:nvSpPr>
          <p:cNvPr id="25" name="TextBox 24"/>
          <p:cNvSpPr txBox="1"/>
          <p:nvPr/>
        </p:nvSpPr>
        <p:spPr>
          <a:xfrm>
            <a:off x="4206240" y="4142232"/>
            <a:ext cx="1874519" cy="274320"/>
          </a:xfrm>
          <a:prstGeom prst="rect">
            <a:avLst/>
          </a:prstGeom>
          <a:noFill/>
        </p:spPr>
        <p:txBody>
          <a:bodyPr wrap="square" lIns="45720" rIns="45720" anchor="t">
            <a:spAutoFit/>
          </a:bodyPr>
          <a:lstStyle/>
          <a:p>
            <a:pPr algn="l">
              <a:spcAft>
                <a:spcPts val="400"/>
              </a:spcAft>
            </a:pPr>
            <a:r>
              <a:rPr sz="1300" b="1" i="0">
                <a:solidFill>
                  <a:srgbClr val="162741"/>
                </a:solidFill>
                <a:latin typeface="Aptos"/>
              </a:rPr>
              <a:t>Work through differences</a:t>
            </a:r>
          </a:p>
        </p:txBody>
      </p:sp>
      <p:sp>
        <p:nvSpPr>
          <p:cNvPr id="26" name="TextBox 25"/>
          <p:cNvSpPr txBox="1"/>
          <p:nvPr/>
        </p:nvSpPr>
        <p:spPr>
          <a:xfrm>
            <a:off x="4206240" y="4480560"/>
            <a:ext cx="2011680" cy="502920"/>
          </a:xfrm>
          <a:prstGeom prst="rect">
            <a:avLst/>
          </a:prstGeom>
          <a:noFill/>
        </p:spPr>
        <p:txBody>
          <a:bodyPr wrap="square" lIns="45720" rIns="45720" anchor="t">
            <a:spAutoFit/>
          </a:bodyPr>
          <a:lstStyle/>
          <a:p>
            <a:pPr algn="l">
              <a:spcAft>
                <a:spcPts val="400"/>
              </a:spcAft>
            </a:pPr>
            <a:r>
              <a:rPr sz="1000" b="0" i="0">
                <a:solidFill>
                  <a:srgbClr val="5F6F7F"/>
                </a:solidFill>
                <a:latin typeface="Aptos"/>
              </a:rPr>
              <a:t>Talk through concerns</a:t>
            </a:r>
          </a:p>
        </p:txBody>
      </p:sp>
      <p:sp>
        <p:nvSpPr>
          <p:cNvPr id="27" name="Oval 26"/>
          <p:cNvSpPr/>
          <p:nvPr/>
        </p:nvSpPr>
        <p:spPr>
          <a:xfrm>
            <a:off x="6364224" y="4160520"/>
            <a:ext cx="530352" cy="530352"/>
          </a:xfrm>
          <a:prstGeom prst="ellipse">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364224" y="4178807"/>
            <a:ext cx="530352" cy="493775"/>
          </a:xfrm>
          <a:prstGeom prst="rect">
            <a:avLst/>
          </a:prstGeom>
          <a:noFill/>
        </p:spPr>
        <p:txBody>
          <a:bodyPr wrap="square" lIns="9144" tIns="9144" rIns="9144" bIns="9144" anchor="ctr">
            <a:spAutoFit/>
          </a:bodyPr>
          <a:lstStyle/>
          <a:p>
            <a:pPr algn="ctr">
              <a:spcAft>
                <a:spcPts val="400"/>
              </a:spcAft>
            </a:pPr>
            <a:r>
              <a:rPr sz="1300" b="1" i="0">
                <a:solidFill>
                  <a:srgbClr val="FFFFFF"/>
                </a:solidFill>
                <a:latin typeface="Aptos"/>
              </a:rPr>
              <a:t>3</a:t>
            </a:r>
          </a:p>
        </p:txBody>
      </p:sp>
      <p:sp>
        <p:nvSpPr>
          <p:cNvPr id="29" name="TextBox 28"/>
          <p:cNvSpPr txBox="1"/>
          <p:nvPr/>
        </p:nvSpPr>
        <p:spPr>
          <a:xfrm>
            <a:off x="7022592" y="4142232"/>
            <a:ext cx="1874519" cy="274320"/>
          </a:xfrm>
          <a:prstGeom prst="rect">
            <a:avLst/>
          </a:prstGeom>
          <a:noFill/>
        </p:spPr>
        <p:txBody>
          <a:bodyPr wrap="square" lIns="45720" rIns="45720" anchor="t">
            <a:spAutoFit/>
          </a:bodyPr>
          <a:lstStyle/>
          <a:p>
            <a:pPr algn="l">
              <a:spcAft>
                <a:spcPts val="400"/>
              </a:spcAft>
            </a:pPr>
            <a:r>
              <a:rPr sz="1300" b="1" i="0">
                <a:solidFill>
                  <a:srgbClr val="162741"/>
                </a:solidFill>
                <a:latin typeface="Aptos"/>
              </a:rPr>
              <a:t>Agree ways of working</a:t>
            </a:r>
          </a:p>
        </p:txBody>
      </p:sp>
      <p:sp>
        <p:nvSpPr>
          <p:cNvPr id="30" name="TextBox 29"/>
          <p:cNvSpPr txBox="1"/>
          <p:nvPr/>
        </p:nvSpPr>
        <p:spPr>
          <a:xfrm>
            <a:off x="7022592" y="4480560"/>
            <a:ext cx="2011680" cy="502920"/>
          </a:xfrm>
          <a:prstGeom prst="rect">
            <a:avLst/>
          </a:prstGeom>
          <a:noFill/>
        </p:spPr>
        <p:txBody>
          <a:bodyPr wrap="square" lIns="45720" rIns="45720" anchor="t">
            <a:spAutoFit/>
          </a:bodyPr>
          <a:lstStyle/>
          <a:p>
            <a:pPr algn="l">
              <a:spcAft>
                <a:spcPts val="400"/>
              </a:spcAft>
            </a:pPr>
            <a:r>
              <a:rPr sz="1000" b="0" i="0">
                <a:solidFill>
                  <a:srgbClr val="5F6F7F"/>
                </a:solidFill>
                <a:latin typeface="Aptos"/>
              </a:rPr>
              <a:t>Set shared routines</a:t>
            </a:r>
          </a:p>
        </p:txBody>
      </p:sp>
      <p:sp>
        <p:nvSpPr>
          <p:cNvPr id="31" name="Oval 30"/>
          <p:cNvSpPr/>
          <p:nvPr/>
        </p:nvSpPr>
        <p:spPr>
          <a:xfrm>
            <a:off x="9180576" y="4160520"/>
            <a:ext cx="530352" cy="530352"/>
          </a:xfrm>
          <a:prstGeom prst="ellipse">
            <a:avLst/>
          </a:prstGeom>
          <a:solidFill>
            <a:srgbClr val="EBB2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9180576" y="4178807"/>
            <a:ext cx="530352" cy="493775"/>
          </a:xfrm>
          <a:prstGeom prst="rect">
            <a:avLst/>
          </a:prstGeom>
          <a:noFill/>
        </p:spPr>
        <p:txBody>
          <a:bodyPr wrap="square" lIns="9144" tIns="9144" rIns="9144" bIns="9144" anchor="ctr">
            <a:spAutoFit/>
          </a:bodyPr>
          <a:lstStyle/>
          <a:p>
            <a:pPr algn="ctr">
              <a:spcAft>
                <a:spcPts val="400"/>
              </a:spcAft>
            </a:pPr>
            <a:r>
              <a:rPr sz="1300" b="1" i="0">
                <a:solidFill>
                  <a:srgbClr val="FFFFFF"/>
                </a:solidFill>
                <a:latin typeface="Aptos"/>
              </a:rPr>
              <a:t>4</a:t>
            </a:r>
          </a:p>
        </p:txBody>
      </p:sp>
      <p:sp>
        <p:nvSpPr>
          <p:cNvPr id="33" name="TextBox 32"/>
          <p:cNvSpPr txBox="1"/>
          <p:nvPr/>
        </p:nvSpPr>
        <p:spPr>
          <a:xfrm>
            <a:off x="9838944" y="4142232"/>
            <a:ext cx="1874519" cy="274320"/>
          </a:xfrm>
          <a:prstGeom prst="rect">
            <a:avLst/>
          </a:prstGeom>
          <a:noFill/>
        </p:spPr>
        <p:txBody>
          <a:bodyPr wrap="square" lIns="45720" rIns="45720" anchor="t">
            <a:spAutoFit/>
          </a:bodyPr>
          <a:lstStyle/>
          <a:p>
            <a:pPr algn="l">
              <a:spcAft>
                <a:spcPts val="400"/>
              </a:spcAft>
            </a:pPr>
            <a:r>
              <a:rPr sz="1300" b="1" i="0">
                <a:solidFill>
                  <a:srgbClr val="162741"/>
                </a:solidFill>
                <a:latin typeface="Aptos"/>
              </a:rPr>
              <a:t>Work towards goals</a:t>
            </a:r>
          </a:p>
        </p:txBody>
      </p:sp>
      <p:sp>
        <p:nvSpPr>
          <p:cNvPr id="34" name="TextBox 33"/>
          <p:cNvSpPr txBox="1"/>
          <p:nvPr/>
        </p:nvSpPr>
        <p:spPr>
          <a:xfrm>
            <a:off x="9838944" y="4480560"/>
            <a:ext cx="2011680" cy="502920"/>
          </a:xfrm>
          <a:prstGeom prst="rect">
            <a:avLst/>
          </a:prstGeom>
          <a:noFill/>
        </p:spPr>
        <p:txBody>
          <a:bodyPr wrap="square" lIns="45720" rIns="45720" anchor="t">
            <a:spAutoFit/>
          </a:bodyPr>
          <a:lstStyle/>
          <a:p>
            <a:pPr algn="l">
              <a:spcAft>
                <a:spcPts val="400"/>
              </a:spcAft>
            </a:pPr>
            <a:r>
              <a:rPr sz="1000" b="0" i="0">
                <a:solidFill>
                  <a:srgbClr val="5F6F7F"/>
                </a:solidFill>
                <a:latin typeface="Aptos"/>
              </a:rPr>
              <a:t>Review progress together</a:t>
            </a:r>
          </a:p>
        </p:txBody>
      </p:sp>
      <p:sp>
        <p:nvSpPr>
          <p:cNvPr id="35" name="TextBox 34"/>
          <p:cNvSpPr txBox="1"/>
          <p:nvPr/>
        </p:nvSpPr>
        <p:spPr>
          <a:xfrm>
            <a:off x="731520" y="5349240"/>
            <a:ext cx="10607040" cy="411480"/>
          </a:xfrm>
          <a:prstGeom prst="rect">
            <a:avLst/>
          </a:prstGeom>
          <a:noFill/>
        </p:spPr>
        <p:txBody>
          <a:bodyPr wrap="square" lIns="45720" rIns="45720" anchor="t">
            <a:spAutoFit/>
          </a:bodyPr>
          <a:lstStyle/>
          <a:p>
            <a:pPr algn="l">
              <a:spcAft>
                <a:spcPts val="400"/>
              </a:spcAft>
            </a:pPr>
            <a:r>
              <a:rPr sz="1100" b="0" i="1" dirty="0">
                <a:solidFill>
                  <a:srgbClr val="2B3746"/>
                </a:solidFill>
                <a:latin typeface="Aptos"/>
              </a:rPr>
              <a:t>Tuckman’s framework offers a way to reflect on team relationships. However, development is rarely a straight line: new colleagues, changing priorities or pressure can affect how a team works.</a:t>
            </a:r>
          </a:p>
        </p:txBody>
      </p:sp>
      <p:sp>
        <p:nvSpPr>
          <p:cNvPr id="36" name="TextBox 35"/>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Theory: Tuckman (1965); Edmondson (1999); CIPD (2025b).</a:t>
            </a:r>
          </a:p>
        </p:txBody>
      </p:sp>
      <p:sp>
        <p:nvSpPr>
          <p:cNvPr id="37" name="TextBox 36"/>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8" name="TextBox 37"/>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07 / 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088" y="-127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endParaRPr lang="en-GB" altLang="en-US" b="1" dirty="0">
              <a:solidFill>
                <a:srgbClr val="0070C0"/>
              </a:solidFill>
            </a:endParaRPr>
          </a:p>
          <a:p>
            <a:pPr algn="ctr"/>
            <a:r>
              <a:rPr lang="en-GB" altLang="en-US" b="1" dirty="0">
                <a:solidFill>
                  <a:srgbClr val="0070C0"/>
                </a:solidFill>
              </a:rPr>
              <a:t> </a:t>
            </a:r>
            <a:r>
              <a:rPr lang="en-GB" altLang="en-US" sz="1600" b="1" dirty="0">
                <a:solidFill>
                  <a:schemeClr val="tx1"/>
                </a:solidFill>
              </a:rPr>
              <a:t>Strategy: The three dimensions of potential according to</a:t>
            </a:r>
          </a:p>
          <a:p>
            <a:endParaRPr lang="en-GB" altLang="en-US" dirty="0"/>
          </a:p>
          <a:p>
            <a:endParaRPr lang="en-GB" altLang="en-US" dirty="0"/>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07 </a:t>
            </a:r>
          </a:p>
        </p:txBody>
      </p:sp>
      <p:sp>
        <p:nvSpPr>
          <p:cNvPr id="4" name="TextBox 3"/>
          <p:cNvSpPr txBox="1"/>
          <p:nvPr/>
        </p:nvSpPr>
        <p:spPr>
          <a:xfrm>
            <a:off x="502920" y="566928"/>
            <a:ext cx="11155680" cy="492443"/>
          </a:xfrm>
          <a:prstGeom prst="rect">
            <a:avLst/>
          </a:prstGeom>
          <a:noFill/>
        </p:spPr>
        <p:txBody>
          <a:bodyPr wrap="square" lIns="45720" rIns="45720" anchor="t">
            <a:spAutoFit/>
          </a:bodyPr>
          <a:lstStyle/>
          <a:p>
            <a:pPr algn="l">
              <a:spcAft>
                <a:spcPts val="400"/>
              </a:spcAft>
            </a:pPr>
            <a:r>
              <a:rPr lang="en-GB" sz="2600" b="1" dirty="0">
                <a:solidFill>
                  <a:srgbClr val="162741"/>
                </a:solidFill>
                <a:latin typeface="Aptos"/>
              </a:rPr>
              <a:t>Leadership development gap</a:t>
            </a:r>
            <a:endParaRPr sz="2600" b="1" i="0" dirty="0">
              <a:solidFill>
                <a:srgbClr val="162741"/>
              </a:solidFill>
              <a:latin typeface="Aptos"/>
            </a:endParaRP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The challenge </a:t>
            </a:r>
            <a:endParaRPr sz="1500" b="1" i="0" dirty="0">
              <a:solidFill>
                <a:srgbClr val="162741"/>
              </a:solidFill>
              <a:latin typeface="Aptos"/>
            </a:endParaRP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Employees may lack the leadership skills and development opportunities needed to manage teams effectively and support organisational performance.</a:t>
            </a:r>
            <a:endParaRPr sz="1200" b="0" i="0" dirty="0">
              <a:solidFill>
                <a:srgbClr val="2B3746"/>
              </a:solidFill>
              <a:latin typeface="Aptos"/>
            </a:endParaRP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Why are they facing this challenge</a:t>
            </a:r>
            <a:endParaRPr sz="1500" b="1" i="0" dirty="0">
              <a:solidFill>
                <a:srgbClr val="162741"/>
              </a:solidFill>
              <a:latin typeface="Aptos"/>
            </a:endParaRPr>
          </a:p>
        </p:txBody>
      </p:sp>
      <p:sp>
        <p:nvSpPr>
          <p:cNvPr id="13" name="TextBox 12"/>
          <p:cNvSpPr txBox="1"/>
          <p:nvPr/>
        </p:nvSpPr>
        <p:spPr>
          <a:xfrm>
            <a:off x="4517136"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Limited access to leadership trainings, mentoring and career-development opportunities can prevent employees from developing the skills needed for future leadership roles.</a:t>
            </a:r>
            <a:endParaRPr sz="1200" b="0" i="0" dirty="0">
              <a:solidFill>
                <a:srgbClr val="2B3746"/>
              </a:solidFill>
              <a:latin typeface="Aptos"/>
            </a:endParaRP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lang="en-GB" sz="1500" b="1" dirty="0">
                <a:solidFill>
                  <a:srgbClr val="162741"/>
                </a:solidFill>
                <a:latin typeface="Aptos"/>
              </a:rPr>
              <a:t>My recommendation</a:t>
            </a:r>
            <a:endParaRPr sz="1500" b="1" i="0" dirty="0">
              <a:solidFill>
                <a:srgbClr val="162741"/>
              </a:solidFill>
              <a:latin typeface="Aptos"/>
            </a:endParaRPr>
          </a:p>
        </p:txBody>
      </p:sp>
      <p:sp>
        <p:nvSpPr>
          <p:cNvPr id="17" name="TextBox 16"/>
          <p:cNvSpPr txBox="1"/>
          <p:nvPr/>
        </p:nvSpPr>
        <p:spPr>
          <a:xfrm>
            <a:off x="8229600" y="1938528"/>
            <a:ext cx="3172968" cy="830997"/>
          </a:xfrm>
          <a:prstGeom prst="rect">
            <a:avLst/>
          </a:prstGeom>
          <a:noFill/>
        </p:spPr>
        <p:txBody>
          <a:bodyPr wrap="square" lIns="45720" rIns="45720" anchor="t">
            <a:spAutoFit/>
          </a:bodyPr>
          <a:lstStyle/>
          <a:p>
            <a:pPr algn="l">
              <a:spcAft>
                <a:spcPts val="400"/>
              </a:spcAft>
            </a:pPr>
            <a:r>
              <a:rPr lang="en-GB" sz="1200" dirty="0">
                <a:solidFill>
                  <a:srgbClr val="2B3746"/>
                </a:solidFill>
                <a:latin typeface="Aptos"/>
              </a:rPr>
              <a:t>* Introduce leadership training, mentoring and coaching programmes. Give potential leaders opportunities to lead projects and provide regular feedback to develop their management skills.</a:t>
            </a:r>
            <a:endParaRPr sz="1200" b="0" i="0" dirty="0">
              <a:solidFill>
                <a:srgbClr val="2B3746"/>
              </a:solidFill>
              <a:latin typeface="Aptos"/>
            </a:endParaRPr>
          </a:p>
        </p:txBody>
      </p:sp>
      <p:sp>
        <p:nvSpPr>
          <p:cNvPr id="36" name="TextBox 35"/>
          <p:cNvSpPr txBox="1"/>
          <p:nvPr/>
        </p:nvSpPr>
        <p:spPr>
          <a:xfrm>
            <a:off x="502920" y="6214993"/>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7" name="TextBox 36"/>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08 / 12</a:t>
            </a:r>
          </a:p>
        </p:txBody>
      </p:sp>
      <p:sp>
        <p:nvSpPr>
          <p:cNvPr id="38" name="TextBox 37">
            <a:extLst>
              <a:ext uri="{FF2B5EF4-FFF2-40B4-BE49-F238E27FC236}">
                <a16:creationId xmlns:a16="http://schemas.microsoft.com/office/drawing/2014/main" id="{F5E83770-1288-7446-A7A3-876E6A1551F6}"/>
              </a:ext>
            </a:extLst>
          </p:cNvPr>
          <p:cNvSpPr txBox="1"/>
          <p:nvPr/>
        </p:nvSpPr>
        <p:spPr>
          <a:xfrm>
            <a:off x="5051425" y="3019107"/>
            <a:ext cx="1511300" cy="408623"/>
          </a:xfrm>
          <a:prstGeom prst="round2DiagRect">
            <a:avLst/>
          </a:prstGeom>
          <a:noFill/>
          <a:ln>
            <a:solidFill>
              <a:schemeClr val="accent1"/>
            </a:solidFill>
          </a:ln>
        </p:spPr>
        <p:txBody>
          <a:bodyPr>
            <a:spAutoFit/>
          </a:bodyPr>
          <a:lstStyle/>
          <a:p>
            <a:pPr>
              <a:defRPr/>
            </a:pPr>
            <a:r>
              <a:rPr lang="en-GB" dirty="0"/>
              <a:t>Height</a:t>
            </a:r>
          </a:p>
        </p:txBody>
      </p:sp>
      <p:cxnSp>
        <p:nvCxnSpPr>
          <p:cNvPr id="39" name="Straight Arrow Connector 3">
            <a:extLst>
              <a:ext uri="{FF2B5EF4-FFF2-40B4-BE49-F238E27FC236}">
                <a16:creationId xmlns:a16="http://schemas.microsoft.com/office/drawing/2014/main" id="{4AAB8638-B04A-6646-9D5E-153DD80EDF33}"/>
              </a:ext>
            </a:extLst>
          </p:cNvPr>
          <p:cNvCxnSpPr>
            <a:cxnSpLocks noChangeShapeType="1"/>
          </p:cNvCxnSpPr>
          <p:nvPr/>
        </p:nvCxnSpPr>
        <p:spPr bwMode="auto">
          <a:xfrm flipV="1">
            <a:off x="5590646" y="3517371"/>
            <a:ext cx="0" cy="792162"/>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0" name="TextBox 39">
            <a:extLst>
              <a:ext uri="{FF2B5EF4-FFF2-40B4-BE49-F238E27FC236}">
                <a16:creationId xmlns:a16="http://schemas.microsoft.com/office/drawing/2014/main" id="{58E672B1-7D9E-2D4E-BAF1-3AD1A499B85D}"/>
              </a:ext>
            </a:extLst>
          </p:cNvPr>
          <p:cNvSpPr txBox="1"/>
          <p:nvPr/>
        </p:nvSpPr>
        <p:spPr>
          <a:xfrm>
            <a:off x="4742392" y="4367471"/>
            <a:ext cx="1944688" cy="715089"/>
          </a:xfrm>
          <a:prstGeom prst="round2DiagRect">
            <a:avLst/>
          </a:prstGeom>
          <a:noFill/>
          <a:ln>
            <a:solidFill>
              <a:schemeClr val="accent1"/>
            </a:solidFill>
          </a:ln>
        </p:spPr>
        <p:txBody>
          <a:bodyPr>
            <a:spAutoFit/>
          </a:bodyPr>
          <a:lstStyle/>
          <a:p>
            <a:pPr>
              <a:defRPr/>
            </a:pPr>
            <a:r>
              <a:rPr lang="en-GB" dirty="0"/>
              <a:t>Employee Potential</a:t>
            </a:r>
          </a:p>
        </p:txBody>
      </p:sp>
      <p:cxnSp>
        <p:nvCxnSpPr>
          <p:cNvPr id="41" name="Straight Arrow Connector 10">
            <a:extLst>
              <a:ext uri="{FF2B5EF4-FFF2-40B4-BE49-F238E27FC236}">
                <a16:creationId xmlns:a16="http://schemas.microsoft.com/office/drawing/2014/main" id="{21877DE1-39CF-6049-B4CE-517BE2FD61F8}"/>
              </a:ext>
            </a:extLst>
          </p:cNvPr>
          <p:cNvCxnSpPr>
            <a:cxnSpLocks noChangeShapeType="1"/>
          </p:cNvCxnSpPr>
          <p:nvPr/>
        </p:nvCxnSpPr>
        <p:spPr bwMode="auto">
          <a:xfrm>
            <a:off x="5590646" y="5192184"/>
            <a:ext cx="0" cy="773113"/>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2" name="TextBox 41">
            <a:extLst>
              <a:ext uri="{FF2B5EF4-FFF2-40B4-BE49-F238E27FC236}">
                <a16:creationId xmlns:a16="http://schemas.microsoft.com/office/drawing/2014/main" id="{4C811760-E8B1-3B4E-9EEE-858592F7D68B}"/>
              </a:ext>
            </a:extLst>
          </p:cNvPr>
          <p:cNvSpPr txBox="1"/>
          <p:nvPr/>
        </p:nvSpPr>
        <p:spPr>
          <a:xfrm>
            <a:off x="4926277" y="5978309"/>
            <a:ext cx="1328738" cy="408623"/>
          </a:xfrm>
          <a:prstGeom prst="round2DiagRect">
            <a:avLst/>
          </a:prstGeom>
          <a:noFill/>
          <a:ln>
            <a:solidFill>
              <a:schemeClr val="accent1"/>
            </a:solidFill>
          </a:ln>
        </p:spPr>
        <p:txBody>
          <a:bodyPr>
            <a:spAutoFit/>
          </a:bodyPr>
          <a:lstStyle/>
          <a:p>
            <a:pPr>
              <a:defRPr/>
            </a:pPr>
            <a:r>
              <a:rPr lang="en-GB" dirty="0"/>
              <a:t>Depth</a:t>
            </a:r>
          </a:p>
        </p:txBody>
      </p:sp>
      <p:cxnSp>
        <p:nvCxnSpPr>
          <p:cNvPr id="43" name="Straight Arrow Connector 5">
            <a:extLst>
              <a:ext uri="{FF2B5EF4-FFF2-40B4-BE49-F238E27FC236}">
                <a16:creationId xmlns:a16="http://schemas.microsoft.com/office/drawing/2014/main" id="{6103E9A1-F0AD-114D-BA20-37BD7786CF19}"/>
              </a:ext>
            </a:extLst>
          </p:cNvPr>
          <p:cNvCxnSpPr>
            <a:cxnSpLocks noChangeShapeType="1"/>
          </p:cNvCxnSpPr>
          <p:nvPr/>
        </p:nvCxnSpPr>
        <p:spPr bwMode="auto">
          <a:xfrm flipV="1">
            <a:off x="6801380" y="4623682"/>
            <a:ext cx="1008062" cy="0"/>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4" name="TextBox 43">
            <a:extLst>
              <a:ext uri="{FF2B5EF4-FFF2-40B4-BE49-F238E27FC236}">
                <a16:creationId xmlns:a16="http://schemas.microsoft.com/office/drawing/2014/main" id="{E9DA6D59-9066-7441-8D0F-496A35BC4AAF}"/>
              </a:ext>
            </a:extLst>
          </p:cNvPr>
          <p:cNvSpPr txBox="1"/>
          <p:nvPr/>
        </p:nvSpPr>
        <p:spPr>
          <a:xfrm>
            <a:off x="7919003" y="4417427"/>
            <a:ext cx="1335087" cy="408623"/>
          </a:xfrm>
          <a:prstGeom prst="round2DiagRect">
            <a:avLst/>
          </a:prstGeom>
          <a:noFill/>
          <a:ln>
            <a:solidFill>
              <a:schemeClr val="accent1"/>
            </a:solidFill>
          </a:ln>
        </p:spPr>
        <p:txBody>
          <a:bodyPr>
            <a:spAutoFit/>
          </a:bodyPr>
          <a:lstStyle/>
          <a:p>
            <a:pPr>
              <a:defRPr/>
            </a:pPr>
            <a:r>
              <a:rPr lang="en-GB" dirty="0"/>
              <a:t>Breadth</a:t>
            </a:r>
          </a:p>
        </p:txBody>
      </p:sp>
      <p:sp>
        <p:nvSpPr>
          <p:cNvPr id="45" name="TextBox 22">
            <a:extLst>
              <a:ext uri="{FF2B5EF4-FFF2-40B4-BE49-F238E27FC236}">
                <a16:creationId xmlns:a16="http://schemas.microsoft.com/office/drawing/2014/main" id="{287168FC-B3F2-D344-8DE9-AF068FD27E9A}"/>
              </a:ext>
            </a:extLst>
          </p:cNvPr>
          <p:cNvSpPr txBox="1">
            <a:spLocks noChangeArrowheads="1"/>
          </p:cNvSpPr>
          <p:nvPr/>
        </p:nvSpPr>
        <p:spPr bwMode="auto">
          <a:xfrm>
            <a:off x="8436609" y="6422200"/>
            <a:ext cx="25209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1400" dirty="0"/>
              <a:t>(</a:t>
            </a:r>
            <a:r>
              <a:rPr lang="en-GB" altLang="en-US" sz="1400" b="1" dirty="0"/>
              <a:t>Muller-Camen et al., 2008)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08 </a:t>
            </a:r>
          </a:p>
        </p:txBody>
      </p:sp>
      <p:sp>
        <p:nvSpPr>
          <p:cNvPr id="4" name="TextBox 3"/>
          <p:cNvSpPr txBox="1"/>
          <p:nvPr/>
        </p:nvSpPr>
        <p:spPr>
          <a:xfrm>
            <a:off x="502920" y="566928"/>
            <a:ext cx="11155680" cy="530352"/>
          </a:xfrm>
          <a:prstGeom prst="rect">
            <a:avLst/>
          </a:prstGeom>
          <a:noFill/>
        </p:spPr>
        <p:txBody>
          <a:bodyPr wrap="square" lIns="45720" rIns="45720" anchor="t">
            <a:spAutoFit/>
          </a:bodyPr>
          <a:lstStyle/>
          <a:p>
            <a:pPr algn="l">
              <a:spcAft>
                <a:spcPts val="400"/>
              </a:spcAft>
            </a:pPr>
            <a:r>
              <a:rPr sz="2600" b="1" i="0">
                <a:solidFill>
                  <a:srgbClr val="162741"/>
                </a:solidFill>
                <a:latin typeface="Aptos"/>
              </a:rPr>
              <a:t>A fair way to recognise team contribution</a:t>
            </a:r>
          </a:p>
        </p:txBody>
      </p:sp>
      <p:sp>
        <p:nvSpPr>
          <p:cNvPr id="6" name="TextBox 5"/>
          <p:cNvSpPr txBox="1"/>
          <p:nvPr/>
        </p:nvSpPr>
        <p:spPr>
          <a:xfrm>
            <a:off x="658368" y="1353312"/>
            <a:ext cx="10789920" cy="438912"/>
          </a:xfrm>
          <a:prstGeom prst="rect">
            <a:avLst/>
          </a:prstGeom>
          <a:noFill/>
        </p:spPr>
        <p:txBody>
          <a:bodyPr wrap="square" lIns="45720" rIns="45720" anchor="t">
            <a:spAutoFit/>
          </a:bodyPr>
          <a:lstStyle/>
          <a:p>
            <a:pPr algn="l">
              <a:spcAft>
                <a:spcPts val="400"/>
              </a:spcAft>
            </a:pPr>
            <a:r>
              <a:rPr sz="1500" b="1" i="0">
                <a:solidFill>
                  <a:srgbClr val="2B3746"/>
                </a:solidFill>
                <a:latin typeface="Aptos"/>
              </a:rPr>
              <a:t>Run a quarterly recognition process based on documented contributions to organisational priorities. Consider service quality and cooperation as well as activity levels, so teams are not rewarded for volume alone.</a:t>
            </a:r>
          </a:p>
        </p:txBody>
      </p:sp>
      <p:sp>
        <p:nvSpPr>
          <p:cNvPr id="7" name="TextBox 6"/>
          <p:cNvSpPr txBox="1"/>
          <p:nvPr/>
        </p:nvSpPr>
        <p:spPr>
          <a:xfrm>
            <a:off x="777240" y="2057400"/>
            <a:ext cx="3108960" cy="292608"/>
          </a:xfrm>
          <a:prstGeom prst="rect">
            <a:avLst/>
          </a:prstGeom>
          <a:noFill/>
        </p:spPr>
        <p:txBody>
          <a:bodyPr wrap="square" lIns="45720" rIns="45720" anchor="t">
            <a:spAutoFit/>
          </a:bodyPr>
          <a:lstStyle/>
          <a:p>
            <a:pPr algn="l">
              <a:spcAft>
                <a:spcPts val="400"/>
              </a:spcAft>
            </a:pPr>
            <a:r>
              <a:rPr sz="1200" b="1" i="0">
                <a:solidFill>
                  <a:srgbClr val="162741"/>
                </a:solidFill>
                <a:latin typeface="Aptos"/>
              </a:rPr>
              <a:t>Quality and safety</a:t>
            </a:r>
          </a:p>
        </p:txBody>
      </p:sp>
      <p:sp>
        <p:nvSpPr>
          <p:cNvPr id="8" name="Rounded Rectangle 7"/>
          <p:cNvSpPr/>
          <p:nvPr/>
        </p:nvSpPr>
        <p:spPr>
          <a:xfrm>
            <a:off x="3886200" y="2093976"/>
            <a:ext cx="5166360" cy="201168"/>
          </a:xfrm>
          <a:prstGeom prst="roundRect">
            <a:avLst/>
          </a:prstGeom>
          <a:solidFill>
            <a:srgbClr val="E1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3886200" y="2093976"/>
            <a:ext cx="5166360" cy="201168"/>
          </a:xfrm>
          <a:prstGeom prst="roundRect">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281160" y="2057400"/>
            <a:ext cx="914400" cy="274320"/>
          </a:xfrm>
          <a:prstGeom prst="rect">
            <a:avLst/>
          </a:prstGeom>
          <a:noFill/>
        </p:spPr>
        <p:txBody>
          <a:bodyPr wrap="square" lIns="45720" rIns="45720" anchor="t">
            <a:spAutoFit/>
          </a:bodyPr>
          <a:lstStyle/>
          <a:p>
            <a:pPr algn="l">
              <a:spcAft>
                <a:spcPts val="400"/>
              </a:spcAft>
            </a:pPr>
            <a:r>
              <a:rPr sz="1200" b="1" i="0">
                <a:solidFill>
                  <a:srgbClr val="2B3746"/>
                </a:solidFill>
                <a:latin typeface="Aptos"/>
              </a:rPr>
              <a:t>30%</a:t>
            </a:r>
          </a:p>
        </p:txBody>
      </p:sp>
      <p:sp>
        <p:nvSpPr>
          <p:cNvPr id="11" name="TextBox 10"/>
          <p:cNvSpPr txBox="1"/>
          <p:nvPr/>
        </p:nvSpPr>
        <p:spPr>
          <a:xfrm>
            <a:off x="777240" y="2560320"/>
            <a:ext cx="3108960" cy="292608"/>
          </a:xfrm>
          <a:prstGeom prst="rect">
            <a:avLst/>
          </a:prstGeom>
          <a:noFill/>
        </p:spPr>
        <p:txBody>
          <a:bodyPr wrap="square" lIns="45720" rIns="45720" anchor="t">
            <a:spAutoFit/>
          </a:bodyPr>
          <a:lstStyle/>
          <a:p>
            <a:pPr algn="l">
              <a:spcAft>
                <a:spcPts val="400"/>
              </a:spcAft>
            </a:pPr>
            <a:r>
              <a:rPr sz="1200" b="1" i="0">
                <a:solidFill>
                  <a:srgbClr val="162741"/>
                </a:solidFill>
                <a:latin typeface="Aptos"/>
              </a:rPr>
              <a:t>Patient and service experience</a:t>
            </a:r>
          </a:p>
        </p:txBody>
      </p:sp>
      <p:sp>
        <p:nvSpPr>
          <p:cNvPr id="12" name="Rounded Rectangle 11"/>
          <p:cNvSpPr/>
          <p:nvPr/>
        </p:nvSpPr>
        <p:spPr>
          <a:xfrm>
            <a:off x="3886200" y="2596896"/>
            <a:ext cx="5166360" cy="201168"/>
          </a:xfrm>
          <a:prstGeom prst="roundRect">
            <a:avLst/>
          </a:prstGeom>
          <a:solidFill>
            <a:srgbClr val="E1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3886200" y="2596896"/>
            <a:ext cx="4305300" cy="201168"/>
          </a:xfrm>
          <a:prstGeom prst="roundRect">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281160" y="2560320"/>
            <a:ext cx="914400" cy="274320"/>
          </a:xfrm>
          <a:prstGeom prst="rect">
            <a:avLst/>
          </a:prstGeom>
          <a:noFill/>
        </p:spPr>
        <p:txBody>
          <a:bodyPr wrap="square" lIns="45720" rIns="45720" anchor="t">
            <a:spAutoFit/>
          </a:bodyPr>
          <a:lstStyle/>
          <a:p>
            <a:pPr algn="l">
              <a:spcAft>
                <a:spcPts val="400"/>
              </a:spcAft>
            </a:pPr>
            <a:r>
              <a:rPr sz="1200" b="1" i="0">
                <a:solidFill>
                  <a:srgbClr val="2B3746"/>
                </a:solidFill>
                <a:latin typeface="Aptos"/>
              </a:rPr>
              <a:t>25%</a:t>
            </a:r>
          </a:p>
        </p:txBody>
      </p:sp>
      <p:sp>
        <p:nvSpPr>
          <p:cNvPr id="15" name="TextBox 14"/>
          <p:cNvSpPr txBox="1"/>
          <p:nvPr/>
        </p:nvSpPr>
        <p:spPr>
          <a:xfrm>
            <a:off x="777240" y="3063240"/>
            <a:ext cx="3108960" cy="292608"/>
          </a:xfrm>
          <a:prstGeom prst="rect">
            <a:avLst/>
          </a:prstGeom>
          <a:noFill/>
        </p:spPr>
        <p:txBody>
          <a:bodyPr wrap="square" lIns="45720" rIns="45720" anchor="t">
            <a:spAutoFit/>
          </a:bodyPr>
          <a:lstStyle/>
          <a:p>
            <a:pPr algn="l">
              <a:spcAft>
                <a:spcPts val="400"/>
              </a:spcAft>
            </a:pPr>
            <a:r>
              <a:rPr sz="1200" b="1" i="0">
                <a:solidFill>
                  <a:srgbClr val="162741"/>
                </a:solidFill>
                <a:latin typeface="Aptos"/>
              </a:rPr>
              <a:t>Working well with other teams</a:t>
            </a:r>
          </a:p>
        </p:txBody>
      </p:sp>
      <p:sp>
        <p:nvSpPr>
          <p:cNvPr id="16" name="Rounded Rectangle 15"/>
          <p:cNvSpPr/>
          <p:nvPr/>
        </p:nvSpPr>
        <p:spPr>
          <a:xfrm>
            <a:off x="3886200" y="3099816"/>
            <a:ext cx="5166360" cy="201168"/>
          </a:xfrm>
          <a:prstGeom prst="roundRect">
            <a:avLst/>
          </a:prstGeom>
          <a:solidFill>
            <a:srgbClr val="E1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3886200" y="3099816"/>
            <a:ext cx="3444240" cy="201168"/>
          </a:xfrm>
          <a:prstGeom prst="roundRect">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281160" y="3063240"/>
            <a:ext cx="914400" cy="274320"/>
          </a:xfrm>
          <a:prstGeom prst="rect">
            <a:avLst/>
          </a:prstGeom>
          <a:noFill/>
        </p:spPr>
        <p:txBody>
          <a:bodyPr wrap="square" lIns="45720" rIns="45720" anchor="t">
            <a:spAutoFit/>
          </a:bodyPr>
          <a:lstStyle/>
          <a:p>
            <a:pPr algn="l">
              <a:spcAft>
                <a:spcPts val="400"/>
              </a:spcAft>
            </a:pPr>
            <a:r>
              <a:rPr sz="1200" b="1" i="0">
                <a:solidFill>
                  <a:srgbClr val="2B3746"/>
                </a:solidFill>
                <a:latin typeface="Aptos"/>
              </a:rPr>
              <a:t>20%</a:t>
            </a:r>
          </a:p>
        </p:txBody>
      </p:sp>
      <p:sp>
        <p:nvSpPr>
          <p:cNvPr id="19" name="TextBox 18"/>
          <p:cNvSpPr txBox="1"/>
          <p:nvPr/>
        </p:nvSpPr>
        <p:spPr>
          <a:xfrm>
            <a:off x="777240" y="3566160"/>
            <a:ext cx="3108960" cy="292608"/>
          </a:xfrm>
          <a:prstGeom prst="rect">
            <a:avLst/>
          </a:prstGeom>
          <a:noFill/>
        </p:spPr>
        <p:txBody>
          <a:bodyPr wrap="square" lIns="45720" rIns="45720" anchor="t">
            <a:spAutoFit/>
          </a:bodyPr>
          <a:lstStyle/>
          <a:p>
            <a:pPr algn="l">
              <a:spcAft>
                <a:spcPts val="400"/>
              </a:spcAft>
            </a:pPr>
            <a:r>
              <a:rPr sz="1200" b="1" i="0">
                <a:solidFill>
                  <a:srgbClr val="162741"/>
                </a:solidFill>
                <a:latin typeface="Aptos"/>
              </a:rPr>
              <a:t>Improvement and new ideas</a:t>
            </a:r>
          </a:p>
        </p:txBody>
      </p:sp>
      <p:sp>
        <p:nvSpPr>
          <p:cNvPr id="20" name="Rounded Rectangle 19"/>
          <p:cNvSpPr/>
          <p:nvPr/>
        </p:nvSpPr>
        <p:spPr>
          <a:xfrm>
            <a:off x="3886200" y="3602736"/>
            <a:ext cx="5166360" cy="201168"/>
          </a:xfrm>
          <a:prstGeom prst="roundRect">
            <a:avLst/>
          </a:prstGeom>
          <a:solidFill>
            <a:srgbClr val="E1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ounded Rectangle 20"/>
          <p:cNvSpPr/>
          <p:nvPr/>
        </p:nvSpPr>
        <p:spPr>
          <a:xfrm>
            <a:off x="3886200" y="3602736"/>
            <a:ext cx="2583180" cy="201168"/>
          </a:xfrm>
          <a:prstGeom prst="roundRect">
            <a:avLst/>
          </a:prstGeom>
          <a:solidFill>
            <a:srgbClr val="EBB2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9281160" y="3566160"/>
            <a:ext cx="914400" cy="274320"/>
          </a:xfrm>
          <a:prstGeom prst="rect">
            <a:avLst/>
          </a:prstGeom>
          <a:noFill/>
        </p:spPr>
        <p:txBody>
          <a:bodyPr wrap="square" lIns="45720" rIns="45720" anchor="t">
            <a:spAutoFit/>
          </a:bodyPr>
          <a:lstStyle/>
          <a:p>
            <a:pPr algn="l">
              <a:spcAft>
                <a:spcPts val="400"/>
              </a:spcAft>
            </a:pPr>
            <a:r>
              <a:rPr sz="1200" b="1" i="0">
                <a:solidFill>
                  <a:srgbClr val="2B3746"/>
                </a:solidFill>
                <a:latin typeface="Aptos"/>
              </a:rPr>
              <a:t>15%</a:t>
            </a:r>
          </a:p>
        </p:txBody>
      </p:sp>
      <p:sp>
        <p:nvSpPr>
          <p:cNvPr id="23" name="TextBox 22"/>
          <p:cNvSpPr txBox="1"/>
          <p:nvPr/>
        </p:nvSpPr>
        <p:spPr>
          <a:xfrm>
            <a:off x="777240" y="4069080"/>
            <a:ext cx="3108960" cy="292608"/>
          </a:xfrm>
          <a:prstGeom prst="rect">
            <a:avLst/>
          </a:prstGeom>
          <a:noFill/>
        </p:spPr>
        <p:txBody>
          <a:bodyPr wrap="square" lIns="45720" rIns="45720" anchor="t">
            <a:spAutoFit/>
          </a:bodyPr>
          <a:lstStyle/>
          <a:p>
            <a:pPr algn="l">
              <a:spcAft>
                <a:spcPts val="400"/>
              </a:spcAft>
            </a:pPr>
            <a:r>
              <a:rPr sz="1200" b="1" i="0">
                <a:solidFill>
                  <a:srgbClr val="162741"/>
                </a:solidFill>
                <a:latin typeface="Aptos"/>
              </a:rPr>
              <a:t>Developing people and supporting wellbeing</a:t>
            </a:r>
          </a:p>
        </p:txBody>
      </p:sp>
      <p:sp>
        <p:nvSpPr>
          <p:cNvPr id="24" name="Rounded Rectangle 23"/>
          <p:cNvSpPr/>
          <p:nvPr/>
        </p:nvSpPr>
        <p:spPr>
          <a:xfrm>
            <a:off x="3886200" y="4105656"/>
            <a:ext cx="5166360" cy="201168"/>
          </a:xfrm>
          <a:prstGeom prst="roundRect">
            <a:avLst/>
          </a:prstGeom>
          <a:solidFill>
            <a:srgbClr val="E1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3886200" y="4105656"/>
            <a:ext cx="1722120" cy="201168"/>
          </a:xfrm>
          <a:prstGeom prst="roundRect">
            <a:avLst/>
          </a:prstGeom>
          <a:solidFill>
            <a:srgbClr val="DE715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9281160" y="4069080"/>
            <a:ext cx="914400" cy="274320"/>
          </a:xfrm>
          <a:prstGeom prst="rect">
            <a:avLst/>
          </a:prstGeom>
          <a:noFill/>
        </p:spPr>
        <p:txBody>
          <a:bodyPr wrap="square" lIns="45720" rIns="45720" anchor="t">
            <a:spAutoFit/>
          </a:bodyPr>
          <a:lstStyle/>
          <a:p>
            <a:pPr algn="l">
              <a:spcAft>
                <a:spcPts val="400"/>
              </a:spcAft>
            </a:pPr>
            <a:r>
              <a:rPr sz="1200" b="1" i="0">
                <a:solidFill>
                  <a:srgbClr val="2B3746"/>
                </a:solidFill>
                <a:latin typeface="Aptos"/>
              </a:rPr>
              <a:t>10%</a:t>
            </a:r>
          </a:p>
        </p:txBody>
      </p:sp>
      <p:sp>
        <p:nvSpPr>
          <p:cNvPr id="29" name="TextBox 28"/>
          <p:cNvSpPr txBox="1"/>
          <p:nvPr/>
        </p:nvSpPr>
        <p:spPr>
          <a:xfrm>
            <a:off x="932688" y="4946904"/>
            <a:ext cx="308152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How decisions are made</a:t>
            </a:r>
          </a:p>
        </p:txBody>
      </p:sp>
      <p:sp>
        <p:nvSpPr>
          <p:cNvPr id="30" name="TextBox 29"/>
          <p:cNvSpPr txBox="1"/>
          <p:nvPr/>
        </p:nvSpPr>
        <p:spPr>
          <a:xfrm>
            <a:off x="932688" y="5321808"/>
            <a:ext cx="3081528" cy="338328"/>
          </a:xfrm>
          <a:prstGeom prst="rect">
            <a:avLst/>
          </a:prstGeom>
          <a:noFill/>
        </p:spPr>
        <p:txBody>
          <a:bodyPr wrap="square" lIns="45720" rIns="45720" anchor="t">
            <a:spAutoFit/>
          </a:bodyPr>
          <a:lstStyle/>
          <a:p>
            <a:pPr algn="l">
              <a:spcAft>
                <a:spcPts val="400"/>
              </a:spcAft>
            </a:pPr>
            <a:r>
              <a:rPr sz="1000" b="0" i="0">
                <a:solidFill>
                  <a:srgbClr val="2B3746"/>
                </a:solidFill>
                <a:latin typeface="Aptos"/>
              </a:rPr>
              <a:t>Have representatives from more than one area assess the evidence. Share the scoring criteria in advance, record the rationale and manage any conflicts.</a:t>
            </a:r>
          </a:p>
        </p:txBody>
      </p:sp>
      <p:sp>
        <p:nvSpPr>
          <p:cNvPr id="33" name="TextBox 32"/>
          <p:cNvSpPr txBox="1"/>
          <p:nvPr/>
        </p:nvSpPr>
        <p:spPr>
          <a:xfrm>
            <a:off x="4590288" y="4946904"/>
            <a:ext cx="308152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What the team receives</a:t>
            </a:r>
          </a:p>
        </p:txBody>
      </p:sp>
      <p:sp>
        <p:nvSpPr>
          <p:cNvPr id="34" name="TextBox 33"/>
          <p:cNvSpPr txBox="1"/>
          <p:nvPr/>
        </p:nvSpPr>
        <p:spPr>
          <a:xfrm>
            <a:off x="4590288" y="5321808"/>
            <a:ext cx="3081528" cy="338328"/>
          </a:xfrm>
          <a:prstGeom prst="rect">
            <a:avLst/>
          </a:prstGeom>
          <a:noFill/>
        </p:spPr>
        <p:txBody>
          <a:bodyPr wrap="square" lIns="45720" rIns="45720" anchor="t">
            <a:spAutoFit/>
          </a:bodyPr>
          <a:lstStyle/>
          <a:p>
            <a:pPr algn="l">
              <a:spcAft>
                <a:spcPts val="400"/>
              </a:spcAft>
            </a:pPr>
            <a:r>
              <a:rPr sz="1000" b="0" i="0">
                <a:solidFill>
                  <a:srgbClr val="2B3746"/>
                </a:solidFill>
                <a:latin typeface="Aptos"/>
              </a:rPr>
              <a:t>The recognised department could receive funding for a shared learning activity, alongside public acknowledgement. Non-financial recognition can be included where a cash award is unsuitable.</a:t>
            </a:r>
          </a:p>
        </p:txBody>
      </p:sp>
      <p:sp>
        <p:nvSpPr>
          <p:cNvPr id="37" name="TextBox 36"/>
          <p:cNvSpPr txBox="1"/>
          <p:nvPr/>
        </p:nvSpPr>
        <p:spPr>
          <a:xfrm>
            <a:off x="8247888" y="4946904"/>
            <a:ext cx="308152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Keep it fair and constructive</a:t>
            </a:r>
          </a:p>
        </p:txBody>
      </p:sp>
      <p:sp>
        <p:nvSpPr>
          <p:cNvPr id="38" name="TextBox 37"/>
          <p:cNvSpPr txBox="1"/>
          <p:nvPr/>
        </p:nvSpPr>
        <p:spPr>
          <a:xfrm>
            <a:off x="8247888" y="5321808"/>
            <a:ext cx="3081528" cy="338328"/>
          </a:xfrm>
          <a:prstGeom prst="rect">
            <a:avLst/>
          </a:prstGeom>
          <a:noFill/>
        </p:spPr>
        <p:txBody>
          <a:bodyPr wrap="square" lIns="45720" rIns="45720" anchor="t">
            <a:spAutoFit/>
          </a:bodyPr>
          <a:lstStyle/>
          <a:p>
            <a:pPr algn="l">
              <a:spcAft>
                <a:spcPts val="400"/>
              </a:spcAft>
            </a:pPr>
            <a:r>
              <a:rPr sz="1000" b="0" i="0">
                <a:solidFill>
                  <a:srgbClr val="2B3746"/>
                </a:solidFill>
                <a:latin typeface="Aptos"/>
              </a:rPr>
              <a:t>Build in checks to ensure the scheme does not reward unsafe shortcuts or discourage teams from reporting difficulties. Review whether the measures are relevant and accessible to every department.</a:t>
            </a:r>
          </a:p>
        </p:txBody>
      </p:sp>
      <p:sp>
        <p:nvSpPr>
          <p:cNvPr id="39" name="TextBox 38"/>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Proposed framework; align with equity and objective criteria (Acas, 2026; Deci and Ryan, 2000).</a:t>
            </a:r>
          </a:p>
        </p:txBody>
      </p:sp>
      <p:sp>
        <p:nvSpPr>
          <p:cNvPr id="40" name="TextBox 39"/>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41" name="TextBox 40"/>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09 / 12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09 </a:t>
            </a:r>
          </a:p>
        </p:txBody>
      </p:sp>
      <p:sp>
        <p:nvSpPr>
          <p:cNvPr id="4" name="TextBox 3"/>
          <p:cNvSpPr txBox="1"/>
          <p:nvPr/>
        </p:nvSpPr>
        <p:spPr>
          <a:xfrm>
            <a:off x="502920" y="566928"/>
            <a:ext cx="11155680" cy="530352"/>
          </a:xfrm>
          <a:prstGeom prst="rect">
            <a:avLst/>
          </a:prstGeom>
          <a:noFill/>
        </p:spPr>
        <p:txBody>
          <a:bodyPr wrap="square" lIns="45720" rIns="45720" anchor="t">
            <a:spAutoFit/>
          </a:bodyPr>
          <a:lstStyle/>
          <a:p>
            <a:pPr algn="l">
              <a:spcAft>
                <a:spcPts val="400"/>
              </a:spcAft>
            </a:pPr>
            <a:r>
              <a:rPr sz="2600" b="1" i="0">
                <a:solidFill>
                  <a:srgbClr val="162741"/>
                </a:solidFill>
                <a:latin typeface="Aptos"/>
              </a:rPr>
              <a:t>Supporting performance through regular dialogue</a:t>
            </a:r>
          </a:p>
        </p:txBody>
      </p:sp>
      <p:sp>
        <p:nvSpPr>
          <p:cNvPr id="8" name="TextBox 7"/>
          <p:cNvSpPr txBox="1"/>
          <p:nvPr/>
        </p:nvSpPr>
        <p:spPr>
          <a:xfrm>
            <a:off x="795528" y="1563624"/>
            <a:ext cx="317296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Keep feedback regular</a:t>
            </a:r>
          </a:p>
        </p:txBody>
      </p:sp>
      <p:sp>
        <p:nvSpPr>
          <p:cNvPr id="9" name="TextBox 8"/>
          <p:cNvSpPr txBox="1"/>
          <p:nvPr/>
        </p:nvSpPr>
        <p:spPr>
          <a:xfrm>
            <a:off x="795528" y="1938528"/>
            <a:ext cx="3172968" cy="830997"/>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Use one-to-ones and planned development reviews to discuss progress. Keep feedback timely, </a:t>
            </a:r>
            <a:r>
              <a:rPr lang="en-GB" sz="1200" b="0" i="0" dirty="0">
                <a:solidFill>
                  <a:srgbClr val="2B3746"/>
                </a:solidFill>
                <a:latin typeface="Aptos"/>
              </a:rPr>
              <a:t>recognize</a:t>
            </a:r>
            <a:r>
              <a:rPr lang="en-GB" sz="1200" dirty="0">
                <a:solidFill>
                  <a:srgbClr val="2B3746"/>
                </a:solidFill>
                <a:latin typeface="Aptos"/>
              </a:rPr>
              <a:t> </a:t>
            </a:r>
            <a:r>
              <a:rPr sz="1200" b="0" i="0" dirty="0">
                <a:solidFill>
                  <a:srgbClr val="2B3746"/>
                </a:solidFill>
                <a:latin typeface="Aptos"/>
              </a:rPr>
              <a:t>achievements and agree any help or follow-up actions.</a:t>
            </a:r>
          </a:p>
        </p:txBody>
      </p:sp>
      <p:sp>
        <p:nvSpPr>
          <p:cNvPr id="12" name="TextBox 11"/>
          <p:cNvSpPr txBox="1"/>
          <p:nvPr/>
        </p:nvSpPr>
        <p:spPr>
          <a:xfrm>
            <a:off x="4517136" y="1563624"/>
            <a:ext cx="317296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Look at the whole picture</a:t>
            </a:r>
          </a:p>
        </p:txBody>
      </p:sp>
      <p:sp>
        <p:nvSpPr>
          <p:cNvPr id="13" name="TextBox 12"/>
          <p:cNvSpPr txBox="1"/>
          <p:nvPr/>
        </p:nvSpPr>
        <p:spPr>
          <a:xfrm>
            <a:off x="4517136" y="1938528"/>
            <a:ext cx="3172968" cy="830997"/>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Set understandable goals that include quality, cooperation and development. Make sure expectations take account of staffing, resources and the demands of the role.</a:t>
            </a:r>
          </a:p>
        </p:txBody>
      </p:sp>
      <p:sp>
        <p:nvSpPr>
          <p:cNvPr id="16" name="TextBox 15"/>
          <p:cNvSpPr txBox="1"/>
          <p:nvPr/>
        </p:nvSpPr>
        <p:spPr>
          <a:xfrm>
            <a:off x="8229600" y="1563624"/>
            <a:ext cx="3172968"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Listen—and show what changed</a:t>
            </a:r>
          </a:p>
        </p:txBody>
      </p:sp>
      <p:sp>
        <p:nvSpPr>
          <p:cNvPr id="17" name="TextBox 16"/>
          <p:cNvSpPr txBox="1"/>
          <p:nvPr/>
        </p:nvSpPr>
        <p:spPr>
          <a:xfrm>
            <a:off x="8229600" y="1938528"/>
            <a:ext cx="3172968" cy="1015663"/>
          </a:xfrm>
          <a:prstGeom prst="rect">
            <a:avLst/>
          </a:prstGeom>
          <a:noFill/>
        </p:spPr>
        <p:txBody>
          <a:bodyPr wrap="square" lIns="45720" rIns="45720" anchor="t">
            <a:spAutoFit/>
          </a:bodyPr>
          <a:lstStyle/>
          <a:p>
            <a:pPr algn="l">
              <a:spcAft>
                <a:spcPts val="400"/>
              </a:spcAft>
            </a:pPr>
            <a:r>
              <a:rPr lang="en-GB" sz="1200" b="0" i="0" dirty="0">
                <a:solidFill>
                  <a:srgbClr val="2B3746"/>
                </a:solidFill>
                <a:latin typeface="Aptos"/>
              </a:rPr>
              <a:t>* </a:t>
            </a:r>
            <a:r>
              <a:rPr sz="1200" b="0" i="0" dirty="0">
                <a:solidFill>
                  <a:srgbClr val="2B3746"/>
                </a:solidFill>
                <a:latin typeface="Aptos"/>
              </a:rPr>
              <a:t>Gather views through brief surveys, team conversations and discussions about what helps people stay. Close the loop by explaining what has changed—or why a suggestion cannot be taken forward.</a:t>
            </a:r>
          </a:p>
        </p:txBody>
      </p:sp>
      <p:sp>
        <p:nvSpPr>
          <p:cNvPr id="18" name="TextBox 17"/>
          <p:cNvSpPr txBox="1"/>
          <p:nvPr/>
        </p:nvSpPr>
        <p:spPr>
          <a:xfrm>
            <a:off x="685800" y="3474720"/>
            <a:ext cx="10515600" cy="347472"/>
          </a:xfrm>
          <a:prstGeom prst="rect">
            <a:avLst/>
          </a:prstGeom>
          <a:noFill/>
        </p:spPr>
        <p:txBody>
          <a:bodyPr wrap="square" lIns="45720" rIns="45720" anchor="t">
            <a:spAutoFit/>
          </a:bodyPr>
          <a:lstStyle/>
          <a:p>
            <a:pPr algn="l">
              <a:spcAft>
                <a:spcPts val="400"/>
              </a:spcAft>
            </a:pPr>
            <a:r>
              <a:rPr sz="1700" b="1" i="0">
                <a:solidFill>
                  <a:srgbClr val="162741"/>
                </a:solidFill>
                <a:latin typeface="Aptos"/>
              </a:rPr>
              <a:t>Possible measures, once baseline data is available</a:t>
            </a:r>
          </a:p>
        </p:txBody>
      </p:sp>
      <p:sp>
        <p:nvSpPr>
          <p:cNvPr id="19" name="Rounded Rectangle 18"/>
          <p:cNvSpPr/>
          <p:nvPr/>
        </p:nvSpPr>
        <p:spPr>
          <a:xfrm>
            <a:off x="731520" y="4069080"/>
            <a:ext cx="2423160" cy="1024128"/>
          </a:xfrm>
          <a:prstGeom prst="roundRect">
            <a:avLst/>
          </a:prstGeom>
          <a:solidFill>
            <a:srgbClr val="DDF4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 y="4224528"/>
            <a:ext cx="2194560" cy="274320"/>
          </a:xfrm>
          <a:prstGeom prst="rect">
            <a:avLst/>
          </a:prstGeom>
          <a:noFill/>
        </p:spPr>
        <p:txBody>
          <a:bodyPr wrap="square" lIns="45720" rIns="45720" anchor="t">
            <a:spAutoFit/>
          </a:bodyPr>
          <a:lstStyle/>
          <a:p>
            <a:pPr algn="ctr">
              <a:spcAft>
                <a:spcPts val="400"/>
              </a:spcAft>
            </a:pPr>
            <a:r>
              <a:rPr sz="1300" b="1" i="0">
                <a:solidFill>
                  <a:srgbClr val="162741"/>
                </a:solidFill>
                <a:latin typeface="Aptos"/>
              </a:rPr>
              <a:t>People</a:t>
            </a:r>
          </a:p>
        </p:txBody>
      </p:sp>
      <p:sp>
        <p:nvSpPr>
          <p:cNvPr id="21" name="TextBox 20"/>
          <p:cNvSpPr txBox="1"/>
          <p:nvPr/>
        </p:nvSpPr>
        <p:spPr>
          <a:xfrm>
            <a:off x="841248" y="4590288"/>
            <a:ext cx="2194560" cy="384048"/>
          </a:xfrm>
          <a:prstGeom prst="rect">
            <a:avLst/>
          </a:prstGeom>
          <a:noFill/>
        </p:spPr>
        <p:txBody>
          <a:bodyPr wrap="square" lIns="45720" rIns="45720" anchor="t">
            <a:spAutoFit/>
          </a:bodyPr>
          <a:lstStyle/>
          <a:p>
            <a:pPr algn="ctr">
              <a:spcAft>
                <a:spcPts val="400"/>
              </a:spcAft>
            </a:pPr>
            <a:r>
              <a:rPr sz="1000" b="0" i="0">
                <a:solidFill>
                  <a:srgbClr val="2B3746"/>
                </a:solidFill>
                <a:latin typeface="Aptos"/>
              </a:rPr>
              <a:t>Staff turnover, absence and engagement</a:t>
            </a:r>
          </a:p>
        </p:txBody>
      </p:sp>
      <p:sp>
        <p:nvSpPr>
          <p:cNvPr id="22" name="Rounded Rectangle 21"/>
          <p:cNvSpPr/>
          <p:nvPr/>
        </p:nvSpPr>
        <p:spPr>
          <a:xfrm>
            <a:off x="3547872" y="4069080"/>
            <a:ext cx="2423160" cy="1024128"/>
          </a:xfrm>
          <a:prstGeom prst="roundRect">
            <a:avLst/>
          </a:prstGeom>
          <a:solidFill>
            <a:srgbClr val="DEEA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657600" y="4224528"/>
            <a:ext cx="2194560" cy="274320"/>
          </a:xfrm>
          <a:prstGeom prst="rect">
            <a:avLst/>
          </a:prstGeom>
          <a:noFill/>
        </p:spPr>
        <p:txBody>
          <a:bodyPr wrap="square" lIns="45720" rIns="45720" anchor="t">
            <a:spAutoFit/>
          </a:bodyPr>
          <a:lstStyle/>
          <a:p>
            <a:pPr algn="ctr">
              <a:spcAft>
                <a:spcPts val="400"/>
              </a:spcAft>
            </a:pPr>
            <a:r>
              <a:rPr sz="1300" b="1" i="0">
                <a:solidFill>
                  <a:srgbClr val="162741"/>
                </a:solidFill>
                <a:latin typeface="Aptos"/>
              </a:rPr>
              <a:t>Skills</a:t>
            </a:r>
          </a:p>
        </p:txBody>
      </p:sp>
      <p:sp>
        <p:nvSpPr>
          <p:cNvPr id="24" name="TextBox 23"/>
          <p:cNvSpPr txBox="1"/>
          <p:nvPr/>
        </p:nvSpPr>
        <p:spPr>
          <a:xfrm>
            <a:off x="3657600" y="4590288"/>
            <a:ext cx="2194560" cy="384048"/>
          </a:xfrm>
          <a:prstGeom prst="rect">
            <a:avLst/>
          </a:prstGeom>
          <a:noFill/>
        </p:spPr>
        <p:txBody>
          <a:bodyPr wrap="square" lIns="45720" rIns="45720" anchor="t">
            <a:spAutoFit/>
          </a:bodyPr>
          <a:lstStyle/>
          <a:p>
            <a:pPr algn="ctr">
              <a:spcAft>
                <a:spcPts val="400"/>
              </a:spcAft>
            </a:pPr>
            <a:r>
              <a:rPr sz="1000" b="0" i="0">
                <a:solidFill>
                  <a:srgbClr val="2B3746"/>
                </a:solidFill>
                <a:latin typeface="Aptos"/>
              </a:rPr>
              <a:t>Coverage of key skills and application of training</a:t>
            </a:r>
          </a:p>
        </p:txBody>
      </p:sp>
      <p:sp>
        <p:nvSpPr>
          <p:cNvPr id="25" name="Rounded Rectangle 24"/>
          <p:cNvSpPr/>
          <p:nvPr/>
        </p:nvSpPr>
        <p:spPr>
          <a:xfrm>
            <a:off x="6364224" y="4069080"/>
            <a:ext cx="2423160" cy="1024128"/>
          </a:xfrm>
          <a:prstGeom prst="roundRect">
            <a:avLst/>
          </a:prstGeom>
          <a:solidFill>
            <a:srgbClr val="E6F1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473952" y="4224528"/>
            <a:ext cx="2194560" cy="274320"/>
          </a:xfrm>
          <a:prstGeom prst="rect">
            <a:avLst/>
          </a:prstGeom>
          <a:noFill/>
        </p:spPr>
        <p:txBody>
          <a:bodyPr wrap="square" lIns="45720" rIns="45720" anchor="t">
            <a:spAutoFit/>
          </a:bodyPr>
          <a:lstStyle/>
          <a:p>
            <a:pPr algn="ctr">
              <a:spcAft>
                <a:spcPts val="400"/>
              </a:spcAft>
            </a:pPr>
            <a:r>
              <a:rPr sz="1300" b="1" i="0">
                <a:solidFill>
                  <a:srgbClr val="162741"/>
                </a:solidFill>
                <a:latin typeface="Aptos"/>
              </a:rPr>
              <a:t>Service quality</a:t>
            </a:r>
          </a:p>
        </p:txBody>
      </p:sp>
      <p:sp>
        <p:nvSpPr>
          <p:cNvPr id="27" name="TextBox 26"/>
          <p:cNvSpPr txBox="1"/>
          <p:nvPr/>
        </p:nvSpPr>
        <p:spPr>
          <a:xfrm>
            <a:off x="6473952" y="4590288"/>
            <a:ext cx="2194560" cy="384048"/>
          </a:xfrm>
          <a:prstGeom prst="rect">
            <a:avLst/>
          </a:prstGeom>
          <a:noFill/>
        </p:spPr>
        <p:txBody>
          <a:bodyPr wrap="square" lIns="45720" rIns="45720" anchor="t">
            <a:spAutoFit/>
          </a:bodyPr>
          <a:lstStyle/>
          <a:p>
            <a:pPr algn="ctr">
              <a:spcAft>
                <a:spcPts val="400"/>
              </a:spcAft>
            </a:pPr>
            <a:r>
              <a:rPr sz="1000" b="0" i="0">
                <a:solidFill>
                  <a:srgbClr val="2B3746"/>
                </a:solidFill>
                <a:latin typeface="Aptos"/>
              </a:rPr>
              <a:t>Service responsiveness, continuity and quality</a:t>
            </a:r>
          </a:p>
        </p:txBody>
      </p:sp>
      <p:sp>
        <p:nvSpPr>
          <p:cNvPr id="28" name="Rounded Rectangle 27"/>
          <p:cNvSpPr/>
          <p:nvPr/>
        </p:nvSpPr>
        <p:spPr>
          <a:xfrm>
            <a:off x="9180576" y="4069080"/>
            <a:ext cx="2423160" cy="1024128"/>
          </a:xfrm>
          <a:prstGeom prst="roundRect">
            <a:avLst/>
          </a:prstGeom>
          <a:solidFill>
            <a:srgbClr val="FAEB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290304" y="4224528"/>
            <a:ext cx="2194560" cy="274320"/>
          </a:xfrm>
          <a:prstGeom prst="rect">
            <a:avLst/>
          </a:prstGeom>
          <a:noFill/>
        </p:spPr>
        <p:txBody>
          <a:bodyPr wrap="square" lIns="45720" rIns="45720" anchor="t">
            <a:spAutoFit/>
          </a:bodyPr>
          <a:lstStyle/>
          <a:p>
            <a:pPr algn="ctr">
              <a:spcAft>
                <a:spcPts val="400"/>
              </a:spcAft>
            </a:pPr>
            <a:r>
              <a:rPr sz="1300" b="1" i="0">
                <a:solidFill>
                  <a:srgbClr val="162741"/>
                </a:solidFill>
                <a:latin typeface="Aptos"/>
              </a:rPr>
              <a:t>Fair access</a:t>
            </a:r>
          </a:p>
        </p:txBody>
      </p:sp>
      <p:sp>
        <p:nvSpPr>
          <p:cNvPr id="30" name="TextBox 29"/>
          <p:cNvSpPr txBox="1"/>
          <p:nvPr/>
        </p:nvSpPr>
        <p:spPr>
          <a:xfrm>
            <a:off x="9290304" y="4590288"/>
            <a:ext cx="2194560" cy="384048"/>
          </a:xfrm>
          <a:prstGeom prst="rect">
            <a:avLst/>
          </a:prstGeom>
          <a:noFill/>
        </p:spPr>
        <p:txBody>
          <a:bodyPr wrap="square" lIns="45720" rIns="45720" anchor="t">
            <a:spAutoFit/>
          </a:bodyPr>
          <a:lstStyle/>
          <a:p>
            <a:pPr algn="ctr">
              <a:spcAft>
                <a:spcPts val="400"/>
              </a:spcAft>
            </a:pPr>
            <a:r>
              <a:rPr sz="1000" b="0" i="0">
                <a:solidFill>
                  <a:srgbClr val="2B3746"/>
                </a:solidFill>
                <a:latin typeface="Aptos"/>
              </a:rPr>
              <a:t>Hiring outcomes and how recognition is shared</a:t>
            </a:r>
          </a:p>
        </p:txBody>
      </p:sp>
      <p:sp>
        <p:nvSpPr>
          <p:cNvPr id="31" name="TextBox 30"/>
          <p:cNvSpPr txBox="1"/>
          <p:nvPr/>
        </p:nvSpPr>
        <p:spPr>
          <a:xfrm>
            <a:off x="731520" y="5440680"/>
            <a:ext cx="10515600" cy="411480"/>
          </a:xfrm>
          <a:prstGeom prst="rect">
            <a:avLst/>
          </a:prstGeom>
          <a:noFill/>
        </p:spPr>
        <p:txBody>
          <a:bodyPr wrap="square" lIns="45720" rIns="45720" anchor="t">
            <a:spAutoFit/>
          </a:bodyPr>
          <a:lstStyle/>
          <a:p>
            <a:pPr algn="l">
              <a:spcAft>
                <a:spcPts val="400"/>
              </a:spcAft>
            </a:pPr>
            <a:r>
              <a:rPr sz="1100" b="0" i="1">
                <a:solidFill>
                  <a:srgbClr val="2B3746"/>
                </a:solidFill>
                <a:latin typeface="Aptos"/>
              </a:rPr>
              <a:t>Look at individual and team results together. Numbers need context, and targets should never make staff feel they must sacrifice quality or conceal concerns.</a:t>
            </a:r>
          </a:p>
        </p:txBody>
      </p:sp>
      <p:sp>
        <p:nvSpPr>
          <p:cNvPr id="32" name="TextBox 31"/>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Sources: Acas (2026); Locke and Latham (2002); Armstrong and Taylor (2023).</a:t>
            </a:r>
          </a:p>
        </p:txBody>
      </p:sp>
      <p:sp>
        <p:nvSpPr>
          <p:cNvPr id="33" name="TextBox 32"/>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4" name="TextBox 33"/>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10 / 12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10 </a:t>
            </a:r>
          </a:p>
        </p:txBody>
      </p:sp>
      <p:sp>
        <p:nvSpPr>
          <p:cNvPr id="4" name="TextBox 3"/>
          <p:cNvSpPr txBox="1"/>
          <p:nvPr/>
        </p:nvSpPr>
        <p:spPr>
          <a:xfrm>
            <a:off x="502920" y="566928"/>
            <a:ext cx="11155680" cy="530352"/>
          </a:xfrm>
          <a:prstGeom prst="rect">
            <a:avLst/>
          </a:prstGeom>
          <a:noFill/>
        </p:spPr>
        <p:txBody>
          <a:bodyPr wrap="square" lIns="45720" rIns="45720" anchor="t">
            <a:spAutoFit/>
          </a:bodyPr>
          <a:lstStyle/>
          <a:p>
            <a:pPr algn="l">
              <a:spcAft>
                <a:spcPts val="400"/>
              </a:spcAft>
            </a:pPr>
            <a:r>
              <a:rPr sz="2600" b="1" i="0">
                <a:solidFill>
                  <a:srgbClr val="162741"/>
                </a:solidFill>
                <a:latin typeface="Aptos"/>
              </a:rPr>
              <a:t>Putting the recommendations into action</a:t>
            </a:r>
          </a:p>
        </p:txBody>
      </p:sp>
      <p:sp>
        <p:nvSpPr>
          <p:cNvPr id="6" name="Oval 5"/>
          <p:cNvSpPr/>
          <p:nvPr/>
        </p:nvSpPr>
        <p:spPr>
          <a:xfrm>
            <a:off x="731520" y="1527048"/>
            <a:ext cx="512064" cy="512064"/>
          </a:xfrm>
          <a:prstGeom prst="ellipse">
            <a:avLst/>
          </a:prstGeom>
          <a:solidFill>
            <a:srgbClr val="0099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31520" y="1545336"/>
            <a:ext cx="512064" cy="475488"/>
          </a:xfrm>
          <a:prstGeom prst="rect">
            <a:avLst/>
          </a:prstGeom>
          <a:noFill/>
        </p:spPr>
        <p:txBody>
          <a:bodyPr wrap="square" lIns="9144" tIns="9144" rIns="9144" bIns="9144" anchor="ctr">
            <a:spAutoFit/>
          </a:bodyPr>
          <a:lstStyle/>
          <a:p>
            <a:pPr algn="ctr">
              <a:spcAft>
                <a:spcPts val="400"/>
              </a:spcAft>
            </a:pPr>
            <a:r>
              <a:rPr sz="1200" b="1" i="0">
                <a:solidFill>
                  <a:srgbClr val="FFFFFF"/>
                </a:solidFill>
                <a:latin typeface="Aptos"/>
              </a:rPr>
              <a:t>1</a:t>
            </a:r>
          </a:p>
        </p:txBody>
      </p:sp>
      <p:sp>
        <p:nvSpPr>
          <p:cNvPr id="8" name="TextBox 7"/>
          <p:cNvSpPr txBox="1"/>
          <p:nvPr/>
        </p:nvSpPr>
        <p:spPr>
          <a:xfrm>
            <a:off x="1417320" y="1417320"/>
            <a:ext cx="1417320" cy="274320"/>
          </a:xfrm>
          <a:prstGeom prst="rect">
            <a:avLst/>
          </a:prstGeom>
          <a:noFill/>
        </p:spPr>
        <p:txBody>
          <a:bodyPr wrap="square" lIns="45720" rIns="45720" anchor="t">
            <a:spAutoFit/>
          </a:bodyPr>
          <a:lstStyle/>
          <a:p>
            <a:pPr algn="l">
              <a:spcAft>
                <a:spcPts val="400"/>
              </a:spcAft>
            </a:pPr>
            <a:r>
              <a:rPr sz="1200" b="1" i="0">
                <a:solidFill>
                  <a:srgbClr val="009999"/>
                </a:solidFill>
                <a:latin typeface="Aptos"/>
              </a:rPr>
              <a:t>0–30 days</a:t>
            </a:r>
          </a:p>
        </p:txBody>
      </p:sp>
      <p:sp>
        <p:nvSpPr>
          <p:cNvPr id="9" name="TextBox 8"/>
          <p:cNvSpPr txBox="1"/>
          <p:nvPr/>
        </p:nvSpPr>
        <p:spPr>
          <a:xfrm>
            <a:off x="2788920" y="1417320"/>
            <a:ext cx="1920240" cy="292608"/>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Understand where we are now</a:t>
            </a:r>
          </a:p>
        </p:txBody>
      </p:sp>
      <p:sp>
        <p:nvSpPr>
          <p:cNvPr id="10" name="TextBox 9"/>
          <p:cNvSpPr txBox="1"/>
          <p:nvPr/>
        </p:nvSpPr>
        <p:spPr>
          <a:xfrm>
            <a:off x="4709160" y="1417320"/>
            <a:ext cx="6583680" cy="502920"/>
          </a:xfrm>
          <a:prstGeom prst="rect">
            <a:avLst/>
          </a:prstGeom>
          <a:noFill/>
        </p:spPr>
        <p:txBody>
          <a:bodyPr wrap="square" lIns="45720" rIns="45720" anchor="t">
            <a:spAutoFit/>
          </a:bodyPr>
          <a:lstStyle/>
          <a:p>
            <a:pPr algn="l">
              <a:spcAft>
                <a:spcPts val="400"/>
              </a:spcAft>
            </a:pPr>
            <a:r>
              <a:rPr sz="1200" b="0" i="0">
                <a:solidFill>
                  <a:srgbClr val="2B3746"/>
                </a:solidFill>
                <a:latin typeface="Aptos"/>
              </a:rPr>
              <a:t>Gather a starting picture of staffing and skills, hear from employees and assign clear responsibility for each activity and measure.</a:t>
            </a:r>
          </a:p>
        </p:txBody>
      </p:sp>
      <p:cxnSp>
        <p:nvCxnSpPr>
          <p:cNvPr id="11" name="Connector 10"/>
          <p:cNvCxnSpPr/>
          <p:nvPr/>
        </p:nvCxnSpPr>
        <p:spPr>
          <a:xfrm>
            <a:off x="987552" y="2057400"/>
            <a:ext cx="0" cy="320040"/>
          </a:xfrm>
          <a:prstGeom prst="line">
            <a:avLst/>
          </a:prstGeom>
          <a:ln w="19050">
            <a:solidFill>
              <a:srgbClr val="AAB9C5"/>
            </a:solidFill>
          </a:ln>
        </p:spPr>
        <p:style>
          <a:lnRef idx="2">
            <a:schemeClr val="accent1"/>
          </a:lnRef>
          <a:fillRef idx="0">
            <a:schemeClr val="accent1"/>
          </a:fillRef>
          <a:effectRef idx="1">
            <a:schemeClr val="accent1"/>
          </a:effectRef>
          <a:fontRef idx="minor">
            <a:schemeClr val="tx1"/>
          </a:fontRef>
        </p:style>
      </p:cxnSp>
      <p:sp>
        <p:nvSpPr>
          <p:cNvPr id="12" name="Oval 11"/>
          <p:cNvSpPr/>
          <p:nvPr/>
        </p:nvSpPr>
        <p:spPr>
          <a:xfrm>
            <a:off x="731520" y="2551176"/>
            <a:ext cx="512064" cy="512064"/>
          </a:xfrm>
          <a:prstGeom prst="ellipse">
            <a:avLst/>
          </a:prstGeom>
          <a:solidFill>
            <a:srgbClr val="558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31520" y="2569464"/>
            <a:ext cx="512064" cy="475488"/>
          </a:xfrm>
          <a:prstGeom prst="rect">
            <a:avLst/>
          </a:prstGeom>
          <a:noFill/>
        </p:spPr>
        <p:txBody>
          <a:bodyPr wrap="square" lIns="9144" tIns="9144" rIns="9144" bIns="9144" anchor="ctr">
            <a:spAutoFit/>
          </a:bodyPr>
          <a:lstStyle/>
          <a:p>
            <a:pPr algn="ctr">
              <a:spcAft>
                <a:spcPts val="400"/>
              </a:spcAft>
            </a:pPr>
            <a:r>
              <a:rPr sz="1200" b="1" i="0">
                <a:solidFill>
                  <a:srgbClr val="FFFFFF"/>
                </a:solidFill>
                <a:latin typeface="Aptos"/>
              </a:rPr>
              <a:t>2</a:t>
            </a:r>
          </a:p>
        </p:txBody>
      </p:sp>
      <p:sp>
        <p:nvSpPr>
          <p:cNvPr id="14" name="TextBox 13"/>
          <p:cNvSpPr txBox="1"/>
          <p:nvPr/>
        </p:nvSpPr>
        <p:spPr>
          <a:xfrm>
            <a:off x="1417320" y="2441448"/>
            <a:ext cx="1417320" cy="274320"/>
          </a:xfrm>
          <a:prstGeom prst="rect">
            <a:avLst/>
          </a:prstGeom>
          <a:noFill/>
        </p:spPr>
        <p:txBody>
          <a:bodyPr wrap="square" lIns="45720" rIns="45720" anchor="t">
            <a:spAutoFit/>
          </a:bodyPr>
          <a:lstStyle/>
          <a:p>
            <a:pPr algn="l">
              <a:spcAft>
                <a:spcPts val="400"/>
              </a:spcAft>
            </a:pPr>
            <a:r>
              <a:rPr sz="1200" b="1" i="0">
                <a:solidFill>
                  <a:srgbClr val="5587BE"/>
                </a:solidFill>
                <a:latin typeface="Aptos"/>
              </a:rPr>
              <a:t>31–60 days</a:t>
            </a:r>
          </a:p>
        </p:txBody>
      </p:sp>
      <p:sp>
        <p:nvSpPr>
          <p:cNvPr id="15" name="TextBox 14"/>
          <p:cNvSpPr txBox="1"/>
          <p:nvPr/>
        </p:nvSpPr>
        <p:spPr>
          <a:xfrm>
            <a:off x="2788920" y="2441448"/>
            <a:ext cx="1920240" cy="292608"/>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Try the approach on a small scale</a:t>
            </a:r>
          </a:p>
        </p:txBody>
      </p:sp>
      <p:sp>
        <p:nvSpPr>
          <p:cNvPr id="16" name="TextBox 15"/>
          <p:cNvSpPr txBox="1"/>
          <p:nvPr/>
        </p:nvSpPr>
        <p:spPr>
          <a:xfrm>
            <a:off x="4709160" y="2441448"/>
            <a:ext cx="6583680" cy="502920"/>
          </a:xfrm>
          <a:prstGeom prst="rect">
            <a:avLst/>
          </a:prstGeom>
          <a:noFill/>
        </p:spPr>
        <p:txBody>
          <a:bodyPr wrap="square" lIns="45720" rIns="45720" anchor="t">
            <a:spAutoFit/>
          </a:bodyPr>
          <a:lstStyle/>
          <a:p>
            <a:pPr algn="l">
              <a:spcAft>
                <a:spcPts val="400"/>
              </a:spcAft>
            </a:pPr>
            <a:r>
              <a:rPr sz="1200" b="0" i="0">
                <a:solidFill>
                  <a:srgbClr val="2B3746"/>
                </a:solidFill>
                <a:latin typeface="Aptos"/>
              </a:rPr>
              <a:t>Trial the proposed hiring, training, feedback and recognition approaches on a manageable scale before rolling them out.</a:t>
            </a:r>
          </a:p>
        </p:txBody>
      </p:sp>
      <p:cxnSp>
        <p:nvCxnSpPr>
          <p:cNvPr id="17" name="Connector 16"/>
          <p:cNvCxnSpPr/>
          <p:nvPr/>
        </p:nvCxnSpPr>
        <p:spPr>
          <a:xfrm>
            <a:off x="987552" y="3081528"/>
            <a:ext cx="0" cy="320040"/>
          </a:xfrm>
          <a:prstGeom prst="line">
            <a:avLst/>
          </a:prstGeom>
          <a:ln w="19050">
            <a:solidFill>
              <a:srgbClr val="AAB9C5"/>
            </a:solidFill>
          </a:ln>
        </p:spPr>
        <p:style>
          <a:lnRef idx="2">
            <a:schemeClr val="accent1"/>
          </a:lnRef>
          <a:fillRef idx="0">
            <a:schemeClr val="accent1"/>
          </a:fillRef>
          <a:effectRef idx="1">
            <a:schemeClr val="accent1"/>
          </a:effectRef>
          <a:fontRef idx="minor">
            <a:schemeClr val="tx1"/>
          </a:fontRef>
        </p:style>
      </p:cxnSp>
      <p:sp>
        <p:nvSpPr>
          <p:cNvPr id="18" name="Oval 17"/>
          <p:cNvSpPr/>
          <p:nvPr/>
        </p:nvSpPr>
        <p:spPr>
          <a:xfrm>
            <a:off x="731520" y="3575304"/>
            <a:ext cx="512064" cy="512064"/>
          </a:xfrm>
          <a:prstGeom prst="ellipse">
            <a:avLst/>
          </a:prstGeom>
          <a:solidFill>
            <a:srgbClr val="569D7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31520" y="3593592"/>
            <a:ext cx="512064" cy="475488"/>
          </a:xfrm>
          <a:prstGeom prst="rect">
            <a:avLst/>
          </a:prstGeom>
          <a:noFill/>
        </p:spPr>
        <p:txBody>
          <a:bodyPr wrap="square" lIns="9144" tIns="9144" rIns="9144" bIns="9144" anchor="ctr">
            <a:spAutoFit/>
          </a:bodyPr>
          <a:lstStyle/>
          <a:p>
            <a:pPr algn="ctr">
              <a:spcAft>
                <a:spcPts val="400"/>
              </a:spcAft>
            </a:pPr>
            <a:r>
              <a:rPr sz="1200" b="1" i="0">
                <a:solidFill>
                  <a:srgbClr val="FFFFFF"/>
                </a:solidFill>
                <a:latin typeface="Aptos"/>
              </a:rPr>
              <a:t>3</a:t>
            </a:r>
          </a:p>
        </p:txBody>
      </p:sp>
      <p:sp>
        <p:nvSpPr>
          <p:cNvPr id="20" name="TextBox 19"/>
          <p:cNvSpPr txBox="1"/>
          <p:nvPr/>
        </p:nvSpPr>
        <p:spPr>
          <a:xfrm>
            <a:off x="1417320" y="3465576"/>
            <a:ext cx="1417320" cy="274320"/>
          </a:xfrm>
          <a:prstGeom prst="rect">
            <a:avLst/>
          </a:prstGeom>
          <a:noFill/>
        </p:spPr>
        <p:txBody>
          <a:bodyPr wrap="square" lIns="45720" rIns="45720" anchor="t">
            <a:spAutoFit/>
          </a:bodyPr>
          <a:lstStyle/>
          <a:p>
            <a:pPr algn="l">
              <a:spcAft>
                <a:spcPts val="400"/>
              </a:spcAft>
            </a:pPr>
            <a:r>
              <a:rPr sz="1200" b="1" i="0">
                <a:solidFill>
                  <a:srgbClr val="569D77"/>
                </a:solidFill>
                <a:latin typeface="Aptos"/>
              </a:rPr>
              <a:t>61–90 days</a:t>
            </a:r>
          </a:p>
        </p:txBody>
      </p:sp>
      <p:sp>
        <p:nvSpPr>
          <p:cNvPr id="21" name="TextBox 20"/>
          <p:cNvSpPr txBox="1"/>
          <p:nvPr/>
        </p:nvSpPr>
        <p:spPr>
          <a:xfrm>
            <a:off x="2788920" y="3465576"/>
            <a:ext cx="1920240" cy="292608"/>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Learn from the pilot</a:t>
            </a:r>
          </a:p>
        </p:txBody>
      </p:sp>
      <p:sp>
        <p:nvSpPr>
          <p:cNvPr id="22" name="TextBox 21"/>
          <p:cNvSpPr txBox="1"/>
          <p:nvPr/>
        </p:nvSpPr>
        <p:spPr>
          <a:xfrm>
            <a:off x="4709160" y="3465576"/>
            <a:ext cx="6583680" cy="502920"/>
          </a:xfrm>
          <a:prstGeom prst="rect">
            <a:avLst/>
          </a:prstGeom>
          <a:noFill/>
        </p:spPr>
        <p:txBody>
          <a:bodyPr wrap="square" lIns="45720" rIns="45720" anchor="t">
            <a:spAutoFit/>
          </a:bodyPr>
          <a:lstStyle/>
          <a:p>
            <a:pPr algn="l">
              <a:spcAft>
                <a:spcPts val="400"/>
              </a:spcAft>
            </a:pPr>
            <a:r>
              <a:rPr sz="1200" b="0" i="0">
                <a:solidFill>
                  <a:srgbClr val="2B3746"/>
                </a:solidFill>
                <a:latin typeface="Aptos"/>
              </a:rPr>
              <a:t>Review the pilot against the baseline and gather feedback from the people involved. Make adjustments before deciding whether to expand it.</a:t>
            </a:r>
          </a:p>
        </p:txBody>
      </p:sp>
      <p:cxnSp>
        <p:nvCxnSpPr>
          <p:cNvPr id="23" name="Connector 22"/>
          <p:cNvCxnSpPr/>
          <p:nvPr/>
        </p:nvCxnSpPr>
        <p:spPr>
          <a:xfrm>
            <a:off x="987552" y="4105656"/>
            <a:ext cx="0" cy="320040"/>
          </a:xfrm>
          <a:prstGeom prst="line">
            <a:avLst/>
          </a:prstGeom>
          <a:ln w="19050">
            <a:solidFill>
              <a:srgbClr val="AAB9C5"/>
            </a:solidFill>
          </a:ln>
        </p:spPr>
        <p:style>
          <a:lnRef idx="2">
            <a:schemeClr val="accent1"/>
          </a:lnRef>
          <a:fillRef idx="0">
            <a:schemeClr val="accent1"/>
          </a:fillRef>
          <a:effectRef idx="1">
            <a:schemeClr val="accent1"/>
          </a:effectRef>
          <a:fontRef idx="minor">
            <a:schemeClr val="tx1"/>
          </a:fontRef>
        </p:style>
      </p:cxnSp>
      <p:sp>
        <p:nvSpPr>
          <p:cNvPr id="24" name="Oval 23"/>
          <p:cNvSpPr/>
          <p:nvPr/>
        </p:nvSpPr>
        <p:spPr>
          <a:xfrm>
            <a:off x="731520" y="4599432"/>
            <a:ext cx="512064" cy="512064"/>
          </a:xfrm>
          <a:prstGeom prst="ellipse">
            <a:avLst/>
          </a:prstGeom>
          <a:solidFill>
            <a:srgbClr val="EBB2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31520" y="4617720"/>
            <a:ext cx="512064" cy="475488"/>
          </a:xfrm>
          <a:prstGeom prst="rect">
            <a:avLst/>
          </a:prstGeom>
          <a:noFill/>
        </p:spPr>
        <p:txBody>
          <a:bodyPr wrap="square" lIns="9144" tIns="9144" rIns="9144" bIns="9144" anchor="ctr">
            <a:spAutoFit/>
          </a:bodyPr>
          <a:lstStyle/>
          <a:p>
            <a:pPr algn="ctr">
              <a:spcAft>
                <a:spcPts val="400"/>
              </a:spcAft>
            </a:pPr>
            <a:r>
              <a:rPr sz="1200" b="1" i="0">
                <a:solidFill>
                  <a:srgbClr val="FFFFFF"/>
                </a:solidFill>
                <a:latin typeface="Aptos"/>
              </a:rPr>
              <a:t>4</a:t>
            </a:r>
          </a:p>
        </p:txBody>
      </p:sp>
      <p:sp>
        <p:nvSpPr>
          <p:cNvPr id="26" name="TextBox 25"/>
          <p:cNvSpPr txBox="1"/>
          <p:nvPr/>
        </p:nvSpPr>
        <p:spPr>
          <a:xfrm>
            <a:off x="1417320" y="4489704"/>
            <a:ext cx="1417320" cy="274320"/>
          </a:xfrm>
          <a:prstGeom prst="rect">
            <a:avLst/>
          </a:prstGeom>
          <a:noFill/>
        </p:spPr>
        <p:txBody>
          <a:bodyPr wrap="square" lIns="45720" rIns="45720" anchor="t">
            <a:spAutoFit/>
          </a:bodyPr>
          <a:lstStyle/>
          <a:p>
            <a:pPr algn="l">
              <a:spcAft>
                <a:spcPts val="400"/>
              </a:spcAft>
            </a:pPr>
            <a:r>
              <a:rPr sz="1200" b="1" i="0">
                <a:solidFill>
                  <a:srgbClr val="EBB24C"/>
                </a:solidFill>
                <a:latin typeface="Aptos"/>
              </a:rPr>
              <a:t>Quarterly</a:t>
            </a:r>
          </a:p>
        </p:txBody>
      </p:sp>
      <p:sp>
        <p:nvSpPr>
          <p:cNvPr id="27" name="TextBox 26"/>
          <p:cNvSpPr txBox="1"/>
          <p:nvPr/>
        </p:nvSpPr>
        <p:spPr>
          <a:xfrm>
            <a:off x="2788920" y="4489704"/>
            <a:ext cx="1920240" cy="292608"/>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Keep checking and adapting</a:t>
            </a:r>
          </a:p>
        </p:txBody>
      </p:sp>
      <p:sp>
        <p:nvSpPr>
          <p:cNvPr id="28" name="TextBox 27"/>
          <p:cNvSpPr txBox="1"/>
          <p:nvPr/>
        </p:nvSpPr>
        <p:spPr>
          <a:xfrm>
            <a:off x="4709160" y="4489704"/>
            <a:ext cx="6583680" cy="502920"/>
          </a:xfrm>
          <a:prstGeom prst="rect">
            <a:avLst/>
          </a:prstGeom>
          <a:noFill/>
        </p:spPr>
        <p:txBody>
          <a:bodyPr wrap="square" lIns="45720" rIns="45720" anchor="t">
            <a:spAutoFit/>
          </a:bodyPr>
          <a:lstStyle/>
          <a:p>
            <a:pPr algn="l">
              <a:spcAft>
                <a:spcPts val="400"/>
              </a:spcAft>
            </a:pPr>
            <a:r>
              <a:rPr sz="1200" b="0" i="0">
                <a:solidFill>
                  <a:srgbClr val="2B3746"/>
                </a:solidFill>
                <a:latin typeface="Aptos"/>
              </a:rPr>
              <a:t>At regular intervals, check the impact on fairness, service delivery and costs, including any unintended consequences. Present findings to the Board to guide the next phase.</a:t>
            </a:r>
          </a:p>
        </p:txBody>
      </p:sp>
      <p:sp>
        <p:nvSpPr>
          <p:cNvPr id="31" name="TextBox 30"/>
          <p:cNvSpPr txBox="1"/>
          <p:nvPr/>
        </p:nvSpPr>
        <p:spPr>
          <a:xfrm>
            <a:off x="932688" y="5678424"/>
            <a:ext cx="10351007" cy="320040"/>
          </a:xfrm>
          <a:prstGeom prst="rect">
            <a:avLst/>
          </a:prstGeom>
          <a:noFill/>
        </p:spPr>
        <p:txBody>
          <a:bodyPr wrap="square" lIns="45720" rIns="45720" anchor="t">
            <a:spAutoFit/>
          </a:bodyPr>
          <a:lstStyle/>
          <a:p>
            <a:pPr algn="l">
              <a:spcAft>
                <a:spcPts val="400"/>
              </a:spcAft>
            </a:pPr>
            <a:r>
              <a:rPr sz="1500" b="1" i="0">
                <a:solidFill>
                  <a:srgbClr val="162741"/>
                </a:solidFill>
                <a:latin typeface="Aptos"/>
              </a:rPr>
              <a:t>What we need from the Board</a:t>
            </a:r>
          </a:p>
        </p:txBody>
      </p:sp>
      <p:sp>
        <p:nvSpPr>
          <p:cNvPr id="32" name="TextBox 31"/>
          <p:cNvSpPr txBox="1"/>
          <p:nvPr/>
        </p:nvSpPr>
        <p:spPr>
          <a:xfrm>
            <a:off x="932688" y="6053328"/>
            <a:ext cx="10351007" cy="0"/>
          </a:xfrm>
          <a:prstGeom prst="rect">
            <a:avLst/>
          </a:prstGeom>
          <a:noFill/>
        </p:spPr>
        <p:txBody>
          <a:bodyPr wrap="square" lIns="45720" rIns="45720" anchor="t">
            <a:spAutoFit/>
          </a:bodyPr>
          <a:lstStyle/>
          <a:p>
            <a:pPr algn="l">
              <a:spcAft>
                <a:spcPts val="400"/>
              </a:spcAft>
            </a:pPr>
            <a:r>
              <a:rPr sz="1000" b="0" i="0">
                <a:solidFill>
                  <a:srgbClr val="2B3746"/>
                </a:solidFill>
                <a:latin typeface="Aptos"/>
              </a:rPr>
              <a:t>The Board is asked to sponsor a 90-day trial, provide protected learning time and agree a limited budget for team recognition, subject to review.</a:t>
            </a:r>
          </a:p>
        </p:txBody>
      </p:sp>
      <p:sp>
        <p:nvSpPr>
          <p:cNvPr id="33" name="TextBox 32"/>
          <p:cNvSpPr txBox="1"/>
          <p:nvPr/>
        </p:nvSpPr>
        <p:spPr>
          <a:xfrm>
            <a:off x="566928" y="6199632"/>
            <a:ext cx="10972800" cy="201168"/>
          </a:xfrm>
          <a:prstGeom prst="rect">
            <a:avLst/>
          </a:prstGeom>
          <a:noFill/>
        </p:spPr>
        <p:txBody>
          <a:bodyPr wrap="square" lIns="45720" rIns="45720" anchor="t">
            <a:spAutoFit/>
          </a:bodyPr>
          <a:lstStyle/>
          <a:p>
            <a:pPr algn="l">
              <a:spcAft>
                <a:spcPts val="400"/>
              </a:spcAft>
            </a:pPr>
            <a:r>
              <a:rPr sz="800" b="0" i="1">
                <a:solidFill>
                  <a:srgbClr val="5F6F7F"/>
                </a:solidFill>
                <a:latin typeface="Aptos"/>
              </a:rPr>
              <a:t>Evaluation approach: CIPD (2025a, 2025b); Acas (2026).</a:t>
            </a:r>
          </a:p>
        </p:txBody>
      </p:sp>
      <p:sp>
        <p:nvSpPr>
          <p:cNvPr id="34" name="TextBox 33"/>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35" name="TextBox 34"/>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11 / 12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3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56032"/>
            <a:ext cx="10972800" cy="256032"/>
          </a:xfrm>
          <a:prstGeom prst="rect">
            <a:avLst/>
          </a:prstGeom>
          <a:noFill/>
        </p:spPr>
        <p:txBody>
          <a:bodyPr wrap="square" lIns="45720" rIns="45720" anchor="t">
            <a:spAutoFit/>
          </a:bodyPr>
          <a:lstStyle/>
          <a:p>
            <a:pPr algn="l">
              <a:spcAft>
                <a:spcPts val="400"/>
              </a:spcAft>
            </a:pPr>
            <a:r>
              <a:rPr sz="1000" b="1" i="0" dirty="0">
                <a:solidFill>
                  <a:srgbClr val="009999"/>
                </a:solidFill>
                <a:latin typeface="Aptos"/>
              </a:rPr>
              <a:t>11 </a:t>
            </a:r>
          </a:p>
        </p:txBody>
      </p:sp>
      <p:sp>
        <p:nvSpPr>
          <p:cNvPr id="4" name="TextBox 3"/>
          <p:cNvSpPr txBox="1"/>
          <p:nvPr/>
        </p:nvSpPr>
        <p:spPr>
          <a:xfrm>
            <a:off x="502920" y="566928"/>
            <a:ext cx="11155680" cy="530352"/>
          </a:xfrm>
          <a:prstGeom prst="rect">
            <a:avLst/>
          </a:prstGeom>
          <a:noFill/>
        </p:spPr>
        <p:txBody>
          <a:bodyPr wrap="square" lIns="45720" rIns="45720" anchor="t">
            <a:spAutoFit/>
          </a:bodyPr>
          <a:lstStyle/>
          <a:p>
            <a:pPr algn="l">
              <a:spcAft>
                <a:spcPts val="400"/>
              </a:spcAft>
            </a:pPr>
            <a:r>
              <a:rPr sz="2600" b="1" i="0">
                <a:solidFill>
                  <a:srgbClr val="162741"/>
                </a:solidFill>
                <a:latin typeface="Aptos"/>
              </a:rPr>
              <a:t>References</a:t>
            </a:r>
          </a:p>
        </p:txBody>
      </p:sp>
      <p:sp>
        <p:nvSpPr>
          <p:cNvPr id="6" name="TextBox 5"/>
          <p:cNvSpPr txBox="1"/>
          <p:nvPr/>
        </p:nvSpPr>
        <p:spPr>
          <a:xfrm>
            <a:off x="502920" y="1298448"/>
            <a:ext cx="5577840" cy="5074920"/>
          </a:xfrm>
          <a:prstGeom prst="rect">
            <a:avLst/>
          </a:prstGeom>
          <a:noFill/>
        </p:spPr>
        <p:txBody>
          <a:bodyPr wrap="square" lIns="27432" tIns="27432" rIns="27432" bIns="27432" anchor="t">
            <a:spAutoFit/>
          </a:bodyPr>
          <a:lstStyle/>
          <a:p>
            <a:pPr algn="l">
              <a:spcAft>
                <a:spcPts val="400"/>
              </a:spcAft>
            </a:pPr>
            <a:r>
              <a:rPr sz="810" b="0" i="0">
                <a:solidFill>
                  <a:srgbClr val="2B3746"/>
                </a:solidFill>
                <a:latin typeface="Aptos"/>
              </a:rPr>
              <a:t>Acas (2026) Performance management: reviews and appraisals. Available at: https://www.acas.org.uk/performance-management (Accessed: 2 October 2026).</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Armstrong, M. and Taylor, S. (2023) Armstrong’s Handbook of Human Resource Management Practice. 16th edn. London: Kogan Page.</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Becker, G.S. (1964) Human Capital: A Theoretical and Empirical Analysis, with Special Reference to Education. New York: Columbia University Press.</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Boxall, P. and Purcell, J. (2016) Strategy and Human Resource Management. 4th edn. London: Palgrave Macmillan.</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CIPD (2023) Learning and development strategy. Factsheet. London: Chartered Institute of Personnel and Development.</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CIPD (2025a) Workforce planning. Factsheet, 29 July. Available at: https://www.cipd.org/en/knowledge/factsheets/workforce-planning-factsheet/ (Accessed: 2 October 2026).</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CIPD (2025b) Talent management. Factsheet, 26 November. Available at: https://www.cipd.org/uk/knowledge/factsheets/talent-factsheet/ (Accessed: 2 October 2026).</a:t>
            </a:r>
          </a:p>
        </p:txBody>
      </p:sp>
      <p:sp>
        <p:nvSpPr>
          <p:cNvPr id="7" name="TextBox 6"/>
          <p:cNvSpPr txBox="1"/>
          <p:nvPr/>
        </p:nvSpPr>
        <p:spPr>
          <a:xfrm>
            <a:off x="6172200" y="1298448"/>
            <a:ext cx="5486400" cy="5074920"/>
          </a:xfrm>
          <a:prstGeom prst="rect">
            <a:avLst/>
          </a:prstGeom>
          <a:noFill/>
        </p:spPr>
        <p:txBody>
          <a:bodyPr wrap="square" lIns="27432" tIns="27432" rIns="27432" bIns="27432" anchor="t">
            <a:spAutoFit/>
          </a:bodyPr>
          <a:lstStyle/>
          <a:p>
            <a:pPr algn="l">
              <a:spcAft>
                <a:spcPts val="400"/>
              </a:spcAft>
            </a:pPr>
            <a:r>
              <a:rPr sz="810" b="0" i="0">
                <a:solidFill>
                  <a:srgbClr val="2B3746"/>
                </a:solidFill>
                <a:latin typeface="Aptos"/>
              </a:rPr>
              <a:t>Deci, E.L. and Ryan, R.M. (2000) ‘The “what” and “why” of goal pursuits: human needs and the self-determination of behavior’, Psychological Inquiry, 11(4), pp. 227–268.</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Edmondson, A. (1999) ‘Psychological safety and learning behavior in work teams’, Administrative Science Quarterly, 44(2), pp. 350–383.</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Herzberg, F. (1968) ‘One more time: how do you motivate employees?’, Harvard Business Review, 46(1), pp. 53–62.</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Kolb, D.A. (1984) Experiential Learning: Experience as the Source of Learning and Development. Englewood Cliffs, NJ: Prentice Hall.</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Locke, E.A. and Latham, G.P. (2002) ‘Building a practically useful theory of goal setting and task motivation’, American Psychologist, 57(9), pp. 705–717.</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NHS England (2023) NHS Long Term Workforce Plan. London: NHS England. Available at: https://www.england.nhs.uk/publication/nhs-long-term-workforce-plan/ (Accessed: 2 October 2026).</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Schmidt, F.L. and Hunter, J.E. (1998) ‘The validity and utility of selection methods in personnel psychology’, Psychological Bulletin, 124(2), pp. 262–274.</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Tuckman, B.W. (1965) ‘Developmental sequence in small groups’, Psychological Bulletin, 63(6), pp. 384–399.</a:t>
            </a:r>
          </a:p>
          <a:p>
            <a:pPr algn="l">
              <a:spcAft>
                <a:spcPts val="400"/>
              </a:spcAft>
            </a:pPr>
            <a:endParaRPr sz="810" b="0" i="0">
              <a:solidFill>
                <a:srgbClr val="2B3746"/>
              </a:solidFill>
              <a:latin typeface="Aptos"/>
            </a:endParaRPr>
          </a:p>
          <a:p>
            <a:pPr algn="l">
              <a:spcAft>
                <a:spcPts val="400"/>
              </a:spcAft>
            </a:pPr>
            <a:r>
              <a:rPr sz="810" b="0" i="0">
                <a:solidFill>
                  <a:srgbClr val="2B3746"/>
                </a:solidFill>
                <a:latin typeface="Aptos"/>
              </a:rPr>
              <a:t>Vroom, V.H. (1964) Work and Motivation. New York: Wiley.</a:t>
            </a:r>
          </a:p>
        </p:txBody>
      </p:sp>
      <p:sp>
        <p:nvSpPr>
          <p:cNvPr id="8" name="TextBox 7"/>
          <p:cNvSpPr txBox="1"/>
          <p:nvPr/>
        </p:nvSpPr>
        <p:spPr>
          <a:xfrm>
            <a:off x="502920" y="6510528"/>
            <a:ext cx="8229600" cy="182880"/>
          </a:xfrm>
          <a:prstGeom prst="rect">
            <a:avLst/>
          </a:prstGeom>
          <a:noFill/>
        </p:spPr>
        <p:txBody>
          <a:bodyPr wrap="square" lIns="45720" rIns="45720" anchor="t">
            <a:spAutoFit/>
          </a:bodyPr>
          <a:lstStyle/>
          <a:p>
            <a:pPr algn="l">
              <a:spcAft>
                <a:spcPts val="400"/>
              </a:spcAft>
            </a:pPr>
            <a:r>
              <a:rPr sz="800" b="1" i="0">
                <a:solidFill>
                  <a:srgbClr val="5F6F7F"/>
                </a:solidFill>
                <a:latin typeface="Aptos"/>
              </a:rPr>
              <a:t>HEALTHCONNECT UK  |  LCM5002  |  UWTSD LEVEL 5</a:t>
            </a:r>
          </a:p>
        </p:txBody>
      </p:sp>
      <p:sp>
        <p:nvSpPr>
          <p:cNvPr id="9" name="TextBox 8"/>
          <p:cNvSpPr txBox="1"/>
          <p:nvPr/>
        </p:nvSpPr>
        <p:spPr>
          <a:xfrm>
            <a:off x="11109960" y="6473952"/>
            <a:ext cx="548640" cy="228600"/>
          </a:xfrm>
          <a:prstGeom prst="rect">
            <a:avLst/>
          </a:prstGeom>
          <a:noFill/>
        </p:spPr>
        <p:txBody>
          <a:bodyPr wrap="square" lIns="45720" rIns="45720" anchor="t">
            <a:spAutoFit/>
          </a:bodyPr>
          <a:lstStyle/>
          <a:p>
            <a:pPr algn="r">
              <a:spcAft>
                <a:spcPts val="400"/>
              </a:spcAft>
            </a:pPr>
            <a:r>
              <a:rPr sz="900" b="1" i="0">
                <a:solidFill>
                  <a:srgbClr val="5F6F7F"/>
                </a:solidFill>
                <a:latin typeface="Aptos"/>
              </a:rPr>
              <a:t>12 / 12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554</TotalTime>
  <Words>2290</Words>
  <Application>Microsoft Macintosh PowerPoint</Application>
  <PresentationFormat>Widescreen</PresentationFormat>
  <Paragraphs>275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Edwin Akaolisa (2508937)</cp:lastModifiedBy>
  <cp:revision>41</cp:revision>
  <dcterms:created xsi:type="dcterms:W3CDTF">2013-01-27T09:14:16Z</dcterms:created>
  <dcterms:modified xsi:type="dcterms:W3CDTF">2026-10-10T16:30:59Z</dcterms:modified>
  <cp:category/>
</cp:coreProperties>
</file>