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1" d="100"/>
          <a:sy n="41" d="100"/>
        </p:scale>
        <p:origin x="84" y="15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860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054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001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698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153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897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185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592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065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759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12/5/2023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729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12/5/2023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3412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Colourful yarn weaving">
            <a:extLst>
              <a:ext uri="{FF2B5EF4-FFF2-40B4-BE49-F238E27FC236}">
                <a16:creationId xmlns:a16="http://schemas.microsoft.com/office/drawing/2014/main" id="{474FE1A8-E209-BD87-9D9E-23644467E6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5709" r="-1" b="-1"/>
          <a:stretch/>
        </p:blipFill>
        <p:spPr>
          <a:xfrm>
            <a:off x="20" y="10"/>
            <a:ext cx="1218892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9479D8-A8CE-9587-05F8-9C197245F9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233" y="686020"/>
            <a:ext cx="8630138" cy="274298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ORGANISATIONAL CULTURE INSIDE TESCO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AAA166-5373-4624-3B3F-095EFB6AC0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4233" y="3602038"/>
            <a:ext cx="8630138" cy="256994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DAVID STEFAN LUPU</a:t>
            </a:r>
          </a:p>
          <a:p>
            <a:r>
              <a:rPr lang="en-GB" dirty="0">
                <a:solidFill>
                  <a:srgbClr val="FFFFFF"/>
                </a:solidFill>
              </a:rPr>
              <a:t>1922306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433877-8295-4A0D-94F7-BFD8A6336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1FD208E-0612-408E-9D15-241B45325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0005FEAC-EF53-4E59-AFAA-B72D0F702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0D9F4E7-B583-4E44-AE18-421B268FB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C41D6DC-5CB2-4929-AAA8-328E7AA84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810D7DDE-644B-4D22-86B4-C3FEDF985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5777DB78-76A6-4C7E-884B-AE5A8540D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33976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A7E347D-B32A-4759-B7FF-FD25A9AEE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48" y="-17141"/>
            <a:ext cx="12188952" cy="6875141"/>
          </a:xfrm>
          <a:custGeom>
            <a:avLst/>
            <a:gdLst>
              <a:gd name="connsiteX0" fmla="*/ 1488154 w 12188952"/>
              <a:gd name="connsiteY0" fmla="*/ 3508108 h 6875141"/>
              <a:gd name="connsiteX1" fmla="*/ 1292116 w 12188952"/>
              <a:gd name="connsiteY1" fmla="*/ 3704145 h 6875141"/>
              <a:gd name="connsiteX2" fmla="*/ 1488154 w 12188952"/>
              <a:gd name="connsiteY2" fmla="*/ 3900182 h 6875141"/>
              <a:gd name="connsiteX3" fmla="*/ 1684192 w 12188952"/>
              <a:gd name="connsiteY3" fmla="*/ 3704145 h 6875141"/>
              <a:gd name="connsiteX4" fmla="*/ 1488154 w 12188952"/>
              <a:gd name="connsiteY4" fmla="*/ 3508108 h 6875141"/>
              <a:gd name="connsiteX5" fmla="*/ 12188951 w 12188952"/>
              <a:gd name="connsiteY5" fmla="*/ 3213837 h 6875141"/>
              <a:gd name="connsiteX6" fmla="*/ 11900948 w 12188952"/>
              <a:gd name="connsiteY6" fmla="*/ 3213837 h 6875141"/>
              <a:gd name="connsiteX7" fmla="*/ 10063117 w 12188952"/>
              <a:gd name="connsiteY7" fmla="*/ 5051668 h 6875141"/>
              <a:gd name="connsiteX8" fmla="*/ 10063117 w 12188952"/>
              <a:gd name="connsiteY8" fmla="*/ 6875141 h 6875141"/>
              <a:gd name="connsiteX9" fmla="*/ 12073153 w 12188952"/>
              <a:gd name="connsiteY9" fmla="*/ 6875141 h 6875141"/>
              <a:gd name="connsiteX10" fmla="*/ 12083467 w 12188952"/>
              <a:gd name="connsiteY10" fmla="*/ 6874620 h 6875141"/>
              <a:gd name="connsiteX11" fmla="*/ 12188951 w 12188952"/>
              <a:gd name="connsiteY11" fmla="*/ 6858522 h 6875141"/>
              <a:gd name="connsiteX12" fmla="*/ 12188951 w 12188952"/>
              <a:gd name="connsiteY12" fmla="*/ 6280730 h 6875141"/>
              <a:gd name="connsiteX13" fmla="*/ 12188952 w 12188952"/>
              <a:gd name="connsiteY13" fmla="*/ 6280729 h 6875141"/>
              <a:gd name="connsiteX14" fmla="*/ 12188952 w 12188952"/>
              <a:gd name="connsiteY14" fmla="*/ 3832194 h 6875141"/>
              <a:gd name="connsiteX15" fmla="*/ 12188951 w 12188952"/>
              <a:gd name="connsiteY15" fmla="*/ 3832194 h 6875141"/>
              <a:gd name="connsiteX16" fmla="*/ 0 w 12188952"/>
              <a:gd name="connsiteY16" fmla="*/ 2798382 h 6875141"/>
              <a:gd name="connsiteX17" fmla="*/ 0 w 12188952"/>
              <a:gd name="connsiteY17" fmla="*/ 4217834 h 6875141"/>
              <a:gd name="connsiteX18" fmla="*/ 10291 w 12188952"/>
              <a:gd name="connsiteY18" fmla="*/ 4210345 h 6875141"/>
              <a:gd name="connsiteX19" fmla="*/ 460407 w 12188952"/>
              <a:gd name="connsiteY19" fmla="*/ 3508108 h 6875141"/>
              <a:gd name="connsiteX20" fmla="*/ 10291 w 12188952"/>
              <a:gd name="connsiteY20" fmla="*/ 2805871 h 6875141"/>
              <a:gd name="connsiteX21" fmla="*/ 11563230 w 12188952"/>
              <a:gd name="connsiteY21" fmla="*/ 603215 h 6875141"/>
              <a:gd name="connsiteX22" fmla="*/ 11381044 w 12188952"/>
              <a:gd name="connsiteY22" fmla="*/ 620944 h 6875141"/>
              <a:gd name="connsiteX23" fmla="*/ 11546600 w 12188952"/>
              <a:gd name="connsiteY23" fmla="*/ 1418331 h 6875141"/>
              <a:gd name="connsiteX24" fmla="*/ 12161801 w 12188952"/>
              <a:gd name="connsiteY24" fmla="*/ 1601617 h 6875141"/>
              <a:gd name="connsiteX25" fmla="*/ 12185891 w 12188952"/>
              <a:gd name="connsiteY25" fmla="*/ 1600043 h 6875141"/>
              <a:gd name="connsiteX26" fmla="*/ 12185891 w 12188952"/>
              <a:gd name="connsiteY26" fmla="*/ 795119 h 6875141"/>
              <a:gd name="connsiteX27" fmla="*/ 12178431 w 12188952"/>
              <a:gd name="connsiteY27" fmla="*/ 786500 h 6875141"/>
              <a:gd name="connsiteX28" fmla="*/ 11563230 w 12188952"/>
              <a:gd name="connsiteY28" fmla="*/ 603215 h 6875141"/>
              <a:gd name="connsiteX29" fmla="*/ 1368216 w 12188952"/>
              <a:gd name="connsiteY29" fmla="*/ 0 h 6875141"/>
              <a:gd name="connsiteX30" fmla="*/ 0 w 12188952"/>
              <a:gd name="connsiteY30" fmla="*/ 0 h 6875141"/>
              <a:gd name="connsiteX31" fmla="*/ 0 w 12188952"/>
              <a:gd name="connsiteY31" fmla="*/ 1368215 h 6875141"/>
              <a:gd name="connsiteX32" fmla="*/ 1372241 w 12188952"/>
              <a:gd name="connsiteY32" fmla="*/ 2740456 h 6875141"/>
              <a:gd name="connsiteX33" fmla="*/ 2740456 w 12188952"/>
              <a:gd name="connsiteY33" fmla="*/ 2740456 h 6875141"/>
              <a:gd name="connsiteX34" fmla="*/ 2740456 w 12188952"/>
              <a:gd name="connsiteY34" fmla="*/ 1372240 h 6875141"/>
              <a:gd name="connsiteX35" fmla="*/ 1368216 w 12188952"/>
              <a:gd name="connsiteY35" fmla="*/ 0 h 6875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2188952" h="6875141">
                <a:moveTo>
                  <a:pt x="1488154" y="3508108"/>
                </a:moveTo>
                <a:cubicBezTo>
                  <a:pt x="1379885" y="3508108"/>
                  <a:pt x="1292116" y="3595877"/>
                  <a:pt x="1292116" y="3704145"/>
                </a:cubicBezTo>
                <a:cubicBezTo>
                  <a:pt x="1292116" y="3812413"/>
                  <a:pt x="1379885" y="3900182"/>
                  <a:pt x="1488154" y="3900182"/>
                </a:cubicBezTo>
                <a:cubicBezTo>
                  <a:pt x="1596423" y="3900182"/>
                  <a:pt x="1684192" y="3812413"/>
                  <a:pt x="1684192" y="3704145"/>
                </a:cubicBezTo>
                <a:cubicBezTo>
                  <a:pt x="1684192" y="3595877"/>
                  <a:pt x="1596423" y="3508108"/>
                  <a:pt x="1488154" y="3508108"/>
                </a:cubicBezTo>
                <a:close/>
                <a:moveTo>
                  <a:pt x="12188951" y="3213837"/>
                </a:moveTo>
                <a:lnTo>
                  <a:pt x="11900948" y="3213837"/>
                </a:lnTo>
                <a:cubicBezTo>
                  <a:pt x="10885931" y="3213837"/>
                  <a:pt x="10063117" y="4036651"/>
                  <a:pt x="10063117" y="5051668"/>
                </a:cubicBezTo>
                <a:lnTo>
                  <a:pt x="10063117" y="6875141"/>
                </a:lnTo>
                <a:lnTo>
                  <a:pt x="12073153" y="6875141"/>
                </a:lnTo>
                <a:lnTo>
                  <a:pt x="12083467" y="6874620"/>
                </a:lnTo>
                <a:lnTo>
                  <a:pt x="12188951" y="6858522"/>
                </a:lnTo>
                <a:lnTo>
                  <a:pt x="12188951" y="6280730"/>
                </a:lnTo>
                <a:lnTo>
                  <a:pt x="12188952" y="6280729"/>
                </a:lnTo>
                <a:lnTo>
                  <a:pt x="12188952" y="3832194"/>
                </a:lnTo>
                <a:lnTo>
                  <a:pt x="12188951" y="3832194"/>
                </a:lnTo>
                <a:close/>
                <a:moveTo>
                  <a:pt x="0" y="2798382"/>
                </a:moveTo>
                <a:lnTo>
                  <a:pt x="0" y="4217834"/>
                </a:lnTo>
                <a:lnTo>
                  <a:pt x="10291" y="4210345"/>
                </a:lnTo>
                <a:cubicBezTo>
                  <a:pt x="100314" y="4143505"/>
                  <a:pt x="460407" y="3854496"/>
                  <a:pt x="460407" y="3508108"/>
                </a:cubicBezTo>
                <a:cubicBezTo>
                  <a:pt x="460407" y="3161721"/>
                  <a:pt x="100314" y="2872711"/>
                  <a:pt x="10291" y="2805871"/>
                </a:cubicBezTo>
                <a:close/>
                <a:moveTo>
                  <a:pt x="11563230" y="603215"/>
                </a:moveTo>
                <a:cubicBezTo>
                  <a:pt x="11455784" y="606833"/>
                  <a:pt x="11381044" y="620944"/>
                  <a:pt x="11381044" y="620944"/>
                </a:cubicBezTo>
                <a:cubicBezTo>
                  <a:pt x="11381044" y="620944"/>
                  <a:pt x="11280695" y="1152426"/>
                  <a:pt x="11546600" y="1418331"/>
                </a:cubicBezTo>
                <a:cubicBezTo>
                  <a:pt x="11712792" y="1584523"/>
                  <a:pt x="11982723" y="1607645"/>
                  <a:pt x="12161801" y="1601617"/>
                </a:cubicBezTo>
                <a:lnTo>
                  <a:pt x="12185891" y="1600043"/>
                </a:lnTo>
                <a:lnTo>
                  <a:pt x="12185891" y="795119"/>
                </a:lnTo>
                <a:lnTo>
                  <a:pt x="12178431" y="786500"/>
                </a:lnTo>
                <a:cubicBezTo>
                  <a:pt x="12012240" y="620309"/>
                  <a:pt x="11742309" y="597187"/>
                  <a:pt x="11563230" y="603215"/>
                </a:cubicBezTo>
                <a:close/>
                <a:moveTo>
                  <a:pt x="1368216" y="0"/>
                </a:moveTo>
                <a:lnTo>
                  <a:pt x="0" y="0"/>
                </a:lnTo>
                <a:lnTo>
                  <a:pt x="0" y="1368215"/>
                </a:lnTo>
                <a:cubicBezTo>
                  <a:pt x="0" y="2126091"/>
                  <a:pt x="614365" y="2740456"/>
                  <a:pt x="1372241" y="2740456"/>
                </a:cubicBezTo>
                <a:lnTo>
                  <a:pt x="2740456" y="2740456"/>
                </a:lnTo>
                <a:lnTo>
                  <a:pt x="2740456" y="1372240"/>
                </a:lnTo>
                <a:cubicBezTo>
                  <a:pt x="2740456" y="614365"/>
                  <a:pt x="2126092" y="0"/>
                  <a:pt x="1368216" y="0"/>
                </a:cubicBezTo>
                <a:close/>
              </a:path>
            </a:pathLst>
          </a:cu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25" name="Background Fill">
            <a:extLst>
              <a:ext uri="{FF2B5EF4-FFF2-40B4-BE49-F238E27FC236}">
                <a16:creationId xmlns:a16="http://schemas.microsoft.com/office/drawing/2014/main" id="{681F9FCB-1E38-43E9-8567-6292F4842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 descr="A hand holding a stack of wooden blocks&#10;&#10;Description automatically generated">
            <a:extLst>
              <a:ext uri="{FF2B5EF4-FFF2-40B4-BE49-F238E27FC236}">
                <a16:creationId xmlns:a16="http://schemas.microsoft.com/office/drawing/2014/main" id="{8CA7E745-363D-E1EA-23EA-536358C37E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/>
        </p:blipFill>
        <p:spPr>
          <a:xfrm>
            <a:off x="3059" y="10"/>
            <a:ext cx="12188941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ED029D64-BBDD-43FA-92CF-C6BF51514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AAD72B-764A-1891-3629-3328C5CDA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22363"/>
            <a:ext cx="478828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800" b="1">
                <a:solidFill>
                  <a:srgbClr val="FFFFFF"/>
                </a:solidFill>
                <a:effectLst/>
              </a:rPr>
              <a:t>Organisational culture refers to the shared values, beliefs, and behaviours that shape the way people in an organisation think and act. It is important because it influences employee behaviour, decision-making, and overall performance.</a:t>
            </a:r>
            <a:br>
              <a:rPr lang="en-US" sz="1800">
                <a:solidFill>
                  <a:srgbClr val="FFFFFF"/>
                </a:solidFill>
                <a:effectLst/>
              </a:rPr>
            </a:br>
            <a:endParaRPr lang="en-US" sz="1800">
              <a:solidFill>
                <a:srgbClr val="FFFFFF"/>
              </a:solidFill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33A010B0-A5DE-4DFD-BBB1-9EDEE8CDC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E2FA77C6-9C21-431A-B940-204336569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Graphic 9">
              <a:extLst>
                <a:ext uri="{FF2B5EF4-FFF2-40B4-BE49-F238E27FC236}">
                  <a16:creationId xmlns:a16="http://schemas.microsoft.com/office/drawing/2014/main" id="{E918F86E-B643-4836-AF37-1073CD08B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542022D-DC97-4C44-B015-9B3376196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8DC4D37-F593-4E99-8A42-D21D444FB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34" name="Graphic 9">
              <a:extLst>
                <a:ext uri="{FF2B5EF4-FFF2-40B4-BE49-F238E27FC236}">
                  <a16:creationId xmlns:a16="http://schemas.microsoft.com/office/drawing/2014/main" id="{BE23B32A-AE34-4068-9D96-4D94023C7F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35" name="Graphic 9">
              <a:extLst>
                <a:ext uri="{FF2B5EF4-FFF2-40B4-BE49-F238E27FC236}">
                  <a16:creationId xmlns:a16="http://schemas.microsoft.com/office/drawing/2014/main" id="{27459E57-6D6D-46CA-8006-2E6E0C70E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66505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50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5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54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6" name="Color Fill">
            <a:extLst>
              <a:ext uri="{FF2B5EF4-FFF2-40B4-BE49-F238E27FC236}">
                <a16:creationId xmlns:a16="http://schemas.microsoft.com/office/drawing/2014/main" id="{8BECD55C-E611-4BCD-B45E-BF01D6234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2330F622-1222-4AEE-8378-AA3C4FC8A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68058" y="0"/>
            <a:ext cx="4842451" cy="6290051"/>
            <a:chOff x="6968058" y="0"/>
            <a:chExt cx="4842451" cy="6290051"/>
          </a:xfrm>
        </p:grpSpPr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487A98A1-D478-4890-9CAB-83521D6C7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02463" y="453951"/>
              <a:ext cx="608046" cy="608046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0" name="Graphic 18">
              <a:extLst>
                <a:ext uri="{FF2B5EF4-FFF2-40B4-BE49-F238E27FC236}">
                  <a16:creationId xmlns:a16="http://schemas.microsoft.com/office/drawing/2014/main" id="{8306C6CC-5E45-43CC-915C-D1E4F60B5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3600000">
              <a:off x="7192513" y="5208982"/>
              <a:ext cx="856614" cy="1305524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B930DAE9-1ABF-4097-906C-3946FCEEC9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28124" y="4672162"/>
              <a:ext cx="256132" cy="256132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45A5A71A-AABF-4050-845F-4ED44FA5A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00707" y="0"/>
              <a:ext cx="3721476" cy="1682047"/>
            </a:xfrm>
            <a:custGeom>
              <a:avLst/>
              <a:gdLst>
                <a:gd name="connsiteX0" fmla="*/ 0 w 3721476"/>
                <a:gd name="connsiteY0" fmla="*/ 0 h 1682047"/>
                <a:gd name="connsiteX1" fmla="*/ 3721476 w 3721476"/>
                <a:gd name="connsiteY1" fmla="*/ 0 h 1682047"/>
                <a:gd name="connsiteX2" fmla="*/ 3721230 w 3721476"/>
                <a:gd name="connsiteY2" fmla="*/ 4881 h 1682047"/>
                <a:gd name="connsiteX3" fmla="*/ 1862697 w 3721476"/>
                <a:gd name="connsiteY3" fmla="*/ 1682047 h 1682047"/>
                <a:gd name="connsiteX4" fmla="*/ 0 w 3721476"/>
                <a:gd name="connsiteY4" fmla="*/ 1682047 h 16820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21476" h="1682047">
                  <a:moveTo>
                    <a:pt x="0" y="0"/>
                  </a:moveTo>
                  <a:lnTo>
                    <a:pt x="3721476" y="0"/>
                  </a:lnTo>
                  <a:lnTo>
                    <a:pt x="3721230" y="4881"/>
                  </a:lnTo>
                  <a:cubicBezTo>
                    <a:pt x="3625562" y="946929"/>
                    <a:pt x="2829989" y="1682047"/>
                    <a:pt x="1862697" y="1682047"/>
                  </a:cubicBezTo>
                  <a:lnTo>
                    <a:pt x="0" y="1682047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2D7DB67-6715-452E-990A-36C20FC246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94494" y="0"/>
              <a:ext cx="3281081" cy="1452282"/>
            </a:xfrm>
            <a:custGeom>
              <a:avLst/>
              <a:gdLst>
                <a:gd name="connsiteX0" fmla="*/ 0 w 2872279"/>
                <a:gd name="connsiteY0" fmla="*/ 0 h 1183937"/>
                <a:gd name="connsiteX1" fmla="*/ 2872279 w 2872279"/>
                <a:gd name="connsiteY1" fmla="*/ 0 h 1183937"/>
                <a:gd name="connsiteX2" fmla="*/ 2868418 w 2872279"/>
                <a:gd name="connsiteY2" fmla="*/ 25304 h 1183937"/>
                <a:gd name="connsiteX3" fmla="*/ 1446821 w 2872279"/>
                <a:gd name="connsiteY3" fmla="*/ 1183937 h 1183937"/>
                <a:gd name="connsiteX4" fmla="*/ 0 w 2872279"/>
                <a:gd name="connsiteY4" fmla="*/ 1183937 h 1183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72279" h="1183937">
                  <a:moveTo>
                    <a:pt x="0" y="0"/>
                  </a:moveTo>
                  <a:lnTo>
                    <a:pt x="2872279" y="0"/>
                  </a:lnTo>
                  <a:lnTo>
                    <a:pt x="2868418" y="25304"/>
                  </a:lnTo>
                  <a:cubicBezTo>
                    <a:pt x="2733112" y="686540"/>
                    <a:pt x="2148060" y="1183937"/>
                    <a:pt x="1446821" y="1183937"/>
                  </a:cubicBezTo>
                  <a:lnTo>
                    <a:pt x="0" y="1183937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bg2">
                  <a:lumMod val="75000"/>
                  <a:lumOff val="2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Graphic 9">
              <a:extLst>
                <a:ext uri="{FF2B5EF4-FFF2-40B4-BE49-F238E27FC236}">
                  <a16:creationId xmlns:a16="http://schemas.microsoft.com/office/drawing/2014/main" id="{B304D079-B0E1-4E53-ABEE-B13BF9471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00707" y="1837752"/>
              <a:ext cx="4389377" cy="4389374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rgbClr val="FFFFFF"/>
            </a:solidFill>
            <a:ln w="38100" cap="flat">
              <a:solidFill>
                <a:srgbClr val="F7F7F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6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6F01B0-C08A-3EE2-6BC0-1D7E07A24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676656"/>
            <a:ext cx="6252883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800"/>
              </a:spcAft>
            </a:pPr>
            <a:r>
              <a:rPr lang="en-US" sz="2200" b="1">
                <a:effectLst/>
              </a:rPr>
              <a:t>There are more then one culture model : </a:t>
            </a:r>
            <a:br>
              <a:rPr lang="en-US" sz="2200" b="1">
                <a:effectLst/>
              </a:rPr>
            </a:br>
            <a:r>
              <a:rPr lang="en-US" sz="2200" b="1">
                <a:effectLst/>
              </a:rPr>
              <a:t>Charles Handy that describes power culture, role culture, task culture and person culture, </a:t>
            </a:r>
            <a:br>
              <a:rPr lang="en-US" sz="2200" b="1">
                <a:effectLst/>
              </a:rPr>
            </a:br>
            <a:r>
              <a:rPr lang="en-US" sz="2200" b="1">
                <a:effectLst/>
              </a:rPr>
              <a:t>Edgar Schein model that  looks in to 3 levels artefacts, espoused values and basic underlaying assumptions, Deal and Kennedy. </a:t>
            </a:r>
            <a:br>
              <a:rPr lang="en-US" sz="2200" b="1">
                <a:effectLst/>
              </a:rPr>
            </a:br>
            <a:endParaRPr lang="en-US" sz="2200" b="1"/>
          </a:p>
        </p:txBody>
      </p:sp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D42ACF65-29A8-43E9-D5C8-AC90BFA9DE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02795" y="2449027"/>
            <a:ext cx="3053800" cy="305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044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6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8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6CA3D6-C807-1535-EE7F-1484CDC91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en-GB" sz="1400" b="1" kern="1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Schein's initial concept, usually represented as a pyramid, consisted of three distinct tiers. Over time, cultural concepts can transition between these two layers and become linked to varying degrees of awareness inside the organisation.</a:t>
            </a:r>
            <a:br>
              <a:rPr lang="en-GB" sz="1400" b="1" kern="1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GB" sz="1400" b="1"/>
          </a:p>
        </p:txBody>
      </p:sp>
      <p:pic>
        <p:nvPicPr>
          <p:cNvPr id="5" name="Content Placeholder 4" descr="A diagram of values and values&#10;&#10;Description automatically generated">
            <a:extLst>
              <a:ext uri="{FF2B5EF4-FFF2-40B4-BE49-F238E27FC236}">
                <a16:creationId xmlns:a16="http://schemas.microsoft.com/office/drawing/2014/main" id="{2790B905-F2E2-6AE8-ED42-BA2DC4DF71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29388" y="2329060"/>
            <a:ext cx="4659872" cy="2329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074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3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E2AFD9A-6ABD-7EA2-3D35-B9B3F8496B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/>
        </p:blipFill>
        <p:spPr>
          <a:xfrm>
            <a:off x="1530" y="10"/>
            <a:ext cx="12188941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6233B4D5-2565-4CC0-A9B1-C9EA9E9DE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83C2A6-3C6E-68A8-607E-D7040E871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122363"/>
            <a:ext cx="563880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  <a:effectLst/>
              </a:rPr>
              <a:t>Tesco unethical procedures</a:t>
            </a:r>
            <a:br>
              <a:rPr lang="en-US" sz="5400">
                <a:solidFill>
                  <a:srgbClr val="FFFFFF"/>
                </a:solidFill>
                <a:effectLst/>
              </a:rPr>
            </a:br>
            <a:endParaRPr lang="en-US" sz="5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0599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3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3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4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7E347D-B32A-4759-B7FF-FD25A9AEE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48" y="-17141"/>
            <a:ext cx="12188952" cy="6875141"/>
          </a:xfrm>
          <a:custGeom>
            <a:avLst/>
            <a:gdLst>
              <a:gd name="connsiteX0" fmla="*/ 1488154 w 12188952"/>
              <a:gd name="connsiteY0" fmla="*/ 3508108 h 6875141"/>
              <a:gd name="connsiteX1" fmla="*/ 1292116 w 12188952"/>
              <a:gd name="connsiteY1" fmla="*/ 3704145 h 6875141"/>
              <a:gd name="connsiteX2" fmla="*/ 1488154 w 12188952"/>
              <a:gd name="connsiteY2" fmla="*/ 3900182 h 6875141"/>
              <a:gd name="connsiteX3" fmla="*/ 1684192 w 12188952"/>
              <a:gd name="connsiteY3" fmla="*/ 3704145 h 6875141"/>
              <a:gd name="connsiteX4" fmla="*/ 1488154 w 12188952"/>
              <a:gd name="connsiteY4" fmla="*/ 3508108 h 6875141"/>
              <a:gd name="connsiteX5" fmla="*/ 12188951 w 12188952"/>
              <a:gd name="connsiteY5" fmla="*/ 3213837 h 6875141"/>
              <a:gd name="connsiteX6" fmla="*/ 11900948 w 12188952"/>
              <a:gd name="connsiteY6" fmla="*/ 3213837 h 6875141"/>
              <a:gd name="connsiteX7" fmla="*/ 10063117 w 12188952"/>
              <a:gd name="connsiteY7" fmla="*/ 5051668 h 6875141"/>
              <a:gd name="connsiteX8" fmla="*/ 10063117 w 12188952"/>
              <a:gd name="connsiteY8" fmla="*/ 6875141 h 6875141"/>
              <a:gd name="connsiteX9" fmla="*/ 12073153 w 12188952"/>
              <a:gd name="connsiteY9" fmla="*/ 6875141 h 6875141"/>
              <a:gd name="connsiteX10" fmla="*/ 12083467 w 12188952"/>
              <a:gd name="connsiteY10" fmla="*/ 6874620 h 6875141"/>
              <a:gd name="connsiteX11" fmla="*/ 12188951 w 12188952"/>
              <a:gd name="connsiteY11" fmla="*/ 6858522 h 6875141"/>
              <a:gd name="connsiteX12" fmla="*/ 12188951 w 12188952"/>
              <a:gd name="connsiteY12" fmla="*/ 6280730 h 6875141"/>
              <a:gd name="connsiteX13" fmla="*/ 12188952 w 12188952"/>
              <a:gd name="connsiteY13" fmla="*/ 6280729 h 6875141"/>
              <a:gd name="connsiteX14" fmla="*/ 12188952 w 12188952"/>
              <a:gd name="connsiteY14" fmla="*/ 3832194 h 6875141"/>
              <a:gd name="connsiteX15" fmla="*/ 12188951 w 12188952"/>
              <a:gd name="connsiteY15" fmla="*/ 3832194 h 6875141"/>
              <a:gd name="connsiteX16" fmla="*/ 0 w 12188952"/>
              <a:gd name="connsiteY16" fmla="*/ 2798382 h 6875141"/>
              <a:gd name="connsiteX17" fmla="*/ 0 w 12188952"/>
              <a:gd name="connsiteY17" fmla="*/ 4217834 h 6875141"/>
              <a:gd name="connsiteX18" fmla="*/ 10291 w 12188952"/>
              <a:gd name="connsiteY18" fmla="*/ 4210345 h 6875141"/>
              <a:gd name="connsiteX19" fmla="*/ 460407 w 12188952"/>
              <a:gd name="connsiteY19" fmla="*/ 3508108 h 6875141"/>
              <a:gd name="connsiteX20" fmla="*/ 10291 w 12188952"/>
              <a:gd name="connsiteY20" fmla="*/ 2805871 h 6875141"/>
              <a:gd name="connsiteX21" fmla="*/ 11563230 w 12188952"/>
              <a:gd name="connsiteY21" fmla="*/ 603215 h 6875141"/>
              <a:gd name="connsiteX22" fmla="*/ 11381044 w 12188952"/>
              <a:gd name="connsiteY22" fmla="*/ 620944 h 6875141"/>
              <a:gd name="connsiteX23" fmla="*/ 11546600 w 12188952"/>
              <a:gd name="connsiteY23" fmla="*/ 1418331 h 6875141"/>
              <a:gd name="connsiteX24" fmla="*/ 12161801 w 12188952"/>
              <a:gd name="connsiteY24" fmla="*/ 1601617 h 6875141"/>
              <a:gd name="connsiteX25" fmla="*/ 12185891 w 12188952"/>
              <a:gd name="connsiteY25" fmla="*/ 1600043 h 6875141"/>
              <a:gd name="connsiteX26" fmla="*/ 12185891 w 12188952"/>
              <a:gd name="connsiteY26" fmla="*/ 795119 h 6875141"/>
              <a:gd name="connsiteX27" fmla="*/ 12178431 w 12188952"/>
              <a:gd name="connsiteY27" fmla="*/ 786500 h 6875141"/>
              <a:gd name="connsiteX28" fmla="*/ 11563230 w 12188952"/>
              <a:gd name="connsiteY28" fmla="*/ 603215 h 6875141"/>
              <a:gd name="connsiteX29" fmla="*/ 1368216 w 12188952"/>
              <a:gd name="connsiteY29" fmla="*/ 0 h 6875141"/>
              <a:gd name="connsiteX30" fmla="*/ 0 w 12188952"/>
              <a:gd name="connsiteY30" fmla="*/ 0 h 6875141"/>
              <a:gd name="connsiteX31" fmla="*/ 0 w 12188952"/>
              <a:gd name="connsiteY31" fmla="*/ 1368215 h 6875141"/>
              <a:gd name="connsiteX32" fmla="*/ 1372241 w 12188952"/>
              <a:gd name="connsiteY32" fmla="*/ 2740456 h 6875141"/>
              <a:gd name="connsiteX33" fmla="*/ 2740456 w 12188952"/>
              <a:gd name="connsiteY33" fmla="*/ 2740456 h 6875141"/>
              <a:gd name="connsiteX34" fmla="*/ 2740456 w 12188952"/>
              <a:gd name="connsiteY34" fmla="*/ 1372240 h 6875141"/>
              <a:gd name="connsiteX35" fmla="*/ 1368216 w 12188952"/>
              <a:gd name="connsiteY35" fmla="*/ 0 h 68751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2188952" h="6875141">
                <a:moveTo>
                  <a:pt x="1488154" y="3508108"/>
                </a:moveTo>
                <a:cubicBezTo>
                  <a:pt x="1379885" y="3508108"/>
                  <a:pt x="1292116" y="3595877"/>
                  <a:pt x="1292116" y="3704145"/>
                </a:cubicBezTo>
                <a:cubicBezTo>
                  <a:pt x="1292116" y="3812413"/>
                  <a:pt x="1379885" y="3900182"/>
                  <a:pt x="1488154" y="3900182"/>
                </a:cubicBezTo>
                <a:cubicBezTo>
                  <a:pt x="1596423" y="3900182"/>
                  <a:pt x="1684192" y="3812413"/>
                  <a:pt x="1684192" y="3704145"/>
                </a:cubicBezTo>
                <a:cubicBezTo>
                  <a:pt x="1684192" y="3595877"/>
                  <a:pt x="1596423" y="3508108"/>
                  <a:pt x="1488154" y="3508108"/>
                </a:cubicBezTo>
                <a:close/>
                <a:moveTo>
                  <a:pt x="12188951" y="3213837"/>
                </a:moveTo>
                <a:lnTo>
                  <a:pt x="11900948" y="3213837"/>
                </a:lnTo>
                <a:cubicBezTo>
                  <a:pt x="10885931" y="3213837"/>
                  <a:pt x="10063117" y="4036651"/>
                  <a:pt x="10063117" y="5051668"/>
                </a:cubicBezTo>
                <a:lnTo>
                  <a:pt x="10063117" y="6875141"/>
                </a:lnTo>
                <a:lnTo>
                  <a:pt x="12073153" y="6875141"/>
                </a:lnTo>
                <a:lnTo>
                  <a:pt x="12083467" y="6874620"/>
                </a:lnTo>
                <a:lnTo>
                  <a:pt x="12188951" y="6858522"/>
                </a:lnTo>
                <a:lnTo>
                  <a:pt x="12188951" y="6280730"/>
                </a:lnTo>
                <a:lnTo>
                  <a:pt x="12188952" y="6280729"/>
                </a:lnTo>
                <a:lnTo>
                  <a:pt x="12188952" y="3832194"/>
                </a:lnTo>
                <a:lnTo>
                  <a:pt x="12188951" y="3832194"/>
                </a:lnTo>
                <a:close/>
                <a:moveTo>
                  <a:pt x="0" y="2798382"/>
                </a:moveTo>
                <a:lnTo>
                  <a:pt x="0" y="4217834"/>
                </a:lnTo>
                <a:lnTo>
                  <a:pt x="10291" y="4210345"/>
                </a:lnTo>
                <a:cubicBezTo>
                  <a:pt x="100314" y="4143505"/>
                  <a:pt x="460407" y="3854496"/>
                  <a:pt x="460407" y="3508108"/>
                </a:cubicBezTo>
                <a:cubicBezTo>
                  <a:pt x="460407" y="3161721"/>
                  <a:pt x="100314" y="2872711"/>
                  <a:pt x="10291" y="2805871"/>
                </a:cubicBezTo>
                <a:close/>
                <a:moveTo>
                  <a:pt x="11563230" y="603215"/>
                </a:moveTo>
                <a:cubicBezTo>
                  <a:pt x="11455784" y="606833"/>
                  <a:pt x="11381044" y="620944"/>
                  <a:pt x="11381044" y="620944"/>
                </a:cubicBezTo>
                <a:cubicBezTo>
                  <a:pt x="11381044" y="620944"/>
                  <a:pt x="11280695" y="1152426"/>
                  <a:pt x="11546600" y="1418331"/>
                </a:cubicBezTo>
                <a:cubicBezTo>
                  <a:pt x="11712792" y="1584523"/>
                  <a:pt x="11982723" y="1607645"/>
                  <a:pt x="12161801" y="1601617"/>
                </a:cubicBezTo>
                <a:lnTo>
                  <a:pt x="12185891" y="1600043"/>
                </a:lnTo>
                <a:lnTo>
                  <a:pt x="12185891" y="795119"/>
                </a:lnTo>
                <a:lnTo>
                  <a:pt x="12178431" y="786500"/>
                </a:lnTo>
                <a:cubicBezTo>
                  <a:pt x="12012240" y="620309"/>
                  <a:pt x="11742309" y="597187"/>
                  <a:pt x="11563230" y="603215"/>
                </a:cubicBezTo>
                <a:close/>
                <a:moveTo>
                  <a:pt x="1368216" y="0"/>
                </a:moveTo>
                <a:lnTo>
                  <a:pt x="0" y="0"/>
                </a:lnTo>
                <a:lnTo>
                  <a:pt x="0" y="1368215"/>
                </a:lnTo>
                <a:cubicBezTo>
                  <a:pt x="0" y="2126091"/>
                  <a:pt x="614365" y="2740456"/>
                  <a:pt x="1372241" y="2740456"/>
                </a:cubicBezTo>
                <a:lnTo>
                  <a:pt x="2740456" y="2740456"/>
                </a:lnTo>
                <a:lnTo>
                  <a:pt x="2740456" y="1372240"/>
                </a:lnTo>
                <a:cubicBezTo>
                  <a:pt x="2740456" y="614365"/>
                  <a:pt x="2126092" y="0"/>
                  <a:pt x="1368216" y="0"/>
                </a:cubicBezTo>
                <a:close/>
              </a:path>
            </a:pathLst>
          </a:cu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45" name="Background Fill">
            <a:extLst>
              <a:ext uri="{FF2B5EF4-FFF2-40B4-BE49-F238E27FC236}">
                <a16:creationId xmlns:a16="http://schemas.microsoft.com/office/drawing/2014/main" id="{681F9FCB-1E38-43E9-8567-6292F4842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Abstract blurred public library with bookshelves">
            <a:extLst>
              <a:ext uri="{FF2B5EF4-FFF2-40B4-BE49-F238E27FC236}">
                <a16:creationId xmlns:a16="http://schemas.microsoft.com/office/drawing/2014/main" id="{1F28A4EF-610F-E745-07D5-99E7DE42AC3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1049" r="-1" b="14660"/>
          <a:stretch/>
        </p:blipFill>
        <p:spPr>
          <a:xfrm>
            <a:off x="3059" y="10"/>
            <a:ext cx="12188941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ED029D64-BBDD-43FA-92CF-C6BF51514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313A2D-94C3-7A22-CB4F-6A478E3C2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22362"/>
            <a:ext cx="8683188" cy="53253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fontAlgn="auto"/>
            <a:r>
              <a:rPr lang="en-US" sz="1400" b="1" dirty="0" err="1">
                <a:solidFill>
                  <a:srgbClr val="FFFFFF"/>
                </a:solidFill>
              </a:rPr>
              <a:t>Bibliogrphy</a:t>
            </a:r>
            <a:br>
              <a:rPr lang="en-US" sz="1400" b="1" dirty="0">
                <a:solidFill>
                  <a:srgbClr val="FFFFFF"/>
                </a:solidFill>
              </a:rPr>
            </a:br>
            <a:r>
              <a:rPr lang="en-US" sz="1400" b="1" i="0" dirty="0">
                <a:solidFill>
                  <a:srgbClr val="FFFFFF"/>
                </a:solidFill>
                <a:effectLst/>
              </a:rPr>
              <a:t>    Schein, E. (2016). Organizational Culture and Leadership, 5th </a:t>
            </a:r>
            <a:r>
              <a:rPr lang="en-US" sz="1400" b="1" i="0" dirty="0" err="1">
                <a:solidFill>
                  <a:srgbClr val="FFFFFF"/>
                </a:solidFill>
                <a:effectLst/>
              </a:rPr>
              <a:t>edn</a:t>
            </a:r>
            <a:r>
              <a:rPr lang="en-US" sz="1400" b="1" i="0" dirty="0">
                <a:solidFill>
                  <a:srgbClr val="FFFFFF"/>
                </a:solidFill>
                <a:effectLst/>
              </a:rPr>
              <a:t>. USA: Jhon Wiley &amp; Sons, Inc.</a:t>
            </a:r>
            <a:br>
              <a:rPr lang="en-US" sz="1400" b="1" i="0" dirty="0">
                <a:solidFill>
                  <a:srgbClr val="FFFFFF"/>
                </a:solidFill>
                <a:effectLst/>
              </a:rPr>
            </a:br>
            <a:r>
              <a:rPr lang="en-US" sz="1400" b="1" i="0" dirty="0">
                <a:solidFill>
                  <a:srgbClr val="FFFFFF"/>
                </a:solidFill>
                <a:effectLst/>
              </a:rPr>
              <a:t>·      </a:t>
            </a:r>
            <a:r>
              <a:rPr lang="en-US" sz="1400" b="1" i="0" dirty="0" err="1">
                <a:solidFill>
                  <a:srgbClr val="FFFFFF"/>
                </a:solidFill>
                <a:effectLst/>
              </a:rPr>
              <a:t>Baligh</a:t>
            </a:r>
            <a:r>
              <a:rPr lang="en-US" sz="1400" b="1" i="0" dirty="0">
                <a:solidFill>
                  <a:srgbClr val="FFFFFF"/>
                </a:solidFill>
                <a:effectLst/>
              </a:rPr>
              <a:t>, H. (2006). Organizational Structure: Theory and Design, Analysis and Prescription. USA: Springer Science + Business Media, Inc.</a:t>
            </a:r>
            <a:br>
              <a:rPr lang="en-US" sz="1400" b="1" i="0" dirty="0">
                <a:solidFill>
                  <a:srgbClr val="FFFFFF"/>
                </a:solidFill>
                <a:effectLst/>
              </a:rPr>
            </a:br>
            <a:r>
              <a:rPr lang="en-US" sz="1400" b="1" i="0" dirty="0">
                <a:solidFill>
                  <a:srgbClr val="FFFFFF"/>
                </a:solidFill>
                <a:effectLst/>
              </a:rPr>
              <a:t>·      Obel, B. &amp; </a:t>
            </a:r>
            <a:r>
              <a:rPr lang="en-US" sz="1400" b="1" i="0" dirty="0" err="1">
                <a:solidFill>
                  <a:srgbClr val="FFFFFF"/>
                </a:solidFill>
                <a:effectLst/>
              </a:rPr>
              <a:t>Burtn</a:t>
            </a:r>
            <a:r>
              <a:rPr lang="en-US" sz="1400" b="1" i="0" dirty="0">
                <a:solidFill>
                  <a:srgbClr val="FFFFFF"/>
                </a:solidFill>
                <a:effectLst/>
              </a:rPr>
              <a:t>, R. (2012). (Ed.). Design Models for Hierarchical Organizations: Computation, Information and Decentralization. </a:t>
            </a:r>
            <a:br>
              <a:rPr lang="en-US" sz="1400" b="1" i="0" dirty="0">
                <a:solidFill>
                  <a:srgbClr val="FFFFFF"/>
                </a:solidFill>
                <a:effectLst/>
              </a:rPr>
            </a:br>
            <a:r>
              <a:rPr lang="en-US" sz="1400" b="1" i="0" dirty="0">
                <a:solidFill>
                  <a:srgbClr val="FFFFFF"/>
                </a:solidFill>
                <a:effectLst/>
              </a:rPr>
              <a:t>Cunliffe, A. &amp; Hatch, M. (2013). Organization Theory: Modern, Symbolic and Postmodern Perspectives, 3rd </a:t>
            </a:r>
            <a:r>
              <a:rPr lang="en-US" sz="1400" b="1" i="0" dirty="0" err="1">
                <a:solidFill>
                  <a:srgbClr val="FFFFFF"/>
                </a:solidFill>
                <a:effectLst/>
              </a:rPr>
              <a:t>edn</a:t>
            </a:r>
            <a:r>
              <a:rPr lang="en-US" sz="1400" b="1" i="0" dirty="0">
                <a:solidFill>
                  <a:srgbClr val="FFFFFF"/>
                </a:solidFill>
                <a:effectLst/>
              </a:rPr>
              <a:t>. Great Britain: OUP Oxford.</a:t>
            </a:r>
            <a:br>
              <a:rPr lang="en-US" sz="1400" b="1" i="0" dirty="0">
                <a:solidFill>
                  <a:srgbClr val="FFFFFF"/>
                </a:solidFill>
                <a:effectLst/>
              </a:rPr>
            </a:br>
            <a:r>
              <a:rPr lang="en-US" sz="1400" b="1" i="0" dirty="0" err="1">
                <a:solidFill>
                  <a:srgbClr val="FFFFFF"/>
                </a:solidFill>
                <a:effectLst/>
              </a:rPr>
              <a:t>Rafaeli</a:t>
            </a:r>
            <a:r>
              <a:rPr lang="en-US" sz="1400" b="1" i="0" dirty="0">
                <a:solidFill>
                  <a:srgbClr val="FFFFFF"/>
                </a:solidFill>
                <a:effectLst/>
              </a:rPr>
              <a:t>, A., &amp; Pratt, M. G. (2013). Introduction: Artifacts and organizations: More than the tip of the cultural iceberg. In Artifacts and organizations</a:t>
            </a:r>
            <a:br>
              <a:rPr lang="en-US" sz="1400" b="1" i="0" dirty="0">
                <a:solidFill>
                  <a:srgbClr val="FFFFFF"/>
                </a:solidFill>
                <a:effectLst/>
              </a:rPr>
            </a:br>
            <a:r>
              <a:rPr lang="en-US" sz="1400" b="1" i="0" dirty="0" err="1">
                <a:solidFill>
                  <a:srgbClr val="FFFFFF"/>
                </a:solidFill>
                <a:effectLst/>
              </a:rPr>
              <a:t>Rafaeli</a:t>
            </a:r>
            <a:r>
              <a:rPr lang="en-US" sz="1400" b="1" i="0" dirty="0">
                <a:solidFill>
                  <a:srgbClr val="FFFFFF"/>
                </a:solidFill>
                <a:effectLst/>
              </a:rPr>
              <a:t>, A., &amp; Pratt, M. G. (2013). Introduction: Artifacts and organizations: More than the tip of the cultural iceberg. In Artifacts and organizations (pp. 17-22). Psychology Press.</a:t>
            </a:r>
            <a:br>
              <a:rPr lang="en-US" sz="1400" b="1" i="0" dirty="0">
                <a:solidFill>
                  <a:srgbClr val="FFFFFF"/>
                </a:solidFill>
                <a:effectLst/>
              </a:rPr>
            </a:br>
            <a:r>
              <a:rPr lang="en-US" sz="1400" b="1" i="0" dirty="0">
                <a:solidFill>
                  <a:srgbClr val="FFFFFF"/>
                </a:solidFill>
                <a:effectLst/>
              </a:rPr>
              <a:t>'Tesco PLC SWOT Analysis' 2013, Tesco, PLC SWOT Analysis, pp. 1-11, Business Source</a:t>
            </a:r>
            <a:br>
              <a:rPr lang="en-US" sz="1400" b="1" i="0" dirty="0">
                <a:solidFill>
                  <a:srgbClr val="FFFFFF"/>
                </a:solidFill>
                <a:effectLst/>
              </a:rPr>
            </a:br>
            <a:r>
              <a:rPr lang="en-US" sz="1400" b="1" i="0" dirty="0" err="1">
                <a:solidFill>
                  <a:srgbClr val="FFFFFF"/>
                </a:solidFill>
                <a:effectLst/>
              </a:rPr>
              <a:t>Isensee</a:t>
            </a:r>
            <a:r>
              <a:rPr lang="en-US" sz="1400" b="1" i="0" dirty="0">
                <a:solidFill>
                  <a:srgbClr val="FFFFFF"/>
                </a:solidFill>
                <a:effectLst/>
              </a:rPr>
              <a:t>, C., </a:t>
            </a:r>
            <a:r>
              <a:rPr lang="en-US" sz="1400" b="1" i="0" dirty="0" err="1">
                <a:solidFill>
                  <a:srgbClr val="FFFFFF"/>
                </a:solidFill>
                <a:effectLst/>
              </a:rPr>
              <a:t>Teuteberg</a:t>
            </a:r>
            <a:r>
              <a:rPr lang="en-US" sz="1400" b="1" i="0" dirty="0">
                <a:solidFill>
                  <a:srgbClr val="FFFFFF"/>
                </a:solidFill>
                <a:effectLst/>
              </a:rPr>
              <a:t>, F., </a:t>
            </a:r>
            <a:r>
              <a:rPr lang="en-US" sz="1400" b="1" i="0" dirty="0" err="1">
                <a:solidFill>
                  <a:srgbClr val="FFFFFF"/>
                </a:solidFill>
                <a:effectLst/>
              </a:rPr>
              <a:t>Griese</a:t>
            </a:r>
            <a:r>
              <a:rPr lang="en-US" sz="1400" b="1" i="0" dirty="0">
                <a:solidFill>
                  <a:srgbClr val="FFFFFF"/>
                </a:solidFill>
                <a:effectLst/>
              </a:rPr>
              <a:t>, K.M. and Topi, C., (2020). The relationship between organizational culture, sustainability, and digitalization in SMEs: A systematic</a:t>
            </a:r>
            <a:br>
              <a:rPr lang="en-US" sz="1400" b="1" i="0" dirty="0">
                <a:solidFill>
                  <a:srgbClr val="FFFFFF"/>
                </a:solidFill>
                <a:effectLst/>
              </a:rPr>
            </a:br>
            <a:r>
              <a:rPr lang="en-US" sz="1400" b="1" i="0" dirty="0">
                <a:solidFill>
                  <a:srgbClr val="FFFFFF"/>
                </a:solidFill>
                <a:effectLst/>
              </a:rPr>
              <a:t>review. Journal of Cleaner Production,</a:t>
            </a:r>
            <a:endParaRPr lang="en-US" sz="1400" b="1" dirty="0">
              <a:solidFill>
                <a:srgbClr val="FFFFFF"/>
              </a:solidFill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33A010B0-A5DE-4DFD-BBB1-9EDEE8CDC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E2FA77C6-9C21-431A-B940-204336569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51" name="Graphic 9">
              <a:extLst>
                <a:ext uri="{FF2B5EF4-FFF2-40B4-BE49-F238E27FC236}">
                  <a16:creationId xmlns:a16="http://schemas.microsoft.com/office/drawing/2014/main" id="{E918F86E-B643-4836-AF37-1073CD08B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542022D-DC97-4C44-B015-9B33761969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8DC4D37-F593-4E99-8A42-D21D444FB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54" name="Graphic 9">
              <a:extLst>
                <a:ext uri="{FF2B5EF4-FFF2-40B4-BE49-F238E27FC236}">
                  <a16:creationId xmlns:a16="http://schemas.microsoft.com/office/drawing/2014/main" id="{BE23B32A-AE34-4068-9D96-4D94023C7F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55" name="Graphic 9">
              <a:extLst>
                <a:ext uri="{FF2B5EF4-FFF2-40B4-BE49-F238E27FC236}">
                  <a16:creationId xmlns:a16="http://schemas.microsoft.com/office/drawing/2014/main" id="{27459E57-6D6D-46CA-8006-2E6E0C70E5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74145051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AnalogousFromDarkSeedLeftStep">
      <a:dk1>
        <a:srgbClr val="000000"/>
      </a:dk1>
      <a:lt1>
        <a:srgbClr val="FFFFFF"/>
      </a:lt1>
      <a:dk2>
        <a:srgbClr val="412524"/>
      </a:dk2>
      <a:lt2>
        <a:srgbClr val="E8E2E8"/>
      </a:lt2>
      <a:accent1>
        <a:srgbClr val="47B54D"/>
      </a:accent1>
      <a:accent2>
        <a:srgbClr val="66B13B"/>
      </a:accent2>
      <a:accent3>
        <a:srgbClr val="93AA43"/>
      </a:accent3>
      <a:accent4>
        <a:srgbClr val="B19A3B"/>
      </a:accent4>
      <a:accent5>
        <a:srgbClr val="C37A4D"/>
      </a:accent5>
      <a:accent6>
        <a:srgbClr val="B13B3E"/>
      </a:accent6>
      <a:hlink>
        <a:srgbClr val="A97638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401</Words>
  <Application>Microsoft Office PowerPoint</Application>
  <PresentationFormat>Widescreen</PresentationFormat>
  <Paragraphs>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Gill Sans Nova</vt:lpstr>
      <vt:lpstr>Times New Roman</vt:lpstr>
      <vt:lpstr>TropicVTI</vt:lpstr>
      <vt:lpstr>ORGANISATIONAL CULTURE INSIDE TESCO</vt:lpstr>
      <vt:lpstr>Organisational culture refers to the shared values, beliefs, and behaviours that shape the way people in an organisation think and act. It is important because it influences employee behaviour, decision-making, and overall performance. </vt:lpstr>
      <vt:lpstr>There are more then one culture model :  Charles Handy that describes power culture, role culture, task culture and person culture,  Edgar Schein model that  looks in to 3 levels artefacts, espoused values and basic underlaying assumptions, Deal and Kennedy.  </vt:lpstr>
      <vt:lpstr>Schein's initial concept, usually represented as a pyramid, consisted of three distinct tiers. Over time, cultural concepts can transition between these two layers and become linked to varying degrees of awareness inside the organisation. </vt:lpstr>
      <vt:lpstr>Tesco unethical procedures </vt:lpstr>
      <vt:lpstr>Bibliogrphy     Schein, E. (2016). Organizational Culture and Leadership, 5th edn. USA: Jhon Wiley &amp; Sons, Inc. ·      Baligh, H. (2006). Organizational Structure: Theory and Design, Analysis and Prescription. USA: Springer Science + Business Media, Inc. ·      Obel, B. &amp; Burtn, R. (2012). (Ed.). Design Models for Hierarchical Organizations: Computation, Information and Decentralization.  Cunliffe, A. &amp; Hatch, M. (2013). Organization Theory: Modern, Symbolic and Postmodern Perspectives, 3rd edn. Great Britain: OUP Oxford. Rafaeli, A., &amp; Pratt, M. G. (2013). Introduction: Artifacts and organizations: More than the tip of the cultural iceberg. In Artifacts and organizations Rafaeli, A., &amp; Pratt, M. G. (2013). Introduction: Artifacts and organizations: More than the tip of the cultural iceberg. In Artifacts and organizations (pp. 17-22). Psychology Press. 'Tesco PLC SWOT Analysis' 2013, Tesco, PLC SWOT Analysis, pp. 1-11, Business Source Isensee, C., Teuteberg, F., Griese, K.M. and Topi, C., (2020). The relationship between organizational culture, sustainability, and digitalization in SMEs: A systematic review. Journal of Cleaner Production,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CULTURE INSIDE TESCO</dc:title>
  <dc:creator>David Lupu (1922306)</dc:creator>
  <cp:lastModifiedBy>David Lupu (1922306)</cp:lastModifiedBy>
  <cp:revision>1</cp:revision>
  <dcterms:created xsi:type="dcterms:W3CDTF">2023-12-05T11:22:39Z</dcterms:created>
  <dcterms:modified xsi:type="dcterms:W3CDTF">2023-12-05T11:52:19Z</dcterms:modified>
</cp:coreProperties>
</file>