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6"/>
  </p:notesMasterIdLst>
  <p:sldIdLst>
    <p:sldId id="280" r:id="rId2"/>
    <p:sldId id="257" r:id="rId3"/>
    <p:sldId id="258" r:id="rId4"/>
    <p:sldId id="281" r:id="rId5"/>
    <p:sldId id="284" r:id="rId6"/>
    <p:sldId id="285" r:id="rId7"/>
    <p:sldId id="286" r:id="rId8"/>
    <p:sldId id="287" r:id="rId9"/>
    <p:sldId id="288" r:id="rId10"/>
    <p:sldId id="293" r:id="rId11"/>
    <p:sldId id="289" r:id="rId12"/>
    <p:sldId id="296" r:id="rId13"/>
    <p:sldId id="302" r:id="rId14"/>
    <p:sldId id="303" r:id="rId15"/>
    <p:sldId id="305" r:id="rId16"/>
    <p:sldId id="304" r:id="rId17"/>
    <p:sldId id="306" r:id="rId18"/>
    <p:sldId id="298" r:id="rId19"/>
    <p:sldId id="297" r:id="rId20"/>
    <p:sldId id="301" r:id="rId21"/>
    <p:sldId id="308" r:id="rId22"/>
    <p:sldId id="259" r:id="rId23"/>
    <p:sldId id="282" r:id="rId24"/>
    <p:sldId id="283" r:id="rId25"/>
    <p:sldId id="334" r:id="rId26"/>
    <p:sldId id="260" r:id="rId27"/>
    <p:sldId id="294" r:id="rId28"/>
    <p:sldId id="339" r:id="rId29"/>
    <p:sldId id="335" r:id="rId30"/>
    <p:sldId id="340" r:id="rId31"/>
    <p:sldId id="341" r:id="rId32"/>
    <p:sldId id="342" r:id="rId33"/>
    <p:sldId id="333" r:id="rId34"/>
    <p:sldId id="343" r:id="rId35"/>
    <p:sldId id="344" r:id="rId36"/>
    <p:sldId id="345" r:id="rId37"/>
    <p:sldId id="346" r:id="rId38"/>
    <p:sldId id="347" r:id="rId39"/>
    <p:sldId id="348" r:id="rId40"/>
    <p:sldId id="349" r:id="rId41"/>
    <p:sldId id="350" r:id="rId42"/>
    <p:sldId id="351" r:id="rId43"/>
    <p:sldId id="352" r:id="rId44"/>
    <p:sldId id="353" r:id="rId45"/>
    <p:sldId id="354" r:id="rId46"/>
    <p:sldId id="355" r:id="rId47"/>
    <p:sldId id="356" r:id="rId48"/>
    <p:sldId id="357" r:id="rId49"/>
    <p:sldId id="358" r:id="rId50"/>
    <p:sldId id="359" r:id="rId51"/>
    <p:sldId id="360" r:id="rId52"/>
    <p:sldId id="361" r:id="rId53"/>
    <p:sldId id="362" r:id="rId54"/>
    <p:sldId id="363" r:id="rId55"/>
    <p:sldId id="364" r:id="rId56"/>
    <p:sldId id="365" r:id="rId57"/>
    <p:sldId id="366" r:id="rId58"/>
    <p:sldId id="367" r:id="rId59"/>
    <p:sldId id="368" r:id="rId60"/>
    <p:sldId id="369" r:id="rId61"/>
    <p:sldId id="370" r:id="rId62"/>
    <p:sldId id="371" r:id="rId63"/>
    <p:sldId id="372" r:id="rId64"/>
    <p:sldId id="337"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788"/>
  </p:normalViewPr>
  <p:slideViewPr>
    <p:cSldViewPr snapToGrid="0" snapToObjects="1">
      <p:cViewPr varScale="1">
        <p:scale>
          <a:sx n="111" d="100"/>
          <a:sy n="111" d="100"/>
        </p:scale>
        <p:origin x="6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_rels/data1.xml.rels><?xml version="1.0" encoding="UTF-8" standalone="yes"?>
<Relationships xmlns="http://schemas.openxmlformats.org/package/2006/relationships"><Relationship Id="rId1" Type="http://schemas.openxmlformats.org/officeDocument/2006/relationships/hyperlink" Target="https://www.unicef.org.uk/rights-respecting-schools/resources/teaching-resources/best-practice-case-studies/"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unicef.org.uk/rights-respecting-schools/resources/teaching-resources/best-practice-case-studies/"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11BA76-FFAF-4998-A42D-39706F26ED7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DFA38A7-B73C-4C77-AEE4-0D2FB62D8A2F}">
      <dgm:prSet/>
      <dgm:spPr/>
      <dgm:t>
        <a:bodyPr/>
        <a:lstStyle/>
        <a:p>
          <a:r>
            <a:rPr lang="en-US" dirty="0">
              <a:hlinkClick xmlns:r="http://schemas.openxmlformats.org/officeDocument/2006/relationships" r:id="rId1"/>
            </a:rPr>
            <a:t>https://www.unicef.org.uk/rights-respecting-schools/resources/teaching-resources/best-practice-case-studies/</a:t>
          </a:r>
          <a:endParaRPr lang="en-US" dirty="0"/>
        </a:p>
      </dgm:t>
    </dgm:pt>
    <dgm:pt modelId="{AFB55999-F9E6-4714-A7EB-AA9746923697}" type="parTrans" cxnId="{7908049A-FDA4-4A24-825C-DE9EF8525B3D}">
      <dgm:prSet/>
      <dgm:spPr/>
      <dgm:t>
        <a:bodyPr/>
        <a:lstStyle/>
        <a:p>
          <a:endParaRPr lang="en-US"/>
        </a:p>
      </dgm:t>
    </dgm:pt>
    <dgm:pt modelId="{4160F1C3-0148-4BF4-9E8A-36F15D90D757}" type="sibTrans" cxnId="{7908049A-FDA4-4A24-825C-DE9EF8525B3D}">
      <dgm:prSet/>
      <dgm:spPr/>
      <dgm:t>
        <a:bodyPr/>
        <a:lstStyle/>
        <a:p>
          <a:endParaRPr lang="en-US"/>
        </a:p>
      </dgm:t>
    </dgm:pt>
    <dgm:pt modelId="{32F786BB-DEFB-4FC6-815C-F62C461F0635}">
      <dgm:prSet/>
      <dgm:spPr/>
      <dgm:t>
        <a:bodyPr/>
        <a:lstStyle/>
        <a:p>
          <a:r>
            <a:rPr lang="en-US" dirty="0"/>
            <a:t>Read a Case Study from a Primary School Setting</a:t>
          </a:r>
        </a:p>
      </dgm:t>
    </dgm:pt>
    <dgm:pt modelId="{656AD9A2-495F-4D78-AE12-833C72ADD4F7}" type="parTrans" cxnId="{1E580F1F-04E1-4AE4-9F2E-84FECF898DCF}">
      <dgm:prSet/>
      <dgm:spPr/>
      <dgm:t>
        <a:bodyPr/>
        <a:lstStyle/>
        <a:p>
          <a:endParaRPr lang="en-US"/>
        </a:p>
      </dgm:t>
    </dgm:pt>
    <dgm:pt modelId="{E8669E50-6964-429E-AA45-58E8FDAB40A1}" type="sibTrans" cxnId="{1E580F1F-04E1-4AE4-9F2E-84FECF898DCF}">
      <dgm:prSet/>
      <dgm:spPr/>
      <dgm:t>
        <a:bodyPr/>
        <a:lstStyle/>
        <a:p>
          <a:endParaRPr lang="en-US"/>
        </a:p>
      </dgm:t>
    </dgm:pt>
    <dgm:pt modelId="{6C62C579-7BE3-4EFE-9013-6ECA74D5DB0F}">
      <dgm:prSet/>
      <dgm:spPr/>
      <dgm:t>
        <a:bodyPr/>
        <a:lstStyle/>
        <a:p>
          <a:r>
            <a:rPr lang="en-US" dirty="0"/>
            <a:t>Research  </a:t>
          </a:r>
          <a:r>
            <a:rPr lang="en-GB" dirty="0"/>
            <a:t>h</a:t>
          </a:r>
          <a:r>
            <a:rPr lang="en-GB" b="0" i="0" dirty="0"/>
            <a:t>ow do children’s rights impact their wellbeing? </a:t>
          </a:r>
          <a:endParaRPr lang="en-US" dirty="0"/>
        </a:p>
      </dgm:t>
    </dgm:pt>
    <dgm:pt modelId="{63FFFCA5-CDDA-495F-B548-869E9B33E99D}" type="parTrans" cxnId="{8541213E-314B-4436-8C17-CF0F4F22F4C8}">
      <dgm:prSet/>
      <dgm:spPr/>
      <dgm:t>
        <a:bodyPr/>
        <a:lstStyle/>
        <a:p>
          <a:endParaRPr lang="en-US"/>
        </a:p>
      </dgm:t>
    </dgm:pt>
    <dgm:pt modelId="{7B4DCC42-F2EA-44E6-8821-95A99CE1ED4C}" type="sibTrans" cxnId="{8541213E-314B-4436-8C17-CF0F4F22F4C8}">
      <dgm:prSet/>
      <dgm:spPr/>
      <dgm:t>
        <a:bodyPr/>
        <a:lstStyle/>
        <a:p>
          <a:endParaRPr lang="en-US"/>
        </a:p>
      </dgm:t>
    </dgm:pt>
    <dgm:pt modelId="{CE794001-3D00-754C-981F-C59A70DD3288}" type="pres">
      <dgm:prSet presAssocID="{E811BA76-FFAF-4998-A42D-39706F26ED74}" presName="vert0" presStyleCnt="0">
        <dgm:presLayoutVars>
          <dgm:dir/>
          <dgm:animOne val="branch"/>
          <dgm:animLvl val="lvl"/>
        </dgm:presLayoutVars>
      </dgm:prSet>
      <dgm:spPr/>
    </dgm:pt>
    <dgm:pt modelId="{25C3CA83-6C72-AF47-A09C-51DC59067553}" type="pres">
      <dgm:prSet presAssocID="{3DFA38A7-B73C-4C77-AEE4-0D2FB62D8A2F}" presName="thickLine" presStyleLbl="alignNode1" presStyleIdx="0" presStyleCnt="3"/>
      <dgm:spPr/>
    </dgm:pt>
    <dgm:pt modelId="{B7A930DB-3F3A-6B4C-8CD0-B690057CFBA5}" type="pres">
      <dgm:prSet presAssocID="{3DFA38A7-B73C-4C77-AEE4-0D2FB62D8A2F}" presName="horz1" presStyleCnt="0"/>
      <dgm:spPr/>
    </dgm:pt>
    <dgm:pt modelId="{D0E6D964-6529-8144-960E-2CFBA3A2AC67}" type="pres">
      <dgm:prSet presAssocID="{3DFA38A7-B73C-4C77-AEE4-0D2FB62D8A2F}" presName="tx1" presStyleLbl="revTx" presStyleIdx="0" presStyleCnt="3"/>
      <dgm:spPr/>
    </dgm:pt>
    <dgm:pt modelId="{183ECC49-BC98-7B4F-B641-B2A25D2D4820}" type="pres">
      <dgm:prSet presAssocID="{3DFA38A7-B73C-4C77-AEE4-0D2FB62D8A2F}" presName="vert1" presStyleCnt="0"/>
      <dgm:spPr/>
    </dgm:pt>
    <dgm:pt modelId="{E96885BB-3536-9645-BCAA-998E4D496E9A}" type="pres">
      <dgm:prSet presAssocID="{32F786BB-DEFB-4FC6-815C-F62C461F0635}" presName="thickLine" presStyleLbl="alignNode1" presStyleIdx="1" presStyleCnt="3"/>
      <dgm:spPr/>
    </dgm:pt>
    <dgm:pt modelId="{C3EEE6B4-0880-194A-A969-7D2ACED8D5E9}" type="pres">
      <dgm:prSet presAssocID="{32F786BB-DEFB-4FC6-815C-F62C461F0635}" presName="horz1" presStyleCnt="0"/>
      <dgm:spPr/>
    </dgm:pt>
    <dgm:pt modelId="{064B1FC2-87AC-2C41-99AF-0A5F2BC33BD3}" type="pres">
      <dgm:prSet presAssocID="{32F786BB-DEFB-4FC6-815C-F62C461F0635}" presName="tx1" presStyleLbl="revTx" presStyleIdx="1" presStyleCnt="3"/>
      <dgm:spPr/>
    </dgm:pt>
    <dgm:pt modelId="{174E6B8C-588E-0444-A4CE-CB760A8C0362}" type="pres">
      <dgm:prSet presAssocID="{32F786BB-DEFB-4FC6-815C-F62C461F0635}" presName="vert1" presStyleCnt="0"/>
      <dgm:spPr/>
    </dgm:pt>
    <dgm:pt modelId="{CCBD7F27-1F36-544C-98C5-9224A88E3CB0}" type="pres">
      <dgm:prSet presAssocID="{6C62C579-7BE3-4EFE-9013-6ECA74D5DB0F}" presName="thickLine" presStyleLbl="alignNode1" presStyleIdx="2" presStyleCnt="3"/>
      <dgm:spPr/>
    </dgm:pt>
    <dgm:pt modelId="{D5C95147-6A7D-0949-B3C6-23A1BC4B2157}" type="pres">
      <dgm:prSet presAssocID="{6C62C579-7BE3-4EFE-9013-6ECA74D5DB0F}" presName="horz1" presStyleCnt="0"/>
      <dgm:spPr/>
    </dgm:pt>
    <dgm:pt modelId="{1504FEBF-6CF9-F94A-B23F-250A4BBA44C6}" type="pres">
      <dgm:prSet presAssocID="{6C62C579-7BE3-4EFE-9013-6ECA74D5DB0F}" presName="tx1" presStyleLbl="revTx" presStyleIdx="2" presStyleCnt="3"/>
      <dgm:spPr/>
    </dgm:pt>
    <dgm:pt modelId="{0065DE49-B25F-2441-9B1B-E48802B5F49C}" type="pres">
      <dgm:prSet presAssocID="{6C62C579-7BE3-4EFE-9013-6ECA74D5DB0F}" presName="vert1" presStyleCnt="0"/>
      <dgm:spPr/>
    </dgm:pt>
  </dgm:ptLst>
  <dgm:cxnLst>
    <dgm:cxn modelId="{1E580F1F-04E1-4AE4-9F2E-84FECF898DCF}" srcId="{E811BA76-FFAF-4998-A42D-39706F26ED74}" destId="{32F786BB-DEFB-4FC6-815C-F62C461F0635}" srcOrd="1" destOrd="0" parTransId="{656AD9A2-495F-4D78-AE12-833C72ADD4F7}" sibTransId="{E8669E50-6964-429E-AA45-58E8FDAB40A1}"/>
    <dgm:cxn modelId="{E985F13C-59D7-BD4C-B77D-027D404A3010}" type="presOf" srcId="{E811BA76-FFAF-4998-A42D-39706F26ED74}" destId="{CE794001-3D00-754C-981F-C59A70DD3288}" srcOrd="0" destOrd="0" presId="urn:microsoft.com/office/officeart/2008/layout/LinedList"/>
    <dgm:cxn modelId="{8541213E-314B-4436-8C17-CF0F4F22F4C8}" srcId="{E811BA76-FFAF-4998-A42D-39706F26ED74}" destId="{6C62C579-7BE3-4EFE-9013-6ECA74D5DB0F}" srcOrd="2" destOrd="0" parTransId="{63FFFCA5-CDDA-495F-B548-869E9B33E99D}" sibTransId="{7B4DCC42-F2EA-44E6-8821-95A99CE1ED4C}"/>
    <dgm:cxn modelId="{7908049A-FDA4-4A24-825C-DE9EF8525B3D}" srcId="{E811BA76-FFAF-4998-A42D-39706F26ED74}" destId="{3DFA38A7-B73C-4C77-AEE4-0D2FB62D8A2F}" srcOrd="0" destOrd="0" parTransId="{AFB55999-F9E6-4714-A7EB-AA9746923697}" sibTransId="{4160F1C3-0148-4BF4-9E8A-36F15D90D757}"/>
    <dgm:cxn modelId="{3F55FBBD-43A2-1B42-B950-0131DD53B08D}" type="presOf" srcId="{3DFA38A7-B73C-4C77-AEE4-0D2FB62D8A2F}" destId="{D0E6D964-6529-8144-960E-2CFBA3A2AC67}" srcOrd="0" destOrd="0" presId="urn:microsoft.com/office/officeart/2008/layout/LinedList"/>
    <dgm:cxn modelId="{06C7B8CB-52F7-CA4F-8378-56B35E01C299}" type="presOf" srcId="{32F786BB-DEFB-4FC6-815C-F62C461F0635}" destId="{064B1FC2-87AC-2C41-99AF-0A5F2BC33BD3}" srcOrd="0" destOrd="0" presId="urn:microsoft.com/office/officeart/2008/layout/LinedList"/>
    <dgm:cxn modelId="{F7DACFF4-0C06-364D-A50A-E68ADA7C05B1}" type="presOf" srcId="{6C62C579-7BE3-4EFE-9013-6ECA74D5DB0F}" destId="{1504FEBF-6CF9-F94A-B23F-250A4BBA44C6}" srcOrd="0" destOrd="0" presId="urn:microsoft.com/office/officeart/2008/layout/LinedList"/>
    <dgm:cxn modelId="{476BB79C-BB1F-EC4F-9A6A-6F2A9D5D9F2C}" type="presParOf" srcId="{CE794001-3D00-754C-981F-C59A70DD3288}" destId="{25C3CA83-6C72-AF47-A09C-51DC59067553}" srcOrd="0" destOrd="0" presId="urn:microsoft.com/office/officeart/2008/layout/LinedList"/>
    <dgm:cxn modelId="{102CD252-C7C9-1649-BE39-FE9FC02F1899}" type="presParOf" srcId="{CE794001-3D00-754C-981F-C59A70DD3288}" destId="{B7A930DB-3F3A-6B4C-8CD0-B690057CFBA5}" srcOrd="1" destOrd="0" presId="urn:microsoft.com/office/officeart/2008/layout/LinedList"/>
    <dgm:cxn modelId="{16E154E6-AE06-4548-A35A-8761791599B0}" type="presParOf" srcId="{B7A930DB-3F3A-6B4C-8CD0-B690057CFBA5}" destId="{D0E6D964-6529-8144-960E-2CFBA3A2AC67}" srcOrd="0" destOrd="0" presId="urn:microsoft.com/office/officeart/2008/layout/LinedList"/>
    <dgm:cxn modelId="{79A23188-B8E8-3B42-B7FF-74B3F8AA57E4}" type="presParOf" srcId="{B7A930DB-3F3A-6B4C-8CD0-B690057CFBA5}" destId="{183ECC49-BC98-7B4F-B641-B2A25D2D4820}" srcOrd="1" destOrd="0" presId="urn:microsoft.com/office/officeart/2008/layout/LinedList"/>
    <dgm:cxn modelId="{FD51F6C3-99B4-234D-9A4D-60FC0C5FFEA2}" type="presParOf" srcId="{CE794001-3D00-754C-981F-C59A70DD3288}" destId="{E96885BB-3536-9645-BCAA-998E4D496E9A}" srcOrd="2" destOrd="0" presId="urn:microsoft.com/office/officeart/2008/layout/LinedList"/>
    <dgm:cxn modelId="{8405B149-99F5-9844-AEF8-9B33E9AD3132}" type="presParOf" srcId="{CE794001-3D00-754C-981F-C59A70DD3288}" destId="{C3EEE6B4-0880-194A-A969-7D2ACED8D5E9}" srcOrd="3" destOrd="0" presId="urn:microsoft.com/office/officeart/2008/layout/LinedList"/>
    <dgm:cxn modelId="{C5245088-42A0-FA4C-AF3C-7A51795AF781}" type="presParOf" srcId="{C3EEE6B4-0880-194A-A969-7D2ACED8D5E9}" destId="{064B1FC2-87AC-2C41-99AF-0A5F2BC33BD3}" srcOrd="0" destOrd="0" presId="urn:microsoft.com/office/officeart/2008/layout/LinedList"/>
    <dgm:cxn modelId="{7DDA819B-7196-AA46-B2A1-DF1C2CC3331B}" type="presParOf" srcId="{C3EEE6B4-0880-194A-A969-7D2ACED8D5E9}" destId="{174E6B8C-588E-0444-A4CE-CB760A8C0362}" srcOrd="1" destOrd="0" presId="urn:microsoft.com/office/officeart/2008/layout/LinedList"/>
    <dgm:cxn modelId="{78E652ED-EE3C-5745-BD7A-CDD25FC10F82}" type="presParOf" srcId="{CE794001-3D00-754C-981F-C59A70DD3288}" destId="{CCBD7F27-1F36-544C-98C5-9224A88E3CB0}" srcOrd="4" destOrd="0" presId="urn:microsoft.com/office/officeart/2008/layout/LinedList"/>
    <dgm:cxn modelId="{569AF696-6BA8-6A4D-8B02-BB1D9A3FAC7B}" type="presParOf" srcId="{CE794001-3D00-754C-981F-C59A70DD3288}" destId="{D5C95147-6A7D-0949-B3C6-23A1BC4B2157}" srcOrd="5" destOrd="0" presId="urn:microsoft.com/office/officeart/2008/layout/LinedList"/>
    <dgm:cxn modelId="{4CCC4EB2-06E9-1B49-B1F2-294B318F665E}" type="presParOf" srcId="{D5C95147-6A7D-0949-B3C6-23A1BC4B2157}" destId="{1504FEBF-6CF9-F94A-B23F-250A4BBA44C6}" srcOrd="0" destOrd="0" presId="urn:microsoft.com/office/officeart/2008/layout/LinedList"/>
    <dgm:cxn modelId="{2A426300-EE6D-3F4A-8C0C-2C1B82412B62}" type="presParOf" srcId="{D5C95147-6A7D-0949-B3C6-23A1BC4B2157}" destId="{0065DE49-B25F-2441-9B1B-E48802B5F4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3CA83-6C72-AF47-A09C-51DC59067553}">
      <dsp:nvSpPr>
        <dsp:cNvPr id="0" name=""/>
        <dsp:cNvSpPr/>
      </dsp:nvSpPr>
      <dsp:spPr>
        <a:xfrm>
          <a:off x="0" y="1323"/>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6D964-6529-8144-960E-2CFBA3A2AC67}">
      <dsp:nvSpPr>
        <dsp:cNvPr id="0" name=""/>
        <dsp:cNvSpPr/>
      </dsp:nvSpPr>
      <dsp:spPr>
        <a:xfrm>
          <a:off x="0" y="1323"/>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hlinkClick xmlns:r="http://schemas.openxmlformats.org/officeDocument/2006/relationships" r:id="rId1"/>
            </a:rPr>
            <a:t>https://www.unicef.org.uk/rights-respecting-schools/resources/teaching-resources/best-practice-case-studies/</a:t>
          </a:r>
          <a:endParaRPr lang="en-US" sz="2500" kern="1200" dirty="0"/>
        </a:p>
      </dsp:txBody>
      <dsp:txXfrm>
        <a:off x="0" y="1323"/>
        <a:ext cx="10848975" cy="902572"/>
      </dsp:txXfrm>
    </dsp:sp>
    <dsp:sp modelId="{E96885BB-3536-9645-BCAA-998E4D496E9A}">
      <dsp:nvSpPr>
        <dsp:cNvPr id="0" name=""/>
        <dsp:cNvSpPr/>
      </dsp:nvSpPr>
      <dsp:spPr>
        <a:xfrm>
          <a:off x="0" y="903895"/>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B1FC2-87AC-2C41-99AF-0A5F2BC33BD3}">
      <dsp:nvSpPr>
        <dsp:cNvPr id="0" name=""/>
        <dsp:cNvSpPr/>
      </dsp:nvSpPr>
      <dsp:spPr>
        <a:xfrm>
          <a:off x="0" y="903895"/>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Read a Case Study from a Primary School Setting</a:t>
          </a:r>
        </a:p>
      </dsp:txBody>
      <dsp:txXfrm>
        <a:off x="0" y="903895"/>
        <a:ext cx="10848975" cy="902572"/>
      </dsp:txXfrm>
    </dsp:sp>
    <dsp:sp modelId="{CCBD7F27-1F36-544C-98C5-9224A88E3CB0}">
      <dsp:nvSpPr>
        <dsp:cNvPr id="0" name=""/>
        <dsp:cNvSpPr/>
      </dsp:nvSpPr>
      <dsp:spPr>
        <a:xfrm>
          <a:off x="0" y="1806468"/>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4FEBF-6CF9-F94A-B23F-250A4BBA44C6}">
      <dsp:nvSpPr>
        <dsp:cNvPr id="0" name=""/>
        <dsp:cNvSpPr/>
      </dsp:nvSpPr>
      <dsp:spPr>
        <a:xfrm>
          <a:off x="0" y="1806468"/>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Research  </a:t>
          </a:r>
          <a:r>
            <a:rPr lang="en-GB" sz="2500" kern="1200" dirty="0"/>
            <a:t>h</a:t>
          </a:r>
          <a:r>
            <a:rPr lang="en-GB" sz="2500" b="0" i="0" kern="1200" dirty="0"/>
            <a:t>ow do children’s rights impact their wellbeing? </a:t>
          </a:r>
          <a:endParaRPr lang="en-US" sz="2500" kern="1200" dirty="0"/>
        </a:p>
      </dsp:txBody>
      <dsp:txXfrm>
        <a:off x="0" y="1806468"/>
        <a:ext cx="10848975" cy="9025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197FA1-FEC9-B64A-8A69-E49F7B6C483F}" type="datetimeFigureOut">
              <a:rPr lang="en-US" smtClean="0"/>
              <a:t>9/30/23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5CD4A-272B-EB4E-AE3D-EA42329D0C4C}" type="slidenum">
              <a:rPr lang="en-US" smtClean="0"/>
              <a:t>‹#›</a:t>
            </a:fld>
            <a:endParaRPr lang="en-US"/>
          </a:p>
        </p:txBody>
      </p:sp>
    </p:spTree>
    <p:extLst>
      <p:ext uri="{BB962C8B-B14F-4D97-AF65-F5344CB8AC3E}">
        <p14:creationId xmlns:p14="http://schemas.microsoft.com/office/powerpoint/2010/main" val="2546089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792689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64</a:t>
            </a:fld>
            <a:endParaRPr lang="en-US"/>
          </a:p>
        </p:txBody>
      </p:sp>
    </p:spTree>
    <p:extLst>
      <p:ext uri="{BB962C8B-B14F-4D97-AF65-F5344CB8AC3E}">
        <p14:creationId xmlns:p14="http://schemas.microsoft.com/office/powerpoint/2010/main" val="1037577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46A2-DA41-1F4F-9229-678E7F8F1E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8588DD5-722A-7642-BE85-0B1363373B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E545FCC-DE4F-1547-9EB9-A84667CE9893}"/>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5" name="Footer Placeholder 4">
            <a:extLst>
              <a:ext uri="{FF2B5EF4-FFF2-40B4-BE49-F238E27FC236}">
                <a16:creationId xmlns:a16="http://schemas.microsoft.com/office/drawing/2014/main" id="{ED027856-B3FE-0B48-A8CC-07C20E20F5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F9DCE8-44B3-8A44-883A-FA3D1A84C19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014710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EF2CD-1176-B74B-8ACE-7A3A9A49A5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350A54-F40C-1341-8972-934342117CC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32D45-200D-A24F-9F60-9C84A955B8DD}"/>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5" name="Footer Placeholder 4">
            <a:extLst>
              <a:ext uri="{FF2B5EF4-FFF2-40B4-BE49-F238E27FC236}">
                <a16:creationId xmlns:a16="http://schemas.microsoft.com/office/drawing/2014/main" id="{960BE3D8-06EC-954E-8C20-FF640C31DB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92705B-B14D-8649-B685-4BE0F005A3F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437558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0C9CE-1BE6-BD43-959D-EF103487C7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6F22165-118B-DE41-BE2D-32915AA90A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1E38D94-7432-AE4C-9421-B5CA996C5F75}"/>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5" name="Footer Placeholder 4">
            <a:extLst>
              <a:ext uri="{FF2B5EF4-FFF2-40B4-BE49-F238E27FC236}">
                <a16:creationId xmlns:a16="http://schemas.microsoft.com/office/drawing/2014/main" id="{7F3BCDC1-D470-0243-9AC0-743A19B401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DC05A-1E03-334D-996F-E2D176F8D3E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09426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0DC88-A843-E943-8040-F09FF16CDB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96F8C6-627A-8B46-B594-2CAE01623CD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10D466-B8F8-0341-A55C-66AF3A1337B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7251C1E-AA7E-C24F-8390-21C7C18BDEAB}"/>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6" name="Footer Placeholder 5">
            <a:extLst>
              <a:ext uri="{FF2B5EF4-FFF2-40B4-BE49-F238E27FC236}">
                <a16:creationId xmlns:a16="http://schemas.microsoft.com/office/drawing/2014/main" id="{44BEB917-C556-484E-BF49-19C8E6CFAB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57B266-89D0-B14A-B170-EC4174649C6C}"/>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52820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795B8-BF59-2F47-8165-2A4DEF7DD10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6F1E55A-67DF-E949-9508-A0BFD7CB95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C8073C2-0A1A-B34A-ACA3-84DAC67FEEB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2C7D3DD-7374-5B43-9F64-C491125EC9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3BE54F3-35CE-C145-9BE7-57791C383E8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9DC8D8-BBA8-E34F-B137-68D92C8B2A00}"/>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8" name="Footer Placeholder 7">
            <a:extLst>
              <a:ext uri="{FF2B5EF4-FFF2-40B4-BE49-F238E27FC236}">
                <a16:creationId xmlns:a16="http://schemas.microsoft.com/office/drawing/2014/main" id="{97BF54D5-6544-3E41-86CE-4337934C3D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892B96-692F-D242-9FDF-725177C345D6}"/>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330467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54CC4-2605-D94A-B199-2691D35F213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A1BD8D-C521-5143-A8F3-B459F96BB73B}"/>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4" name="Footer Placeholder 3">
            <a:extLst>
              <a:ext uri="{FF2B5EF4-FFF2-40B4-BE49-F238E27FC236}">
                <a16:creationId xmlns:a16="http://schemas.microsoft.com/office/drawing/2014/main" id="{C0696F21-D1BE-C54B-99E5-609DC0AFEDC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CF7FD5-B97E-5445-8B6D-4E7E20849836}"/>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2872577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FE9E43-7E3B-CE4D-9307-237AA233508C}"/>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3" name="Footer Placeholder 2">
            <a:extLst>
              <a:ext uri="{FF2B5EF4-FFF2-40B4-BE49-F238E27FC236}">
                <a16:creationId xmlns:a16="http://schemas.microsoft.com/office/drawing/2014/main" id="{55967177-71AC-4A42-B51B-41EADE36AF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07AF772-7BD1-3646-B78D-03B6628D1705}"/>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41306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C1394-CBF5-C849-91E9-7DF003D719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9A1E0EA-7015-BD4D-AE6F-AAFA3B64CE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AC743B-FC91-024D-A099-4E75ADEF27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E4F344-DBD8-C149-B716-EC1C1A8D5DBF}"/>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6" name="Footer Placeholder 5">
            <a:extLst>
              <a:ext uri="{FF2B5EF4-FFF2-40B4-BE49-F238E27FC236}">
                <a16:creationId xmlns:a16="http://schemas.microsoft.com/office/drawing/2014/main" id="{9F0AF624-207D-864F-8B4F-162B3D789C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ADBEFC-89D0-0E42-B32E-CB184693B5C0}"/>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4223219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343AA-3E64-4240-A992-6EC43449BC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96B4C4A-4233-D54A-8635-E5D72841E0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5B250A-D045-334F-8755-07385AA1D4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7DB050-34DF-6B45-990E-9A1C563418B3}"/>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6" name="Footer Placeholder 5">
            <a:extLst>
              <a:ext uri="{FF2B5EF4-FFF2-40B4-BE49-F238E27FC236}">
                <a16:creationId xmlns:a16="http://schemas.microsoft.com/office/drawing/2014/main" id="{EF76BA59-1705-E444-AC44-954FFC3B11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0B19D9-A631-5A41-B170-9CD2796304FD}"/>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483785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03660-B69E-8F46-BA0F-66A02ACBE69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D1AAA10-94C2-7549-ABBC-904A3A03413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35FCFC-417A-D74B-912E-BE690805AD41}"/>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5" name="Footer Placeholder 4">
            <a:extLst>
              <a:ext uri="{FF2B5EF4-FFF2-40B4-BE49-F238E27FC236}">
                <a16:creationId xmlns:a16="http://schemas.microsoft.com/office/drawing/2014/main" id="{837C1357-89F7-A84E-96E5-6EFF72944F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162F91-B522-6F4E-8D44-97739CA04854}"/>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632815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6E4D4D-3127-FE46-BE14-788D9DA220D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34514AF-279B-5947-AF08-7B7E78CAA71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DB6041-357D-7249-A98E-DB31295B7569}"/>
              </a:ext>
            </a:extLst>
          </p:cNvPr>
          <p:cNvSpPr>
            <a:spLocks noGrp="1"/>
          </p:cNvSpPr>
          <p:nvPr>
            <p:ph type="dt" sz="half" idx="10"/>
          </p:nvPr>
        </p:nvSpPr>
        <p:spPr/>
        <p:txBody>
          <a:bodyPr/>
          <a:lstStyle/>
          <a:p>
            <a:fld id="{D7789E8C-EA49-5545-BAEE-30F4084A78CE}" type="datetimeFigureOut">
              <a:rPr lang="en-US" smtClean="0"/>
              <a:t>9/30/23</a:t>
            </a:fld>
            <a:endParaRPr lang="en-US"/>
          </a:p>
        </p:txBody>
      </p:sp>
      <p:sp>
        <p:nvSpPr>
          <p:cNvPr id="5" name="Footer Placeholder 4">
            <a:extLst>
              <a:ext uri="{FF2B5EF4-FFF2-40B4-BE49-F238E27FC236}">
                <a16:creationId xmlns:a16="http://schemas.microsoft.com/office/drawing/2014/main" id="{B4316A54-8958-4E46-B63E-5C9A1BDD06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8CFC1C-2F34-7A44-BB4B-7F61CFA1704F}"/>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2142464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55517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072A09-E07F-C641-8752-F8F7AA85EC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81D9820-7CE1-D849-BFE5-D3AACCF6C9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AACB5E-2602-D84E-A58E-3E7CAF0202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789E8C-EA49-5545-BAEE-30F4084A78CE}" type="datetimeFigureOut">
              <a:rPr lang="en-US" smtClean="0"/>
              <a:t>9/30/23</a:t>
            </a:fld>
            <a:endParaRPr lang="en-US"/>
          </a:p>
        </p:txBody>
      </p:sp>
      <p:sp>
        <p:nvSpPr>
          <p:cNvPr id="5" name="Footer Placeholder 4">
            <a:extLst>
              <a:ext uri="{FF2B5EF4-FFF2-40B4-BE49-F238E27FC236}">
                <a16:creationId xmlns:a16="http://schemas.microsoft.com/office/drawing/2014/main" id="{342392FF-2A2B-4F42-B157-73B0DCF1C4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315C7F7-1AAA-6A48-B972-F46123C66D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17D2FC-5444-E240-90DB-CD509962903D}" type="slidenum">
              <a:rPr lang="en-US" smtClean="0"/>
              <a:t>‹#›</a:t>
            </a:fld>
            <a:endParaRPr lang="en-US"/>
          </a:p>
        </p:txBody>
      </p:sp>
    </p:spTree>
    <p:extLst>
      <p:ext uri="{BB962C8B-B14F-4D97-AF65-F5344CB8AC3E}">
        <p14:creationId xmlns:p14="http://schemas.microsoft.com/office/powerpoint/2010/main" val="2091678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emf"/><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emf"/><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3.emf"/><Relationship Id="rId5" Type="http://schemas.openxmlformats.org/officeDocument/2006/relationships/hyperlink" Target="https://moodle.uwtsd.ac.uk/pluginfile.php/423606/mod_folder/content/0/Social%20Development%20Stages%20sheet.docx?forcedownload=1" TargetMode="Externa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dmBqwWlJg8U"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XHIhkM1cAv4"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qVHmRlqCTtc"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childcomwales.org.uk/wp-content/uploads/2022/04/CCfW-A2-Rights-Poster-ENGLISH-AW-Rocio.pdf" TargetMode="Externa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2.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43.png"/><Relationship Id="rId4" Type="http://schemas.openxmlformats.org/officeDocument/2006/relationships/image" Target="../media/image42.png"/></Relationships>
</file>

<file path=ppt/slides/_rels/slide6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youtube.com/watch?v=kli9mIu7gmI" TargetMode="Externa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diagramLayout" Target="../diagrams/layout1.xml"/><Relationship Id="rId7" Type="http://schemas.openxmlformats.org/officeDocument/2006/relationships/hyperlink" Target="https://www.unicef.org.uk/rights-respecting-schools/resources/teaching-resources/best-practice-case-studies/"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110AE7-1D64-D24F-AE85-B0809D19BF61}"/>
              </a:ext>
            </a:extLst>
          </p:cNvPr>
          <p:cNvSpPr txBox="1"/>
          <p:nvPr/>
        </p:nvSpPr>
        <p:spPr>
          <a:xfrm>
            <a:off x="4640580" y="4549140"/>
            <a:ext cx="2586285" cy="707886"/>
          </a:xfrm>
          <a:prstGeom prst="rect">
            <a:avLst/>
          </a:prstGeom>
          <a:noFill/>
        </p:spPr>
        <p:txBody>
          <a:bodyPr wrap="none" rtlCol="0">
            <a:spAutoFit/>
          </a:bodyPr>
          <a:lstStyle/>
          <a:p>
            <a:r>
              <a:rPr lang="en-US" sz="4000" dirty="0">
                <a:solidFill>
                  <a:schemeClr val="bg1"/>
                </a:solidFill>
                <a:latin typeface="Chalkboard SE" panose="03050602040202020205" pitchFamily="66" charset="77"/>
              </a:rPr>
              <a:t>ECAD4007</a:t>
            </a:r>
          </a:p>
        </p:txBody>
      </p:sp>
      <p:sp>
        <p:nvSpPr>
          <p:cNvPr id="7" name="TextBox 6">
            <a:extLst>
              <a:ext uri="{FF2B5EF4-FFF2-40B4-BE49-F238E27FC236}">
                <a16:creationId xmlns:a16="http://schemas.microsoft.com/office/drawing/2014/main" id="{03B77937-7322-C244-B970-203ACBA0EF34}"/>
              </a:ext>
            </a:extLst>
          </p:cNvPr>
          <p:cNvSpPr txBox="1"/>
          <p:nvPr/>
        </p:nvSpPr>
        <p:spPr>
          <a:xfrm>
            <a:off x="1523192" y="1177290"/>
            <a:ext cx="9390263" cy="707886"/>
          </a:xfrm>
          <a:prstGeom prst="rect">
            <a:avLst/>
          </a:prstGeom>
          <a:noFill/>
        </p:spPr>
        <p:txBody>
          <a:bodyPr wrap="none" rtlCol="0">
            <a:spAutoFit/>
          </a:bodyPr>
          <a:lstStyle/>
          <a:p>
            <a:r>
              <a:rPr lang="en-US" sz="4000" dirty="0">
                <a:solidFill>
                  <a:schemeClr val="bg1"/>
                </a:solidFill>
                <a:latin typeface="Chalkboard SE" panose="03050602040202020205" pitchFamily="66" charset="77"/>
              </a:rPr>
              <a:t>Social development and children’s rights</a:t>
            </a:r>
          </a:p>
        </p:txBody>
      </p:sp>
    </p:spTree>
    <p:extLst>
      <p:ext uri="{BB962C8B-B14F-4D97-AF65-F5344CB8AC3E}">
        <p14:creationId xmlns:p14="http://schemas.microsoft.com/office/powerpoint/2010/main" val="3186444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D69CBF15-9272-4241-86C4-4D56A89CD7A1}"/>
              </a:ext>
            </a:extLst>
          </p:cNvPr>
          <p:cNvSpPr txBox="1">
            <a:spLocks/>
          </p:cNvSpPr>
          <p:nvPr/>
        </p:nvSpPr>
        <p:spPr>
          <a:xfrm>
            <a:off x="2815804" y="1687051"/>
            <a:ext cx="8682776" cy="4422284"/>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i="1" dirty="0"/>
              <a:t>Consider how children develop their social skills</a:t>
            </a:r>
          </a:p>
          <a:p>
            <a:endParaRPr lang="en-GB" sz="3600" i="1" dirty="0"/>
          </a:p>
          <a:p>
            <a:r>
              <a:rPr lang="en-GB" sz="3600" i="1" dirty="0"/>
              <a:t>Explore the significance of social development for learning and understand the underpinning theory</a:t>
            </a:r>
          </a:p>
          <a:p>
            <a:endParaRPr lang="en-GB" sz="3600" i="1" dirty="0"/>
          </a:p>
          <a:p>
            <a:r>
              <a:rPr lang="en-GB" sz="3600" i="1" dirty="0"/>
              <a:t>Develop an awareness of children’s rights</a:t>
            </a:r>
          </a:p>
          <a:p>
            <a:endParaRPr lang="en-GB" sz="3600" i="1" dirty="0"/>
          </a:p>
          <a:p>
            <a:r>
              <a:rPr lang="en-GB" sz="3600" i="1" dirty="0"/>
              <a:t>Understand the importance of listening to the voice of the child and their participation in the learning process</a:t>
            </a:r>
            <a:endParaRPr lang="en-GB" i="1" dirty="0"/>
          </a:p>
        </p:txBody>
      </p:sp>
      <p:pic>
        <p:nvPicPr>
          <p:cNvPr id="4" name="Picture 3">
            <a:extLst>
              <a:ext uri="{FF2B5EF4-FFF2-40B4-BE49-F238E27FC236}">
                <a16:creationId xmlns:a16="http://schemas.microsoft.com/office/drawing/2014/main" id="{BFD71F88-ACF6-624F-AD0A-745E5A6FB630}"/>
              </a:ext>
            </a:extLst>
          </p:cNvPr>
          <p:cNvPicPr>
            <a:picLocks noChangeAspect="1"/>
          </p:cNvPicPr>
          <p:nvPr/>
        </p:nvPicPr>
        <p:blipFill>
          <a:blip r:embed="rId2"/>
          <a:stretch>
            <a:fillRect/>
          </a:stretch>
        </p:blipFill>
        <p:spPr>
          <a:xfrm>
            <a:off x="0" y="4194810"/>
            <a:ext cx="2527855" cy="2663190"/>
          </a:xfrm>
          <a:prstGeom prst="rect">
            <a:avLst/>
          </a:prstGeom>
        </p:spPr>
      </p:pic>
      <p:sp>
        <p:nvSpPr>
          <p:cNvPr id="5" name="TextBox 4">
            <a:extLst>
              <a:ext uri="{FF2B5EF4-FFF2-40B4-BE49-F238E27FC236}">
                <a16:creationId xmlns:a16="http://schemas.microsoft.com/office/drawing/2014/main" id="{50CA50F1-92C1-924F-95EC-770F40D954DC}"/>
              </a:ext>
            </a:extLst>
          </p:cNvPr>
          <p:cNvSpPr txBox="1"/>
          <p:nvPr/>
        </p:nvSpPr>
        <p:spPr>
          <a:xfrm>
            <a:off x="354330" y="240030"/>
            <a:ext cx="7902613" cy="707886"/>
          </a:xfrm>
          <a:prstGeom prst="rect">
            <a:avLst/>
          </a:prstGeom>
          <a:noFill/>
        </p:spPr>
        <p:txBody>
          <a:bodyPr wrap="none" rtlCol="0">
            <a:spAutoFit/>
          </a:bodyPr>
          <a:lstStyle/>
          <a:p>
            <a:r>
              <a:rPr lang="en-US" sz="4000" dirty="0"/>
              <a:t>How to be successful in this session…</a:t>
            </a:r>
          </a:p>
        </p:txBody>
      </p:sp>
    </p:spTree>
    <p:extLst>
      <p:ext uri="{BB962C8B-B14F-4D97-AF65-F5344CB8AC3E}">
        <p14:creationId xmlns:p14="http://schemas.microsoft.com/office/powerpoint/2010/main" val="1041731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16DC89-27A2-CA43-8EFA-9009BABD5D1B}"/>
              </a:ext>
            </a:extLst>
          </p:cNvPr>
          <p:cNvPicPr>
            <a:picLocks noChangeAspect="1"/>
          </p:cNvPicPr>
          <p:nvPr/>
        </p:nvPicPr>
        <p:blipFill>
          <a:blip r:embed="rId2"/>
          <a:stretch>
            <a:fillRect/>
          </a:stretch>
        </p:blipFill>
        <p:spPr>
          <a:xfrm>
            <a:off x="7687965" y="148590"/>
            <a:ext cx="5678128" cy="8096008"/>
          </a:xfrm>
          <a:prstGeom prst="rect">
            <a:avLst/>
          </a:prstGeom>
        </p:spPr>
      </p:pic>
      <p:sp>
        <p:nvSpPr>
          <p:cNvPr id="4" name="TextBox 3">
            <a:extLst>
              <a:ext uri="{FF2B5EF4-FFF2-40B4-BE49-F238E27FC236}">
                <a16:creationId xmlns:a16="http://schemas.microsoft.com/office/drawing/2014/main" id="{C8C1CC0B-5F86-C74B-B448-52D8F2628193}"/>
              </a:ext>
            </a:extLst>
          </p:cNvPr>
          <p:cNvSpPr txBox="1"/>
          <p:nvPr/>
        </p:nvSpPr>
        <p:spPr>
          <a:xfrm>
            <a:off x="0" y="-80010"/>
            <a:ext cx="10527029" cy="707886"/>
          </a:xfrm>
          <a:prstGeom prst="rect">
            <a:avLst/>
          </a:prstGeom>
          <a:noFill/>
        </p:spPr>
        <p:txBody>
          <a:bodyPr wrap="square" rtlCol="0">
            <a:spAutoFit/>
          </a:bodyPr>
          <a:lstStyle/>
          <a:p>
            <a:r>
              <a:rPr lang="en-US" sz="4000" dirty="0"/>
              <a:t>So what is social development all about for Ella?</a:t>
            </a:r>
          </a:p>
        </p:txBody>
      </p:sp>
    </p:spTree>
    <p:extLst>
      <p:ext uri="{BB962C8B-B14F-4D97-AF65-F5344CB8AC3E}">
        <p14:creationId xmlns:p14="http://schemas.microsoft.com/office/powerpoint/2010/main" val="1162823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16DC89-27A2-CA43-8EFA-9009BABD5D1B}"/>
              </a:ext>
            </a:extLst>
          </p:cNvPr>
          <p:cNvPicPr>
            <a:picLocks noChangeAspect="1"/>
          </p:cNvPicPr>
          <p:nvPr/>
        </p:nvPicPr>
        <p:blipFill>
          <a:blip r:embed="rId2"/>
          <a:stretch>
            <a:fillRect/>
          </a:stretch>
        </p:blipFill>
        <p:spPr>
          <a:xfrm>
            <a:off x="7687965" y="148590"/>
            <a:ext cx="5678128" cy="8096008"/>
          </a:xfrm>
          <a:prstGeom prst="rect">
            <a:avLst/>
          </a:prstGeom>
        </p:spPr>
      </p:pic>
      <p:sp>
        <p:nvSpPr>
          <p:cNvPr id="3" name="TextBox 2">
            <a:extLst>
              <a:ext uri="{FF2B5EF4-FFF2-40B4-BE49-F238E27FC236}">
                <a16:creationId xmlns:a16="http://schemas.microsoft.com/office/drawing/2014/main" id="{D30916A8-6992-2844-8C8F-168EF2287AC1}"/>
              </a:ext>
            </a:extLst>
          </p:cNvPr>
          <p:cNvSpPr txBox="1"/>
          <p:nvPr/>
        </p:nvSpPr>
        <p:spPr>
          <a:xfrm>
            <a:off x="1748790" y="1234440"/>
            <a:ext cx="5852160" cy="2554545"/>
          </a:xfrm>
          <a:prstGeom prst="rect">
            <a:avLst/>
          </a:prstGeom>
          <a:noFill/>
        </p:spPr>
        <p:txBody>
          <a:bodyPr wrap="square" rtlCol="0">
            <a:spAutoFit/>
          </a:bodyPr>
          <a:lstStyle/>
          <a:p>
            <a:r>
              <a:rPr lang="en-US" sz="4000" dirty="0">
                <a:solidFill>
                  <a:srgbClr val="00B050"/>
                </a:solidFill>
              </a:rPr>
              <a:t>The </a:t>
            </a:r>
            <a:r>
              <a:rPr lang="en-US" sz="4000" u="sng" dirty="0">
                <a:solidFill>
                  <a:srgbClr val="00B050"/>
                </a:solidFill>
              </a:rPr>
              <a:t>social interactions </a:t>
            </a:r>
            <a:r>
              <a:rPr lang="en-US" sz="4000" dirty="0">
                <a:solidFill>
                  <a:srgbClr val="00B050"/>
                </a:solidFill>
              </a:rPr>
              <a:t>and </a:t>
            </a:r>
            <a:r>
              <a:rPr lang="en-US" sz="4000" u="sng" dirty="0">
                <a:solidFill>
                  <a:srgbClr val="00B050"/>
                </a:solidFill>
              </a:rPr>
              <a:t>relationships</a:t>
            </a:r>
            <a:r>
              <a:rPr lang="en-US" sz="4000" dirty="0">
                <a:solidFill>
                  <a:srgbClr val="00B050"/>
                </a:solidFill>
              </a:rPr>
              <a:t> that she develops with her peers, practitioners and adults.</a:t>
            </a:r>
          </a:p>
        </p:txBody>
      </p:sp>
      <p:sp>
        <p:nvSpPr>
          <p:cNvPr id="4" name="TextBox 3">
            <a:extLst>
              <a:ext uri="{FF2B5EF4-FFF2-40B4-BE49-F238E27FC236}">
                <a16:creationId xmlns:a16="http://schemas.microsoft.com/office/drawing/2014/main" id="{C8C1CC0B-5F86-C74B-B448-52D8F2628193}"/>
              </a:ext>
            </a:extLst>
          </p:cNvPr>
          <p:cNvSpPr txBox="1"/>
          <p:nvPr/>
        </p:nvSpPr>
        <p:spPr>
          <a:xfrm>
            <a:off x="0" y="-80010"/>
            <a:ext cx="10527029" cy="707886"/>
          </a:xfrm>
          <a:prstGeom prst="rect">
            <a:avLst/>
          </a:prstGeom>
          <a:noFill/>
        </p:spPr>
        <p:txBody>
          <a:bodyPr wrap="square" rtlCol="0">
            <a:spAutoFit/>
          </a:bodyPr>
          <a:lstStyle/>
          <a:p>
            <a:r>
              <a:rPr lang="en-US" sz="4000" dirty="0"/>
              <a:t>So what is social development all about for Ella?</a:t>
            </a:r>
          </a:p>
        </p:txBody>
      </p:sp>
      <p:pic>
        <p:nvPicPr>
          <p:cNvPr id="6" name="Picture 5">
            <a:extLst>
              <a:ext uri="{FF2B5EF4-FFF2-40B4-BE49-F238E27FC236}">
                <a16:creationId xmlns:a16="http://schemas.microsoft.com/office/drawing/2014/main" id="{87041FFF-96A5-C946-A1DE-8E563A33E493}"/>
              </a:ext>
            </a:extLst>
          </p:cNvPr>
          <p:cNvPicPr>
            <a:picLocks noChangeAspect="1"/>
          </p:cNvPicPr>
          <p:nvPr/>
        </p:nvPicPr>
        <p:blipFill>
          <a:blip r:embed="rId3"/>
          <a:stretch>
            <a:fillRect/>
          </a:stretch>
        </p:blipFill>
        <p:spPr>
          <a:xfrm rot="8470857">
            <a:off x="710409" y="3560608"/>
            <a:ext cx="1038890" cy="785661"/>
          </a:xfrm>
          <a:prstGeom prst="rect">
            <a:avLst/>
          </a:prstGeom>
        </p:spPr>
      </p:pic>
      <p:sp>
        <p:nvSpPr>
          <p:cNvPr id="7" name="TextBox 6">
            <a:extLst>
              <a:ext uri="{FF2B5EF4-FFF2-40B4-BE49-F238E27FC236}">
                <a16:creationId xmlns:a16="http://schemas.microsoft.com/office/drawing/2014/main" id="{14CA5893-313D-DE4D-9707-940B2BFEF76A}"/>
              </a:ext>
            </a:extLst>
          </p:cNvPr>
          <p:cNvSpPr txBox="1"/>
          <p:nvPr/>
        </p:nvSpPr>
        <p:spPr>
          <a:xfrm>
            <a:off x="1229854" y="4722285"/>
            <a:ext cx="6675120" cy="1323439"/>
          </a:xfrm>
          <a:prstGeom prst="rect">
            <a:avLst/>
          </a:prstGeom>
          <a:noFill/>
        </p:spPr>
        <p:txBody>
          <a:bodyPr wrap="square" rtlCol="0">
            <a:spAutoFit/>
          </a:bodyPr>
          <a:lstStyle/>
          <a:p>
            <a:r>
              <a:rPr lang="en-US" sz="2000" dirty="0"/>
              <a:t>As student teachers, YOU need to develop and support children’s social skills and aid their ability to form and maintain positive relationships as these are key to learning and overall holistic development.</a:t>
            </a:r>
          </a:p>
        </p:txBody>
      </p:sp>
    </p:spTree>
    <p:extLst>
      <p:ext uri="{BB962C8B-B14F-4D97-AF65-F5344CB8AC3E}">
        <p14:creationId xmlns:p14="http://schemas.microsoft.com/office/powerpoint/2010/main" val="3596354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16DC89-27A2-CA43-8EFA-9009BABD5D1B}"/>
              </a:ext>
            </a:extLst>
          </p:cNvPr>
          <p:cNvPicPr>
            <a:picLocks noChangeAspect="1"/>
          </p:cNvPicPr>
          <p:nvPr/>
        </p:nvPicPr>
        <p:blipFill>
          <a:blip r:embed="rId2"/>
          <a:stretch>
            <a:fillRect/>
          </a:stretch>
        </p:blipFill>
        <p:spPr>
          <a:xfrm>
            <a:off x="7687965" y="148590"/>
            <a:ext cx="5678128" cy="8096008"/>
          </a:xfrm>
          <a:prstGeom prst="rect">
            <a:avLst/>
          </a:prstGeom>
        </p:spPr>
      </p:pic>
      <p:sp>
        <p:nvSpPr>
          <p:cNvPr id="4" name="TextBox 3">
            <a:extLst>
              <a:ext uri="{FF2B5EF4-FFF2-40B4-BE49-F238E27FC236}">
                <a16:creationId xmlns:a16="http://schemas.microsoft.com/office/drawing/2014/main" id="{C8C1CC0B-5F86-C74B-B448-52D8F2628193}"/>
              </a:ext>
            </a:extLst>
          </p:cNvPr>
          <p:cNvSpPr txBox="1"/>
          <p:nvPr/>
        </p:nvSpPr>
        <p:spPr>
          <a:xfrm>
            <a:off x="0" y="-80010"/>
            <a:ext cx="10527029" cy="707886"/>
          </a:xfrm>
          <a:prstGeom prst="rect">
            <a:avLst/>
          </a:prstGeom>
          <a:noFill/>
        </p:spPr>
        <p:txBody>
          <a:bodyPr wrap="square" rtlCol="0">
            <a:spAutoFit/>
          </a:bodyPr>
          <a:lstStyle/>
          <a:p>
            <a:r>
              <a:rPr lang="en-US" sz="4000" dirty="0"/>
              <a:t>So what is social development all about for Ella?</a:t>
            </a:r>
          </a:p>
        </p:txBody>
      </p:sp>
      <p:pic>
        <p:nvPicPr>
          <p:cNvPr id="10" name="Picture 9">
            <a:extLst>
              <a:ext uri="{FF2B5EF4-FFF2-40B4-BE49-F238E27FC236}">
                <a16:creationId xmlns:a16="http://schemas.microsoft.com/office/drawing/2014/main" id="{295AB5FF-3DAE-5449-82F5-481302C1657C}"/>
              </a:ext>
            </a:extLst>
          </p:cNvPr>
          <p:cNvPicPr>
            <a:picLocks noChangeAspect="1"/>
          </p:cNvPicPr>
          <p:nvPr/>
        </p:nvPicPr>
        <p:blipFill>
          <a:blip r:embed="rId3"/>
          <a:stretch>
            <a:fillRect/>
          </a:stretch>
        </p:blipFill>
        <p:spPr>
          <a:xfrm rot="12080219">
            <a:off x="7307670" y="1298728"/>
            <a:ext cx="1406379" cy="1063574"/>
          </a:xfrm>
          <a:prstGeom prst="rect">
            <a:avLst/>
          </a:prstGeom>
        </p:spPr>
      </p:pic>
      <p:sp>
        <p:nvSpPr>
          <p:cNvPr id="11" name="TextBox 10">
            <a:extLst>
              <a:ext uri="{FF2B5EF4-FFF2-40B4-BE49-F238E27FC236}">
                <a16:creationId xmlns:a16="http://schemas.microsoft.com/office/drawing/2014/main" id="{B1D27892-C58F-204F-909C-17F3D36AE68F}"/>
              </a:ext>
            </a:extLst>
          </p:cNvPr>
          <p:cNvSpPr txBox="1"/>
          <p:nvPr/>
        </p:nvSpPr>
        <p:spPr>
          <a:xfrm>
            <a:off x="1092892" y="875452"/>
            <a:ext cx="7567202" cy="830997"/>
          </a:xfrm>
          <a:prstGeom prst="rect">
            <a:avLst/>
          </a:prstGeom>
          <a:noFill/>
        </p:spPr>
        <p:txBody>
          <a:bodyPr wrap="square" rtlCol="0">
            <a:spAutoFit/>
          </a:bodyPr>
          <a:lstStyle/>
          <a:p>
            <a:r>
              <a:rPr lang="en-US" sz="2400" dirty="0"/>
              <a:t>Ella will learn from her experiences and interactions with peers and adults and the learning environment.</a:t>
            </a:r>
          </a:p>
        </p:txBody>
      </p:sp>
      <p:sp>
        <p:nvSpPr>
          <p:cNvPr id="12" name="TextBox 11">
            <a:extLst>
              <a:ext uri="{FF2B5EF4-FFF2-40B4-BE49-F238E27FC236}">
                <a16:creationId xmlns:a16="http://schemas.microsoft.com/office/drawing/2014/main" id="{CF2FFC3A-4A42-6E46-BE6F-32B785871520}"/>
              </a:ext>
            </a:extLst>
          </p:cNvPr>
          <p:cNvSpPr txBox="1"/>
          <p:nvPr/>
        </p:nvSpPr>
        <p:spPr>
          <a:xfrm>
            <a:off x="227080" y="2098116"/>
            <a:ext cx="5471591" cy="830997"/>
          </a:xfrm>
          <a:prstGeom prst="rect">
            <a:avLst/>
          </a:prstGeom>
          <a:noFill/>
        </p:spPr>
        <p:txBody>
          <a:bodyPr wrap="square" rtlCol="0">
            <a:spAutoFit/>
          </a:bodyPr>
          <a:lstStyle/>
          <a:p>
            <a:r>
              <a:rPr lang="en-US" sz="2400" dirty="0"/>
              <a:t>We need to help Ella develop her social skills so she can function as part of society.</a:t>
            </a:r>
          </a:p>
        </p:txBody>
      </p:sp>
    </p:spTree>
    <p:extLst>
      <p:ext uri="{BB962C8B-B14F-4D97-AF65-F5344CB8AC3E}">
        <p14:creationId xmlns:p14="http://schemas.microsoft.com/office/powerpoint/2010/main" val="2267411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16DC89-27A2-CA43-8EFA-9009BABD5D1B}"/>
              </a:ext>
            </a:extLst>
          </p:cNvPr>
          <p:cNvPicPr>
            <a:picLocks noChangeAspect="1"/>
          </p:cNvPicPr>
          <p:nvPr/>
        </p:nvPicPr>
        <p:blipFill>
          <a:blip r:embed="rId2"/>
          <a:stretch>
            <a:fillRect/>
          </a:stretch>
        </p:blipFill>
        <p:spPr>
          <a:xfrm>
            <a:off x="7687965" y="148590"/>
            <a:ext cx="5678128" cy="8096008"/>
          </a:xfrm>
          <a:prstGeom prst="rect">
            <a:avLst/>
          </a:prstGeom>
        </p:spPr>
      </p:pic>
      <p:sp>
        <p:nvSpPr>
          <p:cNvPr id="3" name="TextBox 2">
            <a:extLst>
              <a:ext uri="{FF2B5EF4-FFF2-40B4-BE49-F238E27FC236}">
                <a16:creationId xmlns:a16="http://schemas.microsoft.com/office/drawing/2014/main" id="{D30916A8-6992-2844-8C8F-168EF2287AC1}"/>
              </a:ext>
            </a:extLst>
          </p:cNvPr>
          <p:cNvSpPr txBox="1"/>
          <p:nvPr/>
        </p:nvSpPr>
        <p:spPr>
          <a:xfrm rot="813363">
            <a:off x="5868610" y="3461580"/>
            <a:ext cx="5852160" cy="707886"/>
          </a:xfrm>
          <a:prstGeom prst="rect">
            <a:avLst/>
          </a:prstGeom>
          <a:noFill/>
        </p:spPr>
        <p:txBody>
          <a:bodyPr wrap="square" rtlCol="0">
            <a:spAutoFit/>
          </a:bodyPr>
          <a:lstStyle/>
          <a:p>
            <a:r>
              <a:rPr lang="en-US" sz="4000" dirty="0">
                <a:solidFill>
                  <a:srgbClr val="00B050"/>
                </a:solidFill>
              </a:rPr>
              <a:t>Expressing her needs</a:t>
            </a:r>
          </a:p>
        </p:txBody>
      </p:sp>
      <p:sp>
        <p:nvSpPr>
          <p:cNvPr id="4" name="TextBox 3">
            <a:extLst>
              <a:ext uri="{FF2B5EF4-FFF2-40B4-BE49-F238E27FC236}">
                <a16:creationId xmlns:a16="http://schemas.microsoft.com/office/drawing/2014/main" id="{C8C1CC0B-5F86-C74B-B448-52D8F2628193}"/>
              </a:ext>
            </a:extLst>
          </p:cNvPr>
          <p:cNvSpPr txBox="1"/>
          <p:nvPr/>
        </p:nvSpPr>
        <p:spPr>
          <a:xfrm>
            <a:off x="0" y="-80010"/>
            <a:ext cx="10527029" cy="707886"/>
          </a:xfrm>
          <a:prstGeom prst="rect">
            <a:avLst/>
          </a:prstGeom>
          <a:noFill/>
        </p:spPr>
        <p:txBody>
          <a:bodyPr wrap="square" rtlCol="0">
            <a:spAutoFit/>
          </a:bodyPr>
          <a:lstStyle/>
          <a:p>
            <a:r>
              <a:rPr lang="en-US" sz="4000" dirty="0"/>
              <a:t>So what is social development all about for Ella?</a:t>
            </a:r>
          </a:p>
        </p:txBody>
      </p:sp>
      <p:sp>
        <p:nvSpPr>
          <p:cNvPr id="8" name="TextBox 7">
            <a:extLst>
              <a:ext uri="{FF2B5EF4-FFF2-40B4-BE49-F238E27FC236}">
                <a16:creationId xmlns:a16="http://schemas.microsoft.com/office/drawing/2014/main" id="{109D95E2-4658-A541-922A-671BFAEBDDD5}"/>
              </a:ext>
            </a:extLst>
          </p:cNvPr>
          <p:cNvSpPr txBox="1"/>
          <p:nvPr/>
        </p:nvSpPr>
        <p:spPr>
          <a:xfrm>
            <a:off x="3945021" y="3856878"/>
            <a:ext cx="3844285" cy="1323439"/>
          </a:xfrm>
          <a:prstGeom prst="rect">
            <a:avLst/>
          </a:prstGeom>
          <a:noFill/>
        </p:spPr>
        <p:txBody>
          <a:bodyPr wrap="square" rtlCol="0">
            <a:spAutoFit/>
          </a:bodyPr>
          <a:lstStyle/>
          <a:p>
            <a:pPr algn="ctr"/>
            <a:r>
              <a:rPr lang="en-US" sz="4000" dirty="0">
                <a:solidFill>
                  <a:srgbClr val="00B050"/>
                </a:solidFill>
              </a:rPr>
              <a:t>Awareness of feelings</a:t>
            </a:r>
          </a:p>
        </p:txBody>
      </p:sp>
      <p:sp>
        <p:nvSpPr>
          <p:cNvPr id="9" name="TextBox 8">
            <a:extLst>
              <a:ext uri="{FF2B5EF4-FFF2-40B4-BE49-F238E27FC236}">
                <a16:creationId xmlns:a16="http://schemas.microsoft.com/office/drawing/2014/main" id="{673DBE7F-EF11-DD4A-9B6C-A8EF051F1AFA}"/>
              </a:ext>
            </a:extLst>
          </p:cNvPr>
          <p:cNvSpPr txBox="1"/>
          <p:nvPr/>
        </p:nvSpPr>
        <p:spPr>
          <a:xfrm rot="21275491">
            <a:off x="153190" y="3354916"/>
            <a:ext cx="3844285" cy="1323439"/>
          </a:xfrm>
          <a:prstGeom prst="rect">
            <a:avLst/>
          </a:prstGeom>
          <a:noFill/>
        </p:spPr>
        <p:txBody>
          <a:bodyPr wrap="square" rtlCol="0">
            <a:spAutoFit/>
          </a:bodyPr>
          <a:lstStyle/>
          <a:p>
            <a:pPr algn="ctr"/>
            <a:r>
              <a:rPr lang="en-US" sz="4000" dirty="0">
                <a:solidFill>
                  <a:srgbClr val="00B050"/>
                </a:solidFill>
              </a:rPr>
              <a:t>Communicating with others </a:t>
            </a:r>
          </a:p>
        </p:txBody>
      </p:sp>
      <p:pic>
        <p:nvPicPr>
          <p:cNvPr id="10" name="Picture 9">
            <a:extLst>
              <a:ext uri="{FF2B5EF4-FFF2-40B4-BE49-F238E27FC236}">
                <a16:creationId xmlns:a16="http://schemas.microsoft.com/office/drawing/2014/main" id="{295AB5FF-3DAE-5449-82F5-481302C1657C}"/>
              </a:ext>
            </a:extLst>
          </p:cNvPr>
          <p:cNvPicPr>
            <a:picLocks noChangeAspect="1"/>
          </p:cNvPicPr>
          <p:nvPr/>
        </p:nvPicPr>
        <p:blipFill>
          <a:blip r:embed="rId3"/>
          <a:stretch>
            <a:fillRect/>
          </a:stretch>
        </p:blipFill>
        <p:spPr>
          <a:xfrm rot="12080219">
            <a:off x="7307670" y="1298728"/>
            <a:ext cx="1406379" cy="1063574"/>
          </a:xfrm>
          <a:prstGeom prst="rect">
            <a:avLst/>
          </a:prstGeom>
        </p:spPr>
      </p:pic>
      <p:sp>
        <p:nvSpPr>
          <p:cNvPr id="11" name="TextBox 10">
            <a:extLst>
              <a:ext uri="{FF2B5EF4-FFF2-40B4-BE49-F238E27FC236}">
                <a16:creationId xmlns:a16="http://schemas.microsoft.com/office/drawing/2014/main" id="{B1D27892-C58F-204F-909C-17F3D36AE68F}"/>
              </a:ext>
            </a:extLst>
          </p:cNvPr>
          <p:cNvSpPr txBox="1"/>
          <p:nvPr/>
        </p:nvSpPr>
        <p:spPr>
          <a:xfrm>
            <a:off x="1092892" y="875452"/>
            <a:ext cx="7567202" cy="830997"/>
          </a:xfrm>
          <a:prstGeom prst="rect">
            <a:avLst/>
          </a:prstGeom>
          <a:noFill/>
        </p:spPr>
        <p:txBody>
          <a:bodyPr wrap="square" rtlCol="0">
            <a:spAutoFit/>
          </a:bodyPr>
          <a:lstStyle/>
          <a:p>
            <a:r>
              <a:rPr lang="en-US" sz="2400" dirty="0"/>
              <a:t>Ella will learn from her experiences and interactions with peers and adults and the learning environment.</a:t>
            </a:r>
          </a:p>
        </p:txBody>
      </p:sp>
      <p:sp>
        <p:nvSpPr>
          <p:cNvPr id="12" name="TextBox 11">
            <a:extLst>
              <a:ext uri="{FF2B5EF4-FFF2-40B4-BE49-F238E27FC236}">
                <a16:creationId xmlns:a16="http://schemas.microsoft.com/office/drawing/2014/main" id="{CF2FFC3A-4A42-6E46-BE6F-32B785871520}"/>
              </a:ext>
            </a:extLst>
          </p:cNvPr>
          <p:cNvSpPr txBox="1"/>
          <p:nvPr/>
        </p:nvSpPr>
        <p:spPr>
          <a:xfrm>
            <a:off x="227080" y="2098116"/>
            <a:ext cx="5471591" cy="830997"/>
          </a:xfrm>
          <a:prstGeom prst="rect">
            <a:avLst/>
          </a:prstGeom>
          <a:noFill/>
        </p:spPr>
        <p:txBody>
          <a:bodyPr wrap="square" rtlCol="0">
            <a:spAutoFit/>
          </a:bodyPr>
          <a:lstStyle/>
          <a:p>
            <a:r>
              <a:rPr lang="en-US" sz="2400" dirty="0"/>
              <a:t>We need to help Ella develop her social skills so she can function as part of society.</a:t>
            </a:r>
          </a:p>
        </p:txBody>
      </p:sp>
      <p:pic>
        <p:nvPicPr>
          <p:cNvPr id="13" name="Picture 12">
            <a:extLst>
              <a:ext uri="{FF2B5EF4-FFF2-40B4-BE49-F238E27FC236}">
                <a16:creationId xmlns:a16="http://schemas.microsoft.com/office/drawing/2014/main" id="{92FD3E66-D1A8-7142-A1E1-CC849C8315BF}"/>
              </a:ext>
            </a:extLst>
          </p:cNvPr>
          <p:cNvPicPr>
            <a:picLocks noChangeAspect="1"/>
          </p:cNvPicPr>
          <p:nvPr/>
        </p:nvPicPr>
        <p:blipFill>
          <a:blip r:embed="rId3"/>
          <a:stretch>
            <a:fillRect/>
          </a:stretch>
        </p:blipFill>
        <p:spPr>
          <a:xfrm rot="17386670">
            <a:off x="1298230" y="4768818"/>
            <a:ext cx="651455" cy="492663"/>
          </a:xfrm>
          <a:prstGeom prst="rect">
            <a:avLst/>
          </a:prstGeom>
        </p:spPr>
      </p:pic>
      <p:pic>
        <p:nvPicPr>
          <p:cNvPr id="14" name="Picture 13">
            <a:extLst>
              <a:ext uri="{FF2B5EF4-FFF2-40B4-BE49-F238E27FC236}">
                <a16:creationId xmlns:a16="http://schemas.microsoft.com/office/drawing/2014/main" id="{414971C9-7266-1E41-8ECD-4617BC4FB41A}"/>
              </a:ext>
            </a:extLst>
          </p:cNvPr>
          <p:cNvPicPr>
            <a:picLocks noChangeAspect="1"/>
          </p:cNvPicPr>
          <p:nvPr/>
        </p:nvPicPr>
        <p:blipFill>
          <a:blip r:embed="rId3"/>
          <a:stretch>
            <a:fillRect/>
          </a:stretch>
        </p:blipFill>
        <p:spPr>
          <a:xfrm rot="14216821">
            <a:off x="2295129" y="4610251"/>
            <a:ext cx="651455" cy="492663"/>
          </a:xfrm>
          <a:prstGeom prst="rect">
            <a:avLst/>
          </a:prstGeom>
        </p:spPr>
      </p:pic>
      <p:sp>
        <p:nvSpPr>
          <p:cNvPr id="15" name="TextBox 14">
            <a:extLst>
              <a:ext uri="{FF2B5EF4-FFF2-40B4-BE49-F238E27FC236}">
                <a16:creationId xmlns:a16="http://schemas.microsoft.com/office/drawing/2014/main" id="{68F1B10A-A215-7C47-8EBD-7B6352BF3A24}"/>
              </a:ext>
            </a:extLst>
          </p:cNvPr>
          <p:cNvSpPr txBox="1"/>
          <p:nvPr/>
        </p:nvSpPr>
        <p:spPr>
          <a:xfrm rot="1069472">
            <a:off x="577038" y="5293259"/>
            <a:ext cx="1469954" cy="369332"/>
          </a:xfrm>
          <a:prstGeom prst="rect">
            <a:avLst/>
          </a:prstGeom>
          <a:noFill/>
        </p:spPr>
        <p:txBody>
          <a:bodyPr wrap="none" rtlCol="0">
            <a:spAutoFit/>
          </a:bodyPr>
          <a:lstStyle/>
          <a:p>
            <a:r>
              <a:rPr lang="en-US" dirty="0"/>
              <a:t>Appropriately</a:t>
            </a:r>
          </a:p>
        </p:txBody>
      </p:sp>
      <p:sp>
        <p:nvSpPr>
          <p:cNvPr id="16" name="TextBox 15">
            <a:extLst>
              <a:ext uri="{FF2B5EF4-FFF2-40B4-BE49-F238E27FC236}">
                <a16:creationId xmlns:a16="http://schemas.microsoft.com/office/drawing/2014/main" id="{2ABC1975-6E0A-D64D-9480-E1478D0AB17A}"/>
              </a:ext>
            </a:extLst>
          </p:cNvPr>
          <p:cNvSpPr txBox="1"/>
          <p:nvPr/>
        </p:nvSpPr>
        <p:spPr>
          <a:xfrm rot="20395989">
            <a:off x="2327397" y="5098051"/>
            <a:ext cx="1140184" cy="369332"/>
          </a:xfrm>
          <a:prstGeom prst="rect">
            <a:avLst/>
          </a:prstGeom>
          <a:noFill/>
        </p:spPr>
        <p:txBody>
          <a:bodyPr wrap="none" rtlCol="0">
            <a:spAutoFit/>
          </a:bodyPr>
          <a:lstStyle/>
          <a:p>
            <a:r>
              <a:rPr lang="en-US" dirty="0"/>
              <a:t>Effectively</a:t>
            </a:r>
          </a:p>
        </p:txBody>
      </p:sp>
      <p:pic>
        <p:nvPicPr>
          <p:cNvPr id="17" name="Picture 16">
            <a:extLst>
              <a:ext uri="{FF2B5EF4-FFF2-40B4-BE49-F238E27FC236}">
                <a16:creationId xmlns:a16="http://schemas.microsoft.com/office/drawing/2014/main" id="{045ABBC7-DB54-C74E-A6CF-DC7A1CE97016}"/>
              </a:ext>
            </a:extLst>
          </p:cNvPr>
          <p:cNvPicPr>
            <a:picLocks noChangeAspect="1"/>
          </p:cNvPicPr>
          <p:nvPr/>
        </p:nvPicPr>
        <p:blipFill>
          <a:blip r:embed="rId3"/>
          <a:stretch>
            <a:fillRect/>
          </a:stretch>
        </p:blipFill>
        <p:spPr>
          <a:xfrm rot="17668138">
            <a:off x="5120745" y="5215835"/>
            <a:ext cx="651455" cy="492663"/>
          </a:xfrm>
          <a:prstGeom prst="rect">
            <a:avLst/>
          </a:prstGeom>
        </p:spPr>
      </p:pic>
      <p:pic>
        <p:nvPicPr>
          <p:cNvPr id="18" name="Picture 17">
            <a:extLst>
              <a:ext uri="{FF2B5EF4-FFF2-40B4-BE49-F238E27FC236}">
                <a16:creationId xmlns:a16="http://schemas.microsoft.com/office/drawing/2014/main" id="{F26BE4D9-EFDD-F649-8ADD-43C11FAC2BC4}"/>
              </a:ext>
            </a:extLst>
          </p:cNvPr>
          <p:cNvPicPr>
            <a:picLocks noChangeAspect="1"/>
          </p:cNvPicPr>
          <p:nvPr/>
        </p:nvPicPr>
        <p:blipFill>
          <a:blip r:embed="rId3"/>
          <a:stretch>
            <a:fillRect/>
          </a:stretch>
        </p:blipFill>
        <p:spPr>
          <a:xfrm rot="14696168">
            <a:off x="6011672" y="5243567"/>
            <a:ext cx="651455" cy="492663"/>
          </a:xfrm>
          <a:prstGeom prst="rect">
            <a:avLst/>
          </a:prstGeom>
        </p:spPr>
      </p:pic>
      <p:sp>
        <p:nvSpPr>
          <p:cNvPr id="19" name="TextBox 18">
            <a:extLst>
              <a:ext uri="{FF2B5EF4-FFF2-40B4-BE49-F238E27FC236}">
                <a16:creationId xmlns:a16="http://schemas.microsoft.com/office/drawing/2014/main" id="{DC31DC35-2680-0643-9184-EF1805A52FC0}"/>
              </a:ext>
            </a:extLst>
          </p:cNvPr>
          <p:cNvSpPr txBox="1"/>
          <p:nvPr/>
        </p:nvSpPr>
        <p:spPr>
          <a:xfrm rot="1441163">
            <a:off x="4866511" y="5694041"/>
            <a:ext cx="623889" cy="369332"/>
          </a:xfrm>
          <a:prstGeom prst="rect">
            <a:avLst/>
          </a:prstGeom>
          <a:noFill/>
        </p:spPr>
        <p:txBody>
          <a:bodyPr wrap="none" rtlCol="0">
            <a:spAutoFit/>
          </a:bodyPr>
          <a:lstStyle/>
          <a:p>
            <a:r>
              <a:rPr lang="en-US" dirty="0"/>
              <a:t>Own</a:t>
            </a:r>
          </a:p>
        </p:txBody>
      </p:sp>
      <p:sp>
        <p:nvSpPr>
          <p:cNvPr id="20" name="TextBox 19">
            <a:extLst>
              <a:ext uri="{FF2B5EF4-FFF2-40B4-BE49-F238E27FC236}">
                <a16:creationId xmlns:a16="http://schemas.microsoft.com/office/drawing/2014/main" id="{3A8AD549-4C6F-C44A-8B11-1CC510FBF37F}"/>
              </a:ext>
            </a:extLst>
          </p:cNvPr>
          <p:cNvSpPr txBox="1"/>
          <p:nvPr/>
        </p:nvSpPr>
        <p:spPr>
          <a:xfrm rot="19988881">
            <a:off x="6204719" y="5688055"/>
            <a:ext cx="817083" cy="369332"/>
          </a:xfrm>
          <a:prstGeom prst="rect">
            <a:avLst/>
          </a:prstGeom>
          <a:noFill/>
        </p:spPr>
        <p:txBody>
          <a:bodyPr wrap="none" rtlCol="0">
            <a:spAutoFit/>
          </a:bodyPr>
          <a:lstStyle/>
          <a:p>
            <a:r>
              <a:rPr lang="en-US" dirty="0"/>
              <a:t>Others</a:t>
            </a:r>
          </a:p>
        </p:txBody>
      </p:sp>
    </p:spTree>
    <p:extLst>
      <p:ext uri="{BB962C8B-B14F-4D97-AF65-F5344CB8AC3E}">
        <p14:creationId xmlns:p14="http://schemas.microsoft.com/office/powerpoint/2010/main" val="2505689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2ECDFAA-6D39-1E4D-9BF2-43C7B7A9C77B}"/>
              </a:ext>
            </a:extLst>
          </p:cNvPr>
          <p:cNvPicPr>
            <a:picLocks noChangeAspect="1"/>
          </p:cNvPicPr>
          <p:nvPr/>
        </p:nvPicPr>
        <p:blipFill>
          <a:blip r:embed="rId2"/>
          <a:stretch>
            <a:fillRect/>
          </a:stretch>
        </p:blipFill>
        <p:spPr>
          <a:xfrm rot="2002677">
            <a:off x="-1668307" y="1569176"/>
            <a:ext cx="5678128" cy="8096008"/>
          </a:xfrm>
          <a:prstGeom prst="rect">
            <a:avLst/>
          </a:prstGeom>
        </p:spPr>
      </p:pic>
      <p:sp>
        <p:nvSpPr>
          <p:cNvPr id="3" name="TextBox 2">
            <a:extLst>
              <a:ext uri="{FF2B5EF4-FFF2-40B4-BE49-F238E27FC236}">
                <a16:creationId xmlns:a16="http://schemas.microsoft.com/office/drawing/2014/main" id="{CDC20792-49FD-DA40-9309-C263A602A84B}"/>
              </a:ext>
            </a:extLst>
          </p:cNvPr>
          <p:cNvSpPr txBox="1"/>
          <p:nvPr/>
        </p:nvSpPr>
        <p:spPr>
          <a:xfrm>
            <a:off x="1322614" y="132003"/>
            <a:ext cx="9716763" cy="646331"/>
          </a:xfrm>
          <a:prstGeom prst="rect">
            <a:avLst/>
          </a:prstGeom>
          <a:noFill/>
        </p:spPr>
        <p:txBody>
          <a:bodyPr wrap="none" rtlCol="0">
            <a:spAutoFit/>
          </a:bodyPr>
          <a:lstStyle/>
          <a:p>
            <a:r>
              <a:rPr lang="en-US" sz="3600" dirty="0"/>
              <a:t>Some children are more socially adept than others.</a:t>
            </a:r>
          </a:p>
        </p:txBody>
      </p:sp>
      <p:sp>
        <p:nvSpPr>
          <p:cNvPr id="4" name="TextBox 3">
            <a:extLst>
              <a:ext uri="{FF2B5EF4-FFF2-40B4-BE49-F238E27FC236}">
                <a16:creationId xmlns:a16="http://schemas.microsoft.com/office/drawing/2014/main" id="{AAD0DBCB-D73B-F541-8A93-0A4C068C273F}"/>
              </a:ext>
            </a:extLst>
          </p:cNvPr>
          <p:cNvSpPr txBox="1"/>
          <p:nvPr/>
        </p:nvSpPr>
        <p:spPr>
          <a:xfrm>
            <a:off x="4506687" y="3069771"/>
            <a:ext cx="6832704" cy="707886"/>
          </a:xfrm>
          <a:prstGeom prst="rect">
            <a:avLst/>
          </a:prstGeom>
          <a:noFill/>
        </p:spPr>
        <p:txBody>
          <a:bodyPr wrap="none" rtlCol="0">
            <a:spAutoFit/>
          </a:bodyPr>
          <a:lstStyle/>
          <a:p>
            <a:r>
              <a:rPr lang="en-US" sz="4000" dirty="0">
                <a:solidFill>
                  <a:srgbClr val="FF0000"/>
                </a:solidFill>
              </a:rPr>
              <a:t>What factors might impact this?</a:t>
            </a:r>
          </a:p>
        </p:txBody>
      </p:sp>
    </p:spTree>
    <p:extLst>
      <p:ext uri="{BB962C8B-B14F-4D97-AF65-F5344CB8AC3E}">
        <p14:creationId xmlns:p14="http://schemas.microsoft.com/office/powerpoint/2010/main" val="3981096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2ECDFAA-6D39-1E4D-9BF2-43C7B7A9C77B}"/>
              </a:ext>
            </a:extLst>
          </p:cNvPr>
          <p:cNvPicPr>
            <a:picLocks noChangeAspect="1"/>
          </p:cNvPicPr>
          <p:nvPr/>
        </p:nvPicPr>
        <p:blipFill>
          <a:blip r:embed="rId2"/>
          <a:stretch>
            <a:fillRect/>
          </a:stretch>
        </p:blipFill>
        <p:spPr>
          <a:xfrm rot="2002677">
            <a:off x="-1668307" y="1569176"/>
            <a:ext cx="5678128" cy="8096008"/>
          </a:xfrm>
          <a:prstGeom prst="rect">
            <a:avLst/>
          </a:prstGeom>
        </p:spPr>
      </p:pic>
      <p:sp>
        <p:nvSpPr>
          <p:cNvPr id="3" name="TextBox 2">
            <a:extLst>
              <a:ext uri="{FF2B5EF4-FFF2-40B4-BE49-F238E27FC236}">
                <a16:creationId xmlns:a16="http://schemas.microsoft.com/office/drawing/2014/main" id="{CDC20792-49FD-DA40-9309-C263A602A84B}"/>
              </a:ext>
            </a:extLst>
          </p:cNvPr>
          <p:cNvSpPr txBox="1"/>
          <p:nvPr/>
        </p:nvSpPr>
        <p:spPr>
          <a:xfrm>
            <a:off x="1322614" y="132003"/>
            <a:ext cx="9716763" cy="646331"/>
          </a:xfrm>
          <a:prstGeom prst="rect">
            <a:avLst/>
          </a:prstGeom>
          <a:noFill/>
        </p:spPr>
        <p:txBody>
          <a:bodyPr wrap="none" rtlCol="0">
            <a:spAutoFit/>
          </a:bodyPr>
          <a:lstStyle/>
          <a:p>
            <a:r>
              <a:rPr lang="en-US" sz="3600" dirty="0"/>
              <a:t>Some children are more socially adept than others.</a:t>
            </a:r>
          </a:p>
        </p:txBody>
      </p:sp>
      <p:sp>
        <p:nvSpPr>
          <p:cNvPr id="4" name="TextBox 3">
            <a:extLst>
              <a:ext uri="{FF2B5EF4-FFF2-40B4-BE49-F238E27FC236}">
                <a16:creationId xmlns:a16="http://schemas.microsoft.com/office/drawing/2014/main" id="{AAD0DBCB-D73B-F541-8A93-0A4C068C273F}"/>
              </a:ext>
            </a:extLst>
          </p:cNvPr>
          <p:cNvSpPr txBox="1"/>
          <p:nvPr/>
        </p:nvSpPr>
        <p:spPr>
          <a:xfrm>
            <a:off x="4393089" y="2303421"/>
            <a:ext cx="5518498" cy="584775"/>
          </a:xfrm>
          <a:prstGeom prst="rect">
            <a:avLst/>
          </a:prstGeom>
          <a:noFill/>
        </p:spPr>
        <p:txBody>
          <a:bodyPr wrap="none" rtlCol="0">
            <a:spAutoFit/>
          </a:bodyPr>
          <a:lstStyle/>
          <a:p>
            <a:r>
              <a:rPr lang="en-US" sz="3200" dirty="0">
                <a:solidFill>
                  <a:srgbClr val="FF0000"/>
                </a:solidFill>
              </a:rPr>
              <a:t>What factors might impact this?</a:t>
            </a:r>
          </a:p>
        </p:txBody>
      </p:sp>
      <p:sp>
        <p:nvSpPr>
          <p:cNvPr id="5" name="TextBox 4">
            <a:extLst>
              <a:ext uri="{FF2B5EF4-FFF2-40B4-BE49-F238E27FC236}">
                <a16:creationId xmlns:a16="http://schemas.microsoft.com/office/drawing/2014/main" id="{83A5F17D-B0AA-5C47-AE9E-4202BD548169}"/>
              </a:ext>
            </a:extLst>
          </p:cNvPr>
          <p:cNvSpPr txBox="1"/>
          <p:nvPr/>
        </p:nvSpPr>
        <p:spPr>
          <a:xfrm>
            <a:off x="1814878" y="1052621"/>
            <a:ext cx="2725618" cy="707886"/>
          </a:xfrm>
          <a:prstGeom prst="rect">
            <a:avLst/>
          </a:prstGeom>
          <a:noFill/>
        </p:spPr>
        <p:txBody>
          <a:bodyPr wrap="none" rtlCol="0">
            <a:spAutoFit/>
          </a:bodyPr>
          <a:lstStyle/>
          <a:p>
            <a:r>
              <a:rPr lang="en-US" sz="4000" dirty="0"/>
              <a:t>Personality?</a:t>
            </a:r>
          </a:p>
        </p:txBody>
      </p:sp>
      <p:sp>
        <p:nvSpPr>
          <p:cNvPr id="6" name="TextBox 5">
            <a:extLst>
              <a:ext uri="{FF2B5EF4-FFF2-40B4-BE49-F238E27FC236}">
                <a16:creationId xmlns:a16="http://schemas.microsoft.com/office/drawing/2014/main" id="{3A199D58-939E-6B44-9065-3C744FC03398}"/>
              </a:ext>
            </a:extLst>
          </p:cNvPr>
          <p:cNvSpPr txBox="1"/>
          <p:nvPr/>
        </p:nvSpPr>
        <p:spPr>
          <a:xfrm>
            <a:off x="6376938" y="3431110"/>
            <a:ext cx="5638082" cy="707886"/>
          </a:xfrm>
          <a:prstGeom prst="rect">
            <a:avLst/>
          </a:prstGeom>
          <a:noFill/>
        </p:spPr>
        <p:txBody>
          <a:bodyPr wrap="none" rtlCol="0">
            <a:spAutoFit/>
          </a:bodyPr>
          <a:lstStyle/>
          <a:p>
            <a:r>
              <a:rPr lang="en-US" sz="4000" dirty="0"/>
              <a:t>Additional Learning need?</a:t>
            </a:r>
          </a:p>
        </p:txBody>
      </p:sp>
      <p:pic>
        <p:nvPicPr>
          <p:cNvPr id="9" name="Picture 8">
            <a:extLst>
              <a:ext uri="{FF2B5EF4-FFF2-40B4-BE49-F238E27FC236}">
                <a16:creationId xmlns:a16="http://schemas.microsoft.com/office/drawing/2014/main" id="{4E93266F-C0BE-EA48-BD3D-573030E2772A}"/>
              </a:ext>
            </a:extLst>
          </p:cNvPr>
          <p:cNvPicPr>
            <a:picLocks noChangeAspect="1"/>
          </p:cNvPicPr>
          <p:nvPr/>
        </p:nvPicPr>
        <p:blipFill>
          <a:blip r:embed="rId3"/>
          <a:stretch>
            <a:fillRect/>
          </a:stretch>
        </p:blipFill>
        <p:spPr>
          <a:xfrm rot="12762790">
            <a:off x="3286526" y="1963312"/>
            <a:ext cx="1209281" cy="680220"/>
          </a:xfrm>
          <a:prstGeom prst="rect">
            <a:avLst/>
          </a:prstGeom>
        </p:spPr>
      </p:pic>
      <p:pic>
        <p:nvPicPr>
          <p:cNvPr id="10" name="Picture 9">
            <a:extLst>
              <a:ext uri="{FF2B5EF4-FFF2-40B4-BE49-F238E27FC236}">
                <a16:creationId xmlns:a16="http://schemas.microsoft.com/office/drawing/2014/main" id="{3BAE9759-514C-8045-ACFB-0A78366FC2E8}"/>
              </a:ext>
            </a:extLst>
          </p:cNvPr>
          <p:cNvPicPr>
            <a:picLocks noChangeAspect="1"/>
          </p:cNvPicPr>
          <p:nvPr/>
        </p:nvPicPr>
        <p:blipFill>
          <a:blip r:embed="rId3"/>
          <a:stretch>
            <a:fillRect/>
          </a:stretch>
        </p:blipFill>
        <p:spPr>
          <a:xfrm rot="2778127">
            <a:off x="9625342" y="2635428"/>
            <a:ext cx="1209281" cy="680220"/>
          </a:xfrm>
          <a:prstGeom prst="rect">
            <a:avLst/>
          </a:prstGeom>
        </p:spPr>
      </p:pic>
    </p:spTree>
    <p:extLst>
      <p:ext uri="{BB962C8B-B14F-4D97-AF65-F5344CB8AC3E}">
        <p14:creationId xmlns:p14="http://schemas.microsoft.com/office/powerpoint/2010/main" val="3781447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2ECDFAA-6D39-1E4D-9BF2-43C7B7A9C77B}"/>
              </a:ext>
            </a:extLst>
          </p:cNvPr>
          <p:cNvPicPr>
            <a:picLocks noChangeAspect="1"/>
          </p:cNvPicPr>
          <p:nvPr/>
        </p:nvPicPr>
        <p:blipFill>
          <a:blip r:embed="rId2"/>
          <a:stretch>
            <a:fillRect/>
          </a:stretch>
        </p:blipFill>
        <p:spPr>
          <a:xfrm rot="2002677">
            <a:off x="-1668307" y="1569176"/>
            <a:ext cx="5678128" cy="8096008"/>
          </a:xfrm>
          <a:prstGeom prst="rect">
            <a:avLst/>
          </a:prstGeom>
        </p:spPr>
      </p:pic>
      <p:sp>
        <p:nvSpPr>
          <p:cNvPr id="3" name="TextBox 2">
            <a:extLst>
              <a:ext uri="{FF2B5EF4-FFF2-40B4-BE49-F238E27FC236}">
                <a16:creationId xmlns:a16="http://schemas.microsoft.com/office/drawing/2014/main" id="{CDC20792-49FD-DA40-9309-C263A602A84B}"/>
              </a:ext>
            </a:extLst>
          </p:cNvPr>
          <p:cNvSpPr txBox="1"/>
          <p:nvPr/>
        </p:nvSpPr>
        <p:spPr>
          <a:xfrm>
            <a:off x="1322614" y="132003"/>
            <a:ext cx="9716763" cy="646331"/>
          </a:xfrm>
          <a:prstGeom prst="rect">
            <a:avLst/>
          </a:prstGeom>
          <a:noFill/>
        </p:spPr>
        <p:txBody>
          <a:bodyPr wrap="none" rtlCol="0">
            <a:spAutoFit/>
          </a:bodyPr>
          <a:lstStyle/>
          <a:p>
            <a:r>
              <a:rPr lang="en-US" sz="3600" dirty="0"/>
              <a:t>Some children are more socially adept than others.</a:t>
            </a:r>
          </a:p>
        </p:txBody>
      </p:sp>
      <p:sp>
        <p:nvSpPr>
          <p:cNvPr id="4" name="TextBox 3">
            <a:extLst>
              <a:ext uri="{FF2B5EF4-FFF2-40B4-BE49-F238E27FC236}">
                <a16:creationId xmlns:a16="http://schemas.microsoft.com/office/drawing/2014/main" id="{AAD0DBCB-D73B-F541-8A93-0A4C068C273F}"/>
              </a:ext>
            </a:extLst>
          </p:cNvPr>
          <p:cNvSpPr txBox="1"/>
          <p:nvPr/>
        </p:nvSpPr>
        <p:spPr>
          <a:xfrm>
            <a:off x="4393089" y="2303421"/>
            <a:ext cx="5518498" cy="584775"/>
          </a:xfrm>
          <a:prstGeom prst="rect">
            <a:avLst/>
          </a:prstGeom>
          <a:noFill/>
        </p:spPr>
        <p:txBody>
          <a:bodyPr wrap="none" rtlCol="0">
            <a:spAutoFit/>
          </a:bodyPr>
          <a:lstStyle/>
          <a:p>
            <a:r>
              <a:rPr lang="en-US" sz="3200" dirty="0">
                <a:solidFill>
                  <a:srgbClr val="FF0000"/>
                </a:solidFill>
              </a:rPr>
              <a:t>What factors might impact this?</a:t>
            </a:r>
          </a:p>
        </p:txBody>
      </p:sp>
      <p:sp>
        <p:nvSpPr>
          <p:cNvPr id="5" name="TextBox 4">
            <a:extLst>
              <a:ext uri="{FF2B5EF4-FFF2-40B4-BE49-F238E27FC236}">
                <a16:creationId xmlns:a16="http://schemas.microsoft.com/office/drawing/2014/main" id="{83A5F17D-B0AA-5C47-AE9E-4202BD548169}"/>
              </a:ext>
            </a:extLst>
          </p:cNvPr>
          <p:cNvSpPr txBox="1"/>
          <p:nvPr/>
        </p:nvSpPr>
        <p:spPr>
          <a:xfrm>
            <a:off x="1814878" y="1052621"/>
            <a:ext cx="2725618" cy="707886"/>
          </a:xfrm>
          <a:prstGeom prst="rect">
            <a:avLst/>
          </a:prstGeom>
          <a:noFill/>
        </p:spPr>
        <p:txBody>
          <a:bodyPr wrap="none" rtlCol="0">
            <a:spAutoFit/>
          </a:bodyPr>
          <a:lstStyle/>
          <a:p>
            <a:r>
              <a:rPr lang="en-US" sz="4000" dirty="0"/>
              <a:t>Personality?</a:t>
            </a:r>
          </a:p>
        </p:txBody>
      </p:sp>
      <p:sp>
        <p:nvSpPr>
          <p:cNvPr id="6" name="TextBox 5">
            <a:extLst>
              <a:ext uri="{FF2B5EF4-FFF2-40B4-BE49-F238E27FC236}">
                <a16:creationId xmlns:a16="http://schemas.microsoft.com/office/drawing/2014/main" id="{3A199D58-939E-6B44-9065-3C744FC03398}"/>
              </a:ext>
            </a:extLst>
          </p:cNvPr>
          <p:cNvSpPr txBox="1"/>
          <p:nvPr/>
        </p:nvSpPr>
        <p:spPr>
          <a:xfrm>
            <a:off x="6376938" y="3431110"/>
            <a:ext cx="5638082" cy="707886"/>
          </a:xfrm>
          <a:prstGeom prst="rect">
            <a:avLst/>
          </a:prstGeom>
          <a:noFill/>
        </p:spPr>
        <p:txBody>
          <a:bodyPr wrap="none" rtlCol="0">
            <a:spAutoFit/>
          </a:bodyPr>
          <a:lstStyle/>
          <a:p>
            <a:r>
              <a:rPr lang="en-US" sz="4000" dirty="0"/>
              <a:t>Additional Learning need?</a:t>
            </a:r>
          </a:p>
        </p:txBody>
      </p:sp>
      <p:pic>
        <p:nvPicPr>
          <p:cNvPr id="9" name="Picture 8">
            <a:extLst>
              <a:ext uri="{FF2B5EF4-FFF2-40B4-BE49-F238E27FC236}">
                <a16:creationId xmlns:a16="http://schemas.microsoft.com/office/drawing/2014/main" id="{4E93266F-C0BE-EA48-BD3D-573030E2772A}"/>
              </a:ext>
            </a:extLst>
          </p:cNvPr>
          <p:cNvPicPr>
            <a:picLocks noChangeAspect="1"/>
          </p:cNvPicPr>
          <p:nvPr/>
        </p:nvPicPr>
        <p:blipFill>
          <a:blip r:embed="rId3"/>
          <a:stretch>
            <a:fillRect/>
          </a:stretch>
        </p:blipFill>
        <p:spPr>
          <a:xfrm rot="12762790">
            <a:off x="3286526" y="1963312"/>
            <a:ext cx="1209281" cy="680220"/>
          </a:xfrm>
          <a:prstGeom prst="rect">
            <a:avLst/>
          </a:prstGeom>
        </p:spPr>
      </p:pic>
      <p:pic>
        <p:nvPicPr>
          <p:cNvPr id="10" name="Picture 9">
            <a:extLst>
              <a:ext uri="{FF2B5EF4-FFF2-40B4-BE49-F238E27FC236}">
                <a16:creationId xmlns:a16="http://schemas.microsoft.com/office/drawing/2014/main" id="{3BAE9759-514C-8045-ACFB-0A78366FC2E8}"/>
              </a:ext>
            </a:extLst>
          </p:cNvPr>
          <p:cNvPicPr>
            <a:picLocks noChangeAspect="1"/>
          </p:cNvPicPr>
          <p:nvPr/>
        </p:nvPicPr>
        <p:blipFill>
          <a:blip r:embed="rId3"/>
          <a:stretch>
            <a:fillRect/>
          </a:stretch>
        </p:blipFill>
        <p:spPr>
          <a:xfrm rot="2778127">
            <a:off x="9625342" y="2635428"/>
            <a:ext cx="1209281" cy="680220"/>
          </a:xfrm>
          <a:prstGeom prst="rect">
            <a:avLst/>
          </a:prstGeom>
        </p:spPr>
      </p:pic>
      <p:pic>
        <p:nvPicPr>
          <p:cNvPr id="12" name="Picture 11">
            <a:extLst>
              <a:ext uri="{FF2B5EF4-FFF2-40B4-BE49-F238E27FC236}">
                <a16:creationId xmlns:a16="http://schemas.microsoft.com/office/drawing/2014/main" id="{15588DB0-3755-7C49-A2D8-89F80B9CE8F1}"/>
              </a:ext>
            </a:extLst>
          </p:cNvPr>
          <p:cNvPicPr>
            <a:picLocks noChangeAspect="1"/>
          </p:cNvPicPr>
          <p:nvPr/>
        </p:nvPicPr>
        <p:blipFill>
          <a:blip r:embed="rId4"/>
          <a:stretch>
            <a:fillRect/>
          </a:stretch>
        </p:blipFill>
        <p:spPr>
          <a:xfrm>
            <a:off x="2844800" y="4588328"/>
            <a:ext cx="2091871" cy="2091871"/>
          </a:xfrm>
          <a:prstGeom prst="rect">
            <a:avLst/>
          </a:prstGeom>
        </p:spPr>
      </p:pic>
      <p:sp>
        <p:nvSpPr>
          <p:cNvPr id="13" name="TextBox 12">
            <a:extLst>
              <a:ext uri="{FF2B5EF4-FFF2-40B4-BE49-F238E27FC236}">
                <a16:creationId xmlns:a16="http://schemas.microsoft.com/office/drawing/2014/main" id="{4BE3A695-819F-274D-B5C4-0184FE809DC5}"/>
              </a:ext>
            </a:extLst>
          </p:cNvPr>
          <p:cNvSpPr txBox="1"/>
          <p:nvPr/>
        </p:nvSpPr>
        <p:spPr>
          <a:xfrm>
            <a:off x="4929001" y="4775346"/>
            <a:ext cx="6794913" cy="1015663"/>
          </a:xfrm>
          <a:prstGeom prst="rect">
            <a:avLst/>
          </a:prstGeom>
          <a:noFill/>
        </p:spPr>
        <p:txBody>
          <a:bodyPr wrap="square" rtlCol="0">
            <a:spAutoFit/>
          </a:bodyPr>
          <a:lstStyle/>
          <a:p>
            <a:r>
              <a:rPr lang="en-US" sz="2000" dirty="0"/>
              <a:t>Children can develop meaningful relationships and manage their feelings appropriately if they are shown how to do so &amp; provided with a vehicle to develop those skills.  </a:t>
            </a:r>
          </a:p>
        </p:txBody>
      </p:sp>
      <p:pic>
        <p:nvPicPr>
          <p:cNvPr id="15" name="Picture 14">
            <a:extLst>
              <a:ext uri="{FF2B5EF4-FFF2-40B4-BE49-F238E27FC236}">
                <a16:creationId xmlns:a16="http://schemas.microsoft.com/office/drawing/2014/main" id="{C11ADF3C-068B-3F4D-93A5-FDC010AB807B}"/>
              </a:ext>
            </a:extLst>
          </p:cNvPr>
          <p:cNvPicPr>
            <a:picLocks noChangeAspect="1"/>
          </p:cNvPicPr>
          <p:nvPr/>
        </p:nvPicPr>
        <p:blipFill>
          <a:blip r:embed="rId5"/>
          <a:stretch>
            <a:fillRect/>
          </a:stretch>
        </p:blipFill>
        <p:spPr>
          <a:xfrm>
            <a:off x="4167221" y="5945047"/>
            <a:ext cx="836889" cy="778772"/>
          </a:xfrm>
          <a:prstGeom prst="rect">
            <a:avLst/>
          </a:prstGeom>
        </p:spPr>
      </p:pic>
    </p:spTree>
    <p:extLst>
      <p:ext uri="{BB962C8B-B14F-4D97-AF65-F5344CB8AC3E}">
        <p14:creationId xmlns:p14="http://schemas.microsoft.com/office/powerpoint/2010/main" val="851689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2ECDFAA-6D39-1E4D-9BF2-43C7B7A9C77B}"/>
              </a:ext>
            </a:extLst>
          </p:cNvPr>
          <p:cNvPicPr>
            <a:picLocks noChangeAspect="1"/>
          </p:cNvPicPr>
          <p:nvPr/>
        </p:nvPicPr>
        <p:blipFill>
          <a:blip r:embed="rId2"/>
          <a:stretch>
            <a:fillRect/>
          </a:stretch>
        </p:blipFill>
        <p:spPr>
          <a:xfrm rot="2002677">
            <a:off x="-1668307" y="1569176"/>
            <a:ext cx="5678128" cy="8096008"/>
          </a:xfrm>
          <a:prstGeom prst="rect">
            <a:avLst/>
          </a:prstGeom>
        </p:spPr>
      </p:pic>
      <p:sp>
        <p:nvSpPr>
          <p:cNvPr id="3" name="TextBox 2">
            <a:extLst>
              <a:ext uri="{FF2B5EF4-FFF2-40B4-BE49-F238E27FC236}">
                <a16:creationId xmlns:a16="http://schemas.microsoft.com/office/drawing/2014/main" id="{CDC20792-49FD-DA40-9309-C263A602A84B}"/>
              </a:ext>
            </a:extLst>
          </p:cNvPr>
          <p:cNvSpPr txBox="1"/>
          <p:nvPr/>
        </p:nvSpPr>
        <p:spPr>
          <a:xfrm>
            <a:off x="1322614" y="132003"/>
            <a:ext cx="9716763" cy="646331"/>
          </a:xfrm>
          <a:prstGeom prst="rect">
            <a:avLst/>
          </a:prstGeom>
          <a:noFill/>
        </p:spPr>
        <p:txBody>
          <a:bodyPr wrap="none" rtlCol="0">
            <a:spAutoFit/>
          </a:bodyPr>
          <a:lstStyle/>
          <a:p>
            <a:r>
              <a:rPr lang="en-US" sz="3600" dirty="0"/>
              <a:t>Some children are more socially adept than others.</a:t>
            </a:r>
          </a:p>
        </p:txBody>
      </p:sp>
      <p:sp>
        <p:nvSpPr>
          <p:cNvPr id="4" name="TextBox 3">
            <a:extLst>
              <a:ext uri="{FF2B5EF4-FFF2-40B4-BE49-F238E27FC236}">
                <a16:creationId xmlns:a16="http://schemas.microsoft.com/office/drawing/2014/main" id="{AAD0DBCB-D73B-F541-8A93-0A4C068C273F}"/>
              </a:ext>
            </a:extLst>
          </p:cNvPr>
          <p:cNvSpPr txBox="1"/>
          <p:nvPr/>
        </p:nvSpPr>
        <p:spPr>
          <a:xfrm>
            <a:off x="4393089" y="2303421"/>
            <a:ext cx="5518498" cy="584775"/>
          </a:xfrm>
          <a:prstGeom prst="rect">
            <a:avLst/>
          </a:prstGeom>
          <a:noFill/>
        </p:spPr>
        <p:txBody>
          <a:bodyPr wrap="none" rtlCol="0">
            <a:spAutoFit/>
          </a:bodyPr>
          <a:lstStyle/>
          <a:p>
            <a:r>
              <a:rPr lang="en-US" sz="3200" dirty="0">
                <a:solidFill>
                  <a:srgbClr val="FF0000"/>
                </a:solidFill>
              </a:rPr>
              <a:t>What factors might impact this?</a:t>
            </a:r>
          </a:p>
        </p:txBody>
      </p:sp>
      <p:sp>
        <p:nvSpPr>
          <p:cNvPr id="5" name="TextBox 4">
            <a:extLst>
              <a:ext uri="{FF2B5EF4-FFF2-40B4-BE49-F238E27FC236}">
                <a16:creationId xmlns:a16="http://schemas.microsoft.com/office/drawing/2014/main" id="{83A5F17D-B0AA-5C47-AE9E-4202BD548169}"/>
              </a:ext>
            </a:extLst>
          </p:cNvPr>
          <p:cNvSpPr txBox="1"/>
          <p:nvPr/>
        </p:nvSpPr>
        <p:spPr>
          <a:xfrm>
            <a:off x="1814878" y="1052621"/>
            <a:ext cx="2725618" cy="707886"/>
          </a:xfrm>
          <a:prstGeom prst="rect">
            <a:avLst/>
          </a:prstGeom>
          <a:noFill/>
        </p:spPr>
        <p:txBody>
          <a:bodyPr wrap="none" rtlCol="0">
            <a:spAutoFit/>
          </a:bodyPr>
          <a:lstStyle/>
          <a:p>
            <a:r>
              <a:rPr lang="en-US" sz="4000" dirty="0"/>
              <a:t>Personality?</a:t>
            </a:r>
          </a:p>
        </p:txBody>
      </p:sp>
      <p:sp>
        <p:nvSpPr>
          <p:cNvPr id="6" name="TextBox 5">
            <a:extLst>
              <a:ext uri="{FF2B5EF4-FFF2-40B4-BE49-F238E27FC236}">
                <a16:creationId xmlns:a16="http://schemas.microsoft.com/office/drawing/2014/main" id="{3A199D58-939E-6B44-9065-3C744FC03398}"/>
              </a:ext>
            </a:extLst>
          </p:cNvPr>
          <p:cNvSpPr txBox="1"/>
          <p:nvPr/>
        </p:nvSpPr>
        <p:spPr>
          <a:xfrm>
            <a:off x="6376938" y="3431110"/>
            <a:ext cx="5638082" cy="707886"/>
          </a:xfrm>
          <a:prstGeom prst="rect">
            <a:avLst/>
          </a:prstGeom>
          <a:noFill/>
        </p:spPr>
        <p:txBody>
          <a:bodyPr wrap="none" rtlCol="0">
            <a:spAutoFit/>
          </a:bodyPr>
          <a:lstStyle/>
          <a:p>
            <a:r>
              <a:rPr lang="en-US" sz="4000" dirty="0"/>
              <a:t>Additional Learning need?</a:t>
            </a:r>
          </a:p>
        </p:txBody>
      </p:sp>
      <p:pic>
        <p:nvPicPr>
          <p:cNvPr id="9" name="Picture 8">
            <a:extLst>
              <a:ext uri="{FF2B5EF4-FFF2-40B4-BE49-F238E27FC236}">
                <a16:creationId xmlns:a16="http://schemas.microsoft.com/office/drawing/2014/main" id="{4E93266F-C0BE-EA48-BD3D-573030E2772A}"/>
              </a:ext>
            </a:extLst>
          </p:cNvPr>
          <p:cNvPicPr>
            <a:picLocks noChangeAspect="1"/>
          </p:cNvPicPr>
          <p:nvPr/>
        </p:nvPicPr>
        <p:blipFill>
          <a:blip r:embed="rId3"/>
          <a:stretch>
            <a:fillRect/>
          </a:stretch>
        </p:blipFill>
        <p:spPr>
          <a:xfrm rot="12762790">
            <a:off x="3286526" y="1963312"/>
            <a:ext cx="1209281" cy="680220"/>
          </a:xfrm>
          <a:prstGeom prst="rect">
            <a:avLst/>
          </a:prstGeom>
        </p:spPr>
      </p:pic>
      <p:pic>
        <p:nvPicPr>
          <p:cNvPr id="10" name="Picture 9">
            <a:extLst>
              <a:ext uri="{FF2B5EF4-FFF2-40B4-BE49-F238E27FC236}">
                <a16:creationId xmlns:a16="http://schemas.microsoft.com/office/drawing/2014/main" id="{3BAE9759-514C-8045-ACFB-0A78366FC2E8}"/>
              </a:ext>
            </a:extLst>
          </p:cNvPr>
          <p:cNvPicPr>
            <a:picLocks noChangeAspect="1"/>
          </p:cNvPicPr>
          <p:nvPr/>
        </p:nvPicPr>
        <p:blipFill>
          <a:blip r:embed="rId3"/>
          <a:stretch>
            <a:fillRect/>
          </a:stretch>
        </p:blipFill>
        <p:spPr>
          <a:xfrm rot="2778127">
            <a:off x="9625342" y="2635428"/>
            <a:ext cx="1209281" cy="680220"/>
          </a:xfrm>
          <a:prstGeom prst="rect">
            <a:avLst/>
          </a:prstGeom>
        </p:spPr>
      </p:pic>
      <p:pic>
        <p:nvPicPr>
          <p:cNvPr id="12" name="Picture 11">
            <a:extLst>
              <a:ext uri="{FF2B5EF4-FFF2-40B4-BE49-F238E27FC236}">
                <a16:creationId xmlns:a16="http://schemas.microsoft.com/office/drawing/2014/main" id="{15588DB0-3755-7C49-A2D8-89F80B9CE8F1}"/>
              </a:ext>
            </a:extLst>
          </p:cNvPr>
          <p:cNvPicPr>
            <a:picLocks noChangeAspect="1"/>
          </p:cNvPicPr>
          <p:nvPr/>
        </p:nvPicPr>
        <p:blipFill>
          <a:blip r:embed="rId4"/>
          <a:stretch>
            <a:fillRect/>
          </a:stretch>
        </p:blipFill>
        <p:spPr>
          <a:xfrm>
            <a:off x="2844800" y="4588328"/>
            <a:ext cx="2091871" cy="2091871"/>
          </a:xfrm>
          <a:prstGeom prst="rect">
            <a:avLst/>
          </a:prstGeom>
        </p:spPr>
      </p:pic>
      <p:sp>
        <p:nvSpPr>
          <p:cNvPr id="13" name="TextBox 12">
            <a:extLst>
              <a:ext uri="{FF2B5EF4-FFF2-40B4-BE49-F238E27FC236}">
                <a16:creationId xmlns:a16="http://schemas.microsoft.com/office/drawing/2014/main" id="{4BE3A695-819F-274D-B5C4-0184FE809DC5}"/>
              </a:ext>
            </a:extLst>
          </p:cNvPr>
          <p:cNvSpPr txBox="1"/>
          <p:nvPr/>
        </p:nvSpPr>
        <p:spPr>
          <a:xfrm>
            <a:off x="4929001" y="4775346"/>
            <a:ext cx="6794913" cy="1015663"/>
          </a:xfrm>
          <a:prstGeom prst="rect">
            <a:avLst/>
          </a:prstGeom>
          <a:noFill/>
        </p:spPr>
        <p:txBody>
          <a:bodyPr wrap="square" rtlCol="0">
            <a:spAutoFit/>
          </a:bodyPr>
          <a:lstStyle/>
          <a:p>
            <a:r>
              <a:rPr lang="en-US" sz="2000" dirty="0"/>
              <a:t>Children can develop meaningful relationships and manage their feelings appropriately if they are shown how to do so &amp; provided with a vehicle to develop those skills.  </a:t>
            </a:r>
          </a:p>
        </p:txBody>
      </p:sp>
      <p:pic>
        <p:nvPicPr>
          <p:cNvPr id="15" name="Picture 14">
            <a:extLst>
              <a:ext uri="{FF2B5EF4-FFF2-40B4-BE49-F238E27FC236}">
                <a16:creationId xmlns:a16="http://schemas.microsoft.com/office/drawing/2014/main" id="{C11ADF3C-068B-3F4D-93A5-FDC010AB807B}"/>
              </a:ext>
            </a:extLst>
          </p:cNvPr>
          <p:cNvPicPr>
            <a:picLocks noChangeAspect="1"/>
          </p:cNvPicPr>
          <p:nvPr/>
        </p:nvPicPr>
        <p:blipFill>
          <a:blip r:embed="rId5"/>
          <a:stretch>
            <a:fillRect/>
          </a:stretch>
        </p:blipFill>
        <p:spPr>
          <a:xfrm>
            <a:off x="4167221" y="5945047"/>
            <a:ext cx="836889" cy="778772"/>
          </a:xfrm>
          <a:prstGeom prst="rect">
            <a:avLst/>
          </a:prstGeom>
        </p:spPr>
      </p:pic>
      <p:pic>
        <p:nvPicPr>
          <p:cNvPr id="14" name="Picture 13">
            <a:extLst>
              <a:ext uri="{FF2B5EF4-FFF2-40B4-BE49-F238E27FC236}">
                <a16:creationId xmlns:a16="http://schemas.microsoft.com/office/drawing/2014/main" id="{92BAAF5E-91DF-5B47-902E-6EF4D7DB8DA9}"/>
              </a:ext>
            </a:extLst>
          </p:cNvPr>
          <p:cNvPicPr>
            <a:picLocks noChangeAspect="1"/>
          </p:cNvPicPr>
          <p:nvPr/>
        </p:nvPicPr>
        <p:blipFill>
          <a:blip r:embed="rId6"/>
          <a:stretch>
            <a:fillRect/>
          </a:stretch>
        </p:blipFill>
        <p:spPr>
          <a:xfrm rot="2659216">
            <a:off x="7239014" y="5757297"/>
            <a:ext cx="711007" cy="537699"/>
          </a:xfrm>
          <a:prstGeom prst="rect">
            <a:avLst/>
          </a:prstGeom>
        </p:spPr>
      </p:pic>
      <p:sp>
        <p:nvSpPr>
          <p:cNvPr id="7" name="TextBox 6">
            <a:extLst>
              <a:ext uri="{FF2B5EF4-FFF2-40B4-BE49-F238E27FC236}">
                <a16:creationId xmlns:a16="http://schemas.microsoft.com/office/drawing/2014/main" id="{5019BA6F-E264-444D-94C3-7975DFD8DD0F}"/>
              </a:ext>
            </a:extLst>
          </p:cNvPr>
          <p:cNvSpPr txBox="1"/>
          <p:nvPr/>
        </p:nvSpPr>
        <p:spPr>
          <a:xfrm>
            <a:off x="7817713" y="6112930"/>
            <a:ext cx="4222759" cy="707886"/>
          </a:xfrm>
          <a:prstGeom prst="rect">
            <a:avLst/>
          </a:prstGeom>
          <a:noFill/>
        </p:spPr>
        <p:txBody>
          <a:bodyPr wrap="none" rtlCol="0">
            <a:spAutoFit/>
          </a:bodyPr>
          <a:lstStyle/>
          <a:p>
            <a:r>
              <a:rPr lang="en-US" sz="4000" dirty="0">
                <a:solidFill>
                  <a:srgbClr val="FF0000"/>
                </a:solidFill>
              </a:rPr>
              <a:t>What might his be?</a:t>
            </a:r>
          </a:p>
        </p:txBody>
      </p:sp>
    </p:spTree>
    <p:extLst>
      <p:ext uri="{BB962C8B-B14F-4D97-AF65-F5344CB8AC3E}">
        <p14:creationId xmlns:p14="http://schemas.microsoft.com/office/powerpoint/2010/main" val="3990407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F12052-1BBB-874C-82AC-338F026B5B38}"/>
              </a:ext>
            </a:extLst>
          </p:cNvPr>
          <p:cNvPicPr>
            <a:picLocks noChangeAspect="1"/>
          </p:cNvPicPr>
          <p:nvPr/>
        </p:nvPicPr>
        <p:blipFill>
          <a:blip r:embed="rId2"/>
          <a:stretch>
            <a:fillRect/>
          </a:stretch>
        </p:blipFill>
        <p:spPr>
          <a:xfrm>
            <a:off x="0" y="-293019"/>
            <a:ext cx="12311743" cy="8179720"/>
          </a:xfrm>
          <a:prstGeom prst="rect">
            <a:avLst/>
          </a:prstGeom>
        </p:spPr>
      </p:pic>
    </p:spTree>
    <p:extLst>
      <p:ext uri="{BB962C8B-B14F-4D97-AF65-F5344CB8AC3E}">
        <p14:creationId xmlns:p14="http://schemas.microsoft.com/office/powerpoint/2010/main" val="3381828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83807FB-3BB1-4842-97A6-43A593FFE09B}"/>
              </a:ext>
            </a:extLst>
          </p:cNvPr>
          <p:cNvSpPr txBox="1">
            <a:spLocks/>
          </p:cNvSpPr>
          <p:nvPr/>
        </p:nvSpPr>
        <p:spPr>
          <a:xfrm>
            <a:off x="759277" y="1724972"/>
            <a:ext cx="5143501" cy="552565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600" b="1" dirty="0">
                <a:solidFill>
                  <a:srgbClr val="0070C0"/>
                </a:solidFill>
                <a:latin typeface="Chalkboard SE" panose="03050602040202020205" pitchFamily="66" charset="77"/>
              </a:rPr>
              <a:t>IN YOUR OPINION, WHAT </a:t>
            </a:r>
            <a:r>
              <a:rPr lang="en-GB" sz="3600" b="1" u="sng" dirty="0">
                <a:solidFill>
                  <a:srgbClr val="0070C0"/>
                </a:solidFill>
                <a:latin typeface="Chalkboard SE" panose="03050602040202020205" pitchFamily="66" charset="77"/>
              </a:rPr>
              <a:t>SPECIFIC</a:t>
            </a:r>
            <a:r>
              <a:rPr lang="en-GB" sz="3600" b="1" dirty="0">
                <a:solidFill>
                  <a:srgbClr val="0070C0"/>
                </a:solidFill>
                <a:latin typeface="Chalkboard SE" panose="03050602040202020205" pitchFamily="66" charset="77"/>
              </a:rPr>
              <a:t> SOCIAL SKILLS DO CHILDREN NEED?</a:t>
            </a:r>
          </a:p>
          <a:p>
            <a:pPr marL="0" indent="0">
              <a:buNone/>
            </a:pPr>
            <a:endParaRPr lang="en-GB" sz="3600" b="1" i="1" dirty="0">
              <a:solidFill>
                <a:schemeClr val="accent1">
                  <a:lumMod val="50000"/>
                </a:schemeClr>
              </a:solidFill>
            </a:endParaRPr>
          </a:p>
          <a:p>
            <a:pPr marL="0" indent="0">
              <a:buNone/>
            </a:pPr>
            <a:r>
              <a:rPr lang="en-GB" sz="3600" b="1" i="1" dirty="0"/>
              <a:t>Consider also why these are important?</a:t>
            </a:r>
          </a:p>
          <a:p>
            <a:pPr marL="0" indent="0">
              <a:buNone/>
            </a:pPr>
            <a:endParaRPr lang="en-GB" sz="2400" b="1" i="1" dirty="0">
              <a:solidFill>
                <a:schemeClr val="accent1">
                  <a:lumMod val="50000"/>
                </a:schemeClr>
              </a:solidFill>
            </a:endParaRPr>
          </a:p>
        </p:txBody>
      </p:sp>
      <p:pic>
        <p:nvPicPr>
          <p:cNvPr id="9" name="Picture 8">
            <a:extLst>
              <a:ext uri="{FF2B5EF4-FFF2-40B4-BE49-F238E27FC236}">
                <a16:creationId xmlns:a16="http://schemas.microsoft.com/office/drawing/2014/main" id="{82C1799C-BC77-F74A-A452-1DBA9FC60C35}"/>
              </a:ext>
            </a:extLst>
          </p:cNvPr>
          <p:cNvPicPr>
            <a:picLocks noChangeAspect="1"/>
          </p:cNvPicPr>
          <p:nvPr/>
        </p:nvPicPr>
        <p:blipFill rotWithShape="1">
          <a:blip r:embed="rId2"/>
          <a:srcRect l="32143" t="16530" r="31531" b="15714"/>
          <a:stretch/>
        </p:blipFill>
        <p:spPr>
          <a:xfrm>
            <a:off x="0" y="25051"/>
            <a:ext cx="1518557" cy="1487019"/>
          </a:xfrm>
          <a:prstGeom prst="rect">
            <a:avLst/>
          </a:prstGeom>
        </p:spPr>
      </p:pic>
      <p:pic>
        <p:nvPicPr>
          <p:cNvPr id="11" name="Picture 10">
            <a:extLst>
              <a:ext uri="{FF2B5EF4-FFF2-40B4-BE49-F238E27FC236}">
                <a16:creationId xmlns:a16="http://schemas.microsoft.com/office/drawing/2014/main" id="{E4F1AAA3-4B86-F14B-B2F4-72B86A3F746F}"/>
              </a:ext>
            </a:extLst>
          </p:cNvPr>
          <p:cNvPicPr>
            <a:picLocks noChangeAspect="1"/>
          </p:cNvPicPr>
          <p:nvPr/>
        </p:nvPicPr>
        <p:blipFill>
          <a:blip r:embed="rId3"/>
          <a:stretch>
            <a:fillRect/>
          </a:stretch>
        </p:blipFill>
        <p:spPr>
          <a:xfrm>
            <a:off x="1696331" y="-1"/>
            <a:ext cx="1782042" cy="1782042"/>
          </a:xfrm>
          <a:prstGeom prst="rect">
            <a:avLst/>
          </a:prstGeom>
        </p:spPr>
      </p:pic>
      <p:pic>
        <p:nvPicPr>
          <p:cNvPr id="4" name="Picture 3">
            <a:extLst>
              <a:ext uri="{FF2B5EF4-FFF2-40B4-BE49-F238E27FC236}">
                <a16:creationId xmlns:a16="http://schemas.microsoft.com/office/drawing/2014/main" id="{670C8073-1B03-3946-9407-9020EA4EC481}"/>
              </a:ext>
            </a:extLst>
          </p:cNvPr>
          <p:cNvPicPr>
            <a:picLocks noChangeAspect="1"/>
          </p:cNvPicPr>
          <p:nvPr/>
        </p:nvPicPr>
        <p:blipFill>
          <a:blip r:embed="rId4"/>
          <a:stretch>
            <a:fillRect/>
          </a:stretch>
        </p:blipFill>
        <p:spPr>
          <a:xfrm rot="518093">
            <a:off x="6368422" y="380536"/>
            <a:ext cx="5533169" cy="6145838"/>
          </a:xfrm>
          <a:prstGeom prst="rect">
            <a:avLst/>
          </a:prstGeom>
        </p:spPr>
      </p:pic>
      <p:pic>
        <p:nvPicPr>
          <p:cNvPr id="5" name="Picture 4">
            <a:extLst>
              <a:ext uri="{FF2B5EF4-FFF2-40B4-BE49-F238E27FC236}">
                <a16:creationId xmlns:a16="http://schemas.microsoft.com/office/drawing/2014/main" id="{5C8A554E-8B84-CF4F-8C98-8CA7CD33727F}"/>
              </a:ext>
            </a:extLst>
          </p:cNvPr>
          <p:cNvPicPr>
            <a:picLocks noChangeAspect="1"/>
          </p:cNvPicPr>
          <p:nvPr/>
        </p:nvPicPr>
        <p:blipFill>
          <a:blip r:embed="rId5"/>
          <a:stretch>
            <a:fillRect/>
          </a:stretch>
        </p:blipFill>
        <p:spPr>
          <a:xfrm rot="18656624">
            <a:off x="5037258" y="4164758"/>
            <a:ext cx="2491514" cy="2491514"/>
          </a:xfrm>
          <a:prstGeom prst="rect">
            <a:avLst/>
          </a:prstGeom>
        </p:spPr>
      </p:pic>
    </p:spTree>
    <p:extLst>
      <p:ext uri="{BB962C8B-B14F-4D97-AF65-F5344CB8AC3E}">
        <p14:creationId xmlns:p14="http://schemas.microsoft.com/office/powerpoint/2010/main" val="821943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5">
            <a:extLst>
              <a:ext uri="{FF2B5EF4-FFF2-40B4-BE49-F238E27FC236}">
                <a16:creationId xmlns:a16="http://schemas.microsoft.com/office/drawing/2014/main" id="{EFE7F3F2-E688-7043-AB44-939A8E07880F}"/>
              </a:ext>
            </a:extLst>
          </p:cNvPr>
          <p:cNvSpPr txBox="1">
            <a:spLocks/>
          </p:cNvSpPr>
          <p:nvPr/>
        </p:nvSpPr>
        <p:spPr>
          <a:xfrm>
            <a:off x="5025568" y="530942"/>
            <a:ext cx="7493004" cy="5886186"/>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i="1" dirty="0"/>
              <a:t>Co-operation and co-working</a:t>
            </a:r>
          </a:p>
          <a:p>
            <a:r>
              <a:rPr lang="en-GB" sz="3200" i="1" dirty="0"/>
              <a:t>Affiliation and friendship</a:t>
            </a:r>
          </a:p>
          <a:p>
            <a:r>
              <a:rPr lang="en-GB" sz="3200" i="1" dirty="0"/>
              <a:t>Acceptable and unacceptable behaviour</a:t>
            </a:r>
          </a:p>
          <a:p>
            <a:r>
              <a:rPr lang="en-GB" sz="3200" i="1" dirty="0"/>
              <a:t>Compromise – share, take turns</a:t>
            </a:r>
          </a:p>
          <a:p>
            <a:r>
              <a:rPr lang="en-GB" sz="3200" i="1" dirty="0"/>
              <a:t>Managing and resolving conflict</a:t>
            </a:r>
          </a:p>
          <a:p>
            <a:r>
              <a:rPr lang="en-GB" sz="3200" i="1" dirty="0"/>
              <a:t>Assertiveness</a:t>
            </a:r>
          </a:p>
          <a:p>
            <a:r>
              <a:rPr lang="en-GB" sz="3200" i="1" dirty="0"/>
              <a:t>Group dynamics</a:t>
            </a:r>
          </a:p>
          <a:p>
            <a:r>
              <a:rPr lang="en-GB" sz="3200" i="1" dirty="0"/>
              <a:t>Consequences and causation</a:t>
            </a:r>
          </a:p>
          <a:p>
            <a:r>
              <a:rPr lang="en-GB" sz="3200" i="1" dirty="0"/>
              <a:t>Social engagement e.g. hygiene, eating habits</a:t>
            </a:r>
          </a:p>
          <a:p>
            <a:r>
              <a:rPr lang="en-GB" sz="3200" i="1" dirty="0"/>
              <a:t>Emotional display rules</a:t>
            </a:r>
          </a:p>
          <a:p>
            <a:endParaRPr lang="en-GB" i="1" dirty="0"/>
          </a:p>
        </p:txBody>
      </p:sp>
      <p:pic>
        <p:nvPicPr>
          <p:cNvPr id="10" name="Picture 9">
            <a:extLst>
              <a:ext uri="{FF2B5EF4-FFF2-40B4-BE49-F238E27FC236}">
                <a16:creationId xmlns:a16="http://schemas.microsoft.com/office/drawing/2014/main" id="{0582C54D-78B6-2943-ADDA-88A8FA9072F2}"/>
              </a:ext>
            </a:extLst>
          </p:cNvPr>
          <p:cNvPicPr>
            <a:picLocks noChangeAspect="1"/>
          </p:cNvPicPr>
          <p:nvPr/>
        </p:nvPicPr>
        <p:blipFill>
          <a:blip r:embed="rId2"/>
          <a:stretch>
            <a:fillRect/>
          </a:stretch>
        </p:blipFill>
        <p:spPr>
          <a:xfrm>
            <a:off x="-1083923" y="1769633"/>
            <a:ext cx="3664261" cy="5224589"/>
          </a:xfrm>
          <a:prstGeom prst="rect">
            <a:avLst/>
          </a:prstGeom>
        </p:spPr>
      </p:pic>
      <p:sp>
        <p:nvSpPr>
          <p:cNvPr id="6" name="TextBox 5">
            <a:extLst>
              <a:ext uri="{FF2B5EF4-FFF2-40B4-BE49-F238E27FC236}">
                <a16:creationId xmlns:a16="http://schemas.microsoft.com/office/drawing/2014/main" id="{6FD84815-A257-AE44-A8FA-B79D03274CA6}"/>
              </a:ext>
            </a:extLst>
          </p:cNvPr>
          <p:cNvSpPr txBox="1"/>
          <p:nvPr/>
        </p:nvSpPr>
        <p:spPr>
          <a:xfrm>
            <a:off x="2580338" y="334714"/>
            <a:ext cx="2188029" cy="6278642"/>
          </a:xfrm>
          <a:prstGeom prst="rect">
            <a:avLst/>
          </a:prstGeom>
          <a:noFill/>
        </p:spPr>
        <p:txBody>
          <a:bodyPr wrap="square" rtlCol="0">
            <a:spAutoFit/>
          </a:bodyPr>
          <a:lstStyle/>
          <a:p>
            <a:pPr algn="ctr"/>
            <a:r>
              <a:rPr lang="en-US" sz="2400" dirty="0">
                <a:solidFill>
                  <a:srgbClr val="00B0F0"/>
                </a:solidFill>
              </a:rPr>
              <a:t>Skills that Ella will develop over time depending on her age and stage of development.</a:t>
            </a:r>
          </a:p>
          <a:p>
            <a:pPr algn="ctr"/>
            <a:endParaRPr lang="en-US" sz="2400" dirty="0">
              <a:solidFill>
                <a:srgbClr val="00B0F0"/>
              </a:solidFill>
            </a:endParaRPr>
          </a:p>
          <a:p>
            <a:pPr algn="ctr"/>
            <a:r>
              <a:rPr lang="en-US" sz="2400" dirty="0">
                <a:solidFill>
                  <a:srgbClr val="00B0F0"/>
                </a:solidFill>
              </a:rPr>
              <a:t>Through play, experiences and a safe environment, both through guidance from an adult and independently. </a:t>
            </a:r>
          </a:p>
          <a:p>
            <a:endParaRPr lang="en-US" dirty="0"/>
          </a:p>
        </p:txBody>
      </p:sp>
    </p:spTree>
    <p:extLst>
      <p:ext uri="{BB962C8B-B14F-4D97-AF65-F5344CB8AC3E}">
        <p14:creationId xmlns:p14="http://schemas.microsoft.com/office/powerpoint/2010/main" val="2738387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70C8073-1B03-3946-9407-9020EA4EC481}"/>
              </a:ext>
            </a:extLst>
          </p:cNvPr>
          <p:cNvPicPr>
            <a:picLocks noChangeAspect="1"/>
          </p:cNvPicPr>
          <p:nvPr/>
        </p:nvPicPr>
        <p:blipFill>
          <a:blip r:embed="rId2"/>
          <a:stretch>
            <a:fillRect/>
          </a:stretch>
        </p:blipFill>
        <p:spPr>
          <a:xfrm rot="518093">
            <a:off x="6368422" y="380536"/>
            <a:ext cx="5533169" cy="6145838"/>
          </a:xfrm>
          <a:prstGeom prst="rect">
            <a:avLst/>
          </a:prstGeom>
        </p:spPr>
      </p:pic>
      <p:pic>
        <p:nvPicPr>
          <p:cNvPr id="5" name="Picture 4">
            <a:extLst>
              <a:ext uri="{FF2B5EF4-FFF2-40B4-BE49-F238E27FC236}">
                <a16:creationId xmlns:a16="http://schemas.microsoft.com/office/drawing/2014/main" id="{5C8A554E-8B84-CF4F-8C98-8CA7CD33727F}"/>
              </a:ext>
            </a:extLst>
          </p:cNvPr>
          <p:cNvPicPr>
            <a:picLocks noChangeAspect="1"/>
          </p:cNvPicPr>
          <p:nvPr/>
        </p:nvPicPr>
        <p:blipFill>
          <a:blip r:embed="rId3"/>
          <a:stretch>
            <a:fillRect/>
          </a:stretch>
        </p:blipFill>
        <p:spPr>
          <a:xfrm rot="13883843" flipV="1">
            <a:off x="4553434" y="4383982"/>
            <a:ext cx="2769975" cy="2769975"/>
          </a:xfrm>
          <a:prstGeom prst="rect">
            <a:avLst/>
          </a:prstGeom>
        </p:spPr>
      </p:pic>
      <p:sp>
        <p:nvSpPr>
          <p:cNvPr id="7" name="Content Placeholder 5">
            <a:extLst>
              <a:ext uri="{FF2B5EF4-FFF2-40B4-BE49-F238E27FC236}">
                <a16:creationId xmlns:a16="http://schemas.microsoft.com/office/drawing/2014/main" id="{EFE7F3F2-E688-7043-AB44-939A8E07880F}"/>
              </a:ext>
            </a:extLst>
          </p:cNvPr>
          <p:cNvSpPr txBox="1">
            <a:spLocks/>
          </p:cNvSpPr>
          <p:nvPr/>
        </p:nvSpPr>
        <p:spPr>
          <a:xfrm>
            <a:off x="573310" y="808528"/>
            <a:ext cx="5709705" cy="528985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i="1" dirty="0"/>
              <a:t>Co-operation and co-working</a:t>
            </a:r>
          </a:p>
          <a:p>
            <a:r>
              <a:rPr lang="en-GB" sz="2400" i="1" dirty="0"/>
              <a:t>Affiliation and friendship</a:t>
            </a:r>
          </a:p>
          <a:p>
            <a:r>
              <a:rPr lang="en-GB" sz="2400" i="1" dirty="0"/>
              <a:t>Acceptable and unacceptable behaviour</a:t>
            </a:r>
          </a:p>
          <a:p>
            <a:r>
              <a:rPr lang="en-GB" sz="2400" i="1" dirty="0"/>
              <a:t>Compromise – share, take turns</a:t>
            </a:r>
          </a:p>
          <a:p>
            <a:r>
              <a:rPr lang="en-GB" sz="2400" i="1" dirty="0"/>
              <a:t>Managing and resolving conflict</a:t>
            </a:r>
          </a:p>
          <a:p>
            <a:r>
              <a:rPr lang="en-GB" sz="2400" i="1" dirty="0"/>
              <a:t>Assertiveness</a:t>
            </a:r>
          </a:p>
          <a:p>
            <a:r>
              <a:rPr lang="en-GB" sz="2400" i="1" dirty="0"/>
              <a:t>Group dynamics</a:t>
            </a:r>
          </a:p>
          <a:p>
            <a:r>
              <a:rPr lang="en-GB" sz="2400" i="1" dirty="0"/>
              <a:t>Consequences and causation</a:t>
            </a:r>
          </a:p>
          <a:p>
            <a:r>
              <a:rPr lang="en-GB" sz="2400" i="1" dirty="0"/>
              <a:t>Social engagement e.g. hygiene, eating habits</a:t>
            </a:r>
          </a:p>
          <a:p>
            <a:r>
              <a:rPr lang="en-GB" sz="2400" i="1" dirty="0"/>
              <a:t>Emotional display rules</a:t>
            </a:r>
          </a:p>
          <a:p>
            <a:endParaRPr lang="en-GB" i="1" dirty="0"/>
          </a:p>
        </p:txBody>
      </p:sp>
      <p:sp>
        <p:nvSpPr>
          <p:cNvPr id="3" name="TextBox 2">
            <a:extLst>
              <a:ext uri="{FF2B5EF4-FFF2-40B4-BE49-F238E27FC236}">
                <a16:creationId xmlns:a16="http://schemas.microsoft.com/office/drawing/2014/main" id="{A9B76130-9877-FD43-932F-BEF98757BCF8}"/>
              </a:ext>
            </a:extLst>
          </p:cNvPr>
          <p:cNvSpPr txBox="1"/>
          <p:nvPr/>
        </p:nvSpPr>
        <p:spPr>
          <a:xfrm rot="1073801">
            <a:off x="5126117" y="5772092"/>
            <a:ext cx="1948226" cy="369332"/>
          </a:xfrm>
          <a:prstGeom prst="rect">
            <a:avLst/>
          </a:prstGeom>
          <a:noFill/>
        </p:spPr>
        <p:txBody>
          <a:bodyPr wrap="none" rtlCol="0">
            <a:spAutoFit/>
          </a:bodyPr>
          <a:lstStyle/>
          <a:p>
            <a:r>
              <a:rPr lang="en-US" dirty="0"/>
              <a:t>Make connections </a:t>
            </a:r>
          </a:p>
        </p:txBody>
      </p:sp>
    </p:spTree>
    <p:extLst>
      <p:ext uri="{BB962C8B-B14F-4D97-AF65-F5344CB8AC3E}">
        <p14:creationId xmlns:p14="http://schemas.microsoft.com/office/powerpoint/2010/main" val="989384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6159B5-7996-604C-B3B5-166EF38860FA}"/>
              </a:ext>
            </a:extLst>
          </p:cNvPr>
          <p:cNvPicPr>
            <a:picLocks noChangeAspect="1"/>
          </p:cNvPicPr>
          <p:nvPr/>
        </p:nvPicPr>
        <p:blipFill>
          <a:blip r:embed="rId2"/>
          <a:stretch>
            <a:fillRect/>
          </a:stretch>
        </p:blipFill>
        <p:spPr>
          <a:xfrm>
            <a:off x="1459544" y="0"/>
            <a:ext cx="9240253" cy="6858000"/>
          </a:xfrm>
          <a:prstGeom prst="rect">
            <a:avLst/>
          </a:prstGeom>
        </p:spPr>
      </p:pic>
      <p:sp>
        <p:nvSpPr>
          <p:cNvPr id="4" name="Rectangle 3">
            <a:extLst>
              <a:ext uri="{FF2B5EF4-FFF2-40B4-BE49-F238E27FC236}">
                <a16:creationId xmlns:a16="http://schemas.microsoft.com/office/drawing/2014/main" id="{04F2D642-5671-CD4B-995A-7FE40D2AD5CE}"/>
              </a:ext>
            </a:extLst>
          </p:cNvPr>
          <p:cNvSpPr/>
          <p:nvPr/>
        </p:nvSpPr>
        <p:spPr>
          <a:xfrm>
            <a:off x="3304707" y="2460563"/>
            <a:ext cx="6009146" cy="707886"/>
          </a:xfrm>
          <a:prstGeom prst="rect">
            <a:avLst/>
          </a:prstGeom>
        </p:spPr>
        <p:txBody>
          <a:bodyPr wrap="none">
            <a:spAutoFit/>
          </a:bodyPr>
          <a:lstStyle/>
          <a:p>
            <a:r>
              <a:rPr lang="en-GB" sz="4000" i="1" dirty="0">
                <a:solidFill>
                  <a:schemeClr val="bg1"/>
                </a:solidFill>
              </a:rPr>
              <a:t>‘Social Development Stages’</a:t>
            </a:r>
            <a:endParaRPr lang="en-US" sz="4000" dirty="0">
              <a:solidFill>
                <a:schemeClr val="bg1"/>
              </a:solidFill>
            </a:endParaRPr>
          </a:p>
        </p:txBody>
      </p:sp>
    </p:spTree>
    <p:extLst>
      <p:ext uri="{BB962C8B-B14F-4D97-AF65-F5344CB8AC3E}">
        <p14:creationId xmlns:p14="http://schemas.microsoft.com/office/powerpoint/2010/main" val="937362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2C1799C-BC77-F74A-A452-1DBA9FC60C35}"/>
              </a:ext>
            </a:extLst>
          </p:cNvPr>
          <p:cNvPicPr>
            <a:picLocks noChangeAspect="1"/>
          </p:cNvPicPr>
          <p:nvPr/>
        </p:nvPicPr>
        <p:blipFill rotWithShape="1">
          <a:blip r:embed="rId2"/>
          <a:srcRect l="32143" t="16530" r="31531" b="15714"/>
          <a:stretch/>
        </p:blipFill>
        <p:spPr>
          <a:xfrm>
            <a:off x="0" y="25051"/>
            <a:ext cx="1518557" cy="1487019"/>
          </a:xfrm>
          <a:prstGeom prst="rect">
            <a:avLst/>
          </a:prstGeom>
        </p:spPr>
      </p:pic>
      <p:pic>
        <p:nvPicPr>
          <p:cNvPr id="11" name="Picture 10">
            <a:extLst>
              <a:ext uri="{FF2B5EF4-FFF2-40B4-BE49-F238E27FC236}">
                <a16:creationId xmlns:a16="http://schemas.microsoft.com/office/drawing/2014/main" id="{E4F1AAA3-4B86-F14B-B2F4-72B86A3F746F}"/>
              </a:ext>
            </a:extLst>
          </p:cNvPr>
          <p:cNvPicPr>
            <a:picLocks noChangeAspect="1"/>
          </p:cNvPicPr>
          <p:nvPr/>
        </p:nvPicPr>
        <p:blipFill>
          <a:blip r:embed="rId3"/>
          <a:stretch>
            <a:fillRect/>
          </a:stretch>
        </p:blipFill>
        <p:spPr>
          <a:xfrm>
            <a:off x="1696331" y="-1"/>
            <a:ext cx="1782042" cy="1782042"/>
          </a:xfrm>
          <a:prstGeom prst="rect">
            <a:avLst/>
          </a:prstGeom>
        </p:spPr>
      </p:pic>
      <p:pic>
        <p:nvPicPr>
          <p:cNvPr id="5" name="Picture 4">
            <a:extLst>
              <a:ext uri="{FF2B5EF4-FFF2-40B4-BE49-F238E27FC236}">
                <a16:creationId xmlns:a16="http://schemas.microsoft.com/office/drawing/2014/main" id="{5C8A554E-8B84-CF4F-8C98-8CA7CD33727F}"/>
              </a:ext>
            </a:extLst>
          </p:cNvPr>
          <p:cNvPicPr>
            <a:picLocks noChangeAspect="1"/>
          </p:cNvPicPr>
          <p:nvPr/>
        </p:nvPicPr>
        <p:blipFill>
          <a:blip r:embed="rId4"/>
          <a:stretch>
            <a:fillRect/>
          </a:stretch>
        </p:blipFill>
        <p:spPr>
          <a:xfrm rot="8960259">
            <a:off x="1808795" y="4302109"/>
            <a:ext cx="1568156" cy="1568156"/>
          </a:xfrm>
          <a:prstGeom prst="rect">
            <a:avLst/>
          </a:prstGeom>
        </p:spPr>
      </p:pic>
      <p:sp>
        <p:nvSpPr>
          <p:cNvPr id="7" name="Content Placeholder 3">
            <a:extLst>
              <a:ext uri="{FF2B5EF4-FFF2-40B4-BE49-F238E27FC236}">
                <a16:creationId xmlns:a16="http://schemas.microsoft.com/office/drawing/2014/main" id="{BAE00650-DBC2-4848-BECF-D14B51E120A8}"/>
              </a:ext>
            </a:extLst>
          </p:cNvPr>
          <p:cNvSpPr txBox="1">
            <a:spLocks/>
          </p:cNvSpPr>
          <p:nvPr/>
        </p:nvSpPr>
        <p:spPr>
          <a:xfrm>
            <a:off x="3656147" y="617720"/>
            <a:ext cx="7935686" cy="554278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chemeClr val="bg2">
                  <a:lumMod val="60000"/>
                  <a:lumOff val="40000"/>
                </a:schemeClr>
              </a:buClr>
              <a:buNone/>
            </a:pPr>
            <a:r>
              <a:rPr lang="en-GB" i="1" dirty="0"/>
              <a:t>Read the ‘Social Development Stages’ sheet available on the folder on Moodle</a:t>
            </a:r>
          </a:p>
          <a:p>
            <a:pPr marL="0" indent="0">
              <a:buClr>
                <a:schemeClr val="bg2">
                  <a:lumMod val="60000"/>
                  <a:lumOff val="40000"/>
                </a:schemeClr>
              </a:buClr>
              <a:buNone/>
            </a:pPr>
            <a:r>
              <a:rPr lang="en-GB" i="1" dirty="0"/>
              <a:t> </a:t>
            </a:r>
            <a:r>
              <a:rPr lang="en-GB" i="1" dirty="0">
                <a:solidFill>
                  <a:srgbClr val="00B0F0"/>
                </a:solidFill>
                <a:hlinkClick r:id="rId5">
                  <a:extLst>
                    <a:ext uri="{A12FA001-AC4F-418D-AE19-62706E023703}">
                      <ahyp:hlinkClr xmlns:ahyp="http://schemas.microsoft.com/office/drawing/2018/hyperlinkcolor" val="tx"/>
                    </a:ext>
                  </a:extLst>
                </a:hlinkClick>
              </a:rPr>
              <a:t>https://moodle.uwtsd.ac.uk/pluginfile.php/423606/mod_folder/content/0/Social%20Development%20Stages%20sheet.docx?forcedownload=1</a:t>
            </a:r>
            <a:r>
              <a:rPr lang="en-GB" i="1" dirty="0">
                <a:solidFill>
                  <a:srgbClr val="00B0F0"/>
                </a:solidFill>
              </a:rPr>
              <a:t> </a:t>
            </a:r>
          </a:p>
          <a:p>
            <a:pPr marL="0" indent="0">
              <a:buClr>
                <a:schemeClr val="bg2">
                  <a:lumMod val="60000"/>
                  <a:lumOff val="40000"/>
                </a:schemeClr>
              </a:buClr>
              <a:buNone/>
            </a:pPr>
            <a:endParaRPr lang="en-GB" i="1" dirty="0">
              <a:solidFill>
                <a:srgbClr val="00B0F0"/>
              </a:solidFill>
            </a:endParaRPr>
          </a:p>
          <a:p>
            <a:pPr marL="0" indent="0">
              <a:buClr>
                <a:schemeClr val="bg2">
                  <a:lumMod val="60000"/>
                  <a:lumOff val="40000"/>
                </a:schemeClr>
              </a:buClr>
              <a:buNone/>
            </a:pPr>
            <a:r>
              <a:rPr lang="en-GB" i="1" dirty="0"/>
              <a:t> Can you match the statement with the age/stage?        </a:t>
            </a:r>
          </a:p>
          <a:p>
            <a:pPr marL="514350" indent="-514350">
              <a:buClr>
                <a:schemeClr val="bg2">
                  <a:lumMod val="60000"/>
                  <a:lumOff val="40000"/>
                </a:schemeClr>
              </a:buClr>
              <a:buFont typeface="+mj-lt"/>
              <a:buAutoNum type="arabicPeriod"/>
            </a:pPr>
            <a:endParaRPr lang="en-GB" i="1" dirty="0"/>
          </a:p>
          <a:p>
            <a:pPr marL="0" indent="0">
              <a:buClr>
                <a:schemeClr val="bg2">
                  <a:lumMod val="60000"/>
                  <a:lumOff val="40000"/>
                </a:schemeClr>
              </a:buClr>
              <a:buNone/>
            </a:pPr>
            <a:r>
              <a:rPr lang="en-GB" i="1" dirty="0"/>
              <a:t>What about Ella? Re-read the ‘Personal and Social Development’ section of the profile.  Where is she at?  How do you know this?  Write 3-4 bullet points summarising your views. </a:t>
            </a:r>
          </a:p>
        </p:txBody>
      </p:sp>
      <p:pic>
        <p:nvPicPr>
          <p:cNvPr id="8" name="Picture 7">
            <a:extLst>
              <a:ext uri="{FF2B5EF4-FFF2-40B4-BE49-F238E27FC236}">
                <a16:creationId xmlns:a16="http://schemas.microsoft.com/office/drawing/2014/main" id="{E5EE7D73-4EF4-D442-924F-987511815023}"/>
              </a:ext>
            </a:extLst>
          </p:cNvPr>
          <p:cNvPicPr>
            <a:picLocks noChangeAspect="1"/>
          </p:cNvPicPr>
          <p:nvPr/>
        </p:nvPicPr>
        <p:blipFill>
          <a:blip r:embed="rId6"/>
          <a:stretch>
            <a:fillRect/>
          </a:stretch>
        </p:blipFill>
        <p:spPr>
          <a:xfrm>
            <a:off x="-395339" y="3875648"/>
            <a:ext cx="2091670" cy="2982352"/>
          </a:xfrm>
          <a:prstGeom prst="rect">
            <a:avLst/>
          </a:prstGeom>
        </p:spPr>
      </p:pic>
    </p:spTree>
    <p:extLst>
      <p:ext uri="{BB962C8B-B14F-4D97-AF65-F5344CB8AC3E}">
        <p14:creationId xmlns:p14="http://schemas.microsoft.com/office/powerpoint/2010/main" val="1021471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6665D3-6D3C-7E43-8F92-3C2FF5A36271}"/>
              </a:ext>
            </a:extLst>
          </p:cNvPr>
          <p:cNvPicPr>
            <a:picLocks noChangeAspect="1"/>
          </p:cNvPicPr>
          <p:nvPr/>
        </p:nvPicPr>
        <p:blipFill>
          <a:blip r:embed="rId2"/>
          <a:stretch>
            <a:fillRect/>
          </a:stretch>
        </p:blipFill>
        <p:spPr>
          <a:xfrm>
            <a:off x="0" y="101395"/>
            <a:ext cx="4738739" cy="6756605"/>
          </a:xfrm>
          <a:prstGeom prst="rect">
            <a:avLst/>
          </a:prstGeom>
        </p:spPr>
      </p:pic>
      <p:sp>
        <p:nvSpPr>
          <p:cNvPr id="3" name="TextBox 2">
            <a:extLst>
              <a:ext uri="{FF2B5EF4-FFF2-40B4-BE49-F238E27FC236}">
                <a16:creationId xmlns:a16="http://schemas.microsoft.com/office/drawing/2014/main" id="{CABFA99B-78D0-5049-99FE-EA482C9B16FB}"/>
              </a:ext>
            </a:extLst>
          </p:cNvPr>
          <p:cNvSpPr txBox="1"/>
          <p:nvPr/>
        </p:nvSpPr>
        <p:spPr>
          <a:xfrm>
            <a:off x="3820885" y="2351314"/>
            <a:ext cx="7992060" cy="707886"/>
          </a:xfrm>
          <a:prstGeom prst="rect">
            <a:avLst/>
          </a:prstGeom>
          <a:noFill/>
        </p:spPr>
        <p:txBody>
          <a:bodyPr wrap="none" rtlCol="0">
            <a:spAutoFit/>
          </a:bodyPr>
          <a:lstStyle/>
          <a:p>
            <a:r>
              <a:rPr lang="en-US" sz="4000" dirty="0"/>
              <a:t>Why might Ella be behaving like this? </a:t>
            </a:r>
          </a:p>
        </p:txBody>
      </p:sp>
    </p:spTree>
    <p:extLst>
      <p:ext uri="{BB962C8B-B14F-4D97-AF65-F5344CB8AC3E}">
        <p14:creationId xmlns:p14="http://schemas.microsoft.com/office/powerpoint/2010/main" val="1545435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44B2417B-C7C6-334E-8A2C-5C374B086450}"/>
              </a:ext>
            </a:extLst>
          </p:cNvPr>
          <p:cNvPicPr>
            <a:picLocks noChangeAspect="1"/>
          </p:cNvPicPr>
          <p:nvPr/>
        </p:nvPicPr>
        <p:blipFill>
          <a:blip r:embed="rId3"/>
          <a:stretch>
            <a:fillRect/>
          </a:stretch>
        </p:blipFill>
        <p:spPr>
          <a:xfrm>
            <a:off x="2222500" y="450850"/>
            <a:ext cx="7747000" cy="5956300"/>
          </a:xfrm>
          <a:prstGeom prst="rect">
            <a:avLst/>
          </a:prstGeom>
        </p:spPr>
      </p:pic>
    </p:spTree>
    <p:extLst>
      <p:ext uri="{BB962C8B-B14F-4D97-AF65-F5344CB8AC3E}">
        <p14:creationId xmlns:p14="http://schemas.microsoft.com/office/powerpoint/2010/main" val="2975851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EEC66905-36EF-1E44-9B99-B40FFE91E04E}"/>
              </a:ext>
            </a:extLst>
          </p:cNvPr>
          <p:cNvPicPr>
            <a:picLocks noChangeAspect="1"/>
          </p:cNvPicPr>
          <p:nvPr/>
        </p:nvPicPr>
        <p:blipFill>
          <a:blip r:embed="rId3"/>
          <a:stretch>
            <a:fillRect/>
          </a:stretch>
        </p:blipFill>
        <p:spPr>
          <a:xfrm>
            <a:off x="1282700" y="419100"/>
            <a:ext cx="9626600" cy="6019800"/>
          </a:xfrm>
          <a:prstGeom prst="rect">
            <a:avLst/>
          </a:prstGeom>
        </p:spPr>
      </p:pic>
    </p:spTree>
    <p:extLst>
      <p:ext uri="{BB962C8B-B14F-4D97-AF65-F5344CB8AC3E}">
        <p14:creationId xmlns:p14="http://schemas.microsoft.com/office/powerpoint/2010/main" val="337592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E90D1A-318B-6A40-97D2-114DEE746074}"/>
              </a:ext>
            </a:extLst>
          </p:cNvPr>
          <p:cNvSpPr txBox="1"/>
          <p:nvPr/>
        </p:nvSpPr>
        <p:spPr>
          <a:xfrm>
            <a:off x="310243" y="212271"/>
            <a:ext cx="4585807" cy="646331"/>
          </a:xfrm>
          <a:prstGeom prst="rect">
            <a:avLst/>
          </a:prstGeom>
          <a:noFill/>
        </p:spPr>
        <p:txBody>
          <a:bodyPr wrap="none" rtlCol="0">
            <a:spAutoFit/>
          </a:bodyPr>
          <a:lstStyle/>
          <a:p>
            <a:r>
              <a:rPr lang="en-US" sz="3600" dirty="0"/>
              <a:t>Questions to consider…</a:t>
            </a:r>
          </a:p>
        </p:txBody>
      </p:sp>
      <p:pic>
        <p:nvPicPr>
          <p:cNvPr id="6" name="Picture 5">
            <a:extLst>
              <a:ext uri="{FF2B5EF4-FFF2-40B4-BE49-F238E27FC236}">
                <a16:creationId xmlns:a16="http://schemas.microsoft.com/office/drawing/2014/main" id="{E92092B0-D3BB-9443-A009-2A25619E7E12}"/>
              </a:ext>
            </a:extLst>
          </p:cNvPr>
          <p:cNvPicPr>
            <a:picLocks noChangeAspect="1"/>
          </p:cNvPicPr>
          <p:nvPr/>
        </p:nvPicPr>
        <p:blipFill>
          <a:blip r:embed="rId2"/>
          <a:stretch>
            <a:fillRect/>
          </a:stretch>
        </p:blipFill>
        <p:spPr>
          <a:xfrm>
            <a:off x="2157883" y="2091676"/>
            <a:ext cx="6227161" cy="8878832"/>
          </a:xfrm>
          <a:prstGeom prst="rect">
            <a:avLst/>
          </a:prstGeom>
        </p:spPr>
      </p:pic>
      <p:pic>
        <p:nvPicPr>
          <p:cNvPr id="5" name="Picture 4">
            <a:extLst>
              <a:ext uri="{FF2B5EF4-FFF2-40B4-BE49-F238E27FC236}">
                <a16:creationId xmlns:a16="http://schemas.microsoft.com/office/drawing/2014/main" id="{3023344E-A145-2446-87B4-D6E2D305CDA3}"/>
              </a:ext>
            </a:extLst>
          </p:cNvPr>
          <p:cNvPicPr>
            <a:picLocks noChangeAspect="1"/>
          </p:cNvPicPr>
          <p:nvPr/>
        </p:nvPicPr>
        <p:blipFill>
          <a:blip r:embed="rId3"/>
          <a:stretch>
            <a:fillRect/>
          </a:stretch>
        </p:blipFill>
        <p:spPr>
          <a:xfrm rot="20864340">
            <a:off x="5802732" y="163286"/>
            <a:ext cx="5164624" cy="3889607"/>
          </a:xfrm>
          <a:prstGeom prst="rect">
            <a:avLst/>
          </a:prstGeom>
        </p:spPr>
      </p:pic>
      <p:sp>
        <p:nvSpPr>
          <p:cNvPr id="8" name="TextBox 7">
            <a:extLst>
              <a:ext uri="{FF2B5EF4-FFF2-40B4-BE49-F238E27FC236}">
                <a16:creationId xmlns:a16="http://schemas.microsoft.com/office/drawing/2014/main" id="{A4746C41-3CFA-964D-B11D-C63B10176D8A}"/>
              </a:ext>
            </a:extLst>
          </p:cNvPr>
          <p:cNvSpPr txBox="1"/>
          <p:nvPr/>
        </p:nvSpPr>
        <p:spPr>
          <a:xfrm>
            <a:off x="7111415" y="1322744"/>
            <a:ext cx="2971800" cy="1077218"/>
          </a:xfrm>
          <a:prstGeom prst="rect">
            <a:avLst/>
          </a:prstGeom>
          <a:noFill/>
        </p:spPr>
        <p:txBody>
          <a:bodyPr wrap="square" rtlCol="0">
            <a:spAutoFit/>
          </a:bodyPr>
          <a:lstStyle/>
          <a:p>
            <a:pPr algn="ctr"/>
            <a:r>
              <a:rPr lang="en-US" sz="3200" dirty="0"/>
              <a:t>Will I imitate ALL adults? </a:t>
            </a:r>
          </a:p>
        </p:txBody>
      </p:sp>
    </p:spTree>
    <p:extLst>
      <p:ext uri="{BB962C8B-B14F-4D97-AF65-F5344CB8AC3E}">
        <p14:creationId xmlns:p14="http://schemas.microsoft.com/office/powerpoint/2010/main" val="2543321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E90D1A-318B-6A40-97D2-114DEE746074}"/>
              </a:ext>
            </a:extLst>
          </p:cNvPr>
          <p:cNvSpPr txBox="1"/>
          <p:nvPr/>
        </p:nvSpPr>
        <p:spPr>
          <a:xfrm>
            <a:off x="310243" y="212271"/>
            <a:ext cx="4585807" cy="646331"/>
          </a:xfrm>
          <a:prstGeom prst="rect">
            <a:avLst/>
          </a:prstGeom>
          <a:noFill/>
        </p:spPr>
        <p:txBody>
          <a:bodyPr wrap="none" rtlCol="0">
            <a:spAutoFit/>
          </a:bodyPr>
          <a:lstStyle/>
          <a:p>
            <a:r>
              <a:rPr lang="en-US" sz="3600" dirty="0"/>
              <a:t>Questions to consider…</a:t>
            </a:r>
          </a:p>
        </p:txBody>
      </p:sp>
      <p:pic>
        <p:nvPicPr>
          <p:cNvPr id="6" name="Picture 5">
            <a:extLst>
              <a:ext uri="{FF2B5EF4-FFF2-40B4-BE49-F238E27FC236}">
                <a16:creationId xmlns:a16="http://schemas.microsoft.com/office/drawing/2014/main" id="{E92092B0-D3BB-9443-A009-2A25619E7E12}"/>
              </a:ext>
            </a:extLst>
          </p:cNvPr>
          <p:cNvPicPr>
            <a:picLocks noChangeAspect="1"/>
          </p:cNvPicPr>
          <p:nvPr/>
        </p:nvPicPr>
        <p:blipFill>
          <a:blip r:embed="rId2"/>
          <a:stretch>
            <a:fillRect/>
          </a:stretch>
        </p:blipFill>
        <p:spPr>
          <a:xfrm>
            <a:off x="2157883" y="2091676"/>
            <a:ext cx="6227161" cy="8878832"/>
          </a:xfrm>
          <a:prstGeom prst="rect">
            <a:avLst/>
          </a:prstGeom>
        </p:spPr>
      </p:pic>
      <p:pic>
        <p:nvPicPr>
          <p:cNvPr id="5" name="Picture 4">
            <a:extLst>
              <a:ext uri="{FF2B5EF4-FFF2-40B4-BE49-F238E27FC236}">
                <a16:creationId xmlns:a16="http://schemas.microsoft.com/office/drawing/2014/main" id="{3023344E-A145-2446-87B4-D6E2D305CDA3}"/>
              </a:ext>
            </a:extLst>
          </p:cNvPr>
          <p:cNvPicPr>
            <a:picLocks noChangeAspect="1"/>
          </p:cNvPicPr>
          <p:nvPr/>
        </p:nvPicPr>
        <p:blipFill>
          <a:blip r:embed="rId3"/>
          <a:stretch>
            <a:fillRect/>
          </a:stretch>
        </p:blipFill>
        <p:spPr>
          <a:xfrm rot="20864340">
            <a:off x="5802732" y="163286"/>
            <a:ext cx="5164624" cy="3889607"/>
          </a:xfrm>
          <a:prstGeom prst="rect">
            <a:avLst/>
          </a:prstGeom>
        </p:spPr>
      </p:pic>
      <p:sp>
        <p:nvSpPr>
          <p:cNvPr id="7" name="TextBox 6">
            <a:extLst>
              <a:ext uri="{FF2B5EF4-FFF2-40B4-BE49-F238E27FC236}">
                <a16:creationId xmlns:a16="http://schemas.microsoft.com/office/drawing/2014/main" id="{CAAA9EC4-2F8B-0440-BA26-A03023E51AE3}"/>
              </a:ext>
            </a:extLst>
          </p:cNvPr>
          <p:cNvSpPr txBox="1"/>
          <p:nvPr/>
        </p:nvSpPr>
        <p:spPr>
          <a:xfrm>
            <a:off x="6776357" y="907589"/>
            <a:ext cx="3543298" cy="1815882"/>
          </a:xfrm>
          <a:prstGeom prst="rect">
            <a:avLst/>
          </a:prstGeom>
          <a:noFill/>
        </p:spPr>
        <p:txBody>
          <a:bodyPr wrap="square" rtlCol="0">
            <a:spAutoFit/>
          </a:bodyPr>
          <a:lstStyle/>
          <a:p>
            <a:pPr algn="ctr"/>
            <a:r>
              <a:rPr lang="en-US" sz="2800" dirty="0"/>
              <a:t>Will I imitate adults who I don’t think are WARM, POWERFUL and COMPETENT?</a:t>
            </a:r>
          </a:p>
        </p:txBody>
      </p:sp>
    </p:spTree>
    <p:extLst>
      <p:ext uri="{BB962C8B-B14F-4D97-AF65-F5344CB8AC3E}">
        <p14:creationId xmlns:p14="http://schemas.microsoft.com/office/powerpoint/2010/main" val="3802691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D96EF8-8408-5541-88A0-76CB7EA2787A}"/>
              </a:ext>
            </a:extLst>
          </p:cNvPr>
          <p:cNvPicPr>
            <a:picLocks noChangeAspect="1"/>
          </p:cNvPicPr>
          <p:nvPr/>
        </p:nvPicPr>
        <p:blipFill>
          <a:blip r:embed="rId2"/>
          <a:stretch>
            <a:fillRect/>
          </a:stretch>
        </p:blipFill>
        <p:spPr>
          <a:xfrm rot="1514735">
            <a:off x="537210" y="1203060"/>
            <a:ext cx="12192000" cy="5686323"/>
          </a:xfrm>
          <a:prstGeom prst="rect">
            <a:avLst/>
          </a:prstGeom>
        </p:spPr>
      </p:pic>
      <p:sp>
        <p:nvSpPr>
          <p:cNvPr id="4" name="TextBox 3">
            <a:extLst>
              <a:ext uri="{FF2B5EF4-FFF2-40B4-BE49-F238E27FC236}">
                <a16:creationId xmlns:a16="http://schemas.microsoft.com/office/drawing/2014/main" id="{45E4DC84-14B2-F549-AB74-FBB42AA7A5E3}"/>
              </a:ext>
            </a:extLst>
          </p:cNvPr>
          <p:cNvSpPr txBox="1"/>
          <p:nvPr/>
        </p:nvSpPr>
        <p:spPr>
          <a:xfrm rot="17823186">
            <a:off x="2220688" y="2437657"/>
            <a:ext cx="3040641" cy="523220"/>
          </a:xfrm>
          <a:prstGeom prst="rect">
            <a:avLst/>
          </a:prstGeom>
          <a:noFill/>
        </p:spPr>
        <p:txBody>
          <a:bodyPr wrap="none" rtlCol="0">
            <a:spAutoFit/>
          </a:bodyPr>
          <a:lstStyle/>
          <a:p>
            <a:r>
              <a:rPr lang="en-US" sz="2800" dirty="0"/>
              <a:t>Social development</a:t>
            </a:r>
          </a:p>
        </p:txBody>
      </p:sp>
      <p:sp>
        <p:nvSpPr>
          <p:cNvPr id="5" name="TextBox 4">
            <a:extLst>
              <a:ext uri="{FF2B5EF4-FFF2-40B4-BE49-F238E27FC236}">
                <a16:creationId xmlns:a16="http://schemas.microsoft.com/office/drawing/2014/main" id="{163FDD94-06D3-C444-BCA0-6B484C1B4FAF}"/>
              </a:ext>
            </a:extLst>
          </p:cNvPr>
          <p:cNvSpPr txBox="1"/>
          <p:nvPr/>
        </p:nvSpPr>
        <p:spPr>
          <a:xfrm rot="1525127">
            <a:off x="7573060" y="3995947"/>
            <a:ext cx="2363532" cy="523220"/>
          </a:xfrm>
          <a:prstGeom prst="rect">
            <a:avLst/>
          </a:prstGeom>
          <a:noFill/>
        </p:spPr>
        <p:txBody>
          <a:bodyPr wrap="none" rtlCol="0">
            <a:spAutoFit/>
          </a:bodyPr>
          <a:lstStyle/>
          <a:p>
            <a:r>
              <a:rPr lang="en-US" sz="2800" dirty="0"/>
              <a:t>PARTICIPATION</a:t>
            </a:r>
          </a:p>
        </p:txBody>
      </p:sp>
    </p:spTree>
    <p:extLst>
      <p:ext uri="{BB962C8B-B14F-4D97-AF65-F5344CB8AC3E}">
        <p14:creationId xmlns:p14="http://schemas.microsoft.com/office/powerpoint/2010/main" val="309391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D96EF8-8408-5541-88A0-76CB7EA2787A}"/>
              </a:ext>
            </a:extLst>
          </p:cNvPr>
          <p:cNvPicPr>
            <a:picLocks noChangeAspect="1"/>
          </p:cNvPicPr>
          <p:nvPr/>
        </p:nvPicPr>
        <p:blipFill>
          <a:blip r:embed="rId2"/>
          <a:stretch>
            <a:fillRect/>
          </a:stretch>
        </p:blipFill>
        <p:spPr>
          <a:xfrm rot="1514735">
            <a:off x="537210" y="1203060"/>
            <a:ext cx="12192000" cy="5686323"/>
          </a:xfrm>
          <a:prstGeom prst="rect">
            <a:avLst/>
          </a:prstGeom>
        </p:spPr>
      </p:pic>
      <p:sp>
        <p:nvSpPr>
          <p:cNvPr id="4" name="TextBox 3">
            <a:extLst>
              <a:ext uri="{FF2B5EF4-FFF2-40B4-BE49-F238E27FC236}">
                <a16:creationId xmlns:a16="http://schemas.microsoft.com/office/drawing/2014/main" id="{45E4DC84-14B2-F549-AB74-FBB42AA7A5E3}"/>
              </a:ext>
            </a:extLst>
          </p:cNvPr>
          <p:cNvSpPr txBox="1"/>
          <p:nvPr/>
        </p:nvSpPr>
        <p:spPr>
          <a:xfrm rot="17823186">
            <a:off x="2220688" y="2437657"/>
            <a:ext cx="3040641" cy="523220"/>
          </a:xfrm>
          <a:prstGeom prst="rect">
            <a:avLst/>
          </a:prstGeom>
          <a:noFill/>
        </p:spPr>
        <p:txBody>
          <a:bodyPr wrap="none" rtlCol="0">
            <a:spAutoFit/>
          </a:bodyPr>
          <a:lstStyle/>
          <a:p>
            <a:r>
              <a:rPr lang="en-US" sz="2800" dirty="0"/>
              <a:t>Social development</a:t>
            </a:r>
          </a:p>
        </p:txBody>
      </p:sp>
      <p:sp>
        <p:nvSpPr>
          <p:cNvPr id="5" name="TextBox 4">
            <a:extLst>
              <a:ext uri="{FF2B5EF4-FFF2-40B4-BE49-F238E27FC236}">
                <a16:creationId xmlns:a16="http://schemas.microsoft.com/office/drawing/2014/main" id="{163FDD94-06D3-C444-BCA0-6B484C1B4FAF}"/>
              </a:ext>
            </a:extLst>
          </p:cNvPr>
          <p:cNvSpPr txBox="1"/>
          <p:nvPr/>
        </p:nvSpPr>
        <p:spPr>
          <a:xfrm rot="1525127">
            <a:off x="7573060" y="3995947"/>
            <a:ext cx="2363532" cy="523220"/>
          </a:xfrm>
          <a:prstGeom prst="rect">
            <a:avLst/>
          </a:prstGeom>
          <a:noFill/>
        </p:spPr>
        <p:txBody>
          <a:bodyPr wrap="none" rtlCol="0">
            <a:spAutoFit/>
          </a:bodyPr>
          <a:lstStyle/>
          <a:p>
            <a:r>
              <a:rPr lang="en-US" sz="2800" dirty="0"/>
              <a:t>PARTICIPATION</a:t>
            </a:r>
          </a:p>
        </p:txBody>
      </p:sp>
      <p:sp>
        <p:nvSpPr>
          <p:cNvPr id="8" name="TextBox 7">
            <a:extLst>
              <a:ext uri="{FF2B5EF4-FFF2-40B4-BE49-F238E27FC236}">
                <a16:creationId xmlns:a16="http://schemas.microsoft.com/office/drawing/2014/main" id="{4C6669A7-2C54-2C43-ACEE-D3F413EBFD30}"/>
              </a:ext>
            </a:extLst>
          </p:cNvPr>
          <p:cNvSpPr txBox="1"/>
          <p:nvPr/>
        </p:nvSpPr>
        <p:spPr>
          <a:xfrm>
            <a:off x="0" y="6262247"/>
            <a:ext cx="9041065" cy="523220"/>
          </a:xfrm>
          <a:prstGeom prst="rect">
            <a:avLst/>
          </a:prstGeom>
          <a:noFill/>
        </p:spPr>
        <p:txBody>
          <a:bodyPr wrap="none" rtlCol="0">
            <a:spAutoFit/>
          </a:bodyPr>
          <a:lstStyle/>
          <a:p>
            <a:r>
              <a:rPr lang="en-US" sz="2800" dirty="0"/>
              <a:t>Entitled to participate in the community in which they belong</a:t>
            </a:r>
          </a:p>
        </p:txBody>
      </p:sp>
      <p:sp>
        <p:nvSpPr>
          <p:cNvPr id="9" name="TextBox 8">
            <a:extLst>
              <a:ext uri="{FF2B5EF4-FFF2-40B4-BE49-F238E27FC236}">
                <a16:creationId xmlns:a16="http://schemas.microsoft.com/office/drawing/2014/main" id="{4201A255-9026-2B41-BDC6-0F0504F7D1DE}"/>
              </a:ext>
            </a:extLst>
          </p:cNvPr>
          <p:cNvSpPr txBox="1"/>
          <p:nvPr/>
        </p:nvSpPr>
        <p:spPr>
          <a:xfrm>
            <a:off x="6275070" y="171450"/>
            <a:ext cx="388248" cy="369332"/>
          </a:xfrm>
          <a:prstGeom prst="rect">
            <a:avLst/>
          </a:prstGeom>
          <a:noFill/>
        </p:spPr>
        <p:txBody>
          <a:bodyPr wrap="none" rtlCol="0">
            <a:spAutoFit/>
          </a:bodyPr>
          <a:lstStyle/>
          <a:p>
            <a:r>
              <a:rPr lang="en-US" dirty="0"/>
              <a:t>Sc</a:t>
            </a:r>
          </a:p>
        </p:txBody>
      </p:sp>
    </p:spTree>
    <p:extLst>
      <p:ext uri="{BB962C8B-B14F-4D97-AF65-F5344CB8AC3E}">
        <p14:creationId xmlns:p14="http://schemas.microsoft.com/office/powerpoint/2010/main" val="610269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D96EF8-8408-5541-88A0-76CB7EA2787A}"/>
              </a:ext>
            </a:extLst>
          </p:cNvPr>
          <p:cNvPicPr>
            <a:picLocks noChangeAspect="1"/>
          </p:cNvPicPr>
          <p:nvPr/>
        </p:nvPicPr>
        <p:blipFill>
          <a:blip r:embed="rId2"/>
          <a:stretch>
            <a:fillRect/>
          </a:stretch>
        </p:blipFill>
        <p:spPr>
          <a:xfrm rot="1514735">
            <a:off x="537210" y="1203060"/>
            <a:ext cx="12192000" cy="5686323"/>
          </a:xfrm>
          <a:prstGeom prst="rect">
            <a:avLst/>
          </a:prstGeom>
        </p:spPr>
      </p:pic>
      <p:sp>
        <p:nvSpPr>
          <p:cNvPr id="4" name="TextBox 3">
            <a:extLst>
              <a:ext uri="{FF2B5EF4-FFF2-40B4-BE49-F238E27FC236}">
                <a16:creationId xmlns:a16="http://schemas.microsoft.com/office/drawing/2014/main" id="{45E4DC84-14B2-F549-AB74-FBB42AA7A5E3}"/>
              </a:ext>
            </a:extLst>
          </p:cNvPr>
          <p:cNvSpPr txBox="1"/>
          <p:nvPr/>
        </p:nvSpPr>
        <p:spPr>
          <a:xfrm rot="17823186">
            <a:off x="2220688" y="2437657"/>
            <a:ext cx="3040641" cy="523220"/>
          </a:xfrm>
          <a:prstGeom prst="rect">
            <a:avLst/>
          </a:prstGeom>
          <a:noFill/>
        </p:spPr>
        <p:txBody>
          <a:bodyPr wrap="none" rtlCol="0">
            <a:spAutoFit/>
          </a:bodyPr>
          <a:lstStyle/>
          <a:p>
            <a:r>
              <a:rPr lang="en-US" sz="2800" dirty="0"/>
              <a:t>Social development</a:t>
            </a:r>
          </a:p>
        </p:txBody>
      </p:sp>
      <p:sp>
        <p:nvSpPr>
          <p:cNvPr id="5" name="TextBox 4">
            <a:extLst>
              <a:ext uri="{FF2B5EF4-FFF2-40B4-BE49-F238E27FC236}">
                <a16:creationId xmlns:a16="http://schemas.microsoft.com/office/drawing/2014/main" id="{163FDD94-06D3-C444-BCA0-6B484C1B4FAF}"/>
              </a:ext>
            </a:extLst>
          </p:cNvPr>
          <p:cNvSpPr txBox="1"/>
          <p:nvPr/>
        </p:nvSpPr>
        <p:spPr>
          <a:xfrm rot="1525127">
            <a:off x="7573060" y="3995947"/>
            <a:ext cx="2363532" cy="523220"/>
          </a:xfrm>
          <a:prstGeom prst="rect">
            <a:avLst/>
          </a:prstGeom>
          <a:noFill/>
        </p:spPr>
        <p:txBody>
          <a:bodyPr wrap="none" rtlCol="0">
            <a:spAutoFit/>
          </a:bodyPr>
          <a:lstStyle/>
          <a:p>
            <a:r>
              <a:rPr lang="en-US" sz="2800" dirty="0"/>
              <a:t>PARTICIPATION</a:t>
            </a:r>
          </a:p>
        </p:txBody>
      </p:sp>
      <p:pic>
        <p:nvPicPr>
          <p:cNvPr id="6" name="Picture 5">
            <a:extLst>
              <a:ext uri="{FF2B5EF4-FFF2-40B4-BE49-F238E27FC236}">
                <a16:creationId xmlns:a16="http://schemas.microsoft.com/office/drawing/2014/main" id="{761C5BD3-FDEF-0946-B9D4-8626E00BDDE3}"/>
              </a:ext>
            </a:extLst>
          </p:cNvPr>
          <p:cNvPicPr>
            <a:picLocks noChangeAspect="1"/>
          </p:cNvPicPr>
          <p:nvPr/>
        </p:nvPicPr>
        <p:blipFill>
          <a:blip r:embed="rId3"/>
          <a:stretch>
            <a:fillRect/>
          </a:stretch>
        </p:blipFill>
        <p:spPr>
          <a:xfrm rot="18003592">
            <a:off x="8631398" y="3332007"/>
            <a:ext cx="1038890" cy="785661"/>
          </a:xfrm>
          <a:prstGeom prst="rect">
            <a:avLst/>
          </a:prstGeom>
        </p:spPr>
      </p:pic>
      <p:pic>
        <p:nvPicPr>
          <p:cNvPr id="7" name="Picture 6">
            <a:extLst>
              <a:ext uri="{FF2B5EF4-FFF2-40B4-BE49-F238E27FC236}">
                <a16:creationId xmlns:a16="http://schemas.microsoft.com/office/drawing/2014/main" id="{7D68A69D-8FC7-0D41-94EF-9C5109676F8C}"/>
              </a:ext>
            </a:extLst>
          </p:cNvPr>
          <p:cNvPicPr>
            <a:picLocks noChangeAspect="1"/>
          </p:cNvPicPr>
          <p:nvPr/>
        </p:nvPicPr>
        <p:blipFill>
          <a:blip r:embed="rId4"/>
          <a:stretch>
            <a:fillRect/>
          </a:stretch>
        </p:blipFill>
        <p:spPr>
          <a:xfrm>
            <a:off x="7885038" y="420858"/>
            <a:ext cx="3731988" cy="2531261"/>
          </a:xfrm>
          <a:prstGeom prst="rect">
            <a:avLst/>
          </a:prstGeom>
        </p:spPr>
      </p:pic>
      <p:sp>
        <p:nvSpPr>
          <p:cNvPr id="8" name="TextBox 7">
            <a:extLst>
              <a:ext uri="{FF2B5EF4-FFF2-40B4-BE49-F238E27FC236}">
                <a16:creationId xmlns:a16="http://schemas.microsoft.com/office/drawing/2014/main" id="{4C6669A7-2C54-2C43-ACEE-D3F413EBFD30}"/>
              </a:ext>
            </a:extLst>
          </p:cNvPr>
          <p:cNvSpPr txBox="1"/>
          <p:nvPr/>
        </p:nvSpPr>
        <p:spPr>
          <a:xfrm>
            <a:off x="0" y="6262247"/>
            <a:ext cx="9041065" cy="523220"/>
          </a:xfrm>
          <a:prstGeom prst="rect">
            <a:avLst/>
          </a:prstGeom>
          <a:noFill/>
        </p:spPr>
        <p:txBody>
          <a:bodyPr wrap="none" rtlCol="0">
            <a:spAutoFit/>
          </a:bodyPr>
          <a:lstStyle/>
          <a:p>
            <a:r>
              <a:rPr lang="en-US" sz="2800" dirty="0"/>
              <a:t>Entitled to participate in the community in which they belong</a:t>
            </a:r>
          </a:p>
        </p:txBody>
      </p:sp>
      <p:sp>
        <p:nvSpPr>
          <p:cNvPr id="9" name="TextBox 8">
            <a:extLst>
              <a:ext uri="{FF2B5EF4-FFF2-40B4-BE49-F238E27FC236}">
                <a16:creationId xmlns:a16="http://schemas.microsoft.com/office/drawing/2014/main" id="{4201A255-9026-2B41-BDC6-0F0504F7D1DE}"/>
              </a:ext>
            </a:extLst>
          </p:cNvPr>
          <p:cNvSpPr txBox="1"/>
          <p:nvPr/>
        </p:nvSpPr>
        <p:spPr>
          <a:xfrm>
            <a:off x="6275070" y="171450"/>
            <a:ext cx="388248" cy="369332"/>
          </a:xfrm>
          <a:prstGeom prst="rect">
            <a:avLst/>
          </a:prstGeom>
          <a:noFill/>
        </p:spPr>
        <p:txBody>
          <a:bodyPr wrap="none" rtlCol="0">
            <a:spAutoFit/>
          </a:bodyPr>
          <a:lstStyle/>
          <a:p>
            <a:r>
              <a:rPr lang="en-US" dirty="0"/>
              <a:t>Sc</a:t>
            </a:r>
          </a:p>
        </p:txBody>
      </p:sp>
      <p:sp>
        <p:nvSpPr>
          <p:cNvPr id="10" name="Rectangle 9">
            <a:extLst>
              <a:ext uri="{FF2B5EF4-FFF2-40B4-BE49-F238E27FC236}">
                <a16:creationId xmlns:a16="http://schemas.microsoft.com/office/drawing/2014/main" id="{A7A5F517-8253-FD42-8392-25AC4288CD8F}"/>
              </a:ext>
            </a:extLst>
          </p:cNvPr>
          <p:cNvSpPr/>
          <p:nvPr/>
        </p:nvSpPr>
        <p:spPr>
          <a:xfrm>
            <a:off x="9609726" y="3053767"/>
            <a:ext cx="2066528" cy="369332"/>
          </a:xfrm>
          <a:prstGeom prst="rect">
            <a:avLst/>
          </a:prstGeom>
        </p:spPr>
        <p:txBody>
          <a:bodyPr wrap="none">
            <a:spAutoFit/>
          </a:bodyPr>
          <a:lstStyle/>
          <a:p>
            <a:r>
              <a:rPr lang="en-US" dirty="0"/>
              <a:t>School environment</a:t>
            </a:r>
          </a:p>
        </p:txBody>
      </p:sp>
    </p:spTree>
    <p:extLst>
      <p:ext uri="{BB962C8B-B14F-4D97-AF65-F5344CB8AC3E}">
        <p14:creationId xmlns:p14="http://schemas.microsoft.com/office/powerpoint/2010/main" val="734709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0762-5C29-7F46-B7C6-20E3C1CC0605}"/>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E80E2F3A-857B-1646-A205-350CEC6CD3EF}"/>
              </a:ext>
            </a:extLst>
          </p:cNvPr>
          <p:cNvSpPr>
            <a:spLocks noGrp="1"/>
          </p:cNvSpPr>
          <p:nvPr>
            <p:ph type="subTitle" idx="1"/>
          </p:nvPr>
        </p:nvSpPr>
        <p:spPr/>
        <p:txBody>
          <a:bodyPr/>
          <a:lstStyle/>
          <a:p>
            <a:endParaRPr lang="en-US"/>
          </a:p>
        </p:txBody>
      </p:sp>
      <p:pic>
        <p:nvPicPr>
          <p:cNvPr id="5" name="Picture 4">
            <a:hlinkClick r:id="rId2"/>
            <a:extLst>
              <a:ext uri="{FF2B5EF4-FFF2-40B4-BE49-F238E27FC236}">
                <a16:creationId xmlns:a16="http://schemas.microsoft.com/office/drawing/2014/main" id="{66C150F7-8399-4443-B84C-CC623BD15EDF}"/>
              </a:ext>
            </a:extLst>
          </p:cNvPr>
          <p:cNvPicPr>
            <a:picLocks noChangeAspect="1"/>
          </p:cNvPicPr>
          <p:nvPr/>
        </p:nvPicPr>
        <p:blipFill>
          <a:blip r:embed="rId3"/>
          <a:stretch>
            <a:fillRect/>
          </a:stretch>
        </p:blipFill>
        <p:spPr>
          <a:xfrm>
            <a:off x="1270668" y="165898"/>
            <a:ext cx="9650663" cy="5831510"/>
          </a:xfrm>
          <a:prstGeom prst="rect">
            <a:avLst/>
          </a:prstGeom>
        </p:spPr>
      </p:pic>
      <p:sp>
        <p:nvSpPr>
          <p:cNvPr id="6" name="Rectangle 5">
            <a:extLst>
              <a:ext uri="{FF2B5EF4-FFF2-40B4-BE49-F238E27FC236}">
                <a16:creationId xmlns:a16="http://schemas.microsoft.com/office/drawing/2014/main" id="{B0CB60E7-509F-C74D-85F5-88596D11E9CC}"/>
              </a:ext>
            </a:extLst>
          </p:cNvPr>
          <p:cNvSpPr/>
          <p:nvPr/>
        </p:nvSpPr>
        <p:spPr>
          <a:xfrm>
            <a:off x="3620129" y="6182546"/>
            <a:ext cx="4951740" cy="369332"/>
          </a:xfrm>
          <a:prstGeom prst="rect">
            <a:avLst/>
          </a:prstGeom>
        </p:spPr>
        <p:txBody>
          <a:bodyPr wrap="none">
            <a:spAutoFit/>
          </a:bodyPr>
          <a:lstStyle/>
          <a:p>
            <a:r>
              <a:rPr lang="en-US" dirty="0"/>
              <a:t>https://</a:t>
            </a:r>
            <a:r>
              <a:rPr lang="en-US" dirty="0" err="1"/>
              <a:t>www.youtube.com</a:t>
            </a:r>
            <a:r>
              <a:rPr lang="en-US" dirty="0"/>
              <a:t>/</a:t>
            </a:r>
            <a:r>
              <a:rPr lang="en-US" dirty="0" err="1"/>
              <a:t>watch?v</a:t>
            </a:r>
            <a:r>
              <a:rPr lang="en-US" dirty="0"/>
              <a:t>=</a:t>
            </a:r>
            <a:r>
              <a:rPr lang="en-US" dirty="0" err="1"/>
              <a:t>qVHmRlqCTtc</a:t>
            </a:r>
            <a:endParaRPr lang="en-US" dirty="0"/>
          </a:p>
        </p:txBody>
      </p:sp>
    </p:spTree>
    <p:extLst>
      <p:ext uri="{BB962C8B-B14F-4D97-AF65-F5344CB8AC3E}">
        <p14:creationId xmlns:p14="http://schemas.microsoft.com/office/powerpoint/2010/main" val="26074949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6A97AC-BC8E-7742-907D-D7A837A85FE1}"/>
              </a:ext>
            </a:extLst>
          </p:cNvPr>
          <p:cNvPicPr>
            <a:picLocks noChangeAspect="1"/>
          </p:cNvPicPr>
          <p:nvPr/>
        </p:nvPicPr>
        <p:blipFill>
          <a:blip r:embed="rId2"/>
          <a:stretch>
            <a:fillRect/>
          </a:stretch>
        </p:blipFill>
        <p:spPr>
          <a:xfrm>
            <a:off x="1" y="3102429"/>
            <a:ext cx="6654764" cy="3755571"/>
          </a:xfrm>
          <a:prstGeom prst="rect">
            <a:avLst/>
          </a:prstGeom>
        </p:spPr>
      </p:pic>
      <p:pic>
        <p:nvPicPr>
          <p:cNvPr id="7" name="Picture 6">
            <a:extLst>
              <a:ext uri="{FF2B5EF4-FFF2-40B4-BE49-F238E27FC236}">
                <a16:creationId xmlns:a16="http://schemas.microsoft.com/office/drawing/2014/main" id="{EB3AC7F9-C3B8-2849-B47E-9D0ED8FB4868}"/>
              </a:ext>
            </a:extLst>
          </p:cNvPr>
          <p:cNvPicPr>
            <a:picLocks noChangeAspect="1"/>
          </p:cNvPicPr>
          <p:nvPr/>
        </p:nvPicPr>
        <p:blipFill>
          <a:blip r:embed="rId3"/>
          <a:stretch>
            <a:fillRect/>
          </a:stretch>
        </p:blipFill>
        <p:spPr>
          <a:xfrm rot="19480634">
            <a:off x="2608465" y="744550"/>
            <a:ext cx="5143832" cy="4115066"/>
          </a:xfrm>
          <a:prstGeom prst="rect">
            <a:avLst/>
          </a:prstGeom>
        </p:spPr>
      </p:pic>
      <p:pic>
        <p:nvPicPr>
          <p:cNvPr id="9" name="Picture 8">
            <a:extLst>
              <a:ext uri="{FF2B5EF4-FFF2-40B4-BE49-F238E27FC236}">
                <a16:creationId xmlns:a16="http://schemas.microsoft.com/office/drawing/2014/main" id="{6D0414D9-0667-7541-B3A3-64C943088509}"/>
              </a:ext>
            </a:extLst>
          </p:cNvPr>
          <p:cNvPicPr>
            <a:picLocks noChangeAspect="1"/>
          </p:cNvPicPr>
          <p:nvPr/>
        </p:nvPicPr>
        <p:blipFill>
          <a:blip r:embed="rId4"/>
          <a:stretch>
            <a:fillRect/>
          </a:stretch>
        </p:blipFill>
        <p:spPr>
          <a:xfrm>
            <a:off x="6842459" y="337230"/>
            <a:ext cx="3713843" cy="5255088"/>
          </a:xfrm>
          <a:prstGeom prst="rect">
            <a:avLst/>
          </a:prstGeom>
        </p:spPr>
      </p:pic>
      <p:sp>
        <p:nvSpPr>
          <p:cNvPr id="10" name="TextBox 9">
            <a:extLst>
              <a:ext uri="{FF2B5EF4-FFF2-40B4-BE49-F238E27FC236}">
                <a16:creationId xmlns:a16="http://schemas.microsoft.com/office/drawing/2014/main" id="{80C5F3C6-7A3D-8C4F-9339-FFEFC05B9472}"/>
              </a:ext>
            </a:extLst>
          </p:cNvPr>
          <p:cNvSpPr txBox="1"/>
          <p:nvPr/>
        </p:nvSpPr>
        <p:spPr>
          <a:xfrm>
            <a:off x="6650538" y="5693990"/>
            <a:ext cx="4097684" cy="923330"/>
          </a:xfrm>
          <a:prstGeom prst="rect">
            <a:avLst/>
          </a:prstGeom>
          <a:noFill/>
        </p:spPr>
        <p:txBody>
          <a:bodyPr wrap="square" rtlCol="0">
            <a:spAutoFit/>
          </a:bodyPr>
          <a:lstStyle/>
          <a:p>
            <a:pPr algn="ctr"/>
            <a:r>
              <a:rPr lang="en-US" b="1" dirty="0"/>
              <a:t>Statutory</a:t>
            </a:r>
            <a:r>
              <a:rPr lang="en-US" dirty="0"/>
              <a:t> obligation for all adults working with children and young people 0-19 (Rights respected and enacted)</a:t>
            </a:r>
          </a:p>
        </p:txBody>
      </p:sp>
      <p:sp>
        <p:nvSpPr>
          <p:cNvPr id="11" name="TextBox 10">
            <a:extLst>
              <a:ext uri="{FF2B5EF4-FFF2-40B4-BE49-F238E27FC236}">
                <a16:creationId xmlns:a16="http://schemas.microsoft.com/office/drawing/2014/main" id="{4E53BDDE-7E41-0041-990D-02B170BB8FC3}"/>
              </a:ext>
            </a:extLst>
          </p:cNvPr>
          <p:cNvSpPr txBox="1"/>
          <p:nvPr/>
        </p:nvSpPr>
        <p:spPr>
          <a:xfrm>
            <a:off x="7865498" y="1957254"/>
            <a:ext cx="1667764" cy="707886"/>
          </a:xfrm>
          <a:prstGeom prst="rect">
            <a:avLst/>
          </a:prstGeom>
          <a:noFill/>
        </p:spPr>
        <p:txBody>
          <a:bodyPr wrap="none" rtlCol="0">
            <a:spAutoFit/>
          </a:bodyPr>
          <a:lstStyle/>
          <a:p>
            <a:r>
              <a:rPr lang="en-US" sz="4000" dirty="0"/>
              <a:t>UNCRC</a:t>
            </a:r>
          </a:p>
        </p:txBody>
      </p:sp>
    </p:spTree>
    <p:extLst>
      <p:ext uri="{BB962C8B-B14F-4D97-AF65-F5344CB8AC3E}">
        <p14:creationId xmlns:p14="http://schemas.microsoft.com/office/powerpoint/2010/main" val="2898371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6A97AC-BC8E-7742-907D-D7A837A85FE1}"/>
              </a:ext>
            </a:extLst>
          </p:cNvPr>
          <p:cNvPicPr>
            <a:picLocks noChangeAspect="1"/>
          </p:cNvPicPr>
          <p:nvPr/>
        </p:nvPicPr>
        <p:blipFill>
          <a:blip r:embed="rId2"/>
          <a:stretch>
            <a:fillRect/>
          </a:stretch>
        </p:blipFill>
        <p:spPr>
          <a:xfrm>
            <a:off x="1" y="3102429"/>
            <a:ext cx="6654764" cy="3755571"/>
          </a:xfrm>
          <a:prstGeom prst="rect">
            <a:avLst/>
          </a:prstGeom>
        </p:spPr>
      </p:pic>
      <p:pic>
        <p:nvPicPr>
          <p:cNvPr id="7" name="Picture 6">
            <a:extLst>
              <a:ext uri="{FF2B5EF4-FFF2-40B4-BE49-F238E27FC236}">
                <a16:creationId xmlns:a16="http://schemas.microsoft.com/office/drawing/2014/main" id="{EB3AC7F9-C3B8-2849-B47E-9D0ED8FB4868}"/>
              </a:ext>
            </a:extLst>
          </p:cNvPr>
          <p:cNvPicPr>
            <a:picLocks noChangeAspect="1"/>
          </p:cNvPicPr>
          <p:nvPr/>
        </p:nvPicPr>
        <p:blipFill>
          <a:blip r:embed="rId3"/>
          <a:stretch>
            <a:fillRect/>
          </a:stretch>
        </p:blipFill>
        <p:spPr>
          <a:xfrm rot="19480634">
            <a:off x="2608465" y="744550"/>
            <a:ext cx="5143832" cy="4115066"/>
          </a:xfrm>
          <a:prstGeom prst="rect">
            <a:avLst/>
          </a:prstGeom>
        </p:spPr>
      </p:pic>
      <p:pic>
        <p:nvPicPr>
          <p:cNvPr id="9" name="Picture 8">
            <a:extLst>
              <a:ext uri="{FF2B5EF4-FFF2-40B4-BE49-F238E27FC236}">
                <a16:creationId xmlns:a16="http://schemas.microsoft.com/office/drawing/2014/main" id="{6D0414D9-0667-7541-B3A3-64C943088509}"/>
              </a:ext>
            </a:extLst>
          </p:cNvPr>
          <p:cNvPicPr>
            <a:picLocks noChangeAspect="1"/>
          </p:cNvPicPr>
          <p:nvPr/>
        </p:nvPicPr>
        <p:blipFill>
          <a:blip r:embed="rId4"/>
          <a:stretch>
            <a:fillRect/>
          </a:stretch>
        </p:blipFill>
        <p:spPr>
          <a:xfrm>
            <a:off x="6842459" y="337230"/>
            <a:ext cx="3713843" cy="5255088"/>
          </a:xfrm>
          <a:prstGeom prst="rect">
            <a:avLst/>
          </a:prstGeom>
        </p:spPr>
      </p:pic>
      <p:sp>
        <p:nvSpPr>
          <p:cNvPr id="10" name="TextBox 9">
            <a:extLst>
              <a:ext uri="{FF2B5EF4-FFF2-40B4-BE49-F238E27FC236}">
                <a16:creationId xmlns:a16="http://schemas.microsoft.com/office/drawing/2014/main" id="{80C5F3C6-7A3D-8C4F-9339-FFEFC05B9472}"/>
              </a:ext>
            </a:extLst>
          </p:cNvPr>
          <p:cNvSpPr txBox="1"/>
          <p:nvPr/>
        </p:nvSpPr>
        <p:spPr>
          <a:xfrm>
            <a:off x="6650538" y="5693990"/>
            <a:ext cx="4097684" cy="923330"/>
          </a:xfrm>
          <a:prstGeom prst="rect">
            <a:avLst/>
          </a:prstGeom>
          <a:noFill/>
        </p:spPr>
        <p:txBody>
          <a:bodyPr wrap="square" rtlCol="0">
            <a:spAutoFit/>
          </a:bodyPr>
          <a:lstStyle/>
          <a:p>
            <a:pPr algn="ctr"/>
            <a:r>
              <a:rPr lang="en-US" b="1" dirty="0"/>
              <a:t>Statutory</a:t>
            </a:r>
            <a:r>
              <a:rPr lang="en-US" dirty="0"/>
              <a:t> obligation for all adults working with children and young people 0-19 (Rights respected and enacted)</a:t>
            </a:r>
          </a:p>
        </p:txBody>
      </p:sp>
      <p:sp>
        <p:nvSpPr>
          <p:cNvPr id="11" name="TextBox 10">
            <a:extLst>
              <a:ext uri="{FF2B5EF4-FFF2-40B4-BE49-F238E27FC236}">
                <a16:creationId xmlns:a16="http://schemas.microsoft.com/office/drawing/2014/main" id="{4E53BDDE-7E41-0041-990D-02B170BB8FC3}"/>
              </a:ext>
            </a:extLst>
          </p:cNvPr>
          <p:cNvSpPr txBox="1"/>
          <p:nvPr/>
        </p:nvSpPr>
        <p:spPr>
          <a:xfrm>
            <a:off x="7865498" y="1957254"/>
            <a:ext cx="1667764" cy="707886"/>
          </a:xfrm>
          <a:prstGeom prst="rect">
            <a:avLst/>
          </a:prstGeom>
          <a:noFill/>
        </p:spPr>
        <p:txBody>
          <a:bodyPr wrap="none" rtlCol="0">
            <a:spAutoFit/>
          </a:bodyPr>
          <a:lstStyle/>
          <a:p>
            <a:r>
              <a:rPr lang="en-US" sz="4000" dirty="0"/>
              <a:t>UNCRC</a:t>
            </a:r>
          </a:p>
        </p:txBody>
      </p:sp>
      <p:sp>
        <p:nvSpPr>
          <p:cNvPr id="12" name="Rectangle 11">
            <a:extLst>
              <a:ext uri="{FF2B5EF4-FFF2-40B4-BE49-F238E27FC236}">
                <a16:creationId xmlns:a16="http://schemas.microsoft.com/office/drawing/2014/main" id="{E43EC463-9E71-4A42-9C20-9B6AAFE41921}"/>
              </a:ext>
            </a:extLst>
          </p:cNvPr>
          <p:cNvSpPr/>
          <p:nvPr/>
        </p:nvSpPr>
        <p:spPr>
          <a:xfrm>
            <a:off x="398037" y="372205"/>
            <a:ext cx="5498270" cy="1631216"/>
          </a:xfrm>
          <a:prstGeom prst="rect">
            <a:avLst/>
          </a:prstGeom>
        </p:spPr>
        <p:txBody>
          <a:bodyPr wrap="square">
            <a:spAutoFit/>
          </a:bodyPr>
          <a:lstStyle/>
          <a:p>
            <a:r>
              <a:rPr lang="en-GB" sz="2000" b="0" i="0" dirty="0">
                <a:solidFill>
                  <a:srgbClr val="1E1E1E"/>
                </a:solidFill>
                <a:effectLst/>
                <a:latin typeface="Roboto"/>
              </a:rPr>
              <a:t>The UN Convention on the Rights of the Child (UNCRC) is the most complete statement of children’s rights ever produced and is the most widely-ratified international human rights treaty in history.</a:t>
            </a:r>
            <a:endParaRPr lang="en-US" sz="2000" dirty="0"/>
          </a:p>
        </p:txBody>
      </p:sp>
    </p:spTree>
    <p:extLst>
      <p:ext uri="{BB962C8B-B14F-4D97-AF65-F5344CB8AC3E}">
        <p14:creationId xmlns:p14="http://schemas.microsoft.com/office/powerpoint/2010/main" val="32707325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733508">
            <a:off x="88899" y="61907"/>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5345757" y="114300"/>
            <a:ext cx="7641771" cy="4401205"/>
          </a:xfrm>
          <a:prstGeom prst="rect">
            <a:avLst/>
          </a:prstGeom>
          <a:noFill/>
        </p:spPr>
        <p:txBody>
          <a:bodyPr wrap="square" rtlCol="0">
            <a:spAutoFit/>
          </a:bodyPr>
          <a:lstStyle/>
          <a:p>
            <a:r>
              <a:rPr lang="en-US" sz="4000" dirty="0"/>
              <a:t>The most ratified convention </a:t>
            </a:r>
          </a:p>
          <a:p>
            <a:endParaRPr lang="en-US" sz="4000" dirty="0"/>
          </a:p>
          <a:p>
            <a:r>
              <a:rPr lang="en-GB" sz="4000" dirty="0"/>
              <a:t>As of 29 September 2022, </a:t>
            </a:r>
            <a:r>
              <a:rPr lang="en-GB" sz="4000" b="1" dirty="0"/>
              <a:t>196 countries</a:t>
            </a:r>
            <a:r>
              <a:rPr lang="en-GB" sz="4000" dirty="0"/>
              <a:t> are parties to the treaty…can you guess the only country to not have ratified the convention yet?</a:t>
            </a:r>
            <a:endParaRPr lang="en-US" sz="4000" dirty="0"/>
          </a:p>
        </p:txBody>
      </p:sp>
    </p:spTree>
    <p:extLst>
      <p:ext uri="{BB962C8B-B14F-4D97-AF65-F5344CB8AC3E}">
        <p14:creationId xmlns:p14="http://schemas.microsoft.com/office/powerpoint/2010/main" val="14781048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C77075-2CF0-C241-A672-4984D5AB9B1B}"/>
              </a:ext>
            </a:extLst>
          </p:cNvPr>
          <p:cNvPicPr>
            <a:picLocks noChangeAspect="1"/>
          </p:cNvPicPr>
          <p:nvPr/>
        </p:nvPicPr>
        <p:blipFill>
          <a:blip r:embed="rId2"/>
          <a:stretch>
            <a:fillRect/>
          </a:stretch>
        </p:blipFill>
        <p:spPr>
          <a:xfrm>
            <a:off x="0" y="0"/>
            <a:ext cx="12404558" cy="9314300"/>
          </a:xfrm>
          <a:prstGeom prst="rect">
            <a:avLst/>
          </a:prstGeom>
        </p:spPr>
      </p:pic>
    </p:spTree>
    <p:extLst>
      <p:ext uri="{BB962C8B-B14F-4D97-AF65-F5344CB8AC3E}">
        <p14:creationId xmlns:p14="http://schemas.microsoft.com/office/powerpoint/2010/main" val="5712840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496172" y="791280"/>
            <a:ext cx="5904627" cy="5016758"/>
          </a:xfrm>
          <a:prstGeom prst="rect">
            <a:avLst/>
          </a:prstGeom>
          <a:noFill/>
        </p:spPr>
        <p:txBody>
          <a:bodyPr wrap="square" rtlCol="0">
            <a:spAutoFit/>
          </a:bodyPr>
          <a:lstStyle/>
          <a:p>
            <a:r>
              <a:rPr lang="en-GB" sz="3200" dirty="0"/>
              <a:t>The Convention has </a:t>
            </a:r>
            <a:r>
              <a:rPr lang="en-GB" sz="3200" dirty="0">
                <a:solidFill>
                  <a:srgbClr val="00B050"/>
                </a:solidFill>
              </a:rPr>
              <a:t>54 articles </a:t>
            </a:r>
            <a:r>
              <a:rPr lang="en-GB" sz="3200" dirty="0"/>
              <a:t>that cover all aspects of a child’s life and set out the </a:t>
            </a:r>
            <a:r>
              <a:rPr lang="en-GB" sz="3200" dirty="0">
                <a:solidFill>
                  <a:srgbClr val="00B050"/>
                </a:solidFill>
              </a:rPr>
              <a:t>civil, political, economic, social and cultural rights</a:t>
            </a:r>
            <a:r>
              <a:rPr lang="en-GB" sz="3200" dirty="0"/>
              <a:t> that </a:t>
            </a:r>
            <a:r>
              <a:rPr lang="en-GB" sz="3200" dirty="0">
                <a:solidFill>
                  <a:srgbClr val="FF0000"/>
                </a:solidFill>
              </a:rPr>
              <a:t>all children everywhere </a:t>
            </a:r>
            <a:r>
              <a:rPr lang="en-GB" sz="3200" dirty="0"/>
              <a:t>are entitled to. It also explains how adults and governments must work together to make sure all children can enjoy all their rights.</a:t>
            </a:r>
            <a:endParaRPr lang="en-US" sz="3200" dirty="0"/>
          </a:p>
        </p:txBody>
      </p:sp>
    </p:spTree>
    <p:extLst>
      <p:ext uri="{BB962C8B-B14F-4D97-AF65-F5344CB8AC3E}">
        <p14:creationId xmlns:p14="http://schemas.microsoft.com/office/powerpoint/2010/main" val="4250563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496172" y="1284575"/>
            <a:ext cx="5904627" cy="4524315"/>
          </a:xfrm>
          <a:prstGeom prst="rect">
            <a:avLst/>
          </a:prstGeom>
          <a:noFill/>
        </p:spPr>
        <p:txBody>
          <a:bodyPr wrap="square" rtlCol="0">
            <a:spAutoFit/>
          </a:bodyPr>
          <a:lstStyle/>
          <a:p>
            <a:r>
              <a:rPr lang="en-GB" sz="3200" dirty="0">
                <a:latin typeface="Roboto" panose="02000000000000000000" pitchFamily="2" charset="0"/>
              </a:rPr>
              <a:t>Every child has rights “without discrimination of any kind, irrespective of the child’s parent’s or legal guardian’s race, colour, sex, language, religion, political or other opinion, national, ethnic or social origin, property, disability, birth or other status” (Article 2).</a:t>
            </a:r>
          </a:p>
        </p:txBody>
      </p:sp>
    </p:spTree>
    <p:extLst>
      <p:ext uri="{BB962C8B-B14F-4D97-AF65-F5344CB8AC3E}">
        <p14:creationId xmlns:p14="http://schemas.microsoft.com/office/powerpoint/2010/main" val="29006113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733508">
            <a:off x="88899" y="61907"/>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5562326" y="1112921"/>
            <a:ext cx="6276748" cy="5016758"/>
          </a:xfrm>
          <a:prstGeom prst="rect">
            <a:avLst/>
          </a:prstGeom>
          <a:noFill/>
        </p:spPr>
        <p:txBody>
          <a:bodyPr wrap="square" rtlCol="0">
            <a:spAutoFit/>
          </a:bodyPr>
          <a:lstStyle/>
          <a:p>
            <a:r>
              <a:rPr lang="en-GB" sz="3200" dirty="0">
                <a:solidFill>
                  <a:srgbClr val="00B050"/>
                </a:solidFill>
                <a:latin typeface="Roboto" panose="02000000000000000000" pitchFamily="2" charset="0"/>
              </a:rPr>
              <a:t>The Convention must be seen as a whole</a:t>
            </a:r>
            <a:r>
              <a:rPr lang="en-GB" sz="3200" dirty="0">
                <a:latin typeface="Roboto" panose="02000000000000000000" pitchFamily="2" charset="0"/>
              </a:rPr>
              <a:t>: all the rights are linked and </a:t>
            </a:r>
            <a:r>
              <a:rPr lang="en-GB" sz="3200" dirty="0">
                <a:solidFill>
                  <a:srgbClr val="FF0000"/>
                </a:solidFill>
                <a:latin typeface="Roboto" panose="02000000000000000000" pitchFamily="2" charset="0"/>
              </a:rPr>
              <a:t>no right is more important than another. </a:t>
            </a:r>
            <a:r>
              <a:rPr lang="en-GB" sz="3200" dirty="0">
                <a:latin typeface="Roboto" panose="02000000000000000000" pitchFamily="2" charset="0"/>
              </a:rPr>
              <a:t>The right to relax and play (Article 31) and the right to freedom of expression (Article 13) have equal importance as the right to be safe from violence (Article 19) and the right to education (Article 28).</a:t>
            </a:r>
          </a:p>
        </p:txBody>
      </p:sp>
    </p:spTree>
    <p:extLst>
      <p:ext uri="{BB962C8B-B14F-4D97-AF65-F5344CB8AC3E}">
        <p14:creationId xmlns:p14="http://schemas.microsoft.com/office/powerpoint/2010/main" val="38418318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pic>
        <p:nvPicPr>
          <p:cNvPr id="5" name="Picture 4">
            <a:extLst>
              <a:ext uri="{FF2B5EF4-FFF2-40B4-BE49-F238E27FC236}">
                <a16:creationId xmlns:a16="http://schemas.microsoft.com/office/drawing/2014/main" id="{8BFB58B1-9FED-0E4B-AE2A-CCE6E4E31277}"/>
              </a:ext>
            </a:extLst>
          </p:cNvPr>
          <p:cNvPicPr>
            <a:picLocks noChangeAspect="1"/>
          </p:cNvPicPr>
          <p:nvPr/>
        </p:nvPicPr>
        <p:blipFill>
          <a:blip r:embed="rId3"/>
          <a:stretch>
            <a:fillRect/>
          </a:stretch>
        </p:blipFill>
        <p:spPr>
          <a:xfrm>
            <a:off x="-2634917" y="-938219"/>
            <a:ext cx="19228275" cy="788044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341273" y="5640007"/>
            <a:ext cx="10017917" cy="1077218"/>
          </a:xfrm>
          <a:prstGeom prst="rect">
            <a:avLst/>
          </a:prstGeom>
          <a:noFill/>
        </p:spPr>
        <p:txBody>
          <a:bodyPr wrap="square" rtlCol="0">
            <a:spAutoFit/>
          </a:bodyPr>
          <a:lstStyle/>
          <a:p>
            <a:r>
              <a:rPr lang="en-GB" sz="3200" dirty="0"/>
              <a:t>We have Human rights, so why is it important that we have children’s rights also?</a:t>
            </a:r>
            <a:endParaRPr lang="en-US" sz="3200" dirty="0"/>
          </a:p>
        </p:txBody>
      </p:sp>
    </p:spTree>
    <p:extLst>
      <p:ext uri="{BB962C8B-B14F-4D97-AF65-F5344CB8AC3E}">
        <p14:creationId xmlns:p14="http://schemas.microsoft.com/office/powerpoint/2010/main" val="38460930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50E1FA5C-C039-294F-81E6-8ECC73B0DB68}"/>
              </a:ext>
            </a:extLst>
          </p:cNvPr>
          <p:cNvSpPr txBox="1">
            <a:spLocks/>
          </p:cNvSpPr>
          <p:nvPr/>
        </p:nvSpPr>
        <p:spPr>
          <a:xfrm>
            <a:off x="2621494" y="1338942"/>
            <a:ext cx="7730820" cy="551905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are more vulnerable to abuse and exploitation</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Dependent on age, children are entirely or mostly dependent on adults – best interests not always considered</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face an array of legal minimum ages at which they are considered capable of making decisions for themselves</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are often voiceless.</a:t>
            </a:r>
          </a:p>
          <a:p>
            <a:pPr marL="0" indent="0">
              <a:buFont typeface="Wingdings" panose="05000000000000000000" pitchFamily="2" charset="2"/>
              <a:buNone/>
              <a:defRPr/>
            </a:pPr>
            <a:endParaRPr lang="en-US" dirty="0"/>
          </a:p>
          <a:p>
            <a:endParaRPr lang="en-GB" dirty="0"/>
          </a:p>
        </p:txBody>
      </p:sp>
      <p:pic>
        <p:nvPicPr>
          <p:cNvPr id="4" name="Picture 3">
            <a:extLst>
              <a:ext uri="{FF2B5EF4-FFF2-40B4-BE49-F238E27FC236}">
                <a16:creationId xmlns:a16="http://schemas.microsoft.com/office/drawing/2014/main" id="{A051C066-D642-1642-809C-8E0C3A65508B}"/>
              </a:ext>
            </a:extLst>
          </p:cNvPr>
          <p:cNvPicPr>
            <a:picLocks noChangeAspect="1"/>
          </p:cNvPicPr>
          <p:nvPr/>
        </p:nvPicPr>
        <p:blipFill>
          <a:blip r:embed="rId2"/>
          <a:stretch>
            <a:fillRect/>
          </a:stretch>
        </p:blipFill>
        <p:spPr>
          <a:xfrm>
            <a:off x="482814" y="269602"/>
            <a:ext cx="2138680" cy="2138680"/>
          </a:xfrm>
          <a:prstGeom prst="rect">
            <a:avLst/>
          </a:prstGeom>
        </p:spPr>
      </p:pic>
      <p:pic>
        <p:nvPicPr>
          <p:cNvPr id="5" name="Picture 4">
            <a:extLst>
              <a:ext uri="{FF2B5EF4-FFF2-40B4-BE49-F238E27FC236}">
                <a16:creationId xmlns:a16="http://schemas.microsoft.com/office/drawing/2014/main" id="{DB8D7FD5-96C0-864A-95A8-F54FA08D660B}"/>
              </a:ext>
            </a:extLst>
          </p:cNvPr>
          <p:cNvPicPr>
            <a:picLocks noChangeAspect="1"/>
          </p:cNvPicPr>
          <p:nvPr/>
        </p:nvPicPr>
        <p:blipFill>
          <a:blip r:embed="rId2"/>
          <a:stretch>
            <a:fillRect/>
          </a:stretch>
        </p:blipFill>
        <p:spPr>
          <a:xfrm>
            <a:off x="9527754" y="4479652"/>
            <a:ext cx="2138680" cy="2138680"/>
          </a:xfrm>
          <a:prstGeom prst="rect">
            <a:avLst/>
          </a:prstGeom>
        </p:spPr>
      </p:pic>
    </p:spTree>
    <p:extLst>
      <p:ext uri="{BB962C8B-B14F-4D97-AF65-F5344CB8AC3E}">
        <p14:creationId xmlns:p14="http://schemas.microsoft.com/office/powerpoint/2010/main" val="38292353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18476D-99EB-314B-8CD4-71768A80041D}"/>
              </a:ext>
            </a:extLst>
          </p:cNvPr>
          <p:cNvSpPr txBox="1"/>
          <p:nvPr/>
        </p:nvSpPr>
        <p:spPr>
          <a:xfrm>
            <a:off x="279838" y="375557"/>
            <a:ext cx="11182819" cy="830997"/>
          </a:xfrm>
          <a:prstGeom prst="rect">
            <a:avLst/>
          </a:prstGeom>
          <a:noFill/>
        </p:spPr>
        <p:txBody>
          <a:bodyPr wrap="square" rtlCol="0">
            <a:spAutoFit/>
          </a:bodyPr>
          <a:lstStyle/>
          <a:p>
            <a:pPr algn="ctr"/>
            <a:r>
              <a:rPr lang="en-US" sz="2400" dirty="0"/>
              <a:t>Wales the first of the UK countries to appoint a children’s commissioner 2001, whose job it is to ensure that the UNCRC is enacted.  </a:t>
            </a:r>
          </a:p>
        </p:txBody>
      </p:sp>
      <p:pic>
        <p:nvPicPr>
          <p:cNvPr id="4" name="Picture 3">
            <a:extLst>
              <a:ext uri="{FF2B5EF4-FFF2-40B4-BE49-F238E27FC236}">
                <a16:creationId xmlns:a16="http://schemas.microsoft.com/office/drawing/2014/main" id="{6E590F2D-F0C0-3348-9B47-75BB988356E3}"/>
              </a:ext>
            </a:extLst>
          </p:cNvPr>
          <p:cNvPicPr>
            <a:picLocks noChangeAspect="1"/>
          </p:cNvPicPr>
          <p:nvPr/>
        </p:nvPicPr>
        <p:blipFill rotWithShape="1">
          <a:blip r:embed="rId2"/>
          <a:srcRect l="26282" t="31164" r="25874" b="6998"/>
          <a:stretch/>
        </p:blipFill>
        <p:spPr>
          <a:xfrm>
            <a:off x="3681585" y="1477996"/>
            <a:ext cx="4825601" cy="4677876"/>
          </a:xfrm>
          <a:prstGeom prst="rect">
            <a:avLst/>
          </a:prstGeom>
        </p:spPr>
      </p:pic>
    </p:spTree>
    <p:extLst>
      <p:ext uri="{BB962C8B-B14F-4D97-AF65-F5344CB8AC3E}">
        <p14:creationId xmlns:p14="http://schemas.microsoft.com/office/powerpoint/2010/main" val="36142209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D25680-9FE9-E34B-B030-2AA263494D2C}"/>
              </a:ext>
            </a:extLst>
          </p:cNvPr>
          <p:cNvPicPr>
            <a:picLocks noChangeAspect="1"/>
          </p:cNvPicPr>
          <p:nvPr/>
        </p:nvPicPr>
        <p:blipFill>
          <a:blip r:embed="rId2"/>
          <a:stretch>
            <a:fillRect/>
          </a:stretch>
        </p:blipFill>
        <p:spPr>
          <a:xfrm>
            <a:off x="0" y="0"/>
            <a:ext cx="13260793" cy="6860250"/>
          </a:xfrm>
          <a:prstGeom prst="rect">
            <a:avLst/>
          </a:prstGeom>
        </p:spPr>
      </p:pic>
      <p:sp>
        <p:nvSpPr>
          <p:cNvPr id="4" name="Rectangle 3">
            <a:extLst>
              <a:ext uri="{FF2B5EF4-FFF2-40B4-BE49-F238E27FC236}">
                <a16:creationId xmlns:a16="http://schemas.microsoft.com/office/drawing/2014/main" id="{1A161D2E-5C0B-6C4C-B150-B3C27D72BC8D}"/>
              </a:ext>
            </a:extLst>
          </p:cNvPr>
          <p:cNvSpPr/>
          <p:nvPr/>
        </p:nvSpPr>
        <p:spPr>
          <a:xfrm>
            <a:off x="141515" y="134622"/>
            <a:ext cx="3777342" cy="2585323"/>
          </a:xfrm>
          <a:prstGeom prst="rect">
            <a:avLst/>
          </a:prstGeom>
        </p:spPr>
        <p:txBody>
          <a:bodyPr wrap="square">
            <a:spAutoFit/>
          </a:bodyPr>
          <a:lstStyle/>
          <a:p>
            <a:r>
              <a:rPr lang="en-GB" b="0" i="0" dirty="0">
                <a:solidFill>
                  <a:srgbClr val="212529"/>
                </a:solidFill>
                <a:effectLst/>
                <a:latin typeface="VAGRounded"/>
              </a:rPr>
              <a:t>Rocio Cifuentes is the Children’s Commissioner for Wales.</a:t>
            </a:r>
          </a:p>
          <a:p>
            <a:endParaRPr lang="en-GB" b="0" i="0" dirty="0">
              <a:solidFill>
                <a:srgbClr val="212529"/>
              </a:solidFill>
              <a:effectLst/>
              <a:latin typeface="VAGRounded"/>
            </a:endParaRPr>
          </a:p>
          <a:p>
            <a:r>
              <a:rPr lang="en-GB" b="0" i="0" dirty="0">
                <a:solidFill>
                  <a:srgbClr val="212529"/>
                </a:solidFill>
                <a:effectLst/>
                <a:latin typeface="VAGRounded"/>
              </a:rPr>
              <a:t>She started in post in April 2022, and will be the Children’s Commissioner for seven years.</a:t>
            </a:r>
          </a:p>
          <a:p>
            <a:endParaRPr lang="en-GB" b="0" i="0" dirty="0">
              <a:solidFill>
                <a:srgbClr val="212529"/>
              </a:solidFill>
              <a:effectLst/>
              <a:latin typeface="VAGRounded"/>
            </a:endParaRPr>
          </a:p>
          <a:p>
            <a:r>
              <a:rPr lang="en-GB" b="0" i="0" dirty="0">
                <a:solidFill>
                  <a:srgbClr val="212529"/>
                </a:solidFill>
                <a:effectLst/>
                <a:latin typeface="VAGRounded"/>
              </a:rPr>
              <a:t>Her job is to promote and protect children’s rights in Wales.</a:t>
            </a:r>
          </a:p>
        </p:txBody>
      </p:sp>
      <p:sp>
        <p:nvSpPr>
          <p:cNvPr id="5" name="Rectangle 4">
            <a:extLst>
              <a:ext uri="{FF2B5EF4-FFF2-40B4-BE49-F238E27FC236}">
                <a16:creationId xmlns:a16="http://schemas.microsoft.com/office/drawing/2014/main" id="{7C5B16AA-7846-1341-BDFB-82BAE2DF346F}"/>
              </a:ext>
            </a:extLst>
          </p:cNvPr>
          <p:cNvSpPr/>
          <p:nvPr/>
        </p:nvSpPr>
        <p:spPr>
          <a:xfrm>
            <a:off x="141515" y="4328432"/>
            <a:ext cx="3572968" cy="923330"/>
          </a:xfrm>
          <a:prstGeom prst="rect">
            <a:avLst/>
          </a:prstGeom>
        </p:spPr>
        <p:txBody>
          <a:bodyPr wrap="square">
            <a:spAutoFit/>
          </a:bodyPr>
          <a:lstStyle/>
          <a:p>
            <a:r>
              <a:rPr lang="en-GB" dirty="0">
                <a:solidFill>
                  <a:srgbClr val="212529"/>
                </a:solidFill>
                <a:latin typeface="VAGRounded"/>
              </a:rPr>
              <a:t>Human rights are the things we need in order to survive and to fulfil our potential as human beings.</a:t>
            </a:r>
            <a:endParaRPr lang="en-GB" b="0" i="0" dirty="0">
              <a:solidFill>
                <a:srgbClr val="212529"/>
              </a:solidFill>
              <a:effectLst/>
              <a:latin typeface="VAGRounded"/>
            </a:endParaRPr>
          </a:p>
        </p:txBody>
      </p:sp>
      <p:sp>
        <p:nvSpPr>
          <p:cNvPr id="6" name="Rectangle 5">
            <a:extLst>
              <a:ext uri="{FF2B5EF4-FFF2-40B4-BE49-F238E27FC236}">
                <a16:creationId xmlns:a16="http://schemas.microsoft.com/office/drawing/2014/main" id="{9E7FF674-9BE5-5C49-9966-56D501B282B1}"/>
              </a:ext>
            </a:extLst>
          </p:cNvPr>
          <p:cNvSpPr/>
          <p:nvPr/>
        </p:nvSpPr>
        <p:spPr>
          <a:xfrm>
            <a:off x="8763001" y="1098008"/>
            <a:ext cx="3761014" cy="1477328"/>
          </a:xfrm>
          <a:prstGeom prst="rect">
            <a:avLst/>
          </a:prstGeom>
        </p:spPr>
        <p:txBody>
          <a:bodyPr wrap="square">
            <a:spAutoFit/>
          </a:bodyPr>
          <a:lstStyle/>
          <a:p>
            <a:r>
              <a:rPr lang="en-GB" b="0" i="0" dirty="0">
                <a:solidFill>
                  <a:srgbClr val="212529"/>
                </a:solidFill>
                <a:effectLst/>
                <a:latin typeface="VAGRounded"/>
              </a:rPr>
              <a:t>There are inherent, universal and indivisible and no one right is more important that another. They are </a:t>
            </a:r>
            <a:r>
              <a:rPr lang="en-GB" dirty="0"/>
              <a:t>inalienable as no one can take them away from you. </a:t>
            </a:r>
            <a:r>
              <a:rPr lang="en-GB" b="0" i="0" dirty="0">
                <a:solidFill>
                  <a:srgbClr val="212529"/>
                </a:solidFill>
                <a:effectLst/>
                <a:latin typeface="VAGRounded"/>
              </a:rPr>
              <a:t> </a:t>
            </a:r>
          </a:p>
        </p:txBody>
      </p:sp>
      <p:sp>
        <p:nvSpPr>
          <p:cNvPr id="7" name="Rectangle 6">
            <a:extLst>
              <a:ext uri="{FF2B5EF4-FFF2-40B4-BE49-F238E27FC236}">
                <a16:creationId xmlns:a16="http://schemas.microsoft.com/office/drawing/2014/main" id="{45994F18-6342-1C48-B995-00DFA29A4F23}"/>
              </a:ext>
            </a:extLst>
          </p:cNvPr>
          <p:cNvSpPr/>
          <p:nvPr/>
        </p:nvSpPr>
        <p:spPr>
          <a:xfrm>
            <a:off x="9896307" y="4328432"/>
            <a:ext cx="2872581" cy="646331"/>
          </a:xfrm>
          <a:prstGeom prst="rect">
            <a:avLst/>
          </a:prstGeom>
        </p:spPr>
        <p:txBody>
          <a:bodyPr wrap="none">
            <a:spAutoFit/>
          </a:bodyPr>
          <a:lstStyle/>
          <a:p>
            <a:r>
              <a:rPr lang="en-GB" dirty="0">
                <a:solidFill>
                  <a:srgbClr val="202124"/>
                </a:solidFill>
                <a:latin typeface="Google Sans"/>
              </a:rPr>
              <a:t>The are unconditional. </a:t>
            </a:r>
          </a:p>
          <a:p>
            <a:r>
              <a:rPr lang="en-GB" dirty="0">
                <a:solidFill>
                  <a:srgbClr val="202124"/>
                </a:solidFill>
                <a:latin typeface="Google Sans"/>
              </a:rPr>
              <a:t>(Rights and responsibilities?)</a:t>
            </a:r>
            <a:endParaRPr lang="en-US" dirty="0"/>
          </a:p>
        </p:txBody>
      </p:sp>
    </p:spTree>
    <p:extLst>
      <p:ext uri="{BB962C8B-B14F-4D97-AF65-F5344CB8AC3E}">
        <p14:creationId xmlns:p14="http://schemas.microsoft.com/office/powerpoint/2010/main" val="28430799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C14024E-3F95-174C-A140-DB5FD038ACF9}"/>
              </a:ext>
            </a:extLst>
          </p:cNvPr>
          <p:cNvPicPr>
            <a:picLocks noChangeAspect="1"/>
          </p:cNvPicPr>
          <p:nvPr/>
        </p:nvPicPr>
        <p:blipFill>
          <a:blip r:embed="rId3"/>
          <a:stretch>
            <a:fillRect/>
          </a:stretch>
        </p:blipFill>
        <p:spPr>
          <a:xfrm>
            <a:off x="5639998" y="538842"/>
            <a:ext cx="6074588" cy="4310743"/>
          </a:xfrm>
          <a:prstGeom prst="rect">
            <a:avLst/>
          </a:prstGeom>
        </p:spPr>
      </p:pic>
      <p:sp>
        <p:nvSpPr>
          <p:cNvPr id="4" name="Content Placeholder 3">
            <a:extLst>
              <a:ext uri="{FF2B5EF4-FFF2-40B4-BE49-F238E27FC236}">
                <a16:creationId xmlns:a16="http://schemas.microsoft.com/office/drawing/2014/main" id="{114346EE-43D5-E74C-8548-DEB5305EF63E}"/>
              </a:ext>
            </a:extLst>
          </p:cNvPr>
          <p:cNvSpPr txBox="1">
            <a:spLocks/>
          </p:cNvSpPr>
          <p:nvPr/>
        </p:nvSpPr>
        <p:spPr>
          <a:xfrm>
            <a:off x="560928" y="538842"/>
            <a:ext cx="4517258" cy="5929231"/>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i="1" dirty="0">
                <a:solidFill>
                  <a:schemeClr val="tx1">
                    <a:lumMod val="85000"/>
                    <a:lumOff val="15000"/>
                  </a:schemeClr>
                </a:solidFill>
              </a:rPr>
              <a:t>Ratified by the Welsh Government in 2004</a:t>
            </a:r>
          </a:p>
          <a:p>
            <a:pPr>
              <a:defRPr/>
            </a:pPr>
            <a:r>
              <a:rPr lang="en-US" i="1" dirty="0">
                <a:solidFill>
                  <a:schemeClr val="tx1">
                    <a:lumMod val="85000"/>
                    <a:lumOff val="15000"/>
                  </a:schemeClr>
                </a:solidFill>
              </a:rPr>
              <a:t>54 articles</a:t>
            </a:r>
          </a:p>
          <a:p>
            <a:pPr>
              <a:defRPr/>
            </a:pPr>
            <a:r>
              <a:rPr lang="en-US" i="1" dirty="0">
                <a:solidFill>
                  <a:schemeClr val="tx1">
                    <a:lumMod val="85000"/>
                    <a:lumOff val="15000"/>
                  </a:schemeClr>
                </a:solidFill>
              </a:rPr>
              <a:t>Articles 1–42 are relevant to children and young people’s rights (0-18)</a:t>
            </a:r>
          </a:p>
          <a:p>
            <a:pPr>
              <a:defRPr/>
            </a:pPr>
            <a:r>
              <a:rPr lang="en-US" i="1" dirty="0">
                <a:solidFill>
                  <a:schemeClr val="tx1">
                    <a:lumMod val="85000"/>
                    <a:lumOff val="15000"/>
                  </a:schemeClr>
                </a:solidFill>
              </a:rPr>
              <a:t>Articles 43-54 are relevant to authorities and refer to how these rights are implemented </a:t>
            </a:r>
          </a:p>
          <a:p>
            <a:pPr>
              <a:defRPr/>
            </a:pPr>
            <a:r>
              <a:rPr lang="en-US" i="1" dirty="0">
                <a:solidFill>
                  <a:schemeClr val="tx1">
                    <a:lumMod val="85000"/>
                    <a:lumOff val="15000"/>
                  </a:schemeClr>
                </a:solidFill>
              </a:rPr>
              <a:t>A duty on all those working with children and young people to ensure that these rights are being implemented</a:t>
            </a:r>
          </a:p>
          <a:p>
            <a:pPr marL="0" indent="0">
              <a:buFont typeface="Arial" panose="020B0604020202020204" pitchFamily="34" charset="0"/>
              <a:buNone/>
              <a:defRPr/>
            </a:pPr>
            <a:endParaRPr lang="en-US" dirty="0">
              <a:solidFill>
                <a:schemeClr val="bg1"/>
              </a:solidFill>
            </a:endParaRPr>
          </a:p>
          <a:p>
            <a:pPr marL="0" indent="0">
              <a:buFont typeface="Arial" panose="020B0604020202020204" pitchFamily="34" charset="0"/>
              <a:buNone/>
              <a:defRPr/>
            </a:pPr>
            <a:endParaRPr lang="en-US" b="1" i="1" dirty="0">
              <a:solidFill>
                <a:schemeClr val="bg1"/>
              </a:solidFill>
            </a:endParaRPr>
          </a:p>
          <a:p>
            <a:pPr>
              <a:defRPr/>
            </a:pPr>
            <a:endParaRPr lang="en-US" dirty="0"/>
          </a:p>
          <a:p>
            <a:endParaRPr lang="en-GB" dirty="0"/>
          </a:p>
        </p:txBody>
      </p:sp>
      <p:sp>
        <p:nvSpPr>
          <p:cNvPr id="5" name="TextBox 4">
            <a:extLst>
              <a:ext uri="{FF2B5EF4-FFF2-40B4-BE49-F238E27FC236}">
                <a16:creationId xmlns:a16="http://schemas.microsoft.com/office/drawing/2014/main" id="{83F8A0D9-092B-A84C-8975-DAB5D7B99BD4}"/>
              </a:ext>
            </a:extLst>
          </p:cNvPr>
          <p:cNvSpPr txBox="1"/>
          <p:nvPr/>
        </p:nvSpPr>
        <p:spPr>
          <a:xfrm>
            <a:off x="4147835" y="6098741"/>
            <a:ext cx="7566751" cy="369332"/>
          </a:xfrm>
          <a:prstGeom prst="rect">
            <a:avLst/>
          </a:prstGeom>
          <a:noFill/>
        </p:spPr>
        <p:txBody>
          <a:bodyPr wrap="none" rtlCol="0">
            <a:spAutoFit/>
          </a:bodyPr>
          <a:lstStyle/>
          <a:p>
            <a:r>
              <a:rPr lang="en-US" dirty="0"/>
              <a:t>Choose the 5 Most important for YOU as a student teacher and your classroom</a:t>
            </a:r>
          </a:p>
        </p:txBody>
      </p:sp>
      <p:pic>
        <p:nvPicPr>
          <p:cNvPr id="7" name="Picture 6">
            <a:extLst>
              <a:ext uri="{FF2B5EF4-FFF2-40B4-BE49-F238E27FC236}">
                <a16:creationId xmlns:a16="http://schemas.microsoft.com/office/drawing/2014/main" id="{62841D15-99B8-B548-B8FE-17546AB414A6}"/>
              </a:ext>
            </a:extLst>
          </p:cNvPr>
          <p:cNvPicPr>
            <a:picLocks noChangeAspect="1"/>
          </p:cNvPicPr>
          <p:nvPr/>
        </p:nvPicPr>
        <p:blipFill>
          <a:blip r:embed="rId4"/>
          <a:stretch>
            <a:fillRect/>
          </a:stretch>
        </p:blipFill>
        <p:spPr>
          <a:xfrm>
            <a:off x="5639998" y="3401832"/>
            <a:ext cx="6552002" cy="2696909"/>
          </a:xfrm>
          <a:prstGeom prst="rect">
            <a:avLst/>
          </a:prstGeom>
        </p:spPr>
      </p:pic>
    </p:spTree>
    <p:extLst>
      <p:ext uri="{BB962C8B-B14F-4D97-AF65-F5344CB8AC3E}">
        <p14:creationId xmlns:p14="http://schemas.microsoft.com/office/powerpoint/2010/main" val="8326109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FA67BE-2B7D-BC44-868C-F1B6BAC0D276}"/>
              </a:ext>
            </a:extLst>
          </p:cNvPr>
          <p:cNvPicPr>
            <a:picLocks noChangeAspect="1"/>
          </p:cNvPicPr>
          <p:nvPr/>
        </p:nvPicPr>
        <p:blipFill>
          <a:blip r:embed="rId2"/>
          <a:stretch>
            <a:fillRect/>
          </a:stretch>
        </p:blipFill>
        <p:spPr>
          <a:xfrm>
            <a:off x="0" y="0"/>
            <a:ext cx="12192000" cy="3923115"/>
          </a:xfrm>
          <a:prstGeom prst="rect">
            <a:avLst/>
          </a:prstGeom>
        </p:spPr>
      </p:pic>
      <p:sp>
        <p:nvSpPr>
          <p:cNvPr id="4" name="TextBox 3">
            <a:extLst>
              <a:ext uri="{FF2B5EF4-FFF2-40B4-BE49-F238E27FC236}">
                <a16:creationId xmlns:a16="http://schemas.microsoft.com/office/drawing/2014/main" id="{7E64A866-5BD8-ED43-8583-909B6E428A91}"/>
              </a:ext>
            </a:extLst>
          </p:cNvPr>
          <p:cNvSpPr txBox="1"/>
          <p:nvPr/>
        </p:nvSpPr>
        <p:spPr>
          <a:xfrm>
            <a:off x="3678190" y="4802233"/>
            <a:ext cx="4835619" cy="707886"/>
          </a:xfrm>
          <a:prstGeom prst="rect">
            <a:avLst/>
          </a:prstGeom>
          <a:noFill/>
        </p:spPr>
        <p:txBody>
          <a:bodyPr wrap="none" rtlCol="0">
            <a:spAutoFit/>
          </a:bodyPr>
          <a:lstStyle/>
          <a:p>
            <a:r>
              <a:rPr lang="en-US" sz="4000" dirty="0"/>
              <a:t>Ready to play a game?</a:t>
            </a:r>
          </a:p>
        </p:txBody>
      </p:sp>
    </p:spTree>
    <p:extLst>
      <p:ext uri="{BB962C8B-B14F-4D97-AF65-F5344CB8AC3E}">
        <p14:creationId xmlns:p14="http://schemas.microsoft.com/office/powerpoint/2010/main" val="15848043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90C40FE-B1F3-F84B-B06F-5B91E8B537B2}"/>
              </a:ext>
            </a:extLst>
          </p:cNvPr>
          <p:cNvPicPr>
            <a:picLocks noChangeAspect="1"/>
          </p:cNvPicPr>
          <p:nvPr/>
        </p:nvPicPr>
        <p:blipFill rotWithShape="1">
          <a:blip r:embed="rId3"/>
          <a:srcRect l="10694" t="21737" r="10162" b="31435"/>
          <a:stretch/>
        </p:blipFill>
        <p:spPr>
          <a:xfrm>
            <a:off x="3820886" y="1681843"/>
            <a:ext cx="4196443" cy="2939143"/>
          </a:xfrm>
          <a:prstGeom prst="rect">
            <a:avLst/>
          </a:prstGeom>
        </p:spPr>
      </p:pic>
    </p:spTree>
    <p:extLst>
      <p:ext uri="{BB962C8B-B14F-4D97-AF65-F5344CB8AC3E}">
        <p14:creationId xmlns:p14="http://schemas.microsoft.com/office/powerpoint/2010/main" val="1567560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90C40FE-B1F3-F84B-B06F-5B91E8B537B2}"/>
              </a:ext>
            </a:extLst>
          </p:cNvPr>
          <p:cNvPicPr>
            <a:picLocks noChangeAspect="1"/>
          </p:cNvPicPr>
          <p:nvPr/>
        </p:nvPicPr>
        <p:blipFill>
          <a:blip r:embed="rId3"/>
          <a:stretch>
            <a:fillRect/>
          </a:stretch>
        </p:blipFill>
        <p:spPr>
          <a:xfrm>
            <a:off x="3253834" y="317553"/>
            <a:ext cx="5302337" cy="6276443"/>
          </a:xfrm>
          <a:prstGeom prst="rect">
            <a:avLst/>
          </a:prstGeom>
        </p:spPr>
      </p:pic>
    </p:spTree>
    <p:extLst>
      <p:ext uri="{BB962C8B-B14F-4D97-AF65-F5344CB8AC3E}">
        <p14:creationId xmlns:p14="http://schemas.microsoft.com/office/powerpoint/2010/main" val="10621535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A97409-B054-F34B-B3CE-347466FD2307}"/>
              </a:ext>
            </a:extLst>
          </p:cNvPr>
          <p:cNvPicPr>
            <a:picLocks noChangeAspect="1"/>
          </p:cNvPicPr>
          <p:nvPr/>
        </p:nvPicPr>
        <p:blipFill rotWithShape="1">
          <a:blip r:embed="rId2"/>
          <a:srcRect l="12922" t="24931" r="11130" b="40093"/>
          <a:stretch/>
        </p:blipFill>
        <p:spPr>
          <a:xfrm>
            <a:off x="4212771" y="1812472"/>
            <a:ext cx="3788229" cy="2269672"/>
          </a:xfrm>
          <a:prstGeom prst="rect">
            <a:avLst/>
          </a:prstGeom>
        </p:spPr>
      </p:pic>
    </p:spTree>
    <p:extLst>
      <p:ext uri="{BB962C8B-B14F-4D97-AF65-F5344CB8AC3E}">
        <p14:creationId xmlns:p14="http://schemas.microsoft.com/office/powerpoint/2010/main" val="23550939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A97409-B054-F34B-B3CE-347466FD2307}"/>
              </a:ext>
            </a:extLst>
          </p:cNvPr>
          <p:cNvPicPr>
            <a:picLocks noChangeAspect="1"/>
          </p:cNvPicPr>
          <p:nvPr/>
        </p:nvPicPr>
        <p:blipFill>
          <a:blip r:embed="rId2"/>
          <a:stretch>
            <a:fillRect/>
          </a:stretch>
        </p:blipFill>
        <p:spPr>
          <a:xfrm>
            <a:off x="3568189" y="194719"/>
            <a:ext cx="4987981" cy="6489067"/>
          </a:xfrm>
          <a:prstGeom prst="rect">
            <a:avLst/>
          </a:prstGeom>
        </p:spPr>
      </p:pic>
    </p:spTree>
    <p:extLst>
      <p:ext uri="{BB962C8B-B14F-4D97-AF65-F5344CB8AC3E}">
        <p14:creationId xmlns:p14="http://schemas.microsoft.com/office/powerpoint/2010/main" val="19871854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969504-694C-2F45-A7AB-413BE8906107}"/>
              </a:ext>
            </a:extLst>
          </p:cNvPr>
          <p:cNvPicPr>
            <a:picLocks noChangeAspect="1"/>
          </p:cNvPicPr>
          <p:nvPr/>
        </p:nvPicPr>
        <p:blipFill rotWithShape="1">
          <a:blip r:embed="rId2"/>
          <a:srcRect l="9794" t="24707" r="11482" b="40642"/>
          <a:stretch/>
        </p:blipFill>
        <p:spPr>
          <a:xfrm>
            <a:off x="4065814" y="1796143"/>
            <a:ext cx="3918857" cy="2237014"/>
          </a:xfrm>
          <a:prstGeom prst="rect">
            <a:avLst/>
          </a:prstGeom>
        </p:spPr>
      </p:pic>
    </p:spTree>
    <p:extLst>
      <p:ext uri="{BB962C8B-B14F-4D97-AF65-F5344CB8AC3E}">
        <p14:creationId xmlns:p14="http://schemas.microsoft.com/office/powerpoint/2010/main" val="23091948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969504-694C-2F45-A7AB-413BE8906107}"/>
              </a:ext>
            </a:extLst>
          </p:cNvPr>
          <p:cNvPicPr>
            <a:picLocks noChangeAspect="1"/>
          </p:cNvPicPr>
          <p:nvPr/>
        </p:nvPicPr>
        <p:blipFill>
          <a:blip r:embed="rId2"/>
          <a:stretch>
            <a:fillRect/>
          </a:stretch>
        </p:blipFill>
        <p:spPr>
          <a:xfrm>
            <a:off x="3578210" y="201108"/>
            <a:ext cx="4977962" cy="6455795"/>
          </a:xfrm>
          <a:prstGeom prst="rect">
            <a:avLst/>
          </a:prstGeom>
        </p:spPr>
      </p:pic>
    </p:spTree>
    <p:extLst>
      <p:ext uri="{BB962C8B-B14F-4D97-AF65-F5344CB8AC3E}">
        <p14:creationId xmlns:p14="http://schemas.microsoft.com/office/powerpoint/2010/main" val="40944965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CDFB6D-26FD-394E-B8CC-B72D95A6F8B9}"/>
              </a:ext>
            </a:extLst>
          </p:cNvPr>
          <p:cNvPicPr>
            <a:picLocks noChangeAspect="1"/>
          </p:cNvPicPr>
          <p:nvPr/>
        </p:nvPicPr>
        <p:blipFill rotWithShape="1">
          <a:blip r:embed="rId2"/>
          <a:srcRect l="8600" t="24279" r="12550" b="40173"/>
          <a:stretch/>
        </p:blipFill>
        <p:spPr>
          <a:xfrm>
            <a:off x="4000500" y="1747157"/>
            <a:ext cx="4000500" cy="2334986"/>
          </a:xfrm>
          <a:prstGeom prst="rect">
            <a:avLst/>
          </a:prstGeom>
        </p:spPr>
      </p:pic>
    </p:spTree>
    <p:extLst>
      <p:ext uri="{BB962C8B-B14F-4D97-AF65-F5344CB8AC3E}">
        <p14:creationId xmlns:p14="http://schemas.microsoft.com/office/powerpoint/2010/main" val="33893895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CDFB6D-26FD-394E-B8CC-B72D95A6F8B9}"/>
              </a:ext>
            </a:extLst>
          </p:cNvPr>
          <p:cNvPicPr>
            <a:picLocks noChangeAspect="1"/>
          </p:cNvPicPr>
          <p:nvPr/>
        </p:nvPicPr>
        <p:blipFill>
          <a:blip r:embed="rId2"/>
          <a:stretch>
            <a:fillRect/>
          </a:stretch>
        </p:blipFill>
        <p:spPr>
          <a:xfrm>
            <a:off x="3564165" y="152314"/>
            <a:ext cx="5073650" cy="6568707"/>
          </a:xfrm>
          <a:prstGeom prst="rect">
            <a:avLst/>
          </a:prstGeom>
        </p:spPr>
      </p:pic>
    </p:spTree>
    <p:extLst>
      <p:ext uri="{BB962C8B-B14F-4D97-AF65-F5344CB8AC3E}">
        <p14:creationId xmlns:p14="http://schemas.microsoft.com/office/powerpoint/2010/main" val="32256172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E33916-EC10-DF43-8B20-A3E17D55B605}"/>
              </a:ext>
            </a:extLst>
          </p:cNvPr>
          <p:cNvPicPr>
            <a:picLocks noChangeAspect="1"/>
          </p:cNvPicPr>
          <p:nvPr/>
        </p:nvPicPr>
        <p:blipFill rotWithShape="1">
          <a:blip r:embed="rId2"/>
          <a:srcRect l="8072" t="24124" r="10873" b="39854"/>
          <a:stretch/>
        </p:blipFill>
        <p:spPr>
          <a:xfrm>
            <a:off x="4065814" y="1779814"/>
            <a:ext cx="4016830" cy="2302329"/>
          </a:xfrm>
          <a:prstGeom prst="rect">
            <a:avLst/>
          </a:prstGeom>
        </p:spPr>
      </p:pic>
    </p:spTree>
    <p:extLst>
      <p:ext uri="{BB962C8B-B14F-4D97-AF65-F5344CB8AC3E}">
        <p14:creationId xmlns:p14="http://schemas.microsoft.com/office/powerpoint/2010/main" val="3999333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E33916-EC10-DF43-8B20-A3E17D55B605}"/>
              </a:ext>
            </a:extLst>
          </p:cNvPr>
          <p:cNvPicPr>
            <a:picLocks noChangeAspect="1"/>
          </p:cNvPicPr>
          <p:nvPr/>
        </p:nvPicPr>
        <p:blipFill>
          <a:blip r:embed="rId2"/>
          <a:stretch>
            <a:fillRect/>
          </a:stretch>
        </p:blipFill>
        <p:spPr>
          <a:xfrm>
            <a:off x="3665763" y="237909"/>
            <a:ext cx="4955721" cy="6391491"/>
          </a:xfrm>
          <a:prstGeom prst="rect">
            <a:avLst/>
          </a:prstGeom>
        </p:spPr>
      </p:pic>
    </p:spTree>
    <p:extLst>
      <p:ext uri="{BB962C8B-B14F-4D97-AF65-F5344CB8AC3E}">
        <p14:creationId xmlns:p14="http://schemas.microsoft.com/office/powerpoint/2010/main" val="150919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C95B9F-FCBF-8E4A-A9B3-8F07E25C6C92}"/>
              </a:ext>
            </a:extLst>
          </p:cNvPr>
          <p:cNvPicPr>
            <a:picLocks noChangeAspect="1"/>
          </p:cNvPicPr>
          <p:nvPr/>
        </p:nvPicPr>
        <p:blipFill rotWithShape="1">
          <a:blip r:embed="rId2"/>
          <a:srcRect l="7856" t="25039" r="15558" b="40684"/>
          <a:stretch/>
        </p:blipFill>
        <p:spPr>
          <a:xfrm>
            <a:off x="3771900" y="1796143"/>
            <a:ext cx="3935186" cy="2302328"/>
          </a:xfrm>
          <a:prstGeom prst="rect">
            <a:avLst/>
          </a:prstGeom>
        </p:spPr>
      </p:pic>
    </p:spTree>
    <p:extLst>
      <p:ext uri="{BB962C8B-B14F-4D97-AF65-F5344CB8AC3E}">
        <p14:creationId xmlns:p14="http://schemas.microsoft.com/office/powerpoint/2010/main" val="41540292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C95B9F-FCBF-8E4A-A9B3-8F07E25C6C92}"/>
              </a:ext>
            </a:extLst>
          </p:cNvPr>
          <p:cNvPicPr>
            <a:picLocks noChangeAspect="1"/>
          </p:cNvPicPr>
          <p:nvPr/>
        </p:nvPicPr>
        <p:blipFill rotWithShape="1">
          <a:blip r:embed="rId2"/>
          <a:srcRect b="1787"/>
          <a:stretch/>
        </p:blipFill>
        <p:spPr>
          <a:xfrm>
            <a:off x="3368221" y="114300"/>
            <a:ext cx="5138272" cy="6596744"/>
          </a:xfrm>
          <a:prstGeom prst="rect">
            <a:avLst/>
          </a:prstGeom>
        </p:spPr>
      </p:pic>
    </p:spTree>
    <p:extLst>
      <p:ext uri="{BB962C8B-B14F-4D97-AF65-F5344CB8AC3E}">
        <p14:creationId xmlns:p14="http://schemas.microsoft.com/office/powerpoint/2010/main" val="804100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25DDBB-DB43-C54D-A00D-BB4BCF93027F}"/>
              </a:ext>
            </a:extLst>
          </p:cNvPr>
          <p:cNvPicPr>
            <a:picLocks noChangeAspect="1"/>
          </p:cNvPicPr>
          <p:nvPr/>
        </p:nvPicPr>
        <p:blipFill rotWithShape="1">
          <a:blip r:embed="rId2"/>
          <a:srcRect l="11180" t="24591" r="13438" b="40281"/>
          <a:stretch/>
        </p:blipFill>
        <p:spPr>
          <a:xfrm>
            <a:off x="4131128" y="1796143"/>
            <a:ext cx="3755571" cy="2269671"/>
          </a:xfrm>
          <a:prstGeom prst="rect">
            <a:avLst/>
          </a:prstGeom>
        </p:spPr>
      </p:pic>
    </p:spTree>
    <p:extLst>
      <p:ext uri="{BB962C8B-B14F-4D97-AF65-F5344CB8AC3E}">
        <p14:creationId xmlns:p14="http://schemas.microsoft.com/office/powerpoint/2010/main" val="20406262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25DDBB-DB43-C54D-A00D-BB4BCF93027F}"/>
              </a:ext>
            </a:extLst>
          </p:cNvPr>
          <p:cNvPicPr>
            <a:picLocks noChangeAspect="1"/>
          </p:cNvPicPr>
          <p:nvPr/>
        </p:nvPicPr>
        <p:blipFill>
          <a:blip r:embed="rId2"/>
          <a:stretch>
            <a:fillRect/>
          </a:stretch>
        </p:blipFill>
        <p:spPr>
          <a:xfrm>
            <a:off x="3574142" y="207339"/>
            <a:ext cx="4982030" cy="6461070"/>
          </a:xfrm>
          <a:prstGeom prst="rect">
            <a:avLst/>
          </a:prstGeom>
        </p:spPr>
      </p:pic>
    </p:spTree>
    <p:extLst>
      <p:ext uri="{BB962C8B-B14F-4D97-AF65-F5344CB8AC3E}">
        <p14:creationId xmlns:p14="http://schemas.microsoft.com/office/powerpoint/2010/main" val="10722227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3FA62D-2EC1-714F-9F82-13AF81E2F778}"/>
              </a:ext>
            </a:extLst>
          </p:cNvPr>
          <p:cNvPicPr>
            <a:picLocks noChangeAspect="1"/>
          </p:cNvPicPr>
          <p:nvPr/>
        </p:nvPicPr>
        <p:blipFill rotWithShape="1">
          <a:blip r:embed="rId2"/>
          <a:srcRect l="10331" t="24201" r="12198" b="39754"/>
          <a:stretch/>
        </p:blipFill>
        <p:spPr>
          <a:xfrm>
            <a:off x="4147457" y="1763486"/>
            <a:ext cx="3837214" cy="2318658"/>
          </a:xfrm>
          <a:prstGeom prst="rect">
            <a:avLst/>
          </a:prstGeom>
        </p:spPr>
      </p:pic>
    </p:spTree>
    <p:extLst>
      <p:ext uri="{BB962C8B-B14F-4D97-AF65-F5344CB8AC3E}">
        <p14:creationId xmlns:p14="http://schemas.microsoft.com/office/powerpoint/2010/main" val="11882990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3FA62D-2EC1-714F-9F82-13AF81E2F778}"/>
              </a:ext>
            </a:extLst>
          </p:cNvPr>
          <p:cNvPicPr>
            <a:picLocks noChangeAspect="1"/>
          </p:cNvPicPr>
          <p:nvPr/>
        </p:nvPicPr>
        <p:blipFill>
          <a:blip r:embed="rId2"/>
          <a:stretch>
            <a:fillRect/>
          </a:stretch>
        </p:blipFill>
        <p:spPr>
          <a:xfrm>
            <a:off x="3635828" y="206709"/>
            <a:ext cx="4953000" cy="6432670"/>
          </a:xfrm>
          <a:prstGeom prst="rect">
            <a:avLst/>
          </a:prstGeom>
        </p:spPr>
      </p:pic>
    </p:spTree>
    <p:extLst>
      <p:ext uri="{BB962C8B-B14F-4D97-AF65-F5344CB8AC3E}">
        <p14:creationId xmlns:p14="http://schemas.microsoft.com/office/powerpoint/2010/main" val="36454102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D2A201-BCA2-094B-8567-08EF8F0DBB25}"/>
              </a:ext>
            </a:extLst>
          </p:cNvPr>
          <p:cNvPicPr>
            <a:picLocks noChangeAspect="1"/>
          </p:cNvPicPr>
          <p:nvPr/>
        </p:nvPicPr>
        <p:blipFill rotWithShape="1">
          <a:blip r:embed="rId2"/>
          <a:srcRect l="13705" t="24187" r="16360" b="39797"/>
          <a:stretch/>
        </p:blipFill>
        <p:spPr>
          <a:xfrm>
            <a:off x="4425042" y="1747157"/>
            <a:ext cx="3559629" cy="2367643"/>
          </a:xfrm>
          <a:prstGeom prst="rect">
            <a:avLst/>
          </a:prstGeom>
        </p:spPr>
      </p:pic>
    </p:spTree>
    <p:extLst>
      <p:ext uri="{BB962C8B-B14F-4D97-AF65-F5344CB8AC3E}">
        <p14:creationId xmlns:p14="http://schemas.microsoft.com/office/powerpoint/2010/main" val="10889809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D2A201-BCA2-094B-8567-08EF8F0DBB25}"/>
              </a:ext>
            </a:extLst>
          </p:cNvPr>
          <p:cNvPicPr>
            <a:picLocks noChangeAspect="1"/>
          </p:cNvPicPr>
          <p:nvPr/>
        </p:nvPicPr>
        <p:blipFill>
          <a:blip r:embed="rId2"/>
          <a:stretch>
            <a:fillRect/>
          </a:stretch>
        </p:blipFill>
        <p:spPr>
          <a:xfrm>
            <a:off x="3727449" y="157109"/>
            <a:ext cx="5089979" cy="6573891"/>
          </a:xfrm>
          <a:prstGeom prst="rect">
            <a:avLst/>
          </a:prstGeom>
        </p:spPr>
      </p:pic>
    </p:spTree>
    <p:extLst>
      <p:ext uri="{BB962C8B-B14F-4D97-AF65-F5344CB8AC3E}">
        <p14:creationId xmlns:p14="http://schemas.microsoft.com/office/powerpoint/2010/main" val="187411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692517-5C26-BB4A-8848-C37C614B9F81}"/>
              </a:ext>
            </a:extLst>
          </p:cNvPr>
          <p:cNvPicPr>
            <a:picLocks noChangeAspect="1"/>
          </p:cNvPicPr>
          <p:nvPr/>
        </p:nvPicPr>
        <p:blipFill rotWithShape="1">
          <a:blip r:embed="rId2"/>
          <a:srcRect l="12180" t="24448" r="13561" b="39803"/>
          <a:stretch/>
        </p:blipFill>
        <p:spPr>
          <a:xfrm>
            <a:off x="4212770" y="1730829"/>
            <a:ext cx="3755573" cy="2334986"/>
          </a:xfrm>
          <a:prstGeom prst="rect">
            <a:avLst/>
          </a:prstGeom>
        </p:spPr>
      </p:pic>
    </p:spTree>
    <p:extLst>
      <p:ext uri="{BB962C8B-B14F-4D97-AF65-F5344CB8AC3E}">
        <p14:creationId xmlns:p14="http://schemas.microsoft.com/office/powerpoint/2010/main" val="33235544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692517-5C26-BB4A-8848-C37C614B9F81}"/>
              </a:ext>
            </a:extLst>
          </p:cNvPr>
          <p:cNvPicPr>
            <a:picLocks noChangeAspect="1"/>
          </p:cNvPicPr>
          <p:nvPr/>
        </p:nvPicPr>
        <p:blipFill>
          <a:blip r:embed="rId2"/>
          <a:stretch>
            <a:fillRect/>
          </a:stretch>
        </p:blipFill>
        <p:spPr>
          <a:xfrm>
            <a:off x="3596821" y="133974"/>
            <a:ext cx="5057321" cy="6531712"/>
          </a:xfrm>
          <a:prstGeom prst="rect">
            <a:avLst/>
          </a:prstGeom>
        </p:spPr>
      </p:pic>
    </p:spTree>
    <p:extLst>
      <p:ext uri="{BB962C8B-B14F-4D97-AF65-F5344CB8AC3E}">
        <p14:creationId xmlns:p14="http://schemas.microsoft.com/office/powerpoint/2010/main" val="832252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37078A-04D9-7249-A317-A46D00AF6539}"/>
              </a:ext>
            </a:extLst>
          </p:cNvPr>
          <p:cNvPicPr>
            <a:picLocks noChangeAspect="1"/>
          </p:cNvPicPr>
          <p:nvPr/>
        </p:nvPicPr>
        <p:blipFill>
          <a:blip r:embed="rId2"/>
          <a:stretch>
            <a:fillRect/>
          </a:stretch>
        </p:blipFill>
        <p:spPr>
          <a:xfrm>
            <a:off x="0" y="257944"/>
            <a:ext cx="12192000" cy="5035826"/>
          </a:xfrm>
          <a:prstGeom prst="rect">
            <a:avLst/>
          </a:prstGeom>
        </p:spPr>
      </p:pic>
      <p:pic>
        <p:nvPicPr>
          <p:cNvPr id="7" name="Picture 6">
            <a:extLst>
              <a:ext uri="{FF2B5EF4-FFF2-40B4-BE49-F238E27FC236}">
                <a16:creationId xmlns:a16="http://schemas.microsoft.com/office/drawing/2014/main" id="{7EE197E2-013C-E14B-B686-3A7B0EB0DAF7}"/>
              </a:ext>
            </a:extLst>
          </p:cNvPr>
          <p:cNvPicPr>
            <a:picLocks noChangeAspect="1"/>
          </p:cNvPicPr>
          <p:nvPr/>
        </p:nvPicPr>
        <p:blipFill>
          <a:blip r:embed="rId3"/>
          <a:stretch>
            <a:fillRect/>
          </a:stretch>
        </p:blipFill>
        <p:spPr>
          <a:xfrm rot="8470857">
            <a:off x="8466481" y="2760509"/>
            <a:ext cx="1038890" cy="785661"/>
          </a:xfrm>
          <a:prstGeom prst="rect">
            <a:avLst/>
          </a:prstGeom>
        </p:spPr>
      </p:pic>
    </p:spTree>
    <p:extLst>
      <p:ext uri="{BB962C8B-B14F-4D97-AF65-F5344CB8AC3E}">
        <p14:creationId xmlns:p14="http://schemas.microsoft.com/office/powerpoint/2010/main" val="376543285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E2015C4-F3C0-D944-AE40-15DFB68D8431}"/>
              </a:ext>
            </a:extLst>
          </p:cNvPr>
          <p:cNvPicPr>
            <a:picLocks noChangeAspect="1"/>
          </p:cNvPicPr>
          <p:nvPr/>
        </p:nvPicPr>
        <p:blipFill>
          <a:blip r:embed="rId3"/>
          <a:stretch>
            <a:fillRect/>
          </a:stretch>
        </p:blipFill>
        <p:spPr>
          <a:xfrm rot="20650039">
            <a:off x="233049" y="350210"/>
            <a:ext cx="3073068" cy="3637629"/>
          </a:xfrm>
          <a:prstGeom prst="rect">
            <a:avLst/>
          </a:prstGeom>
        </p:spPr>
      </p:pic>
      <p:pic>
        <p:nvPicPr>
          <p:cNvPr id="4" name="Picture 3">
            <a:extLst>
              <a:ext uri="{FF2B5EF4-FFF2-40B4-BE49-F238E27FC236}">
                <a16:creationId xmlns:a16="http://schemas.microsoft.com/office/drawing/2014/main" id="{02C835F0-E78B-2C4D-9711-077BD09F19D9}"/>
              </a:ext>
            </a:extLst>
          </p:cNvPr>
          <p:cNvPicPr>
            <a:picLocks noChangeAspect="1"/>
          </p:cNvPicPr>
          <p:nvPr/>
        </p:nvPicPr>
        <p:blipFill>
          <a:blip r:embed="rId4"/>
          <a:stretch>
            <a:fillRect/>
          </a:stretch>
        </p:blipFill>
        <p:spPr>
          <a:xfrm>
            <a:off x="3744051" y="5321"/>
            <a:ext cx="3659411" cy="4711492"/>
          </a:xfrm>
          <a:prstGeom prst="rect">
            <a:avLst/>
          </a:prstGeom>
        </p:spPr>
      </p:pic>
      <p:pic>
        <p:nvPicPr>
          <p:cNvPr id="8" name="Picture 7">
            <a:extLst>
              <a:ext uri="{FF2B5EF4-FFF2-40B4-BE49-F238E27FC236}">
                <a16:creationId xmlns:a16="http://schemas.microsoft.com/office/drawing/2014/main" id="{7B7DCA58-C3B6-664D-8B4D-679F052735E4}"/>
              </a:ext>
            </a:extLst>
          </p:cNvPr>
          <p:cNvPicPr>
            <a:picLocks noChangeAspect="1"/>
          </p:cNvPicPr>
          <p:nvPr/>
        </p:nvPicPr>
        <p:blipFill>
          <a:blip r:embed="rId5"/>
          <a:stretch>
            <a:fillRect/>
          </a:stretch>
        </p:blipFill>
        <p:spPr>
          <a:xfrm rot="20989818">
            <a:off x="561526" y="3792211"/>
            <a:ext cx="4064000" cy="5245100"/>
          </a:xfrm>
          <a:prstGeom prst="rect">
            <a:avLst/>
          </a:prstGeom>
        </p:spPr>
      </p:pic>
      <p:pic>
        <p:nvPicPr>
          <p:cNvPr id="10" name="Picture 9">
            <a:extLst>
              <a:ext uri="{FF2B5EF4-FFF2-40B4-BE49-F238E27FC236}">
                <a16:creationId xmlns:a16="http://schemas.microsoft.com/office/drawing/2014/main" id="{172062BB-6A29-6B4A-9EE0-623FAE87DB21}"/>
              </a:ext>
            </a:extLst>
          </p:cNvPr>
          <p:cNvPicPr>
            <a:picLocks noChangeAspect="1"/>
          </p:cNvPicPr>
          <p:nvPr/>
        </p:nvPicPr>
        <p:blipFill>
          <a:blip r:embed="rId6"/>
          <a:stretch>
            <a:fillRect/>
          </a:stretch>
        </p:blipFill>
        <p:spPr>
          <a:xfrm rot="735587">
            <a:off x="5390681" y="2881437"/>
            <a:ext cx="3578509" cy="4640879"/>
          </a:xfrm>
          <a:prstGeom prst="rect">
            <a:avLst/>
          </a:prstGeom>
        </p:spPr>
      </p:pic>
      <p:pic>
        <p:nvPicPr>
          <p:cNvPr id="13" name="Picture 12">
            <a:extLst>
              <a:ext uri="{FF2B5EF4-FFF2-40B4-BE49-F238E27FC236}">
                <a16:creationId xmlns:a16="http://schemas.microsoft.com/office/drawing/2014/main" id="{FFBE9EC8-A168-934D-934D-E58DAFE74F21}"/>
              </a:ext>
            </a:extLst>
          </p:cNvPr>
          <p:cNvPicPr>
            <a:picLocks noChangeAspect="1"/>
          </p:cNvPicPr>
          <p:nvPr/>
        </p:nvPicPr>
        <p:blipFill>
          <a:blip r:embed="rId7"/>
          <a:stretch>
            <a:fillRect/>
          </a:stretch>
        </p:blipFill>
        <p:spPr>
          <a:xfrm rot="346194">
            <a:off x="8597392" y="14105"/>
            <a:ext cx="3608100" cy="4693924"/>
          </a:xfrm>
          <a:prstGeom prst="rect">
            <a:avLst/>
          </a:prstGeom>
        </p:spPr>
      </p:pic>
    </p:spTree>
    <p:extLst>
      <p:ext uri="{BB962C8B-B14F-4D97-AF65-F5344CB8AC3E}">
        <p14:creationId xmlns:p14="http://schemas.microsoft.com/office/powerpoint/2010/main" val="11760615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B836436A-2500-9F49-B775-65A2DA842C17}"/>
              </a:ext>
            </a:extLst>
          </p:cNvPr>
          <p:cNvPicPr>
            <a:picLocks noChangeAspect="1"/>
          </p:cNvPicPr>
          <p:nvPr/>
        </p:nvPicPr>
        <p:blipFill>
          <a:blip r:embed="rId3"/>
          <a:stretch>
            <a:fillRect/>
          </a:stretch>
        </p:blipFill>
        <p:spPr>
          <a:xfrm>
            <a:off x="1231900" y="304800"/>
            <a:ext cx="9728200" cy="6248400"/>
          </a:xfrm>
          <a:prstGeom prst="rect">
            <a:avLst/>
          </a:prstGeom>
        </p:spPr>
      </p:pic>
    </p:spTree>
    <p:extLst>
      <p:ext uri="{BB962C8B-B14F-4D97-AF65-F5344CB8AC3E}">
        <p14:creationId xmlns:p14="http://schemas.microsoft.com/office/powerpoint/2010/main" val="20341815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AF9142-E1BA-BD43-8745-CDB9E930E6FC}"/>
              </a:ext>
            </a:extLst>
          </p:cNvPr>
          <p:cNvPicPr>
            <a:picLocks noChangeAspect="1"/>
          </p:cNvPicPr>
          <p:nvPr/>
        </p:nvPicPr>
        <p:blipFill>
          <a:blip r:embed="rId2"/>
          <a:stretch>
            <a:fillRect/>
          </a:stretch>
        </p:blipFill>
        <p:spPr>
          <a:xfrm>
            <a:off x="0" y="-424661"/>
            <a:ext cx="12507686" cy="7745304"/>
          </a:xfrm>
          <a:prstGeom prst="rect">
            <a:avLst/>
          </a:prstGeom>
        </p:spPr>
      </p:pic>
      <p:sp>
        <p:nvSpPr>
          <p:cNvPr id="4" name="TextBox 3">
            <a:extLst>
              <a:ext uri="{FF2B5EF4-FFF2-40B4-BE49-F238E27FC236}">
                <a16:creationId xmlns:a16="http://schemas.microsoft.com/office/drawing/2014/main" id="{B588DF54-CFDA-FD49-A1AC-7DCC7D4BE6D0}"/>
              </a:ext>
            </a:extLst>
          </p:cNvPr>
          <p:cNvSpPr txBox="1"/>
          <p:nvPr/>
        </p:nvSpPr>
        <p:spPr>
          <a:xfrm>
            <a:off x="1763485" y="1369210"/>
            <a:ext cx="1920206" cy="369332"/>
          </a:xfrm>
          <a:prstGeom prst="rect">
            <a:avLst/>
          </a:prstGeom>
          <a:noFill/>
        </p:spPr>
        <p:txBody>
          <a:bodyPr wrap="none" rtlCol="0">
            <a:spAutoFit/>
          </a:bodyPr>
          <a:lstStyle/>
          <a:p>
            <a:r>
              <a:rPr lang="en-US" dirty="0"/>
              <a:t>Classroom/ School</a:t>
            </a:r>
          </a:p>
        </p:txBody>
      </p:sp>
      <p:sp>
        <p:nvSpPr>
          <p:cNvPr id="5" name="TextBox 4">
            <a:extLst>
              <a:ext uri="{FF2B5EF4-FFF2-40B4-BE49-F238E27FC236}">
                <a16:creationId xmlns:a16="http://schemas.microsoft.com/office/drawing/2014/main" id="{FA49D984-48DE-C243-B2AB-86EF7BC59E82}"/>
              </a:ext>
            </a:extLst>
          </p:cNvPr>
          <p:cNvSpPr txBox="1"/>
          <p:nvPr/>
        </p:nvSpPr>
        <p:spPr>
          <a:xfrm>
            <a:off x="5078185" y="3094048"/>
            <a:ext cx="1667764" cy="707886"/>
          </a:xfrm>
          <a:prstGeom prst="rect">
            <a:avLst/>
          </a:prstGeom>
          <a:noFill/>
        </p:spPr>
        <p:txBody>
          <a:bodyPr wrap="none" rtlCol="0">
            <a:spAutoFit/>
          </a:bodyPr>
          <a:lstStyle/>
          <a:p>
            <a:r>
              <a:rPr lang="en-US" sz="4000" dirty="0"/>
              <a:t>UNCRC</a:t>
            </a:r>
          </a:p>
        </p:txBody>
      </p:sp>
      <p:sp>
        <p:nvSpPr>
          <p:cNvPr id="6" name="TextBox 5">
            <a:extLst>
              <a:ext uri="{FF2B5EF4-FFF2-40B4-BE49-F238E27FC236}">
                <a16:creationId xmlns:a16="http://schemas.microsoft.com/office/drawing/2014/main" id="{A142E4A7-192F-3C45-8AA9-2BDCD7E2C07A}"/>
              </a:ext>
            </a:extLst>
          </p:cNvPr>
          <p:cNvSpPr txBox="1"/>
          <p:nvPr/>
        </p:nvSpPr>
        <p:spPr>
          <a:xfrm>
            <a:off x="2326685" y="1877786"/>
            <a:ext cx="793807" cy="369332"/>
          </a:xfrm>
          <a:prstGeom prst="rect">
            <a:avLst/>
          </a:prstGeom>
          <a:noFill/>
        </p:spPr>
        <p:txBody>
          <a:bodyPr wrap="none" rtlCol="0">
            <a:spAutoFit/>
          </a:bodyPr>
          <a:lstStyle/>
          <a:p>
            <a:r>
              <a:rPr lang="en-US" dirty="0"/>
              <a:t>Article</a:t>
            </a:r>
          </a:p>
        </p:txBody>
      </p:sp>
      <p:sp>
        <p:nvSpPr>
          <p:cNvPr id="8" name="Rectangle 7">
            <a:extLst>
              <a:ext uri="{FF2B5EF4-FFF2-40B4-BE49-F238E27FC236}">
                <a16:creationId xmlns:a16="http://schemas.microsoft.com/office/drawing/2014/main" id="{A6732377-3737-BB41-BA65-5F8B329AA123}"/>
              </a:ext>
            </a:extLst>
          </p:cNvPr>
          <p:cNvSpPr/>
          <p:nvPr/>
        </p:nvSpPr>
        <p:spPr>
          <a:xfrm>
            <a:off x="5078185" y="207219"/>
            <a:ext cx="1466555" cy="369332"/>
          </a:xfrm>
          <a:prstGeom prst="rect">
            <a:avLst/>
          </a:prstGeom>
        </p:spPr>
        <p:txBody>
          <a:bodyPr wrap="none">
            <a:spAutoFit/>
          </a:bodyPr>
          <a:lstStyle/>
          <a:p>
            <a:r>
              <a:rPr lang="en-GB" altLang="en-US" dirty="0">
                <a:solidFill>
                  <a:srgbClr val="000000"/>
                </a:solidFill>
                <a:latin typeface="Calibri" panose="020F0502020204030204" pitchFamily="34" charset="0"/>
              </a:rPr>
              <a:t> Anti Bullying </a:t>
            </a:r>
            <a:endParaRPr lang="en-US" dirty="0"/>
          </a:p>
        </p:txBody>
      </p:sp>
      <p:sp>
        <p:nvSpPr>
          <p:cNvPr id="9" name="Rectangle 8">
            <a:extLst>
              <a:ext uri="{FF2B5EF4-FFF2-40B4-BE49-F238E27FC236}">
                <a16:creationId xmlns:a16="http://schemas.microsoft.com/office/drawing/2014/main" id="{7FA309E7-90AF-204C-BA3C-63B91420611A}"/>
              </a:ext>
            </a:extLst>
          </p:cNvPr>
          <p:cNvSpPr/>
          <p:nvPr/>
        </p:nvSpPr>
        <p:spPr>
          <a:xfrm>
            <a:off x="5271089" y="576551"/>
            <a:ext cx="1080745" cy="369332"/>
          </a:xfrm>
          <a:prstGeom prst="rect">
            <a:avLst/>
          </a:prstGeom>
        </p:spPr>
        <p:txBody>
          <a:bodyPr wrap="none">
            <a:spAutoFit/>
          </a:bodyPr>
          <a:lstStyle/>
          <a:p>
            <a:r>
              <a:rPr lang="en-GB" altLang="en-US" dirty="0">
                <a:solidFill>
                  <a:srgbClr val="000000"/>
                </a:solidFill>
                <a:latin typeface="Calibri" panose="020F0502020204030204" pitchFamily="34" charset="0"/>
              </a:rPr>
              <a:t>Article 19</a:t>
            </a:r>
            <a:endParaRPr lang="en-US" dirty="0"/>
          </a:p>
        </p:txBody>
      </p:sp>
    </p:spTree>
    <p:extLst>
      <p:ext uri="{BB962C8B-B14F-4D97-AF65-F5344CB8AC3E}">
        <p14:creationId xmlns:p14="http://schemas.microsoft.com/office/powerpoint/2010/main" val="8283651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D7D4-54F7-0761-B3EB-F4BE130E6481}"/>
              </a:ext>
            </a:extLst>
          </p:cNvPr>
          <p:cNvSpPr>
            <a:spLocks noGrp="1"/>
          </p:cNvSpPr>
          <p:nvPr>
            <p:ph type="title"/>
          </p:nvPr>
        </p:nvSpPr>
        <p:spPr>
          <a:xfrm>
            <a:off x="566737" y="200025"/>
            <a:ext cx="1376363" cy="1325563"/>
          </a:xfrm>
        </p:spPr>
        <p:txBody>
          <a:bodyPr/>
          <a:lstStyle/>
          <a:p>
            <a:r>
              <a:rPr lang="en-US" dirty="0"/>
              <a:t>Task</a:t>
            </a:r>
          </a:p>
        </p:txBody>
      </p:sp>
      <p:graphicFrame>
        <p:nvGraphicFramePr>
          <p:cNvPr id="5" name="Content Placeholder 2">
            <a:extLst>
              <a:ext uri="{FF2B5EF4-FFF2-40B4-BE49-F238E27FC236}">
                <a16:creationId xmlns:a16="http://schemas.microsoft.com/office/drawing/2014/main" id="{1A6BC529-77FE-AB8A-CFAC-E2153A78D69C}"/>
              </a:ext>
            </a:extLst>
          </p:cNvPr>
          <p:cNvGraphicFramePr>
            <a:graphicFrameLocks noGrp="1"/>
          </p:cNvGraphicFramePr>
          <p:nvPr>
            <p:ph idx="1"/>
            <p:extLst/>
          </p:nvPr>
        </p:nvGraphicFramePr>
        <p:xfrm>
          <a:off x="838200" y="4414838"/>
          <a:ext cx="10848975" cy="2710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8C017784-A512-9240-B9FA-DB7AE6B419A4}"/>
              </a:ext>
            </a:extLst>
          </p:cNvPr>
          <p:cNvPicPr>
            <a:picLocks noChangeAspect="1"/>
          </p:cNvPicPr>
          <p:nvPr/>
        </p:nvPicPr>
        <p:blipFill>
          <a:blip r:embed="rId8"/>
          <a:stretch>
            <a:fillRect/>
          </a:stretch>
        </p:blipFill>
        <p:spPr>
          <a:xfrm>
            <a:off x="2707106" y="0"/>
            <a:ext cx="8313821" cy="4169604"/>
          </a:xfrm>
          <a:prstGeom prst="rect">
            <a:avLst/>
          </a:prstGeom>
        </p:spPr>
      </p:pic>
    </p:spTree>
    <p:extLst>
      <p:ext uri="{BB962C8B-B14F-4D97-AF65-F5344CB8AC3E}">
        <p14:creationId xmlns:p14="http://schemas.microsoft.com/office/powerpoint/2010/main" val="346726796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110AE7-1D64-D24F-AE85-B0809D19BF61}"/>
              </a:ext>
            </a:extLst>
          </p:cNvPr>
          <p:cNvSpPr txBox="1"/>
          <p:nvPr/>
        </p:nvSpPr>
        <p:spPr>
          <a:xfrm>
            <a:off x="4640580" y="4549140"/>
            <a:ext cx="2586285" cy="707886"/>
          </a:xfrm>
          <a:prstGeom prst="rect">
            <a:avLst/>
          </a:prstGeom>
          <a:noFill/>
        </p:spPr>
        <p:txBody>
          <a:bodyPr wrap="none" rtlCol="0">
            <a:spAutoFit/>
          </a:bodyPr>
          <a:lstStyle/>
          <a:p>
            <a:r>
              <a:rPr lang="en-US" sz="4000" dirty="0">
                <a:solidFill>
                  <a:schemeClr val="bg1"/>
                </a:solidFill>
                <a:latin typeface="Chalkboard SE" panose="03050602040202020205" pitchFamily="66" charset="77"/>
              </a:rPr>
              <a:t>ECAD4007</a:t>
            </a:r>
          </a:p>
        </p:txBody>
      </p:sp>
      <p:sp>
        <p:nvSpPr>
          <p:cNvPr id="7" name="TextBox 6">
            <a:extLst>
              <a:ext uri="{FF2B5EF4-FFF2-40B4-BE49-F238E27FC236}">
                <a16:creationId xmlns:a16="http://schemas.microsoft.com/office/drawing/2014/main" id="{03B77937-7322-C244-B970-203ACBA0EF34}"/>
              </a:ext>
            </a:extLst>
          </p:cNvPr>
          <p:cNvSpPr txBox="1"/>
          <p:nvPr/>
        </p:nvSpPr>
        <p:spPr>
          <a:xfrm>
            <a:off x="1523192" y="1177290"/>
            <a:ext cx="9390263" cy="707886"/>
          </a:xfrm>
          <a:prstGeom prst="rect">
            <a:avLst/>
          </a:prstGeom>
          <a:noFill/>
        </p:spPr>
        <p:txBody>
          <a:bodyPr wrap="none" rtlCol="0">
            <a:spAutoFit/>
          </a:bodyPr>
          <a:lstStyle/>
          <a:p>
            <a:r>
              <a:rPr lang="en-US" sz="4000" dirty="0">
                <a:solidFill>
                  <a:schemeClr val="bg1"/>
                </a:solidFill>
                <a:latin typeface="Chalkboard SE" panose="03050602040202020205" pitchFamily="66" charset="77"/>
              </a:rPr>
              <a:t>Social development and children’s rights</a:t>
            </a:r>
          </a:p>
        </p:txBody>
      </p:sp>
    </p:spTree>
    <p:extLst>
      <p:ext uri="{BB962C8B-B14F-4D97-AF65-F5344CB8AC3E}">
        <p14:creationId xmlns:p14="http://schemas.microsoft.com/office/powerpoint/2010/main" val="716891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2790</TotalTime>
  <Words>1297</Words>
  <Application>Microsoft Macintosh PowerPoint</Application>
  <PresentationFormat>Widescreen</PresentationFormat>
  <Paragraphs>146</Paragraphs>
  <Slides>64</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64</vt:i4>
      </vt:variant>
    </vt:vector>
  </HeadingPairs>
  <TitlesOfParts>
    <vt:vector size="73" baseType="lpstr">
      <vt:lpstr>Arial</vt:lpstr>
      <vt:lpstr>Calibri</vt:lpstr>
      <vt:lpstr>Calibri Light</vt:lpstr>
      <vt:lpstr>Chalkboard SE</vt:lpstr>
      <vt:lpstr>Google Sans</vt:lpstr>
      <vt:lpstr>Roboto</vt:lpstr>
      <vt:lpstr>VAGRounded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Tom Cox</cp:lastModifiedBy>
  <cp:revision>44</cp:revision>
  <dcterms:created xsi:type="dcterms:W3CDTF">2022-09-30T19:33:00Z</dcterms:created>
  <dcterms:modified xsi:type="dcterms:W3CDTF">2023-09-30T14:47:44Z</dcterms:modified>
</cp:coreProperties>
</file>