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66"/>
  </p:notesMasterIdLst>
  <p:sldIdLst>
    <p:sldId id="256" r:id="rId2"/>
    <p:sldId id="257" r:id="rId3"/>
    <p:sldId id="317" r:id="rId4"/>
    <p:sldId id="259" r:id="rId5"/>
    <p:sldId id="260" r:id="rId6"/>
    <p:sldId id="265" r:id="rId7"/>
    <p:sldId id="261" r:id="rId8"/>
    <p:sldId id="262" r:id="rId9"/>
    <p:sldId id="264" r:id="rId10"/>
    <p:sldId id="263" r:id="rId11"/>
    <p:sldId id="266" r:id="rId12"/>
    <p:sldId id="258" r:id="rId13"/>
    <p:sldId id="267" r:id="rId14"/>
    <p:sldId id="268" r:id="rId15"/>
    <p:sldId id="269" r:id="rId16"/>
    <p:sldId id="270" r:id="rId17"/>
    <p:sldId id="318"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7" r:id="rId34"/>
    <p:sldId id="288" r:id="rId35"/>
    <p:sldId id="289" r:id="rId36"/>
    <p:sldId id="290" r:id="rId37"/>
    <p:sldId id="291" r:id="rId38"/>
    <p:sldId id="292" r:id="rId39"/>
    <p:sldId id="320"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319" r:id="rId54"/>
    <p:sldId id="286" r:id="rId55"/>
    <p:sldId id="293" r:id="rId56"/>
    <p:sldId id="294" r:id="rId57"/>
    <p:sldId id="295" r:id="rId58"/>
    <p:sldId id="296" r:id="rId59"/>
    <p:sldId id="297" r:id="rId60"/>
    <p:sldId id="298" r:id="rId61"/>
    <p:sldId id="299" r:id="rId62"/>
    <p:sldId id="313" r:id="rId63"/>
    <p:sldId id="314" r:id="rId64"/>
    <p:sldId id="315" r:id="rId65"/>
  </p:sldIdLst>
  <p:sldSz cx="9144000" cy="5143500" type="screen16x9"/>
  <p:notesSz cx="5143500" cy="9144000"/>
  <p:embeddedFontLst>
    <p:embeddedFont>
      <p:font typeface="Brygada 1918" pitchFamily="2" charset="0"/>
      <p:regular r:id="rId67"/>
    </p:embeddedFont>
    <p:embeddedFont>
      <p:font typeface="Brygada 1918 Bold" pitchFamily="2" charset="0"/>
      <p:regular r:id="rId68"/>
    </p:embeddedFont>
    <p:embeddedFont>
      <p:font typeface="Brygada 1918 SemiBold" pitchFamily="2" charset="0"/>
      <p:regular r:id="rId69"/>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28" autoAdjust="0"/>
    <p:restoredTop sz="94610"/>
  </p:normalViewPr>
  <p:slideViewPr>
    <p:cSldViewPr snapToGrid="0" snapToObjects="1">
      <p:cViewPr varScale="1">
        <p:scale>
          <a:sx n="84" d="100"/>
          <a:sy n="84" d="100"/>
        </p:scale>
        <p:origin x="596"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slide" Target="slides/slide54.xml" /><Relationship Id="rId63" Type="http://schemas.openxmlformats.org/officeDocument/2006/relationships/slide" Target="slides/slide62.xml" /><Relationship Id="rId68" Type="http://schemas.openxmlformats.org/officeDocument/2006/relationships/font" Target="fonts/font2.fntdata" /><Relationship Id="rId7" Type="http://schemas.openxmlformats.org/officeDocument/2006/relationships/slide" Target="slides/slide6.xml" /><Relationship Id="rId71"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slide" Target="slides/slide15.xml" /><Relationship Id="rId29" Type="http://schemas.openxmlformats.org/officeDocument/2006/relationships/slide" Target="slides/slide28.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slide" Target="slides/slide52.xml" /><Relationship Id="rId58" Type="http://schemas.openxmlformats.org/officeDocument/2006/relationships/slide" Target="slides/slide57.xml" /><Relationship Id="rId66"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57" Type="http://schemas.openxmlformats.org/officeDocument/2006/relationships/slide" Target="slides/slide56.xml" /><Relationship Id="rId61" Type="http://schemas.openxmlformats.org/officeDocument/2006/relationships/slide" Target="slides/slide60.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slide" Target="slides/slide51.xml" /><Relationship Id="rId60" Type="http://schemas.openxmlformats.org/officeDocument/2006/relationships/slide" Target="slides/slide59.xml" /><Relationship Id="rId65" Type="http://schemas.openxmlformats.org/officeDocument/2006/relationships/slide" Target="slides/slide64.xml" /><Relationship Id="rId73"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56" Type="http://schemas.openxmlformats.org/officeDocument/2006/relationships/slide" Target="slides/slide55.xml" /><Relationship Id="rId64" Type="http://schemas.openxmlformats.org/officeDocument/2006/relationships/slide" Target="slides/slide63.xml" /><Relationship Id="rId69" Type="http://schemas.openxmlformats.org/officeDocument/2006/relationships/font" Target="fonts/font3.fntdata" /><Relationship Id="rId8" Type="http://schemas.openxmlformats.org/officeDocument/2006/relationships/slide" Target="slides/slide7.xml" /><Relationship Id="rId51" Type="http://schemas.openxmlformats.org/officeDocument/2006/relationships/slide" Target="slides/slide50.xml" /><Relationship Id="rId72" Type="http://schemas.openxmlformats.org/officeDocument/2006/relationships/theme" Target="theme/theme1.xml" /><Relationship Id="rId3" Type="http://schemas.openxmlformats.org/officeDocument/2006/relationships/slide" Target="slides/slide2.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59" Type="http://schemas.openxmlformats.org/officeDocument/2006/relationships/slide" Target="slides/slide58.xml" /><Relationship Id="rId67" Type="http://schemas.openxmlformats.org/officeDocument/2006/relationships/font" Target="fonts/font1.fntdata" /><Relationship Id="rId20" Type="http://schemas.openxmlformats.org/officeDocument/2006/relationships/slide" Target="slides/slide19.xml" /><Relationship Id="rId41" Type="http://schemas.openxmlformats.org/officeDocument/2006/relationships/slide" Target="slides/slide40.xml" /><Relationship Id="rId54" Type="http://schemas.openxmlformats.org/officeDocument/2006/relationships/slide" Target="slides/slide53.xml" /><Relationship Id="rId62" Type="http://schemas.openxmlformats.org/officeDocument/2006/relationships/slide" Target="slides/slide61.xml" /><Relationship Id="rId70"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563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 /><Relationship Id="rId1" Type="http://schemas.openxmlformats.org/officeDocument/2006/relationships/notesMaster" Target="../notesMasters/notesMaster1.xml" /></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 /><Relationship Id="rId1" Type="http://schemas.openxmlformats.org/officeDocument/2006/relationships/notesMaster" Target="../notesMasters/notesMaster1.xml" /></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 /><Relationship Id="rId1" Type="http://schemas.openxmlformats.org/officeDocument/2006/relationships/notesMaster" Target="../notesMasters/notesMaster1.xml" /></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 /><Relationship Id="rId1" Type="http://schemas.openxmlformats.org/officeDocument/2006/relationships/notesMaster" Target="../notesMasters/notesMaster1.xml" /></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 /><Relationship Id="rId1" Type="http://schemas.openxmlformats.org/officeDocument/2006/relationships/notesMaster" Target="../notesMasters/notesMaster1.xml" /></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 /><Relationship Id="rId1" Type="http://schemas.openxmlformats.org/officeDocument/2006/relationships/notesMaster" Target="../notesMasters/notesMaster1.xml" /></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 /><Relationship Id="rId1" Type="http://schemas.openxmlformats.org/officeDocument/2006/relationships/notesMaster" Target="../notesMasters/notesMaster1.xml" /></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 /><Relationship Id="rId1" Type="http://schemas.openxmlformats.org/officeDocument/2006/relationships/notesMaster" Target="../notesMasters/notesMaster1.xml" /></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 /><Relationship Id="rId1" Type="http://schemas.openxmlformats.org/officeDocument/2006/relationships/notesMaster" Target="../notesMasters/notesMaster1.xml" /></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 /><Relationship Id="rId1" Type="http://schemas.openxmlformats.org/officeDocument/2006/relationships/notesMaster" Target="../notesMasters/notesMaster1.xml" /></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 /><Relationship Id="rId1" Type="http://schemas.openxmlformats.org/officeDocument/2006/relationships/notesMaster" Target="../notesMasters/notesMaster1.xml" /></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 /><Relationship Id="rId1" Type="http://schemas.openxmlformats.org/officeDocument/2006/relationships/notesMaster" Target="../notesMasters/notesMaster1.xml" /></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 /><Relationship Id="rId1" Type="http://schemas.openxmlformats.org/officeDocument/2006/relationships/notesMaster" Target="../notesMasters/notesMaster1.xml" /></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 /><Relationship Id="rId1" Type="http://schemas.openxmlformats.org/officeDocument/2006/relationships/notesMaster" Target="../notesMasters/notesMaster1.xml" /></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 /><Relationship Id="rId1" Type="http://schemas.openxmlformats.org/officeDocument/2006/relationships/notesMaster" Target="../notesMasters/notesMaster1.xml" /></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 /><Relationship Id="rId1" Type="http://schemas.openxmlformats.org/officeDocument/2006/relationships/notesMaster" Target="../notesMasters/notesMaster1.xml" /></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 /><Relationship Id="rId1" Type="http://schemas.openxmlformats.org/officeDocument/2006/relationships/notesMaster" Target="../notesMasters/notesMaster1.xml" /></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7.xml" /><Relationship Id="rId1" Type="http://schemas.openxmlformats.org/officeDocument/2006/relationships/notesMaster" Target="../notesMasters/notesMaster1.xml" /></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8.xml" /><Relationship Id="rId1" Type="http://schemas.openxmlformats.org/officeDocument/2006/relationships/notesMaster" Target="../notesMasters/notesMaster1.xml" /></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9.xml" /><Relationship Id="rId1" Type="http://schemas.openxmlformats.org/officeDocument/2006/relationships/notesMaster" Target="../notesMasters/notesMaster1.xml" /></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0.xml" /><Relationship Id="rId1" Type="http://schemas.openxmlformats.org/officeDocument/2006/relationships/notesMaster" Target="../notesMasters/notesMaster1.xml" /></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1.xml" /><Relationship Id="rId1" Type="http://schemas.openxmlformats.org/officeDocument/2006/relationships/notesMaster" Target="../notesMasters/notesMaster1.xml" /></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2.xml" /><Relationship Id="rId1" Type="http://schemas.openxmlformats.org/officeDocument/2006/relationships/notesMaster" Target="../notesMasters/notesMaster1.xml" /></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3.xml" /><Relationship Id="rId1" Type="http://schemas.openxmlformats.org/officeDocument/2006/relationships/notesMaster" Target="../notesMasters/notesMaster1.xml" /></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4.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54</a:t>
            </a:fld>
            <a:endParaRPr lang="en-US"/>
          </a:p>
        </p:txBody>
      </p:sp>
    </p:spTree>
    <p:extLst>
      <p:ext uri="{BB962C8B-B14F-4D97-AF65-F5344CB8AC3E}">
        <p14:creationId xmlns:p14="http://schemas.microsoft.com/office/powerpoint/2010/main" val="75673106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55</a:t>
            </a:fld>
            <a:endParaRPr lang="en-US"/>
          </a:p>
        </p:txBody>
      </p:sp>
    </p:spTree>
    <p:extLst>
      <p:ext uri="{BB962C8B-B14F-4D97-AF65-F5344CB8AC3E}">
        <p14:creationId xmlns:p14="http://schemas.microsoft.com/office/powerpoint/2010/main" val="207186448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56</a:t>
            </a:fld>
            <a:endParaRPr lang="en-US"/>
          </a:p>
        </p:txBody>
      </p:sp>
    </p:spTree>
    <p:extLst>
      <p:ext uri="{BB962C8B-B14F-4D97-AF65-F5344CB8AC3E}">
        <p14:creationId xmlns:p14="http://schemas.microsoft.com/office/powerpoint/2010/main" val="151033718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57</a:t>
            </a:fld>
            <a:endParaRPr lang="en-US"/>
          </a:p>
        </p:txBody>
      </p:sp>
    </p:spTree>
    <p:extLst>
      <p:ext uri="{BB962C8B-B14F-4D97-AF65-F5344CB8AC3E}">
        <p14:creationId xmlns:p14="http://schemas.microsoft.com/office/powerpoint/2010/main" val="193062400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58</a:t>
            </a:fld>
            <a:endParaRPr lang="en-US"/>
          </a:p>
        </p:txBody>
      </p:sp>
    </p:spTree>
    <p:extLst>
      <p:ext uri="{BB962C8B-B14F-4D97-AF65-F5344CB8AC3E}">
        <p14:creationId xmlns:p14="http://schemas.microsoft.com/office/powerpoint/2010/main" val="64458043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59</a:t>
            </a:fld>
            <a:endParaRPr lang="en-US"/>
          </a:p>
        </p:txBody>
      </p:sp>
    </p:spTree>
    <p:extLst>
      <p:ext uri="{BB962C8B-B14F-4D97-AF65-F5344CB8AC3E}">
        <p14:creationId xmlns:p14="http://schemas.microsoft.com/office/powerpoint/2010/main" val="177483749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60</a:t>
            </a:fld>
            <a:endParaRPr lang="en-US"/>
          </a:p>
        </p:txBody>
      </p:sp>
    </p:spTree>
    <p:extLst>
      <p:ext uri="{BB962C8B-B14F-4D97-AF65-F5344CB8AC3E}">
        <p14:creationId xmlns:p14="http://schemas.microsoft.com/office/powerpoint/2010/main" val="151659141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61</a:t>
            </a:fld>
            <a:endParaRPr lang="en-US"/>
          </a:p>
        </p:txBody>
      </p:sp>
    </p:spTree>
    <p:extLst>
      <p:ext uri="{BB962C8B-B14F-4D97-AF65-F5344CB8AC3E}">
        <p14:creationId xmlns:p14="http://schemas.microsoft.com/office/powerpoint/2010/main" val="254444195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F1C064"/>
          </a:solidFill>
          <a:ln/>
        </p:spPr>
      </p:sp>
      <p:sp>
        <p:nvSpPr>
          <p:cNvPr id="3" name="Shape 1"/>
          <p:cNvSpPr/>
          <p:nvPr/>
        </p:nvSpPr>
        <p:spPr>
          <a:xfrm>
            <a:off x="0" y="0"/>
            <a:ext cx="9144000" cy="5143500"/>
          </a:xfrm>
          <a:prstGeom prst="rect">
            <a:avLst/>
          </a:prstGeom>
          <a:solidFill>
            <a:srgbClr val="F6EBD4"/>
          </a:solidFill>
          <a:ln/>
        </p:spPr>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2.xml" /><Relationship Id="rId4" Type="http://schemas.openxmlformats.org/officeDocument/2006/relationships/image" Target="../media/image2.jpeg" /></Relationships>
</file>

<file path=ppt/slides/_rels/slide2.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2.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4.svg"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4.xml" /><Relationship Id="rId1" Type="http://schemas.openxmlformats.org/officeDocument/2006/relationships/slideLayout" Target="../slideLayouts/slideLayout2.xml" /><Relationship Id="rId4" Type="http://schemas.openxmlformats.org/officeDocument/2006/relationships/image" Target="../media/image8.png" /></Relationships>
</file>

<file path=ppt/slides/_rels/slide6.xml.rels><?xml version="1.0" encoding="UTF-8" standalone="yes"?>
<Relationships xmlns="http://schemas.openxmlformats.org/package/2006/relationships"><Relationship Id="rId3" Type="http://schemas.openxmlformats.org/officeDocument/2006/relationships/image" Target="../media/image9.png" /><Relationship Id="rId7" Type="http://schemas.openxmlformats.org/officeDocument/2006/relationships/image" Target="../media/image13.svg" /><Relationship Id="rId2" Type="http://schemas.openxmlformats.org/officeDocument/2006/relationships/notesSlide" Target="../notesSlides/notesSlide5.xml" /><Relationship Id="rId1" Type="http://schemas.openxmlformats.org/officeDocument/2006/relationships/slideLayout" Target="../slideLayouts/slideLayout2.xml" /><Relationship Id="rId6" Type="http://schemas.openxmlformats.org/officeDocument/2006/relationships/image" Target="../media/image12.svg" /><Relationship Id="rId5" Type="http://schemas.openxmlformats.org/officeDocument/2006/relationships/image" Target="../media/image11.svg" /><Relationship Id="rId4" Type="http://schemas.openxmlformats.org/officeDocument/2006/relationships/image" Target="../media/image10.svg" /></Relationships>
</file>

<file path=ppt/slides/_rels/slide7.xml.rels><?xml version="1.0" encoding="UTF-8" standalone="yes"?>
<Relationships xmlns="http://schemas.openxmlformats.org/package/2006/relationships"><Relationship Id="rId3" Type="http://schemas.openxmlformats.org/officeDocument/2006/relationships/image" Target="../media/image14.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15.svg" /><Relationship Id="rId2" Type="http://schemas.openxmlformats.org/officeDocument/2006/relationships/notesSlide" Target="../notesSlides/notesSlide7.xml" /><Relationship Id="rId1" Type="http://schemas.openxmlformats.org/officeDocument/2006/relationships/slideLayout" Target="../slideLayouts/slideLayout2.xml" /><Relationship Id="rId6" Type="http://schemas.openxmlformats.org/officeDocument/2006/relationships/image" Target="../media/image18.svg" /><Relationship Id="rId5" Type="http://schemas.openxmlformats.org/officeDocument/2006/relationships/image" Target="../media/image17.svg" /><Relationship Id="rId4" Type="http://schemas.openxmlformats.org/officeDocument/2006/relationships/image" Target="../media/image16.svg"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9.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4.svg"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notesSlide" Target="../notesSlides/notesSlide11.xml" /><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3" Type="http://schemas.openxmlformats.org/officeDocument/2006/relationships/image" Target="../media/image20.svg" /><Relationship Id="rId2" Type="http://schemas.openxmlformats.org/officeDocument/2006/relationships/notesSlide" Target="../notesSlides/notesSlide13.xml" /><Relationship Id="rId1" Type="http://schemas.openxmlformats.org/officeDocument/2006/relationships/slideLayout" Target="../slideLayouts/slideLayout2.xml" /><Relationship Id="rId6" Type="http://schemas.openxmlformats.org/officeDocument/2006/relationships/image" Target="../media/image23.svg" /><Relationship Id="rId5" Type="http://schemas.openxmlformats.org/officeDocument/2006/relationships/image" Target="../media/image22.svg" /><Relationship Id="rId4" Type="http://schemas.openxmlformats.org/officeDocument/2006/relationships/image" Target="../media/image21.svg" /></Relationships>
</file>

<file path=ppt/slides/_rels/slide15.xml.rels><?xml version="1.0" encoding="UTF-8" standalone="yes"?>
<Relationships xmlns="http://schemas.openxmlformats.org/package/2006/relationships"><Relationship Id="rId3" Type="http://schemas.openxmlformats.org/officeDocument/2006/relationships/image" Target="../media/image24.svg" /><Relationship Id="rId2" Type="http://schemas.openxmlformats.org/officeDocument/2006/relationships/notesSlide" Target="../notesSlides/notesSlide14.xml" /><Relationship Id="rId1" Type="http://schemas.openxmlformats.org/officeDocument/2006/relationships/slideLayout" Target="../slideLayouts/slideLayout2.xml" /><Relationship Id="rId6" Type="http://schemas.openxmlformats.org/officeDocument/2006/relationships/image" Target="../media/image27.svg" /><Relationship Id="rId5" Type="http://schemas.openxmlformats.org/officeDocument/2006/relationships/image" Target="../media/image26.svg" /><Relationship Id="rId4" Type="http://schemas.openxmlformats.org/officeDocument/2006/relationships/image" Target="../media/image25.svg" /></Relationships>
</file>

<file path=ppt/slides/_rels/slide16.xml.rels><?xml version="1.0" encoding="UTF-8" standalone="yes"?>
<Relationships xmlns="http://schemas.openxmlformats.org/package/2006/relationships"><Relationship Id="rId3" Type="http://schemas.openxmlformats.org/officeDocument/2006/relationships/image" Target="../media/image28.png" /><Relationship Id="rId7" Type="http://schemas.openxmlformats.org/officeDocument/2006/relationships/image" Target="../media/image32.svg" /><Relationship Id="rId2" Type="http://schemas.openxmlformats.org/officeDocument/2006/relationships/notesSlide" Target="../notesSlides/notesSlide15.xml" /><Relationship Id="rId1" Type="http://schemas.openxmlformats.org/officeDocument/2006/relationships/slideLayout" Target="../slideLayouts/slideLayout2.xml" /><Relationship Id="rId6" Type="http://schemas.openxmlformats.org/officeDocument/2006/relationships/image" Target="../media/image31.svg" /><Relationship Id="rId5" Type="http://schemas.openxmlformats.org/officeDocument/2006/relationships/image" Target="../media/image30.svg" /><Relationship Id="rId4" Type="http://schemas.openxmlformats.org/officeDocument/2006/relationships/image" Target="../media/image29.svg"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3" Type="http://schemas.openxmlformats.org/officeDocument/2006/relationships/image" Target="../media/image33.png" /><Relationship Id="rId2" Type="http://schemas.openxmlformats.org/officeDocument/2006/relationships/notesSlide" Target="../notesSlides/notesSlide16.xml"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3" Type="http://schemas.openxmlformats.org/officeDocument/2006/relationships/image" Target="../media/image34.png" /><Relationship Id="rId2" Type="http://schemas.openxmlformats.org/officeDocument/2006/relationships/notesSlide" Target="../notesSlides/notesSlide18.xml" /><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 /><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 /><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21.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4.svg" /></Relationships>
</file>

<file path=ppt/slides/_rels/slide24.xml.rels><?xml version="1.0" encoding="UTF-8" standalone="yes"?>
<Relationships xmlns="http://schemas.openxmlformats.org/package/2006/relationships"><Relationship Id="rId3" Type="http://schemas.openxmlformats.org/officeDocument/2006/relationships/image" Target="../media/image35.jpeg" /><Relationship Id="rId2" Type="http://schemas.openxmlformats.org/officeDocument/2006/relationships/notesSlide" Target="../notesSlides/notesSlide22.xml" /><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 /><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3" Type="http://schemas.openxmlformats.org/officeDocument/2006/relationships/image" Target="../media/image36.png" /><Relationship Id="rId7" Type="http://schemas.openxmlformats.org/officeDocument/2006/relationships/image" Target="../media/image32.svg" /><Relationship Id="rId2" Type="http://schemas.openxmlformats.org/officeDocument/2006/relationships/notesSlide" Target="../notesSlides/notesSlide24.xml" /><Relationship Id="rId1" Type="http://schemas.openxmlformats.org/officeDocument/2006/relationships/slideLayout" Target="../slideLayouts/slideLayout2.xml" /><Relationship Id="rId6" Type="http://schemas.openxmlformats.org/officeDocument/2006/relationships/image" Target="../media/image31.svg" /><Relationship Id="rId5" Type="http://schemas.openxmlformats.org/officeDocument/2006/relationships/image" Target="../media/image30.svg" /><Relationship Id="rId4" Type="http://schemas.openxmlformats.org/officeDocument/2006/relationships/image" Target="../media/image29.svg" /></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 /><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3" Type="http://schemas.openxmlformats.org/officeDocument/2006/relationships/image" Target="../media/image37.svg" /><Relationship Id="rId2" Type="http://schemas.openxmlformats.org/officeDocument/2006/relationships/notesSlide" Target="../notesSlides/notesSlide26.xml" /><Relationship Id="rId1" Type="http://schemas.openxmlformats.org/officeDocument/2006/relationships/slideLayout" Target="../slideLayouts/slideLayout2.xml" /><Relationship Id="rId6" Type="http://schemas.openxmlformats.org/officeDocument/2006/relationships/image" Target="../media/image40.svg" /><Relationship Id="rId5" Type="http://schemas.openxmlformats.org/officeDocument/2006/relationships/image" Target="../media/image39.svg" /><Relationship Id="rId4" Type="http://schemas.openxmlformats.org/officeDocument/2006/relationships/image" Target="../media/image38.svg" /></Relationships>
</file>

<file path=ppt/slides/_rels/slide29.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27.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4.svg" /></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 /><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 /><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3" Type="http://schemas.openxmlformats.org/officeDocument/2006/relationships/image" Target="../media/image29.svg" /><Relationship Id="rId2" Type="http://schemas.openxmlformats.org/officeDocument/2006/relationships/notesSlide" Target="../notesSlides/notesSlide30.xml" /><Relationship Id="rId1" Type="http://schemas.openxmlformats.org/officeDocument/2006/relationships/slideLayout" Target="../slideLayouts/slideLayout2.xml" /><Relationship Id="rId6" Type="http://schemas.openxmlformats.org/officeDocument/2006/relationships/image" Target="../media/image32.svg" /><Relationship Id="rId5" Type="http://schemas.openxmlformats.org/officeDocument/2006/relationships/image" Target="../media/image31.svg" /><Relationship Id="rId4" Type="http://schemas.openxmlformats.org/officeDocument/2006/relationships/image" Target="../media/image30.svg" /></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 /><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3" Type="http://schemas.openxmlformats.org/officeDocument/2006/relationships/image" Target="../media/image41.svg" /><Relationship Id="rId2" Type="http://schemas.openxmlformats.org/officeDocument/2006/relationships/notesSlide" Target="../notesSlides/notesSlide32.xml" /><Relationship Id="rId1" Type="http://schemas.openxmlformats.org/officeDocument/2006/relationships/slideLayout" Target="../slideLayouts/slideLayout2.xml" /><Relationship Id="rId6" Type="http://schemas.openxmlformats.org/officeDocument/2006/relationships/image" Target="../media/image44.svg" /><Relationship Id="rId5" Type="http://schemas.openxmlformats.org/officeDocument/2006/relationships/image" Target="../media/image43.svg" /><Relationship Id="rId4" Type="http://schemas.openxmlformats.org/officeDocument/2006/relationships/image" Target="../media/image42.svg" /></Relationships>
</file>

<file path=ppt/slides/_rels/slide35.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33.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4.svg" /></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 /><Relationship Id="rId1" Type="http://schemas.openxmlformats.org/officeDocument/2006/relationships/slideLayout" Target="../slideLayouts/slideLayout2.xml" /></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 /><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 /><Relationship Id="rId1" Type="http://schemas.openxmlformats.org/officeDocument/2006/relationships/slideLayout" Target="../slideLayouts/slideLayout2.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3" Type="http://schemas.openxmlformats.org/officeDocument/2006/relationships/image" Target="../media/image45.png" /><Relationship Id="rId2" Type="http://schemas.openxmlformats.org/officeDocument/2006/relationships/notesSlide" Target="../notesSlides/notesSlide37.xml" /><Relationship Id="rId1" Type="http://schemas.openxmlformats.org/officeDocument/2006/relationships/slideLayout" Target="../slideLayouts/slideLayout2.xml" /></Relationships>
</file>

<file path=ppt/slides/_rels/slide41.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38.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4.svg" /></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 /><Relationship Id="rId1" Type="http://schemas.openxmlformats.org/officeDocument/2006/relationships/slideLayout" Target="../slideLayouts/slideLayout2.xml" /></Relationships>
</file>

<file path=ppt/slides/_rels/slide43.xml.rels><?xml version="1.0" encoding="UTF-8" standalone="yes"?>
<Relationships xmlns="http://schemas.openxmlformats.org/package/2006/relationships"><Relationship Id="rId3" Type="http://schemas.openxmlformats.org/officeDocument/2006/relationships/image" Target="../media/image46.svg" /><Relationship Id="rId2" Type="http://schemas.openxmlformats.org/officeDocument/2006/relationships/notesSlide" Target="../notesSlides/notesSlide40.xml" /><Relationship Id="rId1" Type="http://schemas.openxmlformats.org/officeDocument/2006/relationships/slideLayout" Target="../slideLayouts/slideLayout2.xml" /><Relationship Id="rId6" Type="http://schemas.openxmlformats.org/officeDocument/2006/relationships/image" Target="../media/image49.svg" /><Relationship Id="rId5" Type="http://schemas.openxmlformats.org/officeDocument/2006/relationships/image" Target="../media/image48.svg" /><Relationship Id="rId4" Type="http://schemas.openxmlformats.org/officeDocument/2006/relationships/image" Target="../media/image47.svg" /></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 /><Relationship Id="rId1" Type="http://schemas.openxmlformats.org/officeDocument/2006/relationships/slideLayout" Target="../slideLayouts/slideLayout2.xml" /></Relationships>
</file>

<file path=ppt/slides/_rels/slide45.xml.rels><?xml version="1.0" encoding="UTF-8" standalone="yes"?>
<Relationships xmlns="http://schemas.openxmlformats.org/package/2006/relationships"><Relationship Id="rId3" Type="http://schemas.openxmlformats.org/officeDocument/2006/relationships/image" Target="../media/image50.png" /><Relationship Id="rId2" Type="http://schemas.openxmlformats.org/officeDocument/2006/relationships/notesSlide" Target="../notesSlides/notesSlide42.xml" /><Relationship Id="rId1" Type="http://schemas.openxmlformats.org/officeDocument/2006/relationships/slideLayout" Target="../slideLayouts/slideLayout2.xml" /></Relationships>
</file>

<file path=ppt/slides/_rels/slide46.xml.rels><?xml version="1.0" encoding="UTF-8" standalone="yes"?>
<Relationships xmlns="http://schemas.openxmlformats.org/package/2006/relationships"><Relationship Id="rId3" Type="http://schemas.openxmlformats.org/officeDocument/2006/relationships/image" Target="../media/image51.svg" /><Relationship Id="rId2" Type="http://schemas.openxmlformats.org/officeDocument/2006/relationships/notesSlide" Target="../notesSlides/notesSlide43.xml" /><Relationship Id="rId1" Type="http://schemas.openxmlformats.org/officeDocument/2006/relationships/slideLayout" Target="../slideLayouts/slideLayout2.xml" /><Relationship Id="rId6" Type="http://schemas.openxmlformats.org/officeDocument/2006/relationships/image" Target="../media/image54.svg" /><Relationship Id="rId5" Type="http://schemas.openxmlformats.org/officeDocument/2006/relationships/image" Target="../media/image53.svg" /><Relationship Id="rId4" Type="http://schemas.openxmlformats.org/officeDocument/2006/relationships/image" Target="../media/image52.svg" /></Relationships>
</file>

<file path=ppt/slides/_rels/slide47.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notesSlide" Target="../notesSlides/notesSlide44.xml" /><Relationship Id="rId1" Type="http://schemas.openxmlformats.org/officeDocument/2006/relationships/slideLayout" Target="../slideLayouts/slideLayout2.xml" /><Relationship Id="rId6" Type="http://schemas.openxmlformats.org/officeDocument/2006/relationships/image" Target="../media/image56.svg" /><Relationship Id="rId5" Type="http://schemas.openxmlformats.org/officeDocument/2006/relationships/image" Target="../media/image55.svg" /><Relationship Id="rId4" Type="http://schemas.openxmlformats.org/officeDocument/2006/relationships/image" Target="../media/image4.svg" /></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 /><Relationship Id="rId1" Type="http://schemas.openxmlformats.org/officeDocument/2006/relationships/slideLayout" Target="../slideLayouts/slideLayout2.xml" /></Relationships>
</file>

<file path=ppt/slides/_rels/slide49.xml.rels><?xml version="1.0" encoding="UTF-8" standalone="yes"?>
<Relationships xmlns="http://schemas.openxmlformats.org/package/2006/relationships"><Relationship Id="rId3" Type="http://schemas.openxmlformats.org/officeDocument/2006/relationships/image" Target="../media/image57.svg" /><Relationship Id="rId2" Type="http://schemas.openxmlformats.org/officeDocument/2006/relationships/notesSlide" Target="../notesSlides/notesSlide46.xml" /><Relationship Id="rId1" Type="http://schemas.openxmlformats.org/officeDocument/2006/relationships/slideLayout" Target="../slideLayouts/slideLayout2.xml" /><Relationship Id="rId6" Type="http://schemas.openxmlformats.org/officeDocument/2006/relationships/image" Target="../media/image60.svg" /><Relationship Id="rId5" Type="http://schemas.openxmlformats.org/officeDocument/2006/relationships/image" Target="../media/image59.svg" /><Relationship Id="rId4" Type="http://schemas.openxmlformats.org/officeDocument/2006/relationships/image" Target="../media/image58.svg" /></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 /><Relationship Id="rId1" Type="http://schemas.openxmlformats.org/officeDocument/2006/relationships/slideLayout" Target="../slideLayouts/slideLayout2.xml" /></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 /><Relationship Id="rId1" Type="http://schemas.openxmlformats.org/officeDocument/2006/relationships/slideLayout" Target="../slideLayouts/slideLayout2.xml" /></Relationships>
</file>

<file path=ppt/slides/_rels/slide52.xml.rels><?xml version="1.0" encoding="UTF-8" standalone="yes"?>
<Relationships xmlns="http://schemas.openxmlformats.org/package/2006/relationships"><Relationship Id="rId3" Type="http://schemas.openxmlformats.org/officeDocument/2006/relationships/image" Target="../media/image29.svg" /><Relationship Id="rId2" Type="http://schemas.openxmlformats.org/officeDocument/2006/relationships/notesSlide" Target="../notesSlides/notesSlide49.xml" /><Relationship Id="rId1" Type="http://schemas.openxmlformats.org/officeDocument/2006/relationships/slideLayout" Target="../slideLayouts/slideLayout2.xml" /><Relationship Id="rId6" Type="http://schemas.openxmlformats.org/officeDocument/2006/relationships/image" Target="../media/image32.svg" /><Relationship Id="rId5" Type="http://schemas.openxmlformats.org/officeDocument/2006/relationships/image" Target="../media/image31.svg" /><Relationship Id="rId4" Type="http://schemas.openxmlformats.org/officeDocument/2006/relationships/image" Target="../media/image30.svg" /></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4.xml.rels><?xml version="1.0" encoding="UTF-8" standalone="yes"?>
<Relationships xmlns="http://schemas.openxmlformats.org/package/2006/relationships"><Relationship Id="rId3" Type="http://schemas.openxmlformats.org/officeDocument/2006/relationships/image" Target="../media/image61.png" /><Relationship Id="rId2" Type="http://schemas.openxmlformats.org/officeDocument/2006/relationships/notesSlide" Target="../notesSlides/notesSlide50.xml" /><Relationship Id="rId1" Type="http://schemas.openxmlformats.org/officeDocument/2006/relationships/slideLayout" Target="../slideLayouts/slideLayout2.xml" /></Relationships>
</file>

<file path=ppt/slides/_rels/slide55.xml.rels><?xml version="1.0" encoding="UTF-8" standalone="yes"?>
<Relationships xmlns="http://schemas.openxmlformats.org/package/2006/relationships"><Relationship Id="rId3" Type="http://schemas.openxmlformats.org/officeDocument/2006/relationships/image" Target="../media/image62.svg" /><Relationship Id="rId2" Type="http://schemas.openxmlformats.org/officeDocument/2006/relationships/notesSlide" Target="../notesSlides/notesSlide51.xml" /><Relationship Id="rId1" Type="http://schemas.openxmlformats.org/officeDocument/2006/relationships/slideLayout" Target="../slideLayouts/slideLayout2.xml" /><Relationship Id="rId6" Type="http://schemas.openxmlformats.org/officeDocument/2006/relationships/image" Target="../media/image65.svg" /><Relationship Id="rId5" Type="http://schemas.openxmlformats.org/officeDocument/2006/relationships/image" Target="../media/image64.svg" /><Relationship Id="rId4" Type="http://schemas.openxmlformats.org/officeDocument/2006/relationships/image" Target="../media/image63.svg" /></Relationships>
</file>

<file path=ppt/slides/_rels/slide56.xml.rels><?xml version="1.0" encoding="UTF-8" standalone="yes"?>
<Relationships xmlns="http://schemas.openxmlformats.org/package/2006/relationships"><Relationship Id="rId3" Type="http://schemas.openxmlformats.org/officeDocument/2006/relationships/image" Target="../media/image66.svg" /><Relationship Id="rId2" Type="http://schemas.openxmlformats.org/officeDocument/2006/relationships/notesSlide" Target="../notesSlides/notesSlide52.xml" /><Relationship Id="rId1" Type="http://schemas.openxmlformats.org/officeDocument/2006/relationships/slideLayout" Target="../slideLayouts/slideLayout2.xml" /><Relationship Id="rId6" Type="http://schemas.openxmlformats.org/officeDocument/2006/relationships/image" Target="../media/image6.svg" /><Relationship Id="rId5" Type="http://schemas.openxmlformats.org/officeDocument/2006/relationships/image" Target="../media/image5.svg" /><Relationship Id="rId4" Type="http://schemas.openxmlformats.org/officeDocument/2006/relationships/image" Target="../media/image67.svg" /></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3.xml" /><Relationship Id="rId1" Type="http://schemas.openxmlformats.org/officeDocument/2006/relationships/slideLayout" Target="../slideLayouts/slideLayout2.xml" /></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4.xml" /><Relationship Id="rId1" Type="http://schemas.openxmlformats.org/officeDocument/2006/relationships/slideLayout" Target="../slideLayouts/slideLayout2.xml" /></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5.xml" /><Relationship Id="rId1" Type="http://schemas.openxmlformats.org/officeDocument/2006/relationships/slideLayout" Target="../slideLayouts/slideLayout2.xml" /></Relationships>
</file>

<file path=ppt/slides/_rels/slide60.xml.rels><?xml version="1.0" encoding="UTF-8" standalone="yes"?>
<Relationships xmlns="http://schemas.openxmlformats.org/package/2006/relationships"><Relationship Id="rId3" Type="http://schemas.openxmlformats.org/officeDocument/2006/relationships/image" Target="../media/image68.svg" /><Relationship Id="rId2" Type="http://schemas.openxmlformats.org/officeDocument/2006/relationships/notesSlide" Target="../notesSlides/notesSlide56.xml" /><Relationship Id="rId1" Type="http://schemas.openxmlformats.org/officeDocument/2006/relationships/slideLayout" Target="../slideLayouts/slideLayout2.xml" /><Relationship Id="rId6" Type="http://schemas.openxmlformats.org/officeDocument/2006/relationships/image" Target="../media/image71.svg" /><Relationship Id="rId5" Type="http://schemas.openxmlformats.org/officeDocument/2006/relationships/image" Target="../media/image70.svg" /><Relationship Id="rId4" Type="http://schemas.openxmlformats.org/officeDocument/2006/relationships/image" Target="../media/image69.svg" /></Relationships>
</file>

<file path=ppt/slides/_rels/slide61.xml.rels><?xml version="1.0" encoding="UTF-8" standalone="yes"?>
<Relationships xmlns="http://schemas.openxmlformats.org/package/2006/relationships"><Relationship Id="rId3" Type="http://schemas.openxmlformats.org/officeDocument/2006/relationships/image" Target="../media/image29.svg" /><Relationship Id="rId2" Type="http://schemas.openxmlformats.org/officeDocument/2006/relationships/notesSlide" Target="../notesSlides/notesSlide57.xml" /><Relationship Id="rId1" Type="http://schemas.openxmlformats.org/officeDocument/2006/relationships/slideLayout" Target="../slideLayouts/slideLayout2.xml" /><Relationship Id="rId6" Type="http://schemas.openxmlformats.org/officeDocument/2006/relationships/image" Target="../media/image32.svg" /><Relationship Id="rId5" Type="http://schemas.openxmlformats.org/officeDocument/2006/relationships/image" Target="../media/image31.svg" /><Relationship Id="rId4" Type="http://schemas.openxmlformats.org/officeDocument/2006/relationships/image" Target="../media/image30.svg" /></Relationships>
</file>

<file path=ppt/slides/_rels/slide62.xml.rels><?xml version="1.0" encoding="UTF-8" standalone="yes"?>
<Relationships xmlns="http://schemas.openxmlformats.org/package/2006/relationships"><Relationship Id="rId8" Type="http://schemas.openxmlformats.org/officeDocument/2006/relationships/hyperlink" Target="https://pubmed.ncbi.nlm.nih.gov/40549508/" TargetMode="External" /><Relationship Id="rId3" Type="http://schemas.openxmlformats.org/officeDocument/2006/relationships/hyperlink" Target="https://pubmed.ncbi.nlm.nih.gov/37365535/" TargetMode="External" /><Relationship Id="rId7" Type="http://schemas.openxmlformats.org/officeDocument/2006/relationships/hyperlink" Target="https://pubmed.ncbi.nlm.nih.gov/38987846/" TargetMode="External" /><Relationship Id="rId2" Type="http://schemas.openxmlformats.org/officeDocument/2006/relationships/notesSlide" Target="../notesSlides/notesSlide58.xml" /><Relationship Id="rId1" Type="http://schemas.openxmlformats.org/officeDocument/2006/relationships/slideLayout" Target="../slideLayouts/slideLayout2.xml" /><Relationship Id="rId6" Type="http://schemas.openxmlformats.org/officeDocument/2006/relationships/hyperlink" Target="https://www.cdc.gov/reproductivehealth/maternalmentalhealth/index.html" TargetMode="External" /><Relationship Id="rId5" Type="http://schemas.openxmlformats.org/officeDocument/2006/relationships/hyperlink" Target="https://mental.jmir.org/2023/1/e39253/" TargetMode="External" /><Relationship Id="rId4" Type="http://schemas.openxmlformats.org/officeDocument/2006/relationships/hyperlink" Target="https://doi.org/10.1016/j.invent.2024.100712" TargetMode="External" /><Relationship Id="rId9" Type="http://schemas.openxmlformats.org/officeDocument/2006/relationships/hyperlink" Target="https://doi.org/10.1177/1357633X211045876" TargetMode="External" /></Relationships>
</file>

<file path=ppt/slides/_rels/slide63.xml.rels><?xml version="1.0" encoding="UTF-8" standalone="yes"?>
<Relationships xmlns="http://schemas.openxmlformats.org/package/2006/relationships"><Relationship Id="rId8" Type="http://schemas.openxmlformats.org/officeDocument/2006/relationships/hyperlink" Target="https://www.nice.org.uk/guidance/cg192" TargetMode="External" /><Relationship Id="rId13" Type="http://schemas.openxmlformats.org/officeDocument/2006/relationships/hyperlink" Target="https://mhealth.jmir.org/2021/10/e32544/" TargetMode="External" /><Relationship Id="rId3" Type="http://schemas.openxmlformats.org/officeDocument/2006/relationships/hyperlink" Target="https://www.i-jmr.org/2025/1/e64826/" TargetMode="External" /><Relationship Id="rId7" Type="http://schemas.openxmlformats.org/officeDocument/2006/relationships/hyperlink" Target="https://maternalmentalhealthalliance.org/" TargetMode="External" /><Relationship Id="rId12" Type="http://schemas.openxmlformats.org/officeDocument/2006/relationships/hyperlink" Target="https://www.who.int/publications/i/item/9789240045989" TargetMode="External" /><Relationship Id="rId2" Type="http://schemas.openxmlformats.org/officeDocument/2006/relationships/notesSlide" Target="../notesSlides/notesSlide59.xml" /><Relationship Id="rId1" Type="http://schemas.openxmlformats.org/officeDocument/2006/relationships/slideLayout" Target="../slideLayouts/slideLayout2.xml" /><Relationship Id="rId6" Type="http://schemas.openxmlformats.org/officeDocument/2006/relationships/hyperlink" Target="https://pubmed.ncbi.nlm.nih.gov/37330123/" TargetMode="External" /><Relationship Id="rId11" Type="http://schemas.openxmlformats.org/officeDocument/2006/relationships/hyperlink" Target="https://doi.org/10.1016/j.jad.2022.04.043" TargetMode="External" /><Relationship Id="rId5" Type="http://schemas.openxmlformats.org/officeDocument/2006/relationships/hyperlink" Target="https://humanfactors.jmir.org/2026/1/e81638" TargetMode="External" /><Relationship Id="rId10" Type="http://schemas.openxmlformats.org/officeDocument/2006/relationships/hyperlink" Target="https://pediatrics.jmir.org/2026/1/e71161" TargetMode="External" /><Relationship Id="rId4" Type="http://schemas.openxmlformats.org/officeDocument/2006/relationships/hyperlink" Target="https://pubmed.ncbi.nlm.nih.gov/39869891/" TargetMode="External" /><Relationship Id="rId9" Type="http://schemas.openxmlformats.org/officeDocument/2006/relationships/hyperlink" Target="https://www.england.nhs.uk/mental-health/perinatal/" TargetMode="External" /></Relationships>
</file>

<file path=ppt/slides/_rels/slide64.xml.rels><?xml version="1.0" encoding="UTF-8" standalone="yes"?>
<Relationships xmlns="http://schemas.openxmlformats.org/package/2006/relationships"><Relationship Id="rId3" Type="http://schemas.openxmlformats.org/officeDocument/2006/relationships/image" Target="../media/image72.png" /><Relationship Id="rId2" Type="http://schemas.openxmlformats.org/officeDocument/2006/relationships/notesSlide" Target="../notesSlides/notesSlide60.xml" /><Relationship Id="rId1" Type="http://schemas.openxmlformats.org/officeDocument/2006/relationships/slideLayout" Target="../slideLayouts/slideLayout2.xml" /><Relationship Id="rId4" Type="http://schemas.openxmlformats.org/officeDocument/2006/relationships/image" Target="../media/image73.png" /></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817621" y="1668780"/>
            <a:ext cx="3520440" cy="388620"/>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MindMoms</a:t>
            </a:r>
            <a:endParaRPr lang="en-US" sz="2400" dirty="0"/>
          </a:p>
        </p:txBody>
      </p:sp>
      <p:sp>
        <p:nvSpPr>
          <p:cNvPr id="4" name="Text 1"/>
          <p:cNvSpPr/>
          <p:nvPr/>
        </p:nvSpPr>
        <p:spPr>
          <a:xfrm>
            <a:off x="3817621" y="2057401"/>
            <a:ext cx="4617719" cy="320040"/>
          </a:xfrm>
          <a:prstGeom prst="rect">
            <a:avLst/>
          </a:prstGeom>
          <a:noFill/>
          <a:ln/>
        </p:spPr>
        <p:txBody>
          <a:bodyPr wrap="none" lIns="0" tIns="0" rIns="0" bIns="0" rtlCol="0" anchor="t"/>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mental health support for single mothers experiencing stress and anxiety.</a:t>
            </a:r>
            <a:endParaRPr lang="en-US" sz="950" dirty="0"/>
          </a:p>
        </p:txBody>
      </p:sp>
      <p:pic>
        <p:nvPicPr>
          <p:cNvPr id="5" name="Picture 4">
            <a:extLst>
              <a:ext uri="{FF2B5EF4-FFF2-40B4-BE49-F238E27FC236}">
                <a16:creationId xmlns:a16="http://schemas.microsoft.com/office/drawing/2014/main" id="{551966D3-092A-E2BC-85CF-B3FD4205504C}"/>
              </a:ext>
            </a:extLst>
          </p:cNvPr>
          <p:cNvPicPr>
            <a:picLocks noChangeAspect="1"/>
          </p:cNvPicPr>
          <p:nvPr/>
        </p:nvPicPr>
        <p:blipFill>
          <a:blip r:embed="rId4"/>
          <a:stretch>
            <a:fillRect/>
          </a:stretch>
        </p:blipFill>
        <p:spPr>
          <a:xfrm>
            <a:off x="6431280" y="0"/>
            <a:ext cx="2712720" cy="13487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B605BFC5-A8FE-DFEA-BFD3-9406214D781A}"/>
              </a:ext>
            </a:extLst>
          </p:cNvPr>
          <p:cNvSpPr txBox="1"/>
          <p:nvPr/>
        </p:nvSpPr>
        <p:spPr>
          <a:xfrm>
            <a:off x="3817620" y="2446020"/>
            <a:ext cx="3870960" cy="2708434"/>
          </a:xfrm>
          <a:prstGeom prst="rect">
            <a:avLst/>
          </a:prstGeom>
          <a:noFill/>
        </p:spPr>
        <p:txBody>
          <a:bodyPr wrap="square">
            <a:spAutoFit/>
          </a:bodyPr>
          <a:lstStyle/>
          <a:p>
            <a:pPr>
              <a:spcBef>
                <a:spcPts val="600"/>
              </a:spcBef>
            </a:pPr>
            <a:r>
              <a:rPr lang="en-US" sz="1400" dirty="0">
                <a:latin typeface="Times New Roman" panose="02020603050405020304" pitchFamily="18" charset="0"/>
                <a:cs typeface="Times New Roman" panose="02020603050405020304" pitchFamily="18" charset="0"/>
              </a:rPr>
              <a:t>1. Priyanka </a:t>
            </a:r>
            <a:r>
              <a:rPr lang="en-US" sz="1400" dirty="0" err="1">
                <a:latin typeface="Times New Roman" panose="02020603050405020304" pitchFamily="18" charset="0"/>
                <a:cs typeface="Times New Roman" panose="02020603050405020304" pitchFamily="18" charset="0"/>
              </a:rPr>
              <a:t>Ashokbhai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Kakadiya</a:t>
            </a:r>
            <a:r>
              <a:rPr lang="en-US" sz="1400" dirty="0">
                <a:latin typeface="Times New Roman" panose="02020603050405020304" pitchFamily="18" charset="0"/>
                <a:cs typeface="Times New Roman" panose="02020603050405020304" pitchFamily="18" charset="0"/>
              </a:rPr>
              <a:t>  </a:t>
            </a:r>
          </a:p>
          <a:p>
            <a:pPr>
              <a:spcBef>
                <a:spcPts val="600"/>
              </a:spcBef>
            </a:pPr>
            <a:r>
              <a:rPr lang="en-US" sz="1400" dirty="0">
                <a:latin typeface="Times New Roman" panose="02020603050405020304" pitchFamily="18" charset="0"/>
                <a:cs typeface="Times New Roman" panose="02020603050405020304" pitchFamily="18" charset="0"/>
              </a:rPr>
              <a:t>    Student ID:2527512</a:t>
            </a:r>
          </a:p>
          <a:p>
            <a:pPr>
              <a:spcBef>
                <a:spcPts val="600"/>
              </a:spcBef>
            </a:pPr>
            <a:r>
              <a:rPr lang="en-US" sz="1400" dirty="0">
                <a:latin typeface="Times New Roman" panose="02020603050405020304" pitchFamily="18" charset="0"/>
                <a:cs typeface="Times New Roman" panose="02020603050405020304" pitchFamily="18" charset="0"/>
              </a:rPr>
              <a:t>2. </a:t>
            </a:r>
            <a:r>
              <a:rPr lang="en-US" sz="1400" dirty="0" err="1">
                <a:latin typeface="Times New Roman" panose="02020603050405020304" pitchFamily="18" charset="0"/>
                <a:cs typeface="Times New Roman" panose="02020603050405020304" pitchFamily="18" charset="0"/>
              </a:rPr>
              <a:t>Kinjalkumari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Nareshbhai</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Ahir</a:t>
            </a:r>
            <a:endParaRPr lang="en-US" sz="1400" dirty="0">
              <a:latin typeface="Times New Roman" panose="02020603050405020304" pitchFamily="18" charset="0"/>
              <a:cs typeface="Times New Roman" panose="02020603050405020304" pitchFamily="18" charset="0"/>
            </a:endParaRPr>
          </a:p>
          <a:p>
            <a:pPr>
              <a:spcBef>
                <a:spcPts val="600"/>
              </a:spcBef>
            </a:pPr>
            <a:r>
              <a:rPr lang="en-US" sz="1400" dirty="0">
                <a:latin typeface="Times New Roman" panose="02020603050405020304" pitchFamily="18" charset="0"/>
                <a:cs typeface="Times New Roman" panose="02020603050405020304" pitchFamily="18" charset="0"/>
              </a:rPr>
              <a:t>    Student ID:2522437</a:t>
            </a:r>
          </a:p>
          <a:p>
            <a:pPr>
              <a:spcBef>
                <a:spcPts val="600"/>
              </a:spcBef>
            </a:pPr>
            <a:r>
              <a:rPr lang="en-US" sz="1400" dirty="0">
                <a:latin typeface="Times New Roman" panose="02020603050405020304" pitchFamily="18" charset="0"/>
                <a:cs typeface="Times New Roman" panose="02020603050405020304" pitchFamily="18" charset="0"/>
              </a:rPr>
              <a:t>3. Krisha Jayesh Ahir</a:t>
            </a:r>
          </a:p>
          <a:p>
            <a:pPr>
              <a:spcBef>
                <a:spcPts val="600"/>
              </a:spcBef>
            </a:pPr>
            <a:r>
              <a:rPr lang="en-US" sz="1400" dirty="0">
                <a:latin typeface="Times New Roman" panose="02020603050405020304" pitchFamily="18" charset="0"/>
                <a:cs typeface="Times New Roman" panose="02020603050405020304" pitchFamily="18" charset="0"/>
              </a:rPr>
              <a:t>    Student ID 2515386</a:t>
            </a:r>
            <a:endParaRPr lang="en-US" dirty="0">
              <a:latin typeface="Times New Roman" panose="02020603050405020304" pitchFamily="18" charset="0"/>
              <a:cs typeface="Times New Roman" panose="02020603050405020304" pitchFamily="18" charset="0"/>
            </a:endParaRPr>
          </a:p>
          <a:p>
            <a:pPr>
              <a:spcBef>
                <a:spcPts val="600"/>
              </a:spcBef>
            </a:pPr>
            <a:r>
              <a:rPr lang="en-US" sz="1400" dirty="0">
                <a:latin typeface="Times New Roman" panose="02020603050405020304" pitchFamily="18" charset="0"/>
                <a:cs typeface="Times New Roman" panose="02020603050405020304" pitchFamily="18" charset="0"/>
              </a:rPr>
              <a:t>4. </a:t>
            </a:r>
            <a:r>
              <a:rPr lang="en-US" sz="1400">
                <a:latin typeface="Times New Roman" panose="02020603050405020304" pitchFamily="18" charset="0"/>
                <a:cs typeface="Times New Roman" panose="02020603050405020304" pitchFamily="18" charset="0"/>
              </a:rPr>
              <a:t>Krishaben</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Mukeshbhai</a:t>
            </a:r>
            <a:r>
              <a:rPr lang="en-US" sz="1400" dirty="0">
                <a:latin typeface="Times New Roman" panose="02020603050405020304" pitchFamily="18" charset="0"/>
                <a:cs typeface="Times New Roman" panose="02020603050405020304" pitchFamily="18" charset="0"/>
              </a:rPr>
              <a:t> Ahir </a:t>
            </a:r>
          </a:p>
          <a:p>
            <a:pPr>
              <a:spcBef>
                <a:spcPts val="600"/>
              </a:spcBef>
            </a:pPr>
            <a:r>
              <a:rPr lang="en-US" sz="1400" dirty="0">
                <a:latin typeface="Times New Roman" panose="02020603050405020304" pitchFamily="18" charset="0"/>
                <a:cs typeface="Times New Roman" panose="02020603050405020304" pitchFamily="18" charset="0"/>
              </a:rPr>
              <a:t>    Student ID:2527055</a:t>
            </a:r>
          </a:p>
          <a:p>
            <a:pPr>
              <a:spcBef>
                <a:spcPts val="600"/>
              </a:spcBef>
            </a:pPr>
            <a:endParaRPr lang="en-US" sz="1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96119" y="1250231"/>
            <a:ext cx="5031879"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Aim and Content of the Activity</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885801"/>
            <a:ext cx="4013895" cy="941710"/>
          </a:xfrm>
          <a:prstGeom prst="rect">
            <a:avLst/>
          </a:prstGeom>
        </p:spPr>
      </p:pic>
      <p:sp>
        <p:nvSpPr>
          <p:cNvPr id="4" name="Text 1"/>
          <p:cNvSpPr/>
          <p:nvPr/>
        </p:nvSpPr>
        <p:spPr>
          <a:xfrm>
            <a:off x="69153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Core Aim</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To reduce stress and anxiety among single mothers through digital support.</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1885801"/>
            <a:ext cx="4013895" cy="941710"/>
          </a:xfrm>
          <a:prstGeom prst="rect">
            <a:avLst/>
          </a:prstGeom>
        </p:spPr>
      </p:pic>
      <p:sp>
        <p:nvSpPr>
          <p:cNvPr id="7" name="Text 3"/>
          <p:cNvSpPr/>
          <p:nvPr/>
        </p:nvSpPr>
        <p:spPr>
          <a:xfrm>
            <a:off x="4829398" y="2024063"/>
            <a:ext cx="158792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Evidence-Based Tools</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Mood tracking, mindfulness exercises, and psychoeducation available at any time.</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CBT Techniques</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Guided cognitive behavioural techniques and coping strategies accessible 24/7.</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Social Connection</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Features for building social connection and encouraging professional help-seeking when needed.</a:t>
            </a:r>
            <a:endParaRPr lang="en-US" sz="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8CC3B9BD-0C52-99C7-B670-7197457D61A7}"/>
              </a:ext>
            </a:extLst>
          </p:cNvPr>
          <p:cNvSpPr/>
          <p:nvPr/>
        </p:nvSpPr>
        <p:spPr>
          <a:xfrm>
            <a:off x="3274483" y="1823641"/>
            <a:ext cx="2542509" cy="307570"/>
          </a:xfrm>
          <a:prstGeom prst="roundRect">
            <a:avLst>
              <a:gd name="adj" fmla="val 63828"/>
            </a:avLst>
          </a:prstGeom>
          <a:solidFill>
            <a:schemeClr val="bg1"/>
          </a:solidFill>
          <a:ln/>
        </p:spPr>
      </p:sp>
      <p:sp>
        <p:nvSpPr>
          <p:cNvPr id="5" name="Text 1">
            <a:extLst>
              <a:ext uri="{FF2B5EF4-FFF2-40B4-BE49-F238E27FC236}">
                <a16:creationId xmlns:a16="http://schemas.microsoft.com/office/drawing/2014/main" id="{4CD14A40-0979-3238-3A67-1BEF516513FD}"/>
              </a:ext>
            </a:extLst>
          </p:cNvPr>
          <p:cNvSpPr/>
          <p:nvPr/>
        </p:nvSpPr>
        <p:spPr>
          <a:xfrm>
            <a:off x="3348897" y="1860850"/>
            <a:ext cx="2130549" cy="158800"/>
          </a:xfrm>
          <a:prstGeom prst="rect">
            <a:avLst/>
          </a:prstGeom>
          <a:noFill/>
          <a:ln/>
        </p:spPr>
        <p:txBody>
          <a:bodyPr wrap="none" lIns="0" tIns="0" rIns="0" bIns="0" rtlCol="0" anchor="t"/>
          <a:lstStyle/>
          <a:p>
            <a:pPr marL="0" indent="0" algn="l">
              <a:lnSpc>
                <a:spcPct val="133000"/>
              </a:lnSpc>
              <a:buNone/>
            </a:pPr>
            <a:r>
              <a:rPr lang="en-US" sz="1050" dirty="0">
                <a:solidFill>
                  <a:srgbClr val="403011"/>
                </a:solidFill>
                <a:latin typeface="Brygada 1918" pitchFamily="34" charset="0"/>
                <a:ea typeface="Brygada 1918" pitchFamily="34" charset="-122"/>
                <a:cs typeface="Brygada 1918" pitchFamily="34" charset="-120"/>
              </a:rPr>
              <a:t>GROUP MEMBER 1: JUSTIFICATION</a:t>
            </a:r>
            <a:endParaRPr lang="en-US" sz="1050" dirty="0"/>
          </a:p>
        </p:txBody>
      </p:sp>
      <p:sp>
        <p:nvSpPr>
          <p:cNvPr id="7" name="TextBox 6">
            <a:extLst>
              <a:ext uri="{FF2B5EF4-FFF2-40B4-BE49-F238E27FC236}">
                <a16:creationId xmlns:a16="http://schemas.microsoft.com/office/drawing/2014/main" id="{9702936A-57BF-E63E-72A9-09C9A959453D}"/>
              </a:ext>
            </a:extLst>
          </p:cNvPr>
          <p:cNvSpPr txBox="1"/>
          <p:nvPr/>
        </p:nvSpPr>
        <p:spPr>
          <a:xfrm>
            <a:off x="2145685" y="2215613"/>
            <a:ext cx="4641975" cy="1384995"/>
          </a:xfrm>
          <a:prstGeom prst="rect">
            <a:avLst/>
          </a:prstGeom>
          <a:solidFill>
            <a:schemeClr val="bg1"/>
          </a:solidFill>
        </p:spPr>
        <p:txBody>
          <a:bodyPr wrap="square">
            <a:spAutoFit/>
          </a:bodyPr>
          <a:lstStyle/>
          <a:p>
            <a:pPr algn="ctr"/>
            <a:r>
              <a:rPr lang="en-IN" sz="1400" dirty="0">
                <a:latin typeface="Times New Roman" panose="02020603050405020304" pitchFamily="18" charset="0"/>
                <a:cs typeface="Times New Roman" panose="02020603050405020304" pitchFamily="18" charset="0"/>
              </a:rPr>
              <a:t>Priyanka </a:t>
            </a:r>
            <a:r>
              <a:rPr lang="en-IN" sz="1400" dirty="0" err="1">
                <a:latin typeface="Times New Roman" panose="02020603050405020304" pitchFamily="18" charset="0"/>
                <a:cs typeface="Times New Roman" panose="02020603050405020304" pitchFamily="18" charset="0"/>
              </a:rPr>
              <a:t>Ashokbhai</a:t>
            </a:r>
            <a:r>
              <a:rPr lang="en-IN" sz="1400" dirty="0">
                <a:latin typeface="Times New Roman" panose="02020603050405020304" pitchFamily="18" charset="0"/>
                <a:cs typeface="Times New Roman" panose="02020603050405020304" pitchFamily="18" charset="0"/>
              </a:rPr>
              <a:t> </a:t>
            </a:r>
            <a:r>
              <a:rPr lang="en-IN" sz="1400" dirty="0" err="1">
                <a:latin typeface="Times New Roman" panose="02020603050405020304" pitchFamily="18" charset="0"/>
                <a:cs typeface="Times New Roman" panose="02020603050405020304" pitchFamily="18" charset="0"/>
              </a:rPr>
              <a:t>Kakadiya</a:t>
            </a:r>
            <a:r>
              <a:rPr lang="en-IN" sz="1400" dirty="0">
                <a:latin typeface="Times New Roman" panose="02020603050405020304" pitchFamily="18" charset="0"/>
                <a:cs typeface="Times New Roman" panose="02020603050405020304" pitchFamily="18" charset="0"/>
              </a:rPr>
              <a:t> </a:t>
            </a:r>
          </a:p>
          <a:p>
            <a:pPr algn="ctr"/>
            <a:r>
              <a:rPr lang="en-IN" sz="1400" dirty="0">
                <a:latin typeface="Times New Roman" panose="02020603050405020304" pitchFamily="18" charset="0"/>
                <a:cs typeface="Times New Roman" panose="02020603050405020304" pitchFamily="18" charset="0"/>
              </a:rPr>
              <a:t>Student ID: 2527512</a:t>
            </a:r>
          </a:p>
          <a:p>
            <a:pPr algn="ctr"/>
            <a:r>
              <a:rPr lang="en-IN" sz="1400" dirty="0">
                <a:latin typeface="Times New Roman" panose="02020603050405020304" pitchFamily="18" charset="0"/>
                <a:cs typeface="Times New Roman" panose="02020603050405020304" pitchFamily="18" charset="0"/>
              </a:rPr>
              <a:t>Lecturer Name: Dr. Rahila Shaikh</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2411975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4" name="Text 2"/>
          <p:cNvSpPr/>
          <p:nvPr/>
        </p:nvSpPr>
        <p:spPr>
          <a:xfrm>
            <a:off x="496119" y="1396008"/>
            <a:ext cx="660960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Introduction to the Public Health Problem</a:t>
            </a:r>
            <a:endParaRPr lang="en-US" sz="2400" dirty="0"/>
          </a:p>
        </p:txBody>
      </p:sp>
      <p:sp>
        <p:nvSpPr>
          <p:cNvPr id="5" name="Shape 3"/>
          <p:cNvSpPr/>
          <p:nvPr/>
        </p:nvSpPr>
        <p:spPr>
          <a:xfrm>
            <a:off x="496119" y="1969591"/>
            <a:ext cx="279053" cy="279053"/>
          </a:xfrm>
          <a:prstGeom prst="ellipse">
            <a:avLst/>
          </a:prstGeom>
          <a:solidFill>
            <a:srgbClr val="626C3B"/>
          </a:solidFill>
          <a:ln w="4763">
            <a:solidFill>
              <a:srgbClr val="7B8554"/>
            </a:solidFill>
            <a:prstDash val="solid"/>
          </a:ln>
        </p:spPr>
      </p:sp>
      <p:sp>
        <p:nvSpPr>
          <p:cNvPr id="6" name="Text 4"/>
          <p:cNvSpPr/>
          <p:nvPr/>
        </p:nvSpPr>
        <p:spPr>
          <a:xfrm>
            <a:off x="899145" y="201223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Global Concern</a:t>
            </a:r>
            <a:endParaRPr lang="en-US" sz="1200" dirty="0"/>
          </a:p>
        </p:txBody>
      </p:sp>
      <p:sp>
        <p:nvSpPr>
          <p:cNvPr id="7" name="Text 5"/>
          <p:cNvSpPr/>
          <p:nvPr/>
        </p:nvSpPr>
        <p:spPr>
          <a:xfrm>
            <a:off x="899145" y="2280493"/>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Maternal mental health remains a critical public health concern globally (World Health Organization, 2022).</a:t>
            </a:r>
            <a:endParaRPr lang="en-US" sz="950" dirty="0"/>
          </a:p>
        </p:txBody>
      </p:sp>
      <p:sp>
        <p:nvSpPr>
          <p:cNvPr id="8" name="Shape 6"/>
          <p:cNvSpPr/>
          <p:nvPr/>
        </p:nvSpPr>
        <p:spPr>
          <a:xfrm>
            <a:off x="4649465" y="1969591"/>
            <a:ext cx="279053" cy="279053"/>
          </a:xfrm>
          <a:prstGeom prst="ellipse">
            <a:avLst/>
          </a:prstGeom>
          <a:solidFill>
            <a:srgbClr val="83792E"/>
          </a:solidFill>
          <a:ln w="4763">
            <a:solidFill>
              <a:srgbClr val="9C9247"/>
            </a:solidFill>
            <a:prstDash val="solid"/>
          </a:ln>
        </p:spPr>
      </p:sp>
      <p:sp>
        <p:nvSpPr>
          <p:cNvPr id="9" name="Text 7"/>
          <p:cNvSpPr/>
          <p:nvPr/>
        </p:nvSpPr>
        <p:spPr>
          <a:xfrm>
            <a:off x="5052492" y="201223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Higher Risk</a:t>
            </a:r>
            <a:endParaRPr lang="en-US" sz="1200" dirty="0"/>
          </a:p>
        </p:txBody>
      </p:sp>
      <p:sp>
        <p:nvSpPr>
          <p:cNvPr id="10" name="Text 8"/>
          <p:cNvSpPr/>
          <p:nvPr/>
        </p:nvSpPr>
        <p:spPr>
          <a:xfrm>
            <a:off x="5052492" y="2280493"/>
            <a:ext cx="3595390"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Single mothers experience significantly higher levels of stress and anxiety than partnered mothers (Maternal Mental Health Alliance, 2025).</a:t>
            </a:r>
            <a:endParaRPr lang="en-US" sz="950" dirty="0"/>
          </a:p>
        </p:txBody>
      </p:sp>
      <p:sp>
        <p:nvSpPr>
          <p:cNvPr id="11" name="Shape 9"/>
          <p:cNvSpPr/>
          <p:nvPr/>
        </p:nvSpPr>
        <p:spPr>
          <a:xfrm>
            <a:off x="496119" y="3123902"/>
            <a:ext cx="279053" cy="279053"/>
          </a:xfrm>
          <a:prstGeom prst="ellipse">
            <a:avLst/>
          </a:prstGeom>
          <a:solidFill>
            <a:srgbClr val="E8AF3B"/>
          </a:solidFill>
          <a:ln w="4763">
            <a:solidFill>
              <a:srgbClr val="CE9521"/>
            </a:solidFill>
            <a:prstDash val="solid"/>
          </a:ln>
        </p:spPr>
      </p:sp>
      <p:sp>
        <p:nvSpPr>
          <p:cNvPr id="12" name="Text 10"/>
          <p:cNvSpPr/>
          <p:nvPr/>
        </p:nvSpPr>
        <p:spPr>
          <a:xfrm>
            <a:off x="899145" y="316654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Postpartum Impact</a:t>
            </a:r>
            <a:endParaRPr lang="en-US" sz="1200" dirty="0"/>
          </a:p>
        </p:txBody>
      </p:sp>
      <p:sp>
        <p:nvSpPr>
          <p:cNvPr id="13" name="Text 11"/>
          <p:cNvSpPr/>
          <p:nvPr/>
        </p:nvSpPr>
        <p:spPr>
          <a:xfrm>
            <a:off x="899145" y="3434804"/>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Postpartum depression and anxiety affect up to one in five mothers worldwide (NICE, 2021).</a:t>
            </a:r>
            <a:endParaRPr lang="en-US" sz="950" dirty="0"/>
          </a:p>
        </p:txBody>
      </p:sp>
      <p:sp>
        <p:nvSpPr>
          <p:cNvPr id="14" name="Shape 12"/>
          <p:cNvSpPr/>
          <p:nvPr/>
        </p:nvSpPr>
        <p:spPr>
          <a:xfrm>
            <a:off x="4649465" y="3123902"/>
            <a:ext cx="279053" cy="279053"/>
          </a:xfrm>
          <a:prstGeom prst="ellipse">
            <a:avLst/>
          </a:prstGeom>
          <a:solidFill>
            <a:srgbClr val="CC914D"/>
          </a:solidFill>
          <a:ln w="4763">
            <a:solidFill>
              <a:srgbClr val="B27733"/>
            </a:solidFill>
            <a:prstDash val="solid"/>
          </a:ln>
        </p:spPr>
      </p:sp>
      <p:sp>
        <p:nvSpPr>
          <p:cNvPr id="15" name="Text 13"/>
          <p:cNvSpPr/>
          <p:nvPr/>
        </p:nvSpPr>
        <p:spPr>
          <a:xfrm>
            <a:off x="5052492" y="316654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Limited Support</a:t>
            </a:r>
            <a:endParaRPr lang="en-US" sz="1200" dirty="0"/>
          </a:p>
        </p:txBody>
      </p:sp>
      <p:sp>
        <p:nvSpPr>
          <p:cNvPr id="16" name="Text 14"/>
          <p:cNvSpPr/>
          <p:nvPr/>
        </p:nvSpPr>
        <p:spPr>
          <a:xfrm>
            <a:off x="5052492" y="3434804"/>
            <a:ext cx="3595390"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Limited social support increases vulnerability among single mothers facing mental health challenges (Milgrom and Gemmill, 2022).</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496119" y="359569"/>
            <a:ext cx="6682978" cy="284634"/>
          </a:xfrm>
          <a:prstGeom prst="rect">
            <a:avLst/>
          </a:prstGeom>
          <a:noFill/>
          <a:ln/>
        </p:spPr>
        <p:txBody>
          <a:bodyPr wrap="none" lIns="0" tIns="0" rIns="0" bIns="0" rtlCol="0" anchor="t"/>
          <a:lstStyle/>
          <a:p>
            <a:pPr marL="0" indent="0" algn="l">
              <a:lnSpc>
                <a:spcPct val="104000"/>
              </a:lnSpc>
              <a:buNone/>
            </a:pPr>
            <a:r>
              <a:rPr lang="en-US" sz="1750" dirty="0">
                <a:solidFill>
                  <a:srgbClr val="403011"/>
                </a:solidFill>
                <a:latin typeface="Brygada 1918 SemiBold" pitchFamily="34" charset="0"/>
                <a:ea typeface="Brygada 1918 SemiBold" pitchFamily="34" charset="-122"/>
                <a:cs typeface="Brygada 1918 SemiBold" pitchFamily="34" charset="-120"/>
              </a:rPr>
              <a:t>Prevalence of Mental Health Issues Among Single Mothers</a:t>
            </a:r>
            <a:endParaRPr lang="en-US" sz="1750" dirty="0"/>
          </a:p>
        </p:txBody>
      </p:sp>
      <p:sp>
        <p:nvSpPr>
          <p:cNvPr id="3" name="Text 1"/>
          <p:cNvSpPr/>
          <p:nvPr/>
        </p:nvSpPr>
        <p:spPr>
          <a:xfrm>
            <a:off x="1918246" y="1411858"/>
            <a:ext cx="1120378" cy="227707"/>
          </a:xfrm>
          <a:prstGeom prst="rect">
            <a:avLst/>
          </a:prstGeom>
          <a:noFill/>
          <a:ln/>
        </p:spPr>
        <p:txBody>
          <a:bodyPr wrap="none" lIns="0" tIns="0" rIns="0" bIns="0" rtlCol="0" anchor="t"/>
          <a:lstStyle/>
          <a:p>
            <a:pPr marL="0" indent="0" algn="ctr">
              <a:lnSpc>
                <a:spcPct val="83000"/>
              </a:lnSpc>
              <a:buNone/>
            </a:pPr>
            <a:r>
              <a:rPr lang="en-US" sz="1750" dirty="0">
                <a:solidFill>
                  <a:srgbClr val="403011"/>
                </a:solidFill>
                <a:latin typeface="Brygada 1918 SemiBold" pitchFamily="34" charset="0"/>
                <a:ea typeface="Brygada 1918 SemiBold" pitchFamily="34" charset="-122"/>
                <a:cs typeface="Brygada 1918 SemiBold" pitchFamily="34" charset="-120"/>
              </a:rPr>
              <a:t>2x</a:t>
            </a:r>
            <a:endParaRPr lang="en-US" sz="1750" dirty="0"/>
          </a:p>
        </p:txBody>
      </p:sp>
      <p:pic>
        <p:nvPicPr>
          <p:cNvPr id="4" name="Image 0" descr="preencoded.png"/>
          <p:cNvPicPr>
            <a:picLocks noChangeAspect="1"/>
          </p:cNvPicPr>
          <p:nvPr/>
        </p:nvPicPr>
        <p:blipFill>
          <a:blip r:embed="rId3"/>
          <a:stretch>
            <a:fillRect/>
          </a:stretch>
        </p:blipFill>
        <p:spPr>
          <a:xfrm>
            <a:off x="1795314" y="842516"/>
            <a:ext cx="1366391" cy="1366391"/>
          </a:xfrm>
          <a:prstGeom prst="rect">
            <a:avLst/>
          </a:prstGeom>
        </p:spPr>
      </p:pic>
      <p:sp>
        <p:nvSpPr>
          <p:cNvPr id="5" name="Text 2"/>
          <p:cNvSpPr/>
          <p:nvPr/>
        </p:nvSpPr>
        <p:spPr>
          <a:xfrm>
            <a:off x="1909167" y="2298576"/>
            <a:ext cx="1138684" cy="142280"/>
          </a:xfrm>
          <a:prstGeom prst="rect">
            <a:avLst/>
          </a:prstGeom>
          <a:noFill/>
          <a:ln/>
        </p:spPr>
        <p:txBody>
          <a:bodyPr wrap="none" lIns="0" tIns="0" rIns="0" bIns="0" rtlCol="0" anchor="t"/>
          <a:lstStyle/>
          <a:p>
            <a:pPr marL="0" indent="0" algn="ctr">
              <a:lnSpc>
                <a:spcPct val="104000"/>
              </a:lnSpc>
              <a:buNone/>
            </a:pPr>
            <a:r>
              <a:rPr lang="en-US" sz="850" dirty="0">
                <a:solidFill>
                  <a:srgbClr val="403011"/>
                </a:solidFill>
                <a:latin typeface="Brygada 1918 SemiBold" pitchFamily="34" charset="0"/>
                <a:ea typeface="Brygada 1918 SemiBold" pitchFamily="34" charset="-122"/>
                <a:cs typeface="Brygada 1918 SemiBold" pitchFamily="34" charset="-120"/>
              </a:rPr>
              <a:t>Depression Rate</a:t>
            </a:r>
            <a:endParaRPr lang="en-US" sz="850" dirty="0"/>
          </a:p>
        </p:txBody>
      </p:sp>
      <p:sp>
        <p:nvSpPr>
          <p:cNvPr id="6" name="Text 3"/>
          <p:cNvSpPr/>
          <p:nvPr/>
        </p:nvSpPr>
        <p:spPr>
          <a:xfrm>
            <a:off x="496119" y="2507754"/>
            <a:ext cx="3964781" cy="126355"/>
          </a:xfrm>
          <a:prstGeom prst="rect">
            <a:avLst/>
          </a:prstGeom>
          <a:noFill/>
          <a:ln/>
        </p:spPr>
        <p:txBody>
          <a:bodyPr wrap="none" lIns="0" tIns="0" rIns="0" bIns="0" rtlCol="0" anchor="t"/>
          <a:lstStyle/>
          <a:p>
            <a:pPr marL="0" indent="0" algn="ctr">
              <a:lnSpc>
                <a:spcPct val="116000"/>
              </a:lnSpc>
              <a:buNone/>
            </a:pPr>
            <a:r>
              <a:rPr lang="en-US" sz="700" dirty="0">
                <a:solidFill>
                  <a:srgbClr val="403011"/>
                </a:solidFill>
                <a:latin typeface="Brygada 1918" pitchFamily="34" charset="0"/>
                <a:ea typeface="Brygada 1918" pitchFamily="34" charset="-122"/>
                <a:cs typeface="Brygada 1918" pitchFamily="34" charset="-120"/>
              </a:rPr>
              <a:t>Single mothers report depression rates almost twice as high as married mothers (CDC, 2024).</a:t>
            </a:r>
            <a:endParaRPr lang="en-US" sz="700" dirty="0"/>
          </a:p>
        </p:txBody>
      </p:sp>
      <p:sp>
        <p:nvSpPr>
          <p:cNvPr id="7" name="Text 4"/>
          <p:cNvSpPr/>
          <p:nvPr/>
        </p:nvSpPr>
        <p:spPr>
          <a:xfrm>
            <a:off x="1918246" y="3360018"/>
            <a:ext cx="1120378" cy="227707"/>
          </a:xfrm>
          <a:prstGeom prst="rect">
            <a:avLst/>
          </a:prstGeom>
          <a:noFill/>
          <a:ln/>
        </p:spPr>
        <p:txBody>
          <a:bodyPr wrap="none" lIns="0" tIns="0" rIns="0" bIns="0" rtlCol="0" anchor="t"/>
          <a:lstStyle/>
          <a:p>
            <a:pPr marL="0" indent="0" algn="ctr">
              <a:lnSpc>
                <a:spcPct val="83000"/>
              </a:lnSpc>
              <a:buNone/>
            </a:pPr>
            <a:r>
              <a:rPr lang="en-US" sz="1750" dirty="0">
                <a:solidFill>
                  <a:srgbClr val="403011"/>
                </a:solidFill>
                <a:latin typeface="Brygada 1918 SemiBold" pitchFamily="34" charset="0"/>
                <a:ea typeface="Brygada 1918 SemiBold" pitchFamily="34" charset="-122"/>
                <a:cs typeface="Brygada 1918 SemiBold" pitchFamily="34" charset="-120"/>
              </a:rPr>
              <a:t>25-30%</a:t>
            </a:r>
            <a:endParaRPr lang="en-US" sz="1750" dirty="0"/>
          </a:p>
        </p:txBody>
      </p:sp>
      <p:pic>
        <p:nvPicPr>
          <p:cNvPr id="8" name="Image 1" descr="preencoded.png"/>
          <p:cNvPicPr>
            <a:picLocks noChangeAspect="1"/>
          </p:cNvPicPr>
          <p:nvPr/>
        </p:nvPicPr>
        <p:blipFill>
          <a:blip r:embed="rId4"/>
          <a:stretch>
            <a:fillRect/>
          </a:stretch>
        </p:blipFill>
        <p:spPr>
          <a:xfrm>
            <a:off x="1795314" y="2790676"/>
            <a:ext cx="1366391" cy="1366391"/>
          </a:xfrm>
          <a:prstGeom prst="rect">
            <a:avLst/>
          </a:prstGeom>
        </p:spPr>
      </p:pic>
      <p:sp>
        <p:nvSpPr>
          <p:cNvPr id="9" name="Text 5"/>
          <p:cNvSpPr/>
          <p:nvPr/>
        </p:nvSpPr>
        <p:spPr>
          <a:xfrm>
            <a:off x="1909167" y="4246736"/>
            <a:ext cx="1138684" cy="142280"/>
          </a:xfrm>
          <a:prstGeom prst="rect">
            <a:avLst/>
          </a:prstGeom>
          <a:noFill/>
          <a:ln/>
        </p:spPr>
        <p:txBody>
          <a:bodyPr wrap="none" lIns="0" tIns="0" rIns="0" bIns="0" rtlCol="0" anchor="t"/>
          <a:lstStyle/>
          <a:p>
            <a:pPr marL="0" indent="0" algn="ctr">
              <a:lnSpc>
                <a:spcPct val="104000"/>
              </a:lnSpc>
              <a:buNone/>
            </a:pPr>
            <a:r>
              <a:rPr lang="en-US" sz="850" dirty="0">
                <a:solidFill>
                  <a:srgbClr val="403011"/>
                </a:solidFill>
                <a:latin typeface="Brygada 1918 SemiBold" pitchFamily="34" charset="0"/>
                <a:ea typeface="Brygada 1918 SemiBold" pitchFamily="34" charset="-122"/>
                <a:cs typeface="Brygada 1918 SemiBold" pitchFamily="34" charset="-120"/>
              </a:rPr>
              <a:t>Anxiety Symptoms</a:t>
            </a:r>
            <a:endParaRPr lang="en-US" sz="850" dirty="0"/>
          </a:p>
        </p:txBody>
      </p:sp>
      <p:sp>
        <p:nvSpPr>
          <p:cNvPr id="10" name="Text 6"/>
          <p:cNvSpPr/>
          <p:nvPr/>
        </p:nvSpPr>
        <p:spPr>
          <a:xfrm>
            <a:off x="496119" y="4455914"/>
            <a:ext cx="3964781" cy="252710"/>
          </a:xfrm>
          <a:prstGeom prst="rect">
            <a:avLst/>
          </a:prstGeom>
          <a:noFill/>
          <a:ln/>
        </p:spPr>
        <p:txBody>
          <a:bodyPr wrap="square" lIns="0" tIns="0" rIns="0" bIns="0" rtlCol="0" anchor="t">
            <a:normAutofit/>
          </a:bodyPr>
          <a:lstStyle/>
          <a:p>
            <a:pPr marL="0" indent="0" algn="ctr">
              <a:lnSpc>
                <a:spcPct val="116000"/>
              </a:lnSpc>
              <a:buNone/>
            </a:pPr>
            <a:r>
              <a:rPr lang="en-US" sz="700" dirty="0">
                <a:solidFill>
                  <a:srgbClr val="403011"/>
                </a:solidFill>
                <a:latin typeface="Brygada 1918" pitchFamily="34" charset="0"/>
                <a:ea typeface="Brygada 1918" pitchFamily="34" charset="-122"/>
                <a:cs typeface="Brygada 1918" pitchFamily="34" charset="-120"/>
              </a:rPr>
              <a:t>25% to 30% of single mothers experience clinically significant anxiety symptoms (Milgrom and Gemmill, 2022).</a:t>
            </a:r>
            <a:endParaRPr lang="en-US" sz="700" dirty="0"/>
          </a:p>
        </p:txBody>
      </p:sp>
      <p:sp>
        <p:nvSpPr>
          <p:cNvPr id="11" name="Text 7"/>
          <p:cNvSpPr/>
          <p:nvPr/>
        </p:nvSpPr>
        <p:spPr>
          <a:xfrm>
            <a:off x="4687863" y="811411"/>
            <a:ext cx="1595884" cy="142280"/>
          </a:xfrm>
          <a:prstGeom prst="rect">
            <a:avLst/>
          </a:prstGeom>
          <a:noFill/>
          <a:ln/>
        </p:spPr>
        <p:txBody>
          <a:bodyPr wrap="none" lIns="0" tIns="0" rIns="0" bIns="0" rtlCol="0" anchor="t"/>
          <a:lstStyle/>
          <a:p>
            <a:pPr marL="0" indent="0" algn="l">
              <a:lnSpc>
                <a:spcPct val="104000"/>
              </a:lnSpc>
              <a:buNone/>
            </a:pPr>
            <a:r>
              <a:rPr lang="en-US" sz="850" dirty="0">
                <a:solidFill>
                  <a:srgbClr val="403011"/>
                </a:solidFill>
                <a:latin typeface="Brygada 1918 SemiBold" pitchFamily="34" charset="0"/>
                <a:ea typeface="Brygada 1918 SemiBold" pitchFamily="34" charset="-122"/>
                <a:cs typeface="Brygada 1918 SemiBold" pitchFamily="34" charset="-120"/>
              </a:rPr>
              <a:t>Contributing Factors</a:t>
            </a:r>
            <a:endParaRPr lang="en-US" sz="850" dirty="0"/>
          </a:p>
        </p:txBody>
      </p:sp>
      <p:sp>
        <p:nvSpPr>
          <p:cNvPr id="12" name="Text 8"/>
          <p:cNvSpPr/>
          <p:nvPr/>
        </p:nvSpPr>
        <p:spPr>
          <a:xfrm>
            <a:off x="4687863" y="1020589"/>
            <a:ext cx="3964781" cy="528786"/>
          </a:xfrm>
          <a:prstGeom prst="rect">
            <a:avLst/>
          </a:prstGeom>
          <a:noFill/>
          <a:ln/>
        </p:spPr>
        <p:txBody>
          <a:bodyPr wrap="square" lIns="0" tIns="0" rIns="0" bIns="0" rtlCol="0" anchor="t">
            <a:normAutofit/>
          </a:bodyPr>
          <a:lstStyle/>
          <a:p>
            <a:pPr marL="142240" indent="-142240" algn="l">
              <a:lnSpc>
                <a:spcPct val="116000"/>
              </a:lnSpc>
              <a:buSzPct val="100000"/>
              <a:buChar char="•"/>
            </a:pPr>
            <a:r>
              <a:rPr lang="en-US" sz="700" dirty="0">
                <a:solidFill>
                  <a:srgbClr val="403011"/>
                </a:solidFill>
                <a:latin typeface="Brygada 1918" pitchFamily="34" charset="0"/>
                <a:ea typeface="Brygada 1918" pitchFamily="34" charset="-122"/>
                <a:cs typeface="Brygada 1918" pitchFamily="34" charset="-120"/>
              </a:rPr>
              <a:t>Financial strain and childcare responsibilities strongly contribute to poor mental health outcomes (Maternal Mental Health Alliance, 2025).</a:t>
            </a:r>
            <a:endParaRPr lang="en-US" sz="700" dirty="0"/>
          </a:p>
          <a:p>
            <a:pPr marL="142240" indent="-142240" algn="l">
              <a:lnSpc>
                <a:spcPct val="116000"/>
              </a:lnSpc>
              <a:buSzPct val="100000"/>
              <a:buChar char="•"/>
            </a:pPr>
            <a:r>
              <a:rPr lang="en-US" sz="700" dirty="0">
                <a:solidFill>
                  <a:srgbClr val="403011"/>
                </a:solidFill>
                <a:latin typeface="Brygada 1918" pitchFamily="34" charset="0"/>
                <a:ea typeface="Brygada 1918" pitchFamily="34" charset="-122"/>
                <a:cs typeface="Brygada 1918" pitchFamily="34" charset="-120"/>
              </a:rPr>
              <a:t>Rising mental health needs among single-parent households after the pandemic (CDC, 2024).</a:t>
            </a:r>
            <a:endParaRPr lang="en-US" sz="7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438522"/>
            <a:ext cx="4722763" cy="763042"/>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Why Single Mothers Face Greater Challenges</a:t>
            </a:r>
            <a:endParaRPr lang="en-US" sz="2400" dirty="0"/>
          </a:p>
        </p:txBody>
      </p:sp>
      <p:pic>
        <p:nvPicPr>
          <p:cNvPr id="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970883" y="1385515"/>
            <a:ext cx="183133" cy="183133"/>
          </a:xfrm>
          <a:prstGeom prst="rect">
            <a:avLst/>
          </a:prstGeom>
        </p:spPr>
      </p:pic>
      <p:sp>
        <p:nvSpPr>
          <p:cNvPr id="5" name="Text 1"/>
          <p:cNvSpPr/>
          <p:nvPr/>
        </p:nvSpPr>
        <p:spPr>
          <a:xfrm>
            <a:off x="4321894" y="1381795"/>
            <a:ext cx="1727225"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Lack of Partner Support</a:t>
            </a:r>
            <a:endParaRPr lang="en-US" sz="1200" dirty="0"/>
          </a:p>
        </p:txBody>
      </p:sp>
      <p:sp>
        <p:nvSpPr>
          <p:cNvPr id="6" name="Text 2"/>
          <p:cNvSpPr/>
          <p:nvPr/>
        </p:nvSpPr>
        <p:spPr>
          <a:xfrm>
            <a:off x="4321894" y="1644625"/>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Single mothers often lack emotional and practical support from a partner during the perinatal period (Maternal Mental Health Alliance, 2025).</a:t>
            </a:r>
            <a:endParaRPr lang="en-US" sz="950" dirty="0"/>
          </a:p>
        </p:txBody>
      </p:sp>
      <p:pic>
        <p:nvPicPr>
          <p:cNvPr id="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970883" y="2276401"/>
            <a:ext cx="183133" cy="183133"/>
          </a:xfrm>
          <a:prstGeom prst="rect">
            <a:avLst/>
          </a:prstGeom>
        </p:spPr>
      </p:pic>
      <p:sp>
        <p:nvSpPr>
          <p:cNvPr id="8" name="Text 3"/>
          <p:cNvSpPr/>
          <p:nvPr/>
        </p:nvSpPr>
        <p:spPr>
          <a:xfrm>
            <a:off x="4321894" y="2272680"/>
            <a:ext cx="2263229"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Financial Insecurity &amp; Isolation</a:t>
            </a:r>
            <a:endParaRPr lang="en-US" sz="1200" dirty="0"/>
          </a:p>
        </p:txBody>
      </p:sp>
      <p:sp>
        <p:nvSpPr>
          <p:cNvPr id="9" name="Text 4"/>
          <p:cNvSpPr/>
          <p:nvPr/>
        </p:nvSpPr>
        <p:spPr>
          <a:xfrm>
            <a:off x="4321894" y="2535510"/>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Financial insecurity and social isolation significantly increase mental health risks among single mothers (Maternal Mental Health Alliance, 2025).</a:t>
            </a:r>
            <a:endParaRPr lang="en-US" sz="950" dirty="0"/>
          </a:p>
        </p:txBody>
      </p:sp>
      <p:pic>
        <p:nvPicPr>
          <p:cNvPr id="1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70883" y="3167286"/>
            <a:ext cx="183133" cy="183133"/>
          </a:xfrm>
          <a:prstGeom prst="rect">
            <a:avLst/>
          </a:prstGeom>
        </p:spPr>
      </p:pic>
      <p:sp>
        <p:nvSpPr>
          <p:cNvPr id="11" name="Text 5"/>
          <p:cNvSpPr/>
          <p:nvPr/>
        </p:nvSpPr>
        <p:spPr>
          <a:xfrm>
            <a:off x="4321894" y="3163565"/>
            <a:ext cx="1526307"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Access Barriers</a:t>
            </a:r>
            <a:endParaRPr lang="en-US" sz="1200" dirty="0"/>
          </a:p>
        </p:txBody>
      </p:sp>
      <p:sp>
        <p:nvSpPr>
          <p:cNvPr id="12" name="Text 6"/>
          <p:cNvSpPr/>
          <p:nvPr/>
        </p:nvSpPr>
        <p:spPr>
          <a:xfrm>
            <a:off x="4321894" y="3426396"/>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Many single mothers face barriers in accessing traditional face-to-face mental health services (Hanley and Williams, 2025).</a:t>
            </a:r>
            <a:endParaRPr lang="en-US" sz="950" dirty="0"/>
          </a:p>
        </p:txBody>
      </p:sp>
      <p:pic>
        <p:nvPicPr>
          <p:cNvPr id="13"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970883" y="4058171"/>
            <a:ext cx="183133" cy="183133"/>
          </a:xfrm>
          <a:prstGeom prst="rect">
            <a:avLst/>
          </a:prstGeom>
        </p:spPr>
      </p:pic>
      <p:sp>
        <p:nvSpPr>
          <p:cNvPr id="14" name="Text 7"/>
          <p:cNvSpPr/>
          <p:nvPr/>
        </p:nvSpPr>
        <p:spPr>
          <a:xfrm>
            <a:off x="4321894" y="4054450"/>
            <a:ext cx="1941835" cy="190723"/>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Stigma &amp; Time Constraints</a:t>
            </a:r>
            <a:endParaRPr lang="en-US" sz="1200" dirty="0"/>
          </a:p>
        </p:txBody>
      </p:sp>
      <p:sp>
        <p:nvSpPr>
          <p:cNvPr id="15" name="Text 8"/>
          <p:cNvSpPr/>
          <p:nvPr/>
        </p:nvSpPr>
        <p:spPr>
          <a:xfrm>
            <a:off x="4321894" y="4317281"/>
            <a:ext cx="4325987" cy="387697"/>
          </a:xfrm>
          <a:prstGeom prst="rect">
            <a:avLst/>
          </a:prstGeom>
          <a:noFill/>
          <a:ln/>
        </p:spPr>
        <p:txBody>
          <a:bodyPr wrap="square" lIns="0" tIns="0" rIns="0" bIns="0" rtlCol="0" anchor="t">
            <a:normAutofit/>
          </a:bodyPr>
          <a:lstStyle/>
          <a:p>
            <a:pPr marL="0" indent="0" algn="l">
              <a:lnSpc>
                <a:spcPct val="132000"/>
              </a:lnSpc>
              <a:buNone/>
            </a:pPr>
            <a:r>
              <a:rPr lang="en-US" sz="950" dirty="0">
                <a:solidFill>
                  <a:srgbClr val="403011"/>
                </a:solidFill>
                <a:latin typeface="Brygada 1918" pitchFamily="34" charset="0"/>
                <a:ea typeface="Brygada 1918" pitchFamily="34" charset="-122"/>
                <a:cs typeface="Brygada 1918" pitchFamily="34" charset="-120"/>
              </a:rPr>
              <a:t>Stigma and time constraints further prevent single mothers from seeking professional psychological help (Hanley and Williams, 2025).</a:t>
            </a:r>
            <a:endParaRPr lang="en-US" sz="9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374377"/>
            <a:ext cx="4722763" cy="690562"/>
          </a:xfrm>
          <a:prstGeom prst="rect">
            <a:avLst/>
          </a:prstGeom>
          <a:noFill/>
          <a:ln/>
        </p:spPr>
        <p:txBody>
          <a:bodyPr wrap="square" lIns="0" tIns="0" rIns="0" bIns="0" rtlCol="0" anchor="t">
            <a:normAutofit/>
          </a:bodyPr>
          <a:lstStyle/>
          <a:p>
            <a:pPr marL="0" indent="0" algn="l">
              <a:lnSpc>
                <a:spcPct val="104000"/>
              </a:lnSpc>
              <a:buNone/>
            </a:pPr>
            <a:r>
              <a:rPr lang="en-US" sz="2150" dirty="0">
                <a:solidFill>
                  <a:srgbClr val="403011"/>
                </a:solidFill>
                <a:latin typeface="Brygada 1918 SemiBold" pitchFamily="34" charset="0"/>
                <a:ea typeface="Brygada 1918 SemiBold" pitchFamily="34" charset="-122"/>
                <a:cs typeface="Brygada 1918 SemiBold" pitchFamily="34" charset="-120"/>
              </a:rPr>
              <a:t>Impact of Stress and Anxiety on Single Mothers</a:t>
            </a:r>
            <a:endParaRPr lang="en-US" sz="2150" dirty="0"/>
          </a:p>
        </p:txBody>
      </p:sp>
      <p:sp>
        <p:nvSpPr>
          <p:cNvPr id="4" name="Shape 1"/>
          <p:cNvSpPr/>
          <p:nvPr/>
        </p:nvSpPr>
        <p:spPr>
          <a:xfrm>
            <a:off x="3925119" y="1212503"/>
            <a:ext cx="4722763" cy="815355"/>
          </a:xfrm>
          <a:prstGeom prst="roundRect">
            <a:avLst>
              <a:gd name="adj" fmla="val 20325"/>
            </a:avLst>
          </a:prstGeom>
          <a:solidFill>
            <a:srgbClr val="F6EBD4"/>
          </a:solidFill>
          <a:ln w="14288">
            <a:solidFill>
              <a:srgbClr val="626C3B"/>
            </a:solidFill>
            <a:prstDash val="solid"/>
          </a:ln>
        </p:spPr>
      </p:sp>
      <p:sp>
        <p:nvSpPr>
          <p:cNvPr id="5" name="Text 2"/>
          <p:cNvSpPr/>
          <p:nvPr/>
        </p:nvSpPr>
        <p:spPr>
          <a:xfrm>
            <a:off x="4049837" y="1337221"/>
            <a:ext cx="2272531"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Physical &amp; Psychological Wellbeing</a:t>
            </a:r>
            <a:endParaRPr lang="en-US" sz="1050" dirty="0"/>
          </a:p>
        </p:txBody>
      </p:sp>
      <p:sp>
        <p:nvSpPr>
          <p:cNvPr id="6" name="Text 3"/>
          <p:cNvSpPr/>
          <p:nvPr/>
        </p:nvSpPr>
        <p:spPr>
          <a:xfrm>
            <a:off x="4049837" y="156887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Chronic stress negatively affects both physical and psychological wellbeing of single mothers (Milgrom and Gemmill, 2022).</a:t>
            </a:r>
            <a:endParaRPr lang="en-US" sz="850" dirty="0"/>
          </a:p>
        </p:txBody>
      </p:sp>
      <p:sp>
        <p:nvSpPr>
          <p:cNvPr id="7" name="Shape 4"/>
          <p:cNvSpPr/>
          <p:nvPr/>
        </p:nvSpPr>
        <p:spPr>
          <a:xfrm>
            <a:off x="3925119" y="2126233"/>
            <a:ext cx="4722763" cy="815355"/>
          </a:xfrm>
          <a:prstGeom prst="roundRect">
            <a:avLst>
              <a:gd name="adj" fmla="val 20325"/>
            </a:avLst>
          </a:prstGeom>
          <a:solidFill>
            <a:srgbClr val="F6EBD4"/>
          </a:solidFill>
          <a:ln w="14288">
            <a:solidFill>
              <a:srgbClr val="83792E"/>
            </a:solidFill>
            <a:prstDash val="solid"/>
          </a:ln>
        </p:spPr>
      </p:sp>
      <p:sp>
        <p:nvSpPr>
          <p:cNvPr id="8" name="Text 5"/>
          <p:cNvSpPr/>
          <p:nvPr/>
        </p:nvSpPr>
        <p:spPr>
          <a:xfrm>
            <a:off x="4049837" y="2250951"/>
            <a:ext cx="1686148"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Sleep &amp; Daily Functioning</a:t>
            </a:r>
            <a:endParaRPr lang="en-US" sz="1050" dirty="0"/>
          </a:p>
        </p:txBody>
      </p:sp>
      <p:sp>
        <p:nvSpPr>
          <p:cNvPr id="9" name="Text 6"/>
          <p:cNvSpPr/>
          <p:nvPr/>
        </p:nvSpPr>
        <p:spPr>
          <a:xfrm>
            <a:off x="4049837" y="248260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High anxiety levels often lead to sleep disturbances and reduced daily functioning among mothers (Milgrom and Gemmill, 2022).</a:t>
            </a:r>
            <a:endParaRPr lang="en-US" sz="850" dirty="0"/>
          </a:p>
        </p:txBody>
      </p:sp>
      <p:sp>
        <p:nvSpPr>
          <p:cNvPr id="10" name="Shape 7"/>
          <p:cNvSpPr/>
          <p:nvPr/>
        </p:nvSpPr>
        <p:spPr>
          <a:xfrm>
            <a:off x="3925119" y="3039963"/>
            <a:ext cx="4722763" cy="815355"/>
          </a:xfrm>
          <a:prstGeom prst="roundRect">
            <a:avLst>
              <a:gd name="adj" fmla="val 20325"/>
            </a:avLst>
          </a:prstGeom>
          <a:solidFill>
            <a:srgbClr val="F6EBD4"/>
          </a:solidFill>
          <a:ln w="14288">
            <a:solidFill>
              <a:srgbClr val="E8AF3B"/>
            </a:solidFill>
            <a:prstDash val="solid"/>
          </a:ln>
        </p:spPr>
      </p:sp>
      <p:sp>
        <p:nvSpPr>
          <p:cNvPr id="11" name="Text 8"/>
          <p:cNvSpPr/>
          <p:nvPr/>
        </p:nvSpPr>
        <p:spPr>
          <a:xfrm>
            <a:off x="4049837" y="316468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Parenting Capacity</a:t>
            </a:r>
            <a:endParaRPr lang="en-US" sz="1050" dirty="0"/>
          </a:p>
        </p:txBody>
      </p:sp>
      <p:sp>
        <p:nvSpPr>
          <p:cNvPr id="12" name="Text 9"/>
          <p:cNvSpPr/>
          <p:nvPr/>
        </p:nvSpPr>
        <p:spPr>
          <a:xfrm>
            <a:off x="4049837" y="339633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Untreated mental health issues can impair parenting capacity and emotional availability for children (WHO, 2022).</a:t>
            </a:r>
            <a:endParaRPr lang="en-US" sz="850" dirty="0"/>
          </a:p>
        </p:txBody>
      </p:sp>
      <p:sp>
        <p:nvSpPr>
          <p:cNvPr id="13" name="Shape 10"/>
          <p:cNvSpPr/>
          <p:nvPr/>
        </p:nvSpPr>
        <p:spPr>
          <a:xfrm>
            <a:off x="3925119" y="3953694"/>
            <a:ext cx="4722763" cy="815355"/>
          </a:xfrm>
          <a:prstGeom prst="roundRect">
            <a:avLst>
              <a:gd name="adj" fmla="val 20325"/>
            </a:avLst>
          </a:prstGeom>
          <a:solidFill>
            <a:srgbClr val="F6EBD4"/>
          </a:solidFill>
          <a:ln w="14288">
            <a:solidFill>
              <a:srgbClr val="CC914D"/>
            </a:solidFill>
            <a:prstDash val="solid"/>
          </a:ln>
        </p:spPr>
      </p:sp>
      <p:sp>
        <p:nvSpPr>
          <p:cNvPr id="14" name="Text 11"/>
          <p:cNvSpPr/>
          <p:nvPr/>
        </p:nvSpPr>
        <p:spPr>
          <a:xfrm>
            <a:off x="4049837" y="4078412"/>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Long-Term Risk</a:t>
            </a:r>
            <a:endParaRPr lang="en-US" sz="1050" dirty="0"/>
          </a:p>
        </p:txBody>
      </p:sp>
      <p:sp>
        <p:nvSpPr>
          <p:cNvPr id="15" name="Text 12"/>
          <p:cNvSpPr/>
          <p:nvPr/>
        </p:nvSpPr>
        <p:spPr>
          <a:xfrm>
            <a:off x="4049837" y="4310063"/>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Persistent stress increases the risk of developing long-term depressive disorders in single mothers (Milgrom and Gemmill, 2022).</a:t>
            </a:r>
            <a:endParaRPr lang="en-US" sz="8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496119" y="900410"/>
            <a:ext cx="767290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Consequences for Children and Family Wellbeing</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535981"/>
            <a:ext cx="310083" cy="310083"/>
          </a:xfrm>
          <a:prstGeom prst="rect">
            <a:avLst/>
          </a:prstGeom>
        </p:spPr>
      </p:pic>
      <p:sp>
        <p:nvSpPr>
          <p:cNvPr id="4" name="Text 1"/>
          <p:cNvSpPr/>
          <p:nvPr/>
        </p:nvSpPr>
        <p:spPr>
          <a:xfrm>
            <a:off x="496119" y="20010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Child Development</a:t>
            </a:r>
            <a:endParaRPr lang="en-US" sz="1200" dirty="0"/>
          </a:p>
        </p:txBody>
      </p:sp>
      <p:sp>
        <p:nvSpPr>
          <p:cNvPr id="5" name="Text 2"/>
          <p:cNvSpPr/>
          <p:nvPr/>
        </p:nvSpPr>
        <p:spPr>
          <a:xfrm>
            <a:off x="496119" y="2269331"/>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Maternal anxiety and depression can negatively impact child emotional and behavioural development (WHO, 2022).</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465" y="1535981"/>
            <a:ext cx="310083" cy="310083"/>
          </a:xfrm>
          <a:prstGeom prst="rect">
            <a:avLst/>
          </a:prstGeom>
        </p:spPr>
      </p:pic>
      <p:sp>
        <p:nvSpPr>
          <p:cNvPr id="7" name="Text 3"/>
          <p:cNvSpPr/>
          <p:nvPr/>
        </p:nvSpPr>
        <p:spPr>
          <a:xfrm>
            <a:off x="4649465" y="2001069"/>
            <a:ext cx="1624161"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Developmental Delays</a:t>
            </a:r>
            <a:endParaRPr lang="en-US" sz="1200" dirty="0"/>
          </a:p>
        </p:txBody>
      </p:sp>
      <p:sp>
        <p:nvSpPr>
          <p:cNvPr id="8" name="Text 4"/>
          <p:cNvSpPr/>
          <p:nvPr/>
        </p:nvSpPr>
        <p:spPr>
          <a:xfrm>
            <a:off x="4649465" y="2269331"/>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Children of mothers with untreated mental illness show higher risks of developmental delays (WHO, 2022).</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914278"/>
            <a:ext cx="310083" cy="310083"/>
          </a:xfrm>
          <a:prstGeom prst="rect">
            <a:avLst/>
          </a:prstGeom>
        </p:spPr>
      </p:pic>
      <p:sp>
        <p:nvSpPr>
          <p:cNvPr id="10" name="Text 5"/>
          <p:cNvSpPr/>
          <p:nvPr/>
        </p:nvSpPr>
        <p:spPr>
          <a:xfrm>
            <a:off x="496119" y="3379366"/>
            <a:ext cx="168458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Attachment &amp; Bonding</a:t>
            </a:r>
            <a:endParaRPr lang="en-US" sz="1200" dirty="0"/>
          </a:p>
        </p:txBody>
      </p:sp>
      <p:sp>
        <p:nvSpPr>
          <p:cNvPr id="11" name="Text 6"/>
          <p:cNvSpPr/>
          <p:nvPr/>
        </p:nvSpPr>
        <p:spPr>
          <a:xfrm>
            <a:off x="496119" y="3647629"/>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Poor maternal mental health is linked with insecure attachment and reduced parent-child bonding (Milgrom and Gemmill, 2022).</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49465" y="2914278"/>
            <a:ext cx="310083" cy="310083"/>
          </a:xfrm>
          <a:prstGeom prst="rect">
            <a:avLst/>
          </a:prstGeom>
        </p:spPr>
      </p:pic>
      <p:sp>
        <p:nvSpPr>
          <p:cNvPr id="13" name="Text 7"/>
          <p:cNvSpPr/>
          <p:nvPr/>
        </p:nvSpPr>
        <p:spPr>
          <a:xfrm>
            <a:off x="4649465" y="337936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Family Functioning</a:t>
            </a:r>
            <a:endParaRPr lang="en-US" sz="1200" dirty="0"/>
          </a:p>
        </p:txBody>
      </p:sp>
      <p:sp>
        <p:nvSpPr>
          <p:cNvPr id="14" name="Text 8"/>
          <p:cNvSpPr/>
          <p:nvPr/>
        </p:nvSpPr>
        <p:spPr>
          <a:xfrm>
            <a:off x="4649465" y="3647629"/>
            <a:ext cx="3998416"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Family functioning deteriorates when single mothers lack adequate mental health support systems (Maternal Mental Health Alliance, 2025).</a:t>
            </a:r>
            <a:endParaRPr lang="en-US" sz="9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96119" y="107550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Evidence from Recent Research on Digital Interventions</a:t>
            </a:r>
            <a:endParaRPr lang="en-US" sz="2400" dirty="0"/>
          </a:p>
        </p:txBody>
      </p:sp>
      <p:sp>
        <p:nvSpPr>
          <p:cNvPr id="3" name="Shape 1"/>
          <p:cNvSpPr/>
          <p:nvPr/>
        </p:nvSpPr>
        <p:spPr>
          <a:xfrm>
            <a:off x="496119" y="2098625"/>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Promising Results</a:t>
            </a:r>
            <a:endParaRPr lang="en-US" sz="1200" dirty="0"/>
          </a:p>
        </p:txBody>
      </p:sp>
      <p:sp>
        <p:nvSpPr>
          <p:cNvPr id="5" name="Text 3"/>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Digital interventions show promising results in reducing postpartum depressive symptoms (Zhao et al., 2021).</a:t>
            </a:r>
            <a:endParaRPr lang="en-US" sz="950" dirty="0"/>
          </a:p>
        </p:txBody>
      </p:sp>
      <p:sp>
        <p:nvSpPr>
          <p:cNvPr id="6" name="Shape 4"/>
          <p:cNvSpPr/>
          <p:nvPr/>
        </p:nvSpPr>
        <p:spPr>
          <a:xfrm>
            <a:off x="4633987" y="2098625"/>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Good Acceptability</a:t>
            </a:r>
            <a:endParaRPr lang="en-US" sz="1200" dirty="0"/>
          </a:p>
        </p:txBody>
      </p:sp>
      <p:sp>
        <p:nvSpPr>
          <p:cNvPr id="8" name="Text 6"/>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Web-based and mobile applications demonstrate good acceptability among perinatal women (Carona et al., 2023).</a:t>
            </a:r>
            <a:endParaRPr lang="en-US" sz="950" dirty="0"/>
          </a:p>
        </p:txBody>
      </p:sp>
      <p:sp>
        <p:nvSpPr>
          <p:cNvPr id="9" name="Shape 7"/>
          <p:cNvSpPr/>
          <p:nvPr/>
        </p:nvSpPr>
        <p:spPr>
          <a:xfrm>
            <a:off x="496119" y="3145259"/>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273996"/>
            <a:ext cx="1667247"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Meta-Analysis Support</a:t>
            </a:r>
            <a:endParaRPr lang="en-US" sz="1200" dirty="0"/>
          </a:p>
        </p:txBody>
      </p:sp>
      <p:sp>
        <p:nvSpPr>
          <p:cNvPr id="11" name="Text 9"/>
          <p:cNvSpPr/>
          <p:nvPr/>
        </p:nvSpPr>
        <p:spPr>
          <a:xfrm>
            <a:off x="624855"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Meta-analyses confirm that telehealth interventions effectively reduce anxiety and depression symptoms (Hanach et al., 2021).</a:t>
            </a:r>
            <a:endParaRPr lang="en-US" sz="950" dirty="0"/>
          </a:p>
        </p:txBody>
      </p:sp>
      <p:sp>
        <p:nvSpPr>
          <p:cNvPr id="12" name="Shape 10"/>
          <p:cNvSpPr/>
          <p:nvPr/>
        </p:nvSpPr>
        <p:spPr>
          <a:xfrm>
            <a:off x="4633987" y="3145259"/>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273996"/>
            <a:ext cx="1854324"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Underserved Populations</a:t>
            </a:r>
            <a:endParaRPr lang="en-US" sz="1200" dirty="0"/>
          </a:p>
        </p:txBody>
      </p:sp>
      <p:sp>
        <p:nvSpPr>
          <p:cNvPr id="14" name="Text 12"/>
          <p:cNvSpPr/>
          <p:nvPr/>
        </p:nvSpPr>
        <p:spPr>
          <a:xfrm>
            <a:off x="4762723"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Research supports mobile health solutions as accessible options for underserved populations (Lewkowitz et al., 2024).</a:t>
            </a:r>
            <a:endParaRPr lang="en-US" sz="9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96119" y="105645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National Guidelines Supporting Maternal Mental Health</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079575"/>
            <a:ext cx="4013895" cy="941710"/>
          </a:xfrm>
          <a:prstGeom prst="rect">
            <a:avLst/>
          </a:prstGeom>
        </p:spPr>
      </p:pic>
      <p:sp>
        <p:nvSpPr>
          <p:cNvPr id="4" name="Text 1"/>
          <p:cNvSpPr/>
          <p:nvPr/>
        </p:nvSpPr>
        <p:spPr>
          <a:xfrm>
            <a:off x="691530"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NICE Guidelines</a:t>
            </a:r>
            <a:endParaRPr lang="en-US" sz="1200" dirty="0"/>
          </a:p>
        </p:txBody>
      </p:sp>
      <p:sp>
        <p:nvSpPr>
          <p:cNvPr id="5" name="Text 2"/>
          <p:cNvSpPr/>
          <p:nvPr/>
        </p:nvSpPr>
        <p:spPr>
          <a:xfrm>
            <a:off x="691530"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Recommend routine screening for perinatal mental health in all mothers (NICE, 2021).</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2079575"/>
            <a:ext cx="4013895" cy="941710"/>
          </a:xfrm>
          <a:prstGeom prst="rect">
            <a:avLst/>
          </a:prstGeom>
        </p:spPr>
      </p:pic>
      <p:sp>
        <p:nvSpPr>
          <p:cNvPr id="7" name="Text 3"/>
          <p:cNvSpPr/>
          <p:nvPr/>
        </p:nvSpPr>
        <p:spPr>
          <a:xfrm>
            <a:off x="4829398"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National Policies</a:t>
            </a:r>
            <a:endParaRPr lang="en-US" sz="1200" dirty="0"/>
          </a:p>
        </p:txBody>
      </p:sp>
      <p:sp>
        <p:nvSpPr>
          <p:cNvPr id="8" name="Text 4"/>
          <p:cNvSpPr/>
          <p:nvPr/>
        </p:nvSpPr>
        <p:spPr>
          <a:xfrm>
            <a:off x="4829398"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Emphasise early identification and support for vulnerable groups including single mothers (NICE, 2021).</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145259"/>
            <a:ext cx="4013895" cy="941710"/>
          </a:xfrm>
          <a:prstGeom prst="rect">
            <a:avLst/>
          </a:prstGeom>
        </p:spPr>
      </p:pic>
      <p:sp>
        <p:nvSpPr>
          <p:cNvPr id="10" name="Text 5"/>
          <p:cNvSpPr/>
          <p:nvPr/>
        </p:nvSpPr>
        <p:spPr>
          <a:xfrm>
            <a:off x="691530" y="32835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NHS Long Term Plan</a:t>
            </a:r>
            <a:endParaRPr lang="en-US" sz="1200" dirty="0"/>
          </a:p>
        </p:txBody>
      </p:sp>
      <p:sp>
        <p:nvSpPr>
          <p:cNvPr id="11" name="Text 6"/>
          <p:cNvSpPr/>
          <p:nvPr/>
        </p:nvSpPr>
        <p:spPr>
          <a:xfrm>
            <a:off x="691530"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Prioritises perinatal mental health services across England (NHS England, 2023).</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3145259"/>
            <a:ext cx="4013895" cy="941710"/>
          </a:xfrm>
          <a:prstGeom prst="rect">
            <a:avLst/>
          </a:prstGeom>
        </p:spPr>
      </p:pic>
      <p:sp>
        <p:nvSpPr>
          <p:cNvPr id="13" name="Text 7"/>
          <p:cNvSpPr/>
          <p:nvPr/>
        </p:nvSpPr>
        <p:spPr>
          <a:xfrm>
            <a:off x="4829398" y="3283521"/>
            <a:ext cx="180952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Accessible Interventions</a:t>
            </a:r>
            <a:endParaRPr lang="en-US" sz="1200" dirty="0"/>
          </a:p>
        </p:txBody>
      </p:sp>
      <p:sp>
        <p:nvSpPr>
          <p:cNvPr id="14" name="Text 8"/>
          <p:cNvSpPr/>
          <p:nvPr/>
        </p:nvSpPr>
        <p:spPr>
          <a:xfrm>
            <a:off x="4829398"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Guidelines highlight the need for accessible and culturally sensitive mental health interventions (NICE, 2021).</a:t>
            </a:r>
            <a:endParaRPr lang="en-US" sz="9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496119" y="1151037"/>
            <a:ext cx="7546032"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Gaps in Existing Mental Health Support Services</a:t>
            </a:r>
            <a:endParaRPr lang="en-US" sz="2400" dirty="0"/>
          </a:p>
        </p:txBody>
      </p:sp>
      <p:sp>
        <p:nvSpPr>
          <p:cNvPr id="3" name="Shape 1"/>
          <p:cNvSpPr/>
          <p:nvPr/>
        </p:nvSpPr>
        <p:spPr>
          <a:xfrm>
            <a:off x="496119" y="1786607"/>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Inflexibility</a:t>
            </a:r>
            <a:endParaRPr lang="en-US" sz="1200" dirty="0"/>
          </a:p>
        </p:txBody>
      </p:sp>
      <p:sp>
        <p:nvSpPr>
          <p:cNvPr id="5" name="Text 3"/>
          <p:cNvSpPr/>
          <p:nvPr/>
        </p:nvSpPr>
        <p:spPr>
          <a:xfrm>
            <a:off x="634380" y="2193131"/>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Current mental health services are often not flexible enough for working single mothers (Hanley and Williams, 2025).</a:t>
            </a:r>
            <a:endParaRPr lang="en-US" sz="950" dirty="0"/>
          </a:p>
        </p:txBody>
      </p:sp>
      <p:sp>
        <p:nvSpPr>
          <p:cNvPr id="6" name="Shape 4"/>
          <p:cNvSpPr/>
          <p:nvPr/>
        </p:nvSpPr>
        <p:spPr>
          <a:xfrm>
            <a:off x="4633987" y="1786607"/>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Long Waiting Times</a:t>
            </a:r>
            <a:endParaRPr lang="en-US" sz="1200" dirty="0"/>
          </a:p>
        </p:txBody>
      </p:sp>
      <p:sp>
        <p:nvSpPr>
          <p:cNvPr id="8" name="Text 6"/>
          <p:cNvSpPr/>
          <p:nvPr/>
        </p:nvSpPr>
        <p:spPr>
          <a:xfrm>
            <a:off x="4772248" y="2193131"/>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Long waiting times and limited availability reduce access to timely perinatal mental health support (NHS England, 2023).</a:t>
            </a:r>
            <a:endParaRPr lang="en-US" sz="950" dirty="0"/>
          </a:p>
        </p:txBody>
      </p:sp>
      <p:sp>
        <p:nvSpPr>
          <p:cNvPr id="9" name="Shape 7"/>
          <p:cNvSpPr/>
          <p:nvPr/>
        </p:nvSpPr>
        <p:spPr>
          <a:xfrm>
            <a:off x="496119" y="2852291"/>
            <a:ext cx="4013895" cy="1140172"/>
          </a:xfrm>
          <a:prstGeom prst="roundRect">
            <a:avLst>
              <a:gd name="adj" fmla="val 16319"/>
            </a:avLst>
          </a:prstGeom>
          <a:solidFill>
            <a:srgbClr val="F6EBD4"/>
          </a:solidFill>
          <a:ln w="14288">
            <a:solidFill>
              <a:srgbClr val="E8AF3B"/>
            </a:solidFill>
            <a:prstDash val="solid"/>
          </a:ln>
        </p:spPr>
      </p:sp>
      <p:sp>
        <p:nvSpPr>
          <p:cNvPr id="10" name="Text 8"/>
          <p:cNvSpPr/>
          <p:nvPr/>
        </p:nvSpPr>
        <p:spPr>
          <a:xfrm>
            <a:off x="634380" y="299055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Not Tailored</a:t>
            </a:r>
            <a:endParaRPr lang="en-US" sz="1200" dirty="0"/>
          </a:p>
        </p:txBody>
      </p:sp>
      <p:sp>
        <p:nvSpPr>
          <p:cNvPr id="11" name="Text 9"/>
          <p:cNvSpPr/>
          <p:nvPr/>
        </p:nvSpPr>
        <p:spPr>
          <a:xfrm>
            <a:off x="634380" y="3258815"/>
            <a:ext cx="373737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Many existing programmes do not specifically address the unique needs of single-parent families (Hanley and Williams, 2025).</a:t>
            </a:r>
            <a:endParaRPr lang="en-US" sz="950" dirty="0"/>
          </a:p>
        </p:txBody>
      </p:sp>
      <p:sp>
        <p:nvSpPr>
          <p:cNvPr id="12" name="Shape 10"/>
          <p:cNvSpPr/>
          <p:nvPr/>
        </p:nvSpPr>
        <p:spPr>
          <a:xfrm>
            <a:off x="4633987" y="2852291"/>
            <a:ext cx="4013895" cy="1140172"/>
          </a:xfrm>
          <a:prstGeom prst="roundRect">
            <a:avLst>
              <a:gd name="adj" fmla="val 16319"/>
            </a:avLst>
          </a:prstGeom>
          <a:solidFill>
            <a:srgbClr val="F6EBD4"/>
          </a:solidFill>
          <a:ln w="14288">
            <a:solidFill>
              <a:srgbClr val="CC914D"/>
            </a:solidFill>
            <a:prstDash val="solid"/>
          </a:ln>
        </p:spPr>
      </p:sp>
      <p:sp>
        <p:nvSpPr>
          <p:cNvPr id="13" name="Text 11"/>
          <p:cNvSpPr/>
          <p:nvPr/>
        </p:nvSpPr>
        <p:spPr>
          <a:xfrm>
            <a:off x="4772248" y="299055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Need for Innovation</a:t>
            </a:r>
            <a:endParaRPr lang="en-US" sz="1200" dirty="0"/>
          </a:p>
        </p:txBody>
      </p:sp>
      <p:sp>
        <p:nvSpPr>
          <p:cNvPr id="14" name="Text 12"/>
          <p:cNvSpPr/>
          <p:nvPr/>
        </p:nvSpPr>
        <p:spPr>
          <a:xfrm>
            <a:off x="4772248" y="325881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There is a clear need for innovative and accessible digital solutions tailored for single mothers (Lewkowitz et al., 2024).</a:t>
            </a:r>
            <a:endParaRPr lang="en-US" sz="9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908075"/>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The Chosen Digital Health Technology</a:t>
            </a:r>
            <a:endParaRPr lang="en-US" sz="2400" dirty="0"/>
          </a:p>
        </p:txBody>
      </p:sp>
      <p:sp>
        <p:nvSpPr>
          <p:cNvPr id="4" name="Shape 1"/>
          <p:cNvSpPr/>
          <p:nvPr/>
        </p:nvSpPr>
        <p:spPr>
          <a:xfrm>
            <a:off x="3925119" y="1869207"/>
            <a:ext cx="2299395" cy="1319585"/>
          </a:xfrm>
          <a:prstGeom prst="roundRect">
            <a:avLst>
              <a:gd name="adj" fmla="val 14101"/>
            </a:avLst>
          </a:prstGeom>
          <a:solidFill>
            <a:srgbClr val="626C3B"/>
          </a:solidFill>
          <a:ln w="4763">
            <a:solidFill>
              <a:srgbClr val="7B8554"/>
            </a:solidFill>
            <a:prstDash val="solid"/>
          </a:ln>
        </p:spPr>
      </p:sp>
      <p:sp>
        <p:nvSpPr>
          <p:cNvPr id="5" name="Text 2"/>
          <p:cNvSpPr/>
          <p:nvPr/>
        </p:nvSpPr>
        <p:spPr>
          <a:xfrm>
            <a:off x="4053855" y="1997943"/>
            <a:ext cx="1752377"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Smartphone-Based App</a:t>
            </a:r>
            <a:endParaRPr lang="en-US" sz="1200" dirty="0"/>
          </a:p>
        </p:txBody>
      </p:sp>
      <p:sp>
        <p:nvSpPr>
          <p:cNvPr id="6" name="Text 3"/>
          <p:cNvSpPr/>
          <p:nvPr/>
        </p:nvSpPr>
        <p:spPr>
          <a:xfrm>
            <a:off x="4053855" y="2266206"/>
            <a:ext cx="2041922"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Developed specifically for single mothers with a user-friendly interface accessible for women with varying digital skills.</a:t>
            </a:r>
            <a:endParaRPr lang="en-US" sz="950" dirty="0"/>
          </a:p>
        </p:txBody>
      </p:sp>
      <p:sp>
        <p:nvSpPr>
          <p:cNvPr id="7" name="Shape 4"/>
          <p:cNvSpPr/>
          <p:nvPr/>
        </p:nvSpPr>
        <p:spPr>
          <a:xfrm>
            <a:off x="6348487" y="1869207"/>
            <a:ext cx="2299395" cy="1319585"/>
          </a:xfrm>
          <a:prstGeom prst="roundRect">
            <a:avLst>
              <a:gd name="adj" fmla="val 14101"/>
            </a:avLst>
          </a:prstGeom>
          <a:solidFill>
            <a:srgbClr val="83792E"/>
          </a:solidFill>
          <a:ln w="4763">
            <a:solidFill>
              <a:srgbClr val="9C9247"/>
            </a:solidFill>
            <a:prstDash val="solid"/>
          </a:ln>
        </p:spPr>
      </p:sp>
      <p:sp>
        <p:nvSpPr>
          <p:cNvPr id="8" name="Text 5"/>
          <p:cNvSpPr/>
          <p:nvPr/>
        </p:nvSpPr>
        <p:spPr>
          <a:xfrm>
            <a:off x="6477223" y="199794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Secure &amp; Private</a:t>
            </a:r>
            <a:endParaRPr lang="en-US" sz="1200" dirty="0"/>
          </a:p>
        </p:txBody>
      </p:sp>
      <p:sp>
        <p:nvSpPr>
          <p:cNvPr id="9" name="Text 6"/>
          <p:cNvSpPr/>
          <p:nvPr/>
        </p:nvSpPr>
        <p:spPr>
          <a:xfrm>
            <a:off x="6477223" y="2266206"/>
            <a:ext cx="20419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Incorporates secure data encryption to protect sensitive mental health information of users.</a:t>
            </a:r>
            <a:endParaRPr lang="en-US" sz="950" dirty="0"/>
          </a:p>
        </p:txBody>
      </p:sp>
      <p:sp>
        <p:nvSpPr>
          <p:cNvPr id="10" name="Shape 7"/>
          <p:cNvSpPr/>
          <p:nvPr/>
        </p:nvSpPr>
        <p:spPr>
          <a:xfrm>
            <a:off x="3925119" y="3312765"/>
            <a:ext cx="4722763" cy="922660"/>
          </a:xfrm>
          <a:prstGeom prst="roundRect">
            <a:avLst>
              <a:gd name="adj" fmla="val 20167"/>
            </a:avLst>
          </a:prstGeom>
          <a:solidFill>
            <a:srgbClr val="E8AF3B"/>
          </a:solidFill>
          <a:ln w="4763">
            <a:solidFill>
              <a:srgbClr val="CE9521"/>
            </a:solidFill>
            <a:prstDash val="solid"/>
          </a:ln>
        </p:spPr>
      </p:sp>
      <p:sp>
        <p:nvSpPr>
          <p:cNvPr id="11" name="Text 8"/>
          <p:cNvSpPr/>
          <p:nvPr/>
        </p:nvSpPr>
        <p:spPr>
          <a:xfrm>
            <a:off x="4053855" y="344150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Real-Time Support</a:t>
            </a:r>
            <a:endParaRPr lang="en-US" sz="1200" dirty="0"/>
          </a:p>
        </p:txBody>
      </p:sp>
      <p:sp>
        <p:nvSpPr>
          <p:cNvPr id="12" name="Text 9"/>
          <p:cNvSpPr/>
          <p:nvPr/>
        </p:nvSpPr>
        <p:spPr>
          <a:xfrm>
            <a:off x="4053855" y="3709764"/>
            <a:ext cx="44652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Allows real-time support and self-management tools without requiring in-person appointments.</a:t>
            </a:r>
            <a:endParaRPr lang="en-US" sz="9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96119" y="1403598"/>
            <a:ext cx="6931819"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Introduction to the MindMoms Intervention</a:t>
            </a:r>
            <a:endParaRPr lang="en-US" sz="2400" dirty="0"/>
          </a:p>
        </p:txBody>
      </p:sp>
      <p:sp>
        <p:nvSpPr>
          <p:cNvPr id="3" name="Shape 1"/>
          <p:cNvSpPr/>
          <p:nvPr/>
        </p:nvSpPr>
        <p:spPr>
          <a:xfrm>
            <a:off x="406822" y="1977182"/>
            <a:ext cx="4103191" cy="1762720"/>
          </a:xfrm>
          <a:prstGeom prst="roundRect">
            <a:avLst>
              <a:gd name="adj" fmla="val 16889"/>
            </a:avLst>
          </a:prstGeom>
          <a:solidFill>
            <a:srgbClr val="626C3B"/>
          </a:solidFill>
          <a:ln/>
        </p:spPr>
      </p:sp>
      <p:sp>
        <p:nvSpPr>
          <p:cNvPr id="4" name="Text 2"/>
          <p:cNvSpPr/>
          <p:nvPr/>
        </p:nvSpPr>
        <p:spPr>
          <a:xfrm>
            <a:off x="530796" y="210115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What Is MindMoms?</a:t>
            </a:r>
            <a:endParaRPr lang="en-US" sz="1200" dirty="0"/>
          </a:p>
        </p:txBody>
      </p:sp>
      <p:sp>
        <p:nvSpPr>
          <p:cNvPr id="5" name="Text 3"/>
          <p:cNvSpPr/>
          <p:nvPr/>
        </p:nvSpPr>
        <p:spPr>
          <a:xfrm>
            <a:off x="530796" y="2418978"/>
            <a:ext cx="385524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A mobile application designed to support single mothers experiencing stress and anxiety (Kamarudin et al., 2025).</a:t>
            </a:r>
            <a:endParaRPr lang="en-US" sz="950" dirty="0"/>
          </a:p>
        </p:txBody>
      </p:sp>
      <p:sp>
        <p:nvSpPr>
          <p:cNvPr id="6" name="Text 4"/>
          <p:cNvSpPr/>
          <p:nvPr/>
        </p:nvSpPr>
        <p:spPr>
          <a:xfrm>
            <a:off x="4728046" y="210115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Key Features</a:t>
            </a:r>
            <a:endParaRPr lang="en-US" sz="1200" dirty="0"/>
          </a:p>
        </p:txBody>
      </p:sp>
      <p:sp>
        <p:nvSpPr>
          <p:cNvPr id="7" name="Text 5"/>
          <p:cNvSpPr/>
          <p:nvPr/>
        </p:nvSpPr>
        <p:spPr>
          <a:xfrm>
            <a:off x="4728046" y="2418978"/>
            <a:ext cx="3924598" cy="1277541"/>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Evidence-based psychological tools including mindfulness and cognitive behavioural techniques (Baez et al., 2024).</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24-hour accessible mental health support through a user-friendly mobile platform (Tsai et al., 2022).</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Aims to reduce barriers related to time, cost, and childcare responsibilities (Lewkowitz et al., 2024).</a:t>
            </a:r>
            <a:endParaRPr lang="en-US" sz="9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96119" y="999679"/>
            <a:ext cx="7263557"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Why a Mobile Digital Intervention Was Chosen</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635249"/>
            <a:ext cx="310083" cy="310083"/>
          </a:xfrm>
          <a:prstGeom prst="rect">
            <a:avLst/>
          </a:prstGeom>
        </p:spPr>
      </p:pic>
      <p:sp>
        <p:nvSpPr>
          <p:cNvPr id="4" name="Text 1"/>
          <p:cNvSpPr/>
          <p:nvPr/>
        </p:nvSpPr>
        <p:spPr>
          <a:xfrm>
            <a:off x="496119" y="2100337"/>
            <a:ext cx="1863179"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Flexibility &amp; Convenience</a:t>
            </a:r>
            <a:endParaRPr lang="en-US" sz="1200" dirty="0"/>
          </a:p>
        </p:txBody>
      </p:sp>
      <p:sp>
        <p:nvSpPr>
          <p:cNvPr id="5" name="Text 2"/>
          <p:cNvSpPr/>
          <p:nvPr/>
        </p:nvSpPr>
        <p:spPr>
          <a:xfrm>
            <a:off x="496119" y="2368600"/>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applications offer flexibility and convenience for single mothers with demanding schedules (Tsai et al., 2022).</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465" y="1635249"/>
            <a:ext cx="310083" cy="310083"/>
          </a:xfrm>
          <a:prstGeom prst="rect">
            <a:avLst/>
          </a:prstGeom>
        </p:spPr>
      </p:pic>
      <p:sp>
        <p:nvSpPr>
          <p:cNvPr id="7" name="Text 3"/>
          <p:cNvSpPr/>
          <p:nvPr/>
        </p:nvSpPr>
        <p:spPr>
          <a:xfrm>
            <a:off x="4649465"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Wider Reach</a:t>
            </a:r>
            <a:endParaRPr lang="en-US" sz="1200" dirty="0"/>
          </a:p>
        </p:txBody>
      </p:sp>
      <p:sp>
        <p:nvSpPr>
          <p:cNvPr id="8" name="Text 4"/>
          <p:cNvSpPr/>
          <p:nvPr/>
        </p:nvSpPr>
        <p:spPr>
          <a:xfrm>
            <a:off x="4649465" y="2368600"/>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platforms can reach mothers who face geographical or transportation barriers to services (Dixit et al., 2025).</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013546"/>
            <a:ext cx="310083" cy="310083"/>
          </a:xfrm>
          <a:prstGeom prst="rect">
            <a:avLst/>
          </a:prstGeom>
        </p:spPr>
      </p:pic>
      <p:sp>
        <p:nvSpPr>
          <p:cNvPr id="10" name="Text 5"/>
          <p:cNvSpPr/>
          <p:nvPr/>
        </p:nvSpPr>
        <p:spPr>
          <a:xfrm>
            <a:off x="496119" y="3478634"/>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Proven Effectiveness</a:t>
            </a:r>
            <a:endParaRPr lang="en-US" sz="1200" dirty="0"/>
          </a:p>
        </p:txBody>
      </p:sp>
      <p:sp>
        <p:nvSpPr>
          <p:cNvPr id="11" name="Text 6"/>
          <p:cNvSpPr/>
          <p:nvPr/>
        </p:nvSpPr>
        <p:spPr>
          <a:xfrm>
            <a:off x="496119" y="3746897"/>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health interventions have shown effectiveness in improving perinatal mental health outcomes (Lewkowitz et al., 2024).</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49465" y="3013546"/>
            <a:ext cx="310083" cy="310083"/>
          </a:xfrm>
          <a:prstGeom prst="rect">
            <a:avLst/>
          </a:prstGeom>
        </p:spPr>
      </p:pic>
      <p:sp>
        <p:nvSpPr>
          <p:cNvPr id="13" name="Text 7"/>
          <p:cNvSpPr/>
          <p:nvPr/>
        </p:nvSpPr>
        <p:spPr>
          <a:xfrm>
            <a:off x="4649465" y="3478634"/>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Digital Literacy</a:t>
            </a:r>
            <a:endParaRPr lang="en-US" sz="1200" dirty="0"/>
          </a:p>
        </p:txBody>
      </p:sp>
      <p:sp>
        <p:nvSpPr>
          <p:cNvPr id="14" name="Text 8"/>
          <p:cNvSpPr/>
          <p:nvPr/>
        </p:nvSpPr>
        <p:spPr>
          <a:xfrm>
            <a:off x="4649465" y="3746897"/>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A smartphone-based approach aligns with increasing digital literacy among women of reproductive age (Lupton, 2023).</a:t>
            </a:r>
            <a:endParaRPr lang="en-US" sz="95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496119" y="579462"/>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Alignment with Health Promotion Principles and Values</a:t>
            </a:r>
            <a:endParaRPr lang="en-US" sz="2400" dirty="0"/>
          </a:p>
        </p:txBody>
      </p:sp>
      <p:sp>
        <p:nvSpPr>
          <p:cNvPr id="3" name="Shape 1"/>
          <p:cNvSpPr/>
          <p:nvPr/>
        </p:nvSpPr>
        <p:spPr>
          <a:xfrm>
            <a:off x="496119" y="1602581"/>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731318"/>
            <a:ext cx="372070" cy="372070"/>
          </a:xfrm>
          <a:prstGeom prst="ellipse">
            <a:avLst/>
          </a:prstGeom>
          <a:solidFill>
            <a:srgbClr val="626C3B"/>
          </a:solidFill>
          <a:ln/>
        </p:spPr>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7174" y="1833562"/>
            <a:ext cx="167432" cy="167432"/>
          </a:xfrm>
          <a:prstGeom prst="rect">
            <a:avLst/>
          </a:prstGeom>
        </p:spPr>
      </p:pic>
      <p:sp>
        <p:nvSpPr>
          <p:cNvPr id="6" name="Text 3"/>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Empowerment</a:t>
            </a:r>
            <a:endParaRPr lang="en-US" sz="1200" dirty="0"/>
          </a:p>
        </p:txBody>
      </p:sp>
      <p:sp>
        <p:nvSpPr>
          <p:cNvPr id="7" name="Text 4"/>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Promotes self-management of mental health among single mothers (Krishnamurti et al., 2026).</a:t>
            </a:r>
            <a:endParaRPr lang="en-US" sz="950" dirty="0"/>
          </a:p>
        </p:txBody>
      </p:sp>
      <p:sp>
        <p:nvSpPr>
          <p:cNvPr id="8" name="Shape 5"/>
          <p:cNvSpPr/>
          <p:nvPr/>
        </p:nvSpPr>
        <p:spPr>
          <a:xfrm>
            <a:off x="4633987" y="1602581"/>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731318"/>
            <a:ext cx="372070" cy="372070"/>
          </a:xfrm>
          <a:prstGeom prst="ellipse">
            <a:avLst/>
          </a:prstGeom>
          <a:solidFill>
            <a:srgbClr val="83792E"/>
          </a:solidFill>
          <a:ln/>
        </p:spPr>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5043" y="1833562"/>
            <a:ext cx="167432" cy="167432"/>
          </a:xfrm>
          <a:prstGeom prst="rect">
            <a:avLst/>
          </a:prstGeom>
        </p:spPr>
      </p:pic>
      <p:sp>
        <p:nvSpPr>
          <p:cNvPr id="11" name="Text 7"/>
          <p:cNvSpPr/>
          <p:nvPr/>
        </p:nvSpPr>
        <p:spPr>
          <a:xfrm>
            <a:off x="4762723"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Equity</a:t>
            </a:r>
            <a:endParaRPr lang="en-US" sz="1200" dirty="0"/>
          </a:p>
        </p:txBody>
      </p:sp>
      <p:sp>
        <p:nvSpPr>
          <p:cNvPr id="12" name="Text 8"/>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Supports equity by improving access for a vulnerable and underserved population group (WHO, 2022).</a:t>
            </a:r>
            <a:endParaRPr lang="en-US" sz="950" dirty="0"/>
          </a:p>
        </p:txBody>
      </p:sp>
      <p:sp>
        <p:nvSpPr>
          <p:cNvPr id="13" name="Shape 9"/>
          <p:cNvSpPr/>
          <p:nvPr/>
        </p:nvSpPr>
        <p:spPr>
          <a:xfrm>
            <a:off x="496119" y="3145259"/>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273996"/>
            <a:ext cx="372070" cy="372070"/>
          </a:xfrm>
          <a:prstGeom prst="ellipse">
            <a:avLst/>
          </a:prstGeom>
          <a:solidFill>
            <a:srgbClr val="E8AF3B"/>
          </a:solidFill>
          <a:ln/>
        </p:spPr>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27174" y="3376240"/>
            <a:ext cx="167432" cy="167432"/>
          </a:xfrm>
          <a:prstGeom prst="rect">
            <a:avLst/>
          </a:prstGeom>
        </p:spPr>
      </p:pic>
      <p:sp>
        <p:nvSpPr>
          <p:cNvPr id="16" name="Text 11"/>
          <p:cNvSpPr/>
          <p:nvPr/>
        </p:nvSpPr>
        <p:spPr>
          <a:xfrm>
            <a:off x="624855" y="377004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Person-Centred</a:t>
            </a:r>
            <a:endParaRPr lang="en-US" sz="1200" dirty="0"/>
          </a:p>
        </p:txBody>
      </p:sp>
      <p:sp>
        <p:nvSpPr>
          <p:cNvPr id="17" name="Text 12"/>
          <p:cNvSpPr/>
          <p:nvPr/>
        </p:nvSpPr>
        <p:spPr>
          <a:xfrm>
            <a:off x="624855" y="4038302"/>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Follows the principles of accessibility, acceptability, and person-centred digital health promotion (Lupton, 2023).</a:t>
            </a:r>
            <a:endParaRPr lang="en-US" sz="950" dirty="0"/>
          </a:p>
        </p:txBody>
      </p:sp>
      <p:sp>
        <p:nvSpPr>
          <p:cNvPr id="18" name="Shape 13"/>
          <p:cNvSpPr/>
          <p:nvPr/>
        </p:nvSpPr>
        <p:spPr>
          <a:xfrm>
            <a:off x="4633987" y="3145259"/>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273996"/>
            <a:ext cx="372070" cy="372070"/>
          </a:xfrm>
          <a:prstGeom prst="ellipse">
            <a:avLst/>
          </a:prstGeom>
          <a:solidFill>
            <a:srgbClr val="CC914D"/>
          </a:solidFill>
          <a:ln/>
        </p:spPr>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5043" y="3376240"/>
            <a:ext cx="167432" cy="167432"/>
          </a:xfrm>
          <a:prstGeom prst="rect">
            <a:avLst/>
          </a:prstGeom>
        </p:spPr>
      </p:pic>
      <p:sp>
        <p:nvSpPr>
          <p:cNvPr id="21" name="Text 15"/>
          <p:cNvSpPr/>
          <p:nvPr/>
        </p:nvSpPr>
        <p:spPr>
          <a:xfrm>
            <a:off x="4762723" y="377004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Early Help-Seeking</a:t>
            </a:r>
            <a:endParaRPr lang="en-US" sz="1200" dirty="0"/>
          </a:p>
        </p:txBody>
      </p:sp>
      <p:sp>
        <p:nvSpPr>
          <p:cNvPr id="22" name="Text 16"/>
          <p:cNvSpPr/>
          <p:nvPr/>
        </p:nvSpPr>
        <p:spPr>
          <a:xfrm>
            <a:off x="4762723" y="4038302"/>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Encourages early help-seeking behaviour through regular mood tracking and psychoeducation (Baez et al., 2024).</a:t>
            </a:r>
            <a:endParaRPr lang="en-US" sz="9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543550" y="0"/>
            <a:ext cx="3600450" cy="5143500"/>
          </a:xfrm>
          <a:prstGeom prst="rect">
            <a:avLst/>
          </a:prstGeom>
        </p:spPr>
      </p:pic>
      <p:sp>
        <p:nvSpPr>
          <p:cNvPr id="3" name="Text 0"/>
          <p:cNvSpPr/>
          <p:nvPr/>
        </p:nvSpPr>
        <p:spPr>
          <a:xfrm>
            <a:off x="496119" y="388739"/>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of Justification and Rationale for MindMoms</a:t>
            </a:r>
            <a:endParaRPr lang="en-US" sz="2400" dirty="0"/>
          </a:p>
        </p:txBody>
      </p:sp>
      <p:pic>
        <p:nvPicPr>
          <p:cNvPr id="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42627" y="1353666"/>
            <a:ext cx="186035" cy="186035"/>
          </a:xfrm>
          <a:prstGeom prst="rect">
            <a:avLst/>
          </a:prstGeom>
        </p:spPr>
      </p:pic>
      <p:sp>
        <p:nvSpPr>
          <p:cNvPr id="5" name="Text 1"/>
          <p:cNvSpPr/>
          <p:nvPr/>
        </p:nvSpPr>
        <p:spPr>
          <a:xfrm>
            <a:off x="899145" y="1349871"/>
            <a:ext cx="185774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Disproportionate Burden</a:t>
            </a:r>
            <a:endParaRPr lang="en-US" sz="1200" dirty="0"/>
          </a:p>
        </p:txBody>
      </p:sp>
      <p:sp>
        <p:nvSpPr>
          <p:cNvPr id="6" name="Text 2"/>
          <p:cNvSpPr/>
          <p:nvPr/>
        </p:nvSpPr>
        <p:spPr>
          <a:xfrm>
            <a:off x="899145" y="1618134"/>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Single mothers face disproportionately high rates of stress, anxiety, and postpartum depression (CDC, 2024).</a:t>
            </a:r>
            <a:endParaRPr lang="en-US" sz="950" dirty="0"/>
          </a:p>
        </p:txBody>
      </p:sp>
      <p:pic>
        <p:nvPicPr>
          <p:cNvPr id="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42627" y="2266876"/>
            <a:ext cx="186035" cy="186035"/>
          </a:xfrm>
          <a:prstGeom prst="rect">
            <a:avLst/>
          </a:prstGeom>
        </p:spPr>
      </p:pic>
      <p:sp>
        <p:nvSpPr>
          <p:cNvPr id="8" name="Text 3"/>
          <p:cNvSpPr/>
          <p:nvPr/>
        </p:nvSpPr>
        <p:spPr>
          <a:xfrm>
            <a:off x="899145" y="226308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Service Failures</a:t>
            </a:r>
            <a:endParaRPr lang="en-US" sz="1200" dirty="0"/>
          </a:p>
        </p:txBody>
      </p:sp>
      <p:sp>
        <p:nvSpPr>
          <p:cNvPr id="9" name="Text 4"/>
          <p:cNvSpPr/>
          <p:nvPr/>
        </p:nvSpPr>
        <p:spPr>
          <a:xfrm>
            <a:off x="899145" y="253134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Existing services often fail to meet their specific needs due to structural and personal barriers (Hanley and Williams, 2025).</a:t>
            </a:r>
            <a:endParaRPr lang="en-US" sz="950" dirty="0"/>
          </a:p>
        </p:txBody>
      </p:sp>
      <p:pic>
        <p:nvPicPr>
          <p:cNvPr id="1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42627" y="3180085"/>
            <a:ext cx="186035" cy="186035"/>
          </a:xfrm>
          <a:prstGeom prst="rect">
            <a:avLst/>
          </a:prstGeom>
        </p:spPr>
      </p:pic>
      <p:sp>
        <p:nvSpPr>
          <p:cNvPr id="11" name="Text 5"/>
          <p:cNvSpPr/>
          <p:nvPr/>
        </p:nvSpPr>
        <p:spPr>
          <a:xfrm>
            <a:off x="899145" y="317629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Strong Evidence</a:t>
            </a:r>
            <a:endParaRPr lang="en-US" sz="1200" dirty="0"/>
          </a:p>
        </p:txBody>
      </p:sp>
      <p:sp>
        <p:nvSpPr>
          <p:cNvPr id="12" name="Text 6"/>
          <p:cNvSpPr/>
          <p:nvPr/>
        </p:nvSpPr>
        <p:spPr>
          <a:xfrm>
            <a:off x="899145" y="344455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Evidence strongly supports mobile digital interventions as effective and accessible solutions (Arakawa et al., 2023).</a:t>
            </a:r>
            <a:endParaRPr lang="en-US" sz="950" dirty="0"/>
          </a:p>
        </p:txBody>
      </p:sp>
      <p:pic>
        <p:nvPicPr>
          <p:cNvPr id="13"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42627" y="4093294"/>
            <a:ext cx="186035" cy="186035"/>
          </a:xfrm>
          <a:prstGeom prst="rect">
            <a:avLst/>
          </a:prstGeom>
        </p:spPr>
      </p:pic>
      <p:sp>
        <p:nvSpPr>
          <p:cNvPr id="14" name="Text 7"/>
          <p:cNvSpPr/>
          <p:nvPr/>
        </p:nvSpPr>
        <p:spPr>
          <a:xfrm>
            <a:off x="899145" y="408949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Critical Gap</a:t>
            </a:r>
            <a:endParaRPr lang="en-US" sz="1200" dirty="0"/>
          </a:p>
        </p:txBody>
      </p:sp>
      <p:sp>
        <p:nvSpPr>
          <p:cNvPr id="15" name="Text 8"/>
          <p:cNvSpPr/>
          <p:nvPr/>
        </p:nvSpPr>
        <p:spPr>
          <a:xfrm>
            <a:off x="899145" y="4357762"/>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addresses a critical gap by offering targeted, flexible, and evidence-based mental health support (Lewkowitz et al., 2024).</a:t>
            </a:r>
            <a:endParaRPr lang="en-US" sz="9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FE853119-32B2-A1F4-0320-805A091E9050}"/>
              </a:ext>
            </a:extLst>
          </p:cNvPr>
          <p:cNvSpPr/>
          <p:nvPr/>
        </p:nvSpPr>
        <p:spPr>
          <a:xfrm>
            <a:off x="3569910" y="1967867"/>
            <a:ext cx="1752154" cy="233214"/>
          </a:xfrm>
          <a:prstGeom prst="roundRect">
            <a:avLst>
              <a:gd name="adj" fmla="val 63828"/>
            </a:avLst>
          </a:prstGeom>
          <a:solidFill>
            <a:schemeClr val="bg1"/>
          </a:solidFill>
          <a:ln/>
        </p:spPr>
      </p:sp>
      <p:sp>
        <p:nvSpPr>
          <p:cNvPr id="5" name="Text 1">
            <a:extLst>
              <a:ext uri="{FF2B5EF4-FFF2-40B4-BE49-F238E27FC236}">
                <a16:creationId xmlns:a16="http://schemas.microsoft.com/office/drawing/2014/main" id="{BE0CE450-8388-74D2-205F-A8BD70C6D3C5}"/>
              </a:ext>
            </a:extLst>
          </p:cNvPr>
          <p:cNvSpPr/>
          <p:nvPr/>
        </p:nvSpPr>
        <p:spPr>
          <a:xfrm>
            <a:off x="3644324" y="2005074"/>
            <a:ext cx="2060525" cy="158800"/>
          </a:xfrm>
          <a:prstGeom prst="rect">
            <a:avLst/>
          </a:prstGeom>
          <a:noFill/>
          <a:ln/>
        </p:spPr>
        <p:txBody>
          <a:bodyPr wrap="none" lIns="0" tIns="0" rIns="0" bIns="0" rtlCol="0" anchor="t"/>
          <a:lstStyle/>
          <a:p>
            <a:pPr marL="0" indent="0" algn="l">
              <a:lnSpc>
                <a:spcPct val="133000"/>
              </a:lnSpc>
              <a:buNone/>
            </a:pPr>
            <a:r>
              <a:rPr lang="en-US" sz="750" dirty="0">
                <a:solidFill>
                  <a:srgbClr val="403011"/>
                </a:solidFill>
                <a:latin typeface="Brygada 1918" pitchFamily="34" charset="0"/>
                <a:ea typeface="Brygada 1918" pitchFamily="34" charset="-122"/>
                <a:cs typeface="Brygada 1918" pitchFamily="34" charset="-120"/>
              </a:rPr>
              <a:t>GROUP MEMBER 2: APPLICATION</a:t>
            </a:r>
            <a:endParaRPr lang="en-US" sz="750" dirty="0"/>
          </a:p>
        </p:txBody>
      </p:sp>
      <p:sp>
        <p:nvSpPr>
          <p:cNvPr id="7" name="TextBox 6">
            <a:extLst>
              <a:ext uri="{FF2B5EF4-FFF2-40B4-BE49-F238E27FC236}">
                <a16:creationId xmlns:a16="http://schemas.microsoft.com/office/drawing/2014/main" id="{E3ECA389-DC8D-C1CF-C7A2-D20AC9FB3933}"/>
              </a:ext>
            </a:extLst>
          </p:cNvPr>
          <p:cNvSpPr txBox="1"/>
          <p:nvPr/>
        </p:nvSpPr>
        <p:spPr>
          <a:xfrm>
            <a:off x="2215663" y="2306594"/>
            <a:ext cx="4396152" cy="1169551"/>
          </a:xfrm>
          <a:prstGeom prst="rect">
            <a:avLst/>
          </a:prstGeom>
          <a:solidFill>
            <a:schemeClr val="bg1"/>
          </a:solidFill>
        </p:spPr>
        <p:txBody>
          <a:bodyPr wrap="square">
            <a:spAutoFit/>
          </a:bodyPr>
          <a:lstStyle/>
          <a:p>
            <a:pPr algn="ctr"/>
            <a:r>
              <a:rPr lang="en-IN" sz="1400" dirty="0" err="1">
                <a:latin typeface="Times New Roman" panose="02020603050405020304" pitchFamily="18" charset="0"/>
                <a:cs typeface="Times New Roman" panose="02020603050405020304" pitchFamily="18" charset="0"/>
              </a:rPr>
              <a:t>Kinjalkumari</a:t>
            </a:r>
            <a:r>
              <a:rPr lang="en-IN" sz="1400" dirty="0">
                <a:latin typeface="Times New Roman" panose="02020603050405020304" pitchFamily="18" charset="0"/>
                <a:cs typeface="Times New Roman" panose="02020603050405020304" pitchFamily="18" charset="0"/>
              </a:rPr>
              <a:t> </a:t>
            </a:r>
            <a:r>
              <a:rPr lang="en-IN" sz="1400" dirty="0" err="1">
                <a:latin typeface="Times New Roman" panose="02020603050405020304" pitchFamily="18" charset="0"/>
                <a:cs typeface="Times New Roman" panose="02020603050405020304" pitchFamily="18" charset="0"/>
              </a:rPr>
              <a:t>Nareshbhai</a:t>
            </a:r>
            <a:r>
              <a:rPr lang="en-IN" sz="1400" dirty="0">
                <a:latin typeface="Times New Roman" panose="02020603050405020304" pitchFamily="18" charset="0"/>
                <a:cs typeface="Times New Roman" panose="02020603050405020304" pitchFamily="18" charset="0"/>
              </a:rPr>
              <a:t> Ahir</a:t>
            </a:r>
          </a:p>
          <a:p>
            <a:pPr algn="ctr"/>
            <a:r>
              <a:rPr lang="en-IN" sz="1400" dirty="0">
                <a:latin typeface="Times New Roman" panose="02020603050405020304" pitchFamily="18" charset="0"/>
                <a:cs typeface="Times New Roman" panose="02020603050405020304" pitchFamily="18" charset="0"/>
              </a:rPr>
              <a:t>Student ID:2522437</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18972615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543550" y="0"/>
            <a:ext cx="3600450" cy="5143500"/>
          </a:xfrm>
          <a:prstGeom prst="rect">
            <a:avLst/>
          </a:prstGeom>
        </p:spPr>
      </p:pic>
      <p:sp>
        <p:nvSpPr>
          <p:cNvPr id="5" name="Text 2"/>
          <p:cNvSpPr/>
          <p:nvPr/>
        </p:nvSpPr>
        <p:spPr>
          <a:xfrm>
            <a:off x="496119" y="1835646"/>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Planning Model for the MindMoms Intervention</a:t>
            </a:r>
            <a:endParaRPr lang="en-US" sz="2400" dirty="0"/>
          </a:p>
        </p:txBody>
      </p:sp>
      <p:sp>
        <p:nvSpPr>
          <p:cNvPr id="6" name="Text 3"/>
          <p:cNvSpPr/>
          <p:nvPr/>
        </p:nvSpPr>
        <p:spPr>
          <a:xfrm>
            <a:off x="496119" y="2796778"/>
            <a:ext cx="4722763"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Planning models help ensure health promotion interventions are systematic and evidence-based (Lewkowitz et al., 2024). Structured planning improves quality, effectiveness, and long-term sustainability of digital health programmes (Arakawa et al., 2023; Lupton, 2023).</a:t>
            </a:r>
            <a:endParaRPr lang="en-US" sz="9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496119" y="1250231"/>
            <a:ext cx="828935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Introduction to Planning Models in Health Promotion</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1555998"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Systematic Approach</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Planning models help ensure health promotion interventions are systematic and evidence-based (Lewkowitz et al., 2024).</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Improved Quality</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Structured planning improves the quality and effectiveness of digital health programmes (Arakawa et al., 2023).</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Sustainability</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Using a recognised model supports better implementation and long-term sustainability (Lupton, 2023).</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61456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Meaningful Outcomes</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require careful planning to achieve meaningful health outcomes (Inderstrodt et al., 2025).</a:t>
            </a:r>
            <a:endParaRPr lang="en-US" sz="9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496119" y="344984"/>
            <a:ext cx="6743700" cy="314920"/>
          </a:xfrm>
          <a:prstGeom prst="rect">
            <a:avLst/>
          </a:prstGeom>
          <a:noFill/>
          <a:ln/>
        </p:spPr>
        <p:txBody>
          <a:bodyPr wrap="none" lIns="0" tIns="0" rIns="0" bIns="0" rtlCol="0" anchor="t"/>
          <a:lstStyle/>
          <a:p>
            <a:pPr marL="0" indent="0" algn="l">
              <a:lnSpc>
                <a:spcPct val="104000"/>
              </a:lnSpc>
              <a:buNone/>
            </a:pPr>
            <a:r>
              <a:rPr lang="en-US" sz="1950" dirty="0">
                <a:solidFill>
                  <a:srgbClr val="403011"/>
                </a:solidFill>
                <a:latin typeface="Brygada 1918 SemiBold" pitchFamily="34" charset="0"/>
                <a:ea typeface="Brygada 1918 SemiBold" pitchFamily="34" charset="-122"/>
                <a:cs typeface="Brygada 1918 SemiBold" pitchFamily="34" charset="-120"/>
              </a:rPr>
              <a:t>Overview of the PRECEDE-PROCEED Planning Model</a:t>
            </a:r>
            <a:endParaRPr lang="en-US" sz="1950" dirty="0"/>
          </a:p>
        </p:txBody>
      </p:sp>
      <p:sp>
        <p:nvSpPr>
          <p:cNvPr id="3" name="Shape 1"/>
          <p:cNvSpPr/>
          <p:nvPr/>
        </p:nvSpPr>
        <p:spPr>
          <a:xfrm>
            <a:off x="423565" y="782687"/>
            <a:ext cx="4098057" cy="962769"/>
          </a:xfrm>
          <a:prstGeom prst="roundRect">
            <a:avLst>
              <a:gd name="adj" fmla="val 25124"/>
            </a:avLst>
          </a:prstGeom>
          <a:solidFill>
            <a:srgbClr val="626C3B"/>
          </a:solidFill>
          <a:ln/>
        </p:spPr>
      </p:sp>
      <p:sp>
        <p:nvSpPr>
          <p:cNvPr id="4" name="Text 2"/>
          <p:cNvSpPr/>
          <p:nvPr/>
        </p:nvSpPr>
        <p:spPr>
          <a:xfrm>
            <a:off x="524321" y="864543"/>
            <a:ext cx="1717030" cy="157460"/>
          </a:xfrm>
          <a:prstGeom prst="rect">
            <a:avLst/>
          </a:prstGeom>
          <a:noFill/>
          <a:ln/>
        </p:spPr>
        <p:txBody>
          <a:bodyPr wrap="none" lIns="0" tIns="0" rIns="0" bIns="0" rtlCol="0" anchor="t"/>
          <a:lstStyle/>
          <a:p>
            <a:pPr marL="0" indent="0" algn="l">
              <a:lnSpc>
                <a:spcPct val="104000"/>
              </a:lnSpc>
              <a:buNone/>
            </a:pPr>
            <a:r>
              <a:rPr lang="en-US" sz="950" dirty="0">
                <a:solidFill>
                  <a:srgbClr val="FFFFFF"/>
                </a:solidFill>
                <a:latin typeface="Brygada 1918 SemiBold" pitchFamily="34" charset="0"/>
                <a:ea typeface="Brygada 1918 SemiBold" pitchFamily="34" charset="-122"/>
                <a:cs typeface="Brygada 1918 SemiBold" pitchFamily="34" charset="-120"/>
              </a:rPr>
              <a:t>What Is It?</a:t>
            </a:r>
            <a:endParaRPr lang="en-US" sz="950" dirty="0"/>
          </a:p>
        </p:txBody>
      </p:sp>
      <p:sp>
        <p:nvSpPr>
          <p:cNvPr id="5" name="Text 3"/>
          <p:cNvSpPr/>
          <p:nvPr/>
        </p:nvSpPr>
        <p:spPr>
          <a:xfrm>
            <a:off x="524321" y="1103858"/>
            <a:ext cx="3896544" cy="292150"/>
          </a:xfrm>
          <a:prstGeom prst="rect">
            <a:avLst/>
          </a:prstGeom>
          <a:noFill/>
          <a:ln/>
        </p:spPr>
        <p:txBody>
          <a:bodyPr wrap="square" lIns="0" tIns="0" rIns="0" bIns="0" rtlCol="0" anchor="t">
            <a:normAutofit/>
          </a:bodyPr>
          <a:lstStyle/>
          <a:p>
            <a:pPr marL="0" indent="0" algn="l">
              <a:lnSpc>
                <a:spcPct val="121000"/>
              </a:lnSpc>
              <a:buNone/>
            </a:pPr>
            <a:r>
              <a:rPr lang="en-US" sz="750" dirty="0">
                <a:solidFill>
                  <a:srgbClr val="FFFFFF"/>
                </a:solidFill>
                <a:latin typeface="Brygada 1918" pitchFamily="34" charset="0"/>
                <a:ea typeface="Brygada 1918" pitchFamily="34" charset="-122"/>
                <a:cs typeface="Brygada 1918" pitchFamily="34" charset="-120"/>
              </a:rPr>
              <a:t>A widely recognised framework in health promotion consisting of eight phases covering assessment, planning, implementation and evaluation (Lupton, 2023).</a:t>
            </a:r>
            <a:endParaRPr lang="en-US" sz="750" dirty="0"/>
          </a:p>
        </p:txBody>
      </p:sp>
      <p:sp>
        <p:nvSpPr>
          <p:cNvPr id="6" name="Text 4"/>
          <p:cNvSpPr/>
          <p:nvPr/>
        </p:nvSpPr>
        <p:spPr>
          <a:xfrm>
            <a:off x="4699695" y="864543"/>
            <a:ext cx="1717030" cy="157460"/>
          </a:xfrm>
          <a:prstGeom prst="rect">
            <a:avLst/>
          </a:prstGeom>
          <a:noFill/>
          <a:ln/>
        </p:spPr>
        <p:txBody>
          <a:bodyPr wrap="none" lIns="0" tIns="0" rIns="0" bIns="0" rtlCol="0" anchor="t"/>
          <a:lstStyle/>
          <a:p>
            <a:pPr marL="0" indent="0" algn="l">
              <a:lnSpc>
                <a:spcPct val="104000"/>
              </a:lnSpc>
              <a:buNone/>
            </a:pPr>
            <a:r>
              <a:rPr lang="en-US" sz="950" dirty="0">
                <a:solidFill>
                  <a:srgbClr val="403011"/>
                </a:solidFill>
                <a:latin typeface="Brygada 1918 SemiBold" pitchFamily="34" charset="0"/>
                <a:ea typeface="Brygada 1918 SemiBold" pitchFamily="34" charset="-122"/>
                <a:cs typeface="Brygada 1918 SemiBold" pitchFamily="34" charset="-120"/>
              </a:rPr>
              <a:t>Why Use It?</a:t>
            </a:r>
            <a:endParaRPr lang="en-US" sz="950" dirty="0"/>
          </a:p>
        </p:txBody>
      </p:sp>
      <p:sp>
        <p:nvSpPr>
          <p:cNvPr id="7" name="Text 5"/>
          <p:cNvSpPr/>
          <p:nvPr/>
        </p:nvSpPr>
        <p:spPr>
          <a:xfrm>
            <a:off x="4699695" y="1103858"/>
            <a:ext cx="3952949" cy="612949"/>
          </a:xfrm>
          <a:prstGeom prst="rect">
            <a:avLst/>
          </a:prstGeom>
          <a:noFill/>
          <a:ln/>
        </p:spPr>
        <p:txBody>
          <a:bodyPr wrap="square" lIns="0" tIns="0" rIns="0" bIns="0" rtlCol="0" anchor="t">
            <a:normAutofit/>
          </a:bodyPr>
          <a:lstStyle/>
          <a:p>
            <a:pPr marL="152400" indent="-152400" algn="l">
              <a:lnSpc>
                <a:spcPct val="121000"/>
              </a:lnSpc>
              <a:buSzPct val="100000"/>
              <a:buChar char="•"/>
            </a:pPr>
            <a:r>
              <a:rPr lang="en-US" sz="750" dirty="0">
                <a:solidFill>
                  <a:srgbClr val="403011"/>
                </a:solidFill>
                <a:latin typeface="Brygada 1918" pitchFamily="34" charset="0"/>
                <a:ea typeface="Brygada 1918" pitchFamily="34" charset="-122"/>
                <a:cs typeface="Brygada 1918" pitchFamily="34" charset="-120"/>
              </a:rPr>
              <a:t>Helps identify factors that influence health behaviours in target populations (Lupton, 2023).</a:t>
            </a:r>
            <a:endParaRPr lang="en-US" sz="750" dirty="0"/>
          </a:p>
          <a:p>
            <a:pPr marL="152400" indent="-152400" algn="l">
              <a:lnSpc>
                <a:spcPct val="121000"/>
              </a:lnSpc>
              <a:buSzPct val="100000"/>
              <a:buChar char="•"/>
            </a:pPr>
            <a:r>
              <a:rPr lang="en-US" sz="750" dirty="0">
                <a:solidFill>
                  <a:srgbClr val="403011"/>
                </a:solidFill>
                <a:latin typeface="Brygada 1918" pitchFamily="34" charset="0"/>
                <a:ea typeface="Brygada 1918" pitchFamily="34" charset="-122"/>
                <a:cs typeface="Brygada 1918" pitchFamily="34" charset="-120"/>
              </a:rPr>
              <a:t>Provides a logical structure for developing complex digital health interventions (Inderstrodt et al., 2025).</a:t>
            </a:r>
            <a:endParaRPr lang="en-US" sz="750" dirty="0"/>
          </a:p>
        </p:txBody>
      </p:sp>
      <p:pic>
        <p:nvPicPr>
          <p:cNvPr id="8" name="Image 0" descr="preencoded.png"/>
          <p:cNvPicPr>
            <a:picLocks noChangeAspect="1"/>
          </p:cNvPicPr>
          <p:nvPr/>
        </p:nvPicPr>
        <p:blipFill>
          <a:blip r:embed="rId3"/>
          <a:stretch>
            <a:fillRect/>
          </a:stretch>
        </p:blipFill>
        <p:spPr>
          <a:xfrm>
            <a:off x="626641" y="1837581"/>
            <a:ext cx="7890644" cy="2960936"/>
          </a:xfrm>
          <a:prstGeom prst="rect">
            <a:avLst/>
          </a:prstGeom>
        </p:spPr>
      </p:pic>
      <p:sp>
        <p:nvSpPr>
          <p:cNvPr id="9" name="Text 6"/>
          <p:cNvSpPr/>
          <p:nvPr/>
        </p:nvSpPr>
        <p:spPr>
          <a:xfrm>
            <a:off x="7002209" y="3965089"/>
            <a:ext cx="1190147" cy="458532"/>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Implementation</a:t>
            </a:r>
            <a:endParaRPr lang="en-US" sz="1400" dirty="0"/>
          </a:p>
        </p:txBody>
      </p:sp>
      <p:sp>
        <p:nvSpPr>
          <p:cNvPr id="10" name="Text 7"/>
          <p:cNvSpPr/>
          <p:nvPr/>
        </p:nvSpPr>
        <p:spPr>
          <a:xfrm>
            <a:off x="5502299" y="3965089"/>
            <a:ext cx="1190146" cy="458532"/>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Administrative</a:t>
            </a:r>
            <a:endParaRPr lang="en-US" sz="1400" dirty="0"/>
          </a:p>
        </p:txBody>
      </p:sp>
      <p:sp>
        <p:nvSpPr>
          <p:cNvPr id="11" name="Text 8"/>
          <p:cNvSpPr/>
          <p:nvPr/>
        </p:nvSpPr>
        <p:spPr>
          <a:xfrm>
            <a:off x="4010540" y="4079722"/>
            <a:ext cx="1190146" cy="229266"/>
          </a:xfrm>
          <a:prstGeom prst="rect">
            <a:avLst/>
          </a:prstGeom>
          <a:noFill/>
          <a:ln/>
        </p:spPr>
        <p:txBody>
          <a:bodyPr wrap="none" lIns="0" tIns="0" rIns="0" bIns="0" rtlCol="0" anchor="t"/>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Educational</a:t>
            </a:r>
            <a:endParaRPr lang="en-US" sz="1400" dirty="0"/>
          </a:p>
        </p:txBody>
      </p:sp>
      <p:sp>
        <p:nvSpPr>
          <p:cNvPr id="12" name="Text 9"/>
          <p:cNvSpPr/>
          <p:nvPr/>
        </p:nvSpPr>
        <p:spPr>
          <a:xfrm>
            <a:off x="2518781" y="3965089"/>
            <a:ext cx="1190146" cy="458532"/>
          </a:xfrm>
          <a:prstGeom prst="rect">
            <a:avLst/>
          </a:prstGeom>
          <a:noFill/>
          <a:ln/>
        </p:spPr>
        <p:txBody>
          <a:bodyPr wrap="square" lIns="0" tIns="0" rIns="0" bIns="0" rtlCol="0" anchor="t">
            <a:normAutofit/>
          </a:bodyPr>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Epidemiological</a:t>
            </a:r>
            <a:endParaRPr lang="en-US" sz="1400" dirty="0"/>
          </a:p>
        </p:txBody>
      </p:sp>
      <p:sp>
        <p:nvSpPr>
          <p:cNvPr id="13" name="Text 10"/>
          <p:cNvSpPr/>
          <p:nvPr/>
        </p:nvSpPr>
        <p:spPr>
          <a:xfrm>
            <a:off x="994415" y="4079722"/>
            <a:ext cx="1190146" cy="229266"/>
          </a:xfrm>
          <a:prstGeom prst="rect">
            <a:avLst/>
          </a:prstGeom>
          <a:noFill/>
          <a:ln/>
        </p:spPr>
        <p:txBody>
          <a:bodyPr wrap="none" lIns="0" tIns="0" rIns="0" bIns="0" rtlCol="0" anchor="t"/>
          <a:lstStyle/>
          <a:p>
            <a:pPr marL="0" indent="0" algn="ctr">
              <a:lnSpc>
                <a:spcPct val="104000"/>
              </a:lnSpc>
              <a:buNone/>
            </a:pPr>
            <a:r>
              <a:rPr lang="en-US" sz="1400" dirty="0">
                <a:solidFill>
                  <a:srgbClr val="403011"/>
                </a:solidFill>
                <a:latin typeface="Brygada 1918 SemiBold" pitchFamily="34" charset="0"/>
                <a:ea typeface="Brygada 1918 SemiBold" pitchFamily="34" charset="-122"/>
                <a:cs typeface="Brygada 1918 SemiBold" pitchFamily="34" charset="-120"/>
              </a:rPr>
              <a:t>Social</a:t>
            </a:r>
            <a:endParaRPr lang="en-US" sz="14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496119" y="107550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Why the PRECEDE-PROCEED Model Was Selected for MindMoms</a:t>
            </a:r>
            <a:endParaRPr lang="en-US" sz="2400" dirty="0"/>
          </a:p>
        </p:txBody>
      </p:sp>
      <p:sp>
        <p:nvSpPr>
          <p:cNvPr id="3" name="Shape 1"/>
          <p:cNvSpPr/>
          <p:nvPr/>
        </p:nvSpPr>
        <p:spPr>
          <a:xfrm>
            <a:off x="496119" y="2098625"/>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Identifies Needs</a:t>
            </a:r>
            <a:endParaRPr lang="en-US" sz="1200" dirty="0"/>
          </a:p>
        </p:txBody>
      </p:sp>
      <p:sp>
        <p:nvSpPr>
          <p:cNvPr id="5" name="Text 3"/>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Allows systematic identification of single mothers' mental health needs (Maternal Mental Health Alliance, 2025).</a:t>
            </a:r>
            <a:endParaRPr lang="en-US" sz="950" dirty="0"/>
          </a:p>
        </p:txBody>
      </p:sp>
      <p:sp>
        <p:nvSpPr>
          <p:cNvPr id="6" name="Shape 4"/>
          <p:cNvSpPr/>
          <p:nvPr/>
        </p:nvSpPr>
        <p:spPr>
          <a:xfrm>
            <a:off x="4633987" y="2098625"/>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227362"/>
            <a:ext cx="2340099"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Supports Planning &amp; Evaluation</a:t>
            </a:r>
            <a:endParaRPr lang="en-US" sz="1200" dirty="0"/>
          </a:p>
        </p:txBody>
      </p:sp>
      <p:sp>
        <p:nvSpPr>
          <p:cNvPr id="8" name="Text 6"/>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Supports both the planning and evaluation of mobile-based mental health interventions (Lewkowitz et al., 2024).</a:t>
            </a:r>
            <a:endParaRPr lang="en-US" sz="950" dirty="0"/>
          </a:p>
        </p:txBody>
      </p:sp>
      <p:sp>
        <p:nvSpPr>
          <p:cNvPr id="9" name="Shape 7"/>
          <p:cNvSpPr/>
          <p:nvPr/>
        </p:nvSpPr>
        <p:spPr>
          <a:xfrm>
            <a:off x="496119" y="3145259"/>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273996"/>
            <a:ext cx="1586657"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Ensures Effectiveness</a:t>
            </a:r>
            <a:endParaRPr lang="en-US" sz="1200" dirty="0"/>
          </a:p>
        </p:txBody>
      </p:sp>
      <p:sp>
        <p:nvSpPr>
          <p:cNvPr id="11" name="Text 9"/>
          <p:cNvSpPr/>
          <p:nvPr/>
        </p:nvSpPr>
        <p:spPr>
          <a:xfrm>
            <a:off x="624855"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Digital health programmes benefit from structured approaches to ensure effectiveness (Inderstrodt et al., 2025).</a:t>
            </a:r>
            <a:endParaRPr lang="en-US" sz="950" dirty="0"/>
          </a:p>
        </p:txBody>
      </p:sp>
      <p:sp>
        <p:nvSpPr>
          <p:cNvPr id="12" name="Shape 10"/>
          <p:cNvSpPr/>
          <p:nvPr/>
        </p:nvSpPr>
        <p:spPr>
          <a:xfrm>
            <a:off x="4633987" y="3145259"/>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273996"/>
            <a:ext cx="1985293"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Evidence-Based Alignment</a:t>
            </a:r>
            <a:endParaRPr lang="en-US" sz="1200" dirty="0"/>
          </a:p>
        </p:txBody>
      </p:sp>
      <p:sp>
        <p:nvSpPr>
          <p:cNvPr id="14" name="Text 12"/>
          <p:cNvSpPr/>
          <p:nvPr/>
        </p:nvSpPr>
        <p:spPr>
          <a:xfrm>
            <a:off x="4762723"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The model aligns well with the development of evidence-based digital tools (Lewkowitz et al., 2024).</a:t>
            </a:r>
            <a:endParaRPr lang="en-US" sz="95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496119" y="1555477"/>
            <a:ext cx="4537323"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1 – Social Assessment</a:t>
            </a:r>
            <a:endParaRPr lang="en-US" sz="2400" dirty="0"/>
          </a:p>
        </p:txBody>
      </p:sp>
      <p:sp>
        <p:nvSpPr>
          <p:cNvPr id="3" name="Text 1"/>
          <p:cNvSpPr/>
          <p:nvPr/>
        </p:nvSpPr>
        <p:spPr>
          <a:xfrm>
            <a:off x="496119" y="225303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Purpose</a:t>
            </a:r>
            <a:endParaRPr lang="en-US" sz="1200" dirty="0"/>
          </a:p>
        </p:txBody>
      </p:sp>
      <p:sp>
        <p:nvSpPr>
          <p:cNvPr id="4" name="Text 2"/>
          <p:cNvSpPr/>
          <p:nvPr/>
        </p:nvSpPr>
        <p:spPr>
          <a:xfrm>
            <a:off x="496119" y="2570857"/>
            <a:ext cx="3924598" cy="905470"/>
          </a:xfrm>
          <a:prstGeom prst="rect">
            <a:avLst/>
          </a:prstGeom>
          <a:noFill/>
          <a:ln/>
        </p:spPr>
        <p:txBody>
          <a:bodyPr wrap="square" lIns="0" tIns="0" rIns="0" bIns="0" rtlCol="0" anchor="t">
            <a:normAutofit/>
          </a:bodyPr>
          <a:lstStyle/>
          <a:p>
            <a:pPr marL="0" indent="0" algn="l">
              <a:lnSpc>
                <a:spcPct val="133000"/>
              </a:lnSpc>
              <a:spcAft>
                <a:spcPts val="850"/>
              </a:spcAft>
              <a:buNone/>
            </a:pPr>
            <a:r>
              <a:rPr lang="en-US" sz="950" dirty="0">
                <a:solidFill>
                  <a:srgbClr val="403011"/>
                </a:solidFill>
                <a:latin typeface="Brygada 1918" pitchFamily="34" charset="0"/>
                <a:ea typeface="Brygada 1918" pitchFamily="34" charset="-122"/>
                <a:cs typeface="Brygada 1918" pitchFamily="34" charset="-120"/>
              </a:rPr>
              <a:t>Social assessment identifies quality of life issues important to single mothers (Maternal Mental Health Alliance, 2025).</a:t>
            </a:r>
            <a:endParaRPr lang="en-US" sz="950" dirty="0"/>
          </a:p>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Many single mothers experience high stress due to financial and parenting demands (Maternal Mental Health Alliance, 2025).</a:t>
            </a:r>
            <a:endParaRPr lang="en-US" sz="950" dirty="0"/>
          </a:p>
        </p:txBody>
      </p:sp>
      <p:sp>
        <p:nvSpPr>
          <p:cNvPr id="5" name="Text 3"/>
          <p:cNvSpPr/>
          <p:nvPr/>
        </p:nvSpPr>
        <p:spPr>
          <a:xfrm>
            <a:off x="4728046" y="2253035"/>
            <a:ext cx="2362200"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Application to MindMoms</a:t>
            </a:r>
            <a:endParaRPr lang="en-US" sz="1200" dirty="0"/>
          </a:p>
        </p:txBody>
      </p:sp>
      <p:sp>
        <p:nvSpPr>
          <p:cNvPr id="6" name="Text 4"/>
          <p:cNvSpPr/>
          <p:nvPr/>
        </p:nvSpPr>
        <p:spPr>
          <a:xfrm>
            <a:off x="4728046" y="2570857"/>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Understanding social needs helps design relevant features within the MindMoms app (Taylor et al., 2026).</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This phase ensures the intervention addresses real priorities of the target group (Taylor et al., 2026).</a:t>
            </a:r>
            <a:endParaRPr lang="en-US" sz="95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496119" y="1250231"/>
            <a:ext cx="6056709"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2 – Epidemiological Assessment</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885801"/>
            <a:ext cx="4013895" cy="941710"/>
          </a:xfrm>
          <a:prstGeom prst="rect">
            <a:avLst/>
          </a:prstGeom>
        </p:spPr>
      </p:pic>
      <p:sp>
        <p:nvSpPr>
          <p:cNvPr id="4" name="Text 1"/>
          <p:cNvSpPr/>
          <p:nvPr/>
        </p:nvSpPr>
        <p:spPr>
          <a:xfrm>
            <a:off x="691530" y="2024063"/>
            <a:ext cx="159082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Extent of the Problem</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This phase examines the extent and distribution of mental health problems (CDC, 2024).</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1885801"/>
            <a:ext cx="4013895" cy="941710"/>
          </a:xfrm>
          <a:prstGeom prst="rect">
            <a:avLst/>
          </a:prstGeom>
        </p:spPr>
      </p:pic>
      <p:sp>
        <p:nvSpPr>
          <p:cNvPr id="7" name="Text 3"/>
          <p:cNvSpPr/>
          <p:nvPr/>
        </p:nvSpPr>
        <p:spPr>
          <a:xfrm>
            <a:off x="482939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Research Evidence</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Research shows high rates of anxiety and depression among single mothers (CDC, 2024).</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Prioritisation</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Epidemiological data helps prioritise stress and anxiety as key intervention targets (WHO, 2022).</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Justification</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It provides evidence to justify the development of the MindMoms mobile application (Lewkowitz et al., 2024).</a:t>
            </a:r>
            <a:endParaRPr lang="en-US" sz="95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496119" y="343570"/>
            <a:ext cx="6733505" cy="339179"/>
          </a:xfrm>
          <a:prstGeom prst="rect">
            <a:avLst/>
          </a:prstGeom>
          <a:noFill/>
          <a:ln/>
        </p:spPr>
        <p:txBody>
          <a:bodyPr wrap="none" lIns="0" tIns="0" rIns="0" bIns="0" rtlCol="0" anchor="t"/>
          <a:lstStyle/>
          <a:p>
            <a:pPr marL="0" indent="0" algn="l">
              <a:lnSpc>
                <a:spcPct val="104000"/>
              </a:lnSpc>
              <a:buNone/>
            </a:pPr>
            <a:r>
              <a:rPr lang="en-US" sz="2100" dirty="0">
                <a:solidFill>
                  <a:srgbClr val="403011"/>
                </a:solidFill>
                <a:latin typeface="Brygada 1918 SemiBold" pitchFamily="34" charset="0"/>
                <a:ea typeface="Brygada 1918 SemiBold" pitchFamily="34" charset="-122"/>
                <a:cs typeface="Brygada 1918 SemiBold" pitchFamily="34" charset="-120"/>
              </a:rPr>
              <a:t>Phase 3 – Educational and Ecological Assessment</a:t>
            </a:r>
            <a:endParaRPr lang="en-US" sz="2100" dirty="0"/>
          </a:p>
        </p:txBody>
      </p:sp>
      <p:pic>
        <p:nvPicPr>
          <p:cNvPr id="3" name="Image 0" descr="preencoded.png"/>
          <p:cNvPicPr>
            <a:picLocks noChangeAspect="1"/>
          </p:cNvPicPr>
          <p:nvPr/>
        </p:nvPicPr>
        <p:blipFill>
          <a:blip r:embed="rId3"/>
          <a:stretch>
            <a:fillRect/>
          </a:stretch>
        </p:blipFill>
        <p:spPr>
          <a:xfrm>
            <a:off x="496119" y="872654"/>
            <a:ext cx="6553200" cy="3657600"/>
          </a:xfrm>
          <a:prstGeom prst="rect">
            <a:avLst/>
          </a:prstGeom>
        </p:spPr>
      </p:pic>
      <p:sp>
        <p:nvSpPr>
          <p:cNvPr id="4" name="Text 1"/>
          <p:cNvSpPr/>
          <p:nvPr/>
        </p:nvSpPr>
        <p:spPr>
          <a:xfrm>
            <a:off x="496119" y="4637038"/>
            <a:ext cx="8608963" cy="162818"/>
          </a:xfrm>
          <a:prstGeom prst="rect">
            <a:avLst/>
          </a:prstGeom>
          <a:noFill/>
          <a:ln/>
        </p:spPr>
        <p:txBody>
          <a:bodyPr wrap="none" lIns="0" tIns="0" rIns="0" bIns="0" rtlCol="0" anchor="t"/>
          <a:lstStyle/>
          <a:p>
            <a:pPr marL="0" indent="0" algn="l">
              <a:lnSpc>
                <a:spcPct val="125000"/>
              </a:lnSpc>
              <a:buNone/>
            </a:pPr>
            <a:r>
              <a:rPr lang="en-US" sz="850" dirty="0">
                <a:solidFill>
                  <a:srgbClr val="403011"/>
                </a:solidFill>
                <a:latin typeface="Brygada 1918" pitchFamily="34" charset="0"/>
                <a:ea typeface="Brygada 1918" pitchFamily="34" charset="-122"/>
                <a:cs typeface="Brygada 1918" pitchFamily="34" charset="-120"/>
              </a:rPr>
              <a:t>This phase identifies factors that influence mental health behaviours in single mothers (Milgrom and Gemmill, 2022; Lupton, 2023; Taylor et al., 2026).</a:t>
            </a:r>
            <a:endParaRPr lang="en-US" sz="8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496119" y="1269281"/>
            <a:ext cx="746886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4 – Administrative and Policy Assessment</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1572071"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Resources &amp; Capacity</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This phase reviews resources, policies and organisational capacity for implementation (NHS England, 2023).</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720602"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Regulatory Compliance</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Ensures the MindMoms app complies with data protection and digital health regulations (Inderstrodt et al., 2025).</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87773"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Barrier Identification</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Policy assessment helps identify potential barriers to successful implementation (Hanley and Williams, 2025).</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Ethical Delivery</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Proper planning at this stage supports ethical and sustainable intervention delivery (Lupton, 2023).</a:t>
            </a:r>
            <a:endParaRPr lang="en-US" sz="9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3925119" y="388739"/>
            <a:ext cx="4722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5 – Implementation of the MindMoms Intervention</a:t>
            </a:r>
            <a:endParaRPr lang="en-US" sz="2400" dirty="0"/>
          </a:p>
        </p:txBody>
      </p:sp>
      <p:pic>
        <p:nvPicPr>
          <p:cNvPr id="4"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971627" y="1353666"/>
            <a:ext cx="186035" cy="186035"/>
          </a:xfrm>
          <a:prstGeom prst="rect">
            <a:avLst/>
          </a:prstGeom>
        </p:spPr>
      </p:pic>
      <p:sp>
        <p:nvSpPr>
          <p:cNvPr id="5" name="Text 1"/>
          <p:cNvSpPr/>
          <p:nvPr/>
        </p:nvSpPr>
        <p:spPr>
          <a:xfrm>
            <a:off x="4328145" y="134987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Practical Actions</a:t>
            </a:r>
            <a:endParaRPr lang="en-US" sz="1200" dirty="0"/>
          </a:p>
        </p:txBody>
      </p:sp>
      <p:sp>
        <p:nvSpPr>
          <p:cNvPr id="6" name="Text 2"/>
          <p:cNvSpPr/>
          <p:nvPr/>
        </p:nvSpPr>
        <p:spPr>
          <a:xfrm>
            <a:off x="4328145" y="1618134"/>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Implementation translates planned strategies into practical actions and features (Inderstrodt et al., 2025).</a:t>
            </a:r>
            <a:endParaRPr lang="en-US" sz="950" dirty="0"/>
          </a:p>
        </p:txBody>
      </p:sp>
      <p:pic>
        <p:nvPicPr>
          <p:cNvPr id="7"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3971627" y="2266876"/>
            <a:ext cx="186035" cy="186035"/>
          </a:xfrm>
          <a:prstGeom prst="rect">
            <a:avLst/>
          </a:prstGeom>
        </p:spPr>
      </p:pic>
      <p:sp>
        <p:nvSpPr>
          <p:cNvPr id="8" name="Text 3"/>
          <p:cNvSpPr/>
          <p:nvPr/>
        </p:nvSpPr>
        <p:spPr>
          <a:xfrm>
            <a:off x="4328145" y="226308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App Features</a:t>
            </a:r>
            <a:endParaRPr lang="en-US" sz="1200" dirty="0"/>
          </a:p>
        </p:txBody>
      </p:sp>
      <p:sp>
        <p:nvSpPr>
          <p:cNvPr id="9" name="Text 4"/>
          <p:cNvSpPr/>
          <p:nvPr/>
        </p:nvSpPr>
        <p:spPr>
          <a:xfrm>
            <a:off x="4328145" y="253134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will include mood tracking, guided exercises and educational content (Baez et al., 2024).</a:t>
            </a:r>
            <a:endParaRPr lang="en-US" sz="950" dirty="0"/>
          </a:p>
        </p:txBody>
      </p:sp>
      <p:pic>
        <p:nvPicPr>
          <p:cNvPr id="1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971627" y="3180085"/>
            <a:ext cx="186035" cy="186035"/>
          </a:xfrm>
          <a:prstGeom prst="rect">
            <a:avLst/>
          </a:prstGeom>
        </p:spPr>
      </p:pic>
      <p:sp>
        <p:nvSpPr>
          <p:cNvPr id="11" name="Text 5"/>
          <p:cNvSpPr/>
          <p:nvPr/>
        </p:nvSpPr>
        <p:spPr>
          <a:xfrm>
            <a:off x="4328145" y="3176290"/>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Collaboration</a:t>
            </a:r>
            <a:endParaRPr lang="en-US" sz="1200" dirty="0"/>
          </a:p>
        </p:txBody>
      </p:sp>
      <p:sp>
        <p:nvSpPr>
          <p:cNvPr id="12" name="Text 6"/>
          <p:cNvSpPr/>
          <p:nvPr/>
        </p:nvSpPr>
        <p:spPr>
          <a:xfrm>
            <a:off x="4328145" y="3444553"/>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Implementation requires collaboration between developers, clinicians and end users (Taylor et al., 2026).</a:t>
            </a:r>
            <a:endParaRPr lang="en-US" sz="950" dirty="0"/>
          </a:p>
        </p:txBody>
      </p:sp>
      <p:pic>
        <p:nvPicPr>
          <p:cNvPr id="13" name="Image 4" descr="preencoded.png"/>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971627" y="4093294"/>
            <a:ext cx="186035" cy="186035"/>
          </a:xfrm>
          <a:prstGeom prst="rect">
            <a:avLst/>
          </a:prstGeom>
        </p:spPr>
      </p:pic>
      <p:sp>
        <p:nvSpPr>
          <p:cNvPr id="14" name="Text 7"/>
          <p:cNvSpPr/>
          <p:nvPr/>
        </p:nvSpPr>
        <p:spPr>
          <a:xfrm>
            <a:off x="4328145" y="408949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Structured Delivery</a:t>
            </a:r>
            <a:endParaRPr lang="en-US" sz="1200" dirty="0"/>
          </a:p>
        </p:txBody>
      </p:sp>
      <p:sp>
        <p:nvSpPr>
          <p:cNvPr id="15" name="Text 8"/>
          <p:cNvSpPr/>
          <p:nvPr/>
        </p:nvSpPr>
        <p:spPr>
          <a:xfrm>
            <a:off x="4328145" y="4357762"/>
            <a:ext cx="431973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Structured implementation increases the likelihood of successful intervention delivery (Arakawa et al., 2023).</a:t>
            </a:r>
            <a:endParaRPr lang="en-US" sz="95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496119" y="1250231"/>
            <a:ext cx="4623867"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6 – Process Evaluation</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Monitoring Delivery</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Process evaluation monitors whether the intervention is delivered as planned (Inderstrodt et al., 2025).</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User Engagement</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Assesses user engagement, app usage patterns and technical performance (Tsai et al., 2022).</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79263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Early Problem Detection</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Regular monitoring helps identify problems early during implementation (Inderstrodt et al., 2025).</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89480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Continuous Improvement</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Process evaluation supports continuous improvement of the MindMoms application (Daehn et al., 2024).</a:t>
            </a:r>
            <a:endParaRPr lang="en-US" sz="95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496119" y="773237"/>
            <a:ext cx="454290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7 – Impact Evaluation</a:t>
            </a:r>
            <a:endParaRPr lang="en-US" sz="2400" dirty="0"/>
          </a:p>
        </p:txBody>
      </p:sp>
      <p:sp>
        <p:nvSpPr>
          <p:cNvPr id="3" name="Shape 1"/>
          <p:cNvSpPr/>
          <p:nvPr/>
        </p:nvSpPr>
        <p:spPr>
          <a:xfrm>
            <a:off x="496119" y="1408807"/>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537543"/>
            <a:ext cx="372070" cy="372070"/>
          </a:xfrm>
          <a:prstGeom prst="ellipse">
            <a:avLst/>
          </a:prstGeom>
          <a:solidFill>
            <a:srgbClr val="626C3B"/>
          </a:solidFill>
          <a:ln/>
        </p:spPr>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7174" y="1639788"/>
            <a:ext cx="167432" cy="167432"/>
          </a:xfrm>
          <a:prstGeom prst="rect">
            <a:avLst/>
          </a:prstGeom>
        </p:spPr>
      </p:pic>
      <p:sp>
        <p:nvSpPr>
          <p:cNvPr id="6" name="Text 3"/>
          <p:cNvSpPr/>
          <p:nvPr/>
        </p:nvSpPr>
        <p:spPr>
          <a:xfrm>
            <a:off x="624855"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Immediate Changes</a:t>
            </a:r>
            <a:endParaRPr lang="en-US" sz="1200" dirty="0"/>
          </a:p>
        </p:txBody>
      </p:sp>
      <p:sp>
        <p:nvSpPr>
          <p:cNvPr id="7" name="Text 4"/>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Impact evaluation measures immediate changes resulting from the intervention (Arakawa et al., 2023).</a:t>
            </a:r>
            <a:endParaRPr lang="en-US" sz="950" dirty="0"/>
          </a:p>
        </p:txBody>
      </p:sp>
      <p:sp>
        <p:nvSpPr>
          <p:cNvPr id="8" name="Shape 5"/>
          <p:cNvSpPr/>
          <p:nvPr/>
        </p:nvSpPr>
        <p:spPr>
          <a:xfrm>
            <a:off x="4633987" y="1408807"/>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537543"/>
            <a:ext cx="372070" cy="372070"/>
          </a:xfrm>
          <a:prstGeom prst="ellipse">
            <a:avLst/>
          </a:prstGeom>
          <a:solidFill>
            <a:srgbClr val="83792E"/>
          </a:solidFill>
          <a:ln/>
        </p:spPr>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5043" y="1639788"/>
            <a:ext cx="167432" cy="167432"/>
          </a:xfrm>
          <a:prstGeom prst="rect">
            <a:avLst/>
          </a:prstGeom>
        </p:spPr>
      </p:pic>
      <p:sp>
        <p:nvSpPr>
          <p:cNvPr id="11" name="Text 7"/>
          <p:cNvSpPr/>
          <p:nvPr/>
        </p:nvSpPr>
        <p:spPr>
          <a:xfrm>
            <a:off x="4762723" y="2033588"/>
            <a:ext cx="1753121"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Knowledge &amp; Behaviour</a:t>
            </a:r>
            <a:endParaRPr lang="en-US" sz="1200" dirty="0"/>
          </a:p>
        </p:txBody>
      </p:sp>
      <p:sp>
        <p:nvSpPr>
          <p:cNvPr id="12" name="Text 8"/>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Assesses improvements in mental health knowledge and help-seeking behaviour (Baez et al., 2024).</a:t>
            </a:r>
            <a:endParaRPr lang="en-US" sz="950" dirty="0"/>
          </a:p>
        </p:txBody>
      </p:sp>
      <p:sp>
        <p:nvSpPr>
          <p:cNvPr id="13" name="Shape 9"/>
          <p:cNvSpPr/>
          <p:nvPr/>
        </p:nvSpPr>
        <p:spPr>
          <a:xfrm>
            <a:off x="496119" y="2951485"/>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080221"/>
            <a:ext cx="372070" cy="372070"/>
          </a:xfrm>
          <a:prstGeom prst="ellipse">
            <a:avLst/>
          </a:prstGeom>
          <a:solidFill>
            <a:srgbClr val="E8AF3B"/>
          </a:solidFill>
          <a:ln/>
        </p:spPr>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27174" y="3182466"/>
            <a:ext cx="167432" cy="167432"/>
          </a:xfrm>
          <a:prstGeom prst="rect">
            <a:avLst/>
          </a:prstGeom>
        </p:spPr>
      </p:pic>
      <p:sp>
        <p:nvSpPr>
          <p:cNvPr id="16" name="Text 11"/>
          <p:cNvSpPr/>
          <p:nvPr/>
        </p:nvSpPr>
        <p:spPr>
          <a:xfrm>
            <a:off x="624855"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Stress &amp; Anxiety</a:t>
            </a:r>
            <a:endParaRPr lang="en-US" sz="1200" dirty="0"/>
          </a:p>
        </p:txBody>
      </p:sp>
      <p:sp>
        <p:nvSpPr>
          <p:cNvPr id="17" name="Text 12"/>
          <p:cNvSpPr/>
          <p:nvPr/>
        </p:nvSpPr>
        <p:spPr>
          <a:xfrm>
            <a:off x="624855"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Changes in stress and anxiety levels will be evaluated among single mother users (Zhao et al., 2021).</a:t>
            </a:r>
            <a:endParaRPr lang="en-US" sz="950" dirty="0"/>
          </a:p>
        </p:txBody>
      </p:sp>
      <p:sp>
        <p:nvSpPr>
          <p:cNvPr id="18" name="Shape 13"/>
          <p:cNvSpPr/>
          <p:nvPr/>
        </p:nvSpPr>
        <p:spPr>
          <a:xfrm>
            <a:off x="4633987" y="2951485"/>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080221"/>
            <a:ext cx="372070" cy="372070"/>
          </a:xfrm>
          <a:prstGeom prst="ellipse">
            <a:avLst/>
          </a:prstGeom>
          <a:solidFill>
            <a:srgbClr val="CC914D"/>
          </a:solidFill>
          <a:ln/>
        </p:spPr>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5043" y="3182466"/>
            <a:ext cx="167432" cy="167432"/>
          </a:xfrm>
          <a:prstGeom prst="rect">
            <a:avLst/>
          </a:prstGeom>
        </p:spPr>
      </p:pic>
      <p:sp>
        <p:nvSpPr>
          <p:cNvPr id="21" name="Text 15"/>
          <p:cNvSpPr/>
          <p:nvPr/>
        </p:nvSpPr>
        <p:spPr>
          <a:xfrm>
            <a:off x="4762723"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Early Evidence</a:t>
            </a:r>
            <a:endParaRPr lang="en-US" sz="1200" dirty="0"/>
          </a:p>
        </p:txBody>
      </p:sp>
      <p:sp>
        <p:nvSpPr>
          <p:cNvPr id="22" name="Text 16"/>
          <p:cNvSpPr/>
          <p:nvPr/>
        </p:nvSpPr>
        <p:spPr>
          <a:xfrm>
            <a:off x="4762723"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Impact evaluation provides early evidence of the intervention's effectiveness (Arakawa et al., 2023).</a:t>
            </a:r>
            <a:endParaRPr lang="en-US" sz="95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496119" y="1250231"/>
            <a:ext cx="4829101"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Phase 8 – Outcome Evaluation</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885801"/>
            <a:ext cx="4013895" cy="941710"/>
          </a:xfrm>
          <a:prstGeom prst="rect">
            <a:avLst/>
          </a:prstGeom>
        </p:spPr>
      </p:pic>
      <p:sp>
        <p:nvSpPr>
          <p:cNvPr id="4" name="Text 1"/>
          <p:cNvSpPr/>
          <p:nvPr/>
        </p:nvSpPr>
        <p:spPr>
          <a:xfrm>
            <a:off x="69153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Long-Term Changes</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Outcome evaluation examines long-term changes in health and wellbeing (Lewkowitz et al., 2024).</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1885801"/>
            <a:ext cx="4013895" cy="941710"/>
          </a:xfrm>
          <a:prstGeom prst="rect">
            <a:avLst/>
          </a:prstGeom>
        </p:spPr>
      </p:pic>
      <p:sp>
        <p:nvSpPr>
          <p:cNvPr id="7" name="Text 3"/>
          <p:cNvSpPr/>
          <p:nvPr/>
        </p:nvSpPr>
        <p:spPr>
          <a:xfrm>
            <a:off x="4829398" y="2024063"/>
            <a:ext cx="159655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Sustained Reductions</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Measures sustained reductions in anxiety and depressive symptoms over time (Zhao et al., 2021).</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Quality of Life</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Long-term outcomes include improved parenting confidence and quality of life (Krishnamurti et al., 2026).</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Public Health Impact</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This phase determines the overall public health impact of the MindMoms app (Lewkowitz et al., 2024).</a:t>
            </a:r>
            <a:endParaRPr lang="en-US" sz="95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496119" y="1269281"/>
            <a:ext cx="832559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How PRECEDE-PROCEED Guides MindMoms Delivery</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2006278"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User-Centred Development</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The model ensures MindMoms is developed based on identified user needs (Taylor et al., 2026).</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Targeted Strategies</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Educational strategies target predisposing and enabling factors affecting mental health (Milgrom and Gemmill, 2022).</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Ongoing Refinement</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Continuous evaluation supports ongoing refinement of the digital intervention (Daehn et al., 2024).</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Quality &amp; Credibility</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A structured approach strengthens the quality and credibility of the programme (Arakawa et al., 2023).</a:t>
            </a:r>
            <a:endParaRPr lang="en-US" sz="95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496119" y="1611288"/>
            <a:ext cx="8544520"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Importance of Using a Planning Model in Digital Health</a:t>
            </a:r>
            <a:endParaRPr lang="en-US" sz="2400" dirty="0"/>
          </a:p>
        </p:txBody>
      </p:sp>
      <p:sp>
        <p:nvSpPr>
          <p:cNvPr id="3" name="Shape 1"/>
          <p:cNvSpPr/>
          <p:nvPr/>
        </p:nvSpPr>
        <p:spPr>
          <a:xfrm>
            <a:off x="406822" y="2184871"/>
            <a:ext cx="4103191" cy="1347267"/>
          </a:xfrm>
          <a:prstGeom prst="roundRect">
            <a:avLst>
              <a:gd name="adj" fmla="val 22097"/>
            </a:avLst>
          </a:prstGeom>
          <a:solidFill>
            <a:srgbClr val="626C3B"/>
          </a:solidFill>
          <a:ln/>
        </p:spPr>
      </p:sp>
      <p:sp>
        <p:nvSpPr>
          <p:cNvPr id="4" name="Text 2"/>
          <p:cNvSpPr/>
          <p:nvPr/>
        </p:nvSpPr>
        <p:spPr>
          <a:xfrm>
            <a:off x="530796" y="2308845"/>
            <a:ext cx="2090812"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Why Planning Matters</a:t>
            </a:r>
            <a:endParaRPr lang="en-US" sz="1200" dirty="0"/>
          </a:p>
        </p:txBody>
      </p:sp>
      <p:sp>
        <p:nvSpPr>
          <p:cNvPr id="5" name="Text 3"/>
          <p:cNvSpPr/>
          <p:nvPr/>
        </p:nvSpPr>
        <p:spPr>
          <a:xfrm>
            <a:off x="530796" y="2626668"/>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Many digital health interventions fail due to poor planning and implementation (Inderstrodt et al., 2025). Using a structured model increases the chances of achieving desired outcomes (Arakawa et al., 2023).</a:t>
            </a:r>
            <a:endParaRPr lang="en-US" sz="950" dirty="0"/>
          </a:p>
        </p:txBody>
      </p:sp>
      <p:sp>
        <p:nvSpPr>
          <p:cNvPr id="6" name="Text 4"/>
          <p:cNvSpPr/>
          <p:nvPr/>
        </p:nvSpPr>
        <p:spPr>
          <a:xfrm>
            <a:off x="4728046" y="230884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Key Benefits</a:t>
            </a:r>
            <a:endParaRPr lang="en-US" sz="1200" dirty="0"/>
          </a:p>
        </p:txBody>
      </p:sp>
      <p:sp>
        <p:nvSpPr>
          <p:cNvPr id="7" name="Text 5"/>
          <p:cNvSpPr/>
          <p:nvPr/>
        </p:nvSpPr>
        <p:spPr>
          <a:xfrm>
            <a:off x="4728046" y="2626668"/>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Planning models help ensure interventions are acceptable and feasible for users (Taylor et al., 2026).</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Evidence shows that well-planned digital interventions achieve better results (Arakawa et al., 2023).</a:t>
            </a:r>
            <a:endParaRPr lang="en-US" sz="95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496119" y="1464766"/>
            <a:ext cx="6852717"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and Conclusion – Planning Model</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2627" y="2104132"/>
            <a:ext cx="186035" cy="186035"/>
          </a:xfrm>
          <a:prstGeom prst="rect">
            <a:avLst/>
          </a:prstGeom>
        </p:spPr>
      </p:pic>
      <p:sp>
        <p:nvSpPr>
          <p:cNvPr id="4" name="Text 1"/>
          <p:cNvSpPr/>
          <p:nvPr/>
        </p:nvSpPr>
        <p:spPr>
          <a:xfrm>
            <a:off x="899145"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Clear Framework</a:t>
            </a:r>
            <a:endParaRPr lang="en-US" sz="1200" dirty="0"/>
          </a:p>
        </p:txBody>
      </p:sp>
      <p:sp>
        <p:nvSpPr>
          <p:cNvPr id="5" name="Text 2"/>
          <p:cNvSpPr/>
          <p:nvPr/>
        </p:nvSpPr>
        <p:spPr>
          <a:xfrm>
            <a:off x="899145" y="2368600"/>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 PRECEDE-PROCEED model provides a clear framework for planning MindMoms (Lupton, 2023).</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95974" y="2104132"/>
            <a:ext cx="186035" cy="186035"/>
          </a:xfrm>
          <a:prstGeom prst="rect">
            <a:avLst/>
          </a:prstGeom>
        </p:spPr>
      </p:pic>
      <p:sp>
        <p:nvSpPr>
          <p:cNvPr id="7" name="Text 3"/>
          <p:cNvSpPr/>
          <p:nvPr/>
        </p:nvSpPr>
        <p:spPr>
          <a:xfrm>
            <a:off x="5052492"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All Eight Phases</a:t>
            </a:r>
            <a:endParaRPr lang="en-US" sz="1200" dirty="0"/>
          </a:p>
        </p:txBody>
      </p:sp>
      <p:sp>
        <p:nvSpPr>
          <p:cNvPr id="8" name="Text 4"/>
          <p:cNvSpPr/>
          <p:nvPr/>
        </p:nvSpPr>
        <p:spPr>
          <a:xfrm>
            <a:off x="5052492" y="2368600"/>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All eight phases support systematic development and evaluation of the intervention (Inderstrodt et al., 2025).</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42627" y="3017341"/>
            <a:ext cx="186035" cy="186035"/>
          </a:xfrm>
          <a:prstGeom prst="rect">
            <a:avLst/>
          </a:prstGeom>
        </p:spPr>
      </p:pic>
      <p:sp>
        <p:nvSpPr>
          <p:cNvPr id="10" name="Text 5"/>
          <p:cNvSpPr/>
          <p:nvPr/>
        </p:nvSpPr>
        <p:spPr>
          <a:xfrm>
            <a:off x="899145"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Meets User Needs</a:t>
            </a:r>
            <a:endParaRPr lang="en-US" sz="1200" dirty="0"/>
          </a:p>
        </p:txBody>
      </p:sp>
      <p:sp>
        <p:nvSpPr>
          <p:cNvPr id="11" name="Text 6"/>
          <p:cNvSpPr/>
          <p:nvPr/>
        </p:nvSpPr>
        <p:spPr>
          <a:xfrm>
            <a:off x="899145" y="3281809"/>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This structured approach ensures the app effectively meets single mothers' needs (Taylor et al., 2026).</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95974" y="3017341"/>
            <a:ext cx="186035" cy="186035"/>
          </a:xfrm>
          <a:prstGeom prst="rect">
            <a:avLst/>
          </a:prstGeom>
        </p:spPr>
      </p:pic>
      <p:sp>
        <p:nvSpPr>
          <p:cNvPr id="13" name="Text 7"/>
          <p:cNvSpPr/>
          <p:nvPr/>
        </p:nvSpPr>
        <p:spPr>
          <a:xfrm>
            <a:off x="5052492" y="3013546"/>
            <a:ext cx="1569021"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Strengthened Impact</a:t>
            </a:r>
            <a:endParaRPr lang="en-US" sz="1200" dirty="0"/>
          </a:p>
        </p:txBody>
      </p:sp>
      <p:sp>
        <p:nvSpPr>
          <p:cNvPr id="14" name="Text 8"/>
          <p:cNvSpPr/>
          <p:nvPr/>
        </p:nvSpPr>
        <p:spPr>
          <a:xfrm>
            <a:off x="5052492" y="3281809"/>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Proper application of the model strengthens the overall quality and impact of MindMoms (Lewkowitz et al., 2024).</a:t>
            </a:r>
            <a:endParaRPr lang="en-US" sz="95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496119" y="957263"/>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Overview of Stakeholder Involvement in Implementation</a:t>
            </a:r>
            <a:endParaRPr lang="en-US" sz="2400" dirty="0"/>
          </a:p>
        </p:txBody>
      </p:sp>
      <p:sp>
        <p:nvSpPr>
          <p:cNvPr id="3" name="Shape 1"/>
          <p:cNvSpPr/>
          <p:nvPr/>
        </p:nvSpPr>
        <p:spPr>
          <a:xfrm>
            <a:off x="496119" y="1980381"/>
            <a:ext cx="4013895" cy="1140172"/>
          </a:xfrm>
          <a:prstGeom prst="roundRect">
            <a:avLst>
              <a:gd name="adj" fmla="val 16319"/>
            </a:avLst>
          </a:prstGeom>
          <a:solidFill>
            <a:srgbClr val="F6EBD4"/>
          </a:solidFill>
          <a:ln w="14288">
            <a:solidFill>
              <a:srgbClr val="626C3B"/>
            </a:solidFill>
            <a:prstDash val="solid"/>
          </a:ln>
        </p:spPr>
      </p:sp>
      <p:sp>
        <p:nvSpPr>
          <p:cNvPr id="4" name="Text 2"/>
          <p:cNvSpPr/>
          <p:nvPr/>
        </p:nvSpPr>
        <p:spPr>
          <a:xfrm>
            <a:off x="634380" y="211864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Critical Role</a:t>
            </a:r>
            <a:endParaRPr lang="en-US" sz="1200" dirty="0"/>
          </a:p>
        </p:txBody>
      </p:sp>
      <p:sp>
        <p:nvSpPr>
          <p:cNvPr id="5" name="Text 3"/>
          <p:cNvSpPr/>
          <p:nvPr/>
        </p:nvSpPr>
        <p:spPr>
          <a:xfrm>
            <a:off x="634380" y="2386905"/>
            <a:ext cx="373737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Stakeholders play a critical role in the successful implementation of digital health interventions (Taylor et al., 2026).</a:t>
            </a:r>
            <a:endParaRPr lang="en-US" sz="950" dirty="0"/>
          </a:p>
        </p:txBody>
      </p:sp>
      <p:sp>
        <p:nvSpPr>
          <p:cNvPr id="6" name="Shape 4"/>
          <p:cNvSpPr/>
          <p:nvPr/>
        </p:nvSpPr>
        <p:spPr>
          <a:xfrm>
            <a:off x="4633987" y="1980381"/>
            <a:ext cx="4013895" cy="1140172"/>
          </a:xfrm>
          <a:prstGeom prst="roundRect">
            <a:avLst>
              <a:gd name="adj" fmla="val 16319"/>
            </a:avLst>
          </a:prstGeom>
          <a:solidFill>
            <a:srgbClr val="F6EBD4"/>
          </a:solidFill>
          <a:ln w="14288">
            <a:solidFill>
              <a:srgbClr val="83792E"/>
            </a:solidFill>
            <a:prstDash val="solid"/>
          </a:ln>
        </p:spPr>
      </p:sp>
      <p:sp>
        <p:nvSpPr>
          <p:cNvPr id="7" name="Text 5"/>
          <p:cNvSpPr/>
          <p:nvPr/>
        </p:nvSpPr>
        <p:spPr>
          <a:xfrm>
            <a:off x="4772248" y="2118643"/>
            <a:ext cx="2171179"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Acceptability &amp; Sustainability</a:t>
            </a:r>
            <a:endParaRPr lang="en-US" sz="1200" dirty="0"/>
          </a:p>
        </p:txBody>
      </p:sp>
      <p:sp>
        <p:nvSpPr>
          <p:cNvPr id="8" name="Text 6"/>
          <p:cNvSpPr/>
          <p:nvPr/>
        </p:nvSpPr>
        <p:spPr>
          <a:xfrm>
            <a:off x="4772248" y="238690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Engaging relevant stakeholders improves acceptability and long-term sustainability of programmes (Taylor et al., 2026).</a:t>
            </a:r>
            <a:endParaRPr lang="en-US" sz="950" dirty="0"/>
          </a:p>
        </p:txBody>
      </p:sp>
      <p:sp>
        <p:nvSpPr>
          <p:cNvPr id="9" name="Shape 7"/>
          <p:cNvSpPr/>
          <p:nvPr/>
        </p:nvSpPr>
        <p:spPr>
          <a:xfrm>
            <a:off x="496119" y="3244528"/>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382789"/>
            <a:ext cx="170601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Valuable Contributions</a:t>
            </a:r>
            <a:endParaRPr lang="en-US" sz="1200" dirty="0"/>
          </a:p>
        </p:txBody>
      </p:sp>
      <p:sp>
        <p:nvSpPr>
          <p:cNvPr id="11" name="Text 9"/>
          <p:cNvSpPr/>
          <p:nvPr/>
        </p:nvSpPr>
        <p:spPr>
          <a:xfrm>
            <a:off x="634380" y="3651052"/>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Different stakeholders bring valuable expertise, resources, and influence to the project (Lupton, 2023).</a:t>
            </a:r>
            <a:endParaRPr lang="en-US" sz="950" dirty="0"/>
          </a:p>
        </p:txBody>
      </p:sp>
      <p:sp>
        <p:nvSpPr>
          <p:cNvPr id="12" name="Shape 10"/>
          <p:cNvSpPr/>
          <p:nvPr/>
        </p:nvSpPr>
        <p:spPr>
          <a:xfrm>
            <a:off x="4633987" y="3244528"/>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382789"/>
            <a:ext cx="167781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Effective Collaboration</a:t>
            </a:r>
            <a:endParaRPr lang="en-US" sz="1200" dirty="0"/>
          </a:p>
        </p:txBody>
      </p:sp>
      <p:sp>
        <p:nvSpPr>
          <p:cNvPr id="14" name="Text 12"/>
          <p:cNvSpPr/>
          <p:nvPr/>
        </p:nvSpPr>
        <p:spPr>
          <a:xfrm>
            <a:off x="4772248" y="3651052"/>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Effective collaboration among stakeholders is essential for overcoming implementation challenges (Inderstrodt et al., 2025).</a:t>
            </a:r>
            <a:endParaRPr lang="en-US" sz="95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33">
    <p:spTree>
      <p:nvGrpSpPr>
        <p:cNvPr id="1" name=""/>
        <p:cNvGrpSpPr/>
        <p:nvPr/>
      </p:nvGrpSpPr>
      <p:grpSpPr>
        <a:xfrm>
          <a:off x="0" y="0"/>
          <a:ext cx="0" cy="0"/>
          <a:chOff x="0" y="0"/>
          <a:chExt cx="0" cy="0"/>
        </a:xfrm>
      </p:grpSpPr>
      <p:sp>
        <p:nvSpPr>
          <p:cNvPr id="2" name="Text 0"/>
          <p:cNvSpPr/>
          <p:nvPr/>
        </p:nvSpPr>
        <p:spPr>
          <a:xfrm>
            <a:off x="496119" y="1464766"/>
            <a:ext cx="7712571"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Key Stakeholders for MindMoms Implementation</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100337"/>
            <a:ext cx="310083" cy="310083"/>
          </a:xfrm>
          <a:prstGeom prst="rect">
            <a:avLst/>
          </a:prstGeom>
        </p:spPr>
      </p:pic>
      <p:sp>
        <p:nvSpPr>
          <p:cNvPr id="4" name="Text 1"/>
          <p:cNvSpPr/>
          <p:nvPr/>
        </p:nvSpPr>
        <p:spPr>
          <a:xfrm>
            <a:off x="961206" y="2100337"/>
            <a:ext cx="182284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Healthcare Professionals</a:t>
            </a:r>
            <a:endParaRPr lang="en-US" sz="1200" dirty="0"/>
          </a:p>
        </p:txBody>
      </p:sp>
      <p:sp>
        <p:nvSpPr>
          <p:cNvPr id="5" name="Text 2"/>
          <p:cNvSpPr/>
          <p:nvPr/>
        </p:nvSpPr>
        <p:spPr>
          <a:xfrm>
            <a:off x="961206" y="2368600"/>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Important stakeholders in supporting maternal mental health services (NHS England, 2023).</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465" y="2100337"/>
            <a:ext cx="310083" cy="310083"/>
          </a:xfrm>
          <a:prstGeom prst="rect">
            <a:avLst/>
          </a:prstGeom>
        </p:spPr>
      </p:pic>
      <p:sp>
        <p:nvSpPr>
          <p:cNvPr id="7" name="Text 3"/>
          <p:cNvSpPr/>
          <p:nvPr/>
        </p:nvSpPr>
        <p:spPr>
          <a:xfrm>
            <a:off x="5114553" y="2100337"/>
            <a:ext cx="168525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Technology Developers</a:t>
            </a:r>
            <a:endParaRPr lang="en-US" sz="1200" dirty="0"/>
          </a:p>
        </p:txBody>
      </p:sp>
      <p:sp>
        <p:nvSpPr>
          <p:cNvPr id="8" name="Text 4"/>
          <p:cNvSpPr/>
          <p:nvPr/>
        </p:nvSpPr>
        <p:spPr>
          <a:xfrm>
            <a:off x="5114553" y="2368600"/>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Contribute to the technical quality and reliability of digital tools (Lupton, 2023).</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013546"/>
            <a:ext cx="310083" cy="310083"/>
          </a:xfrm>
          <a:prstGeom prst="rect">
            <a:avLst/>
          </a:prstGeom>
        </p:spPr>
      </p:pic>
      <p:sp>
        <p:nvSpPr>
          <p:cNvPr id="10" name="Text 5"/>
          <p:cNvSpPr/>
          <p:nvPr/>
        </p:nvSpPr>
        <p:spPr>
          <a:xfrm>
            <a:off x="961206"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Policymakers</a:t>
            </a:r>
            <a:endParaRPr lang="en-US" sz="1200" dirty="0"/>
          </a:p>
        </p:txBody>
      </p:sp>
      <p:sp>
        <p:nvSpPr>
          <p:cNvPr id="11" name="Text 6"/>
          <p:cNvSpPr/>
          <p:nvPr/>
        </p:nvSpPr>
        <p:spPr>
          <a:xfrm>
            <a:off x="961206" y="3281809"/>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Influence funding decisions and regulatory support for digital health interventions (NHS England, 2023).</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49465" y="3013546"/>
            <a:ext cx="310083" cy="310083"/>
          </a:xfrm>
          <a:prstGeom prst="rect">
            <a:avLst/>
          </a:prstGeom>
        </p:spPr>
      </p:pic>
      <p:sp>
        <p:nvSpPr>
          <p:cNvPr id="13" name="Text 7"/>
          <p:cNvSpPr/>
          <p:nvPr/>
        </p:nvSpPr>
        <p:spPr>
          <a:xfrm>
            <a:off x="5114553" y="3013546"/>
            <a:ext cx="193945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Community Organisations</a:t>
            </a:r>
            <a:endParaRPr lang="en-US" sz="1200" dirty="0"/>
          </a:p>
        </p:txBody>
      </p:sp>
      <p:sp>
        <p:nvSpPr>
          <p:cNvPr id="14" name="Text 8"/>
          <p:cNvSpPr/>
          <p:nvPr/>
        </p:nvSpPr>
        <p:spPr>
          <a:xfrm>
            <a:off x="5114553" y="3281809"/>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Provide valuable insights into the needs of single mothers (Taylor et al., 2026).</a:t>
            </a:r>
            <a:endParaRPr lang="en-US" sz="95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34">
    <p:spTree>
      <p:nvGrpSpPr>
        <p:cNvPr id="1" name=""/>
        <p:cNvGrpSpPr/>
        <p:nvPr/>
      </p:nvGrpSpPr>
      <p:grpSpPr>
        <a:xfrm>
          <a:off x="0" y="0"/>
          <a:ext cx="0" cy="0"/>
          <a:chOff x="0" y="0"/>
          <a:chExt cx="0" cy="0"/>
        </a:xfrm>
      </p:grpSpPr>
      <p:sp>
        <p:nvSpPr>
          <p:cNvPr id="2" name="Text 0"/>
          <p:cNvSpPr/>
          <p:nvPr/>
        </p:nvSpPr>
        <p:spPr>
          <a:xfrm>
            <a:off x="496119" y="1250231"/>
            <a:ext cx="756061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Healthcare Professionals as Stakeholders</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885801"/>
            <a:ext cx="4013895" cy="941710"/>
          </a:xfrm>
          <a:prstGeom prst="rect">
            <a:avLst/>
          </a:prstGeom>
        </p:spPr>
      </p:pic>
      <p:sp>
        <p:nvSpPr>
          <p:cNvPr id="4" name="Text 1"/>
          <p:cNvSpPr/>
          <p:nvPr/>
        </p:nvSpPr>
        <p:spPr>
          <a:xfrm>
            <a:off x="69153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Referrals &amp; Trust</a:t>
            </a:r>
            <a:endParaRPr lang="en-US" sz="1200" dirty="0"/>
          </a:p>
        </p:txBody>
      </p:sp>
      <p:sp>
        <p:nvSpPr>
          <p:cNvPr id="5" name="Text 2"/>
          <p:cNvSpPr/>
          <p:nvPr/>
        </p:nvSpPr>
        <p:spPr>
          <a:xfrm>
            <a:off x="691530"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Healthcare professionals can facilitate referrals and increase trust in digital interventions (Hanley and Williams, 2025).</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1885801"/>
            <a:ext cx="4013895" cy="941710"/>
          </a:xfrm>
          <a:prstGeom prst="rect">
            <a:avLst/>
          </a:prstGeom>
        </p:spPr>
      </p:pic>
      <p:sp>
        <p:nvSpPr>
          <p:cNvPr id="7" name="Text 3"/>
          <p:cNvSpPr/>
          <p:nvPr/>
        </p:nvSpPr>
        <p:spPr>
          <a:xfrm>
            <a:off x="482939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Clinical Oversight</a:t>
            </a:r>
            <a:endParaRPr lang="en-US" sz="1200" dirty="0"/>
          </a:p>
        </p:txBody>
      </p:sp>
      <p:sp>
        <p:nvSpPr>
          <p:cNvPr id="8" name="Text 4"/>
          <p:cNvSpPr/>
          <p:nvPr/>
        </p:nvSpPr>
        <p:spPr>
          <a:xfrm>
            <a:off x="4829398" y="229232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Clinicians provide clinical oversight to ensure content remains safe and evidence-based (Milgrom and Gemmill, 2022).</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951485"/>
            <a:ext cx="4013895" cy="941710"/>
          </a:xfrm>
          <a:prstGeom prst="rect">
            <a:avLst/>
          </a:prstGeom>
        </p:spPr>
      </p:pic>
      <p:sp>
        <p:nvSpPr>
          <p:cNvPr id="10" name="Text 5"/>
          <p:cNvSpPr/>
          <p:nvPr/>
        </p:nvSpPr>
        <p:spPr>
          <a:xfrm>
            <a:off x="69153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Pathway Integration</a:t>
            </a:r>
            <a:endParaRPr lang="en-US" sz="1200" dirty="0"/>
          </a:p>
        </p:txBody>
      </p:sp>
      <p:sp>
        <p:nvSpPr>
          <p:cNvPr id="11" name="Text 6"/>
          <p:cNvSpPr/>
          <p:nvPr/>
        </p:nvSpPr>
        <p:spPr>
          <a:xfrm>
            <a:off x="691530"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Their involvement helps integrate MindMoms into existing maternal mental health pathways (NHS England, 2023).</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2951485"/>
            <a:ext cx="4013895" cy="941710"/>
          </a:xfrm>
          <a:prstGeom prst="rect">
            <a:avLst/>
          </a:prstGeom>
        </p:spPr>
      </p:pic>
      <p:sp>
        <p:nvSpPr>
          <p:cNvPr id="13" name="Text 7"/>
          <p:cNvSpPr/>
          <p:nvPr/>
        </p:nvSpPr>
        <p:spPr>
          <a:xfrm>
            <a:off x="482939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Credibility</a:t>
            </a:r>
            <a:endParaRPr lang="en-US" sz="1200" dirty="0"/>
          </a:p>
        </p:txBody>
      </p:sp>
      <p:sp>
        <p:nvSpPr>
          <p:cNvPr id="14" name="Text 8"/>
          <p:cNvSpPr/>
          <p:nvPr/>
        </p:nvSpPr>
        <p:spPr>
          <a:xfrm>
            <a:off x="4829398" y="335800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Collaboration with professionals enhances the credibility of mobile mental health support (Lewkowitz et al., 2024).</a:t>
            </a:r>
            <a:endParaRPr lang="en-US" sz="95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35">
    <p:spTree>
      <p:nvGrpSpPr>
        <p:cNvPr id="1" name=""/>
        <p:cNvGrpSpPr/>
        <p:nvPr/>
      </p:nvGrpSpPr>
      <p:grpSpPr>
        <a:xfrm>
          <a:off x="0" y="0"/>
          <a:ext cx="0" cy="0"/>
          <a:chOff x="0" y="0"/>
          <a:chExt cx="0" cy="0"/>
        </a:xfrm>
      </p:grpSpPr>
      <p:sp>
        <p:nvSpPr>
          <p:cNvPr id="2" name="Text 0"/>
          <p:cNvSpPr/>
          <p:nvPr/>
        </p:nvSpPr>
        <p:spPr>
          <a:xfrm>
            <a:off x="496119" y="1269281"/>
            <a:ext cx="686298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Technology Developers and Partners</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1660624"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Platform Development</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Technology partners are responsible for developing and maintaining secure digital platforms (Lupton, 2023).</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556445"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User-Friendly Design</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They ensure the MindMoms app remains user-friendly, accessible, and technically stable (Tsai et al., 2022).</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Risk Reduction</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Strong technical partnerships reduce the risk of system failures during implementation (Inderstrodt et al., 2025).</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894805"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Continuous Improvement</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Ongoing collaboration supports continuous improvement of the digital intervention (Daehn et al., 2024).</a:t>
            </a:r>
            <a:endParaRPr lang="en-US" sz="95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6">
    <p:spTree>
      <p:nvGrpSpPr>
        <p:cNvPr id="1" name=""/>
        <p:cNvGrpSpPr/>
        <p:nvPr/>
      </p:nvGrpSpPr>
      <p:grpSpPr>
        <a:xfrm>
          <a:off x="0" y="0"/>
          <a:ext cx="0" cy="0"/>
          <a:chOff x="0" y="0"/>
          <a:chExt cx="0" cy="0"/>
        </a:xfrm>
      </p:grpSpPr>
      <p:sp>
        <p:nvSpPr>
          <p:cNvPr id="2" name="Text 0"/>
          <p:cNvSpPr/>
          <p:nvPr/>
        </p:nvSpPr>
        <p:spPr>
          <a:xfrm>
            <a:off x="496119" y="1611288"/>
            <a:ext cx="608900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Government and Policy Makers</a:t>
            </a:r>
            <a:endParaRPr lang="en-US" sz="2400" dirty="0"/>
          </a:p>
        </p:txBody>
      </p:sp>
      <p:sp>
        <p:nvSpPr>
          <p:cNvPr id="3" name="Shape 1"/>
          <p:cNvSpPr/>
          <p:nvPr/>
        </p:nvSpPr>
        <p:spPr>
          <a:xfrm>
            <a:off x="406822" y="2184871"/>
            <a:ext cx="4103191" cy="1347267"/>
          </a:xfrm>
          <a:prstGeom prst="roundRect">
            <a:avLst>
              <a:gd name="adj" fmla="val 22097"/>
            </a:avLst>
          </a:prstGeom>
          <a:solidFill>
            <a:srgbClr val="626C3B"/>
          </a:solidFill>
          <a:ln/>
        </p:spPr>
      </p:sp>
      <p:sp>
        <p:nvSpPr>
          <p:cNvPr id="4" name="Text 2"/>
          <p:cNvSpPr/>
          <p:nvPr/>
        </p:nvSpPr>
        <p:spPr>
          <a:xfrm>
            <a:off x="530796" y="230884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Funding &amp; Policy</a:t>
            </a:r>
            <a:endParaRPr lang="en-US" sz="1200" dirty="0"/>
          </a:p>
        </p:txBody>
      </p:sp>
      <p:sp>
        <p:nvSpPr>
          <p:cNvPr id="5" name="Text 3"/>
          <p:cNvSpPr/>
          <p:nvPr/>
        </p:nvSpPr>
        <p:spPr>
          <a:xfrm>
            <a:off x="530796" y="2626668"/>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Government bodies can provide essential funding and policy support for digital initiatives (NHS England, 2023). Their support is important for scaling up interventions such as the MindMoms app (NHS England, 2023).</a:t>
            </a:r>
            <a:endParaRPr lang="en-US" sz="950" dirty="0"/>
          </a:p>
        </p:txBody>
      </p:sp>
      <p:sp>
        <p:nvSpPr>
          <p:cNvPr id="6" name="Text 4"/>
          <p:cNvSpPr/>
          <p:nvPr/>
        </p:nvSpPr>
        <p:spPr>
          <a:xfrm>
            <a:off x="4728046" y="2308845"/>
            <a:ext cx="2471663"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Regulatory &amp; Strategic Role</a:t>
            </a:r>
            <a:endParaRPr lang="en-US" sz="1200" dirty="0"/>
          </a:p>
        </p:txBody>
      </p:sp>
      <p:sp>
        <p:nvSpPr>
          <p:cNvPr id="7" name="Text 5"/>
          <p:cNvSpPr/>
          <p:nvPr/>
        </p:nvSpPr>
        <p:spPr>
          <a:xfrm>
            <a:off x="4728046" y="2626668"/>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Policymakers shape regulations related to data protection and digital mental health services (Inderstrodt et al., 2025).</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Engagement with policymakers helps align the intervention with national health priorities (WHO, 2022).</a:t>
            </a:r>
            <a:endParaRPr lang="en-US" sz="95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37">
    <p:spTree>
      <p:nvGrpSpPr>
        <p:cNvPr id="1" name=""/>
        <p:cNvGrpSpPr/>
        <p:nvPr/>
      </p:nvGrpSpPr>
      <p:grpSpPr>
        <a:xfrm>
          <a:off x="0" y="0"/>
          <a:ext cx="0" cy="0"/>
          <a:chOff x="0" y="0"/>
          <a:chExt cx="0" cy="0"/>
        </a:xfrm>
      </p:grpSpPr>
      <p:sp>
        <p:nvSpPr>
          <p:cNvPr id="2" name="Text 0"/>
          <p:cNvSpPr/>
          <p:nvPr/>
        </p:nvSpPr>
        <p:spPr>
          <a:xfrm>
            <a:off x="496119" y="1250231"/>
            <a:ext cx="844279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Role of Community Organisations and Support Groups</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Promoting Uptake</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Community organisations can promote MindMoms and encourage uptake among single mothers (Taylor et al., 2026).</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Reducing Stigma</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Support groups help reduce stigma and build trust in digital mental health tools (Maternal Mental Health Alliance, 2025).</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Cultural Relevance</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These stakeholders offer valuable feedback on cultural relevance and accessibility (Taylor et al., 2026).</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Wider Reach</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Partnerships with community groups improve reach and acceptance within the target population (Taylor et al., 2026).</a:t>
            </a:r>
            <a:endParaRPr lang="en-US" sz="95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65F88449-49A6-F1E2-C96A-AA306B715458}"/>
              </a:ext>
            </a:extLst>
          </p:cNvPr>
          <p:cNvSpPr/>
          <p:nvPr/>
        </p:nvSpPr>
        <p:spPr>
          <a:xfrm>
            <a:off x="3587501" y="1843336"/>
            <a:ext cx="1379339" cy="195263"/>
          </a:xfrm>
          <a:prstGeom prst="roundRect">
            <a:avLst>
              <a:gd name="adj" fmla="val 66704"/>
            </a:avLst>
          </a:prstGeom>
          <a:solidFill>
            <a:schemeClr val="bg1"/>
          </a:solidFill>
          <a:ln/>
        </p:spPr>
      </p:sp>
      <p:sp>
        <p:nvSpPr>
          <p:cNvPr id="5" name="Text 1">
            <a:extLst>
              <a:ext uri="{FF2B5EF4-FFF2-40B4-BE49-F238E27FC236}">
                <a16:creationId xmlns:a16="http://schemas.microsoft.com/office/drawing/2014/main" id="{6C4FE9A1-AD10-0985-EEB6-1EE990EE5209}"/>
              </a:ext>
            </a:extLst>
          </p:cNvPr>
          <p:cNvSpPr/>
          <p:nvPr/>
        </p:nvSpPr>
        <p:spPr>
          <a:xfrm>
            <a:off x="3652613" y="1875855"/>
            <a:ext cx="1706314" cy="130225"/>
          </a:xfrm>
          <a:prstGeom prst="rect">
            <a:avLst/>
          </a:prstGeom>
          <a:noFill/>
          <a:ln/>
        </p:spPr>
        <p:txBody>
          <a:bodyPr wrap="none" lIns="0" tIns="0" rIns="0" bIns="0" rtlCol="0" anchor="t"/>
          <a:lstStyle/>
          <a:p>
            <a:pPr marL="0" indent="0" algn="l">
              <a:lnSpc>
                <a:spcPct val="125000"/>
              </a:lnSpc>
              <a:buNone/>
            </a:pPr>
            <a:r>
              <a:rPr lang="en-US" sz="650" dirty="0">
                <a:latin typeface="Brygada 1918" pitchFamily="34" charset="0"/>
                <a:ea typeface="Brygada 1918" pitchFamily="34" charset="-122"/>
                <a:cs typeface="Brygada 1918" pitchFamily="34" charset="-120"/>
              </a:rPr>
              <a:t>GROUP MEMBER 3: BENEFITS</a:t>
            </a:r>
            <a:endParaRPr lang="en-US" sz="650" dirty="0"/>
          </a:p>
        </p:txBody>
      </p:sp>
      <p:sp>
        <p:nvSpPr>
          <p:cNvPr id="7" name="TextBox 6">
            <a:extLst>
              <a:ext uri="{FF2B5EF4-FFF2-40B4-BE49-F238E27FC236}">
                <a16:creationId xmlns:a16="http://schemas.microsoft.com/office/drawing/2014/main" id="{4C100B4A-2D4F-79FD-B429-68E321529D51}"/>
              </a:ext>
            </a:extLst>
          </p:cNvPr>
          <p:cNvSpPr txBox="1"/>
          <p:nvPr/>
        </p:nvSpPr>
        <p:spPr>
          <a:xfrm>
            <a:off x="2792437" y="2113792"/>
            <a:ext cx="3193366" cy="1169551"/>
          </a:xfrm>
          <a:prstGeom prst="rect">
            <a:avLst/>
          </a:prstGeom>
          <a:solidFill>
            <a:schemeClr val="bg1"/>
          </a:solidFill>
        </p:spPr>
        <p:txBody>
          <a:bodyPr wrap="square">
            <a:spAutoFit/>
          </a:bodyPr>
          <a:lstStyle/>
          <a:p>
            <a:pPr algn="ctr"/>
            <a:r>
              <a:rPr lang="en-IN" sz="1400" dirty="0">
                <a:latin typeface="Times New Roman" panose="02020603050405020304" pitchFamily="18" charset="0"/>
                <a:cs typeface="Times New Roman" panose="02020603050405020304" pitchFamily="18" charset="0"/>
              </a:rPr>
              <a:t>Krisha Jayesh Ahir</a:t>
            </a:r>
          </a:p>
          <a:p>
            <a:pPr algn="ctr"/>
            <a:r>
              <a:rPr lang="en-IN" sz="1400" dirty="0">
                <a:latin typeface="Times New Roman" panose="02020603050405020304" pitchFamily="18" charset="0"/>
                <a:cs typeface="Times New Roman" panose="02020603050405020304" pitchFamily="18" charset="0"/>
              </a:rPr>
              <a:t>Student ID 2515386</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22845096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5" name="Text 2"/>
          <p:cNvSpPr/>
          <p:nvPr/>
        </p:nvSpPr>
        <p:spPr>
          <a:xfrm>
            <a:off x="3925119" y="578346"/>
            <a:ext cx="4722763" cy="678359"/>
          </a:xfrm>
          <a:prstGeom prst="rect">
            <a:avLst/>
          </a:prstGeom>
          <a:noFill/>
          <a:ln/>
        </p:spPr>
        <p:txBody>
          <a:bodyPr wrap="square" lIns="0" tIns="0" rIns="0" bIns="0" rtlCol="0" anchor="t">
            <a:normAutofit/>
          </a:bodyPr>
          <a:lstStyle/>
          <a:p>
            <a:pPr marL="0" indent="0" algn="l">
              <a:lnSpc>
                <a:spcPct val="104000"/>
              </a:lnSpc>
              <a:buNone/>
            </a:pPr>
            <a:r>
              <a:rPr lang="en-US" sz="2100" dirty="0">
                <a:solidFill>
                  <a:srgbClr val="403011"/>
                </a:solidFill>
                <a:latin typeface="Brygada 1918 SemiBold" pitchFamily="34" charset="0"/>
                <a:ea typeface="Brygada 1918 SemiBold" pitchFamily="34" charset="-122"/>
                <a:cs typeface="Brygada 1918 SemiBold" pitchFamily="34" charset="-120"/>
              </a:rPr>
              <a:t>Introduction to Benefits of Digital Mental Health Interventions</a:t>
            </a:r>
            <a:endParaRPr lang="en-US" sz="2100" dirty="0"/>
          </a:p>
        </p:txBody>
      </p:sp>
      <p:sp>
        <p:nvSpPr>
          <p:cNvPr id="6" name="Shape 3"/>
          <p:cNvSpPr/>
          <p:nvPr/>
        </p:nvSpPr>
        <p:spPr>
          <a:xfrm>
            <a:off x="3925119" y="1399133"/>
            <a:ext cx="4722763" cy="778594"/>
          </a:xfrm>
          <a:prstGeom prst="roundRect">
            <a:avLst>
              <a:gd name="adj" fmla="val 20911"/>
            </a:avLst>
          </a:prstGeom>
          <a:solidFill>
            <a:srgbClr val="626C3B"/>
          </a:solidFill>
          <a:ln w="4763">
            <a:solidFill>
              <a:srgbClr val="7B8554"/>
            </a:solidFill>
            <a:prstDash val="solid"/>
          </a:ln>
        </p:spPr>
      </p:sp>
      <p:sp>
        <p:nvSpPr>
          <p:cNvPr id="7" name="Text 4"/>
          <p:cNvSpPr/>
          <p:nvPr/>
        </p:nvSpPr>
        <p:spPr>
          <a:xfrm>
            <a:off x="4038377" y="1512391"/>
            <a:ext cx="1480765"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Significant Advantages</a:t>
            </a:r>
            <a:endParaRPr lang="en-US" sz="1050" dirty="0"/>
          </a:p>
        </p:txBody>
      </p:sp>
      <p:sp>
        <p:nvSpPr>
          <p:cNvPr id="8" name="Text 5"/>
          <p:cNvSpPr/>
          <p:nvPr/>
        </p:nvSpPr>
        <p:spPr>
          <a:xfrm>
            <a:off x="4038377" y="173883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Digital interventions offer significant advantages for improving access to mental health support (Lewkowitz et al., 2024).</a:t>
            </a:r>
            <a:endParaRPr lang="en-US" sz="850" dirty="0"/>
          </a:p>
        </p:txBody>
      </p:sp>
      <p:sp>
        <p:nvSpPr>
          <p:cNvPr id="9" name="Shape 6"/>
          <p:cNvSpPr/>
          <p:nvPr/>
        </p:nvSpPr>
        <p:spPr>
          <a:xfrm>
            <a:off x="3925119" y="2272680"/>
            <a:ext cx="4722763" cy="778594"/>
          </a:xfrm>
          <a:prstGeom prst="roundRect">
            <a:avLst>
              <a:gd name="adj" fmla="val 20911"/>
            </a:avLst>
          </a:prstGeom>
          <a:solidFill>
            <a:srgbClr val="83792E"/>
          </a:solidFill>
          <a:ln w="4763">
            <a:solidFill>
              <a:srgbClr val="9C9247"/>
            </a:solidFill>
            <a:prstDash val="solid"/>
          </a:ln>
        </p:spPr>
      </p:sp>
      <p:sp>
        <p:nvSpPr>
          <p:cNvPr id="10" name="Text 7"/>
          <p:cNvSpPr/>
          <p:nvPr/>
        </p:nvSpPr>
        <p:spPr>
          <a:xfrm>
            <a:off x="4038377" y="2385938"/>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Reaching Barriers</a:t>
            </a:r>
            <a:endParaRPr lang="en-US" sz="1050" dirty="0"/>
          </a:p>
        </p:txBody>
      </p:sp>
      <p:sp>
        <p:nvSpPr>
          <p:cNvPr id="11" name="Text 8"/>
          <p:cNvSpPr/>
          <p:nvPr/>
        </p:nvSpPr>
        <p:spPr>
          <a:xfrm>
            <a:off x="4038377" y="2612380"/>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Mobile applications can reach populations that face barriers to traditional face-to-face services (Dixit et al., 2025).</a:t>
            </a:r>
            <a:endParaRPr lang="en-US" sz="850" dirty="0"/>
          </a:p>
        </p:txBody>
      </p:sp>
      <p:sp>
        <p:nvSpPr>
          <p:cNvPr id="12" name="Shape 9"/>
          <p:cNvSpPr/>
          <p:nvPr/>
        </p:nvSpPr>
        <p:spPr>
          <a:xfrm>
            <a:off x="3925119" y="3146227"/>
            <a:ext cx="4722763" cy="778594"/>
          </a:xfrm>
          <a:prstGeom prst="roundRect">
            <a:avLst>
              <a:gd name="adj" fmla="val 20911"/>
            </a:avLst>
          </a:prstGeom>
          <a:solidFill>
            <a:srgbClr val="E8AF3B"/>
          </a:solidFill>
          <a:ln w="4763">
            <a:solidFill>
              <a:srgbClr val="CE9521"/>
            </a:solidFill>
            <a:prstDash val="solid"/>
          </a:ln>
        </p:spPr>
      </p:sp>
      <p:sp>
        <p:nvSpPr>
          <p:cNvPr id="13" name="Text 10"/>
          <p:cNvSpPr/>
          <p:nvPr/>
        </p:nvSpPr>
        <p:spPr>
          <a:xfrm>
            <a:off x="4038377" y="3259485"/>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Improved Outcomes</a:t>
            </a:r>
            <a:endParaRPr lang="en-US" sz="1050" dirty="0"/>
          </a:p>
        </p:txBody>
      </p:sp>
      <p:sp>
        <p:nvSpPr>
          <p:cNvPr id="14" name="Text 11"/>
          <p:cNvSpPr/>
          <p:nvPr/>
        </p:nvSpPr>
        <p:spPr>
          <a:xfrm>
            <a:off x="4038377" y="3485927"/>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Evidence shows that well-designed digital tools can improve mental health outcomes effectively (Arakawa et al., 2023).</a:t>
            </a:r>
            <a:endParaRPr lang="en-US" sz="850" dirty="0"/>
          </a:p>
        </p:txBody>
      </p:sp>
      <p:sp>
        <p:nvSpPr>
          <p:cNvPr id="15" name="Shape 12"/>
          <p:cNvSpPr/>
          <p:nvPr/>
        </p:nvSpPr>
        <p:spPr>
          <a:xfrm>
            <a:off x="3925119" y="4019773"/>
            <a:ext cx="4722763" cy="778594"/>
          </a:xfrm>
          <a:prstGeom prst="roundRect">
            <a:avLst>
              <a:gd name="adj" fmla="val 20911"/>
            </a:avLst>
          </a:prstGeom>
          <a:solidFill>
            <a:srgbClr val="CC914D"/>
          </a:solidFill>
          <a:ln w="4763">
            <a:solidFill>
              <a:srgbClr val="B27733"/>
            </a:solidFill>
            <a:prstDash val="solid"/>
          </a:ln>
        </p:spPr>
      </p:sp>
      <p:sp>
        <p:nvSpPr>
          <p:cNvPr id="16" name="Text 13"/>
          <p:cNvSpPr/>
          <p:nvPr/>
        </p:nvSpPr>
        <p:spPr>
          <a:xfrm>
            <a:off x="4038377" y="4133031"/>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MindMoms Potential</a:t>
            </a:r>
            <a:endParaRPr lang="en-US" sz="1050" dirty="0"/>
          </a:p>
        </p:txBody>
      </p:sp>
      <p:sp>
        <p:nvSpPr>
          <p:cNvPr id="17" name="Text 14"/>
          <p:cNvSpPr/>
          <p:nvPr/>
        </p:nvSpPr>
        <p:spPr>
          <a:xfrm>
            <a:off x="4038377" y="435947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MindMoms has strong potential to deliver meaningful benefits to single mothers experiencing stress (Kamarudin et al., 2025).</a:t>
            </a:r>
            <a:endParaRPr lang="en-US" sz="85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 46">
    <p:spTree>
      <p:nvGrpSpPr>
        <p:cNvPr id="1" name=""/>
        <p:cNvGrpSpPr/>
        <p:nvPr/>
      </p:nvGrpSpPr>
      <p:grpSpPr>
        <a:xfrm>
          <a:off x="0" y="0"/>
          <a:ext cx="0" cy="0"/>
          <a:chOff x="0" y="0"/>
          <a:chExt cx="0" cy="0"/>
        </a:xfrm>
      </p:grpSpPr>
      <p:sp>
        <p:nvSpPr>
          <p:cNvPr id="2" name="Text 0"/>
          <p:cNvSpPr/>
          <p:nvPr/>
        </p:nvSpPr>
        <p:spPr>
          <a:xfrm>
            <a:off x="496119" y="105645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Improved Access to Support</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079575"/>
            <a:ext cx="4013895" cy="941710"/>
          </a:xfrm>
          <a:prstGeom prst="rect">
            <a:avLst/>
          </a:prstGeom>
        </p:spPr>
      </p:pic>
      <p:sp>
        <p:nvSpPr>
          <p:cNvPr id="4" name="Text 1"/>
          <p:cNvSpPr/>
          <p:nvPr/>
        </p:nvSpPr>
        <p:spPr>
          <a:xfrm>
            <a:off x="691530"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24-Hour Access</a:t>
            </a:r>
            <a:endParaRPr lang="en-US" sz="1200" dirty="0"/>
          </a:p>
        </p:txBody>
      </p:sp>
      <p:sp>
        <p:nvSpPr>
          <p:cNvPr id="5" name="Text 2"/>
          <p:cNvSpPr/>
          <p:nvPr/>
        </p:nvSpPr>
        <p:spPr>
          <a:xfrm>
            <a:off x="691530"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provides 24-hour access to mental health support without the need for appointments (Tsai et al., 2022).</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2079575"/>
            <a:ext cx="4013895" cy="941710"/>
          </a:xfrm>
          <a:prstGeom prst="rect">
            <a:avLst/>
          </a:prstGeom>
        </p:spPr>
      </p:pic>
      <p:sp>
        <p:nvSpPr>
          <p:cNvPr id="7" name="Text 3"/>
          <p:cNvSpPr/>
          <p:nvPr/>
        </p:nvSpPr>
        <p:spPr>
          <a:xfrm>
            <a:off x="4829398" y="22178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Flexible Scheduling</a:t>
            </a:r>
            <a:endParaRPr lang="en-US" sz="1200" dirty="0"/>
          </a:p>
        </p:txBody>
      </p:sp>
      <p:sp>
        <p:nvSpPr>
          <p:cNvPr id="8" name="Text 4"/>
          <p:cNvSpPr/>
          <p:nvPr/>
        </p:nvSpPr>
        <p:spPr>
          <a:xfrm>
            <a:off x="4829398" y="2486099"/>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Single mothers can use the app at convenient times despite busy work and childcare schedules (Hanley and Williams, 2025).</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145259"/>
            <a:ext cx="4013895" cy="941710"/>
          </a:xfrm>
          <a:prstGeom prst="rect">
            <a:avLst/>
          </a:prstGeom>
        </p:spPr>
      </p:pic>
      <p:sp>
        <p:nvSpPr>
          <p:cNvPr id="10" name="Text 5"/>
          <p:cNvSpPr/>
          <p:nvPr/>
        </p:nvSpPr>
        <p:spPr>
          <a:xfrm>
            <a:off x="691530" y="32835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Geographical Reach</a:t>
            </a:r>
            <a:endParaRPr lang="en-US" sz="1200" dirty="0"/>
          </a:p>
        </p:txBody>
      </p:sp>
      <p:sp>
        <p:nvSpPr>
          <p:cNvPr id="11" name="Text 6"/>
          <p:cNvSpPr/>
          <p:nvPr/>
        </p:nvSpPr>
        <p:spPr>
          <a:xfrm>
            <a:off x="691530"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platforms reduce geographical barriers for mothers living in remote or underserved areas (Dixit et al., 2025).</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3145259"/>
            <a:ext cx="4013895" cy="941710"/>
          </a:xfrm>
          <a:prstGeom prst="rect">
            <a:avLst/>
          </a:prstGeom>
        </p:spPr>
      </p:pic>
      <p:sp>
        <p:nvSpPr>
          <p:cNvPr id="13" name="Text 7"/>
          <p:cNvSpPr/>
          <p:nvPr/>
        </p:nvSpPr>
        <p:spPr>
          <a:xfrm>
            <a:off x="4829398" y="32835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Timely Support</a:t>
            </a:r>
            <a:endParaRPr lang="en-US" sz="1200" dirty="0"/>
          </a:p>
        </p:txBody>
      </p:sp>
      <p:sp>
        <p:nvSpPr>
          <p:cNvPr id="14" name="Text 8"/>
          <p:cNvSpPr/>
          <p:nvPr/>
        </p:nvSpPr>
        <p:spPr>
          <a:xfrm>
            <a:off x="4829398" y="3551783"/>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Improved access helps single mothers receive timely support when they need it most (WHO, 2022).</a:t>
            </a:r>
            <a:endParaRPr lang="en-US" sz="95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 47">
    <p:spTree>
      <p:nvGrpSpPr>
        <p:cNvPr id="1" name=""/>
        <p:cNvGrpSpPr/>
        <p:nvPr/>
      </p:nvGrpSpPr>
      <p:grpSpPr>
        <a:xfrm>
          <a:off x="0" y="0"/>
          <a:ext cx="0" cy="0"/>
          <a:chOff x="0" y="0"/>
          <a:chExt cx="0" cy="0"/>
        </a:xfrm>
      </p:grpSpPr>
      <p:sp>
        <p:nvSpPr>
          <p:cNvPr id="2" name="Text 0"/>
          <p:cNvSpPr/>
          <p:nvPr/>
        </p:nvSpPr>
        <p:spPr>
          <a:xfrm>
            <a:off x="496119" y="976312"/>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Reduced Stigma and Convenience</a:t>
            </a:r>
            <a:endParaRPr lang="en-US" sz="2400" dirty="0"/>
          </a:p>
        </p:txBody>
      </p:sp>
      <p:sp>
        <p:nvSpPr>
          <p:cNvPr id="3" name="Shape 1"/>
          <p:cNvSpPr/>
          <p:nvPr/>
        </p:nvSpPr>
        <p:spPr>
          <a:xfrm>
            <a:off x="496119" y="1999431"/>
            <a:ext cx="4013895" cy="1121122"/>
          </a:xfrm>
          <a:prstGeom prst="roundRect">
            <a:avLst>
              <a:gd name="adj" fmla="val 16597"/>
            </a:avLst>
          </a:prstGeom>
          <a:solidFill>
            <a:srgbClr val="626C3B"/>
          </a:solidFill>
          <a:ln w="4763">
            <a:solidFill>
              <a:srgbClr val="7B8554"/>
            </a:solidFill>
            <a:prstDash val="solid"/>
          </a:ln>
        </p:spPr>
      </p:sp>
      <p:sp>
        <p:nvSpPr>
          <p:cNvPr id="4" name="Text 2"/>
          <p:cNvSpPr/>
          <p:nvPr/>
        </p:nvSpPr>
        <p:spPr>
          <a:xfrm>
            <a:off x="624855" y="212816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Private Help-Seeking</a:t>
            </a:r>
            <a:endParaRPr lang="en-US" sz="1200" dirty="0"/>
          </a:p>
        </p:txBody>
      </p:sp>
      <p:sp>
        <p:nvSpPr>
          <p:cNvPr id="5" name="Text 3"/>
          <p:cNvSpPr/>
          <p:nvPr/>
        </p:nvSpPr>
        <p:spPr>
          <a:xfrm>
            <a:off x="624855" y="239643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Using a mobile app allows single mothers to seek help privately without fear of judgment (Tsai et al., 2022).</a:t>
            </a:r>
            <a:endParaRPr lang="en-US" sz="950" dirty="0"/>
          </a:p>
        </p:txBody>
      </p:sp>
      <p:sp>
        <p:nvSpPr>
          <p:cNvPr id="6" name="Shape 4"/>
          <p:cNvSpPr/>
          <p:nvPr/>
        </p:nvSpPr>
        <p:spPr>
          <a:xfrm>
            <a:off x="4633987" y="1999431"/>
            <a:ext cx="4013895" cy="1121122"/>
          </a:xfrm>
          <a:prstGeom prst="roundRect">
            <a:avLst>
              <a:gd name="adj" fmla="val 16597"/>
            </a:avLst>
          </a:prstGeom>
          <a:solidFill>
            <a:srgbClr val="83792E"/>
          </a:solidFill>
          <a:ln w="4763">
            <a:solidFill>
              <a:srgbClr val="9C9247"/>
            </a:solidFill>
            <a:prstDash val="solid"/>
          </a:ln>
        </p:spPr>
      </p:sp>
      <p:sp>
        <p:nvSpPr>
          <p:cNvPr id="7" name="Text 5"/>
          <p:cNvSpPr/>
          <p:nvPr/>
        </p:nvSpPr>
        <p:spPr>
          <a:xfrm>
            <a:off x="4762723" y="212816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Reduced Stigma</a:t>
            </a:r>
            <a:endParaRPr lang="en-US" sz="1200" dirty="0"/>
          </a:p>
        </p:txBody>
      </p:sp>
      <p:sp>
        <p:nvSpPr>
          <p:cNvPr id="8" name="Text 6"/>
          <p:cNvSpPr/>
          <p:nvPr/>
        </p:nvSpPr>
        <p:spPr>
          <a:xfrm>
            <a:off x="4762723" y="2396430"/>
            <a:ext cx="37564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Digital interventions reduce the stigma often associated with attending mental health services (Maternal Mental Health Alliance, 2025).</a:t>
            </a:r>
            <a:endParaRPr lang="en-US" sz="950" dirty="0"/>
          </a:p>
        </p:txBody>
      </p:sp>
      <p:sp>
        <p:nvSpPr>
          <p:cNvPr id="9" name="Shape 7"/>
          <p:cNvSpPr/>
          <p:nvPr/>
        </p:nvSpPr>
        <p:spPr>
          <a:xfrm>
            <a:off x="496119" y="3244528"/>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373264"/>
            <a:ext cx="1748954"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Consistent Engagement</a:t>
            </a:r>
            <a:endParaRPr lang="en-US" sz="1200" dirty="0"/>
          </a:p>
        </p:txBody>
      </p:sp>
      <p:sp>
        <p:nvSpPr>
          <p:cNvPr id="11" name="Text 9"/>
          <p:cNvSpPr/>
          <p:nvPr/>
        </p:nvSpPr>
        <p:spPr>
          <a:xfrm>
            <a:off x="624855" y="3641527"/>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Convenience of smartphone access encourages more consistent engagement with mental health support (Daehn et al., 2024).</a:t>
            </a:r>
            <a:endParaRPr lang="en-US" sz="950" dirty="0"/>
          </a:p>
        </p:txBody>
      </p:sp>
      <p:sp>
        <p:nvSpPr>
          <p:cNvPr id="12" name="Shape 10"/>
          <p:cNvSpPr/>
          <p:nvPr/>
        </p:nvSpPr>
        <p:spPr>
          <a:xfrm>
            <a:off x="4633987" y="3244528"/>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373264"/>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Privacy Features</a:t>
            </a:r>
            <a:endParaRPr lang="en-US" sz="1200" dirty="0"/>
          </a:p>
        </p:txBody>
      </p:sp>
      <p:sp>
        <p:nvSpPr>
          <p:cNvPr id="14" name="Text 12"/>
          <p:cNvSpPr/>
          <p:nvPr/>
        </p:nvSpPr>
        <p:spPr>
          <a:xfrm>
            <a:off x="4762723" y="3641527"/>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Privacy features in MindMoms help single mothers feel safer when seeking psychological help (Lupton, 2023).</a:t>
            </a:r>
            <a:endParaRPr lang="en-US" sz="95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 48">
    <p:spTree>
      <p:nvGrpSpPr>
        <p:cNvPr id="1" name=""/>
        <p:cNvGrpSpPr/>
        <p:nvPr/>
      </p:nvGrpSpPr>
      <p:grpSpPr>
        <a:xfrm>
          <a:off x="0" y="0"/>
          <a:ext cx="0" cy="0"/>
          <a:chOff x="0" y="0"/>
          <a:chExt cx="0" cy="0"/>
        </a:xfrm>
      </p:grpSpPr>
      <p:sp>
        <p:nvSpPr>
          <p:cNvPr id="2" name="Text 0"/>
          <p:cNvSpPr/>
          <p:nvPr/>
        </p:nvSpPr>
        <p:spPr>
          <a:xfrm>
            <a:off x="496119" y="1072530"/>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Improved Mental Health Outcomes</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095649"/>
            <a:ext cx="310083" cy="310083"/>
          </a:xfrm>
          <a:prstGeom prst="rect">
            <a:avLst/>
          </a:prstGeom>
        </p:spPr>
      </p:pic>
      <p:sp>
        <p:nvSpPr>
          <p:cNvPr id="4" name="Text 1"/>
          <p:cNvSpPr/>
          <p:nvPr/>
        </p:nvSpPr>
        <p:spPr>
          <a:xfrm>
            <a:off x="961206" y="2095649"/>
            <a:ext cx="224663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Depression &amp; Anxiety</a:t>
            </a:r>
            <a:endParaRPr lang="en-US" sz="1200" dirty="0"/>
          </a:p>
        </p:txBody>
      </p:sp>
      <p:sp>
        <p:nvSpPr>
          <p:cNvPr id="5" name="Text 2"/>
          <p:cNvSpPr/>
          <p:nvPr/>
        </p:nvSpPr>
        <p:spPr>
          <a:xfrm>
            <a:off x="961206" y="2363912"/>
            <a:ext cx="3533254"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Research shows that digital interventions can effectively reduce symptoms of depression and anxiety (Zhao et al., 2021).</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465" y="2095649"/>
            <a:ext cx="310083" cy="310083"/>
          </a:xfrm>
          <a:prstGeom prst="rect">
            <a:avLst/>
          </a:prstGeom>
        </p:spPr>
      </p:pic>
      <p:sp>
        <p:nvSpPr>
          <p:cNvPr id="7" name="Text 3"/>
          <p:cNvSpPr/>
          <p:nvPr/>
        </p:nvSpPr>
        <p:spPr>
          <a:xfrm>
            <a:off x="5114553" y="209564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Perinatal Outcomes</a:t>
            </a:r>
            <a:endParaRPr lang="en-US" sz="1200" dirty="0"/>
          </a:p>
        </p:txBody>
      </p:sp>
      <p:sp>
        <p:nvSpPr>
          <p:cNvPr id="8" name="Text 4"/>
          <p:cNvSpPr/>
          <p:nvPr/>
        </p:nvSpPr>
        <p:spPr>
          <a:xfrm>
            <a:off x="5114553" y="2363912"/>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mental health tools have demonstrated positive outcomes in perinatal populations (Zhao et al., 2021).</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207321"/>
            <a:ext cx="310083" cy="310083"/>
          </a:xfrm>
          <a:prstGeom prst="rect">
            <a:avLst/>
          </a:prstGeom>
        </p:spPr>
      </p:pic>
      <p:sp>
        <p:nvSpPr>
          <p:cNvPr id="10" name="Text 5"/>
          <p:cNvSpPr/>
          <p:nvPr/>
        </p:nvSpPr>
        <p:spPr>
          <a:xfrm>
            <a:off x="961206" y="32073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Stress</a:t>
            </a:r>
            <a:endParaRPr lang="en-US" sz="1200" dirty="0"/>
          </a:p>
        </p:txBody>
      </p:sp>
      <p:sp>
        <p:nvSpPr>
          <p:cNvPr id="11" name="Text 6"/>
          <p:cNvSpPr/>
          <p:nvPr/>
        </p:nvSpPr>
        <p:spPr>
          <a:xfrm>
            <a:off x="961206" y="3475583"/>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Regular use of evidence-based techniques in MindMoms can lead to reduced stress levels (Arakawa et al., 2023).</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49465" y="3207321"/>
            <a:ext cx="310083" cy="310083"/>
          </a:xfrm>
          <a:prstGeom prst="rect">
            <a:avLst/>
          </a:prstGeom>
        </p:spPr>
      </p:pic>
      <p:sp>
        <p:nvSpPr>
          <p:cNvPr id="13" name="Text 7"/>
          <p:cNvSpPr/>
          <p:nvPr/>
        </p:nvSpPr>
        <p:spPr>
          <a:xfrm>
            <a:off x="5114553" y="32073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Enhanced Wellbeing</a:t>
            </a:r>
            <a:endParaRPr lang="en-US" sz="1200" dirty="0"/>
          </a:p>
        </p:txBody>
      </p:sp>
      <p:sp>
        <p:nvSpPr>
          <p:cNvPr id="14" name="Text 8"/>
          <p:cNvSpPr/>
          <p:nvPr/>
        </p:nvSpPr>
        <p:spPr>
          <a:xfrm>
            <a:off x="5114553" y="3475583"/>
            <a:ext cx="3533329"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Improved mental health can enhance overall wellbeing and daily functioning among single mothers (Milgrom and Gemmill, 2022).</a:t>
            </a:r>
            <a:endParaRPr lang="en-US" sz="95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 49">
    <p:spTree>
      <p:nvGrpSpPr>
        <p:cNvPr id="1" name=""/>
        <p:cNvGrpSpPr/>
        <p:nvPr/>
      </p:nvGrpSpPr>
      <p:grpSpPr>
        <a:xfrm>
          <a:off x="0" y="0"/>
          <a:ext cx="0" cy="0"/>
          <a:chOff x="0" y="0"/>
          <a:chExt cx="0" cy="0"/>
        </a:xfrm>
      </p:grpSpPr>
      <p:sp>
        <p:nvSpPr>
          <p:cNvPr id="2" name="Text 0"/>
          <p:cNvSpPr/>
          <p:nvPr/>
        </p:nvSpPr>
        <p:spPr>
          <a:xfrm>
            <a:off x="496119" y="1417513"/>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Benefits for Single Mothers – Empowerment and Self-Management</a:t>
            </a:r>
            <a:endParaRPr lang="en-US" sz="2400" dirty="0"/>
          </a:p>
        </p:txBody>
      </p:sp>
      <p:sp>
        <p:nvSpPr>
          <p:cNvPr id="3" name="Shape 1"/>
          <p:cNvSpPr/>
          <p:nvPr/>
        </p:nvSpPr>
        <p:spPr>
          <a:xfrm>
            <a:off x="406822" y="2378646"/>
            <a:ext cx="4103191" cy="1347267"/>
          </a:xfrm>
          <a:prstGeom prst="roundRect">
            <a:avLst>
              <a:gd name="adj" fmla="val 22097"/>
            </a:avLst>
          </a:prstGeom>
          <a:solidFill>
            <a:srgbClr val="626C3B"/>
          </a:solidFill>
          <a:ln/>
        </p:spPr>
      </p:sp>
      <p:sp>
        <p:nvSpPr>
          <p:cNvPr id="4" name="Text 2"/>
          <p:cNvSpPr/>
          <p:nvPr/>
        </p:nvSpPr>
        <p:spPr>
          <a:xfrm>
            <a:off x="530796" y="2502619"/>
            <a:ext cx="2050182"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Self-Monitoring Tools</a:t>
            </a:r>
            <a:endParaRPr lang="en-US" sz="1200" dirty="0"/>
          </a:p>
        </p:txBody>
      </p:sp>
      <p:sp>
        <p:nvSpPr>
          <p:cNvPr id="5" name="Text 3"/>
          <p:cNvSpPr/>
          <p:nvPr/>
        </p:nvSpPr>
        <p:spPr>
          <a:xfrm>
            <a:off x="530796" y="2820442"/>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MindMoms empowers single mothers by providing tools for self-monitoring and self-help strategies (Krishnamurti et al., 2026). Users can track their mood and access coping techniques independently at any time (Krishnamurti et al., 2026).</a:t>
            </a:r>
            <a:endParaRPr lang="en-US" sz="950" dirty="0"/>
          </a:p>
        </p:txBody>
      </p:sp>
      <p:sp>
        <p:nvSpPr>
          <p:cNvPr id="6" name="Text 4"/>
          <p:cNvSpPr/>
          <p:nvPr/>
        </p:nvSpPr>
        <p:spPr>
          <a:xfrm>
            <a:off x="4728046" y="2502619"/>
            <a:ext cx="2060897"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Long-Term Resilience</a:t>
            </a:r>
            <a:endParaRPr lang="en-US" sz="1200" dirty="0"/>
          </a:p>
        </p:txBody>
      </p:sp>
      <p:sp>
        <p:nvSpPr>
          <p:cNvPr id="7" name="Text 5"/>
          <p:cNvSpPr/>
          <p:nvPr/>
        </p:nvSpPr>
        <p:spPr>
          <a:xfrm>
            <a:off x="4728046" y="2820442"/>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Digital interventions promote self-management skills that build long-term resilience (Krishnamurti et al., 2026).</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Empowerment through technology supports greater autonomy in managing mental health challenges (Lupton, 2023).</a:t>
            </a:r>
            <a:endParaRPr lang="en-US" sz="950"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 5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5543550" y="0"/>
            <a:ext cx="3600450" cy="5143500"/>
          </a:xfrm>
          <a:prstGeom prst="rect">
            <a:avLst/>
          </a:prstGeom>
        </p:spPr>
      </p:pic>
      <p:sp>
        <p:nvSpPr>
          <p:cNvPr id="3" name="Text 0"/>
          <p:cNvSpPr/>
          <p:nvPr/>
        </p:nvSpPr>
        <p:spPr>
          <a:xfrm>
            <a:off x="496119" y="374377"/>
            <a:ext cx="4722763" cy="690562"/>
          </a:xfrm>
          <a:prstGeom prst="rect">
            <a:avLst/>
          </a:prstGeom>
          <a:noFill/>
          <a:ln/>
        </p:spPr>
        <p:txBody>
          <a:bodyPr wrap="square" lIns="0" tIns="0" rIns="0" bIns="0" rtlCol="0" anchor="t">
            <a:normAutofit/>
          </a:bodyPr>
          <a:lstStyle/>
          <a:p>
            <a:pPr marL="0" indent="0" algn="l">
              <a:lnSpc>
                <a:spcPct val="104000"/>
              </a:lnSpc>
              <a:buNone/>
            </a:pPr>
            <a:r>
              <a:rPr lang="en-US" sz="2150" dirty="0">
                <a:solidFill>
                  <a:srgbClr val="403011"/>
                </a:solidFill>
                <a:latin typeface="Brygada 1918 SemiBold" pitchFamily="34" charset="0"/>
                <a:ea typeface="Brygada 1918 SemiBold" pitchFamily="34" charset="-122"/>
                <a:cs typeface="Brygada 1918 SemiBold" pitchFamily="34" charset="-120"/>
              </a:rPr>
              <a:t>Benefits for Children and Family Wellbeing</a:t>
            </a:r>
            <a:endParaRPr lang="en-US" sz="2150" dirty="0"/>
          </a:p>
        </p:txBody>
      </p:sp>
      <p:sp>
        <p:nvSpPr>
          <p:cNvPr id="4" name="Shape 1"/>
          <p:cNvSpPr/>
          <p:nvPr/>
        </p:nvSpPr>
        <p:spPr>
          <a:xfrm>
            <a:off x="496119" y="1212503"/>
            <a:ext cx="4722763" cy="815355"/>
          </a:xfrm>
          <a:prstGeom prst="roundRect">
            <a:avLst>
              <a:gd name="adj" fmla="val 20325"/>
            </a:avLst>
          </a:prstGeom>
          <a:solidFill>
            <a:srgbClr val="F6EBD4"/>
          </a:solidFill>
          <a:ln w="14288">
            <a:solidFill>
              <a:srgbClr val="626C3B"/>
            </a:solidFill>
            <a:prstDash val="solid"/>
          </a:ln>
        </p:spPr>
      </p:sp>
      <p:sp>
        <p:nvSpPr>
          <p:cNvPr id="5" name="Text 2"/>
          <p:cNvSpPr/>
          <p:nvPr/>
        </p:nvSpPr>
        <p:spPr>
          <a:xfrm>
            <a:off x="620837" y="133722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Parenting Quality</a:t>
            </a:r>
            <a:endParaRPr lang="en-US" sz="1050" dirty="0"/>
          </a:p>
        </p:txBody>
      </p:sp>
      <p:sp>
        <p:nvSpPr>
          <p:cNvPr id="6" name="Text 3"/>
          <p:cNvSpPr/>
          <p:nvPr/>
        </p:nvSpPr>
        <p:spPr>
          <a:xfrm>
            <a:off x="620837" y="156887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Improved maternal mental health positively influences parenting quality and child development (WHO, 2022).</a:t>
            </a:r>
            <a:endParaRPr lang="en-US" sz="850" dirty="0"/>
          </a:p>
        </p:txBody>
      </p:sp>
      <p:sp>
        <p:nvSpPr>
          <p:cNvPr id="7" name="Shape 4"/>
          <p:cNvSpPr/>
          <p:nvPr/>
        </p:nvSpPr>
        <p:spPr>
          <a:xfrm>
            <a:off x="496119" y="2126233"/>
            <a:ext cx="4722763" cy="815355"/>
          </a:xfrm>
          <a:prstGeom prst="roundRect">
            <a:avLst>
              <a:gd name="adj" fmla="val 20325"/>
            </a:avLst>
          </a:prstGeom>
          <a:solidFill>
            <a:srgbClr val="F6EBD4"/>
          </a:solidFill>
          <a:ln w="14288">
            <a:solidFill>
              <a:srgbClr val="83792E"/>
            </a:solidFill>
            <a:prstDash val="solid"/>
          </a:ln>
        </p:spPr>
      </p:sp>
      <p:sp>
        <p:nvSpPr>
          <p:cNvPr id="8" name="Text 5"/>
          <p:cNvSpPr/>
          <p:nvPr/>
        </p:nvSpPr>
        <p:spPr>
          <a:xfrm>
            <a:off x="620837" y="225095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Emotional Bonding</a:t>
            </a:r>
            <a:endParaRPr lang="en-US" sz="1050" dirty="0"/>
          </a:p>
        </p:txBody>
      </p:sp>
      <p:sp>
        <p:nvSpPr>
          <p:cNvPr id="9" name="Text 6"/>
          <p:cNvSpPr/>
          <p:nvPr/>
        </p:nvSpPr>
        <p:spPr>
          <a:xfrm>
            <a:off x="620837" y="248260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Reduced maternal stress can lead to better emotional bonding between mothers and their children (Milgrom and Gemmill, 2022).</a:t>
            </a:r>
            <a:endParaRPr lang="en-US" sz="850" dirty="0"/>
          </a:p>
        </p:txBody>
      </p:sp>
      <p:sp>
        <p:nvSpPr>
          <p:cNvPr id="10" name="Shape 7"/>
          <p:cNvSpPr/>
          <p:nvPr/>
        </p:nvSpPr>
        <p:spPr>
          <a:xfrm>
            <a:off x="496119" y="3039963"/>
            <a:ext cx="4722763" cy="815355"/>
          </a:xfrm>
          <a:prstGeom prst="roundRect">
            <a:avLst>
              <a:gd name="adj" fmla="val 20325"/>
            </a:avLst>
          </a:prstGeom>
          <a:solidFill>
            <a:srgbClr val="F6EBD4"/>
          </a:solidFill>
          <a:ln w="14288">
            <a:solidFill>
              <a:srgbClr val="E8AF3B"/>
            </a:solidFill>
            <a:prstDash val="solid"/>
          </a:ln>
        </p:spPr>
      </p:sp>
      <p:sp>
        <p:nvSpPr>
          <p:cNvPr id="11" name="Text 8"/>
          <p:cNvSpPr/>
          <p:nvPr/>
        </p:nvSpPr>
        <p:spPr>
          <a:xfrm>
            <a:off x="620837" y="3164681"/>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Child Outcomes</a:t>
            </a:r>
            <a:endParaRPr lang="en-US" sz="1050" dirty="0"/>
          </a:p>
        </p:txBody>
      </p:sp>
      <p:sp>
        <p:nvSpPr>
          <p:cNvPr id="12" name="Text 9"/>
          <p:cNvSpPr/>
          <p:nvPr/>
        </p:nvSpPr>
        <p:spPr>
          <a:xfrm>
            <a:off x="620837" y="3396332"/>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Children of mothers with better mental health show improved behavioural and emotional outcomes (WHO, 2022).</a:t>
            </a:r>
            <a:endParaRPr lang="en-US" sz="850" dirty="0"/>
          </a:p>
        </p:txBody>
      </p:sp>
      <p:sp>
        <p:nvSpPr>
          <p:cNvPr id="13" name="Shape 10"/>
          <p:cNvSpPr/>
          <p:nvPr/>
        </p:nvSpPr>
        <p:spPr>
          <a:xfrm>
            <a:off x="496119" y="3953694"/>
            <a:ext cx="4722763" cy="815355"/>
          </a:xfrm>
          <a:prstGeom prst="roundRect">
            <a:avLst>
              <a:gd name="adj" fmla="val 20325"/>
            </a:avLst>
          </a:prstGeom>
          <a:solidFill>
            <a:srgbClr val="F6EBD4"/>
          </a:solidFill>
          <a:ln w="14288">
            <a:solidFill>
              <a:srgbClr val="CC914D"/>
            </a:solidFill>
            <a:prstDash val="solid"/>
          </a:ln>
        </p:spPr>
      </p:sp>
      <p:sp>
        <p:nvSpPr>
          <p:cNvPr id="14" name="Text 11"/>
          <p:cNvSpPr/>
          <p:nvPr/>
        </p:nvSpPr>
        <p:spPr>
          <a:xfrm>
            <a:off x="620837" y="4078412"/>
            <a:ext cx="1380976" cy="172641"/>
          </a:xfrm>
          <a:prstGeom prst="rect">
            <a:avLst/>
          </a:prstGeom>
          <a:noFill/>
          <a:ln/>
        </p:spPr>
        <p:txBody>
          <a:bodyPr wrap="none" lIns="0" tIns="0" rIns="0" bIns="0" rtlCol="0" anchor="t"/>
          <a:lstStyle/>
          <a:p>
            <a:pPr marL="0" indent="0" algn="l">
              <a:lnSpc>
                <a:spcPct val="104000"/>
              </a:lnSpc>
              <a:buNone/>
            </a:pPr>
            <a:r>
              <a:rPr lang="en-US" sz="1050" dirty="0">
                <a:solidFill>
                  <a:srgbClr val="403011"/>
                </a:solidFill>
                <a:latin typeface="Brygada 1918 SemiBold" pitchFamily="34" charset="0"/>
                <a:ea typeface="Brygada 1918 SemiBold" pitchFamily="34" charset="-122"/>
                <a:cs typeface="Brygada 1918 SemiBold" pitchFamily="34" charset="-120"/>
              </a:rPr>
              <a:t>Family Benefits</a:t>
            </a:r>
            <a:endParaRPr lang="en-US" sz="1050" dirty="0"/>
          </a:p>
        </p:txBody>
      </p:sp>
      <p:sp>
        <p:nvSpPr>
          <p:cNvPr id="15" name="Text 12"/>
          <p:cNvSpPr/>
          <p:nvPr/>
        </p:nvSpPr>
        <p:spPr>
          <a:xfrm>
            <a:off x="620837" y="4310063"/>
            <a:ext cx="4473327" cy="334268"/>
          </a:xfrm>
          <a:prstGeom prst="rect">
            <a:avLst/>
          </a:prstGeom>
          <a:noFill/>
          <a:ln/>
        </p:spPr>
        <p:txBody>
          <a:bodyPr wrap="square" lIns="0" tIns="0" rIns="0" bIns="0" rtlCol="0" anchor="t">
            <a:normAutofit/>
          </a:bodyPr>
          <a:lstStyle/>
          <a:p>
            <a:pPr marL="0" indent="0" algn="l">
              <a:lnSpc>
                <a:spcPct val="126000"/>
              </a:lnSpc>
              <a:buNone/>
            </a:pPr>
            <a:r>
              <a:rPr lang="en-US" sz="850" dirty="0">
                <a:solidFill>
                  <a:srgbClr val="403011"/>
                </a:solidFill>
                <a:latin typeface="Brygada 1918" pitchFamily="34" charset="0"/>
                <a:ea typeface="Brygada 1918" pitchFamily="34" charset="-122"/>
                <a:cs typeface="Brygada 1918" pitchFamily="34" charset="-120"/>
              </a:rPr>
              <a:t>Supporting single mothers through MindMoms can create broader benefits for entire families (Maternal Mental Health Alliance, 2025).</a:t>
            </a:r>
            <a:endParaRPr lang="en-US" sz="85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 51">
    <p:spTree>
      <p:nvGrpSpPr>
        <p:cNvPr id="1" name=""/>
        <p:cNvGrpSpPr/>
        <p:nvPr/>
      </p:nvGrpSpPr>
      <p:grpSpPr>
        <a:xfrm>
          <a:off x="0" y="0"/>
          <a:ext cx="0" cy="0"/>
          <a:chOff x="0" y="0"/>
          <a:chExt cx="0" cy="0"/>
        </a:xfrm>
      </p:grpSpPr>
      <p:sp>
        <p:nvSpPr>
          <p:cNvPr id="2" name="Text 0"/>
          <p:cNvSpPr/>
          <p:nvPr/>
        </p:nvSpPr>
        <p:spPr>
          <a:xfrm>
            <a:off x="496119" y="773237"/>
            <a:ext cx="376393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Implications for Policy</a:t>
            </a:r>
            <a:endParaRPr lang="en-US" sz="2400" dirty="0"/>
          </a:p>
        </p:txBody>
      </p:sp>
      <p:sp>
        <p:nvSpPr>
          <p:cNvPr id="3" name="Shape 1"/>
          <p:cNvSpPr/>
          <p:nvPr/>
        </p:nvSpPr>
        <p:spPr>
          <a:xfrm>
            <a:off x="496119" y="1408807"/>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537543"/>
            <a:ext cx="372070" cy="372070"/>
          </a:xfrm>
          <a:prstGeom prst="ellipse">
            <a:avLst/>
          </a:prstGeom>
          <a:solidFill>
            <a:srgbClr val="626C3B"/>
          </a:solidFill>
          <a:ln/>
        </p:spPr>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7174" y="1639788"/>
            <a:ext cx="167432" cy="167432"/>
          </a:xfrm>
          <a:prstGeom prst="rect">
            <a:avLst/>
          </a:prstGeom>
        </p:spPr>
      </p:pic>
      <p:sp>
        <p:nvSpPr>
          <p:cNvPr id="6" name="Text 3"/>
          <p:cNvSpPr/>
          <p:nvPr/>
        </p:nvSpPr>
        <p:spPr>
          <a:xfrm>
            <a:off x="624855" y="2033588"/>
            <a:ext cx="1889373"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Informing National Policy</a:t>
            </a:r>
            <a:endParaRPr lang="en-US" sz="1200" dirty="0"/>
          </a:p>
        </p:txBody>
      </p:sp>
      <p:sp>
        <p:nvSpPr>
          <p:cNvPr id="7" name="Text 4"/>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Successful digital interventions can inform national policies on perinatal mental health support (NHS England, 2023).</a:t>
            </a:r>
            <a:endParaRPr lang="en-US" sz="950" dirty="0"/>
          </a:p>
        </p:txBody>
      </p:sp>
      <p:sp>
        <p:nvSpPr>
          <p:cNvPr id="8" name="Shape 5"/>
          <p:cNvSpPr/>
          <p:nvPr/>
        </p:nvSpPr>
        <p:spPr>
          <a:xfrm>
            <a:off x="4633987" y="1408807"/>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537543"/>
            <a:ext cx="372070" cy="372070"/>
          </a:xfrm>
          <a:prstGeom prst="ellipse">
            <a:avLst/>
          </a:prstGeom>
          <a:solidFill>
            <a:srgbClr val="83792E"/>
          </a:solidFill>
          <a:ln/>
        </p:spPr>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5043" y="1639788"/>
            <a:ext cx="167432" cy="167432"/>
          </a:xfrm>
          <a:prstGeom prst="rect">
            <a:avLst/>
          </a:prstGeom>
        </p:spPr>
      </p:pic>
      <p:sp>
        <p:nvSpPr>
          <p:cNvPr id="11" name="Text 7"/>
          <p:cNvSpPr/>
          <p:nvPr/>
        </p:nvSpPr>
        <p:spPr>
          <a:xfrm>
            <a:off x="4762723"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Service Expansion</a:t>
            </a:r>
            <a:endParaRPr lang="en-US" sz="1200" dirty="0"/>
          </a:p>
        </p:txBody>
      </p:sp>
      <p:sp>
        <p:nvSpPr>
          <p:cNvPr id="12" name="Text 8"/>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Evidence from MindMoms can support the expansion of digital mental health services nationally (Lewkowitz et al., 2024).</a:t>
            </a:r>
            <a:endParaRPr lang="en-US" sz="950" dirty="0"/>
          </a:p>
        </p:txBody>
      </p:sp>
      <p:sp>
        <p:nvSpPr>
          <p:cNvPr id="13" name="Shape 9"/>
          <p:cNvSpPr/>
          <p:nvPr/>
        </p:nvSpPr>
        <p:spPr>
          <a:xfrm>
            <a:off x="496119" y="2951485"/>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080221"/>
            <a:ext cx="372070" cy="372070"/>
          </a:xfrm>
          <a:prstGeom prst="ellipse">
            <a:avLst/>
          </a:prstGeom>
          <a:solidFill>
            <a:srgbClr val="E8AF3B"/>
          </a:solidFill>
          <a:ln/>
        </p:spPr>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27174" y="3182466"/>
            <a:ext cx="167432" cy="167432"/>
          </a:xfrm>
          <a:prstGeom prst="rect">
            <a:avLst/>
          </a:prstGeom>
        </p:spPr>
      </p:pic>
      <p:sp>
        <p:nvSpPr>
          <p:cNvPr id="16" name="Text 11"/>
          <p:cNvSpPr/>
          <p:nvPr/>
        </p:nvSpPr>
        <p:spPr>
          <a:xfrm>
            <a:off x="624855" y="3576265"/>
            <a:ext cx="1649313"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Developing Guidelines</a:t>
            </a:r>
            <a:endParaRPr lang="en-US" sz="1200" dirty="0"/>
          </a:p>
        </p:txBody>
      </p:sp>
      <p:sp>
        <p:nvSpPr>
          <p:cNvPr id="17" name="Text 12"/>
          <p:cNvSpPr/>
          <p:nvPr/>
        </p:nvSpPr>
        <p:spPr>
          <a:xfrm>
            <a:off x="624855"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Policymakers can use findings to develop guidelines for mobile mental health interventions (Inderstrodt et al., 2025).</a:t>
            </a:r>
            <a:endParaRPr lang="en-US" sz="950" dirty="0"/>
          </a:p>
        </p:txBody>
      </p:sp>
      <p:sp>
        <p:nvSpPr>
          <p:cNvPr id="18" name="Shape 13"/>
          <p:cNvSpPr/>
          <p:nvPr/>
        </p:nvSpPr>
        <p:spPr>
          <a:xfrm>
            <a:off x="4633987" y="2951485"/>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080221"/>
            <a:ext cx="372070" cy="372070"/>
          </a:xfrm>
          <a:prstGeom prst="ellipse">
            <a:avLst/>
          </a:prstGeom>
          <a:solidFill>
            <a:srgbClr val="CC914D"/>
          </a:solidFill>
          <a:ln/>
        </p:spPr>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5043" y="3182466"/>
            <a:ext cx="167432" cy="167432"/>
          </a:xfrm>
          <a:prstGeom prst="rect">
            <a:avLst/>
          </a:prstGeom>
        </p:spPr>
      </p:pic>
      <p:sp>
        <p:nvSpPr>
          <p:cNvPr id="21" name="Text 15"/>
          <p:cNvSpPr/>
          <p:nvPr/>
        </p:nvSpPr>
        <p:spPr>
          <a:xfrm>
            <a:off x="4762723"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National Alignment</a:t>
            </a:r>
            <a:endParaRPr lang="en-US" sz="1200" dirty="0"/>
          </a:p>
        </p:txBody>
      </p:sp>
      <p:sp>
        <p:nvSpPr>
          <p:cNvPr id="22" name="Text 16"/>
          <p:cNvSpPr/>
          <p:nvPr/>
        </p:nvSpPr>
        <p:spPr>
          <a:xfrm>
            <a:off x="4762723"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The intervention aligns with national priorities for improving access to mental health care (NHS England, 2023).</a:t>
            </a:r>
            <a:endParaRPr lang="en-US" sz="95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 52">
    <p:spTree>
      <p:nvGrpSpPr>
        <p:cNvPr id="1" name=""/>
        <p:cNvGrpSpPr/>
        <p:nvPr/>
      </p:nvGrpSpPr>
      <p:grpSpPr>
        <a:xfrm>
          <a:off x="0" y="0"/>
          <a:ext cx="0" cy="0"/>
          <a:chOff x="0" y="0"/>
          <a:chExt cx="0" cy="0"/>
        </a:xfrm>
      </p:grpSpPr>
      <p:sp>
        <p:nvSpPr>
          <p:cNvPr id="2" name="Text 0"/>
          <p:cNvSpPr/>
          <p:nvPr/>
        </p:nvSpPr>
        <p:spPr>
          <a:xfrm>
            <a:off x="496119" y="1151037"/>
            <a:ext cx="4249862"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Implications for Research</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786607"/>
            <a:ext cx="4013895" cy="941710"/>
          </a:xfrm>
          <a:prstGeom prst="rect">
            <a:avLst/>
          </a:prstGeom>
        </p:spPr>
      </p:pic>
      <p:sp>
        <p:nvSpPr>
          <p:cNvPr id="4" name="Text 1"/>
          <p:cNvSpPr/>
          <p:nvPr/>
        </p:nvSpPr>
        <p:spPr>
          <a:xfrm>
            <a:off x="691530"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Valuable Data</a:t>
            </a:r>
            <a:endParaRPr lang="en-US" sz="1200" dirty="0"/>
          </a:p>
        </p:txBody>
      </p:sp>
      <p:sp>
        <p:nvSpPr>
          <p:cNvPr id="5" name="Text 2"/>
          <p:cNvSpPr/>
          <p:nvPr/>
        </p:nvSpPr>
        <p:spPr>
          <a:xfrm>
            <a:off x="691530" y="2193131"/>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can contribute valuable data on the effectiveness of digital interventions for single mothers (Lewkowitz et al., 2024).</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1786607"/>
            <a:ext cx="4013895" cy="941710"/>
          </a:xfrm>
          <a:prstGeom prst="rect">
            <a:avLst/>
          </a:prstGeom>
        </p:spPr>
      </p:pic>
      <p:sp>
        <p:nvSpPr>
          <p:cNvPr id="7" name="Text 3"/>
          <p:cNvSpPr/>
          <p:nvPr/>
        </p:nvSpPr>
        <p:spPr>
          <a:xfrm>
            <a:off x="4829398"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Future Research</a:t>
            </a:r>
            <a:endParaRPr lang="en-US" sz="1200" dirty="0"/>
          </a:p>
        </p:txBody>
      </p:sp>
      <p:sp>
        <p:nvSpPr>
          <p:cNvPr id="8" name="Text 4"/>
          <p:cNvSpPr/>
          <p:nvPr/>
        </p:nvSpPr>
        <p:spPr>
          <a:xfrm>
            <a:off x="4829398" y="2193131"/>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Future research can build on findings to improve digital mental health tools for vulnerable groups (Taylor et al., 2026).</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852291"/>
            <a:ext cx="4013895" cy="1140172"/>
          </a:xfrm>
          <a:prstGeom prst="rect">
            <a:avLst/>
          </a:prstGeom>
        </p:spPr>
      </p:pic>
      <p:sp>
        <p:nvSpPr>
          <p:cNvPr id="10" name="Text 5"/>
          <p:cNvSpPr/>
          <p:nvPr/>
        </p:nvSpPr>
        <p:spPr>
          <a:xfrm>
            <a:off x="691530" y="299055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Engagement Studies</a:t>
            </a:r>
            <a:endParaRPr lang="en-US" sz="1200" dirty="0"/>
          </a:p>
        </p:txBody>
      </p:sp>
      <p:sp>
        <p:nvSpPr>
          <p:cNvPr id="11" name="Text 6"/>
          <p:cNvSpPr/>
          <p:nvPr/>
        </p:nvSpPr>
        <p:spPr>
          <a:xfrm>
            <a:off x="691530" y="3258815"/>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 intervention provides opportunities for studies on user engagement and long-term outcomes (Daehn et al., 2024).</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2852291"/>
            <a:ext cx="4013895" cy="1140172"/>
          </a:xfrm>
          <a:prstGeom prst="rect">
            <a:avLst/>
          </a:prstGeom>
        </p:spPr>
      </p:pic>
      <p:sp>
        <p:nvSpPr>
          <p:cNvPr id="13" name="Text 7"/>
          <p:cNvSpPr/>
          <p:nvPr/>
        </p:nvSpPr>
        <p:spPr>
          <a:xfrm>
            <a:off x="4829398" y="2990552"/>
            <a:ext cx="231442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Informing Similar Programmes</a:t>
            </a:r>
            <a:endParaRPr lang="en-US" sz="1200" dirty="0"/>
          </a:p>
        </p:txBody>
      </p:sp>
      <p:sp>
        <p:nvSpPr>
          <p:cNvPr id="14" name="Text 8"/>
          <p:cNvSpPr/>
          <p:nvPr/>
        </p:nvSpPr>
        <p:spPr>
          <a:xfrm>
            <a:off x="4829398" y="3258815"/>
            <a:ext cx="36802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Research generated from MindMoms can inform the development of similar digital health programmes (Inderstrodt et al., 2025).</a:t>
            </a:r>
            <a:endParaRPr lang="en-US" sz="95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 53">
    <p:spTree>
      <p:nvGrpSpPr>
        <p:cNvPr id="1" name=""/>
        <p:cNvGrpSpPr/>
        <p:nvPr/>
      </p:nvGrpSpPr>
      <p:grpSpPr>
        <a:xfrm>
          <a:off x="0" y="0"/>
          <a:ext cx="0" cy="0"/>
          <a:chOff x="0" y="0"/>
          <a:chExt cx="0" cy="0"/>
        </a:xfrm>
      </p:grpSpPr>
      <p:sp>
        <p:nvSpPr>
          <p:cNvPr id="2" name="Text 0"/>
          <p:cNvSpPr/>
          <p:nvPr/>
        </p:nvSpPr>
        <p:spPr>
          <a:xfrm>
            <a:off x="496119" y="1269281"/>
            <a:ext cx="6352580"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Implications for Education and Training</a:t>
            </a:r>
            <a:endParaRPr lang="en-US" sz="2400" dirty="0"/>
          </a:p>
        </p:txBody>
      </p:sp>
      <p:sp>
        <p:nvSpPr>
          <p:cNvPr id="3" name="Shape 1"/>
          <p:cNvSpPr/>
          <p:nvPr/>
        </p:nvSpPr>
        <p:spPr>
          <a:xfrm>
            <a:off x="496119" y="1904851"/>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033588"/>
            <a:ext cx="1645890"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Training Professionals</a:t>
            </a:r>
            <a:endParaRPr lang="en-US" sz="1200" dirty="0"/>
          </a:p>
        </p:txBody>
      </p:sp>
      <p:sp>
        <p:nvSpPr>
          <p:cNvPr id="5" name="Text 3"/>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Findings from MindMoms can be used to train healthcare professionals in digital mental health (Inderstrodt et al., 2025).</a:t>
            </a:r>
            <a:endParaRPr lang="en-US" sz="950" dirty="0"/>
          </a:p>
        </p:txBody>
      </p:sp>
      <p:sp>
        <p:nvSpPr>
          <p:cNvPr id="6" name="Shape 4"/>
          <p:cNvSpPr/>
          <p:nvPr/>
        </p:nvSpPr>
        <p:spPr>
          <a:xfrm>
            <a:off x="4633987" y="1904851"/>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033588"/>
            <a:ext cx="185789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Educational Programmes</a:t>
            </a:r>
            <a:endParaRPr lang="en-US" sz="1200" dirty="0"/>
          </a:p>
        </p:txBody>
      </p:sp>
      <p:sp>
        <p:nvSpPr>
          <p:cNvPr id="8" name="Text 6"/>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Educational programmes can incorporate evidence on effective digital interventions for perinatal care (Lewkowitz et al., 2024).</a:t>
            </a:r>
            <a:endParaRPr lang="en-US" sz="950" dirty="0"/>
          </a:p>
        </p:txBody>
      </p:sp>
      <p:sp>
        <p:nvSpPr>
          <p:cNvPr id="9" name="Shape 7"/>
          <p:cNvSpPr/>
          <p:nvPr/>
        </p:nvSpPr>
        <p:spPr>
          <a:xfrm>
            <a:off x="496119" y="2951485"/>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08022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Training Modules</a:t>
            </a:r>
            <a:endParaRPr lang="en-US" sz="1200" dirty="0"/>
          </a:p>
        </p:txBody>
      </p:sp>
      <p:sp>
        <p:nvSpPr>
          <p:cNvPr id="11" name="Text 9"/>
          <p:cNvSpPr/>
          <p:nvPr/>
        </p:nvSpPr>
        <p:spPr>
          <a:xfrm>
            <a:off x="624855"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Training modules can be developed to help professionals support patients using mobile applications (Hanley and Williams, 2025).</a:t>
            </a:r>
            <a:endParaRPr lang="en-US" sz="950" dirty="0"/>
          </a:p>
        </p:txBody>
      </p:sp>
      <p:sp>
        <p:nvSpPr>
          <p:cNvPr id="12" name="Shape 10"/>
          <p:cNvSpPr/>
          <p:nvPr/>
        </p:nvSpPr>
        <p:spPr>
          <a:xfrm>
            <a:off x="4633987" y="2951485"/>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080221"/>
            <a:ext cx="1651918"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Digital Health Literacy</a:t>
            </a:r>
            <a:endParaRPr lang="en-US" sz="1200" dirty="0"/>
          </a:p>
        </p:txBody>
      </p:sp>
      <p:sp>
        <p:nvSpPr>
          <p:cNvPr id="14" name="Text 12"/>
          <p:cNvSpPr/>
          <p:nvPr/>
        </p:nvSpPr>
        <p:spPr>
          <a:xfrm>
            <a:off x="4762723" y="334848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MindMoms contributes to building digital health literacy among future health professionals (Lupton, 2023).</a:t>
            </a:r>
            <a:endParaRPr lang="en-US" sz="95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 54">
    <p:spTree>
      <p:nvGrpSpPr>
        <p:cNvPr id="1" name=""/>
        <p:cNvGrpSpPr/>
        <p:nvPr/>
      </p:nvGrpSpPr>
      <p:grpSpPr>
        <a:xfrm>
          <a:off x="0" y="0"/>
          <a:ext cx="0" cy="0"/>
          <a:chOff x="0" y="0"/>
          <a:chExt cx="0" cy="0"/>
        </a:xfrm>
      </p:grpSpPr>
      <p:sp>
        <p:nvSpPr>
          <p:cNvPr id="2" name="Text 0"/>
          <p:cNvSpPr/>
          <p:nvPr/>
        </p:nvSpPr>
        <p:spPr>
          <a:xfrm>
            <a:off x="496119" y="900410"/>
            <a:ext cx="498291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Broader Public Health Benefits</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535981"/>
            <a:ext cx="310083" cy="310083"/>
          </a:xfrm>
          <a:prstGeom prst="rect">
            <a:avLst/>
          </a:prstGeom>
        </p:spPr>
      </p:pic>
      <p:sp>
        <p:nvSpPr>
          <p:cNvPr id="4" name="Text 1"/>
          <p:cNvSpPr/>
          <p:nvPr/>
        </p:nvSpPr>
        <p:spPr>
          <a:xfrm>
            <a:off x="496119" y="20010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Burden</a:t>
            </a:r>
            <a:endParaRPr lang="en-US" sz="1200" dirty="0"/>
          </a:p>
        </p:txBody>
      </p:sp>
      <p:sp>
        <p:nvSpPr>
          <p:cNvPr id="5" name="Text 2"/>
          <p:cNvSpPr/>
          <p:nvPr/>
        </p:nvSpPr>
        <p:spPr>
          <a:xfrm>
            <a:off x="496119" y="2269331"/>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Widespread use of MindMoms can contribute to reducing the overall burden of perinatal mental illness (WHO, 2022).</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465" y="1535981"/>
            <a:ext cx="310083" cy="310083"/>
          </a:xfrm>
          <a:prstGeom prst="rect">
            <a:avLst/>
          </a:prstGeom>
        </p:spPr>
      </p:pic>
      <p:sp>
        <p:nvSpPr>
          <p:cNvPr id="7" name="Text 3"/>
          <p:cNvSpPr/>
          <p:nvPr/>
        </p:nvSpPr>
        <p:spPr>
          <a:xfrm>
            <a:off x="4649465" y="2001069"/>
            <a:ext cx="201461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Population-Level Outcomes</a:t>
            </a:r>
            <a:endParaRPr lang="en-US" sz="1200" dirty="0"/>
          </a:p>
        </p:txBody>
      </p:sp>
      <p:sp>
        <p:nvSpPr>
          <p:cNvPr id="8" name="Text 4"/>
          <p:cNvSpPr/>
          <p:nvPr/>
        </p:nvSpPr>
        <p:spPr>
          <a:xfrm>
            <a:off x="4649465" y="2269331"/>
            <a:ext cx="3998416"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Improved maternal mental health leads to better population-level health and social outcomes (WHO, 2022).</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2914278"/>
            <a:ext cx="310083" cy="310083"/>
          </a:xfrm>
          <a:prstGeom prst="rect">
            <a:avLst/>
          </a:prstGeom>
        </p:spPr>
      </p:pic>
      <p:sp>
        <p:nvSpPr>
          <p:cNvPr id="10" name="Text 5"/>
          <p:cNvSpPr/>
          <p:nvPr/>
        </p:nvSpPr>
        <p:spPr>
          <a:xfrm>
            <a:off x="496119" y="3379366"/>
            <a:ext cx="160697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Reducing Inequalities</a:t>
            </a:r>
            <a:endParaRPr lang="en-US" sz="1200" dirty="0"/>
          </a:p>
        </p:txBody>
      </p:sp>
      <p:sp>
        <p:nvSpPr>
          <p:cNvPr id="11" name="Text 6"/>
          <p:cNvSpPr/>
          <p:nvPr/>
        </p:nvSpPr>
        <p:spPr>
          <a:xfrm>
            <a:off x="496119" y="3647629"/>
            <a:ext cx="399834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support public health goals of increasing access and reducing inequalities (WHO, 2022).</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49465" y="2914278"/>
            <a:ext cx="310083" cy="310083"/>
          </a:xfrm>
          <a:prstGeom prst="rect">
            <a:avLst/>
          </a:prstGeom>
        </p:spPr>
      </p:pic>
      <p:sp>
        <p:nvSpPr>
          <p:cNvPr id="13" name="Text 7"/>
          <p:cNvSpPr/>
          <p:nvPr/>
        </p:nvSpPr>
        <p:spPr>
          <a:xfrm>
            <a:off x="4649465" y="337936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Community Impact</a:t>
            </a:r>
            <a:endParaRPr lang="en-US" sz="1200" dirty="0"/>
          </a:p>
        </p:txBody>
      </p:sp>
      <p:sp>
        <p:nvSpPr>
          <p:cNvPr id="14" name="Text 8"/>
          <p:cNvSpPr/>
          <p:nvPr/>
        </p:nvSpPr>
        <p:spPr>
          <a:xfrm>
            <a:off x="4649465" y="3647629"/>
            <a:ext cx="3998416"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has the potential to create positive ripple effects across communities and health systems (Maternal Mental Health Alliance, 2025).</a:t>
            </a:r>
            <a:endParaRPr lang="en-US" sz="95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 55">
    <p:spTree>
      <p:nvGrpSpPr>
        <p:cNvPr id="1" name=""/>
        <p:cNvGrpSpPr/>
        <p:nvPr/>
      </p:nvGrpSpPr>
      <p:grpSpPr>
        <a:xfrm>
          <a:off x="0" y="0"/>
          <a:ext cx="0" cy="0"/>
          <a:chOff x="0" y="0"/>
          <a:chExt cx="0" cy="0"/>
        </a:xfrm>
      </p:grpSpPr>
      <p:sp>
        <p:nvSpPr>
          <p:cNvPr id="2" name="Text 0"/>
          <p:cNvSpPr/>
          <p:nvPr/>
        </p:nvSpPr>
        <p:spPr>
          <a:xfrm>
            <a:off x="496119" y="1240706"/>
            <a:ext cx="5841206"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Economic and System-Level Benefits</a:t>
            </a:r>
            <a:endParaRPr lang="en-US" sz="2400" dirty="0"/>
          </a:p>
        </p:txBody>
      </p:sp>
      <p:sp>
        <p:nvSpPr>
          <p:cNvPr id="3" name="Text 1"/>
          <p:cNvSpPr/>
          <p:nvPr/>
        </p:nvSpPr>
        <p:spPr>
          <a:xfrm>
            <a:off x="496119" y="1938263"/>
            <a:ext cx="2613868" cy="409352"/>
          </a:xfrm>
          <a:prstGeom prst="rect">
            <a:avLst/>
          </a:prstGeom>
          <a:noFill/>
          <a:ln/>
        </p:spPr>
        <p:txBody>
          <a:bodyPr wrap="none" lIns="0" tIns="0" rIns="0" bIns="0" rtlCol="0" anchor="t"/>
          <a:lstStyle/>
          <a:p>
            <a:pPr marL="0" indent="0" algn="ctr">
              <a:lnSpc>
                <a:spcPct val="83000"/>
              </a:lnSpc>
              <a:buNone/>
            </a:pPr>
            <a:r>
              <a:rPr lang="en-US" sz="3200" dirty="0">
                <a:solidFill>
                  <a:srgbClr val="403011"/>
                </a:solidFill>
                <a:latin typeface="Brygada 1918 SemiBold" pitchFamily="34" charset="0"/>
                <a:ea typeface="Brygada 1918 SemiBold" pitchFamily="34" charset="-122"/>
                <a:cs typeface="Brygada 1918 SemiBold" pitchFamily="34" charset="-120"/>
              </a:rPr>
              <a:t>↓Cost</a:t>
            </a:r>
            <a:endParaRPr lang="en-US" sz="3200" dirty="0"/>
          </a:p>
        </p:txBody>
      </p:sp>
      <p:sp>
        <p:nvSpPr>
          <p:cNvPr id="4" name="Text 2"/>
          <p:cNvSpPr/>
          <p:nvPr/>
        </p:nvSpPr>
        <p:spPr>
          <a:xfrm>
            <a:off x="843111" y="2502619"/>
            <a:ext cx="1919883" cy="193849"/>
          </a:xfrm>
          <a:prstGeom prst="rect">
            <a:avLst/>
          </a:prstGeom>
          <a:noFill/>
          <a:ln/>
        </p:spPr>
        <p:txBody>
          <a:bodyPr wrap="none" lIns="0" tIns="0" rIns="0" bIns="0" rtlCol="0" anchor="t"/>
          <a:lstStyle/>
          <a:p>
            <a:pPr marL="0" indent="0" algn="ctr">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Reduced Long-Term Costs</a:t>
            </a:r>
            <a:endParaRPr lang="en-US" sz="1200" dirty="0"/>
          </a:p>
        </p:txBody>
      </p:sp>
      <p:sp>
        <p:nvSpPr>
          <p:cNvPr id="5" name="Text 3"/>
          <p:cNvSpPr/>
          <p:nvPr/>
        </p:nvSpPr>
        <p:spPr>
          <a:xfrm>
            <a:off x="496119" y="2770882"/>
            <a:ext cx="2613868" cy="793849"/>
          </a:xfrm>
          <a:prstGeom prst="rect">
            <a:avLst/>
          </a:prstGeom>
          <a:noFill/>
          <a:ln/>
        </p:spPr>
        <p:txBody>
          <a:bodyPr wrap="square" lIns="0" tIns="0" rIns="0" bIns="0" rtlCol="0" anchor="t">
            <a:normAutofit/>
          </a:bodyPr>
          <a:lstStyle/>
          <a:p>
            <a:pPr marL="0" indent="0" algn="ctr">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can reduce the long-term costs associated with untreated maternal mental illness (NHS England, 2023).</a:t>
            </a:r>
            <a:endParaRPr lang="en-US" sz="950" dirty="0"/>
          </a:p>
        </p:txBody>
      </p:sp>
      <p:sp>
        <p:nvSpPr>
          <p:cNvPr id="6" name="Text 4"/>
          <p:cNvSpPr/>
          <p:nvPr/>
        </p:nvSpPr>
        <p:spPr>
          <a:xfrm>
            <a:off x="3264991" y="1938263"/>
            <a:ext cx="2613943" cy="409352"/>
          </a:xfrm>
          <a:prstGeom prst="rect">
            <a:avLst/>
          </a:prstGeom>
          <a:noFill/>
          <a:ln/>
        </p:spPr>
        <p:txBody>
          <a:bodyPr wrap="none" lIns="0" tIns="0" rIns="0" bIns="0" rtlCol="0" anchor="t"/>
          <a:lstStyle/>
          <a:p>
            <a:pPr marL="0" indent="0" algn="ctr">
              <a:lnSpc>
                <a:spcPct val="83000"/>
              </a:lnSpc>
              <a:buNone/>
            </a:pPr>
            <a:r>
              <a:rPr lang="en-US" sz="3200" dirty="0">
                <a:solidFill>
                  <a:srgbClr val="403011"/>
                </a:solidFill>
                <a:latin typeface="Brygada 1918 SemiBold" pitchFamily="34" charset="0"/>
                <a:ea typeface="Brygada 1918 SemiBold" pitchFamily="34" charset="-122"/>
                <a:cs typeface="Brygada 1918 SemiBold" pitchFamily="34" charset="-120"/>
              </a:rPr>
              <a:t>↑ROI</a:t>
            </a:r>
            <a:endParaRPr lang="en-US" sz="3200" dirty="0"/>
          </a:p>
        </p:txBody>
      </p:sp>
      <p:sp>
        <p:nvSpPr>
          <p:cNvPr id="7" name="Text 5"/>
          <p:cNvSpPr/>
          <p:nvPr/>
        </p:nvSpPr>
        <p:spPr>
          <a:xfrm>
            <a:off x="3796680" y="2502619"/>
            <a:ext cx="1550566" cy="193849"/>
          </a:xfrm>
          <a:prstGeom prst="rect">
            <a:avLst/>
          </a:prstGeom>
          <a:noFill/>
          <a:ln/>
        </p:spPr>
        <p:txBody>
          <a:bodyPr wrap="none" lIns="0" tIns="0" rIns="0" bIns="0" rtlCol="0" anchor="t"/>
          <a:lstStyle/>
          <a:p>
            <a:pPr marL="0" indent="0" algn="ctr">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Economic Returns</a:t>
            </a:r>
            <a:endParaRPr lang="en-US" sz="1200" dirty="0"/>
          </a:p>
        </p:txBody>
      </p:sp>
      <p:sp>
        <p:nvSpPr>
          <p:cNvPr id="8" name="Text 6"/>
          <p:cNvSpPr/>
          <p:nvPr/>
        </p:nvSpPr>
        <p:spPr>
          <a:xfrm>
            <a:off x="3264991" y="2770882"/>
            <a:ext cx="2613943" cy="793849"/>
          </a:xfrm>
          <a:prstGeom prst="rect">
            <a:avLst/>
          </a:prstGeom>
          <a:noFill/>
          <a:ln/>
        </p:spPr>
        <p:txBody>
          <a:bodyPr wrap="square" lIns="0" tIns="0" rIns="0" bIns="0" rtlCol="0" anchor="t">
            <a:normAutofit/>
          </a:bodyPr>
          <a:lstStyle/>
          <a:p>
            <a:pPr marL="0" indent="0" algn="ctr">
              <a:lnSpc>
                <a:spcPct val="133000"/>
              </a:lnSpc>
              <a:buNone/>
            </a:pPr>
            <a:r>
              <a:rPr lang="en-US" sz="950" dirty="0">
                <a:solidFill>
                  <a:srgbClr val="403011"/>
                </a:solidFill>
                <a:latin typeface="Brygada 1918" pitchFamily="34" charset="0"/>
                <a:ea typeface="Brygada 1918" pitchFamily="34" charset="-122"/>
                <a:cs typeface="Brygada 1918" pitchFamily="34" charset="-120"/>
              </a:rPr>
              <a:t>Investment in digital solutions like MindMoms can generate significant economic and social returns (Lewkowitz et al., 2024).</a:t>
            </a:r>
            <a:endParaRPr lang="en-US" sz="950" dirty="0"/>
          </a:p>
        </p:txBody>
      </p:sp>
      <p:sp>
        <p:nvSpPr>
          <p:cNvPr id="9" name="Text 7"/>
          <p:cNvSpPr/>
          <p:nvPr/>
        </p:nvSpPr>
        <p:spPr>
          <a:xfrm>
            <a:off x="6033939" y="1938263"/>
            <a:ext cx="2613943" cy="409352"/>
          </a:xfrm>
          <a:prstGeom prst="rect">
            <a:avLst/>
          </a:prstGeom>
          <a:noFill/>
          <a:ln/>
        </p:spPr>
        <p:txBody>
          <a:bodyPr wrap="none" lIns="0" tIns="0" rIns="0" bIns="0" rtlCol="0" anchor="t"/>
          <a:lstStyle/>
          <a:p>
            <a:pPr marL="0" indent="0" algn="ctr">
              <a:lnSpc>
                <a:spcPct val="83000"/>
              </a:lnSpc>
              <a:buNone/>
            </a:pPr>
            <a:r>
              <a:rPr lang="en-US" sz="3200" dirty="0">
                <a:solidFill>
                  <a:srgbClr val="403011"/>
                </a:solidFill>
                <a:latin typeface="Brygada 1918 SemiBold" pitchFamily="34" charset="0"/>
                <a:ea typeface="Brygada 1918 SemiBold" pitchFamily="34" charset="-122"/>
                <a:cs typeface="Brygada 1918 SemiBold" pitchFamily="34" charset="-120"/>
              </a:rPr>
              <a:t>↓Pressure</a:t>
            </a:r>
            <a:endParaRPr lang="en-US" sz="3200" dirty="0"/>
          </a:p>
        </p:txBody>
      </p:sp>
      <p:sp>
        <p:nvSpPr>
          <p:cNvPr id="10" name="Text 8"/>
          <p:cNvSpPr/>
          <p:nvPr/>
        </p:nvSpPr>
        <p:spPr>
          <a:xfrm>
            <a:off x="6565627" y="2502619"/>
            <a:ext cx="1550566" cy="193849"/>
          </a:xfrm>
          <a:prstGeom prst="rect">
            <a:avLst/>
          </a:prstGeom>
          <a:noFill/>
          <a:ln/>
        </p:spPr>
        <p:txBody>
          <a:bodyPr wrap="none" lIns="0" tIns="0" rIns="0" bIns="0" rtlCol="0" anchor="t"/>
          <a:lstStyle/>
          <a:p>
            <a:pPr marL="0" indent="0" algn="ctr">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System Relief</a:t>
            </a:r>
            <a:endParaRPr lang="en-US" sz="1200" dirty="0"/>
          </a:p>
        </p:txBody>
      </p:sp>
      <p:sp>
        <p:nvSpPr>
          <p:cNvPr id="11" name="Text 9"/>
          <p:cNvSpPr/>
          <p:nvPr/>
        </p:nvSpPr>
        <p:spPr>
          <a:xfrm>
            <a:off x="6033939" y="2770882"/>
            <a:ext cx="2613943" cy="595387"/>
          </a:xfrm>
          <a:prstGeom prst="rect">
            <a:avLst/>
          </a:prstGeom>
          <a:noFill/>
          <a:ln/>
        </p:spPr>
        <p:txBody>
          <a:bodyPr wrap="square" lIns="0" tIns="0" rIns="0" bIns="0" rtlCol="0" anchor="t">
            <a:normAutofit/>
          </a:bodyPr>
          <a:lstStyle/>
          <a:p>
            <a:pPr marL="0" indent="0" algn="ctr">
              <a:lnSpc>
                <a:spcPct val="133000"/>
              </a:lnSpc>
              <a:buNone/>
            </a:pPr>
            <a:r>
              <a:rPr lang="en-US" sz="950" dirty="0">
                <a:solidFill>
                  <a:srgbClr val="403011"/>
                </a:solidFill>
                <a:latin typeface="Brygada 1918" pitchFamily="34" charset="0"/>
                <a:ea typeface="Brygada 1918" pitchFamily="34" charset="-122"/>
                <a:cs typeface="Brygada 1918" pitchFamily="34" charset="-120"/>
              </a:rPr>
              <a:t>Reduced need for intensive clinical interventions can ease pressure on healthcare systems (NHS England, 2023).</a:t>
            </a:r>
            <a:endParaRPr lang="en-US" sz="950" dirty="0"/>
          </a:p>
        </p:txBody>
      </p:sp>
      <p:sp>
        <p:nvSpPr>
          <p:cNvPr id="12" name="Text 10"/>
          <p:cNvSpPr/>
          <p:nvPr/>
        </p:nvSpPr>
        <p:spPr>
          <a:xfrm>
            <a:off x="496119" y="3704258"/>
            <a:ext cx="8608963" cy="198462"/>
          </a:xfrm>
          <a:prstGeom prst="rect">
            <a:avLst/>
          </a:prstGeom>
          <a:noFill/>
          <a:ln/>
        </p:spPr>
        <p:txBody>
          <a:bodyPr wrap="none" lIns="0" tIns="0" rIns="0" bIns="0" rtlCol="0" anchor="t"/>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Mobile tools offer a cost-effective way to deliver support compared to traditional service models (Dixit et al., 2025).</a:t>
            </a:r>
            <a:endParaRPr lang="en-US" sz="95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 56">
    <p:spTree>
      <p:nvGrpSpPr>
        <p:cNvPr id="1" name=""/>
        <p:cNvGrpSpPr/>
        <p:nvPr/>
      </p:nvGrpSpPr>
      <p:grpSpPr>
        <a:xfrm>
          <a:off x="0" y="0"/>
          <a:ext cx="0" cy="0"/>
          <a:chOff x="0" y="0"/>
          <a:chExt cx="0" cy="0"/>
        </a:xfrm>
      </p:grpSpPr>
      <p:sp>
        <p:nvSpPr>
          <p:cNvPr id="2" name="Text 0"/>
          <p:cNvSpPr/>
          <p:nvPr/>
        </p:nvSpPr>
        <p:spPr>
          <a:xfrm>
            <a:off x="496119" y="1183407"/>
            <a:ext cx="846422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Challenges &amp; Strategies to Maximise Benefits</a:t>
            </a:r>
            <a:endParaRPr lang="en-US" sz="2400" dirty="0"/>
          </a:p>
        </p:txBody>
      </p:sp>
      <p:sp>
        <p:nvSpPr>
          <p:cNvPr id="3" name="Text 1"/>
          <p:cNvSpPr/>
          <p:nvPr/>
        </p:nvSpPr>
        <p:spPr>
          <a:xfrm>
            <a:off x="496119" y="1880964"/>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Potential Challenges</a:t>
            </a:r>
            <a:endParaRPr lang="en-US" sz="1200" dirty="0"/>
          </a:p>
        </p:txBody>
      </p:sp>
      <p:sp>
        <p:nvSpPr>
          <p:cNvPr id="4" name="Text 2"/>
          <p:cNvSpPr/>
          <p:nvPr/>
        </p:nvSpPr>
        <p:spPr>
          <a:xfrm>
            <a:off x="496119" y="2198787"/>
            <a:ext cx="3924598" cy="1277541"/>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Not all single mothers may engage consistently with digital mental health interventions (Tsai et al., 2022).</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Technical barriers and low digital literacy can limit the realisation of potential benefits (Lupton, 2023).</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Sustaining long-term engagement remains a challenge in many digital health programmes (Daehn et al., 2024).</a:t>
            </a:r>
            <a:endParaRPr lang="en-US" sz="950" dirty="0"/>
          </a:p>
        </p:txBody>
      </p:sp>
      <p:sp>
        <p:nvSpPr>
          <p:cNvPr id="5" name="Shape 3"/>
          <p:cNvSpPr/>
          <p:nvPr/>
        </p:nvSpPr>
        <p:spPr>
          <a:xfrm>
            <a:off x="4638749" y="1756990"/>
            <a:ext cx="4103191" cy="2203028"/>
          </a:xfrm>
          <a:prstGeom prst="roundRect">
            <a:avLst>
              <a:gd name="adj" fmla="val 13514"/>
            </a:avLst>
          </a:prstGeom>
          <a:solidFill>
            <a:srgbClr val="626C3B"/>
          </a:solidFill>
          <a:ln/>
        </p:spPr>
      </p:sp>
      <p:sp>
        <p:nvSpPr>
          <p:cNvPr id="6" name="Text 4"/>
          <p:cNvSpPr/>
          <p:nvPr/>
        </p:nvSpPr>
        <p:spPr>
          <a:xfrm>
            <a:off x="4762723" y="1880964"/>
            <a:ext cx="2768798"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Strategies to Maximise Benefits</a:t>
            </a:r>
            <a:endParaRPr lang="en-US" sz="1200" dirty="0"/>
          </a:p>
        </p:txBody>
      </p:sp>
      <p:sp>
        <p:nvSpPr>
          <p:cNvPr id="7" name="Text 5"/>
          <p:cNvSpPr/>
          <p:nvPr/>
        </p:nvSpPr>
        <p:spPr>
          <a:xfrm>
            <a:off x="4762723" y="2198787"/>
            <a:ext cx="3855244" cy="1717849"/>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Co-designing MindMoms with single mothers can improve relevance and user engagement (Taylor et al., 2026).</a:t>
            </a:r>
            <a:endParaRPr lang="en-US" sz="950" dirty="0"/>
          </a:p>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Providing technical support and training can help overcome digital literacy barriers (Hanley and Williams, 2025).</a:t>
            </a:r>
            <a:endParaRPr lang="en-US" sz="950" dirty="0"/>
          </a:p>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Integrating the app with existing healthcare services can enhance its overall impact (NHS England, 2023).</a:t>
            </a:r>
            <a:endParaRPr lang="en-US" sz="950" dirty="0"/>
          </a:p>
          <a:p>
            <a:pPr marL="193040" indent="-193040" algn="l">
              <a:lnSpc>
                <a:spcPct val="133000"/>
              </a:lnSpc>
              <a:buSzPct val="100000"/>
              <a:buChar char="•"/>
            </a:pPr>
            <a:r>
              <a:rPr lang="en-US" sz="950" dirty="0">
                <a:solidFill>
                  <a:srgbClr val="FFFFFF"/>
                </a:solidFill>
                <a:latin typeface="Brygada 1918" pitchFamily="34" charset="0"/>
                <a:ea typeface="Brygada 1918" pitchFamily="34" charset="-122"/>
                <a:cs typeface="Brygada 1918" pitchFamily="34" charset="-120"/>
              </a:rPr>
              <a:t>Continuous evaluation and adaptation will help maximise the benefits of the intervention (Daehn et al., 2024).</a:t>
            </a:r>
            <a:endParaRPr lang="en-US" sz="95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 57">
    <p:spTree>
      <p:nvGrpSpPr>
        <p:cNvPr id="1" name=""/>
        <p:cNvGrpSpPr/>
        <p:nvPr/>
      </p:nvGrpSpPr>
      <p:grpSpPr>
        <a:xfrm>
          <a:off x="0" y="0"/>
          <a:ext cx="0" cy="0"/>
          <a:chOff x="0" y="0"/>
          <a:chExt cx="0" cy="0"/>
        </a:xfrm>
      </p:grpSpPr>
      <p:sp>
        <p:nvSpPr>
          <p:cNvPr id="2" name="Text 0"/>
          <p:cNvSpPr/>
          <p:nvPr/>
        </p:nvSpPr>
        <p:spPr>
          <a:xfrm>
            <a:off x="496119" y="1266304"/>
            <a:ext cx="425328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and Conclusion</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2627" y="1905670"/>
            <a:ext cx="186035" cy="186035"/>
          </a:xfrm>
          <a:prstGeom prst="rect">
            <a:avLst/>
          </a:prstGeom>
        </p:spPr>
      </p:pic>
      <p:sp>
        <p:nvSpPr>
          <p:cNvPr id="4" name="Text 1"/>
          <p:cNvSpPr/>
          <p:nvPr/>
        </p:nvSpPr>
        <p:spPr>
          <a:xfrm>
            <a:off x="899145" y="190187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Significant Benefits</a:t>
            </a:r>
            <a:endParaRPr lang="en-US" sz="1200" dirty="0"/>
          </a:p>
        </p:txBody>
      </p:sp>
      <p:sp>
        <p:nvSpPr>
          <p:cNvPr id="5" name="Text 2"/>
          <p:cNvSpPr/>
          <p:nvPr/>
        </p:nvSpPr>
        <p:spPr>
          <a:xfrm>
            <a:off x="899145" y="2170137"/>
            <a:ext cx="3595315"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offers significant benefits for single mothers through improved access and convenience (Lewkowitz et al., 2024).</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95974" y="1905670"/>
            <a:ext cx="186035" cy="186035"/>
          </a:xfrm>
          <a:prstGeom prst="rect">
            <a:avLst/>
          </a:prstGeom>
        </p:spPr>
      </p:pic>
      <p:sp>
        <p:nvSpPr>
          <p:cNvPr id="7" name="Text 3"/>
          <p:cNvSpPr/>
          <p:nvPr/>
        </p:nvSpPr>
        <p:spPr>
          <a:xfrm>
            <a:off x="5052492" y="190187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Positive Impact</a:t>
            </a:r>
            <a:endParaRPr lang="en-US" sz="1200" dirty="0"/>
          </a:p>
        </p:txBody>
      </p:sp>
      <p:sp>
        <p:nvSpPr>
          <p:cNvPr id="8" name="Text 4"/>
          <p:cNvSpPr/>
          <p:nvPr/>
        </p:nvSpPr>
        <p:spPr>
          <a:xfrm>
            <a:off x="5052492" y="2170137"/>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The intervention can positively impact maternal mental health and family wellbeing (WHO, 2022).</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42627" y="3017341"/>
            <a:ext cx="186035" cy="186035"/>
          </a:xfrm>
          <a:prstGeom prst="rect">
            <a:avLst/>
          </a:prstGeom>
        </p:spPr>
      </p:pic>
      <p:sp>
        <p:nvSpPr>
          <p:cNvPr id="10" name="Text 5"/>
          <p:cNvSpPr/>
          <p:nvPr/>
        </p:nvSpPr>
        <p:spPr>
          <a:xfrm>
            <a:off x="899145"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Wider Implications</a:t>
            </a:r>
            <a:endParaRPr lang="en-US" sz="1200" dirty="0"/>
          </a:p>
        </p:txBody>
      </p:sp>
      <p:sp>
        <p:nvSpPr>
          <p:cNvPr id="11" name="Text 6"/>
          <p:cNvSpPr/>
          <p:nvPr/>
        </p:nvSpPr>
        <p:spPr>
          <a:xfrm>
            <a:off x="899145" y="3281809"/>
            <a:ext cx="3595315"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MindMoms has important implications for policy development, research, and professional education (Inderstrodt et al., 2025).</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95974" y="3017341"/>
            <a:ext cx="186035" cy="186035"/>
          </a:xfrm>
          <a:prstGeom prst="rect">
            <a:avLst/>
          </a:prstGeom>
        </p:spPr>
      </p:pic>
      <p:sp>
        <p:nvSpPr>
          <p:cNvPr id="13" name="Text 7"/>
          <p:cNvSpPr/>
          <p:nvPr/>
        </p:nvSpPr>
        <p:spPr>
          <a:xfrm>
            <a:off x="5052492" y="3013546"/>
            <a:ext cx="189480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Continuous Improvement</a:t>
            </a:r>
            <a:endParaRPr lang="en-US" sz="1200" dirty="0"/>
          </a:p>
        </p:txBody>
      </p:sp>
      <p:sp>
        <p:nvSpPr>
          <p:cNvPr id="14" name="Text 8"/>
          <p:cNvSpPr/>
          <p:nvPr/>
        </p:nvSpPr>
        <p:spPr>
          <a:xfrm>
            <a:off x="5052492" y="3281809"/>
            <a:ext cx="3595390"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Realising these benefits requires addressing barriers and continuously improving the intervention (Arakawa et al., 2023).</a:t>
            </a:r>
            <a:endParaRPr lang="en-US" sz="950"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0">
            <a:extLst>
              <a:ext uri="{FF2B5EF4-FFF2-40B4-BE49-F238E27FC236}">
                <a16:creationId xmlns:a16="http://schemas.microsoft.com/office/drawing/2014/main" id="{B90D745C-B067-52B1-C734-7AA82D5D2160}"/>
              </a:ext>
            </a:extLst>
          </p:cNvPr>
          <p:cNvSpPr/>
          <p:nvPr/>
        </p:nvSpPr>
        <p:spPr>
          <a:xfrm>
            <a:off x="3693009" y="1906638"/>
            <a:ext cx="1390873" cy="195263"/>
          </a:xfrm>
          <a:prstGeom prst="roundRect">
            <a:avLst>
              <a:gd name="adj" fmla="val 66704"/>
            </a:avLst>
          </a:prstGeom>
          <a:solidFill>
            <a:schemeClr val="bg1"/>
          </a:solidFill>
          <a:ln/>
        </p:spPr>
      </p:sp>
      <p:sp>
        <p:nvSpPr>
          <p:cNvPr id="5" name="Text 1">
            <a:extLst>
              <a:ext uri="{FF2B5EF4-FFF2-40B4-BE49-F238E27FC236}">
                <a16:creationId xmlns:a16="http://schemas.microsoft.com/office/drawing/2014/main" id="{E23E715A-A98A-864C-BB86-CD1481E75BBD}"/>
              </a:ext>
            </a:extLst>
          </p:cNvPr>
          <p:cNvSpPr/>
          <p:nvPr/>
        </p:nvSpPr>
        <p:spPr>
          <a:xfrm>
            <a:off x="3772190" y="1939157"/>
            <a:ext cx="1717849" cy="130225"/>
          </a:xfrm>
          <a:prstGeom prst="rect">
            <a:avLst/>
          </a:prstGeom>
          <a:noFill/>
          <a:ln/>
        </p:spPr>
        <p:txBody>
          <a:bodyPr wrap="none" lIns="0" tIns="0" rIns="0" bIns="0" rtlCol="0" anchor="t"/>
          <a:lstStyle/>
          <a:p>
            <a:pPr marL="0" indent="0" algn="l">
              <a:lnSpc>
                <a:spcPct val="125000"/>
              </a:lnSpc>
              <a:buNone/>
            </a:pPr>
            <a:r>
              <a:rPr lang="en-US" sz="650" dirty="0">
                <a:solidFill>
                  <a:srgbClr val="403011"/>
                </a:solidFill>
                <a:latin typeface="Brygada 1918" pitchFamily="34" charset="0"/>
                <a:ea typeface="Brygada 1918" pitchFamily="34" charset="-122"/>
                <a:cs typeface="Brygada 1918" pitchFamily="34" charset="-120"/>
              </a:rPr>
              <a:t>GROUP MEMBER 4: BARRIERS</a:t>
            </a:r>
            <a:endParaRPr lang="en-US" sz="650" dirty="0"/>
          </a:p>
        </p:txBody>
      </p:sp>
      <p:sp>
        <p:nvSpPr>
          <p:cNvPr id="7" name="TextBox 6">
            <a:extLst>
              <a:ext uri="{FF2B5EF4-FFF2-40B4-BE49-F238E27FC236}">
                <a16:creationId xmlns:a16="http://schemas.microsoft.com/office/drawing/2014/main" id="{864154FD-F005-857A-74C4-E449A22B8363}"/>
              </a:ext>
            </a:extLst>
          </p:cNvPr>
          <p:cNvSpPr txBox="1"/>
          <p:nvPr/>
        </p:nvSpPr>
        <p:spPr>
          <a:xfrm>
            <a:off x="2377441" y="2158112"/>
            <a:ext cx="3812344" cy="1169551"/>
          </a:xfrm>
          <a:prstGeom prst="rect">
            <a:avLst/>
          </a:prstGeom>
          <a:solidFill>
            <a:schemeClr val="bg1"/>
          </a:solidFill>
        </p:spPr>
        <p:txBody>
          <a:bodyPr wrap="square">
            <a:spAutoFit/>
          </a:bodyPr>
          <a:lstStyle/>
          <a:p>
            <a:pPr algn="ctr"/>
            <a:r>
              <a:rPr lang="en-IN" sz="1400" dirty="0" err="1">
                <a:latin typeface="Times New Roman" panose="02020603050405020304" pitchFamily="18" charset="0"/>
                <a:cs typeface="Times New Roman" panose="02020603050405020304" pitchFamily="18" charset="0"/>
              </a:rPr>
              <a:t>Krishben</a:t>
            </a:r>
            <a:r>
              <a:rPr lang="en-IN" sz="1400" dirty="0">
                <a:latin typeface="Times New Roman" panose="02020603050405020304" pitchFamily="18" charset="0"/>
                <a:cs typeface="Times New Roman" panose="02020603050405020304" pitchFamily="18" charset="0"/>
              </a:rPr>
              <a:t> </a:t>
            </a:r>
            <a:r>
              <a:rPr lang="en-IN" sz="1400" dirty="0" err="1">
                <a:latin typeface="Times New Roman" panose="02020603050405020304" pitchFamily="18" charset="0"/>
                <a:cs typeface="Times New Roman" panose="02020603050405020304" pitchFamily="18" charset="0"/>
              </a:rPr>
              <a:t>Mukeshbhai</a:t>
            </a:r>
            <a:r>
              <a:rPr lang="en-IN" sz="1400" dirty="0">
                <a:latin typeface="Times New Roman" panose="02020603050405020304" pitchFamily="18" charset="0"/>
                <a:cs typeface="Times New Roman" panose="02020603050405020304" pitchFamily="18" charset="0"/>
              </a:rPr>
              <a:t> Ahir </a:t>
            </a:r>
          </a:p>
          <a:p>
            <a:pPr algn="ctr"/>
            <a:r>
              <a:rPr lang="en-IN" sz="1400" dirty="0">
                <a:latin typeface="Times New Roman" panose="02020603050405020304" pitchFamily="18" charset="0"/>
                <a:cs typeface="Times New Roman" panose="02020603050405020304" pitchFamily="18" charset="0"/>
              </a:rPr>
              <a:t>Student ID: 2527055</a:t>
            </a:r>
          </a:p>
          <a:p>
            <a:pPr algn="ctr"/>
            <a:r>
              <a:rPr lang="en-IN" sz="1400" dirty="0">
                <a:latin typeface="Times New Roman" panose="02020603050405020304" pitchFamily="18" charset="0"/>
                <a:cs typeface="Times New Roman" panose="02020603050405020304" pitchFamily="18" charset="0"/>
              </a:rPr>
              <a:t>Moodle Name: Population Health And Digital Health Promotion </a:t>
            </a:r>
          </a:p>
          <a:p>
            <a:pPr algn="ctr"/>
            <a:r>
              <a:rPr lang="en-IN" sz="1400" dirty="0">
                <a:latin typeface="Times New Roman" panose="02020603050405020304" pitchFamily="18" charset="0"/>
                <a:cs typeface="Times New Roman" panose="02020603050405020304" pitchFamily="18" charset="0"/>
              </a:rPr>
              <a:t>Moodle Code: LCHS7009</a:t>
            </a:r>
          </a:p>
        </p:txBody>
      </p:sp>
    </p:spTree>
    <p:extLst>
      <p:ext uri="{BB962C8B-B14F-4D97-AF65-F5344CB8AC3E}">
        <p14:creationId xmlns:p14="http://schemas.microsoft.com/office/powerpoint/2010/main" val="4237385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5" name="Text 2"/>
          <p:cNvSpPr/>
          <p:nvPr/>
        </p:nvSpPr>
        <p:spPr>
          <a:xfrm>
            <a:off x="3925119" y="578346"/>
            <a:ext cx="4722763" cy="678359"/>
          </a:xfrm>
          <a:prstGeom prst="rect">
            <a:avLst/>
          </a:prstGeom>
          <a:noFill/>
          <a:ln/>
        </p:spPr>
        <p:txBody>
          <a:bodyPr wrap="square" lIns="0" tIns="0" rIns="0" bIns="0" rtlCol="0" anchor="t">
            <a:normAutofit/>
          </a:bodyPr>
          <a:lstStyle/>
          <a:p>
            <a:pPr marL="0" indent="0" algn="l">
              <a:lnSpc>
                <a:spcPct val="104000"/>
              </a:lnSpc>
              <a:buNone/>
            </a:pPr>
            <a:r>
              <a:rPr lang="en-US" sz="2100" dirty="0">
                <a:solidFill>
                  <a:srgbClr val="403011"/>
                </a:solidFill>
                <a:latin typeface="Brygada 1918 SemiBold" pitchFamily="34" charset="0"/>
                <a:ea typeface="Brygada 1918 SemiBold" pitchFamily="34" charset="-122"/>
                <a:cs typeface="Brygada 1918 SemiBold" pitchFamily="34" charset="-120"/>
              </a:rPr>
              <a:t>Introduction to Barriers in Digital Health Interventions</a:t>
            </a:r>
            <a:endParaRPr lang="en-US" sz="2100" dirty="0"/>
          </a:p>
        </p:txBody>
      </p:sp>
      <p:sp>
        <p:nvSpPr>
          <p:cNvPr id="6" name="Shape 3"/>
          <p:cNvSpPr/>
          <p:nvPr/>
        </p:nvSpPr>
        <p:spPr>
          <a:xfrm>
            <a:off x="3925119" y="1399133"/>
            <a:ext cx="4722763" cy="778594"/>
          </a:xfrm>
          <a:prstGeom prst="roundRect">
            <a:avLst>
              <a:gd name="adj" fmla="val 20911"/>
            </a:avLst>
          </a:prstGeom>
          <a:solidFill>
            <a:srgbClr val="626C3B"/>
          </a:solidFill>
          <a:ln w="4763">
            <a:solidFill>
              <a:srgbClr val="7B8554"/>
            </a:solidFill>
            <a:prstDash val="solid"/>
          </a:ln>
        </p:spPr>
      </p:sp>
      <p:sp>
        <p:nvSpPr>
          <p:cNvPr id="7" name="Text 4"/>
          <p:cNvSpPr/>
          <p:nvPr/>
        </p:nvSpPr>
        <p:spPr>
          <a:xfrm>
            <a:off x="4038377" y="1512391"/>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Multiple Challenges</a:t>
            </a:r>
            <a:endParaRPr lang="en-US" sz="1050" dirty="0"/>
          </a:p>
        </p:txBody>
      </p:sp>
      <p:sp>
        <p:nvSpPr>
          <p:cNvPr id="8" name="Text 5"/>
          <p:cNvSpPr/>
          <p:nvPr/>
        </p:nvSpPr>
        <p:spPr>
          <a:xfrm>
            <a:off x="4038377" y="173883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Digital health interventions often face multiple challenges during implementation and delivery (Lupton, 2023).</a:t>
            </a:r>
            <a:endParaRPr lang="en-US" sz="850" dirty="0"/>
          </a:p>
        </p:txBody>
      </p:sp>
      <p:sp>
        <p:nvSpPr>
          <p:cNvPr id="9" name="Shape 6"/>
          <p:cNvSpPr/>
          <p:nvPr/>
        </p:nvSpPr>
        <p:spPr>
          <a:xfrm>
            <a:off x="3925119" y="2272680"/>
            <a:ext cx="4722763" cy="778594"/>
          </a:xfrm>
          <a:prstGeom prst="roundRect">
            <a:avLst>
              <a:gd name="adj" fmla="val 20911"/>
            </a:avLst>
          </a:prstGeom>
          <a:solidFill>
            <a:srgbClr val="83792E"/>
          </a:solidFill>
          <a:ln w="4763">
            <a:solidFill>
              <a:srgbClr val="9C9247"/>
            </a:solidFill>
            <a:prstDash val="solid"/>
          </a:ln>
        </p:spPr>
      </p:sp>
      <p:sp>
        <p:nvSpPr>
          <p:cNvPr id="10" name="Text 7"/>
          <p:cNvSpPr/>
          <p:nvPr/>
        </p:nvSpPr>
        <p:spPr>
          <a:xfrm>
            <a:off x="4038377" y="2385938"/>
            <a:ext cx="1584350" cy="169515"/>
          </a:xfrm>
          <a:prstGeom prst="rect">
            <a:avLst/>
          </a:prstGeom>
          <a:noFill/>
          <a:ln/>
        </p:spPr>
        <p:txBody>
          <a:bodyPr wrap="none" lIns="0" tIns="0" rIns="0" bIns="0" rtlCol="0" anchor="t"/>
          <a:lstStyle/>
          <a:p>
            <a:pPr marL="0" indent="0" algn="l">
              <a:lnSpc>
                <a:spcPct val="104000"/>
              </a:lnSpc>
              <a:buNone/>
            </a:pPr>
            <a:r>
              <a:rPr lang="en-US" sz="1050" dirty="0">
                <a:solidFill>
                  <a:srgbClr val="FFFFFF"/>
                </a:solidFill>
                <a:latin typeface="Brygada 1918 SemiBold" pitchFamily="34" charset="0"/>
                <a:ea typeface="Brygada 1918 SemiBold" pitchFamily="34" charset="-122"/>
                <a:cs typeface="Brygada 1918 SemiBold" pitchFamily="34" charset="-120"/>
              </a:rPr>
              <a:t>Essential Understanding</a:t>
            </a:r>
            <a:endParaRPr lang="en-US" sz="1050" dirty="0"/>
          </a:p>
        </p:txBody>
      </p:sp>
      <p:sp>
        <p:nvSpPr>
          <p:cNvPr id="11" name="Text 8"/>
          <p:cNvSpPr/>
          <p:nvPr/>
        </p:nvSpPr>
        <p:spPr>
          <a:xfrm>
            <a:off x="4038377" y="2612380"/>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FFFFFF"/>
                </a:solidFill>
                <a:latin typeface="Brygada 1918" pitchFamily="34" charset="0"/>
                <a:ea typeface="Brygada 1918" pitchFamily="34" charset="-122"/>
                <a:cs typeface="Brygada 1918" pitchFamily="34" charset="-120"/>
              </a:rPr>
              <a:t>Understanding barriers is essential for successful rollout of mobile mental health programmes (Inderstrodt et al., 2025).</a:t>
            </a:r>
            <a:endParaRPr lang="en-US" sz="850" dirty="0"/>
          </a:p>
        </p:txBody>
      </p:sp>
      <p:sp>
        <p:nvSpPr>
          <p:cNvPr id="12" name="Shape 9"/>
          <p:cNvSpPr/>
          <p:nvPr/>
        </p:nvSpPr>
        <p:spPr>
          <a:xfrm>
            <a:off x="3925119" y="3146227"/>
            <a:ext cx="4722763" cy="778594"/>
          </a:xfrm>
          <a:prstGeom prst="roundRect">
            <a:avLst>
              <a:gd name="adj" fmla="val 20911"/>
            </a:avLst>
          </a:prstGeom>
          <a:solidFill>
            <a:srgbClr val="E8AF3B"/>
          </a:solidFill>
          <a:ln w="4763">
            <a:solidFill>
              <a:srgbClr val="CE9521"/>
            </a:solidFill>
            <a:prstDash val="solid"/>
          </a:ln>
        </p:spPr>
      </p:sp>
      <p:sp>
        <p:nvSpPr>
          <p:cNvPr id="13" name="Text 10"/>
          <p:cNvSpPr/>
          <p:nvPr/>
        </p:nvSpPr>
        <p:spPr>
          <a:xfrm>
            <a:off x="4038377" y="3259485"/>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Unique Obstacles</a:t>
            </a:r>
            <a:endParaRPr lang="en-US" sz="1050" dirty="0"/>
          </a:p>
        </p:txBody>
      </p:sp>
      <p:sp>
        <p:nvSpPr>
          <p:cNvPr id="14" name="Text 11"/>
          <p:cNvSpPr/>
          <p:nvPr/>
        </p:nvSpPr>
        <p:spPr>
          <a:xfrm>
            <a:off x="4038377" y="3485927"/>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Single mothers may encounter unique obstacles when accessing digital mental health support (Hanley and Williams, 2025).</a:t>
            </a:r>
            <a:endParaRPr lang="en-US" sz="850" dirty="0"/>
          </a:p>
        </p:txBody>
      </p:sp>
      <p:sp>
        <p:nvSpPr>
          <p:cNvPr id="15" name="Shape 12"/>
          <p:cNvSpPr/>
          <p:nvPr/>
        </p:nvSpPr>
        <p:spPr>
          <a:xfrm>
            <a:off x="3925119" y="4019773"/>
            <a:ext cx="4722763" cy="778594"/>
          </a:xfrm>
          <a:prstGeom prst="roundRect">
            <a:avLst>
              <a:gd name="adj" fmla="val 20911"/>
            </a:avLst>
          </a:prstGeom>
          <a:solidFill>
            <a:srgbClr val="CC914D"/>
          </a:solidFill>
          <a:ln w="4763">
            <a:solidFill>
              <a:srgbClr val="B27733"/>
            </a:solidFill>
            <a:prstDash val="solid"/>
          </a:ln>
        </p:spPr>
      </p:sp>
      <p:sp>
        <p:nvSpPr>
          <p:cNvPr id="16" name="Text 13"/>
          <p:cNvSpPr/>
          <p:nvPr/>
        </p:nvSpPr>
        <p:spPr>
          <a:xfrm>
            <a:off x="4038377" y="4133031"/>
            <a:ext cx="1356717" cy="169515"/>
          </a:xfrm>
          <a:prstGeom prst="rect">
            <a:avLst/>
          </a:prstGeom>
          <a:noFill/>
          <a:ln/>
        </p:spPr>
        <p:txBody>
          <a:bodyPr wrap="none" lIns="0" tIns="0" rIns="0" bIns="0" rtlCol="0" anchor="t"/>
          <a:lstStyle/>
          <a:p>
            <a:pPr marL="0" indent="0" algn="l">
              <a:lnSpc>
                <a:spcPct val="104000"/>
              </a:lnSpc>
              <a:buNone/>
            </a:pPr>
            <a:r>
              <a:rPr lang="en-US" sz="1050" dirty="0">
                <a:solidFill>
                  <a:srgbClr val="000000"/>
                </a:solidFill>
                <a:latin typeface="Brygada 1918 SemiBold" pitchFamily="34" charset="0"/>
                <a:ea typeface="Brygada 1918 SemiBold" pitchFamily="34" charset="-122"/>
                <a:cs typeface="Brygada 1918 SemiBold" pitchFamily="34" charset="-120"/>
              </a:rPr>
              <a:t>Early Identification</a:t>
            </a:r>
            <a:endParaRPr lang="en-US" sz="1050" dirty="0"/>
          </a:p>
        </p:txBody>
      </p:sp>
      <p:sp>
        <p:nvSpPr>
          <p:cNvPr id="17" name="Text 14"/>
          <p:cNvSpPr/>
          <p:nvPr/>
        </p:nvSpPr>
        <p:spPr>
          <a:xfrm>
            <a:off x="4038377" y="4359473"/>
            <a:ext cx="4496246" cy="325636"/>
          </a:xfrm>
          <a:prstGeom prst="rect">
            <a:avLst/>
          </a:prstGeom>
          <a:noFill/>
          <a:ln/>
        </p:spPr>
        <p:txBody>
          <a:bodyPr wrap="square" lIns="0" tIns="0" rIns="0" bIns="0" rtlCol="0" anchor="t">
            <a:normAutofit/>
          </a:bodyPr>
          <a:lstStyle/>
          <a:p>
            <a:pPr marL="0" indent="0" algn="l">
              <a:lnSpc>
                <a:spcPct val="125000"/>
              </a:lnSpc>
              <a:buNone/>
            </a:pPr>
            <a:r>
              <a:rPr lang="en-US" sz="850" dirty="0">
                <a:solidFill>
                  <a:srgbClr val="000000"/>
                </a:solidFill>
                <a:latin typeface="Brygada 1918" pitchFamily="34" charset="0"/>
                <a:ea typeface="Brygada 1918" pitchFamily="34" charset="-122"/>
                <a:cs typeface="Brygada 1918" pitchFamily="34" charset="-120"/>
              </a:rPr>
              <a:t>Early identification of barriers helps in developing effective mitigation strategies (Inderstrodt et al., 2025).</a:t>
            </a:r>
            <a:endParaRPr lang="en-US" sz="850" dirty="0"/>
          </a:p>
        </p:txBody>
      </p:sp>
    </p:spTree>
    <p:extLst>
      <p:ext uri="{BB962C8B-B14F-4D97-AF65-F5344CB8AC3E}">
        <p14:creationId xmlns:p14="http://schemas.microsoft.com/office/powerpoint/2010/main" val="29236890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773237"/>
            <a:ext cx="8569672"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Barriers – Technical and Infrastructure Issues</a:t>
            </a:r>
            <a:endParaRPr lang="en-US" sz="2400" dirty="0"/>
          </a:p>
        </p:txBody>
      </p:sp>
      <p:sp>
        <p:nvSpPr>
          <p:cNvPr id="3" name="Shape 1"/>
          <p:cNvSpPr/>
          <p:nvPr/>
        </p:nvSpPr>
        <p:spPr>
          <a:xfrm>
            <a:off x="496119" y="1408807"/>
            <a:ext cx="4013895" cy="1418704"/>
          </a:xfrm>
          <a:prstGeom prst="roundRect">
            <a:avLst>
              <a:gd name="adj" fmla="val 13115"/>
            </a:avLst>
          </a:prstGeom>
          <a:solidFill>
            <a:srgbClr val="626C3B"/>
          </a:solidFill>
          <a:ln w="4763">
            <a:solidFill>
              <a:srgbClr val="626C3B"/>
            </a:solidFill>
            <a:prstDash val="solid"/>
          </a:ln>
        </p:spPr>
      </p:sp>
      <p:sp>
        <p:nvSpPr>
          <p:cNvPr id="4" name="Shape 2"/>
          <p:cNvSpPr/>
          <p:nvPr/>
        </p:nvSpPr>
        <p:spPr>
          <a:xfrm>
            <a:off x="624855" y="1537543"/>
            <a:ext cx="372070" cy="372070"/>
          </a:xfrm>
          <a:prstGeom prst="ellipse">
            <a:avLst/>
          </a:prstGeom>
          <a:solidFill>
            <a:srgbClr val="626C3B"/>
          </a:solidFill>
          <a:ln/>
        </p:spPr>
      </p:sp>
      <p:pic>
        <p:nvPicPr>
          <p:cNvPr id="5"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27174" y="1639788"/>
            <a:ext cx="167432" cy="167432"/>
          </a:xfrm>
          <a:prstGeom prst="rect">
            <a:avLst/>
          </a:prstGeom>
        </p:spPr>
      </p:pic>
      <p:sp>
        <p:nvSpPr>
          <p:cNvPr id="6" name="Text 3"/>
          <p:cNvSpPr/>
          <p:nvPr/>
        </p:nvSpPr>
        <p:spPr>
          <a:xfrm>
            <a:off x="624855"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Poor Connectivity</a:t>
            </a:r>
            <a:endParaRPr lang="en-US" sz="1200" dirty="0"/>
          </a:p>
        </p:txBody>
      </p:sp>
      <p:sp>
        <p:nvSpPr>
          <p:cNvPr id="7" name="Text 4"/>
          <p:cNvSpPr/>
          <p:nvPr/>
        </p:nvSpPr>
        <p:spPr>
          <a:xfrm>
            <a:off x="624855"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Poor internet connectivity can limit access to the MindMoms app in certain regions (Lupton, 2023).</a:t>
            </a:r>
            <a:endParaRPr lang="en-US" sz="950" dirty="0"/>
          </a:p>
        </p:txBody>
      </p:sp>
      <p:sp>
        <p:nvSpPr>
          <p:cNvPr id="8" name="Shape 5"/>
          <p:cNvSpPr/>
          <p:nvPr/>
        </p:nvSpPr>
        <p:spPr>
          <a:xfrm>
            <a:off x="4633987" y="1408807"/>
            <a:ext cx="4013895" cy="1418704"/>
          </a:xfrm>
          <a:prstGeom prst="roundRect">
            <a:avLst>
              <a:gd name="adj" fmla="val 13115"/>
            </a:avLst>
          </a:prstGeom>
          <a:solidFill>
            <a:srgbClr val="626C3B"/>
          </a:solidFill>
          <a:ln w="4763">
            <a:solidFill>
              <a:srgbClr val="83792E"/>
            </a:solidFill>
            <a:prstDash val="solid"/>
          </a:ln>
        </p:spPr>
      </p:sp>
      <p:sp>
        <p:nvSpPr>
          <p:cNvPr id="9" name="Shape 6"/>
          <p:cNvSpPr/>
          <p:nvPr/>
        </p:nvSpPr>
        <p:spPr>
          <a:xfrm>
            <a:off x="4762723" y="1537543"/>
            <a:ext cx="372070" cy="372070"/>
          </a:xfrm>
          <a:prstGeom prst="ellipse">
            <a:avLst/>
          </a:prstGeom>
          <a:solidFill>
            <a:srgbClr val="83792E"/>
          </a:solidFill>
          <a:ln/>
        </p:spPr>
      </p:sp>
      <p:pic>
        <p:nvPicPr>
          <p:cNvPr id="10"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65043" y="1639788"/>
            <a:ext cx="167432" cy="167432"/>
          </a:xfrm>
          <a:prstGeom prst="rect">
            <a:avLst/>
          </a:prstGeom>
        </p:spPr>
      </p:pic>
      <p:sp>
        <p:nvSpPr>
          <p:cNvPr id="11" name="Text 7"/>
          <p:cNvSpPr/>
          <p:nvPr/>
        </p:nvSpPr>
        <p:spPr>
          <a:xfrm>
            <a:off x="4762723" y="2033588"/>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Technical Problems</a:t>
            </a:r>
            <a:endParaRPr lang="en-US" sz="1200" dirty="0"/>
          </a:p>
        </p:txBody>
      </p:sp>
      <p:sp>
        <p:nvSpPr>
          <p:cNvPr id="12" name="Text 8"/>
          <p:cNvSpPr/>
          <p:nvPr/>
        </p:nvSpPr>
        <p:spPr>
          <a:xfrm>
            <a:off x="4762723" y="2301850"/>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Technical problems such as app crashes may discourage continued user engagement (Daehn et al., 2024).</a:t>
            </a:r>
            <a:endParaRPr lang="en-US" sz="950" dirty="0"/>
          </a:p>
        </p:txBody>
      </p:sp>
      <p:sp>
        <p:nvSpPr>
          <p:cNvPr id="13" name="Shape 9"/>
          <p:cNvSpPr/>
          <p:nvPr/>
        </p:nvSpPr>
        <p:spPr>
          <a:xfrm>
            <a:off x="496119" y="2951485"/>
            <a:ext cx="4013895" cy="1418704"/>
          </a:xfrm>
          <a:prstGeom prst="roundRect">
            <a:avLst>
              <a:gd name="adj" fmla="val 13115"/>
            </a:avLst>
          </a:prstGeom>
          <a:solidFill>
            <a:srgbClr val="626C3B"/>
          </a:solidFill>
          <a:ln w="4763">
            <a:solidFill>
              <a:srgbClr val="E8AF3B"/>
            </a:solidFill>
            <a:prstDash val="solid"/>
          </a:ln>
        </p:spPr>
      </p:sp>
      <p:sp>
        <p:nvSpPr>
          <p:cNvPr id="14" name="Shape 10"/>
          <p:cNvSpPr/>
          <p:nvPr/>
        </p:nvSpPr>
        <p:spPr>
          <a:xfrm>
            <a:off x="624855" y="3080221"/>
            <a:ext cx="372070" cy="372070"/>
          </a:xfrm>
          <a:prstGeom prst="ellipse">
            <a:avLst/>
          </a:prstGeom>
          <a:solidFill>
            <a:srgbClr val="E8AF3B"/>
          </a:solidFill>
          <a:ln/>
        </p:spPr>
      </p:sp>
      <p:pic>
        <p:nvPicPr>
          <p:cNvPr id="15"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27174" y="3182466"/>
            <a:ext cx="167432" cy="167432"/>
          </a:xfrm>
          <a:prstGeom prst="rect">
            <a:avLst/>
          </a:prstGeom>
        </p:spPr>
      </p:pic>
      <p:sp>
        <p:nvSpPr>
          <p:cNvPr id="16" name="Text 11"/>
          <p:cNvSpPr/>
          <p:nvPr/>
        </p:nvSpPr>
        <p:spPr>
          <a:xfrm>
            <a:off x="624855"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Device Compatibility</a:t>
            </a:r>
            <a:endParaRPr lang="en-US" sz="1200" dirty="0"/>
          </a:p>
        </p:txBody>
      </p:sp>
      <p:sp>
        <p:nvSpPr>
          <p:cNvPr id="17" name="Text 12"/>
          <p:cNvSpPr/>
          <p:nvPr/>
        </p:nvSpPr>
        <p:spPr>
          <a:xfrm>
            <a:off x="624855"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Lack of compatible devices creates barriers for some single mothers (Lupton, 2023).</a:t>
            </a:r>
            <a:endParaRPr lang="en-US" sz="950" dirty="0"/>
          </a:p>
        </p:txBody>
      </p:sp>
      <p:sp>
        <p:nvSpPr>
          <p:cNvPr id="18" name="Shape 13"/>
          <p:cNvSpPr/>
          <p:nvPr/>
        </p:nvSpPr>
        <p:spPr>
          <a:xfrm>
            <a:off x="4633987" y="2951485"/>
            <a:ext cx="4013895" cy="1418704"/>
          </a:xfrm>
          <a:prstGeom prst="roundRect">
            <a:avLst>
              <a:gd name="adj" fmla="val 13115"/>
            </a:avLst>
          </a:prstGeom>
          <a:solidFill>
            <a:srgbClr val="626C3B"/>
          </a:solidFill>
          <a:ln w="4763">
            <a:solidFill>
              <a:srgbClr val="CC914D"/>
            </a:solidFill>
            <a:prstDash val="solid"/>
          </a:ln>
        </p:spPr>
      </p:sp>
      <p:sp>
        <p:nvSpPr>
          <p:cNvPr id="19" name="Shape 14"/>
          <p:cNvSpPr/>
          <p:nvPr/>
        </p:nvSpPr>
        <p:spPr>
          <a:xfrm>
            <a:off x="4762723" y="3080221"/>
            <a:ext cx="372070" cy="372070"/>
          </a:xfrm>
          <a:prstGeom prst="ellipse">
            <a:avLst/>
          </a:prstGeom>
          <a:solidFill>
            <a:srgbClr val="CC914D"/>
          </a:solidFill>
          <a:ln/>
        </p:spPr>
      </p:sp>
      <p:pic>
        <p:nvPicPr>
          <p:cNvPr id="20"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865043" y="3182466"/>
            <a:ext cx="167432" cy="167432"/>
          </a:xfrm>
          <a:prstGeom prst="rect">
            <a:avLst/>
          </a:prstGeom>
        </p:spPr>
      </p:pic>
      <p:sp>
        <p:nvSpPr>
          <p:cNvPr id="21" name="Text 15"/>
          <p:cNvSpPr/>
          <p:nvPr/>
        </p:nvSpPr>
        <p:spPr>
          <a:xfrm>
            <a:off x="4762723" y="357626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Infrastructure Gaps</a:t>
            </a:r>
            <a:endParaRPr lang="en-US" sz="1200" dirty="0"/>
          </a:p>
        </p:txBody>
      </p:sp>
      <p:sp>
        <p:nvSpPr>
          <p:cNvPr id="22" name="Text 16"/>
          <p:cNvSpPr/>
          <p:nvPr/>
        </p:nvSpPr>
        <p:spPr>
          <a:xfrm>
            <a:off x="4762723" y="384452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Inadequate digital infrastructure remains a major challenge for digital health delivery (Inderstrodt et al., 2025).</a:t>
            </a:r>
            <a:endParaRPr lang="en-US" sz="950" dirty="0"/>
          </a:p>
        </p:txBody>
      </p:sp>
    </p:spTree>
    <p:extLst>
      <p:ext uri="{BB962C8B-B14F-4D97-AF65-F5344CB8AC3E}">
        <p14:creationId xmlns:p14="http://schemas.microsoft.com/office/powerpoint/2010/main" val="110072458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151037"/>
            <a:ext cx="697118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Barriers – User-Related Challenges</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1786607"/>
            <a:ext cx="4013895" cy="1140172"/>
          </a:xfrm>
          <a:prstGeom prst="rect">
            <a:avLst/>
          </a:prstGeom>
        </p:spPr>
      </p:pic>
      <p:sp>
        <p:nvSpPr>
          <p:cNvPr id="4" name="Text 1"/>
          <p:cNvSpPr/>
          <p:nvPr/>
        </p:nvSpPr>
        <p:spPr>
          <a:xfrm>
            <a:off x="691530"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Low Digital Literacy</a:t>
            </a:r>
            <a:endParaRPr lang="en-US" sz="1200" dirty="0"/>
          </a:p>
        </p:txBody>
      </p:sp>
      <p:sp>
        <p:nvSpPr>
          <p:cNvPr id="5" name="Text 2"/>
          <p:cNvSpPr/>
          <p:nvPr/>
        </p:nvSpPr>
        <p:spPr>
          <a:xfrm>
            <a:off x="691530" y="2193131"/>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Low digital literacy can prevent effective use of mobile mental health applications (Lupton, 2023).</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3987" y="1786607"/>
            <a:ext cx="4013895" cy="1140172"/>
          </a:xfrm>
          <a:prstGeom prst="rect">
            <a:avLst/>
          </a:prstGeom>
        </p:spPr>
      </p:pic>
      <p:sp>
        <p:nvSpPr>
          <p:cNvPr id="7" name="Text 3"/>
          <p:cNvSpPr/>
          <p:nvPr/>
        </p:nvSpPr>
        <p:spPr>
          <a:xfrm>
            <a:off x="4829398" y="1924869"/>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Time Constraints</a:t>
            </a:r>
            <a:endParaRPr lang="en-US" sz="1200" dirty="0"/>
          </a:p>
        </p:txBody>
      </p:sp>
      <p:sp>
        <p:nvSpPr>
          <p:cNvPr id="8" name="Text 4"/>
          <p:cNvSpPr/>
          <p:nvPr/>
        </p:nvSpPr>
        <p:spPr>
          <a:xfrm>
            <a:off x="4829398" y="2193131"/>
            <a:ext cx="3680222" cy="595387"/>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Time constraints due to work and childcare responsibilities reduce opportunities for engagement (Hanley and Williams, 2025).</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050753"/>
            <a:ext cx="4013895" cy="941710"/>
          </a:xfrm>
          <a:prstGeom prst="rect">
            <a:avLst/>
          </a:prstGeom>
        </p:spPr>
      </p:pic>
      <p:sp>
        <p:nvSpPr>
          <p:cNvPr id="10" name="Text 5"/>
          <p:cNvSpPr/>
          <p:nvPr/>
        </p:nvSpPr>
        <p:spPr>
          <a:xfrm>
            <a:off x="691530" y="318901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Lack of Trust</a:t>
            </a:r>
            <a:endParaRPr lang="en-US" sz="1200" dirty="0"/>
          </a:p>
        </p:txBody>
      </p:sp>
      <p:sp>
        <p:nvSpPr>
          <p:cNvPr id="11" name="Text 6"/>
          <p:cNvSpPr/>
          <p:nvPr/>
        </p:nvSpPr>
        <p:spPr>
          <a:xfrm>
            <a:off x="691530" y="3457277"/>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Lack of trust in digital tools may affect initial adoption by single mothers (Tsai et al., 2022).</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33987" y="3050753"/>
            <a:ext cx="4013895" cy="941710"/>
          </a:xfrm>
          <a:prstGeom prst="rect">
            <a:avLst/>
          </a:prstGeom>
        </p:spPr>
      </p:pic>
      <p:sp>
        <p:nvSpPr>
          <p:cNvPr id="13" name="Text 7"/>
          <p:cNvSpPr/>
          <p:nvPr/>
        </p:nvSpPr>
        <p:spPr>
          <a:xfrm>
            <a:off x="4829398" y="3189015"/>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Language &amp; Culture</a:t>
            </a:r>
            <a:endParaRPr lang="en-US" sz="1200" dirty="0"/>
          </a:p>
        </p:txBody>
      </p:sp>
      <p:sp>
        <p:nvSpPr>
          <p:cNvPr id="14" name="Text 8"/>
          <p:cNvSpPr/>
          <p:nvPr/>
        </p:nvSpPr>
        <p:spPr>
          <a:xfrm>
            <a:off x="4829398" y="3457277"/>
            <a:ext cx="36802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Language and cultural barriers can further limit accessibility for some users (WHO, 2022).</a:t>
            </a:r>
            <a:endParaRPr lang="en-US" sz="950" dirty="0"/>
          </a:p>
        </p:txBody>
      </p:sp>
    </p:spTree>
    <p:extLst>
      <p:ext uri="{BB962C8B-B14F-4D97-AF65-F5344CB8AC3E}">
        <p14:creationId xmlns:p14="http://schemas.microsoft.com/office/powerpoint/2010/main" val="22087200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075506"/>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Potential Barriers – Organisational and Resource Challenges</a:t>
            </a:r>
            <a:endParaRPr lang="en-US" sz="2400" dirty="0"/>
          </a:p>
        </p:txBody>
      </p:sp>
      <p:sp>
        <p:nvSpPr>
          <p:cNvPr id="3" name="Shape 1"/>
          <p:cNvSpPr/>
          <p:nvPr/>
        </p:nvSpPr>
        <p:spPr>
          <a:xfrm>
            <a:off x="496119" y="2098625"/>
            <a:ext cx="4013895" cy="922660"/>
          </a:xfrm>
          <a:prstGeom prst="roundRect">
            <a:avLst>
              <a:gd name="adj" fmla="val 20167"/>
            </a:avLst>
          </a:prstGeom>
          <a:solidFill>
            <a:srgbClr val="626C3B"/>
          </a:solidFill>
          <a:ln w="4763">
            <a:solidFill>
              <a:srgbClr val="7B8554"/>
            </a:solidFill>
            <a:prstDash val="solid"/>
          </a:ln>
        </p:spPr>
      </p:sp>
      <p:sp>
        <p:nvSpPr>
          <p:cNvPr id="4" name="Text 2"/>
          <p:cNvSpPr/>
          <p:nvPr/>
        </p:nvSpPr>
        <p:spPr>
          <a:xfrm>
            <a:off x="624855"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Limited Funding</a:t>
            </a:r>
            <a:endParaRPr lang="en-US" sz="1200" dirty="0"/>
          </a:p>
        </p:txBody>
      </p:sp>
      <p:sp>
        <p:nvSpPr>
          <p:cNvPr id="5" name="Text 3"/>
          <p:cNvSpPr/>
          <p:nvPr/>
        </p:nvSpPr>
        <p:spPr>
          <a:xfrm>
            <a:off x="624855"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Limited funding often restricts the development and long-term maintenance of digital interventions (NHS England, 2023).</a:t>
            </a:r>
            <a:endParaRPr lang="en-US" sz="950" dirty="0"/>
          </a:p>
        </p:txBody>
      </p:sp>
      <p:sp>
        <p:nvSpPr>
          <p:cNvPr id="6" name="Shape 4"/>
          <p:cNvSpPr/>
          <p:nvPr/>
        </p:nvSpPr>
        <p:spPr>
          <a:xfrm>
            <a:off x="4633987" y="2098625"/>
            <a:ext cx="4013895" cy="922660"/>
          </a:xfrm>
          <a:prstGeom prst="roundRect">
            <a:avLst>
              <a:gd name="adj" fmla="val 20167"/>
            </a:avLst>
          </a:prstGeom>
          <a:solidFill>
            <a:srgbClr val="83792E"/>
          </a:solidFill>
          <a:ln w="4763">
            <a:solidFill>
              <a:srgbClr val="9C9247"/>
            </a:solidFill>
            <a:prstDash val="solid"/>
          </a:ln>
        </p:spPr>
      </p:sp>
      <p:sp>
        <p:nvSpPr>
          <p:cNvPr id="7" name="Text 5"/>
          <p:cNvSpPr/>
          <p:nvPr/>
        </p:nvSpPr>
        <p:spPr>
          <a:xfrm>
            <a:off x="4762723" y="2227362"/>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Staff Shortage</a:t>
            </a:r>
            <a:endParaRPr lang="en-US" sz="1200" dirty="0"/>
          </a:p>
        </p:txBody>
      </p:sp>
      <p:sp>
        <p:nvSpPr>
          <p:cNvPr id="8" name="Text 6"/>
          <p:cNvSpPr/>
          <p:nvPr/>
        </p:nvSpPr>
        <p:spPr>
          <a:xfrm>
            <a:off x="4762723" y="2495624"/>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Shortage of trained staff can affect the quality of support and monitoring processes (Hanley and Williams, 2025).</a:t>
            </a:r>
            <a:endParaRPr lang="en-US" sz="950" dirty="0"/>
          </a:p>
        </p:txBody>
      </p:sp>
      <p:sp>
        <p:nvSpPr>
          <p:cNvPr id="9" name="Shape 7"/>
          <p:cNvSpPr/>
          <p:nvPr/>
        </p:nvSpPr>
        <p:spPr>
          <a:xfrm>
            <a:off x="496119" y="3145259"/>
            <a:ext cx="4013895" cy="922660"/>
          </a:xfrm>
          <a:prstGeom prst="roundRect">
            <a:avLst>
              <a:gd name="adj" fmla="val 20167"/>
            </a:avLst>
          </a:prstGeom>
          <a:solidFill>
            <a:srgbClr val="E8AF3B"/>
          </a:solidFill>
          <a:ln w="4763">
            <a:solidFill>
              <a:srgbClr val="CE9521"/>
            </a:solidFill>
            <a:prstDash val="solid"/>
          </a:ln>
        </p:spPr>
      </p:sp>
      <p:sp>
        <p:nvSpPr>
          <p:cNvPr id="10" name="Text 8"/>
          <p:cNvSpPr/>
          <p:nvPr/>
        </p:nvSpPr>
        <p:spPr>
          <a:xfrm>
            <a:off x="624855" y="327399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System Resistance</a:t>
            </a:r>
            <a:endParaRPr lang="en-US" sz="1200" dirty="0"/>
          </a:p>
        </p:txBody>
      </p:sp>
      <p:sp>
        <p:nvSpPr>
          <p:cNvPr id="11" name="Text 9"/>
          <p:cNvSpPr/>
          <p:nvPr/>
        </p:nvSpPr>
        <p:spPr>
          <a:xfrm>
            <a:off x="624855"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Resistance from traditional healthcare systems may slow down integration of digital tools (Inderstrodt et al., 2025).</a:t>
            </a:r>
            <a:endParaRPr lang="en-US" sz="950" dirty="0"/>
          </a:p>
        </p:txBody>
      </p:sp>
      <p:sp>
        <p:nvSpPr>
          <p:cNvPr id="12" name="Shape 10"/>
          <p:cNvSpPr/>
          <p:nvPr/>
        </p:nvSpPr>
        <p:spPr>
          <a:xfrm>
            <a:off x="4633987" y="3145259"/>
            <a:ext cx="4013895" cy="922660"/>
          </a:xfrm>
          <a:prstGeom prst="roundRect">
            <a:avLst>
              <a:gd name="adj" fmla="val 20167"/>
            </a:avLst>
          </a:prstGeom>
          <a:solidFill>
            <a:srgbClr val="CC914D"/>
          </a:solidFill>
          <a:ln w="4763">
            <a:solidFill>
              <a:srgbClr val="B27733"/>
            </a:solidFill>
            <a:prstDash val="solid"/>
          </a:ln>
        </p:spPr>
      </p:sp>
      <p:sp>
        <p:nvSpPr>
          <p:cNvPr id="13" name="Text 11"/>
          <p:cNvSpPr/>
          <p:nvPr/>
        </p:nvSpPr>
        <p:spPr>
          <a:xfrm>
            <a:off x="4762723" y="3273996"/>
            <a:ext cx="1863477" cy="193849"/>
          </a:xfrm>
          <a:prstGeom prst="rect">
            <a:avLst/>
          </a:prstGeom>
          <a:noFill/>
          <a:ln/>
        </p:spPr>
        <p:txBody>
          <a:bodyPr wrap="none" lIns="0" tIns="0" rIns="0" bIns="0" rtlCol="0" anchor="t"/>
          <a:lstStyle/>
          <a:p>
            <a:pPr marL="0" indent="0" algn="l">
              <a:lnSpc>
                <a:spcPct val="104000"/>
              </a:lnSpc>
              <a:buNone/>
            </a:pPr>
            <a:r>
              <a:rPr lang="en-US" sz="1200" dirty="0">
                <a:solidFill>
                  <a:srgbClr val="000000"/>
                </a:solidFill>
                <a:latin typeface="Brygada 1918 SemiBold" pitchFamily="34" charset="0"/>
                <a:ea typeface="Brygada 1918 SemiBold" pitchFamily="34" charset="-122"/>
                <a:cs typeface="Brygada 1918 SemiBold" pitchFamily="34" charset="-120"/>
              </a:rPr>
              <a:t>Sustainability Challenges</a:t>
            </a:r>
            <a:endParaRPr lang="en-US" sz="1200" dirty="0"/>
          </a:p>
        </p:txBody>
      </p:sp>
      <p:sp>
        <p:nvSpPr>
          <p:cNvPr id="14" name="Text 12"/>
          <p:cNvSpPr/>
          <p:nvPr/>
        </p:nvSpPr>
        <p:spPr>
          <a:xfrm>
            <a:off x="4762723" y="3542258"/>
            <a:ext cx="375642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Resource constraints frequently challenge the sustainability of digital health programmes (Lupton, 2023).</a:t>
            </a:r>
            <a:endParaRPr lang="en-US" sz="950" dirty="0"/>
          </a:p>
        </p:txBody>
      </p:sp>
    </p:spTree>
    <p:extLst>
      <p:ext uri="{BB962C8B-B14F-4D97-AF65-F5344CB8AC3E}">
        <p14:creationId xmlns:p14="http://schemas.microsoft.com/office/powerpoint/2010/main" val="38221458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250231"/>
            <a:ext cx="7881565"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Legal Issues in Digital Mental Health Interventions</a:t>
            </a:r>
            <a:endParaRPr lang="en-US" sz="2400" dirty="0"/>
          </a:p>
        </p:txBody>
      </p:sp>
      <p:sp>
        <p:nvSpPr>
          <p:cNvPr id="3" name="Shape 1"/>
          <p:cNvSpPr/>
          <p:nvPr/>
        </p:nvSpPr>
        <p:spPr>
          <a:xfrm>
            <a:off x="496119" y="1885801"/>
            <a:ext cx="4013895" cy="941710"/>
          </a:xfrm>
          <a:prstGeom prst="roundRect">
            <a:avLst>
              <a:gd name="adj" fmla="val 19759"/>
            </a:avLst>
          </a:prstGeom>
          <a:solidFill>
            <a:srgbClr val="F6EBD4"/>
          </a:solidFill>
          <a:ln w="14288">
            <a:solidFill>
              <a:srgbClr val="626C3B"/>
            </a:solidFill>
            <a:prstDash val="solid"/>
          </a:ln>
        </p:spPr>
      </p:sp>
      <p:sp>
        <p:nvSpPr>
          <p:cNvPr id="4" name="Text 2"/>
          <p:cNvSpPr/>
          <p:nvPr/>
        </p:nvSpPr>
        <p:spPr>
          <a:xfrm>
            <a:off x="634380" y="2024063"/>
            <a:ext cx="2055540"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Data Protection Regulations</a:t>
            </a:r>
            <a:endParaRPr lang="en-US" sz="1200" dirty="0"/>
          </a:p>
        </p:txBody>
      </p:sp>
      <p:sp>
        <p:nvSpPr>
          <p:cNvPr id="5" name="Text 3"/>
          <p:cNvSpPr/>
          <p:nvPr/>
        </p:nvSpPr>
        <p:spPr>
          <a:xfrm>
            <a:off x="634380"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Strict data protection regulations govern the handling of sensitive mental health information (Inderstrodt et al., 2025).</a:t>
            </a:r>
            <a:endParaRPr lang="en-US" sz="950" dirty="0"/>
          </a:p>
        </p:txBody>
      </p:sp>
      <p:sp>
        <p:nvSpPr>
          <p:cNvPr id="6" name="Shape 4"/>
          <p:cNvSpPr/>
          <p:nvPr/>
        </p:nvSpPr>
        <p:spPr>
          <a:xfrm>
            <a:off x="4633987" y="1885801"/>
            <a:ext cx="4013895" cy="941710"/>
          </a:xfrm>
          <a:prstGeom prst="roundRect">
            <a:avLst>
              <a:gd name="adj" fmla="val 19759"/>
            </a:avLst>
          </a:prstGeom>
          <a:solidFill>
            <a:srgbClr val="F6EBD4"/>
          </a:solidFill>
          <a:ln w="14288">
            <a:solidFill>
              <a:srgbClr val="83792E"/>
            </a:solidFill>
            <a:prstDash val="solid"/>
          </a:ln>
        </p:spPr>
      </p:sp>
      <p:sp>
        <p:nvSpPr>
          <p:cNvPr id="7" name="Text 5"/>
          <p:cNvSpPr/>
          <p:nvPr/>
        </p:nvSpPr>
        <p:spPr>
          <a:xfrm>
            <a:off x="4772248" y="2024063"/>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Privacy Compliance</a:t>
            </a:r>
            <a:endParaRPr lang="en-US" sz="1200" dirty="0"/>
          </a:p>
        </p:txBody>
      </p:sp>
      <p:sp>
        <p:nvSpPr>
          <p:cNvPr id="8" name="Text 6"/>
          <p:cNvSpPr/>
          <p:nvPr/>
        </p:nvSpPr>
        <p:spPr>
          <a:xfrm>
            <a:off x="4772248" y="2292325"/>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Compliance with privacy laws is essential to maintain user trust and safety (Lupton, 2023).</a:t>
            </a:r>
            <a:endParaRPr lang="en-US" sz="950" dirty="0"/>
          </a:p>
        </p:txBody>
      </p:sp>
      <p:sp>
        <p:nvSpPr>
          <p:cNvPr id="9" name="Shape 7"/>
          <p:cNvSpPr/>
          <p:nvPr/>
        </p:nvSpPr>
        <p:spPr>
          <a:xfrm>
            <a:off x="496119" y="2951485"/>
            <a:ext cx="4013895" cy="941710"/>
          </a:xfrm>
          <a:prstGeom prst="roundRect">
            <a:avLst>
              <a:gd name="adj" fmla="val 19759"/>
            </a:avLst>
          </a:prstGeom>
          <a:solidFill>
            <a:srgbClr val="F6EBD4"/>
          </a:solidFill>
          <a:ln w="14288">
            <a:solidFill>
              <a:srgbClr val="E8AF3B"/>
            </a:solidFill>
            <a:prstDash val="solid"/>
          </a:ln>
        </p:spPr>
      </p:sp>
      <p:sp>
        <p:nvSpPr>
          <p:cNvPr id="10" name="Text 8"/>
          <p:cNvSpPr/>
          <p:nvPr/>
        </p:nvSpPr>
        <p:spPr>
          <a:xfrm>
            <a:off x="634380" y="30897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Regional Variation</a:t>
            </a:r>
            <a:endParaRPr lang="en-US" sz="1200" dirty="0"/>
          </a:p>
        </p:txBody>
      </p:sp>
      <p:sp>
        <p:nvSpPr>
          <p:cNvPr id="11" name="Text 9"/>
          <p:cNvSpPr/>
          <p:nvPr/>
        </p:nvSpPr>
        <p:spPr>
          <a:xfrm>
            <a:off x="634380"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Legal requirements around digital therapeutics vary across different regions (Inderstrodt et al., 2025).</a:t>
            </a:r>
            <a:endParaRPr lang="en-US" sz="950" dirty="0"/>
          </a:p>
        </p:txBody>
      </p:sp>
      <p:sp>
        <p:nvSpPr>
          <p:cNvPr id="12" name="Shape 10"/>
          <p:cNvSpPr/>
          <p:nvPr/>
        </p:nvSpPr>
        <p:spPr>
          <a:xfrm>
            <a:off x="4633987" y="2951485"/>
            <a:ext cx="4013895" cy="941710"/>
          </a:xfrm>
          <a:prstGeom prst="roundRect">
            <a:avLst>
              <a:gd name="adj" fmla="val 19759"/>
            </a:avLst>
          </a:prstGeom>
          <a:solidFill>
            <a:srgbClr val="F6EBD4"/>
          </a:solidFill>
          <a:ln w="14288">
            <a:solidFill>
              <a:srgbClr val="CC914D"/>
            </a:solidFill>
            <a:prstDash val="solid"/>
          </a:ln>
        </p:spPr>
      </p:sp>
      <p:sp>
        <p:nvSpPr>
          <p:cNvPr id="13" name="Text 11"/>
          <p:cNvSpPr/>
          <p:nvPr/>
        </p:nvSpPr>
        <p:spPr>
          <a:xfrm>
            <a:off x="4772248" y="3089746"/>
            <a:ext cx="1780282"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Consequences of Failure</a:t>
            </a:r>
            <a:endParaRPr lang="en-US" sz="1200" dirty="0"/>
          </a:p>
        </p:txBody>
      </p:sp>
      <p:sp>
        <p:nvSpPr>
          <p:cNvPr id="14" name="Text 12"/>
          <p:cNvSpPr/>
          <p:nvPr/>
        </p:nvSpPr>
        <p:spPr>
          <a:xfrm>
            <a:off x="4772248" y="3358009"/>
            <a:ext cx="3737372"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Failure to meet legal standards can seriously affect the delivery of digital interventions (Lupton, 2023).</a:t>
            </a:r>
            <a:endParaRPr lang="en-US" sz="950" dirty="0"/>
          </a:p>
        </p:txBody>
      </p:sp>
    </p:spTree>
    <p:extLst>
      <p:ext uri="{BB962C8B-B14F-4D97-AF65-F5344CB8AC3E}">
        <p14:creationId xmlns:p14="http://schemas.microsoft.com/office/powerpoint/2010/main" val="1000651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611288"/>
            <a:ext cx="7962528"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Ethical Issues – Data Privacy and Informed Consent</a:t>
            </a:r>
            <a:endParaRPr lang="en-US" sz="2400" dirty="0"/>
          </a:p>
        </p:txBody>
      </p:sp>
      <p:sp>
        <p:nvSpPr>
          <p:cNvPr id="3" name="Shape 1"/>
          <p:cNvSpPr/>
          <p:nvPr/>
        </p:nvSpPr>
        <p:spPr>
          <a:xfrm>
            <a:off x="406822" y="2184871"/>
            <a:ext cx="4103191" cy="1347267"/>
          </a:xfrm>
          <a:prstGeom prst="roundRect">
            <a:avLst>
              <a:gd name="adj" fmla="val 22097"/>
            </a:avLst>
          </a:prstGeom>
          <a:solidFill>
            <a:srgbClr val="626C3B"/>
          </a:solidFill>
          <a:ln/>
        </p:spPr>
      </p:sp>
      <p:sp>
        <p:nvSpPr>
          <p:cNvPr id="4" name="Text 2"/>
          <p:cNvSpPr/>
          <p:nvPr/>
        </p:nvSpPr>
        <p:spPr>
          <a:xfrm>
            <a:off x="530796" y="2308845"/>
            <a:ext cx="2007766" cy="193849"/>
          </a:xfrm>
          <a:prstGeom prst="rect">
            <a:avLst/>
          </a:prstGeom>
          <a:noFill/>
          <a:ln/>
        </p:spPr>
        <p:txBody>
          <a:bodyPr wrap="none" lIns="0" tIns="0" rIns="0" bIns="0" rtlCol="0" anchor="t"/>
          <a:lstStyle/>
          <a:p>
            <a:pPr marL="0" indent="0" algn="l">
              <a:lnSpc>
                <a:spcPct val="104000"/>
              </a:lnSpc>
              <a:buNone/>
            </a:pPr>
            <a:r>
              <a:rPr lang="en-US" sz="1200" dirty="0">
                <a:solidFill>
                  <a:srgbClr val="FFFFFF"/>
                </a:solidFill>
                <a:latin typeface="Brygada 1918 SemiBold" pitchFamily="34" charset="0"/>
                <a:ea typeface="Brygada 1918 SemiBold" pitchFamily="34" charset="-122"/>
                <a:cs typeface="Brygada 1918 SemiBold" pitchFamily="34" charset="-120"/>
              </a:rPr>
              <a:t>Informed Consent</a:t>
            </a:r>
            <a:endParaRPr lang="en-US" sz="1200" dirty="0"/>
          </a:p>
        </p:txBody>
      </p:sp>
      <p:sp>
        <p:nvSpPr>
          <p:cNvPr id="5" name="Text 3"/>
          <p:cNvSpPr/>
          <p:nvPr/>
        </p:nvSpPr>
        <p:spPr>
          <a:xfrm>
            <a:off x="530796" y="2626668"/>
            <a:ext cx="3855244" cy="793849"/>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FFFFFF"/>
                </a:solidFill>
                <a:latin typeface="Brygada 1918" pitchFamily="34" charset="0"/>
                <a:ea typeface="Brygada 1918" pitchFamily="34" charset="-122"/>
                <a:cs typeface="Brygada 1918" pitchFamily="34" charset="-120"/>
              </a:rPr>
              <a:t>Users must receive clear information about how their personal data will be collected and used (Lupton, 2023). Obtaining meaningful informed consent is critical when delivering mental health support digitally (Inderstrodt et al., 2025).</a:t>
            </a:r>
            <a:endParaRPr lang="en-US" sz="950" dirty="0"/>
          </a:p>
        </p:txBody>
      </p:sp>
      <p:sp>
        <p:nvSpPr>
          <p:cNvPr id="6" name="Text 4"/>
          <p:cNvSpPr/>
          <p:nvPr/>
        </p:nvSpPr>
        <p:spPr>
          <a:xfrm>
            <a:off x="4728046" y="2308845"/>
            <a:ext cx="2758604"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Confidentiality &amp; Transparency</a:t>
            </a:r>
            <a:endParaRPr lang="en-US" sz="1200" dirty="0"/>
          </a:p>
        </p:txBody>
      </p:sp>
      <p:sp>
        <p:nvSpPr>
          <p:cNvPr id="7" name="Text 5"/>
          <p:cNvSpPr/>
          <p:nvPr/>
        </p:nvSpPr>
        <p:spPr>
          <a:xfrm>
            <a:off x="4728046" y="2626668"/>
            <a:ext cx="3924598" cy="837233"/>
          </a:xfrm>
          <a:prstGeom prst="rect">
            <a:avLst/>
          </a:prstGeom>
          <a:noFill/>
          <a:ln/>
        </p:spPr>
        <p:txBody>
          <a:bodyPr wrap="square" lIns="0" tIns="0" rIns="0" bIns="0" rtlCol="0" anchor="t">
            <a:normAutofit/>
          </a:bodyPr>
          <a:lstStyle/>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Protecting user confidentiality remains a fundamental ethical requirement in digital care (Lupton, 2023).</a:t>
            </a:r>
            <a:endParaRPr lang="en-US" sz="950" dirty="0"/>
          </a:p>
          <a:p>
            <a:pPr marL="193040" indent="-193040" algn="l">
              <a:lnSpc>
                <a:spcPct val="133000"/>
              </a:lnSpc>
              <a:buSzPct val="100000"/>
              <a:buChar char="•"/>
            </a:pPr>
            <a:r>
              <a:rPr lang="en-US" sz="950" dirty="0">
                <a:solidFill>
                  <a:srgbClr val="403011"/>
                </a:solidFill>
                <a:latin typeface="Brygada 1918" pitchFamily="34" charset="0"/>
                <a:ea typeface="Brygada 1918" pitchFamily="34" charset="-122"/>
                <a:cs typeface="Brygada 1918" pitchFamily="34" charset="-120"/>
              </a:rPr>
              <a:t>Transparent data policies help address ethical concerns related to privacy and security (Inderstrodt et al., 2025).</a:t>
            </a:r>
            <a:endParaRPr lang="en-US" sz="950" dirty="0"/>
          </a:p>
        </p:txBody>
      </p:sp>
    </p:spTree>
    <p:extLst>
      <p:ext uri="{BB962C8B-B14F-4D97-AF65-F5344CB8AC3E}">
        <p14:creationId xmlns:p14="http://schemas.microsoft.com/office/powerpoint/2010/main" val="25580979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464766"/>
            <a:ext cx="7476604" cy="387548"/>
          </a:xfrm>
          <a:prstGeom prst="rect">
            <a:avLst/>
          </a:prstGeom>
          <a:noFill/>
          <a:ln/>
        </p:spPr>
        <p:txBody>
          <a:bodyPr wrap="none" lIns="0" tIns="0" rIns="0" bIns="0" rtlCol="0" anchor="t"/>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Ethical Issues – Equity, Access and Safeguarding</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19" y="2100337"/>
            <a:ext cx="310083" cy="310083"/>
          </a:xfrm>
          <a:prstGeom prst="rect">
            <a:avLst/>
          </a:prstGeom>
        </p:spPr>
      </p:pic>
      <p:sp>
        <p:nvSpPr>
          <p:cNvPr id="4" name="Text 1"/>
          <p:cNvSpPr/>
          <p:nvPr/>
        </p:nvSpPr>
        <p:spPr>
          <a:xfrm>
            <a:off x="961206"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Risk of Exclusion</a:t>
            </a:r>
            <a:endParaRPr lang="en-US" sz="1200" dirty="0"/>
          </a:p>
        </p:txBody>
      </p:sp>
      <p:sp>
        <p:nvSpPr>
          <p:cNvPr id="5" name="Text 2"/>
          <p:cNvSpPr/>
          <p:nvPr/>
        </p:nvSpPr>
        <p:spPr>
          <a:xfrm>
            <a:off x="961206" y="2368600"/>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Digital interventions risk excluding users with limited access to technology or internet (WHO, 2022).</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49465" y="2100337"/>
            <a:ext cx="310083" cy="310083"/>
          </a:xfrm>
          <a:prstGeom prst="rect">
            <a:avLst/>
          </a:prstGeom>
        </p:spPr>
      </p:pic>
      <p:sp>
        <p:nvSpPr>
          <p:cNvPr id="7" name="Text 3"/>
          <p:cNvSpPr/>
          <p:nvPr/>
        </p:nvSpPr>
        <p:spPr>
          <a:xfrm>
            <a:off x="5114553" y="2100337"/>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Equitable Access</a:t>
            </a:r>
            <a:endParaRPr lang="en-US" sz="1200" dirty="0"/>
          </a:p>
        </p:txBody>
      </p:sp>
      <p:sp>
        <p:nvSpPr>
          <p:cNvPr id="8" name="Text 4"/>
          <p:cNvSpPr/>
          <p:nvPr/>
        </p:nvSpPr>
        <p:spPr>
          <a:xfrm>
            <a:off x="5114553" y="2368600"/>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Ensuring equitable access is important to prevent widening existing health inequalities (WHO, 2022).</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96119" y="3013546"/>
            <a:ext cx="310083" cy="310083"/>
          </a:xfrm>
          <a:prstGeom prst="rect">
            <a:avLst/>
          </a:prstGeom>
        </p:spPr>
      </p:pic>
      <p:sp>
        <p:nvSpPr>
          <p:cNvPr id="10" name="Text 5"/>
          <p:cNvSpPr/>
          <p:nvPr/>
        </p:nvSpPr>
        <p:spPr>
          <a:xfrm>
            <a:off x="961206"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Safeguarding</a:t>
            </a:r>
            <a:endParaRPr lang="en-US" sz="1200" dirty="0"/>
          </a:p>
        </p:txBody>
      </p:sp>
      <p:sp>
        <p:nvSpPr>
          <p:cNvPr id="11" name="Text 6"/>
          <p:cNvSpPr/>
          <p:nvPr/>
        </p:nvSpPr>
        <p:spPr>
          <a:xfrm>
            <a:off x="961206" y="3281809"/>
            <a:ext cx="3533254"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Robust safeguarding procedures must be established to support users in distress (Hanley and Williams, 2025).</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49465" y="3013546"/>
            <a:ext cx="310083" cy="310083"/>
          </a:xfrm>
          <a:prstGeom prst="rect">
            <a:avLst/>
          </a:prstGeom>
        </p:spPr>
      </p:pic>
      <p:sp>
        <p:nvSpPr>
          <p:cNvPr id="13" name="Text 7"/>
          <p:cNvSpPr/>
          <p:nvPr/>
        </p:nvSpPr>
        <p:spPr>
          <a:xfrm>
            <a:off x="5114553" y="3013546"/>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Ethical Design</a:t>
            </a:r>
            <a:endParaRPr lang="en-US" sz="1200" dirty="0"/>
          </a:p>
        </p:txBody>
      </p:sp>
      <p:sp>
        <p:nvSpPr>
          <p:cNvPr id="14" name="Text 8"/>
          <p:cNvSpPr/>
          <p:nvPr/>
        </p:nvSpPr>
        <p:spPr>
          <a:xfrm>
            <a:off x="5114553" y="3281809"/>
            <a:ext cx="3533329"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Ethical design should prioritise safety, inclusion, and fairness for all single mothers (Lupton, 2023).</a:t>
            </a:r>
            <a:endParaRPr lang="en-US" sz="950" dirty="0"/>
          </a:p>
        </p:txBody>
      </p:sp>
    </p:spTree>
    <p:extLst>
      <p:ext uri="{BB962C8B-B14F-4D97-AF65-F5344CB8AC3E}">
        <p14:creationId xmlns:p14="http://schemas.microsoft.com/office/powerpoint/2010/main" val="243934661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1270992"/>
            <a:ext cx="8151763" cy="775097"/>
          </a:xfrm>
          <a:prstGeom prst="rect">
            <a:avLst/>
          </a:prstGeom>
          <a:noFill/>
          <a:ln/>
        </p:spPr>
        <p:txBody>
          <a:bodyPr wrap="square" lIns="0" tIns="0" rIns="0" bIns="0" rtlCol="0" anchor="t">
            <a:normAutofit/>
          </a:bodyPr>
          <a:lstStyle/>
          <a:p>
            <a:pPr marL="0" indent="0" algn="l">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Summary of Barriers, Stakeholders and Mitigation Strategies</a:t>
            </a:r>
            <a:endParaRPr lang="en-US" sz="2400" dirty="0"/>
          </a:p>
        </p:txBody>
      </p:sp>
      <p:pic>
        <p:nvPicPr>
          <p:cNvPr id="3"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42627" y="2297906"/>
            <a:ext cx="186035" cy="186035"/>
          </a:xfrm>
          <a:prstGeom prst="rect">
            <a:avLst/>
          </a:prstGeom>
        </p:spPr>
      </p:pic>
      <p:sp>
        <p:nvSpPr>
          <p:cNvPr id="4" name="Text 1"/>
          <p:cNvSpPr/>
          <p:nvPr/>
        </p:nvSpPr>
        <p:spPr>
          <a:xfrm>
            <a:off x="899145" y="2294111"/>
            <a:ext cx="2332509"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Multiple Stakeholders Required</a:t>
            </a:r>
            <a:endParaRPr lang="en-US" sz="1200" dirty="0"/>
          </a:p>
        </p:txBody>
      </p:sp>
      <p:sp>
        <p:nvSpPr>
          <p:cNvPr id="5" name="Text 2"/>
          <p:cNvSpPr/>
          <p:nvPr/>
        </p:nvSpPr>
        <p:spPr>
          <a:xfrm>
            <a:off x="899145" y="2562374"/>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Multiple stakeholders are required to support the successful implementation of MindMoms (Taylor et al., 2026).</a:t>
            </a:r>
            <a:endParaRPr lang="en-US" sz="950" dirty="0"/>
          </a:p>
        </p:txBody>
      </p:sp>
      <p:pic>
        <p:nvPicPr>
          <p:cNvPr id="6"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95974" y="2297906"/>
            <a:ext cx="186035" cy="186035"/>
          </a:xfrm>
          <a:prstGeom prst="rect">
            <a:avLst/>
          </a:prstGeom>
        </p:spPr>
      </p:pic>
      <p:sp>
        <p:nvSpPr>
          <p:cNvPr id="7" name="Text 3"/>
          <p:cNvSpPr/>
          <p:nvPr/>
        </p:nvSpPr>
        <p:spPr>
          <a:xfrm>
            <a:off x="5052492" y="2294111"/>
            <a:ext cx="1550566"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Address All Barriers</a:t>
            </a:r>
            <a:endParaRPr lang="en-US" sz="1200" dirty="0"/>
          </a:p>
        </p:txBody>
      </p:sp>
      <p:sp>
        <p:nvSpPr>
          <p:cNvPr id="8" name="Text 4"/>
          <p:cNvSpPr/>
          <p:nvPr/>
        </p:nvSpPr>
        <p:spPr>
          <a:xfrm>
            <a:off x="5052492" y="2562374"/>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Technical, user-related, and organisational barriers must be addressed during planning (Inderstrodt et al., 2025).</a:t>
            </a:r>
            <a:endParaRPr lang="en-US" sz="950" dirty="0"/>
          </a:p>
        </p:txBody>
      </p:sp>
      <p:pic>
        <p:nvPicPr>
          <p:cNvPr id="9"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42627" y="3211116"/>
            <a:ext cx="186035" cy="186035"/>
          </a:xfrm>
          <a:prstGeom prst="rect">
            <a:avLst/>
          </a:prstGeom>
        </p:spPr>
      </p:pic>
      <p:sp>
        <p:nvSpPr>
          <p:cNvPr id="10" name="Text 5"/>
          <p:cNvSpPr/>
          <p:nvPr/>
        </p:nvSpPr>
        <p:spPr>
          <a:xfrm>
            <a:off x="899145" y="3207321"/>
            <a:ext cx="2250058"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Legal &amp; Ethical Considerations</a:t>
            </a:r>
            <a:endParaRPr lang="en-US" sz="1200" dirty="0"/>
          </a:p>
        </p:txBody>
      </p:sp>
      <p:sp>
        <p:nvSpPr>
          <p:cNvPr id="11" name="Text 6"/>
          <p:cNvSpPr/>
          <p:nvPr/>
        </p:nvSpPr>
        <p:spPr>
          <a:xfrm>
            <a:off x="899145" y="3475583"/>
            <a:ext cx="3595315"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Legal and ethical considerations are critical for responsible digital mental health delivery (Lupton, 2023).</a:t>
            </a:r>
            <a:endParaRPr lang="en-US" sz="950" dirty="0"/>
          </a:p>
        </p:txBody>
      </p:sp>
      <p:pic>
        <p:nvPicPr>
          <p:cNvPr id="12"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695974" y="3211116"/>
            <a:ext cx="186035" cy="186035"/>
          </a:xfrm>
          <a:prstGeom prst="rect">
            <a:avLst/>
          </a:prstGeom>
        </p:spPr>
      </p:pic>
      <p:sp>
        <p:nvSpPr>
          <p:cNvPr id="13" name="Text 7"/>
          <p:cNvSpPr/>
          <p:nvPr/>
        </p:nvSpPr>
        <p:spPr>
          <a:xfrm>
            <a:off x="5052492" y="3207321"/>
            <a:ext cx="1683395" cy="193849"/>
          </a:xfrm>
          <a:prstGeom prst="rect">
            <a:avLst/>
          </a:prstGeom>
          <a:noFill/>
          <a:ln/>
        </p:spPr>
        <p:txBody>
          <a:bodyPr wrap="none" lIns="0" tIns="0" rIns="0" bIns="0" rtlCol="0" anchor="t"/>
          <a:lstStyle/>
          <a:p>
            <a:pPr marL="0" indent="0" algn="l">
              <a:lnSpc>
                <a:spcPct val="104000"/>
              </a:lnSpc>
              <a:buNone/>
            </a:pPr>
            <a:r>
              <a:rPr lang="en-US" sz="1200" dirty="0">
                <a:solidFill>
                  <a:srgbClr val="403011"/>
                </a:solidFill>
                <a:latin typeface="Brygada 1918 SemiBold" pitchFamily="34" charset="0"/>
                <a:ea typeface="Brygada 1918 SemiBold" pitchFamily="34" charset="-122"/>
                <a:cs typeface="Brygada 1918 SemiBold" pitchFamily="34" charset="-120"/>
              </a:rPr>
              <a:t>Proactive Management</a:t>
            </a:r>
            <a:endParaRPr lang="en-US" sz="1200" dirty="0"/>
          </a:p>
        </p:txBody>
      </p:sp>
      <p:sp>
        <p:nvSpPr>
          <p:cNvPr id="14" name="Text 8"/>
          <p:cNvSpPr/>
          <p:nvPr/>
        </p:nvSpPr>
        <p:spPr>
          <a:xfrm>
            <a:off x="5052492" y="3475583"/>
            <a:ext cx="3595390"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403011"/>
                </a:solidFill>
                <a:latin typeface="Brygada 1918" pitchFamily="34" charset="0"/>
                <a:ea typeface="Brygada 1918" pitchFamily="34" charset="-122"/>
                <a:cs typeface="Brygada 1918" pitchFamily="34" charset="-120"/>
              </a:rPr>
              <a:t>Proactive management of barriers will strengthen the overall quality of the intervention (Lewkowitz et al., 2024).</a:t>
            </a:r>
            <a:endParaRPr lang="en-US" sz="950" dirty="0"/>
          </a:p>
        </p:txBody>
      </p:sp>
    </p:spTree>
    <p:extLst>
      <p:ext uri="{BB962C8B-B14F-4D97-AF65-F5344CB8AC3E}">
        <p14:creationId xmlns:p14="http://schemas.microsoft.com/office/powerpoint/2010/main" val="260658429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 58">
    <p:spTree>
      <p:nvGrpSpPr>
        <p:cNvPr id="1" name=""/>
        <p:cNvGrpSpPr/>
        <p:nvPr/>
      </p:nvGrpSpPr>
      <p:grpSpPr>
        <a:xfrm>
          <a:off x="0" y="0"/>
          <a:ext cx="0" cy="0"/>
          <a:chOff x="0" y="0"/>
          <a:chExt cx="0" cy="0"/>
        </a:xfrm>
      </p:grpSpPr>
      <p:sp>
        <p:nvSpPr>
          <p:cNvPr id="2" name="Text 0"/>
          <p:cNvSpPr/>
          <p:nvPr/>
        </p:nvSpPr>
        <p:spPr>
          <a:xfrm>
            <a:off x="496119" y="445591"/>
            <a:ext cx="3412927" cy="369466"/>
          </a:xfrm>
          <a:prstGeom prst="rect">
            <a:avLst/>
          </a:prstGeom>
          <a:noFill/>
          <a:ln/>
        </p:spPr>
        <p:txBody>
          <a:bodyPr wrap="none" lIns="0" tIns="0" rIns="0" bIns="0" rtlCol="0" anchor="t"/>
          <a:lstStyle/>
          <a:p>
            <a:pPr marL="0" indent="0" algn="l">
              <a:lnSpc>
                <a:spcPct val="104000"/>
              </a:lnSpc>
              <a:buNone/>
            </a:pPr>
            <a:r>
              <a:rPr lang="en-US" sz="2300" dirty="0">
                <a:solidFill>
                  <a:srgbClr val="403011"/>
                </a:solidFill>
                <a:latin typeface="Brygada 1918 SemiBold" pitchFamily="34" charset="0"/>
                <a:ea typeface="Brygada 1918 SemiBold" pitchFamily="34" charset="-122"/>
                <a:cs typeface="Brygada 1918 SemiBold" pitchFamily="34" charset="-120"/>
              </a:rPr>
              <a:t>References</a:t>
            </a:r>
            <a:endParaRPr lang="en-US" sz="2300" dirty="0"/>
          </a:p>
        </p:txBody>
      </p:sp>
      <p:sp>
        <p:nvSpPr>
          <p:cNvPr id="3" name="Text 1"/>
          <p:cNvSpPr/>
          <p:nvPr/>
        </p:nvSpPr>
        <p:spPr>
          <a:xfrm>
            <a:off x="496119" y="1040383"/>
            <a:ext cx="8151763" cy="3657526"/>
          </a:xfrm>
          <a:prstGeom prst="rect">
            <a:avLst/>
          </a:prstGeom>
          <a:noFill/>
          <a:ln/>
        </p:spPr>
        <p:txBody>
          <a:bodyPr wrap="square" lIns="0" tIns="0" rIns="0" bIns="0" rtlCol="0" anchor="t">
            <a:normAutofit/>
          </a:bodyPr>
          <a:lstStyle/>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Arakawa, Y., et al.</a:t>
            </a:r>
            <a:r>
              <a:rPr lang="en-US" sz="900" dirty="0">
                <a:solidFill>
                  <a:srgbClr val="403011"/>
                </a:solidFill>
                <a:latin typeface="Brygada 1918" pitchFamily="34" charset="0"/>
                <a:ea typeface="Brygada 1918" pitchFamily="34" charset="-122"/>
                <a:cs typeface="Brygada 1918" pitchFamily="34" charset="-120"/>
              </a:rPr>
              <a:t> (2023) 'Effectiveness of mHealth consultation services for preventing postpartum depressive symptoms: a randomized clinical trial', </a:t>
            </a:r>
            <a:r>
              <a:rPr lang="en-US" sz="900" i="1" dirty="0">
                <a:solidFill>
                  <a:srgbClr val="403011"/>
                </a:solidFill>
                <a:latin typeface="Brygada 1918" pitchFamily="34" charset="0"/>
                <a:ea typeface="Brygada 1918" pitchFamily="34" charset="-122"/>
                <a:cs typeface="Brygada 1918" pitchFamily="34" charset="-120"/>
              </a:rPr>
              <a:t>BMC Medicine</a:t>
            </a:r>
            <a:r>
              <a:rPr lang="en-US" sz="900" dirty="0">
                <a:solidFill>
                  <a:srgbClr val="403011"/>
                </a:solidFill>
                <a:latin typeface="Brygada 1918" pitchFamily="34" charset="0"/>
                <a:ea typeface="Brygada 1918" pitchFamily="34" charset="-122"/>
                <a:cs typeface="Brygada 1918" pitchFamily="34" charset="-120"/>
              </a:rPr>
              <a:t>, 21(1), p. 221.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3">
                  <a:extLst>
                    <a:ext uri="{A12FA001-AC4F-418D-AE19-62706E023703}">
                      <ahyp:hlinkClr xmlns:ahyp="http://schemas.microsoft.com/office/drawing/2018/hyperlinkcolor" val="tx"/>
                    </a:ext>
                  </a:extLst>
                </a:hlinkClick>
              </a:rPr>
              <a:t>https://pubmed.ncbi.nlm.nih.gov/37365535/</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Baez, L., et al.</a:t>
            </a:r>
            <a:r>
              <a:rPr lang="en-US" sz="900" dirty="0">
                <a:solidFill>
                  <a:srgbClr val="403011"/>
                </a:solidFill>
                <a:latin typeface="Brygada 1918" pitchFamily="34" charset="0"/>
                <a:ea typeface="Brygada 1918" pitchFamily="34" charset="-122"/>
                <a:cs typeface="Brygada 1918" pitchFamily="34" charset="-120"/>
              </a:rPr>
              <a:t> (2024) 'Developing a coaching manual to provide human support for the Mothers and Babies Online (eMB) perinatal mental health intervention', </a:t>
            </a:r>
            <a:r>
              <a:rPr lang="en-US" sz="900" i="1" dirty="0">
                <a:solidFill>
                  <a:srgbClr val="403011"/>
                </a:solidFill>
                <a:latin typeface="Brygada 1918" pitchFamily="34" charset="0"/>
                <a:ea typeface="Brygada 1918" pitchFamily="34" charset="-122"/>
                <a:cs typeface="Brygada 1918" pitchFamily="34" charset="-120"/>
              </a:rPr>
              <a:t>Internet Interventions</a:t>
            </a:r>
            <a:r>
              <a:rPr lang="en-US" sz="900" dirty="0">
                <a:solidFill>
                  <a:srgbClr val="403011"/>
                </a:solidFill>
                <a:latin typeface="Brygada 1918" pitchFamily="34" charset="0"/>
                <a:ea typeface="Brygada 1918" pitchFamily="34" charset="-122"/>
                <a:cs typeface="Brygada 1918" pitchFamily="34" charset="-120"/>
              </a:rPr>
              <a:t>, 35, 100712.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4">
                  <a:extLst>
                    <a:ext uri="{A12FA001-AC4F-418D-AE19-62706E023703}">
                      <ahyp:hlinkClr xmlns:ahyp="http://schemas.microsoft.com/office/drawing/2018/hyperlinkcolor" val="tx"/>
                    </a:ext>
                  </a:extLst>
                </a:hlinkClick>
              </a:rPr>
              <a:t>https://doi.org/10.1016/j.invent.2024.100712</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Carona, C., et al.</a:t>
            </a:r>
            <a:r>
              <a:rPr lang="en-US" sz="900" dirty="0">
                <a:solidFill>
                  <a:srgbClr val="403011"/>
                </a:solidFill>
                <a:latin typeface="Brygada 1918" pitchFamily="34" charset="0"/>
                <a:ea typeface="Brygada 1918" pitchFamily="34" charset="-122"/>
                <a:cs typeface="Brygada 1918" pitchFamily="34" charset="-120"/>
              </a:rPr>
              <a:t> (2023) 'The efficacy of Be a Mom, a web-based intervention to prevent postpartum depression', </a:t>
            </a:r>
            <a:r>
              <a:rPr lang="en-US" sz="900" i="1" dirty="0">
                <a:solidFill>
                  <a:srgbClr val="403011"/>
                </a:solidFill>
                <a:latin typeface="Brygada 1918" pitchFamily="34" charset="0"/>
                <a:ea typeface="Brygada 1918" pitchFamily="34" charset="-122"/>
                <a:cs typeface="Brygada 1918" pitchFamily="34" charset="-120"/>
              </a:rPr>
              <a:t>JMIR Mental Health</a:t>
            </a:r>
            <a:r>
              <a:rPr lang="en-US" sz="900" dirty="0">
                <a:solidFill>
                  <a:srgbClr val="403011"/>
                </a:solidFill>
                <a:latin typeface="Brygada 1918" pitchFamily="34" charset="0"/>
                <a:ea typeface="Brygada 1918" pitchFamily="34" charset="-122"/>
                <a:cs typeface="Brygada 1918" pitchFamily="34" charset="-120"/>
              </a:rPr>
              <a:t>, 10(1), e39253.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5">
                  <a:extLst>
                    <a:ext uri="{A12FA001-AC4F-418D-AE19-62706E023703}">
                      <ahyp:hlinkClr xmlns:ahyp="http://schemas.microsoft.com/office/drawing/2018/hyperlinkcolor" val="tx"/>
                    </a:ext>
                  </a:extLst>
                </a:hlinkClick>
              </a:rPr>
              <a:t>https://mental.jmir.org/2023/1/e39253/</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Centers for Disease Control and Prevention</a:t>
            </a:r>
            <a:r>
              <a:rPr lang="en-US" sz="900" dirty="0">
                <a:solidFill>
                  <a:srgbClr val="403011"/>
                </a:solidFill>
                <a:latin typeface="Brygada 1918" pitchFamily="34" charset="0"/>
                <a:ea typeface="Brygada 1918" pitchFamily="34" charset="-122"/>
                <a:cs typeface="Brygada 1918" pitchFamily="34" charset="-120"/>
              </a:rPr>
              <a:t> (2024) </a:t>
            </a:r>
            <a:r>
              <a:rPr lang="en-US" sz="900" i="1" dirty="0">
                <a:solidFill>
                  <a:srgbClr val="403011"/>
                </a:solidFill>
                <a:latin typeface="Brygada 1918" pitchFamily="34" charset="0"/>
                <a:ea typeface="Brygada 1918" pitchFamily="34" charset="-122"/>
                <a:cs typeface="Brygada 1918" pitchFamily="34" charset="-120"/>
              </a:rPr>
              <a:t>Maternal Mental Health</a:t>
            </a:r>
            <a:r>
              <a:rPr lang="en-US" sz="900" dirty="0">
                <a:solidFill>
                  <a:srgbClr val="403011"/>
                </a:solidFill>
                <a:latin typeface="Brygada 1918" pitchFamily="34" charset="0"/>
                <a:ea typeface="Brygada 1918" pitchFamily="34" charset="-122"/>
                <a:cs typeface="Brygada 1918" pitchFamily="34" charset="-120"/>
              </a:rPr>
              <a:t>. Atlanta: CDC.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6">
                  <a:extLst>
                    <a:ext uri="{A12FA001-AC4F-418D-AE19-62706E023703}">
                      <ahyp:hlinkClr xmlns:ahyp="http://schemas.microsoft.com/office/drawing/2018/hyperlinkcolor" val="tx"/>
                    </a:ext>
                  </a:extLst>
                </a:hlinkClick>
              </a:rPr>
              <a:t>https://www.cdc.gov/reproductivehealth/maternalmentalhealth/index.html</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Daehn, D., et al.</a:t>
            </a:r>
            <a:r>
              <a:rPr lang="en-US" sz="900" dirty="0">
                <a:solidFill>
                  <a:srgbClr val="403011"/>
                </a:solidFill>
                <a:latin typeface="Brygada 1918" pitchFamily="34" charset="0"/>
                <a:ea typeface="Brygada 1918" pitchFamily="34" charset="-122"/>
                <a:cs typeface="Brygada 1918" pitchFamily="34" charset="-120"/>
              </a:rPr>
              <a:t> (2024) 'Smartphone-based intervention for postpartum depressive symptoms: a randomized controlled trial', </a:t>
            </a:r>
            <a:r>
              <a:rPr lang="en-US" sz="900" i="1" dirty="0">
                <a:solidFill>
                  <a:srgbClr val="403011"/>
                </a:solidFill>
                <a:latin typeface="Brygada 1918" pitchFamily="34" charset="0"/>
                <a:ea typeface="Brygada 1918" pitchFamily="34" charset="-122"/>
                <a:cs typeface="Brygada 1918" pitchFamily="34" charset="-120"/>
              </a:rPr>
              <a:t>Internet Interventions</a:t>
            </a:r>
            <a:r>
              <a:rPr lang="en-US" sz="900" dirty="0">
                <a:solidFill>
                  <a:srgbClr val="403011"/>
                </a:solidFill>
                <a:latin typeface="Brygada 1918" pitchFamily="34" charset="0"/>
                <a:ea typeface="Brygada 1918" pitchFamily="34" charset="-122"/>
                <a:cs typeface="Brygada 1918" pitchFamily="34" charset="-120"/>
              </a:rPr>
              <a:t>, 36, p. 100712.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7">
                  <a:extLst>
                    <a:ext uri="{A12FA001-AC4F-418D-AE19-62706E023703}">
                      <ahyp:hlinkClr xmlns:ahyp="http://schemas.microsoft.com/office/drawing/2018/hyperlinkcolor" val="tx"/>
                    </a:ext>
                  </a:extLst>
                </a:hlinkClick>
              </a:rPr>
              <a:t>https://pubmed.ncbi.nlm.nih.gov/38987846/</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Dixit, S., et al.</a:t>
            </a:r>
            <a:r>
              <a:rPr lang="en-US" sz="900" dirty="0">
                <a:solidFill>
                  <a:srgbClr val="403011"/>
                </a:solidFill>
                <a:latin typeface="Brygada 1918" pitchFamily="34" charset="0"/>
                <a:ea typeface="Brygada 1918" pitchFamily="34" charset="-122"/>
                <a:cs typeface="Brygada 1918" pitchFamily="34" charset="-120"/>
              </a:rPr>
              <a:t> (2025) 'Evaluating the efficacy of MamaLift Plus digital therapeutic mobile app for postpartum depression (SuMMER)', </a:t>
            </a:r>
            <a:r>
              <a:rPr lang="en-US" sz="900" i="1" dirty="0">
                <a:solidFill>
                  <a:srgbClr val="403011"/>
                </a:solidFill>
                <a:latin typeface="Brygada 1918" pitchFamily="34" charset="0"/>
                <a:ea typeface="Brygada 1918" pitchFamily="34" charset="-122"/>
                <a:cs typeface="Brygada 1918" pitchFamily="34" charset="-120"/>
              </a:rPr>
              <a:t>Journal of Medical Internet Research</a:t>
            </a:r>
            <a:r>
              <a:rPr lang="en-US" sz="900" dirty="0">
                <a:solidFill>
                  <a:srgbClr val="403011"/>
                </a:solidFill>
                <a:latin typeface="Brygada 1918" pitchFamily="34" charset="0"/>
                <a:ea typeface="Brygada 1918" pitchFamily="34" charset="-122"/>
                <a:cs typeface="Brygada 1918" pitchFamily="34" charset="-120"/>
              </a:rPr>
              <a:t>, 27, e40549508.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8">
                  <a:extLst>
                    <a:ext uri="{A12FA001-AC4F-418D-AE19-62706E023703}">
                      <ahyp:hlinkClr xmlns:ahyp="http://schemas.microsoft.com/office/drawing/2018/hyperlinkcolor" val="tx"/>
                    </a:ext>
                  </a:extLst>
                </a:hlinkClick>
              </a:rPr>
              <a:t>https://pubmed.ncbi.nlm.nih.gov/40549508/</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Hanach, N., et al.</a:t>
            </a:r>
            <a:r>
              <a:rPr lang="en-US" sz="900" dirty="0">
                <a:solidFill>
                  <a:srgbClr val="403011"/>
                </a:solidFill>
                <a:latin typeface="Brygada 1918" pitchFamily="34" charset="0"/>
                <a:ea typeface="Brygada 1918" pitchFamily="34" charset="-122"/>
                <a:cs typeface="Brygada 1918" pitchFamily="34" charset="-120"/>
              </a:rPr>
              <a:t> (2021) 'The effectiveness of telehealth interventions on depression and anxiety symptoms in pregnant and postpartum women', </a:t>
            </a:r>
            <a:r>
              <a:rPr lang="en-US" sz="900" i="1" dirty="0">
                <a:solidFill>
                  <a:srgbClr val="403011"/>
                </a:solidFill>
                <a:latin typeface="Brygada 1918" pitchFamily="34" charset="0"/>
                <a:ea typeface="Brygada 1918" pitchFamily="34" charset="-122"/>
                <a:cs typeface="Brygada 1918" pitchFamily="34" charset="-120"/>
              </a:rPr>
              <a:t>Journal of Telemedicine and Telecare</a:t>
            </a:r>
            <a:r>
              <a:rPr lang="en-US" sz="900" dirty="0">
                <a:solidFill>
                  <a:srgbClr val="403011"/>
                </a:solidFill>
                <a:latin typeface="Brygada 1918" pitchFamily="34" charset="0"/>
                <a:ea typeface="Brygada 1918" pitchFamily="34" charset="-122"/>
                <a:cs typeface="Brygada 1918" pitchFamily="34" charset="-120"/>
              </a:rPr>
              <a:t>. Available at: </a:t>
            </a:r>
            <a:r>
              <a:rPr lang="en-US" sz="900" b="1" u="sng" dirty="0">
                <a:solidFill>
                  <a:srgbClr val="626C3B"/>
                </a:solidFill>
                <a:latin typeface="Brygada 1918 Bold" pitchFamily="34" charset="0"/>
                <a:ea typeface="Brygada 1918 Bold" pitchFamily="34" charset="-122"/>
                <a:cs typeface="Brygada 1918 Bold" pitchFamily="34" charset="-120"/>
                <a:hlinkClick r:id="rId9">
                  <a:extLst>
                    <a:ext uri="{A12FA001-AC4F-418D-AE19-62706E023703}">
                      <ahyp:hlinkClr xmlns:ahyp="http://schemas.microsoft.com/office/drawing/2018/hyperlinkcolor" val="tx"/>
                    </a:ext>
                  </a:extLst>
                </a:hlinkClick>
              </a:rPr>
              <a:t>https://doi.org/10.1177/1357633X211045876</a:t>
            </a:r>
            <a:endParaRPr lang="en-US" sz="900" dirty="0"/>
          </a:p>
          <a:p>
            <a:pPr marL="0" indent="0" algn="just">
              <a:lnSpc>
                <a:spcPct val="150000"/>
              </a:lnSpc>
              <a:buNone/>
            </a:pPr>
            <a:r>
              <a:rPr lang="en-US" sz="900" b="1" dirty="0">
                <a:solidFill>
                  <a:srgbClr val="403011"/>
                </a:solidFill>
                <a:latin typeface="Brygada 1918 Bold" pitchFamily="34" charset="0"/>
                <a:ea typeface="Brygada 1918 Bold" pitchFamily="34" charset="-122"/>
                <a:cs typeface="Brygada 1918 Bold" pitchFamily="34" charset="-120"/>
              </a:rPr>
              <a:t>Hanley, J. and Williams, M.</a:t>
            </a:r>
            <a:r>
              <a:rPr lang="en-US" sz="900" dirty="0">
                <a:solidFill>
                  <a:srgbClr val="403011"/>
                </a:solidFill>
                <a:latin typeface="Brygada 1918" pitchFamily="34" charset="0"/>
                <a:ea typeface="Brygada 1918" pitchFamily="34" charset="-122"/>
                <a:cs typeface="Brygada 1918" pitchFamily="34" charset="-120"/>
              </a:rPr>
              <a:t> (2025) </a:t>
            </a:r>
            <a:r>
              <a:rPr lang="en-US" sz="900" i="1" dirty="0">
                <a:solidFill>
                  <a:srgbClr val="403011"/>
                </a:solidFill>
                <a:latin typeface="Brygada 1918" pitchFamily="34" charset="0"/>
                <a:ea typeface="Brygada 1918" pitchFamily="34" charset="-122"/>
                <a:cs typeface="Brygada 1918" pitchFamily="34" charset="-120"/>
              </a:rPr>
              <a:t>Supporting Parents and Families with Perinatal Mental Health and Wellbeing</a:t>
            </a:r>
            <a:r>
              <a:rPr lang="en-US" sz="900" dirty="0">
                <a:solidFill>
                  <a:srgbClr val="403011"/>
                </a:solidFill>
                <a:latin typeface="Brygada 1918" pitchFamily="34" charset="0"/>
                <a:ea typeface="Brygada 1918" pitchFamily="34" charset="-122"/>
                <a:cs typeface="Brygada 1918" pitchFamily="34" charset="-120"/>
              </a:rPr>
              <a:t>. London: Jessica Kingsley Publishers.</a:t>
            </a:r>
            <a:endParaRPr lang="en-US" sz="900"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 59">
    <p:spTree>
      <p:nvGrpSpPr>
        <p:cNvPr id="1" name=""/>
        <p:cNvGrpSpPr/>
        <p:nvPr/>
      </p:nvGrpSpPr>
      <p:grpSpPr>
        <a:xfrm>
          <a:off x="0" y="0"/>
          <a:ext cx="0" cy="0"/>
          <a:chOff x="0" y="0"/>
          <a:chExt cx="0" cy="0"/>
        </a:xfrm>
      </p:grpSpPr>
      <p:sp>
        <p:nvSpPr>
          <p:cNvPr id="2" name="Text 0"/>
          <p:cNvSpPr/>
          <p:nvPr/>
        </p:nvSpPr>
        <p:spPr>
          <a:xfrm>
            <a:off x="496119" y="384944"/>
            <a:ext cx="3045619" cy="296763"/>
          </a:xfrm>
          <a:prstGeom prst="rect">
            <a:avLst/>
          </a:prstGeom>
          <a:noFill/>
          <a:ln/>
        </p:spPr>
        <p:txBody>
          <a:bodyPr wrap="none" lIns="0" tIns="0" rIns="0" bIns="0" rtlCol="0" anchor="t"/>
          <a:lstStyle/>
          <a:p>
            <a:pPr marL="0" indent="0" algn="l">
              <a:lnSpc>
                <a:spcPct val="104000"/>
              </a:lnSpc>
              <a:buNone/>
            </a:pPr>
            <a:r>
              <a:rPr lang="en-US" sz="1850" dirty="0">
                <a:solidFill>
                  <a:srgbClr val="403011"/>
                </a:solidFill>
                <a:latin typeface="Brygada 1918 SemiBold" pitchFamily="34" charset="0"/>
                <a:ea typeface="Brygada 1918 SemiBold" pitchFamily="34" charset="-122"/>
                <a:cs typeface="Brygada 1918 SemiBold" pitchFamily="34" charset="-120"/>
              </a:rPr>
              <a:t>References (continued)</a:t>
            </a:r>
            <a:endParaRPr lang="en-US" sz="1850" dirty="0"/>
          </a:p>
        </p:txBody>
      </p:sp>
      <p:sp>
        <p:nvSpPr>
          <p:cNvPr id="3" name="Text 1"/>
          <p:cNvSpPr/>
          <p:nvPr/>
        </p:nvSpPr>
        <p:spPr>
          <a:xfrm>
            <a:off x="496119" y="827112"/>
            <a:ext cx="8151763" cy="3931444"/>
          </a:xfrm>
          <a:prstGeom prst="rect">
            <a:avLst/>
          </a:prstGeom>
          <a:noFill/>
          <a:ln/>
        </p:spPr>
        <p:txBody>
          <a:bodyPr wrap="square" lIns="0" tIns="0" rIns="0" bIns="0" rtlCol="0" anchor="t">
            <a:normAutofit/>
          </a:bodyPr>
          <a:lstStyle/>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Inderstrodt, J., et al.</a:t>
            </a:r>
            <a:r>
              <a:rPr lang="en-US" sz="700" dirty="0">
                <a:solidFill>
                  <a:srgbClr val="403011"/>
                </a:solidFill>
                <a:latin typeface="Brygada 1918" pitchFamily="34" charset="0"/>
                <a:ea typeface="Brygada 1918" pitchFamily="34" charset="-122"/>
                <a:cs typeface="Brygada 1918" pitchFamily="34" charset="-120"/>
              </a:rPr>
              <a:t> (2025) 'Informatics interventions for maternal morbidity: scoping review', </a:t>
            </a:r>
            <a:r>
              <a:rPr lang="en-US" sz="700" i="1" dirty="0">
                <a:solidFill>
                  <a:srgbClr val="403011"/>
                </a:solidFill>
                <a:latin typeface="Brygada 1918" pitchFamily="34" charset="0"/>
                <a:ea typeface="Brygada 1918" pitchFamily="34" charset="-122"/>
                <a:cs typeface="Brygada 1918" pitchFamily="34" charset="-120"/>
              </a:rPr>
              <a:t>JMIR Research Protocols</a:t>
            </a:r>
            <a:r>
              <a:rPr lang="en-US" sz="700" dirty="0">
                <a:solidFill>
                  <a:srgbClr val="403011"/>
                </a:solidFill>
                <a:latin typeface="Brygada 1918" pitchFamily="34" charset="0"/>
                <a:ea typeface="Brygada 1918" pitchFamily="34" charset="-122"/>
                <a:cs typeface="Brygada 1918" pitchFamily="34" charset="-120"/>
              </a:rPr>
              <a:t>, 14(1), e64826.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3">
                  <a:extLst>
                    <a:ext uri="{A12FA001-AC4F-418D-AE19-62706E023703}">
                      <ahyp:hlinkClr xmlns:ahyp="http://schemas.microsoft.com/office/drawing/2018/hyperlinkcolor" val="tx"/>
                    </a:ext>
                  </a:extLst>
                </a:hlinkClick>
              </a:rPr>
              <a:t>https://www.i-jmr.org/2025/1/e64826/</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Kamarudin, S.S., et al.</a:t>
            </a:r>
            <a:r>
              <a:rPr lang="en-US" sz="700" dirty="0">
                <a:solidFill>
                  <a:srgbClr val="403011"/>
                </a:solidFill>
                <a:latin typeface="Brygada 1918" pitchFamily="34" charset="0"/>
                <a:ea typeface="Brygada 1918" pitchFamily="34" charset="-122"/>
                <a:cs typeface="Brygada 1918" pitchFamily="34" charset="-120"/>
              </a:rPr>
              <a:t> (2025) 'LoVE4MUM mobile app to prevent postpartum depression: a study protocol for a randomized controlled trial', </a:t>
            </a:r>
            <a:r>
              <a:rPr lang="en-US" sz="700" i="1" dirty="0">
                <a:solidFill>
                  <a:srgbClr val="403011"/>
                </a:solidFill>
                <a:latin typeface="Brygada 1918" pitchFamily="34" charset="0"/>
                <a:ea typeface="Brygada 1918" pitchFamily="34" charset="-122"/>
                <a:cs typeface="Brygada 1918" pitchFamily="34" charset="-120"/>
              </a:rPr>
              <a:t>BMC Pregnancy and Childbirth</a:t>
            </a:r>
            <a:r>
              <a:rPr lang="en-US" sz="700" dirty="0">
                <a:solidFill>
                  <a:srgbClr val="403011"/>
                </a:solidFill>
                <a:latin typeface="Brygada 1918" pitchFamily="34" charset="0"/>
                <a:ea typeface="Brygada 1918" pitchFamily="34" charset="-122"/>
                <a:cs typeface="Brygada 1918" pitchFamily="34" charset="-120"/>
              </a:rPr>
              <a:t>, 25(1), p. 123.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4">
                  <a:extLst>
                    <a:ext uri="{A12FA001-AC4F-418D-AE19-62706E023703}">
                      <ahyp:hlinkClr xmlns:ahyp="http://schemas.microsoft.com/office/drawing/2018/hyperlinkcolor" val="tx"/>
                    </a:ext>
                  </a:extLst>
                </a:hlinkClick>
              </a:rPr>
              <a:t>https://pubmed.ncbi.nlm.nih.gov/39869891/</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Krishnamurti, T., et al.</a:t>
            </a:r>
            <a:r>
              <a:rPr lang="en-US" sz="700" dirty="0">
                <a:solidFill>
                  <a:srgbClr val="403011"/>
                </a:solidFill>
                <a:latin typeface="Brygada 1918" pitchFamily="34" charset="0"/>
                <a:ea typeface="Brygada 1918" pitchFamily="34" charset="-122"/>
                <a:cs typeface="Brygada 1918" pitchFamily="34" charset="-120"/>
              </a:rPr>
              <a:t> (2026) 'Feasibility and acceptability of a prevention-focused digital mental health intervention for perinatal women', </a:t>
            </a:r>
            <a:r>
              <a:rPr lang="en-US" sz="700" i="1" dirty="0">
                <a:solidFill>
                  <a:srgbClr val="403011"/>
                </a:solidFill>
                <a:latin typeface="Brygada 1918" pitchFamily="34" charset="0"/>
                <a:ea typeface="Brygada 1918" pitchFamily="34" charset="-122"/>
                <a:cs typeface="Brygada 1918" pitchFamily="34" charset="-120"/>
              </a:rPr>
              <a:t>JMIR Human Factors</a:t>
            </a:r>
            <a:r>
              <a:rPr lang="en-US" sz="700" dirty="0">
                <a:solidFill>
                  <a:srgbClr val="403011"/>
                </a:solidFill>
                <a:latin typeface="Brygada 1918" pitchFamily="34" charset="0"/>
                <a:ea typeface="Brygada 1918" pitchFamily="34" charset="-122"/>
                <a:cs typeface="Brygada 1918" pitchFamily="34" charset="-120"/>
              </a:rPr>
              <a:t>, 13(1), e81638.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5">
                  <a:extLst>
                    <a:ext uri="{A12FA001-AC4F-418D-AE19-62706E023703}">
                      <ahyp:hlinkClr xmlns:ahyp="http://schemas.microsoft.com/office/drawing/2018/hyperlinkcolor" val="tx"/>
                    </a:ext>
                  </a:extLst>
                </a:hlinkClick>
              </a:rPr>
              <a:t>https://humanfactors.jmir.org/2026/1/e81638</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Lewkowitz, A.K., et al.</a:t>
            </a:r>
            <a:r>
              <a:rPr lang="en-US" sz="700" dirty="0">
                <a:solidFill>
                  <a:srgbClr val="403011"/>
                </a:solidFill>
                <a:latin typeface="Brygada 1918" pitchFamily="34" charset="0"/>
                <a:ea typeface="Brygada 1918" pitchFamily="34" charset="-122"/>
                <a:cs typeface="Brygada 1918" pitchFamily="34" charset="-120"/>
              </a:rPr>
              <a:t> (2024) 'The effect of digital health interventions on postpartum depression: a systematic review and meta-analysis', </a:t>
            </a:r>
            <a:r>
              <a:rPr lang="en-US" sz="700" i="1" dirty="0">
                <a:solidFill>
                  <a:srgbClr val="403011"/>
                </a:solidFill>
                <a:latin typeface="Brygada 1918" pitchFamily="34" charset="0"/>
                <a:ea typeface="Brygada 1918" pitchFamily="34" charset="-122"/>
                <a:cs typeface="Brygada 1918" pitchFamily="34" charset="-120"/>
              </a:rPr>
              <a:t>American Journal of Obstetrics and Gynecology</a:t>
            </a:r>
            <a:r>
              <a:rPr lang="en-US" sz="700" dirty="0">
                <a:solidFill>
                  <a:srgbClr val="403011"/>
                </a:solidFill>
                <a:latin typeface="Brygada 1918" pitchFamily="34" charset="0"/>
                <a:ea typeface="Brygada 1918" pitchFamily="34" charset="-122"/>
                <a:cs typeface="Brygada 1918" pitchFamily="34" charset="-120"/>
              </a:rPr>
              <a:t>, 230(3), pp. 312–325.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6">
                  <a:extLst>
                    <a:ext uri="{A12FA001-AC4F-418D-AE19-62706E023703}">
                      <ahyp:hlinkClr xmlns:ahyp="http://schemas.microsoft.com/office/drawing/2018/hyperlinkcolor" val="tx"/>
                    </a:ext>
                  </a:extLst>
                </a:hlinkClick>
              </a:rPr>
              <a:t>https://pubmed.ncbi.nlm.nih.gov/37330123/</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Lupton, D.</a:t>
            </a:r>
            <a:r>
              <a:rPr lang="en-US" sz="700" dirty="0">
                <a:solidFill>
                  <a:srgbClr val="403011"/>
                </a:solidFill>
                <a:latin typeface="Brygada 1918" pitchFamily="34" charset="0"/>
                <a:ea typeface="Brygada 1918" pitchFamily="34" charset="-122"/>
                <a:cs typeface="Brygada 1918" pitchFamily="34" charset="-120"/>
              </a:rPr>
              <a:t> (2023) </a:t>
            </a:r>
            <a:r>
              <a:rPr lang="en-US" sz="700" i="1" dirty="0">
                <a:solidFill>
                  <a:srgbClr val="403011"/>
                </a:solidFill>
                <a:latin typeface="Brygada 1918" pitchFamily="34" charset="0"/>
                <a:ea typeface="Brygada 1918" pitchFamily="34" charset="-122"/>
                <a:cs typeface="Brygada 1918" pitchFamily="34" charset="-120"/>
              </a:rPr>
              <a:t>The Digital Sociology of Health and Medicine</a:t>
            </a:r>
            <a:r>
              <a:rPr lang="en-US" sz="700" dirty="0">
                <a:solidFill>
                  <a:srgbClr val="403011"/>
                </a:solidFill>
                <a:latin typeface="Brygada 1918" pitchFamily="34" charset="0"/>
                <a:ea typeface="Brygada 1918" pitchFamily="34" charset="-122"/>
                <a:cs typeface="Brygada 1918" pitchFamily="34" charset="-120"/>
              </a:rPr>
              <a:t>. 2nd edn. London: Routledge.</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Maternal Mental Health Alliance</a:t>
            </a:r>
            <a:r>
              <a:rPr lang="en-US" sz="700" dirty="0">
                <a:solidFill>
                  <a:srgbClr val="403011"/>
                </a:solidFill>
                <a:latin typeface="Brygada 1918" pitchFamily="34" charset="0"/>
                <a:ea typeface="Brygada 1918" pitchFamily="34" charset="-122"/>
                <a:cs typeface="Brygada 1918" pitchFamily="34" charset="-120"/>
              </a:rPr>
              <a:t> (2025) </a:t>
            </a:r>
            <a:r>
              <a:rPr lang="en-US" sz="700" i="1" dirty="0">
                <a:solidFill>
                  <a:srgbClr val="403011"/>
                </a:solidFill>
                <a:latin typeface="Brygada 1918" pitchFamily="34" charset="0"/>
                <a:ea typeface="Brygada 1918" pitchFamily="34" charset="-122"/>
                <a:cs typeface="Brygada 1918" pitchFamily="34" charset="-120"/>
              </a:rPr>
              <a:t>Maternal Mental Health Matters: Why it is Everyone's Business</a:t>
            </a:r>
            <a:r>
              <a:rPr lang="en-US" sz="700" dirty="0">
                <a:solidFill>
                  <a:srgbClr val="403011"/>
                </a:solidFill>
                <a:latin typeface="Brygada 1918" pitchFamily="34" charset="0"/>
                <a:ea typeface="Brygada 1918" pitchFamily="34" charset="-122"/>
                <a:cs typeface="Brygada 1918" pitchFamily="34" charset="-120"/>
              </a:rPr>
              <a:t>. London: MMHA.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7">
                  <a:extLst>
                    <a:ext uri="{A12FA001-AC4F-418D-AE19-62706E023703}">
                      <ahyp:hlinkClr xmlns:ahyp="http://schemas.microsoft.com/office/drawing/2018/hyperlinkcolor" val="tx"/>
                    </a:ext>
                  </a:extLst>
                </a:hlinkClick>
              </a:rPr>
              <a:t>https://maternalmentalhealthalliance.org/</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Milgrom, J. and Gemmill, A.W.</a:t>
            </a:r>
            <a:r>
              <a:rPr lang="en-US" sz="700" dirty="0">
                <a:solidFill>
                  <a:srgbClr val="403011"/>
                </a:solidFill>
                <a:latin typeface="Brygada 1918" pitchFamily="34" charset="0"/>
                <a:ea typeface="Brygada 1918" pitchFamily="34" charset="-122"/>
                <a:cs typeface="Brygada 1918" pitchFamily="34" charset="-120"/>
              </a:rPr>
              <a:t> (eds.) (2022) </a:t>
            </a:r>
            <a:r>
              <a:rPr lang="en-US" sz="700" i="1" dirty="0">
                <a:solidFill>
                  <a:srgbClr val="403011"/>
                </a:solidFill>
                <a:latin typeface="Brygada 1918" pitchFamily="34" charset="0"/>
                <a:ea typeface="Brygada 1918" pitchFamily="34" charset="-122"/>
                <a:cs typeface="Brygada 1918" pitchFamily="34" charset="-120"/>
              </a:rPr>
              <a:t>Identifying Perinatal Depression and Anxiety</a:t>
            </a:r>
            <a:r>
              <a:rPr lang="en-US" sz="700" dirty="0">
                <a:solidFill>
                  <a:srgbClr val="403011"/>
                </a:solidFill>
                <a:latin typeface="Brygada 1918" pitchFamily="34" charset="0"/>
                <a:ea typeface="Brygada 1918" pitchFamily="34" charset="-122"/>
                <a:cs typeface="Brygada 1918" pitchFamily="34" charset="-120"/>
              </a:rPr>
              <a:t>. 2nd edn. Chichester: Wiley-Blackwell.</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National Institute for Health and Care Excellence</a:t>
            </a:r>
            <a:r>
              <a:rPr lang="en-US" sz="700" dirty="0">
                <a:solidFill>
                  <a:srgbClr val="403011"/>
                </a:solidFill>
                <a:latin typeface="Brygada 1918" pitchFamily="34" charset="0"/>
                <a:ea typeface="Brygada 1918" pitchFamily="34" charset="-122"/>
                <a:cs typeface="Brygada 1918" pitchFamily="34" charset="-120"/>
              </a:rPr>
              <a:t> (2021) </a:t>
            </a:r>
            <a:r>
              <a:rPr lang="en-US" sz="700" i="1" dirty="0">
                <a:solidFill>
                  <a:srgbClr val="403011"/>
                </a:solidFill>
                <a:latin typeface="Brygada 1918" pitchFamily="34" charset="0"/>
                <a:ea typeface="Brygada 1918" pitchFamily="34" charset="-122"/>
                <a:cs typeface="Brygada 1918" pitchFamily="34" charset="-120"/>
              </a:rPr>
              <a:t>Antenatal and postnatal mental health: clinical management and service guidance (CG192)</a:t>
            </a:r>
            <a:r>
              <a:rPr lang="en-US" sz="700" dirty="0">
                <a:solidFill>
                  <a:srgbClr val="403011"/>
                </a:solidFill>
                <a:latin typeface="Brygada 1918" pitchFamily="34" charset="0"/>
                <a:ea typeface="Brygada 1918" pitchFamily="34" charset="-122"/>
                <a:cs typeface="Brygada 1918" pitchFamily="34" charset="-120"/>
              </a:rPr>
              <a:t>. London: NICE.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8">
                  <a:extLst>
                    <a:ext uri="{A12FA001-AC4F-418D-AE19-62706E023703}">
                      <ahyp:hlinkClr xmlns:ahyp="http://schemas.microsoft.com/office/drawing/2018/hyperlinkcolor" val="tx"/>
                    </a:ext>
                  </a:extLst>
                </a:hlinkClick>
              </a:rPr>
              <a:t>https://www.nice.org.uk/guidance/cg192</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NHS England</a:t>
            </a:r>
            <a:r>
              <a:rPr lang="en-US" sz="700" dirty="0">
                <a:solidFill>
                  <a:srgbClr val="403011"/>
                </a:solidFill>
                <a:latin typeface="Brygada 1918" pitchFamily="34" charset="0"/>
                <a:ea typeface="Brygada 1918" pitchFamily="34" charset="-122"/>
                <a:cs typeface="Brygada 1918" pitchFamily="34" charset="-120"/>
              </a:rPr>
              <a:t> (2023) </a:t>
            </a:r>
            <a:r>
              <a:rPr lang="en-US" sz="700" i="1" dirty="0">
                <a:solidFill>
                  <a:srgbClr val="403011"/>
                </a:solidFill>
                <a:latin typeface="Brygada 1918" pitchFamily="34" charset="0"/>
                <a:ea typeface="Brygada 1918" pitchFamily="34" charset="-122"/>
                <a:cs typeface="Brygada 1918" pitchFamily="34" charset="-120"/>
              </a:rPr>
              <a:t>Perinatal Mental Health</a:t>
            </a:r>
            <a:r>
              <a:rPr lang="en-US" sz="700" dirty="0">
                <a:solidFill>
                  <a:srgbClr val="403011"/>
                </a:solidFill>
                <a:latin typeface="Brygada 1918" pitchFamily="34" charset="0"/>
                <a:ea typeface="Brygada 1918" pitchFamily="34" charset="-122"/>
                <a:cs typeface="Brygada 1918" pitchFamily="34" charset="-120"/>
              </a:rPr>
              <a:t>. London: NHS England.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9">
                  <a:extLst>
                    <a:ext uri="{A12FA001-AC4F-418D-AE19-62706E023703}">
                      <ahyp:hlinkClr xmlns:ahyp="http://schemas.microsoft.com/office/drawing/2018/hyperlinkcolor" val="tx"/>
                    </a:ext>
                  </a:extLst>
                </a:hlinkClick>
              </a:rPr>
              <a:t>https://www.england.nhs.uk/mental-health/perinatal/</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Taylor, Y.J., et al.</a:t>
            </a:r>
            <a:r>
              <a:rPr lang="en-US" sz="700" dirty="0">
                <a:solidFill>
                  <a:srgbClr val="403011"/>
                </a:solidFill>
                <a:latin typeface="Brygada 1918" pitchFamily="34" charset="0"/>
                <a:ea typeface="Brygada 1918" pitchFamily="34" charset="-122"/>
                <a:cs typeface="Brygada 1918" pitchFamily="34" charset="-120"/>
              </a:rPr>
              <a:t> (2026) 'Health system community partnership to design an online perinatal mental health intervention for Black mothers', </a:t>
            </a:r>
            <a:r>
              <a:rPr lang="en-US" sz="700" i="1" dirty="0">
                <a:solidFill>
                  <a:srgbClr val="403011"/>
                </a:solidFill>
                <a:latin typeface="Brygada 1918" pitchFamily="34" charset="0"/>
                <a:ea typeface="Brygada 1918" pitchFamily="34" charset="-122"/>
                <a:cs typeface="Brygada 1918" pitchFamily="34" charset="-120"/>
              </a:rPr>
              <a:t>JMIR Pediatrics and Parenting</a:t>
            </a:r>
            <a:r>
              <a:rPr lang="en-US" sz="700" dirty="0">
                <a:solidFill>
                  <a:srgbClr val="403011"/>
                </a:solidFill>
                <a:latin typeface="Brygada 1918" pitchFamily="34" charset="0"/>
                <a:ea typeface="Brygada 1918" pitchFamily="34" charset="-122"/>
                <a:cs typeface="Brygada 1918" pitchFamily="34" charset="-120"/>
              </a:rPr>
              <a:t>, 9(1), e71161.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0">
                  <a:extLst>
                    <a:ext uri="{A12FA001-AC4F-418D-AE19-62706E023703}">
                      <ahyp:hlinkClr xmlns:ahyp="http://schemas.microsoft.com/office/drawing/2018/hyperlinkcolor" val="tx"/>
                    </a:ext>
                  </a:extLst>
                </a:hlinkClick>
              </a:rPr>
              <a:t>https://pediatrics.jmir.org/2026/1/e71161</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Tsai, Z., et al.</a:t>
            </a:r>
            <a:r>
              <a:rPr lang="en-US" sz="700" dirty="0">
                <a:solidFill>
                  <a:srgbClr val="403011"/>
                </a:solidFill>
                <a:latin typeface="Brygada 1918" pitchFamily="34" charset="0"/>
                <a:ea typeface="Brygada 1918" pitchFamily="34" charset="-122"/>
                <a:cs typeface="Brygada 1918" pitchFamily="34" charset="-120"/>
              </a:rPr>
              <a:t> (2022) 'Evaluating the effectiveness and quality of mobile applications for perinatal depression and anxiety', </a:t>
            </a:r>
            <a:r>
              <a:rPr lang="en-US" sz="700" i="1" dirty="0">
                <a:solidFill>
                  <a:srgbClr val="403011"/>
                </a:solidFill>
                <a:latin typeface="Brygada 1918" pitchFamily="34" charset="0"/>
                <a:ea typeface="Brygada 1918" pitchFamily="34" charset="-122"/>
                <a:cs typeface="Brygada 1918" pitchFamily="34" charset="-120"/>
              </a:rPr>
              <a:t>Journal of Affective Disorders</a:t>
            </a:r>
            <a:r>
              <a:rPr lang="en-US" sz="700" dirty="0">
                <a:solidFill>
                  <a:srgbClr val="403011"/>
                </a:solidFill>
                <a:latin typeface="Brygada 1918" pitchFamily="34" charset="0"/>
                <a:ea typeface="Brygada 1918" pitchFamily="34" charset="-122"/>
                <a:cs typeface="Brygada 1918" pitchFamily="34" charset="-120"/>
              </a:rPr>
              <a:t>, 308, pp. 110–119.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1">
                  <a:extLst>
                    <a:ext uri="{A12FA001-AC4F-418D-AE19-62706E023703}">
                      <ahyp:hlinkClr xmlns:ahyp="http://schemas.microsoft.com/office/drawing/2018/hyperlinkcolor" val="tx"/>
                    </a:ext>
                  </a:extLst>
                </a:hlinkClick>
              </a:rPr>
              <a:t>https://doi.org/10.1016/j.jad.2022.04.043</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World Health Organization</a:t>
            </a:r>
            <a:r>
              <a:rPr lang="en-US" sz="700" dirty="0">
                <a:solidFill>
                  <a:srgbClr val="403011"/>
                </a:solidFill>
                <a:latin typeface="Brygada 1918" pitchFamily="34" charset="0"/>
                <a:ea typeface="Brygada 1918" pitchFamily="34" charset="-122"/>
                <a:cs typeface="Brygada 1918" pitchFamily="34" charset="-120"/>
              </a:rPr>
              <a:t> (2022) </a:t>
            </a:r>
            <a:r>
              <a:rPr lang="en-US" sz="700" i="1" dirty="0">
                <a:solidFill>
                  <a:srgbClr val="403011"/>
                </a:solidFill>
                <a:latin typeface="Brygada 1918" pitchFamily="34" charset="0"/>
                <a:ea typeface="Brygada 1918" pitchFamily="34" charset="-122"/>
                <a:cs typeface="Brygada 1918" pitchFamily="34" charset="-120"/>
              </a:rPr>
              <a:t>WHO recommendations on maternal and newborn care for a positive postnatal experience</a:t>
            </a:r>
            <a:r>
              <a:rPr lang="en-US" sz="700" dirty="0">
                <a:solidFill>
                  <a:srgbClr val="403011"/>
                </a:solidFill>
                <a:latin typeface="Brygada 1918" pitchFamily="34" charset="0"/>
                <a:ea typeface="Brygada 1918" pitchFamily="34" charset="-122"/>
                <a:cs typeface="Brygada 1918" pitchFamily="34" charset="-120"/>
              </a:rPr>
              <a:t>. Geneva: WHO.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2">
                  <a:extLst>
                    <a:ext uri="{A12FA001-AC4F-418D-AE19-62706E023703}">
                      <ahyp:hlinkClr xmlns:ahyp="http://schemas.microsoft.com/office/drawing/2018/hyperlinkcolor" val="tx"/>
                    </a:ext>
                  </a:extLst>
                </a:hlinkClick>
              </a:rPr>
              <a:t>https://www.who.int/publications/i/item/9789240045989</a:t>
            </a:r>
            <a:endParaRPr lang="en-US" sz="700" dirty="0"/>
          </a:p>
          <a:p>
            <a:pPr marL="0" indent="0" algn="just">
              <a:lnSpc>
                <a:spcPct val="150000"/>
              </a:lnSpc>
              <a:buNone/>
            </a:pPr>
            <a:r>
              <a:rPr lang="en-US" sz="700" b="1" dirty="0">
                <a:solidFill>
                  <a:srgbClr val="403011"/>
                </a:solidFill>
                <a:latin typeface="Brygada 1918 Bold" pitchFamily="34" charset="0"/>
                <a:ea typeface="Brygada 1918 Bold" pitchFamily="34" charset="-122"/>
                <a:cs typeface="Brygada 1918 Bold" pitchFamily="34" charset="-120"/>
              </a:rPr>
              <a:t>Zhao, L., et al.</a:t>
            </a:r>
            <a:r>
              <a:rPr lang="en-US" sz="700" dirty="0">
                <a:solidFill>
                  <a:srgbClr val="403011"/>
                </a:solidFill>
                <a:latin typeface="Brygada 1918" pitchFamily="34" charset="0"/>
                <a:ea typeface="Brygada 1918" pitchFamily="34" charset="-122"/>
                <a:cs typeface="Brygada 1918" pitchFamily="34" charset="-120"/>
              </a:rPr>
              <a:t> (2021) 'Effectiveness of telehealth interventions for women with postpartum depression', </a:t>
            </a:r>
            <a:r>
              <a:rPr lang="en-US" sz="700" i="1" dirty="0">
                <a:solidFill>
                  <a:srgbClr val="403011"/>
                </a:solidFill>
                <a:latin typeface="Brygada 1918" pitchFamily="34" charset="0"/>
                <a:ea typeface="Brygada 1918" pitchFamily="34" charset="-122"/>
                <a:cs typeface="Brygada 1918" pitchFamily="34" charset="-120"/>
              </a:rPr>
              <a:t>JMIR mHealth and uHealth</a:t>
            </a:r>
            <a:r>
              <a:rPr lang="en-US" sz="700" dirty="0">
                <a:solidFill>
                  <a:srgbClr val="403011"/>
                </a:solidFill>
                <a:latin typeface="Brygada 1918" pitchFamily="34" charset="0"/>
                <a:ea typeface="Brygada 1918" pitchFamily="34" charset="-122"/>
                <a:cs typeface="Brygada 1918" pitchFamily="34" charset="-120"/>
              </a:rPr>
              <a:t>, 9(10), e32544. Available at: </a:t>
            </a:r>
            <a:r>
              <a:rPr lang="en-US" sz="700" b="1" u="sng" dirty="0">
                <a:solidFill>
                  <a:srgbClr val="626C3B"/>
                </a:solidFill>
                <a:latin typeface="Brygada 1918 Bold" pitchFamily="34" charset="0"/>
                <a:ea typeface="Brygada 1918 Bold" pitchFamily="34" charset="-122"/>
                <a:cs typeface="Brygada 1918 Bold" pitchFamily="34" charset="-120"/>
                <a:hlinkClick r:id="rId13">
                  <a:extLst>
                    <a:ext uri="{A12FA001-AC4F-418D-AE19-62706E023703}">
                      <ahyp:hlinkClr xmlns:ahyp="http://schemas.microsoft.com/office/drawing/2018/hyperlinkcolor" val="tx"/>
                    </a:ext>
                  </a:extLst>
                </a:hlinkClick>
              </a:rPr>
              <a:t>https://mhealth.jmir.org/2021/10/e32544/</a:t>
            </a:r>
            <a:endParaRPr lang="en-US" sz="700"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 6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3600450" cy="5143500"/>
          </a:xfrm>
          <a:prstGeom prst="rect">
            <a:avLst/>
          </a:prstGeom>
        </p:spPr>
      </p:pic>
      <p:sp>
        <p:nvSpPr>
          <p:cNvPr id="3" name="Text 0"/>
          <p:cNvSpPr/>
          <p:nvPr/>
        </p:nvSpPr>
        <p:spPr>
          <a:xfrm>
            <a:off x="4507334" y="1669479"/>
            <a:ext cx="3558332" cy="387548"/>
          </a:xfrm>
          <a:prstGeom prst="rect">
            <a:avLst/>
          </a:prstGeom>
          <a:noFill/>
          <a:ln/>
        </p:spPr>
        <p:txBody>
          <a:bodyPr wrap="none" lIns="0" tIns="0" rIns="0" bIns="0" rtlCol="0" anchor="t"/>
          <a:lstStyle/>
          <a:p>
            <a:pPr marL="0" indent="0" algn="ctr">
              <a:lnSpc>
                <a:spcPct val="104000"/>
              </a:lnSpc>
              <a:buNone/>
            </a:pPr>
            <a:r>
              <a:rPr lang="en-US" sz="2400" dirty="0">
                <a:solidFill>
                  <a:srgbClr val="403011"/>
                </a:solidFill>
                <a:latin typeface="Brygada 1918 SemiBold" pitchFamily="34" charset="0"/>
                <a:ea typeface="Brygada 1918 SemiBold" pitchFamily="34" charset="-122"/>
                <a:cs typeface="Brygada 1918 SemiBold" pitchFamily="34" charset="-120"/>
              </a:rPr>
              <a:t>Thank You</a:t>
            </a:r>
            <a:endParaRPr lang="en-US" sz="2400" dirty="0"/>
          </a:p>
        </p:txBody>
      </p:sp>
      <p:sp>
        <p:nvSpPr>
          <p:cNvPr id="4" name="Text 1"/>
          <p:cNvSpPr/>
          <p:nvPr/>
        </p:nvSpPr>
        <p:spPr>
          <a:xfrm>
            <a:off x="3925119" y="2243063"/>
            <a:ext cx="4722763" cy="396925"/>
          </a:xfrm>
          <a:prstGeom prst="rect">
            <a:avLst/>
          </a:prstGeom>
          <a:noFill/>
          <a:ln/>
        </p:spPr>
        <p:txBody>
          <a:bodyPr wrap="square" lIns="0" tIns="0" rIns="0" bIns="0" rtlCol="0" anchor="t">
            <a:normAutofit/>
          </a:bodyPr>
          <a:lstStyle/>
          <a:p>
            <a:pPr marL="0" indent="0" algn="ctr">
              <a:lnSpc>
                <a:spcPct val="133000"/>
              </a:lnSpc>
              <a:buNone/>
            </a:pPr>
            <a:r>
              <a:rPr lang="en-US" sz="950" b="1" dirty="0">
                <a:solidFill>
                  <a:srgbClr val="403011"/>
                </a:solidFill>
                <a:latin typeface="Brygada 1918 Bold" pitchFamily="34" charset="0"/>
                <a:ea typeface="Brygada 1918 Bold" pitchFamily="34" charset="-122"/>
                <a:cs typeface="Brygada 1918 Bold" pitchFamily="34" charset="-120"/>
              </a:rPr>
              <a:t>MindMoms</a:t>
            </a:r>
            <a:r>
              <a:rPr lang="en-US" sz="950" dirty="0">
                <a:solidFill>
                  <a:srgbClr val="403011"/>
                </a:solidFill>
                <a:latin typeface="Brygada 1918" pitchFamily="34" charset="0"/>
                <a:ea typeface="Brygada 1918" pitchFamily="34" charset="-122"/>
                <a:cs typeface="Brygada 1918" pitchFamily="34" charset="-120"/>
              </a:rPr>
              <a:t> — Mobile mental health support for single mothers experiencing stress and anxiety.</a:t>
            </a:r>
            <a:endParaRPr lang="en-US" sz="950" dirty="0"/>
          </a:p>
        </p:txBody>
      </p:sp>
      <p:sp>
        <p:nvSpPr>
          <p:cNvPr id="5" name="Shape 2"/>
          <p:cNvSpPr/>
          <p:nvPr/>
        </p:nvSpPr>
        <p:spPr>
          <a:xfrm>
            <a:off x="3925119" y="2779514"/>
            <a:ext cx="4722763" cy="694432"/>
          </a:xfrm>
          <a:prstGeom prst="roundRect">
            <a:avLst>
              <a:gd name="adj" fmla="val 26794"/>
            </a:avLst>
          </a:prstGeom>
          <a:solidFill>
            <a:srgbClr val="EAEDDE"/>
          </a:solidFill>
          <a:ln/>
        </p:spPr>
      </p:sp>
      <p:pic>
        <p:nvPicPr>
          <p:cNvPr id="6" name="Image 1" descr="preencoded.png"/>
          <p:cNvPicPr>
            <a:picLocks noChangeAspect="1"/>
          </p:cNvPicPr>
          <p:nvPr/>
        </p:nvPicPr>
        <p:blipFill>
          <a:blip r:embed="rId4"/>
          <a:stretch>
            <a:fillRect/>
          </a:stretch>
        </p:blipFill>
        <p:spPr>
          <a:xfrm>
            <a:off x="4049092" y="2959298"/>
            <a:ext cx="155004" cy="123974"/>
          </a:xfrm>
          <a:prstGeom prst="rect">
            <a:avLst/>
          </a:prstGeom>
        </p:spPr>
      </p:pic>
      <p:sp>
        <p:nvSpPr>
          <p:cNvPr id="7" name="Text 3"/>
          <p:cNvSpPr/>
          <p:nvPr/>
        </p:nvSpPr>
        <p:spPr>
          <a:xfrm>
            <a:off x="4328071" y="2934444"/>
            <a:ext cx="4195837" cy="396925"/>
          </a:xfrm>
          <a:prstGeom prst="rect">
            <a:avLst/>
          </a:prstGeom>
          <a:noFill/>
          <a:ln/>
        </p:spPr>
        <p:txBody>
          <a:bodyPr wrap="square" lIns="0" tIns="0" rIns="0" bIns="0" rtlCol="0" anchor="t">
            <a:normAutofit/>
          </a:bodyPr>
          <a:lstStyle/>
          <a:p>
            <a:pPr marL="0" indent="0" algn="l">
              <a:lnSpc>
                <a:spcPct val="133000"/>
              </a:lnSpc>
              <a:buNone/>
            </a:pPr>
            <a:r>
              <a:rPr lang="en-US" sz="950" dirty="0">
                <a:solidFill>
                  <a:srgbClr val="000000"/>
                </a:solidFill>
                <a:latin typeface="Brygada 1918" pitchFamily="34" charset="0"/>
                <a:ea typeface="Brygada 1918" pitchFamily="34" charset="-122"/>
                <a:cs typeface="Brygada 1918" pitchFamily="34" charset="-120"/>
              </a:rPr>
              <a:t>For further information, please refer to the full reference list and cited sources throughout this presentation.</a:t>
            </a:r>
            <a:endParaRPr lang="en-US" sz="9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626C3B"/>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256</TotalTime>
  <Words>5960</Words>
  <Application>Microsoft Office PowerPoint</Application>
  <PresentationFormat>On-screen Show (16:9)</PresentationFormat>
  <Paragraphs>595</Paragraphs>
  <Slides>64</Slides>
  <Notes>60</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lastModifiedBy>Krisha Ahir</cp:lastModifiedBy>
  <cp:revision>2</cp:revision>
  <dcterms:created xsi:type="dcterms:W3CDTF">2026-07-06T10:40:30Z</dcterms:created>
  <dcterms:modified xsi:type="dcterms:W3CDTF">2026-07-12T23:18:43Z</dcterms:modified>
</cp:coreProperties>
</file>