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7" r:id="rId2"/>
    <p:sldId id="266" r:id="rId3"/>
    <p:sldId id="268" r:id="rId4"/>
    <p:sldId id="269" r:id="rId5"/>
    <p:sldId id="271" r:id="rId6"/>
    <p:sldId id="272" r:id="rId7"/>
    <p:sldId id="273" r:id="rId8"/>
    <p:sldId id="274" r:id="rId9"/>
    <p:sldId id="298" r:id="rId10"/>
    <p:sldId id="275" r:id="rId11"/>
    <p:sldId id="276" r:id="rId12"/>
    <p:sldId id="277" r:id="rId13"/>
    <p:sldId id="278" r:id="rId14"/>
    <p:sldId id="279" r:id="rId15"/>
    <p:sldId id="280" r:id="rId16"/>
    <p:sldId id="281" r:id="rId17"/>
    <p:sldId id="282" r:id="rId18"/>
    <p:sldId id="283" r:id="rId19"/>
    <p:sldId id="284" r:id="rId20"/>
    <p:sldId id="285" r:id="rId21"/>
    <p:sldId id="286" r:id="rId22"/>
    <p:sldId id="287" r:id="rId23"/>
    <p:sldId id="288" r:id="rId24"/>
    <p:sldId id="289" r:id="rId25"/>
    <p:sldId id="290" r:id="rId26"/>
    <p:sldId id="291" r:id="rId27"/>
    <p:sldId id="292" r:id="rId28"/>
    <p:sldId id="293" r:id="rId29"/>
    <p:sldId id="294" r:id="rId30"/>
    <p:sldId id="295" r:id="rId31"/>
    <p:sldId id="296" r:id="rId32"/>
    <p:sldId id="29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3BCE9E-01DB-4598-AA28-E15F4E2F0EB7}" v="7" dt="2023-10-01T11:24:13.0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63" y="5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E03BCE9E-01DB-4598-AA28-E15F4E2F0EB7}"/>
    <pc:docChg chg="undo redo custSel addSld modSld sldOrd modMainMaster">
      <pc:chgData name="Darren O'Connor" userId="6303f320-515b-428d-9515-1f5db775ab4e" providerId="ADAL" clId="{E03BCE9E-01DB-4598-AA28-E15F4E2F0EB7}" dt="2023-10-01T11:25:37.105" v="271"/>
      <pc:docMkLst>
        <pc:docMk/>
      </pc:docMkLst>
      <pc:sldChg chg="setBg">
        <pc:chgData name="Darren O'Connor" userId="6303f320-515b-428d-9515-1f5db775ab4e" providerId="ADAL" clId="{E03BCE9E-01DB-4598-AA28-E15F4E2F0EB7}" dt="2023-10-01T11:24:13.031" v="269"/>
        <pc:sldMkLst>
          <pc:docMk/>
          <pc:sldMk cId="2539726184" sldId="257"/>
        </pc:sldMkLst>
      </pc:sldChg>
      <pc:sldChg chg="setBg">
        <pc:chgData name="Darren O'Connor" userId="6303f320-515b-428d-9515-1f5db775ab4e" providerId="ADAL" clId="{E03BCE9E-01DB-4598-AA28-E15F4E2F0EB7}" dt="2023-10-01T11:24:13.031" v="269"/>
        <pc:sldMkLst>
          <pc:docMk/>
          <pc:sldMk cId="4182100591" sldId="266"/>
        </pc:sldMkLst>
      </pc:sldChg>
      <pc:sldChg chg="setBg">
        <pc:chgData name="Darren O'Connor" userId="6303f320-515b-428d-9515-1f5db775ab4e" providerId="ADAL" clId="{E03BCE9E-01DB-4598-AA28-E15F4E2F0EB7}" dt="2023-10-01T11:24:13.031" v="269"/>
        <pc:sldMkLst>
          <pc:docMk/>
          <pc:sldMk cId="783708319" sldId="268"/>
        </pc:sldMkLst>
      </pc:sldChg>
      <pc:sldChg chg="setBg">
        <pc:chgData name="Darren O'Connor" userId="6303f320-515b-428d-9515-1f5db775ab4e" providerId="ADAL" clId="{E03BCE9E-01DB-4598-AA28-E15F4E2F0EB7}" dt="2023-10-01T11:24:13.031" v="269"/>
        <pc:sldMkLst>
          <pc:docMk/>
          <pc:sldMk cId="416897277" sldId="269"/>
        </pc:sldMkLst>
      </pc:sldChg>
      <pc:sldChg chg="addSp modSp mod setBg">
        <pc:chgData name="Darren O'Connor" userId="6303f320-515b-428d-9515-1f5db775ab4e" providerId="ADAL" clId="{E03BCE9E-01DB-4598-AA28-E15F4E2F0EB7}" dt="2023-10-01T11:24:13.031" v="269"/>
        <pc:sldMkLst>
          <pc:docMk/>
          <pc:sldMk cId="3020963275" sldId="271"/>
        </pc:sldMkLst>
        <pc:spChg chg="add mod">
          <ac:chgData name="Darren O'Connor" userId="6303f320-515b-428d-9515-1f5db775ab4e" providerId="ADAL" clId="{E03BCE9E-01DB-4598-AA28-E15F4E2F0EB7}" dt="2023-10-01T10:35:36.376" v="11" actId="1076"/>
          <ac:spMkLst>
            <pc:docMk/>
            <pc:sldMk cId="3020963275" sldId="271"/>
            <ac:spMk id="3" creationId="{DB7C518E-EFA5-8EFE-5CF4-744E55D6833C}"/>
          </ac:spMkLst>
        </pc:spChg>
        <pc:spChg chg="mod">
          <ac:chgData name="Darren O'Connor" userId="6303f320-515b-428d-9515-1f5db775ab4e" providerId="ADAL" clId="{E03BCE9E-01DB-4598-AA28-E15F4E2F0EB7}" dt="2023-10-01T10:35:17.560" v="9" actId="1076"/>
          <ac:spMkLst>
            <pc:docMk/>
            <pc:sldMk cId="3020963275" sldId="271"/>
            <ac:spMk id="21507" creationId="{00000000-0000-0000-0000-000000000000}"/>
          </ac:spMkLst>
        </pc:spChg>
      </pc:sldChg>
      <pc:sldChg chg="addSp modSp mod setBg">
        <pc:chgData name="Darren O'Connor" userId="6303f320-515b-428d-9515-1f5db775ab4e" providerId="ADAL" clId="{E03BCE9E-01DB-4598-AA28-E15F4E2F0EB7}" dt="2023-10-01T11:24:13.031" v="269"/>
        <pc:sldMkLst>
          <pc:docMk/>
          <pc:sldMk cId="2639813726" sldId="272"/>
        </pc:sldMkLst>
        <pc:spChg chg="add mod">
          <ac:chgData name="Darren O'Connor" userId="6303f320-515b-428d-9515-1f5db775ab4e" providerId="ADAL" clId="{E03BCE9E-01DB-4598-AA28-E15F4E2F0EB7}" dt="2023-10-01T10:37:40.764" v="22" actId="1076"/>
          <ac:spMkLst>
            <pc:docMk/>
            <pc:sldMk cId="2639813726" sldId="272"/>
            <ac:spMk id="3" creationId="{4240EB7E-A563-5160-9709-F3DB51DB945D}"/>
          </ac:spMkLst>
        </pc:spChg>
        <pc:spChg chg="mod">
          <ac:chgData name="Darren O'Connor" userId="6303f320-515b-428d-9515-1f5db775ab4e" providerId="ADAL" clId="{E03BCE9E-01DB-4598-AA28-E15F4E2F0EB7}" dt="2023-10-01T10:37:47.502" v="23" actId="1076"/>
          <ac:spMkLst>
            <pc:docMk/>
            <pc:sldMk cId="2639813726" sldId="272"/>
            <ac:spMk id="23555" creationId="{00000000-0000-0000-0000-000000000000}"/>
          </ac:spMkLst>
        </pc:spChg>
      </pc:sldChg>
      <pc:sldChg chg="addSp modSp mod setBg">
        <pc:chgData name="Darren O'Connor" userId="6303f320-515b-428d-9515-1f5db775ab4e" providerId="ADAL" clId="{E03BCE9E-01DB-4598-AA28-E15F4E2F0EB7}" dt="2023-10-01T11:24:13.031" v="269"/>
        <pc:sldMkLst>
          <pc:docMk/>
          <pc:sldMk cId="2799695838" sldId="273"/>
        </pc:sldMkLst>
        <pc:spChg chg="add mod">
          <ac:chgData name="Darren O'Connor" userId="6303f320-515b-428d-9515-1f5db775ab4e" providerId="ADAL" clId="{E03BCE9E-01DB-4598-AA28-E15F4E2F0EB7}" dt="2023-10-01T10:41:43.253" v="49" actId="1076"/>
          <ac:spMkLst>
            <pc:docMk/>
            <pc:sldMk cId="2799695838" sldId="273"/>
            <ac:spMk id="3" creationId="{027B75F0-E109-1CAF-3DF8-F5332496DBFF}"/>
          </ac:spMkLst>
        </pc:spChg>
        <pc:spChg chg="mod">
          <ac:chgData name="Darren O'Connor" userId="6303f320-515b-428d-9515-1f5db775ab4e" providerId="ADAL" clId="{E03BCE9E-01DB-4598-AA28-E15F4E2F0EB7}" dt="2023-10-01T10:41:36.028" v="47" actId="1076"/>
          <ac:spMkLst>
            <pc:docMk/>
            <pc:sldMk cId="2799695838" sldId="273"/>
            <ac:spMk id="25603" creationId="{00000000-0000-0000-0000-000000000000}"/>
          </ac:spMkLst>
        </pc:spChg>
      </pc:sldChg>
      <pc:sldChg chg="addSp modSp mod setBg">
        <pc:chgData name="Darren O'Connor" userId="6303f320-515b-428d-9515-1f5db775ab4e" providerId="ADAL" clId="{E03BCE9E-01DB-4598-AA28-E15F4E2F0EB7}" dt="2023-10-01T11:24:13.031" v="269"/>
        <pc:sldMkLst>
          <pc:docMk/>
          <pc:sldMk cId="2974907710" sldId="274"/>
        </pc:sldMkLst>
        <pc:spChg chg="add mod">
          <ac:chgData name="Darren O'Connor" userId="6303f320-515b-428d-9515-1f5db775ab4e" providerId="ADAL" clId="{E03BCE9E-01DB-4598-AA28-E15F4E2F0EB7}" dt="2023-10-01T10:43:29.596" v="56" actId="207"/>
          <ac:spMkLst>
            <pc:docMk/>
            <pc:sldMk cId="2974907710" sldId="274"/>
            <ac:spMk id="3" creationId="{E0532740-3FE8-5E2F-5D63-6AB574068A64}"/>
          </ac:spMkLst>
        </pc:spChg>
        <pc:spChg chg="mod">
          <ac:chgData name="Darren O'Connor" userId="6303f320-515b-428d-9515-1f5db775ab4e" providerId="ADAL" clId="{E03BCE9E-01DB-4598-AA28-E15F4E2F0EB7}" dt="2023-10-01T10:43:38.979" v="57" actId="21"/>
          <ac:spMkLst>
            <pc:docMk/>
            <pc:sldMk cId="2974907710" sldId="274"/>
            <ac:spMk id="27651" creationId="{00000000-0000-0000-0000-000000000000}"/>
          </ac:spMkLst>
        </pc:spChg>
      </pc:sldChg>
      <pc:sldChg chg="addSp modSp mod setBg">
        <pc:chgData name="Darren O'Connor" userId="6303f320-515b-428d-9515-1f5db775ab4e" providerId="ADAL" clId="{E03BCE9E-01DB-4598-AA28-E15F4E2F0EB7}" dt="2023-10-01T11:24:13.031" v="269"/>
        <pc:sldMkLst>
          <pc:docMk/>
          <pc:sldMk cId="811874253" sldId="275"/>
        </pc:sldMkLst>
        <pc:spChg chg="add mod">
          <ac:chgData name="Darren O'Connor" userId="6303f320-515b-428d-9515-1f5db775ab4e" providerId="ADAL" clId="{E03BCE9E-01DB-4598-AA28-E15F4E2F0EB7}" dt="2023-10-01T10:48:23.159" v="88" actId="255"/>
          <ac:spMkLst>
            <pc:docMk/>
            <pc:sldMk cId="811874253" sldId="275"/>
            <ac:spMk id="3" creationId="{EE69D43B-E169-FACC-64D2-7B2881573467}"/>
          </ac:spMkLst>
        </pc:spChg>
        <pc:spChg chg="mod">
          <ac:chgData name="Darren O'Connor" userId="6303f320-515b-428d-9515-1f5db775ab4e" providerId="ADAL" clId="{E03BCE9E-01DB-4598-AA28-E15F4E2F0EB7}" dt="2023-10-01T10:48:28.537" v="89" actId="1076"/>
          <ac:spMkLst>
            <pc:docMk/>
            <pc:sldMk cId="811874253" sldId="275"/>
            <ac:spMk id="29699" creationId="{00000000-0000-0000-0000-000000000000}"/>
          </ac:spMkLst>
        </pc:spChg>
      </pc:sldChg>
      <pc:sldChg chg="addSp modSp mod setBg">
        <pc:chgData name="Darren O'Connor" userId="6303f320-515b-428d-9515-1f5db775ab4e" providerId="ADAL" clId="{E03BCE9E-01DB-4598-AA28-E15F4E2F0EB7}" dt="2023-10-01T11:24:13.031" v="269"/>
        <pc:sldMkLst>
          <pc:docMk/>
          <pc:sldMk cId="4152812899" sldId="276"/>
        </pc:sldMkLst>
        <pc:spChg chg="add mod">
          <ac:chgData name="Darren O'Connor" userId="6303f320-515b-428d-9515-1f5db775ab4e" providerId="ADAL" clId="{E03BCE9E-01DB-4598-AA28-E15F4E2F0EB7}" dt="2023-10-01T10:50:15.158" v="100" actId="14100"/>
          <ac:spMkLst>
            <pc:docMk/>
            <pc:sldMk cId="4152812899" sldId="276"/>
            <ac:spMk id="3" creationId="{08A45086-53B9-C6AE-D514-C70F8EBEBF1F}"/>
          </ac:spMkLst>
        </pc:spChg>
        <pc:spChg chg="mod">
          <ac:chgData name="Darren O'Connor" userId="6303f320-515b-428d-9515-1f5db775ab4e" providerId="ADAL" clId="{E03BCE9E-01DB-4598-AA28-E15F4E2F0EB7}" dt="2023-10-01T10:50:20.457" v="101" actId="14100"/>
          <ac:spMkLst>
            <pc:docMk/>
            <pc:sldMk cId="4152812899" sldId="276"/>
            <ac:spMk id="31747" creationId="{00000000-0000-0000-0000-000000000000}"/>
          </ac:spMkLst>
        </pc:spChg>
      </pc:sldChg>
      <pc:sldChg chg="addSp modSp mod setBg">
        <pc:chgData name="Darren O'Connor" userId="6303f320-515b-428d-9515-1f5db775ab4e" providerId="ADAL" clId="{E03BCE9E-01DB-4598-AA28-E15F4E2F0EB7}" dt="2023-10-01T11:24:13.031" v="269"/>
        <pc:sldMkLst>
          <pc:docMk/>
          <pc:sldMk cId="3956205723" sldId="277"/>
        </pc:sldMkLst>
        <pc:spChg chg="add mod">
          <ac:chgData name="Darren O'Connor" userId="6303f320-515b-428d-9515-1f5db775ab4e" providerId="ADAL" clId="{E03BCE9E-01DB-4598-AA28-E15F4E2F0EB7}" dt="2023-10-01T10:58:02.490" v="115" actId="255"/>
          <ac:spMkLst>
            <pc:docMk/>
            <pc:sldMk cId="3956205723" sldId="277"/>
            <ac:spMk id="3" creationId="{82DEF28E-40DF-4217-9AAB-14F2F829A38D}"/>
          </ac:spMkLst>
        </pc:spChg>
        <pc:spChg chg="mod">
          <ac:chgData name="Darren O'Connor" userId="6303f320-515b-428d-9515-1f5db775ab4e" providerId="ADAL" clId="{E03BCE9E-01DB-4598-AA28-E15F4E2F0EB7}" dt="2023-10-01T10:57:42.675" v="113" actId="1076"/>
          <ac:spMkLst>
            <pc:docMk/>
            <pc:sldMk cId="3956205723" sldId="277"/>
            <ac:spMk id="33795" creationId="{00000000-0000-0000-0000-000000000000}"/>
          </ac:spMkLst>
        </pc:spChg>
      </pc:sldChg>
      <pc:sldChg chg="setBg">
        <pc:chgData name="Darren O'Connor" userId="6303f320-515b-428d-9515-1f5db775ab4e" providerId="ADAL" clId="{E03BCE9E-01DB-4598-AA28-E15F4E2F0EB7}" dt="2023-10-01T11:24:13.031" v="269"/>
        <pc:sldMkLst>
          <pc:docMk/>
          <pc:sldMk cId="3187153116" sldId="278"/>
        </pc:sldMkLst>
      </pc:sldChg>
      <pc:sldChg chg="addSp delSp modSp mod setBg">
        <pc:chgData name="Darren O'Connor" userId="6303f320-515b-428d-9515-1f5db775ab4e" providerId="ADAL" clId="{E03BCE9E-01DB-4598-AA28-E15F4E2F0EB7}" dt="2023-10-01T11:24:13.031" v="269"/>
        <pc:sldMkLst>
          <pc:docMk/>
          <pc:sldMk cId="888378716" sldId="279"/>
        </pc:sldMkLst>
        <pc:spChg chg="mod">
          <ac:chgData name="Darren O'Connor" userId="6303f320-515b-428d-9515-1f5db775ab4e" providerId="ADAL" clId="{E03BCE9E-01DB-4598-AA28-E15F4E2F0EB7}" dt="2023-10-01T10:59:57.597" v="119" actId="26606"/>
          <ac:spMkLst>
            <pc:docMk/>
            <pc:sldMk cId="888378716" sldId="279"/>
            <ac:spMk id="37890" creationId="{00000000-0000-0000-0000-000000000000}"/>
          </ac:spMkLst>
        </pc:spChg>
        <pc:spChg chg="mod">
          <ac:chgData name="Darren O'Connor" userId="6303f320-515b-428d-9515-1f5db775ab4e" providerId="ADAL" clId="{E03BCE9E-01DB-4598-AA28-E15F4E2F0EB7}" dt="2023-10-01T11:00:36.232" v="120" actId="26606"/>
          <ac:spMkLst>
            <pc:docMk/>
            <pc:sldMk cId="888378716" sldId="279"/>
            <ac:spMk id="37891" creationId="{00000000-0000-0000-0000-000000000000}"/>
          </ac:spMkLst>
        </pc:spChg>
        <pc:spChg chg="mod">
          <ac:chgData name="Darren O'Connor" userId="6303f320-515b-428d-9515-1f5db775ab4e" providerId="ADAL" clId="{E03BCE9E-01DB-4598-AA28-E15F4E2F0EB7}" dt="2023-10-01T11:00:36.232" v="120" actId="26606"/>
          <ac:spMkLst>
            <pc:docMk/>
            <pc:sldMk cId="888378716" sldId="279"/>
            <ac:spMk id="37892" creationId="{00000000-0000-0000-0000-000000000000}"/>
          </ac:spMkLst>
        </pc:spChg>
        <pc:spChg chg="mod">
          <ac:chgData name="Darren O'Connor" userId="6303f320-515b-428d-9515-1f5db775ab4e" providerId="ADAL" clId="{E03BCE9E-01DB-4598-AA28-E15F4E2F0EB7}" dt="2023-10-01T11:00:36.232" v="120" actId="26606"/>
          <ac:spMkLst>
            <pc:docMk/>
            <pc:sldMk cId="888378716" sldId="279"/>
            <ac:spMk id="37893" creationId="{00000000-0000-0000-0000-000000000000}"/>
          </ac:spMkLst>
        </pc:spChg>
        <pc:spChg chg="add">
          <ac:chgData name="Darren O'Connor" userId="6303f320-515b-428d-9515-1f5db775ab4e" providerId="ADAL" clId="{E03BCE9E-01DB-4598-AA28-E15F4E2F0EB7}" dt="2023-10-01T11:00:36.232" v="120" actId="26606"/>
          <ac:spMkLst>
            <pc:docMk/>
            <pc:sldMk cId="888378716" sldId="279"/>
            <ac:spMk id="37895" creationId="{AB8C311F-7253-4AED-9701-7FC0708C41C7}"/>
          </ac:spMkLst>
        </pc:spChg>
        <pc:spChg chg="add">
          <ac:chgData name="Darren O'Connor" userId="6303f320-515b-428d-9515-1f5db775ab4e" providerId="ADAL" clId="{E03BCE9E-01DB-4598-AA28-E15F4E2F0EB7}" dt="2023-10-01T11:00:36.232" v="120" actId="26606"/>
          <ac:spMkLst>
            <pc:docMk/>
            <pc:sldMk cId="888378716" sldId="279"/>
            <ac:spMk id="37896" creationId="{E2384209-CB15-4CDF-9D31-C44FD9A3F20D}"/>
          </ac:spMkLst>
        </pc:spChg>
        <pc:spChg chg="add">
          <ac:chgData name="Darren O'Connor" userId="6303f320-515b-428d-9515-1f5db775ab4e" providerId="ADAL" clId="{E03BCE9E-01DB-4598-AA28-E15F4E2F0EB7}" dt="2023-10-01T11:00:36.232" v="120" actId="26606"/>
          <ac:spMkLst>
            <pc:docMk/>
            <pc:sldMk cId="888378716" sldId="279"/>
            <ac:spMk id="37897" creationId="{2633B3B5-CC90-43F0-8714-D31D1F3F0209}"/>
          </ac:spMkLst>
        </pc:spChg>
        <pc:spChg chg="add del">
          <ac:chgData name="Darren O'Connor" userId="6303f320-515b-428d-9515-1f5db775ab4e" providerId="ADAL" clId="{E03BCE9E-01DB-4598-AA28-E15F4E2F0EB7}" dt="2023-10-01T10:59:57.597" v="119" actId="26606"/>
          <ac:spMkLst>
            <pc:docMk/>
            <pc:sldMk cId="888378716" sldId="279"/>
            <ac:spMk id="37898" creationId="{913AE63C-D5B4-45D1-ACFC-648CFFCF9805}"/>
          </ac:spMkLst>
        </pc:spChg>
        <pc:spChg chg="add">
          <ac:chgData name="Darren O'Connor" userId="6303f320-515b-428d-9515-1f5db775ab4e" providerId="ADAL" clId="{E03BCE9E-01DB-4598-AA28-E15F4E2F0EB7}" dt="2023-10-01T11:00:36.232" v="120" actId="26606"/>
          <ac:spMkLst>
            <pc:docMk/>
            <pc:sldMk cId="888378716" sldId="279"/>
            <ac:spMk id="37899" creationId="{A8D57A06-A426-446D-B02C-A2DC6B62E45E}"/>
          </ac:spMkLst>
        </pc:spChg>
        <pc:grpChg chg="add del">
          <ac:chgData name="Darren O'Connor" userId="6303f320-515b-428d-9515-1f5db775ab4e" providerId="ADAL" clId="{E03BCE9E-01DB-4598-AA28-E15F4E2F0EB7}" dt="2023-10-01T10:59:57.597" v="119" actId="26606"/>
          <ac:grpSpMkLst>
            <pc:docMk/>
            <pc:sldMk cId="888378716" sldId="279"/>
            <ac:grpSpMk id="37900" creationId="{6536E295-EF5B-4BE9-A4CB-D5C581AAA999}"/>
          </ac:grpSpMkLst>
        </pc:grpChg>
        <pc:grpChg chg="add del">
          <ac:chgData name="Darren O'Connor" userId="6303f320-515b-428d-9515-1f5db775ab4e" providerId="ADAL" clId="{E03BCE9E-01DB-4598-AA28-E15F4E2F0EB7}" dt="2023-10-01T10:59:57.597" v="119" actId="26606"/>
          <ac:grpSpMkLst>
            <pc:docMk/>
            <pc:sldMk cId="888378716" sldId="279"/>
            <ac:grpSpMk id="37904" creationId="{E27AF472-EAE3-4572-AB69-B92BD10DBC6D}"/>
          </ac:grpSpMkLst>
        </pc:grpChg>
      </pc:sldChg>
      <pc:sldChg chg="addSp delSp modSp mod setBg setClrOvrMap delDesignElem chgLayout">
        <pc:chgData name="Darren O'Connor" userId="6303f320-515b-428d-9515-1f5db775ab4e" providerId="ADAL" clId="{E03BCE9E-01DB-4598-AA28-E15F4E2F0EB7}" dt="2023-10-01T11:24:13.031" v="269"/>
        <pc:sldMkLst>
          <pc:docMk/>
          <pc:sldMk cId="3265532815" sldId="280"/>
        </pc:sldMkLst>
        <pc:spChg chg="add mod ord">
          <ac:chgData name="Darren O'Connor" userId="6303f320-515b-428d-9515-1f5db775ab4e" providerId="ADAL" clId="{E03BCE9E-01DB-4598-AA28-E15F4E2F0EB7}" dt="2023-10-01T11:05:28.190" v="154" actId="26606"/>
          <ac:spMkLst>
            <pc:docMk/>
            <pc:sldMk cId="3265532815" sldId="280"/>
            <ac:spMk id="2" creationId="{1AF0A94C-84EA-377B-089A-91E3D81528B9}"/>
          </ac:spMkLst>
        </pc:spChg>
        <pc:spChg chg="mod ord">
          <ac:chgData name="Darren O'Connor" userId="6303f320-515b-428d-9515-1f5db775ab4e" providerId="ADAL" clId="{E03BCE9E-01DB-4598-AA28-E15F4E2F0EB7}" dt="2023-10-01T11:05:28.190" v="154" actId="26606"/>
          <ac:spMkLst>
            <pc:docMk/>
            <pc:sldMk cId="3265532815" sldId="280"/>
            <ac:spMk id="39938" creationId="{00000000-0000-0000-0000-000000000000}"/>
          </ac:spMkLst>
        </pc:spChg>
        <pc:spChg chg="mod ord">
          <ac:chgData name="Darren O'Connor" userId="6303f320-515b-428d-9515-1f5db775ab4e" providerId="ADAL" clId="{E03BCE9E-01DB-4598-AA28-E15F4E2F0EB7}" dt="2023-10-01T11:05:28.190" v="154" actId="26606"/>
          <ac:spMkLst>
            <pc:docMk/>
            <pc:sldMk cId="3265532815" sldId="280"/>
            <ac:spMk id="39939" creationId="{00000000-0000-0000-0000-000000000000}"/>
          </ac:spMkLst>
        </pc:spChg>
        <pc:spChg chg="mod ord">
          <ac:chgData name="Darren O'Connor" userId="6303f320-515b-428d-9515-1f5db775ab4e" providerId="ADAL" clId="{E03BCE9E-01DB-4598-AA28-E15F4E2F0EB7}" dt="2023-10-01T11:05:28.190" v="154" actId="26606"/>
          <ac:spMkLst>
            <pc:docMk/>
            <pc:sldMk cId="3265532815" sldId="280"/>
            <ac:spMk id="39940" creationId="{00000000-0000-0000-0000-000000000000}"/>
          </ac:spMkLst>
        </pc:spChg>
        <pc:spChg chg="add del">
          <ac:chgData name="Darren O'Connor" userId="6303f320-515b-428d-9515-1f5db775ab4e" providerId="ADAL" clId="{E03BCE9E-01DB-4598-AA28-E15F4E2F0EB7}" dt="2023-10-01T11:05:28.179" v="153" actId="26606"/>
          <ac:spMkLst>
            <pc:docMk/>
            <pc:sldMk cId="3265532815" sldId="280"/>
            <ac:spMk id="39942" creationId="{2A6B319F-86FE-4754-878E-06F0804D882B}"/>
          </ac:spMkLst>
        </pc:spChg>
        <pc:spChg chg="del">
          <ac:chgData name="Darren O'Connor" userId="6303f320-515b-428d-9515-1f5db775ab4e" providerId="ADAL" clId="{E03BCE9E-01DB-4598-AA28-E15F4E2F0EB7}" dt="2023-10-01T11:01:33.368" v="121" actId="700"/>
          <ac:spMkLst>
            <pc:docMk/>
            <pc:sldMk cId="3265532815" sldId="280"/>
            <ac:spMk id="39945" creationId="{D7481200-3BB2-4CA3-9D54-1077F6F7653A}"/>
          </ac:spMkLst>
        </pc:spChg>
        <pc:spChg chg="add del">
          <ac:chgData name="Darren O'Connor" userId="6303f320-515b-428d-9515-1f5db775ab4e" providerId="ADAL" clId="{E03BCE9E-01DB-4598-AA28-E15F4E2F0EB7}" dt="2023-10-01T11:05:28.179" v="153" actId="26606"/>
          <ac:spMkLst>
            <pc:docMk/>
            <pc:sldMk cId="3265532815" sldId="280"/>
            <ac:spMk id="39947" creationId="{DCF7D1B5-3477-499F-ACC5-2C8B07F4EDB3}"/>
          </ac:spMkLst>
        </pc:spChg>
        <pc:spChg chg="add">
          <ac:chgData name="Darren O'Connor" userId="6303f320-515b-428d-9515-1f5db775ab4e" providerId="ADAL" clId="{E03BCE9E-01DB-4598-AA28-E15F4E2F0EB7}" dt="2023-10-01T11:05:28.190" v="154" actId="26606"/>
          <ac:spMkLst>
            <pc:docMk/>
            <pc:sldMk cId="3265532815" sldId="280"/>
            <ac:spMk id="39949" creationId="{10F24D38-B79E-44B4-830E-043F45D96DC2}"/>
          </ac:spMkLst>
        </pc:spChg>
        <pc:cxnChg chg="add">
          <ac:chgData name="Darren O'Connor" userId="6303f320-515b-428d-9515-1f5db775ab4e" providerId="ADAL" clId="{E03BCE9E-01DB-4598-AA28-E15F4E2F0EB7}" dt="2023-10-01T11:05:28.190" v="154" actId="26606"/>
          <ac:cxnSpMkLst>
            <pc:docMk/>
            <pc:sldMk cId="3265532815" sldId="280"/>
            <ac:cxnSpMk id="39950" creationId="{FC469874-256B-45B3-A79C-7591B4BA1ECC}"/>
          </ac:cxnSpMkLst>
        </pc:cxnChg>
      </pc:sldChg>
      <pc:sldChg chg="addSp delSp modSp mod setBg setClrOvrMap">
        <pc:chgData name="Darren O'Connor" userId="6303f320-515b-428d-9515-1f5db775ab4e" providerId="ADAL" clId="{E03BCE9E-01DB-4598-AA28-E15F4E2F0EB7}" dt="2023-10-01T11:24:13.031" v="269"/>
        <pc:sldMkLst>
          <pc:docMk/>
          <pc:sldMk cId="3443112689" sldId="281"/>
        </pc:sldMkLst>
        <pc:spChg chg="add mod">
          <ac:chgData name="Darren O'Connor" userId="6303f320-515b-428d-9515-1f5db775ab4e" providerId="ADAL" clId="{E03BCE9E-01DB-4598-AA28-E15F4E2F0EB7}" dt="2023-10-01T11:08:01.436" v="183" actId="1076"/>
          <ac:spMkLst>
            <pc:docMk/>
            <pc:sldMk cId="3443112689" sldId="281"/>
            <ac:spMk id="3" creationId="{B661FAD8-98B5-D989-4A3B-4CB78FF294BB}"/>
          </ac:spMkLst>
        </pc:spChg>
        <pc:spChg chg="mod">
          <ac:chgData name="Darren O'Connor" userId="6303f320-515b-428d-9515-1f5db775ab4e" providerId="ADAL" clId="{E03BCE9E-01DB-4598-AA28-E15F4E2F0EB7}" dt="2023-10-01T11:06:09.461" v="172" actId="20577"/>
          <ac:spMkLst>
            <pc:docMk/>
            <pc:sldMk cId="3443112689" sldId="281"/>
            <ac:spMk id="41986" creationId="{00000000-0000-0000-0000-000000000000}"/>
          </ac:spMkLst>
        </pc:spChg>
        <pc:spChg chg="mod">
          <ac:chgData name="Darren O'Connor" userId="6303f320-515b-428d-9515-1f5db775ab4e" providerId="ADAL" clId="{E03BCE9E-01DB-4598-AA28-E15F4E2F0EB7}" dt="2023-10-01T11:08:18.731" v="187" actId="27636"/>
          <ac:spMkLst>
            <pc:docMk/>
            <pc:sldMk cId="3443112689" sldId="281"/>
            <ac:spMk id="41987" creationId="{00000000-0000-0000-0000-000000000000}"/>
          </ac:spMkLst>
        </pc:spChg>
        <pc:spChg chg="del">
          <ac:chgData name="Darren O'Connor" userId="6303f320-515b-428d-9515-1f5db775ab4e" providerId="ADAL" clId="{E03BCE9E-01DB-4598-AA28-E15F4E2F0EB7}" dt="2023-10-01T11:05:35.725" v="155" actId="26606"/>
          <ac:spMkLst>
            <pc:docMk/>
            <pc:sldMk cId="3443112689" sldId="281"/>
            <ac:spMk id="41992" creationId="{76EFD3D9-44F0-4267-BCC1-1613E79D8274}"/>
          </ac:spMkLst>
        </pc:spChg>
        <pc:spChg chg="del">
          <ac:chgData name="Darren O'Connor" userId="6303f320-515b-428d-9515-1f5db775ab4e" providerId="ADAL" clId="{E03BCE9E-01DB-4598-AA28-E15F4E2F0EB7}" dt="2023-10-01T11:05:35.725" v="155" actId="26606"/>
          <ac:spMkLst>
            <pc:docMk/>
            <pc:sldMk cId="3443112689" sldId="281"/>
            <ac:spMk id="41994" creationId="{A779A851-95D6-41AF-937A-B0E4B7F6FA8D}"/>
          </ac:spMkLst>
        </pc:spChg>
        <pc:spChg chg="del">
          <ac:chgData name="Darren O'Connor" userId="6303f320-515b-428d-9515-1f5db775ab4e" providerId="ADAL" clId="{E03BCE9E-01DB-4598-AA28-E15F4E2F0EB7}" dt="2023-10-01T11:05:35.725" v="155" actId="26606"/>
          <ac:spMkLst>
            <pc:docMk/>
            <pc:sldMk cId="3443112689" sldId="281"/>
            <ac:spMk id="41996" creationId="{953FB2E7-B6CB-429C-81EB-D9516D6D5C8D}"/>
          </ac:spMkLst>
        </pc:spChg>
        <pc:spChg chg="del">
          <ac:chgData name="Darren O'Connor" userId="6303f320-515b-428d-9515-1f5db775ab4e" providerId="ADAL" clId="{E03BCE9E-01DB-4598-AA28-E15F4E2F0EB7}" dt="2023-10-01T11:05:35.725" v="155" actId="26606"/>
          <ac:spMkLst>
            <pc:docMk/>
            <pc:sldMk cId="3443112689" sldId="281"/>
            <ac:spMk id="41998" creationId="{2EC40DB1-B719-4A13-9A4D-0966B4B27866}"/>
          </ac:spMkLst>
        </pc:spChg>
        <pc:spChg chg="del">
          <ac:chgData name="Darren O'Connor" userId="6303f320-515b-428d-9515-1f5db775ab4e" providerId="ADAL" clId="{E03BCE9E-01DB-4598-AA28-E15F4E2F0EB7}" dt="2023-10-01T11:05:35.725" v="155" actId="26606"/>
          <ac:spMkLst>
            <pc:docMk/>
            <pc:sldMk cId="3443112689" sldId="281"/>
            <ac:spMk id="42000" creationId="{82211336-CFF3-412D-868A-6679C1004C45}"/>
          </ac:spMkLst>
        </pc:spChg>
        <pc:spChg chg="add">
          <ac:chgData name="Darren O'Connor" userId="6303f320-515b-428d-9515-1f5db775ab4e" providerId="ADAL" clId="{E03BCE9E-01DB-4598-AA28-E15F4E2F0EB7}" dt="2023-10-01T11:05:35.725" v="155" actId="26606"/>
          <ac:spMkLst>
            <pc:docMk/>
            <pc:sldMk cId="3443112689" sldId="281"/>
            <ac:spMk id="42005" creationId="{10F24D38-B79E-44B4-830E-043F45D96DC2}"/>
          </ac:spMkLst>
        </pc:spChg>
        <pc:cxnChg chg="add">
          <ac:chgData name="Darren O'Connor" userId="6303f320-515b-428d-9515-1f5db775ab4e" providerId="ADAL" clId="{E03BCE9E-01DB-4598-AA28-E15F4E2F0EB7}" dt="2023-10-01T11:05:35.725" v="155" actId="26606"/>
          <ac:cxnSpMkLst>
            <pc:docMk/>
            <pc:sldMk cId="3443112689" sldId="281"/>
            <ac:cxnSpMk id="42007" creationId="{FC469874-256B-45B3-A79C-7591B4BA1ECC}"/>
          </ac:cxnSpMkLst>
        </pc:cxnChg>
      </pc:sldChg>
      <pc:sldChg chg="addSp delSp modSp mod setBg setClrOvrMap">
        <pc:chgData name="Darren O'Connor" userId="6303f320-515b-428d-9515-1f5db775ab4e" providerId="ADAL" clId="{E03BCE9E-01DB-4598-AA28-E15F4E2F0EB7}" dt="2023-10-01T11:24:13.031" v="269"/>
        <pc:sldMkLst>
          <pc:docMk/>
          <pc:sldMk cId="3936453673" sldId="282"/>
        </pc:sldMkLst>
        <pc:spChg chg="add mod">
          <ac:chgData name="Darren O'Connor" userId="6303f320-515b-428d-9515-1f5db775ab4e" providerId="ADAL" clId="{E03BCE9E-01DB-4598-AA28-E15F4E2F0EB7}" dt="2023-10-01T11:11:30.894" v="202" actId="5793"/>
          <ac:spMkLst>
            <pc:docMk/>
            <pc:sldMk cId="3936453673" sldId="282"/>
            <ac:spMk id="3" creationId="{2E077003-F0F6-FE99-30CC-4F9EC7761773}"/>
          </ac:spMkLst>
        </pc:spChg>
        <pc:spChg chg="mod">
          <ac:chgData name="Darren O'Connor" userId="6303f320-515b-428d-9515-1f5db775ab4e" providerId="ADAL" clId="{E03BCE9E-01DB-4598-AA28-E15F4E2F0EB7}" dt="2023-10-01T11:10:00.444" v="192" actId="1076"/>
          <ac:spMkLst>
            <pc:docMk/>
            <pc:sldMk cId="3936453673" sldId="282"/>
            <ac:spMk id="19459" creationId="{00000000-0000-0000-0000-000000000000}"/>
          </ac:spMkLst>
        </pc:spChg>
        <pc:spChg chg="mod">
          <ac:chgData name="Darren O'Connor" userId="6303f320-515b-428d-9515-1f5db775ab4e" providerId="ADAL" clId="{E03BCE9E-01DB-4598-AA28-E15F4E2F0EB7}" dt="2023-10-01T11:09:45.855" v="191" actId="207"/>
          <ac:spMkLst>
            <pc:docMk/>
            <pc:sldMk cId="3936453673" sldId="282"/>
            <ac:spMk id="44034" creationId="{00000000-0000-0000-0000-000000000000}"/>
          </ac:spMkLst>
        </pc:spChg>
        <pc:spChg chg="del">
          <ac:chgData name="Darren O'Connor" userId="6303f320-515b-428d-9515-1f5db775ab4e" providerId="ADAL" clId="{E03BCE9E-01DB-4598-AA28-E15F4E2F0EB7}" dt="2023-10-01T11:08:37.711" v="188" actId="26606"/>
          <ac:spMkLst>
            <pc:docMk/>
            <pc:sldMk cId="3936453673" sldId="282"/>
            <ac:spMk id="44041" creationId="{76EFD3D9-44F0-4267-BCC1-1613E79D8274}"/>
          </ac:spMkLst>
        </pc:spChg>
        <pc:spChg chg="del">
          <ac:chgData name="Darren O'Connor" userId="6303f320-515b-428d-9515-1f5db775ab4e" providerId="ADAL" clId="{E03BCE9E-01DB-4598-AA28-E15F4E2F0EB7}" dt="2023-10-01T11:08:37.711" v="188" actId="26606"/>
          <ac:spMkLst>
            <pc:docMk/>
            <pc:sldMk cId="3936453673" sldId="282"/>
            <ac:spMk id="44043" creationId="{A779A851-95D6-41AF-937A-B0E4B7F6FA8D}"/>
          </ac:spMkLst>
        </pc:spChg>
        <pc:spChg chg="del">
          <ac:chgData name="Darren O'Connor" userId="6303f320-515b-428d-9515-1f5db775ab4e" providerId="ADAL" clId="{E03BCE9E-01DB-4598-AA28-E15F4E2F0EB7}" dt="2023-10-01T11:08:37.711" v="188" actId="26606"/>
          <ac:spMkLst>
            <pc:docMk/>
            <pc:sldMk cId="3936453673" sldId="282"/>
            <ac:spMk id="44045" creationId="{953FB2E7-B6CB-429C-81EB-D9516D6D5C8D}"/>
          </ac:spMkLst>
        </pc:spChg>
        <pc:spChg chg="del">
          <ac:chgData name="Darren O'Connor" userId="6303f320-515b-428d-9515-1f5db775ab4e" providerId="ADAL" clId="{E03BCE9E-01DB-4598-AA28-E15F4E2F0EB7}" dt="2023-10-01T11:08:37.711" v="188" actId="26606"/>
          <ac:spMkLst>
            <pc:docMk/>
            <pc:sldMk cId="3936453673" sldId="282"/>
            <ac:spMk id="44047" creationId="{2EC40DB1-B719-4A13-9A4D-0966B4B27866}"/>
          </ac:spMkLst>
        </pc:spChg>
        <pc:spChg chg="del">
          <ac:chgData name="Darren O'Connor" userId="6303f320-515b-428d-9515-1f5db775ab4e" providerId="ADAL" clId="{E03BCE9E-01DB-4598-AA28-E15F4E2F0EB7}" dt="2023-10-01T11:08:37.711" v="188" actId="26606"/>
          <ac:spMkLst>
            <pc:docMk/>
            <pc:sldMk cId="3936453673" sldId="282"/>
            <ac:spMk id="44049" creationId="{82211336-CFF3-412D-868A-6679C1004C45}"/>
          </ac:spMkLst>
        </pc:spChg>
        <pc:spChg chg="add">
          <ac:chgData name="Darren O'Connor" userId="6303f320-515b-428d-9515-1f5db775ab4e" providerId="ADAL" clId="{E03BCE9E-01DB-4598-AA28-E15F4E2F0EB7}" dt="2023-10-01T11:08:37.711" v="188" actId="26606"/>
          <ac:spMkLst>
            <pc:docMk/>
            <pc:sldMk cId="3936453673" sldId="282"/>
            <ac:spMk id="44054" creationId="{10F24D38-B79E-44B4-830E-043F45D96DC2}"/>
          </ac:spMkLst>
        </pc:spChg>
        <pc:cxnChg chg="add">
          <ac:chgData name="Darren O'Connor" userId="6303f320-515b-428d-9515-1f5db775ab4e" providerId="ADAL" clId="{E03BCE9E-01DB-4598-AA28-E15F4E2F0EB7}" dt="2023-10-01T11:08:37.711" v="188" actId="26606"/>
          <ac:cxnSpMkLst>
            <pc:docMk/>
            <pc:sldMk cId="3936453673" sldId="282"/>
            <ac:cxnSpMk id="44056" creationId="{FC469874-256B-45B3-A79C-7591B4BA1ECC}"/>
          </ac:cxnSpMkLst>
        </pc:cxnChg>
      </pc:sldChg>
      <pc:sldChg chg="addSp delSp modSp mod setBg modClrScheme setClrOvrMap delDesignElem chgLayout">
        <pc:chgData name="Darren O'Connor" userId="6303f320-515b-428d-9515-1f5db775ab4e" providerId="ADAL" clId="{E03BCE9E-01DB-4598-AA28-E15F4E2F0EB7}" dt="2023-10-01T11:24:13.031" v="269"/>
        <pc:sldMkLst>
          <pc:docMk/>
          <pc:sldMk cId="3173803756" sldId="283"/>
        </pc:sldMkLst>
        <pc:spChg chg="add mod ord">
          <ac:chgData name="Darren O'Connor" userId="6303f320-515b-428d-9515-1f5db775ab4e" providerId="ADAL" clId="{E03BCE9E-01DB-4598-AA28-E15F4E2F0EB7}" dt="2023-10-01T11:15:53.122" v="229" actId="27636"/>
          <ac:spMkLst>
            <pc:docMk/>
            <pc:sldMk cId="3173803756" sldId="283"/>
            <ac:spMk id="2" creationId="{3D656398-82B6-E7B5-C6EC-F76D016B1CEA}"/>
          </ac:spMkLst>
        </pc:spChg>
        <pc:spChg chg="mod ord">
          <ac:chgData name="Darren O'Connor" userId="6303f320-515b-428d-9515-1f5db775ab4e" providerId="ADAL" clId="{E03BCE9E-01DB-4598-AA28-E15F4E2F0EB7}" dt="2023-10-01T11:15:35.401" v="225" actId="20577"/>
          <ac:spMkLst>
            <pc:docMk/>
            <pc:sldMk cId="3173803756" sldId="283"/>
            <ac:spMk id="46082" creationId="{00000000-0000-0000-0000-000000000000}"/>
          </ac:spMkLst>
        </pc:spChg>
        <pc:spChg chg="mod ord">
          <ac:chgData name="Darren O'Connor" userId="6303f320-515b-428d-9515-1f5db775ab4e" providerId="ADAL" clId="{E03BCE9E-01DB-4598-AA28-E15F4E2F0EB7}" dt="2023-10-01T11:17:25.969" v="239" actId="255"/>
          <ac:spMkLst>
            <pc:docMk/>
            <pc:sldMk cId="3173803756" sldId="283"/>
            <ac:spMk id="46083" creationId="{00000000-0000-0000-0000-000000000000}"/>
          </ac:spMkLst>
        </pc:spChg>
        <pc:spChg chg="add">
          <ac:chgData name="Darren O'Connor" userId="6303f320-515b-428d-9515-1f5db775ab4e" providerId="ADAL" clId="{E03BCE9E-01DB-4598-AA28-E15F4E2F0EB7}" dt="2023-10-01T11:15:02.731" v="206" actId="26606"/>
          <ac:spMkLst>
            <pc:docMk/>
            <pc:sldMk cId="3173803756" sldId="283"/>
            <ac:spMk id="46085" creationId="{10F24D38-B79E-44B4-830E-043F45D96DC2}"/>
          </ac:spMkLst>
        </pc:spChg>
        <pc:spChg chg="del">
          <ac:chgData name="Darren O'Connor" userId="6303f320-515b-428d-9515-1f5db775ab4e" providerId="ADAL" clId="{E03BCE9E-01DB-4598-AA28-E15F4E2F0EB7}" dt="2023-10-01T11:14:51.236" v="203" actId="700"/>
          <ac:spMkLst>
            <pc:docMk/>
            <pc:sldMk cId="3173803756" sldId="283"/>
            <ac:spMk id="46088" creationId="{76EFD3D9-44F0-4267-BCC1-1613E79D8274}"/>
          </ac:spMkLst>
        </pc:spChg>
        <pc:spChg chg="del">
          <ac:chgData name="Darren O'Connor" userId="6303f320-515b-428d-9515-1f5db775ab4e" providerId="ADAL" clId="{E03BCE9E-01DB-4598-AA28-E15F4E2F0EB7}" dt="2023-10-01T11:14:51.236" v="203" actId="700"/>
          <ac:spMkLst>
            <pc:docMk/>
            <pc:sldMk cId="3173803756" sldId="283"/>
            <ac:spMk id="46090" creationId="{A779A851-95D6-41AF-937A-B0E4B7F6FA8D}"/>
          </ac:spMkLst>
        </pc:spChg>
        <pc:spChg chg="del">
          <ac:chgData name="Darren O'Connor" userId="6303f320-515b-428d-9515-1f5db775ab4e" providerId="ADAL" clId="{E03BCE9E-01DB-4598-AA28-E15F4E2F0EB7}" dt="2023-10-01T11:14:51.236" v="203" actId="700"/>
          <ac:spMkLst>
            <pc:docMk/>
            <pc:sldMk cId="3173803756" sldId="283"/>
            <ac:spMk id="46092" creationId="{953FB2E7-B6CB-429C-81EB-D9516D6D5C8D}"/>
          </ac:spMkLst>
        </pc:spChg>
        <pc:spChg chg="del">
          <ac:chgData name="Darren O'Connor" userId="6303f320-515b-428d-9515-1f5db775ab4e" providerId="ADAL" clId="{E03BCE9E-01DB-4598-AA28-E15F4E2F0EB7}" dt="2023-10-01T11:14:51.236" v="203" actId="700"/>
          <ac:spMkLst>
            <pc:docMk/>
            <pc:sldMk cId="3173803756" sldId="283"/>
            <ac:spMk id="46094" creationId="{2EC40DB1-B719-4A13-9A4D-0966B4B27866}"/>
          </ac:spMkLst>
        </pc:spChg>
        <pc:spChg chg="del">
          <ac:chgData name="Darren O'Connor" userId="6303f320-515b-428d-9515-1f5db775ab4e" providerId="ADAL" clId="{E03BCE9E-01DB-4598-AA28-E15F4E2F0EB7}" dt="2023-10-01T11:14:51.236" v="203" actId="700"/>
          <ac:spMkLst>
            <pc:docMk/>
            <pc:sldMk cId="3173803756" sldId="283"/>
            <ac:spMk id="46096" creationId="{82211336-CFF3-412D-868A-6679C1004C45}"/>
          </ac:spMkLst>
        </pc:spChg>
        <pc:cxnChg chg="add">
          <ac:chgData name="Darren O'Connor" userId="6303f320-515b-428d-9515-1f5db775ab4e" providerId="ADAL" clId="{E03BCE9E-01DB-4598-AA28-E15F4E2F0EB7}" dt="2023-10-01T11:15:02.731" v="206" actId="26606"/>
          <ac:cxnSpMkLst>
            <pc:docMk/>
            <pc:sldMk cId="3173803756" sldId="283"/>
            <ac:cxnSpMk id="46086" creationId="{FC469874-256B-45B3-A79C-7591B4BA1ECC}"/>
          </ac:cxnSpMkLst>
        </pc:cxnChg>
      </pc:sldChg>
      <pc:sldChg chg="addSp delSp modSp mod setBg modClrScheme setClrOvrMap delDesignElem chgLayout">
        <pc:chgData name="Darren O'Connor" userId="6303f320-515b-428d-9515-1f5db775ab4e" providerId="ADAL" clId="{E03BCE9E-01DB-4598-AA28-E15F4E2F0EB7}" dt="2023-10-01T11:24:13.031" v="269"/>
        <pc:sldMkLst>
          <pc:docMk/>
          <pc:sldMk cId="1113466589" sldId="284"/>
        </pc:sldMkLst>
        <pc:spChg chg="add mod ord">
          <ac:chgData name="Darren O'Connor" userId="6303f320-515b-428d-9515-1f5db775ab4e" providerId="ADAL" clId="{E03BCE9E-01DB-4598-AA28-E15F4E2F0EB7}" dt="2023-10-01T11:20:37.716" v="255" actId="27636"/>
          <ac:spMkLst>
            <pc:docMk/>
            <pc:sldMk cId="1113466589" sldId="284"/>
            <ac:spMk id="2" creationId="{1A953165-E18A-6507-F1AB-A3A0021B004E}"/>
          </ac:spMkLst>
        </pc:spChg>
        <pc:spChg chg="mod ord">
          <ac:chgData name="Darren O'Connor" userId="6303f320-515b-428d-9515-1f5db775ab4e" providerId="ADAL" clId="{E03BCE9E-01DB-4598-AA28-E15F4E2F0EB7}" dt="2023-10-01T11:18:30.525" v="243"/>
          <ac:spMkLst>
            <pc:docMk/>
            <pc:sldMk cId="1113466589" sldId="284"/>
            <ac:spMk id="48130" creationId="{00000000-0000-0000-0000-000000000000}"/>
          </ac:spMkLst>
        </pc:spChg>
        <pc:spChg chg="mod ord">
          <ac:chgData name="Darren O'Connor" userId="6303f320-515b-428d-9515-1f5db775ab4e" providerId="ADAL" clId="{E03BCE9E-01DB-4598-AA28-E15F4E2F0EB7}" dt="2023-10-01T11:20:37.716" v="254" actId="27636"/>
          <ac:spMkLst>
            <pc:docMk/>
            <pc:sldMk cId="1113466589" sldId="284"/>
            <ac:spMk id="48131" creationId="{00000000-0000-0000-0000-000000000000}"/>
          </ac:spMkLst>
        </pc:spChg>
        <pc:spChg chg="add">
          <ac:chgData name="Darren O'Connor" userId="6303f320-515b-428d-9515-1f5db775ab4e" providerId="ADAL" clId="{E03BCE9E-01DB-4598-AA28-E15F4E2F0EB7}" dt="2023-10-01T11:17:56.011" v="241" actId="26606"/>
          <ac:spMkLst>
            <pc:docMk/>
            <pc:sldMk cId="1113466589" sldId="284"/>
            <ac:spMk id="48133" creationId="{10F24D38-B79E-44B4-830E-043F45D96DC2}"/>
          </ac:spMkLst>
        </pc:spChg>
        <pc:spChg chg="del">
          <ac:chgData name="Darren O'Connor" userId="6303f320-515b-428d-9515-1f5db775ab4e" providerId="ADAL" clId="{E03BCE9E-01DB-4598-AA28-E15F4E2F0EB7}" dt="2023-10-01T11:17:53.880" v="240" actId="700"/>
          <ac:spMkLst>
            <pc:docMk/>
            <pc:sldMk cId="1113466589" sldId="284"/>
            <ac:spMk id="48136" creationId="{76EFD3D9-44F0-4267-BCC1-1613E79D8274}"/>
          </ac:spMkLst>
        </pc:spChg>
        <pc:spChg chg="del">
          <ac:chgData name="Darren O'Connor" userId="6303f320-515b-428d-9515-1f5db775ab4e" providerId="ADAL" clId="{E03BCE9E-01DB-4598-AA28-E15F4E2F0EB7}" dt="2023-10-01T11:17:53.880" v="240" actId="700"/>
          <ac:spMkLst>
            <pc:docMk/>
            <pc:sldMk cId="1113466589" sldId="284"/>
            <ac:spMk id="48138" creationId="{A779A851-95D6-41AF-937A-B0E4B7F6FA8D}"/>
          </ac:spMkLst>
        </pc:spChg>
        <pc:spChg chg="del">
          <ac:chgData name="Darren O'Connor" userId="6303f320-515b-428d-9515-1f5db775ab4e" providerId="ADAL" clId="{E03BCE9E-01DB-4598-AA28-E15F4E2F0EB7}" dt="2023-10-01T11:17:53.880" v="240" actId="700"/>
          <ac:spMkLst>
            <pc:docMk/>
            <pc:sldMk cId="1113466589" sldId="284"/>
            <ac:spMk id="48140" creationId="{953FB2E7-B6CB-429C-81EB-D9516D6D5C8D}"/>
          </ac:spMkLst>
        </pc:spChg>
        <pc:spChg chg="del">
          <ac:chgData name="Darren O'Connor" userId="6303f320-515b-428d-9515-1f5db775ab4e" providerId="ADAL" clId="{E03BCE9E-01DB-4598-AA28-E15F4E2F0EB7}" dt="2023-10-01T11:17:53.880" v="240" actId="700"/>
          <ac:spMkLst>
            <pc:docMk/>
            <pc:sldMk cId="1113466589" sldId="284"/>
            <ac:spMk id="48142" creationId="{2EC40DB1-B719-4A13-9A4D-0966B4B27866}"/>
          </ac:spMkLst>
        </pc:spChg>
        <pc:spChg chg="del">
          <ac:chgData name="Darren O'Connor" userId="6303f320-515b-428d-9515-1f5db775ab4e" providerId="ADAL" clId="{E03BCE9E-01DB-4598-AA28-E15F4E2F0EB7}" dt="2023-10-01T11:17:53.880" v="240" actId="700"/>
          <ac:spMkLst>
            <pc:docMk/>
            <pc:sldMk cId="1113466589" sldId="284"/>
            <ac:spMk id="48144" creationId="{82211336-CFF3-412D-868A-6679C1004C45}"/>
          </ac:spMkLst>
        </pc:spChg>
        <pc:cxnChg chg="add">
          <ac:chgData name="Darren O'Connor" userId="6303f320-515b-428d-9515-1f5db775ab4e" providerId="ADAL" clId="{E03BCE9E-01DB-4598-AA28-E15F4E2F0EB7}" dt="2023-10-01T11:17:56.011" v="241" actId="26606"/>
          <ac:cxnSpMkLst>
            <pc:docMk/>
            <pc:sldMk cId="1113466589" sldId="284"/>
            <ac:cxnSpMk id="48134" creationId="{FC469874-256B-45B3-A79C-7591B4BA1ECC}"/>
          </ac:cxnSpMkLst>
        </pc:cxnChg>
      </pc:sldChg>
      <pc:sldChg chg="addSp delSp modSp mod setBg modClrScheme setClrOvrMap delDesignElem chgLayout">
        <pc:chgData name="Darren O'Connor" userId="6303f320-515b-428d-9515-1f5db775ab4e" providerId="ADAL" clId="{E03BCE9E-01DB-4598-AA28-E15F4E2F0EB7}" dt="2023-10-01T11:24:13.031" v="269"/>
        <pc:sldMkLst>
          <pc:docMk/>
          <pc:sldMk cId="3837151116" sldId="285"/>
        </pc:sldMkLst>
        <pc:spChg chg="add mod ord">
          <ac:chgData name="Darren O'Connor" userId="6303f320-515b-428d-9515-1f5db775ab4e" providerId="ADAL" clId="{E03BCE9E-01DB-4598-AA28-E15F4E2F0EB7}" dt="2023-10-01T11:21:09.951" v="257" actId="26606"/>
          <ac:spMkLst>
            <pc:docMk/>
            <pc:sldMk cId="3837151116" sldId="285"/>
            <ac:spMk id="2" creationId="{2E9C0073-36BE-1C10-59DA-61EEA8957FB8}"/>
          </ac:spMkLst>
        </pc:spChg>
        <pc:spChg chg="mod ord">
          <ac:chgData name="Darren O'Connor" userId="6303f320-515b-428d-9515-1f5db775ab4e" providerId="ADAL" clId="{E03BCE9E-01DB-4598-AA28-E15F4E2F0EB7}" dt="2023-10-01T11:21:09.951" v="257" actId="26606"/>
          <ac:spMkLst>
            <pc:docMk/>
            <pc:sldMk cId="3837151116" sldId="285"/>
            <ac:spMk id="50178" creationId="{00000000-0000-0000-0000-000000000000}"/>
          </ac:spMkLst>
        </pc:spChg>
        <pc:spChg chg="mod ord">
          <ac:chgData name="Darren O'Connor" userId="6303f320-515b-428d-9515-1f5db775ab4e" providerId="ADAL" clId="{E03BCE9E-01DB-4598-AA28-E15F4E2F0EB7}" dt="2023-10-01T11:21:09.951" v="257" actId="26606"/>
          <ac:spMkLst>
            <pc:docMk/>
            <pc:sldMk cId="3837151116" sldId="285"/>
            <ac:spMk id="50179" creationId="{00000000-0000-0000-0000-000000000000}"/>
          </ac:spMkLst>
        </pc:spChg>
        <pc:spChg chg="add">
          <ac:chgData name="Darren O'Connor" userId="6303f320-515b-428d-9515-1f5db775ab4e" providerId="ADAL" clId="{E03BCE9E-01DB-4598-AA28-E15F4E2F0EB7}" dt="2023-10-01T11:21:09.951" v="257" actId="26606"/>
          <ac:spMkLst>
            <pc:docMk/>
            <pc:sldMk cId="3837151116" sldId="285"/>
            <ac:spMk id="50181" creationId="{10F24D38-B79E-44B4-830E-043F45D96DC2}"/>
          </ac:spMkLst>
        </pc:spChg>
        <pc:spChg chg="del">
          <ac:chgData name="Darren O'Connor" userId="6303f320-515b-428d-9515-1f5db775ab4e" providerId="ADAL" clId="{E03BCE9E-01DB-4598-AA28-E15F4E2F0EB7}" dt="2023-10-01T11:21:07.087" v="256" actId="700"/>
          <ac:spMkLst>
            <pc:docMk/>
            <pc:sldMk cId="3837151116" sldId="285"/>
            <ac:spMk id="50184" creationId="{76EFD3D9-44F0-4267-BCC1-1613E79D8274}"/>
          </ac:spMkLst>
        </pc:spChg>
        <pc:spChg chg="del">
          <ac:chgData name="Darren O'Connor" userId="6303f320-515b-428d-9515-1f5db775ab4e" providerId="ADAL" clId="{E03BCE9E-01DB-4598-AA28-E15F4E2F0EB7}" dt="2023-10-01T11:21:07.087" v="256" actId="700"/>
          <ac:spMkLst>
            <pc:docMk/>
            <pc:sldMk cId="3837151116" sldId="285"/>
            <ac:spMk id="50186" creationId="{A779A851-95D6-41AF-937A-B0E4B7F6FA8D}"/>
          </ac:spMkLst>
        </pc:spChg>
        <pc:spChg chg="del">
          <ac:chgData name="Darren O'Connor" userId="6303f320-515b-428d-9515-1f5db775ab4e" providerId="ADAL" clId="{E03BCE9E-01DB-4598-AA28-E15F4E2F0EB7}" dt="2023-10-01T11:21:07.087" v="256" actId="700"/>
          <ac:spMkLst>
            <pc:docMk/>
            <pc:sldMk cId="3837151116" sldId="285"/>
            <ac:spMk id="50188" creationId="{953FB2E7-B6CB-429C-81EB-D9516D6D5C8D}"/>
          </ac:spMkLst>
        </pc:spChg>
        <pc:spChg chg="del">
          <ac:chgData name="Darren O'Connor" userId="6303f320-515b-428d-9515-1f5db775ab4e" providerId="ADAL" clId="{E03BCE9E-01DB-4598-AA28-E15F4E2F0EB7}" dt="2023-10-01T11:21:07.087" v="256" actId="700"/>
          <ac:spMkLst>
            <pc:docMk/>
            <pc:sldMk cId="3837151116" sldId="285"/>
            <ac:spMk id="50190" creationId="{2EC40DB1-B719-4A13-9A4D-0966B4B27866}"/>
          </ac:spMkLst>
        </pc:spChg>
        <pc:spChg chg="del">
          <ac:chgData name="Darren O'Connor" userId="6303f320-515b-428d-9515-1f5db775ab4e" providerId="ADAL" clId="{E03BCE9E-01DB-4598-AA28-E15F4E2F0EB7}" dt="2023-10-01T11:21:07.087" v="256" actId="700"/>
          <ac:spMkLst>
            <pc:docMk/>
            <pc:sldMk cId="3837151116" sldId="285"/>
            <ac:spMk id="50192" creationId="{82211336-CFF3-412D-868A-6679C1004C45}"/>
          </ac:spMkLst>
        </pc:spChg>
        <pc:cxnChg chg="add">
          <ac:chgData name="Darren O'Connor" userId="6303f320-515b-428d-9515-1f5db775ab4e" providerId="ADAL" clId="{E03BCE9E-01DB-4598-AA28-E15F4E2F0EB7}" dt="2023-10-01T11:21:09.951" v="257" actId="26606"/>
          <ac:cxnSpMkLst>
            <pc:docMk/>
            <pc:sldMk cId="3837151116" sldId="285"/>
            <ac:cxnSpMk id="50182" creationId="{FC469874-256B-45B3-A79C-7591B4BA1ECC}"/>
          </ac:cxnSpMkLst>
        </pc:cxnChg>
      </pc:sldChg>
      <pc:sldChg chg="addSp modSp mod setBg setClrOvrMap">
        <pc:chgData name="Darren O'Connor" userId="6303f320-515b-428d-9515-1f5db775ab4e" providerId="ADAL" clId="{E03BCE9E-01DB-4598-AA28-E15F4E2F0EB7}" dt="2023-10-01T11:24:13.031" v="269"/>
        <pc:sldMkLst>
          <pc:docMk/>
          <pc:sldMk cId="3090225643" sldId="286"/>
        </pc:sldMkLst>
        <pc:spChg chg="mod">
          <ac:chgData name="Darren O'Connor" userId="6303f320-515b-428d-9515-1f5db775ab4e" providerId="ADAL" clId="{E03BCE9E-01DB-4598-AA28-E15F4E2F0EB7}" dt="2023-10-01T11:21:33.173" v="258" actId="26606"/>
          <ac:spMkLst>
            <pc:docMk/>
            <pc:sldMk cId="3090225643" sldId="286"/>
            <ac:spMk id="52226" creationId="{00000000-0000-0000-0000-000000000000}"/>
          </ac:spMkLst>
        </pc:spChg>
        <pc:spChg chg="mod">
          <ac:chgData name="Darren O'Connor" userId="6303f320-515b-428d-9515-1f5db775ab4e" providerId="ADAL" clId="{E03BCE9E-01DB-4598-AA28-E15F4E2F0EB7}" dt="2023-10-01T11:21:33.173" v="258" actId="26606"/>
          <ac:spMkLst>
            <pc:docMk/>
            <pc:sldMk cId="3090225643" sldId="286"/>
            <ac:spMk id="52227" creationId="{00000000-0000-0000-0000-000000000000}"/>
          </ac:spMkLst>
        </pc:spChg>
        <pc:spChg chg="mod">
          <ac:chgData name="Darren O'Connor" userId="6303f320-515b-428d-9515-1f5db775ab4e" providerId="ADAL" clId="{E03BCE9E-01DB-4598-AA28-E15F4E2F0EB7}" dt="2023-10-01T11:21:33.173" v="258" actId="26606"/>
          <ac:spMkLst>
            <pc:docMk/>
            <pc:sldMk cId="3090225643" sldId="286"/>
            <ac:spMk id="52228" creationId="{00000000-0000-0000-0000-000000000000}"/>
          </ac:spMkLst>
        </pc:spChg>
        <pc:spChg chg="add">
          <ac:chgData name="Darren O'Connor" userId="6303f320-515b-428d-9515-1f5db775ab4e" providerId="ADAL" clId="{E03BCE9E-01DB-4598-AA28-E15F4E2F0EB7}" dt="2023-10-01T11:21:33.173" v="258" actId="26606"/>
          <ac:spMkLst>
            <pc:docMk/>
            <pc:sldMk cId="3090225643" sldId="286"/>
            <ac:spMk id="52233" creationId="{10F24D38-B79E-44B4-830E-043F45D96DC2}"/>
          </ac:spMkLst>
        </pc:spChg>
        <pc:cxnChg chg="add">
          <ac:chgData name="Darren O'Connor" userId="6303f320-515b-428d-9515-1f5db775ab4e" providerId="ADAL" clId="{E03BCE9E-01DB-4598-AA28-E15F4E2F0EB7}" dt="2023-10-01T11:21:33.173" v="258" actId="26606"/>
          <ac:cxnSpMkLst>
            <pc:docMk/>
            <pc:sldMk cId="3090225643" sldId="286"/>
            <ac:cxnSpMk id="52235" creationId="{FC469874-256B-45B3-A79C-7591B4BA1ECC}"/>
          </ac:cxnSpMkLst>
        </pc:cxnChg>
      </pc:sldChg>
      <pc:sldChg chg="addSp delSp modSp mod setBg modClrScheme setClrOvrMap delDesignElem chgLayout">
        <pc:chgData name="Darren O'Connor" userId="6303f320-515b-428d-9515-1f5db775ab4e" providerId="ADAL" clId="{E03BCE9E-01DB-4598-AA28-E15F4E2F0EB7}" dt="2023-10-01T11:24:13.031" v="269"/>
        <pc:sldMkLst>
          <pc:docMk/>
          <pc:sldMk cId="373118308" sldId="287"/>
        </pc:sldMkLst>
        <pc:spChg chg="add del mod ord">
          <ac:chgData name="Darren O'Connor" userId="6303f320-515b-428d-9515-1f5db775ab4e" providerId="ADAL" clId="{E03BCE9E-01DB-4598-AA28-E15F4E2F0EB7}" dt="2023-10-01T11:23:03.446" v="265" actId="700"/>
          <ac:spMkLst>
            <pc:docMk/>
            <pc:sldMk cId="373118308" sldId="287"/>
            <ac:spMk id="2" creationId="{A0B0ADDD-CF25-9C97-BB3C-0C50E4EC7B38}"/>
          </ac:spMkLst>
        </pc:spChg>
        <pc:spChg chg="mod ord">
          <ac:chgData name="Darren O'Connor" userId="6303f320-515b-428d-9515-1f5db775ab4e" providerId="ADAL" clId="{E03BCE9E-01DB-4598-AA28-E15F4E2F0EB7}" dt="2023-10-01T11:23:03.446" v="265" actId="700"/>
          <ac:spMkLst>
            <pc:docMk/>
            <pc:sldMk cId="373118308" sldId="287"/>
            <ac:spMk id="54274" creationId="{00000000-0000-0000-0000-000000000000}"/>
          </ac:spMkLst>
        </pc:spChg>
        <pc:spChg chg="mod ord">
          <ac:chgData name="Darren O'Connor" userId="6303f320-515b-428d-9515-1f5db775ab4e" providerId="ADAL" clId="{E03BCE9E-01DB-4598-AA28-E15F4E2F0EB7}" dt="2023-10-01T11:23:03.446" v="265" actId="700"/>
          <ac:spMkLst>
            <pc:docMk/>
            <pc:sldMk cId="373118308" sldId="287"/>
            <ac:spMk id="54275" creationId="{00000000-0000-0000-0000-000000000000}"/>
          </ac:spMkLst>
        </pc:spChg>
        <pc:spChg chg="add del">
          <ac:chgData name="Darren O'Connor" userId="6303f320-515b-428d-9515-1f5db775ab4e" providerId="ADAL" clId="{E03BCE9E-01DB-4598-AA28-E15F4E2F0EB7}" dt="2023-10-01T11:23:03.446" v="265" actId="700"/>
          <ac:spMkLst>
            <pc:docMk/>
            <pc:sldMk cId="373118308" sldId="287"/>
            <ac:spMk id="54280" creationId="{10F24D38-B79E-44B4-830E-043F45D96DC2}"/>
          </ac:spMkLst>
        </pc:spChg>
        <pc:cxnChg chg="add del">
          <ac:chgData name="Darren O'Connor" userId="6303f320-515b-428d-9515-1f5db775ab4e" providerId="ADAL" clId="{E03BCE9E-01DB-4598-AA28-E15F4E2F0EB7}" dt="2023-10-01T11:23:03.446" v="265" actId="700"/>
          <ac:cxnSpMkLst>
            <pc:docMk/>
            <pc:sldMk cId="373118308" sldId="287"/>
            <ac:cxnSpMk id="54282" creationId="{FC469874-256B-45B3-A79C-7591B4BA1ECC}"/>
          </ac:cxnSpMkLst>
        </pc:cxnChg>
      </pc:sldChg>
      <pc:sldChg chg="setBg">
        <pc:chgData name="Darren O'Connor" userId="6303f320-515b-428d-9515-1f5db775ab4e" providerId="ADAL" clId="{E03BCE9E-01DB-4598-AA28-E15F4E2F0EB7}" dt="2023-10-01T11:24:13.031" v="269"/>
        <pc:sldMkLst>
          <pc:docMk/>
          <pc:sldMk cId="2414112707" sldId="288"/>
        </pc:sldMkLst>
      </pc:sldChg>
      <pc:sldChg chg="setBg">
        <pc:chgData name="Darren O'Connor" userId="6303f320-515b-428d-9515-1f5db775ab4e" providerId="ADAL" clId="{E03BCE9E-01DB-4598-AA28-E15F4E2F0EB7}" dt="2023-10-01T11:24:13.031" v="269"/>
        <pc:sldMkLst>
          <pc:docMk/>
          <pc:sldMk cId="2286217052" sldId="289"/>
        </pc:sldMkLst>
      </pc:sldChg>
      <pc:sldChg chg="setBg">
        <pc:chgData name="Darren O'Connor" userId="6303f320-515b-428d-9515-1f5db775ab4e" providerId="ADAL" clId="{E03BCE9E-01DB-4598-AA28-E15F4E2F0EB7}" dt="2023-10-01T11:24:13.031" v="269"/>
        <pc:sldMkLst>
          <pc:docMk/>
          <pc:sldMk cId="1977209579" sldId="290"/>
        </pc:sldMkLst>
      </pc:sldChg>
      <pc:sldChg chg="setBg">
        <pc:chgData name="Darren O'Connor" userId="6303f320-515b-428d-9515-1f5db775ab4e" providerId="ADAL" clId="{E03BCE9E-01DB-4598-AA28-E15F4E2F0EB7}" dt="2023-10-01T11:24:13.031" v="269"/>
        <pc:sldMkLst>
          <pc:docMk/>
          <pc:sldMk cId="63736158" sldId="291"/>
        </pc:sldMkLst>
      </pc:sldChg>
      <pc:sldChg chg="setBg">
        <pc:chgData name="Darren O'Connor" userId="6303f320-515b-428d-9515-1f5db775ab4e" providerId="ADAL" clId="{E03BCE9E-01DB-4598-AA28-E15F4E2F0EB7}" dt="2023-10-01T11:24:13.031" v="269"/>
        <pc:sldMkLst>
          <pc:docMk/>
          <pc:sldMk cId="74438421" sldId="292"/>
        </pc:sldMkLst>
      </pc:sldChg>
      <pc:sldChg chg="setBg">
        <pc:chgData name="Darren O'Connor" userId="6303f320-515b-428d-9515-1f5db775ab4e" providerId="ADAL" clId="{E03BCE9E-01DB-4598-AA28-E15F4E2F0EB7}" dt="2023-10-01T11:24:13.031" v="269"/>
        <pc:sldMkLst>
          <pc:docMk/>
          <pc:sldMk cId="1571763360" sldId="294"/>
        </pc:sldMkLst>
      </pc:sldChg>
      <pc:sldChg chg="ord setBg">
        <pc:chgData name="Darren O'Connor" userId="6303f320-515b-428d-9515-1f5db775ab4e" providerId="ADAL" clId="{E03BCE9E-01DB-4598-AA28-E15F4E2F0EB7}" dt="2023-10-01T11:25:37.105" v="271"/>
        <pc:sldMkLst>
          <pc:docMk/>
          <pc:sldMk cId="1990645250" sldId="295"/>
        </pc:sldMkLst>
      </pc:sldChg>
      <pc:sldChg chg="setBg">
        <pc:chgData name="Darren O'Connor" userId="6303f320-515b-428d-9515-1f5db775ab4e" providerId="ADAL" clId="{E03BCE9E-01DB-4598-AA28-E15F4E2F0EB7}" dt="2023-10-01T11:24:13.031" v="269"/>
        <pc:sldMkLst>
          <pc:docMk/>
          <pc:sldMk cId="2076972658" sldId="296"/>
        </pc:sldMkLst>
      </pc:sldChg>
      <pc:sldChg chg="setBg">
        <pc:chgData name="Darren O'Connor" userId="6303f320-515b-428d-9515-1f5db775ab4e" providerId="ADAL" clId="{E03BCE9E-01DB-4598-AA28-E15F4E2F0EB7}" dt="2023-10-01T11:24:13.031" v="269"/>
        <pc:sldMkLst>
          <pc:docMk/>
          <pc:sldMk cId="688225495" sldId="297"/>
        </pc:sldMkLst>
      </pc:sldChg>
      <pc:sldChg chg="addSp delSp modSp new mod setBg modClrScheme setClrOvrMap chgLayout">
        <pc:chgData name="Darren O'Connor" userId="6303f320-515b-428d-9515-1f5db775ab4e" providerId="ADAL" clId="{E03BCE9E-01DB-4598-AA28-E15F4E2F0EB7}" dt="2023-10-01T11:24:13.031" v="269"/>
        <pc:sldMkLst>
          <pc:docMk/>
          <pc:sldMk cId="1872820282" sldId="298"/>
        </pc:sldMkLst>
        <pc:spChg chg="add del mod">
          <ac:chgData name="Darren O'Connor" userId="6303f320-515b-428d-9515-1f5db775ab4e" providerId="ADAL" clId="{E03BCE9E-01DB-4598-AA28-E15F4E2F0EB7}" dt="2023-10-01T10:44:46.036" v="69" actId="26606"/>
          <ac:spMkLst>
            <pc:docMk/>
            <pc:sldMk cId="1872820282" sldId="298"/>
            <ac:spMk id="2" creationId="{F9D2C313-E3A5-E488-B77B-DF7491604AF3}"/>
          </ac:spMkLst>
        </pc:spChg>
        <pc:spChg chg="add del mod">
          <ac:chgData name="Darren O'Connor" userId="6303f320-515b-428d-9515-1f5db775ab4e" providerId="ADAL" clId="{E03BCE9E-01DB-4598-AA28-E15F4E2F0EB7}" dt="2023-10-01T10:45:43.232" v="75" actId="255"/>
          <ac:spMkLst>
            <pc:docMk/>
            <pc:sldMk cId="1872820282" sldId="298"/>
            <ac:spMk id="3" creationId="{69B461E5-E516-3D3B-7BF1-A2FF808DF589}"/>
          </ac:spMkLst>
        </pc:spChg>
        <pc:spChg chg="add del mod">
          <ac:chgData name="Darren O'Connor" userId="6303f320-515b-428d-9515-1f5db775ab4e" providerId="ADAL" clId="{E03BCE9E-01DB-4598-AA28-E15F4E2F0EB7}" dt="2023-10-01T10:44:51.135" v="72" actId="27636"/>
          <ac:spMkLst>
            <pc:docMk/>
            <pc:sldMk cId="1872820282" sldId="298"/>
            <ac:spMk id="4" creationId="{D0E5C865-FCC9-6E34-B89F-BF63D74D9673}"/>
          </ac:spMkLst>
        </pc:spChg>
        <pc:spChg chg="add">
          <ac:chgData name="Darren O'Connor" userId="6303f320-515b-428d-9515-1f5db775ab4e" providerId="ADAL" clId="{E03BCE9E-01DB-4598-AA28-E15F4E2F0EB7}" dt="2023-10-01T10:44:46.036" v="69" actId="26606"/>
          <ac:spMkLst>
            <pc:docMk/>
            <pc:sldMk cId="1872820282" sldId="298"/>
            <ac:spMk id="9" creationId="{10F24D38-B79E-44B4-830E-043F45D96DC2}"/>
          </ac:spMkLst>
        </pc:spChg>
        <pc:cxnChg chg="add">
          <ac:chgData name="Darren O'Connor" userId="6303f320-515b-428d-9515-1f5db775ab4e" providerId="ADAL" clId="{E03BCE9E-01DB-4598-AA28-E15F4E2F0EB7}" dt="2023-10-01T10:44:46.036" v="69" actId="26606"/>
          <ac:cxnSpMkLst>
            <pc:docMk/>
            <pc:sldMk cId="1872820282" sldId="298"/>
            <ac:cxnSpMk id="11" creationId="{FC469874-256B-45B3-A79C-7591B4BA1ECC}"/>
          </ac:cxnSpMkLst>
        </pc:cxnChg>
      </pc:sldChg>
      <pc:sldMasterChg chg="setBg modSldLayout">
        <pc:chgData name="Darren O'Connor" userId="6303f320-515b-428d-9515-1f5db775ab4e" providerId="ADAL" clId="{E03BCE9E-01DB-4598-AA28-E15F4E2F0EB7}" dt="2023-10-01T11:24:13.031" v="269"/>
        <pc:sldMasterMkLst>
          <pc:docMk/>
          <pc:sldMasterMk cId="1044078178" sldId="2147483648"/>
        </pc:sldMasterMkLst>
        <pc:sldLayoutChg chg="setBg">
          <pc:chgData name="Darren O'Connor" userId="6303f320-515b-428d-9515-1f5db775ab4e" providerId="ADAL" clId="{E03BCE9E-01DB-4598-AA28-E15F4E2F0EB7}" dt="2023-10-01T11:24:13.031" v="269"/>
          <pc:sldLayoutMkLst>
            <pc:docMk/>
            <pc:sldMasterMk cId="1044078178" sldId="2147483648"/>
            <pc:sldLayoutMk cId="3591897189" sldId="2147483649"/>
          </pc:sldLayoutMkLst>
        </pc:sldLayoutChg>
        <pc:sldLayoutChg chg="setBg">
          <pc:chgData name="Darren O'Connor" userId="6303f320-515b-428d-9515-1f5db775ab4e" providerId="ADAL" clId="{E03BCE9E-01DB-4598-AA28-E15F4E2F0EB7}" dt="2023-10-01T11:24:13.031" v="269"/>
          <pc:sldLayoutMkLst>
            <pc:docMk/>
            <pc:sldMasterMk cId="1044078178" sldId="2147483648"/>
            <pc:sldLayoutMk cId="2279402098" sldId="2147483650"/>
          </pc:sldLayoutMkLst>
        </pc:sldLayoutChg>
        <pc:sldLayoutChg chg="setBg">
          <pc:chgData name="Darren O'Connor" userId="6303f320-515b-428d-9515-1f5db775ab4e" providerId="ADAL" clId="{E03BCE9E-01DB-4598-AA28-E15F4E2F0EB7}" dt="2023-10-01T11:24:13.031" v="269"/>
          <pc:sldLayoutMkLst>
            <pc:docMk/>
            <pc:sldMasterMk cId="1044078178" sldId="2147483648"/>
            <pc:sldLayoutMk cId="111699154" sldId="2147483651"/>
          </pc:sldLayoutMkLst>
        </pc:sldLayoutChg>
        <pc:sldLayoutChg chg="setBg">
          <pc:chgData name="Darren O'Connor" userId="6303f320-515b-428d-9515-1f5db775ab4e" providerId="ADAL" clId="{E03BCE9E-01DB-4598-AA28-E15F4E2F0EB7}" dt="2023-10-01T11:24:13.031" v="269"/>
          <pc:sldLayoutMkLst>
            <pc:docMk/>
            <pc:sldMasterMk cId="1044078178" sldId="2147483648"/>
            <pc:sldLayoutMk cId="554476620" sldId="2147483652"/>
          </pc:sldLayoutMkLst>
        </pc:sldLayoutChg>
        <pc:sldLayoutChg chg="setBg">
          <pc:chgData name="Darren O'Connor" userId="6303f320-515b-428d-9515-1f5db775ab4e" providerId="ADAL" clId="{E03BCE9E-01DB-4598-AA28-E15F4E2F0EB7}" dt="2023-10-01T11:24:13.031" v="269"/>
          <pc:sldLayoutMkLst>
            <pc:docMk/>
            <pc:sldMasterMk cId="1044078178" sldId="2147483648"/>
            <pc:sldLayoutMk cId="528085908" sldId="2147483653"/>
          </pc:sldLayoutMkLst>
        </pc:sldLayoutChg>
        <pc:sldLayoutChg chg="setBg">
          <pc:chgData name="Darren O'Connor" userId="6303f320-515b-428d-9515-1f5db775ab4e" providerId="ADAL" clId="{E03BCE9E-01DB-4598-AA28-E15F4E2F0EB7}" dt="2023-10-01T11:24:13.031" v="269"/>
          <pc:sldLayoutMkLst>
            <pc:docMk/>
            <pc:sldMasterMk cId="1044078178" sldId="2147483648"/>
            <pc:sldLayoutMk cId="90890405" sldId="2147483654"/>
          </pc:sldLayoutMkLst>
        </pc:sldLayoutChg>
        <pc:sldLayoutChg chg="setBg">
          <pc:chgData name="Darren O'Connor" userId="6303f320-515b-428d-9515-1f5db775ab4e" providerId="ADAL" clId="{E03BCE9E-01DB-4598-AA28-E15F4E2F0EB7}" dt="2023-10-01T11:24:13.031" v="269"/>
          <pc:sldLayoutMkLst>
            <pc:docMk/>
            <pc:sldMasterMk cId="1044078178" sldId="2147483648"/>
            <pc:sldLayoutMk cId="3919626549" sldId="2147483655"/>
          </pc:sldLayoutMkLst>
        </pc:sldLayoutChg>
        <pc:sldLayoutChg chg="setBg">
          <pc:chgData name="Darren O'Connor" userId="6303f320-515b-428d-9515-1f5db775ab4e" providerId="ADAL" clId="{E03BCE9E-01DB-4598-AA28-E15F4E2F0EB7}" dt="2023-10-01T11:24:13.031" v="269"/>
          <pc:sldLayoutMkLst>
            <pc:docMk/>
            <pc:sldMasterMk cId="1044078178" sldId="2147483648"/>
            <pc:sldLayoutMk cId="87583744" sldId="2147483656"/>
          </pc:sldLayoutMkLst>
        </pc:sldLayoutChg>
        <pc:sldLayoutChg chg="setBg">
          <pc:chgData name="Darren O'Connor" userId="6303f320-515b-428d-9515-1f5db775ab4e" providerId="ADAL" clId="{E03BCE9E-01DB-4598-AA28-E15F4E2F0EB7}" dt="2023-10-01T11:24:13.031" v="269"/>
          <pc:sldLayoutMkLst>
            <pc:docMk/>
            <pc:sldMasterMk cId="1044078178" sldId="2147483648"/>
            <pc:sldLayoutMk cId="2013226562" sldId="2147483657"/>
          </pc:sldLayoutMkLst>
        </pc:sldLayoutChg>
        <pc:sldLayoutChg chg="setBg">
          <pc:chgData name="Darren O'Connor" userId="6303f320-515b-428d-9515-1f5db775ab4e" providerId="ADAL" clId="{E03BCE9E-01DB-4598-AA28-E15F4E2F0EB7}" dt="2023-10-01T11:24:13.031" v="269"/>
          <pc:sldLayoutMkLst>
            <pc:docMk/>
            <pc:sldMasterMk cId="1044078178" sldId="2147483648"/>
            <pc:sldLayoutMk cId="857317530" sldId="2147483658"/>
          </pc:sldLayoutMkLst>
        </pc:sldLayoutChg>
        <pc:sldLayoutChg chg="setBg">
          <pc:chgData name="Darren O'Connor" userId="6303f320-515b-428d-9515-1f5db775ab4e" providerId="ADAL" clId="{E03BCE9E-01DB-4598-AA28-E15F4E2F0EB7}" dt="2023-10-01T11:24:13.031" v="269"/>
          <pc:sldLayoutMkLst>
            <pc:docMk/>
            <pc:sldMasterMk cId="1044078178" sldId="2147483648"/>
            <pc:sldLayoutMk cId="2295133092"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6B8B0B-1865-4270-981A-7BA91449A068}" type="datetimeFigureOut">
              <a:rPr lang="en-GB" smtClean="0"/>
              <a:t>01/10/2023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6AB5DD-C3E6-44E6-A8F8-60BC3C011E1B}" type="slidenum">
              <a:rPr lang="en-GB" smtClean="0"/>
              <a:t>‹#›</a:t>
            </a:fld>
            <a:endParaRPr lang="en-GB"/>
          </a:p>
        </p:txBody>
      </p:sp>
    </p:spTree>
    <p:extLst>
      <p:ext uri="{BB962C8B-B14F-4D97-AF65-F5344CB8AC3E}">
        <p14:creationId xmlns:p14="http://schemas.microsoft.com/office/powerpoint/2010/main" val="1072045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9B6BEF8-2B71-4C5A-BB78-724AAE76F9BE}" type="slidenum">
              <a:rPr lang="en-GB" altLang="en-US"/>
              <a:pPr eaLnBrk="1" hangingPunct="1"/>
              <a:t>3</a:t>
            </a:fld>
            <a:endParaRPr lang="en-GB" altLang="en-US"/>
          </a:p>
        </p:txBody>
      </p:sp>
    </p:spTree>
    <p:extLst>
      <p:ext uri="{BB962C8B-B14F-4D97-AF65-F5344CB8AC3E}">
        <p14:creationId xmlns:p14="http://schemas.microsoft.com/office/powerpoint/2010/main" val="3781276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35DED4F-B5A9-4822-9313-9B222BF0297A}" type="slidenum">
              <a:rPr lang="en-GB" altLang="en-US"/>
              <a:pPr eaLnBrk="1" hangingPunct="1"/>
              <a:t>4</a:t>
            </a:fld>
            <a:endParaRPr lang="en-GB" altLang="en-US"/>
          </a:p>
        </p:txBody>
      </p:sp>
    </p:spTree>
    <p:extLst>
      <p:ext uri="{BB962C8B-B14F-4D97-AF65-F5344CB8AC3E}">
        <p14:creationId xmlns:p14="http://schemas.microsoft.com/office/powerpoint/2010/main" val="1942097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B79041B-9E94-40D0-8457-20474E337D97}" type="slidenum">
              <a:rPr lang="en-GB" altLang="en-US"/>
              <a:pPr eaLnBrk="1" hangingPunct="1"/>
              <a:t>5</a:t>
            </a:fld>
            <a:endParaRPr lang="en-GB" altLang="en-US"/>
          </a:p>
        </p:txBody>
      </p:sp>
    </p:spTree>
    <p:extLst>
      <p:ext uri="{BB962C8B-B14F-4D97-AF65-F5344CB8AC3E}">
        <p14:creationId xmlns:p14="http://schemas.microsoft.com/office/powerpoint/2010/main" val="752876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E486FDE-2510-45E9-BC0F-2C236AAA6F35}" type="slidenum">
              <a:rPr lang="en-GB" altLang="en-US"/>
              <a:pPr eaLnBrk="1" hangingPunct="1"/>
              <a:t>6</a:t>
            </a:fld>
            <a:endParaRPr lang="en-GB" altLang="en-US"/>
          </a:p>
        </p:txBody>
      </p:sp>
    </p:spTree>
    <p:extLst>
      <p:ext uri="{BB962C8B-B14F-4D97-AF65-F5344CB8AC3E}">
        <p14:creationId xmlns:p14="http://schemas.microsoft.com/office/powerpoint/2010/main" val="803673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9C93C02-1F66-43D1-A668-00F5CC7C98D8}" type="slidenum">
              <a:rPr lang="en-GB" altLang="en-US"/>
              <a:pPr eaLnBrk="1" hangingPunct="1"/>
              <a:t>7</a:t>
            </a:fld>
            <a:endParaRPr lang="en-GB" altLang="en-US"/>
          </a:p>
        </p:txBody>
      </p:sp>
    </p:spTree>
    <p:extLst>
      <p:ext uri="{BB962C8B-B14F-4D97-AF65-F5344CB8AC3E}">
        <p14:creationId xmlns:p14="http://schemas.microsoft.com/office/powerpoint/2010/main" val="3089336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230CA5D-CB52-48B2-8959-84041BBF1116}" type="slidenum">
              <a:rPr lang="en-GB" altLang="en-US"/>
              <a:pPr eaLnBrk="1" hangingPunct="1"/>
              <a:t>8</a:t>
            </a:fld>
            <a:endParaRPr lang="en-GB" altLang="en-US"/>
          </a:p>
        </p:txBody>
      </p:sp>
    </p:spTree>
    <p:extLst>
      <p:ext uri="{BB962C8B-B14F-4D97-AF65-F5344CB8AC3E}">
        <p14:creationId xmlns:p14="http://schemas.microsoft.com/office/powerpoint/2010/main" val="1560117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186992B-A4CC-4EDF-92FD-49DC17CE63ED}" type="slidenum">
              <a:rPr lang="en-GB" altLang="en-US"/>
              <a:pPr eaLnBrk="1" hangingPunct="1"/>
              <a:t>10</a:t>
            </a:fld>
            <a:endParaRPr lang="en-GB" altLang="en-US"/>
          </a:p>
        </p:txBody>
      </p:sp>
    </p:spTree>
    <p:extLst>
      <p:ext uri="{BB962C8B-B14F-4D97-AF65-F5344CB8AC3E}">
        <p14:creationId xmlns:p14="http://schemas.microsoft.com/office/powerpoint/2010/main" val="2647864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C0CA883-0A61-4D2C-93B2-5AF381F98360}" type="slidenum">
              <a:rPr lang="en-GB" altLang="en-US"/>
              <a:pPr eaLnBrk="1" hangingPunct="1"/>
              <a:t>11</a:t>
            </a:fld>
            <a:endParaRPr lang="en-GB" altLang="en-US"/>
          </a:p>
        </p:txBody>
      </p:sp>
    </p:spTree>
    <p:extLst>
      <p:ext uri="{BB962C8B-B14F-4D97-AF65-F5344CB8AC3E}">
        <p14:creationId xmlns:p14="http://schemas.microsoft.com/office/powerpoint/2010/main" val="515875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A3EF234-EBB7-4A8F-A8AF-BD14F38A5266}" type="slidenum">
              <a:rPr lang="en-GB" altLang="en-US"/>
              <a:pPr eaLnBrk="1" hangingPunct="1"/>
              <a:t>12</a:t>
            </a:fld>
            <a:endParaRPr lang="en-GB" altLang="en-US"/>
          </a:p>
        </p:txBody>
      </p:sp>
    </p:spTree>
    <p:extLst>
      <p:ext uri="{BB962C8B-B14F-4D97-AF65-F5344CB8AC3E}">
        <p14:creationId xmlns:p14="http://schemas.microsoft.com/office/powerpoint/2010/main" val="3398749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AACD29D-8710-46E2-AD05-B0463B95D58F}" type="slidenum">
              <a:rPr lang="en-GB" altLang="en-US"/>
              <a:pPr eaLnBrk="1" hangingPunct="1"/>
              <a:t>13</a:t>
            </a:fld>
            <a:endParaRPr lang="en-GB" altLang="en-US"/>
          </a:p>
        </p:txBody>
      </p:sp>
    </p:spTree>
    <p:extLst>
      <p:ext uri="{BB962C8B-B14F-4D97-AF65-F5344CB8AC3E}">
        <p14:creationId xmlns:p14="http://schemas.microsoft.com/office/powerpoint/2010/main" val="3599243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85E2BCA-E8E2-44DC-9F4B-9EAEEB615C43}" type="slidenum">
              <a:rPr lang="en-GB" altLang="en-US"/>
              <a:pPr eaLnBrk="1" hangingPunct="1"/>
              <a:t>14</a:t>
            </a:fld>
            <a:endParaRPr lang="en-GB" altLang="en-US"/>
          </a:p>
        </p:txBody>
      </p:sp>
    </p:spTree>
    <p:extLst>
      <p:ext uri="{BB962C8B-B14F-4D97-AF65-F5344CB8AC3E}">
        <p14:creationId xmlns:p14="http://schemas.microsoft.com/office/powerpoint/2010/main" val="2349179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3521573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065807D-B634-44DE-AB27-9CB9C1BC2FEF}" type="slidenum">
              <a:rPr lang="en-GB" altLang="en-US"/>
              <a:pPr eaLnBrk="1" hangingPunct="1"/>
              <a:t>16</a:t>
            </a:fld>
            <a:endParaRPr lang="en-GB" altLang="en-US"/>
          </a:p>
        </p:txBody>
      </p:sp>
    </p:spTree>
    <p:extLst>
      <p:ext uri="{BB962C8B-B14F-4D97-AF65-F5344CB8AC3E}">
        <p14:creationId xmlns:p14="http://schemas.microsoft.com/office/powerpoint/2010/main" val="4145516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CA363B5-1BB1-4154-B000-A667AADB45C7}" type="slidenum">
              <a:rPr lang="en-GB" altLang="en-US"/>
              <a:pPr eaLnBrk="1" hangingPunct="1"/>
              <a:t>17</a:t>
            </a:fld>
            <a:endParaRPr lang="en-GB" altLang="en-US"/>
          </a:p>
        </p:txBody>
      </p:sp>
    </p:spTree>
    <p:extLst>
      <p:ext uri="{BB962C8B-B14F-4D97-AF65-F5344CB8AC3E}">
        <p14:creationId xmlns:p14="http://schemas.microsoft.com/office/powerpoint/2010/main" val="39010780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36441872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25035991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17728674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F1924D4-8F20-4D0B-A6FA-E67F86764D2D}" type="slidenum">
              <a:rPr lang="en-GB" altLang="en-US"/>
              <a:pPr eaLnBrk="1" hangingPunct="1"/>
              <a:t>21</a:t>
            </a:fld>
            <a:endParaRPr lang="en-GB" altLang="en-US"/>
          </a:p>
        </p:txBody>
      </p:sp>
    </p:spTree>
    <p:extLst>
      <p:ext uri="{BB962C8B-B14F-4D97-AF65-F5344CB8AC3E}">
        <p14:creationId xmlns:p14="http://schemas.microsoft.com/office/powerpoint/2010/main" val="2013317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820967B-2430-4FC3-82A2-3897CA8C3CD1}" type="slidenum">
              <a:rPr lang="en-GB" altLang="en-US"/>
              <a:pPr eaLnBrk="1" hangingPunct="1"/>
              <a:t>22</a:t>
            </a:fld>
            <a:endParaRPr lang="en-GB" altLang="en-US"/>
          </a:p>
        </p:txBody>
      </p:sp>
    </p:spTree>
    <p:extLst>
      <p:ext uri="{BB962C8B-B14F-4D97-AF65-F5344CB8AC3E}">
        <p14:creationId xmlns:p14="http://schemas.microsoft.com/office/powerpoint/2010/main" val="650035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C649CC4-5761-46F4-8857-4C1FB0523666}" type="slidenum">
              <a:rPr lang="en-GB" altLang="en-US"/>
              <a:pPr eaLnBrk="1" hangingPunct="1"/>
              <a:t>23</a:t>
            </a:fld>
            <a:endParaRPr lang="en-GB" altLang="en-US"/>
          </a:p>
        </p:txBody>
      </p:sp>
    </p:spTree>
    <p:extLst>
      <p:ext uri="{BB962C8B-B14F-4D97-AF65-F5344CB8AC3E}">
        <p14:creationId xmlns:p14="http://schemas.microsoft.com/office/powerpoint/2010/main" val="10545381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F98AEE3-28DD-4C64-92A0-79A3EFF03C9D}" type="slidenum">
              <a:rPr lang="en-GB" altLang="en-US"/>
              <a:pPr eaLnBrk="1" hangingPunct="1"/>
              <a:t>24</a:t>
            </a:fld>
            <a:endParaRPr lang="en-GB" altLang="en-US"/>
          </a:p>
        </p:txBody>
      </p:sp>
    </p:spTree>
    <p:extLst>
      <p:ext uri="{BB962C8B-B14F-4D97-AF65-F5344CB8AC3E}">
        <p14:creationId xmlns:p14="http://schemas.microsoft.com/office/powerpoint/2010/main" val="5151029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4FF1F8C-0E29-4447-AFD6-A106AED02DA9}" type="slidenum">
              <a:rPr lang="en-GB" altLang="en-US"/>
              <a:pPr eaLnBrk="1" hangingPunct="1"/>
              <a:t>25</a:t>
            </a:fld>
            <a:endParaRPr lang="en-GB" altLang="en-US"/>
          </a:p>
        </p:txBody>
      </p:sp>
    </p:spTree>
    <p:extLst>
      <p:ext uri="{BB962C8B-B14F-4D97-AF65-F5344CB8AC3E}">
        <p14:creationId xmlns:p14="http://schemas.microsoft.com/office/powerpoint/2010/main" val="15560758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BB2E12B-8B1B-4305-AB2C-9066DED3E1B7}" type="slidenum">
              <a:rPr lang="en-GB" altLang="en-US"/>
              <a:pPr eaLnBrk="1" hangingPunct="1"/>
              <a:t>26</a:t>
            </a:fld>
            <a:endParaRPr lang="en-GB" altLang="en-US"/>
          </a:p>
        </p:txBody>
      </p:sp>
    </p:spTree>
    <p:extLst>
      <p:ext uri="{BB962C8B-B14F-4D97-AF65-F5344CB8AC3E}">
        <p14:creationId xmlns:p14="http://schemas.microsoft.com/office/powerpoint/2010/main" val="1242277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BB72C12-6E20-442A-8378-E9217C888C7C}" type="slidenum">
              <a:rPr lang="en-GB" altLang="en-US"/>
              <a:pPr eaLnBrk="1" hangingPunct="1"/>
              <a:t>27</a:t>
            </a:fld>
            <a:endParaRPr lang="en-GB" altLang="en-US"/>
          </a:p>
        </p:txBody>
      </p:sp>
    </p:spTree>
    <p:extLst>
      <p:ext uri="{BB962C8B-B14F-4D97-AF65-F5344CB8AC3E}">
        <p14:creationId xmlns:p14="http://schemas.microsoft.com/office/powerpoint/2010/main" val="33680310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1322FBD-7C8C-451F-BC41-26EDF160C602}" type="slidenum">
              <a:rPr lang="en-GB" altLang="en-US"/>
              <a:pPr eaLnBrk="1" hangingPunct="1"/>
              <a:t>28</a:t>
            </a:fld>
            <a:endParaRPr lang="en-GB" altLang="en-US"/>
          </a:p>
        </p:txBody>
      </p:sp>
    </p:spTree>
    <p:extLst>
      <p:ext uri="{BB962C8B-B14F-4D97-AF65-F5344CB8AC3E}">
        <p14:creationId xmlns:p14="http://schemas.microsoft.com/office/powerpoint/2010/main" val="13840813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7767C30-7A96-4BEC-9BE9-7FAA690FECFA}" type="slidenum">
              <a:rPr lang="en-GB" altLang="en-US"/>
              <a:pPr eaLnBrk="1" hangingPunct="1"/>
              <a:t>29</a:t>
            </a:fld>
            <a:endParaRPr lang="en-GB" altLang="en-US"/>
          </a:p>
        </p:txBody>
      </p:sp>
    </p:spTree>
    <p:extLst>
      <p:ext uri="{BB962C8B-B14F-4D97-AF65-F5344CB8AC3E}">
        <p14:creationId xmlns:p14="http://schemas.microsoft.com/office/powerpoint/2010/main" val="42432508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61ACF54-3E9D-4A1B-9897-C5B3E8FE8468}" type="slidenum">
              <a:rPr lang="en-GB" altLang="en-US"/>
              <a:pPr eaLnBrk="1" hangingPunct="1"/>
              <a:t>30</a:t>
            </a:fld>
            <a:endParaRPr lang="en-GB" altLang="en-US"/>
          </a:p>
        </p:txBody>
      </p:sp>
    </p:spTree>
    <p:extLst>
      <p:ext uri="{BB962C8B-B14F-4D97-AF65-F5344CB8AC3E}">
        <p14:creationId xmlns:p14="http://schemas.microsoft.com/office/powerpoint/2010/main" val="40707448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E631EC5-145B-4935-9FCB-D4A34A4AF680}" type="slidenum">
              <a:rPr lang="en-GB" altLang="en-US"/>
              <a:pPr eaLnBrk="1" hangingPunct="1"/>
              <a:t>31</a:t>
            </a:fld>
            <a:endParaRPr lang="en-GB" altLang="en-US"/>
          </a:p>
        </p:txBody>
      </p:sp>
    </p:spTree>
    <p:extLst>
      <p:ext uri="{BB962C8B-B14F-4D97-AF65-F5344CB8AC3E}">
        <p14:creationId xmlns:p14="http://schemas.microsoft.com/office/powerpoint/2010/main" val="29906157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D5416C3-D1EA-44B5-9A63-2A466BB297D7}" type="slidenum">
              <a:rPr lang="en-GB" altLang="en-US"/>
              <a:pPr eaLnBrk="1" hangingPunct="1"/>
              <a:t>32</a:t>
            </a:fld>
            <a:endParaRPr lang="en-GB" altLang="en-US"/>
          </a:p>
        </p:txBody>
      </p:sp>
    </p:spTree>
    <p:extLst>
      <p:ext uri="{BB962C8B-B14F-4D97-AF65-F5344CB8AC3E}">
        <p14:creationId xmlns:p14="http://schemas.microsoft.com/office/powerpoint/2010/main" val="2588699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3591897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2279402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27E10C-D746-419A-8DC1-CC9EBAF65CF9}"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111699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127E10C-D746-419A-8DC1-CC9EBAF65CF9}" type="datetimeFigureOut">
              <a:rPr lang="en-GB" smtClean="0"/>
              <a:t>01/10/2023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554476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127E10C-D746-419A-8DC1-CC9EBAF65CF9}" type="datetimeFigureOut">
              <a:rPr lang="en-GB" smtClean="0"/>
              <a:t>01/10/2023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528085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127E10C-D746-419A-8DC1-CC9EBAF65CF9}" type="datetimeFigureOut">
              <a:rPr lang="en-GB" smtClean="0"/>
              <a:t>01/10/2023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90890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27E10C-D746-419A-8DC1-CC9EBAF65CF9}" type="datetimeFigureOut">
              <a:rPr lang="en-GB" smtClean="0"/>
              <a:t>01/10/2023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3919626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27E10C-D746-419A-8DC1-CC9EBAF65CF9}" type="datetimeFigureOut">
              <a:rPr lang="en-GB" smtClean="0"/>
              <a:t>01/10/2023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87583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27E10C-D746-419A-8DC1-CC9EBAF65CF9}" type="datetimeFigureOut">
              <a:rPr lang="en-GB" smtClean="0"/>
              <a:t>01/10/2023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2013226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857317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27E10C-D746-419A-8DC1-CC9EBAF65CF9}"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2295133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27E10C-D746-419A-8DC1-CC9EBAF65CF9}" type="datetimeFigureOut">
              <a:rPr lang="en-GB" smtClean="0"/>
              <a:t>01/10/2023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AD41A7-91BA-453F-86B6-A7C076CF4F74}" type="slidenum">
              <a:rPr lang="en-GB" smtClean="0"/>
              <a:t>‹#›</a:t>
            </a:fld>
            <a:endParaRPr lang="en-GB"/>
          </a:p>
        </p:txBody>
      </p:sp>
    </p:spTree>
    <p:extLst>
      <p:ext uri="{BB962C8B-B14F-4D97-AF65-F5344CB8AC3E}">
        <p14:creationId xmlns:p14="http://schemas.microsoft.com/office/powerpoint/2010/main" val="10440781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youthandpolicy.org/images/stories/journal90-103/youthandpolicy103.pdf"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hyperlink" Target="http://www.infed.org/youthwork/ragged_school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7"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9"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11"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098" name="Rectangle 2"/>
          <p:cNvSpPr>
            <a:spLocks noGrp="1" noChangeArrowheads="1"/>
          </p:cNvSpPr>
          <p:nvPr>
            <p:ph type="title"/>
          </p:nvPr>
        </p:nvSpPr>
        <p:spPr>
          <a:xfrm>
            <a:off x="1870997" y="1607809"/>
            <a:ext cx="9236026" cy="2876680"/>
          </a:xfrm>
        </p:spPr>
        <p:txBody>
          <a:bodyPr vert="horz" lIns="91440" tIns="45720" rIns="91440" bIns="45720" rtlCol="0" anchor="b">
            <a:normAutofit/>
          </a:bodyPr>
          <a:lstStyle/>
          <a:p>
            <a:r>
              <a:rPr lang="en-US" altLang="en-US" sz="5100" b="1" kern="1200">
                <a:solidFill>
                  <a:srgbClr val="FFFFFF"/>
                </a:solidFill>
                <a:latin typeface="+mj-lt"/>
                <a:ea typeface="+mj-ea"/>
                <a:cs typeface="+mj-cs"/>
              </a:rPr>
              <a:t>ECYW7001</a:t>
            </a:r>
            <a:br>
              <a:rPr lang="en-US" altLang="en-US" sz="5100" b="1" kern="1200">
                <a:solidFill>
                  <a:srgbClr val="FFFFFF"/>
                </a:solidFill>
                <a:latin typeface="+mj-lt"/>
                <a:ea typeface="+mj-ea"/>
                <a:cs typeface="+mj-cs"/>
              </a:rPr>
            </a:br>
            <a:br>
              <a:rPr lang="en-US" altLang="en-US" sz="5100" b="1" kern="1200">
                <a:solidFill>
                  <a:srgbClr val="FFFFFF"/>
                </a:solidFill>
                <a:latin typeface="+mj-lt"/>
                <a:ea typeface="+mj-ea"/>
                <a:cs typeface="+mj-cs"/>
              </a:rPr>
            </a:br>
            <a:r>
              <a:rPr lang="en-US" altLang="en-US" sz="5100" b="1" kern="1200">
                <a:solidFill>
                  <a:srgbClr val="FFFFFF"/>
                </a:solidFill>
                <a:latin typeface="+mj-lt"/>
                <a:ea typeface="+mj-ea"/>
                <a:cs typeface="+mj-cs"/>
              </a:rPr>
              <a:t>Youth Work Principles and Practice</a:t>
            </a:r>
          </a:p>
        </p:txBody>
      </p:sp>
    </p:spTree>
    <p:extLst>
      <p:ext uri="{BB962C8B-B14F-4D97-AF65-F5344CB8AC3E}">
        <p14:creationId xmlns:p14="http://schemas.microsoft.com/office/powerpoint/2010/main" val="2539726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331" name="Rectangle 13320">
            <a:extLst>
              <a:ext uri="{FF2B5EF4-FFF2-40B4-BE49-F238E27FC236}">
                <a16:creationId xmlns:a16="http://schemas.microsoft.com/office/drawing/2014/main" id="{E6760941-EF99-4F61-A95D-3C3E7C08D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2" name="Freeform 5">
            <a:extLst>
              <a:ext uri="{FF2B5EF4-FFF2-40B4-BE49-F238E27FC236}">
                <a16:creationId xmlns:a16="http://schemas.microsoft.com/office/drawing/2014/main" id="{44D9B9FF-D6DA-4F69-B4A0-BA1550D65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84269" y="1756600"/>
            <a:ext cx="1080325"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33" name="Freeform 6">
            <a:extLst>
              <a:ext uri="{FF2B5EF4-FFF2-40B4-BE49-F238E27FC236}">
                <a16:creationId xmlns:a16="http://schemas.microsoft.com/office/drawing/2014/main" id="{A7DC0AF9-0747-4070-A6D7-DF3681B9E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76839" y="1357766"/>
            <a:ext cx="687754"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34" name="Freeform 7">
            <a:extLst>
              <a:ext uri="{FF2B5EF4-FFF2-40B4-BE49-F238E27FC236}">
                <a16:creationId xmlns:a16="http://schemas.microsoft.com/office/drawing/2014/main" id="{74612EAD-0A8C-4C44-AFE1-3DF0669AC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78850" y="1135060"/>
            <a:ext cx="409371"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35" name="Rectangle 8">
            <a:extLst>
              <a:ext uri="{FF2B5EF4-FFF2-40B4-BE49-F238E27FC236}">
                <a16:creationId xmlns:a16="http://schemas.microsoft.com/office/drawing/2014/main" id="{C2D46295-4D0D-487B-8972-141A047FB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24043"/>
            <a:ext cx="5288862"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3314" name="Rectangle 2"/>
          <p:cNvSpPr>
            <a:spLocks noGrp="1" noChangeArrowheads="1"/>
          </p:cNvSpPr>
          <p:nvPr>
            <p:ph type="title"/>
          </p:nvPr>
        </p:nvSpPr>
        <p:spPr>
          <a:xfrm>
            <a:off x="795342" y="1357766"/>
            <a:ext cx="4322204" cy="3541334"/>
          </a:xfrm>
        </p:spPr>
        <p:txBody>
          <a:bodyPr vert="horz" lIns="91440" tIns="45720" rIns="91440" bIns="45720" rtlCol="0" anchor="b">
            <a:normAutofit/>
          </a:bodyPr>
          <a:lstStyle/>
          <a:p>
            <a:r>
              <a:rPr lang="en-US" altLang="en-US" sz="5400" b="1" kern="1200">
                <a:solidFill>
                  <a:srgbClr val="FFFFFF"/>
                </a:solidFill>
                <a:latin typeface="+mj-lt"/>
                <a:ea typeface="+mj-ea"/>
                <a:cs typeface="+mj-cs"/>
              </a:rPr>
              <a:t>Task 1</a:t>
            </a:r>
          </a:p>
        </p:txBody>
      </p:sp>
      <p:sp>
        <p:nvSpPr>
          <p:cNvPr id="13315" name="Rectangle 3"/>
          <p:cNvSpPr>
            <a:spLocks noGrp="1" noChangeArrowheads="1"/>
          </p:cNvSpPr>
          <p:nvPr>
            <p:ph type="body" idx="1"/>
          </p:nvPr>
        </p:nvSpPr>
        <p:spPr>
          <a:xfrm>
            <a:off x="792599" y="5301530"/>
            <a:ext cx="3493154" cy="1080982"/>
          </a:xfrm>
        </p:spPr>
        <p:txBody>
          <a:bodyPr vert="horz" lIns="91440" tIns="45720" rIns="91440" bIns="45720" rtlCol="0" anchor="t">
            <a:normAutofit/>
          </a:bodyPr>
          <a:lstStyle/>
          <a:p>
            <a:pPr marL="0" indent="0" algn="r">
              <a:buNone/>
            </a:pPr>
            <a:r>
              <a:rPr lang="en-US" altLang="en-US" sz="2000" kern="1200">
                <a:solidFill>
                  <a:schemeClr val="tx1">
                    <a:lumMod val="95000"/>
                    <a:lumOff val="5000"/>
                  </a:schemeClr>
                </a:solidFill>
                <a:latin typeface="+mn-lt"/>
                <a:ea typeface="+mn-ea"/>
                <a:cs typeface="+mn-cs"/>
              </a:rPr>
              <a:t>What does a Youth Worker look like…</a:t>
            </a:r>
          </a:p>
        </p:txBody>
      </p:sp>
      <p:pic>
        <p:nvPicPr>
          <p:cNvPr id="13316"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345602" y="1124043"/>
            <a:ext cx="2798218" cy="50967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2100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381" name="Rectangle 15380">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3" name="Rectangle 15382">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5"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87"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89"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363" name="Rectangle 3"/>
          <p:cNvSpPr>
            <a:spLocks noGrp="1" noChangeArrowheads="1"/>
          </p:cNvSpPr>
          <p:nvPr>
            <p:ph type="body" idx="4294967295"/>
          </p:nvPr>
        </p:nvSpPr>
        <p:spPr>
          <a:xfrm>
            <a:off x="6242957" y="706798"/>
            <a:ext cx="5415644" cy="2680210"/>
          </a:xfrm>
        </p:spPr>
        <p:txBody>
          <a:bodyPr vert="horz" lIns="91440" tIns="45720" rIns="91440" bIns="45720" rtlCol="0" anchor="ctr">
            <a:normAutofit fontScale="85000" lnSpcReduction="10000"/>
          </a:bodyPr>
          <a:lstStyle/>
          <a:p>
            <a:r>
              <a:rPr lang="en-US" altLang="en-US" sz="2400" dirty="0">
                <a:solidFill>
                  <a:srgbClr val="FFFFFF"/>
                </a:solidFill>
              </a:rPr>
              <a:t>For very many years, men and women in all their diversity have been supporting and guiding young people as they make their transition from dependence to interdependence, through a way of working referred to as youth work.  </a:t>
            </a:r>
          </a:p>
          <a:p>
            <a:endParaRPr lang="en-US" altLang="en-US" sz="2400" dirty="0">
              <a:solidFill>
                <a:srgbClr val="FFFFFF"/>
              </a:solidFill>
            </a:endParaRPr>
          </a:p>
          <a:p>
            <a:r>
              <a:rPr lang="en-US" altLang="en-US" sz="2400" dirty="0">
                <a:solidFill>
                  <a:srgbClr val="FFFFFF"/>
                </a:solidFill>
              </a:rPr>
              <a:t>Defining this form of work can be somewhat challenging, and can ignite fierce debate (Davies 2010, p. 1).  </a:t>
            </a:r>
          </a:p>
        </p:txBody>
      </p:sp>
      <p:sp>
        <p:nvSpPr>
          <p:cNvPr id="15391"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TextBox 4">
            <a:extLst>
              <a:ext uri="{FF2B5EF4-FFF2-40B4-BE49-F238E27FC236}">
                <a16:creationId xmlns:a16="http://schemas.microsoft.com/office/drawing/2014/main" id="{463DF8B5-D30C-7764-FCF2-98450723E741}"/>
              </a:ext>
            </a:extLst>
          </p:cNvPr>
          <p:cNvSpPr txBox="1"/>
          <p:nvPr/>
        </p:nvSpPr>
        <p:spPr>
          <a:xfrm>
            <a:off x="304474" y="769614"/>
            <a:ext cx="5634010" cy="2031325"/>
          </a:xfrm>
          <a:prstGeom prst="rect">
            <a:avLst/>
          </a:prstGeom>
          <a:noFill/>
        </p:spPr>
        <p:txBody>
          <a:bodyPr wrap="square">
            <a:spAutoFit/>
          </a:bodyPr>
          <a:lstStyle/>
          <a:p>
            <a:r>
              <a:rPr lang="en-GB" b="0" i="0" dirty="0" err="1">
                <a:solidFill>
                  <a:schemeClr val="bg1"/>
                </a:solidFill>
                <a:effectLst/>
                <a:latin typeface="Roboto" panose="02000000000000000000" pitchFamily="2" charset="0"/>
              </a:rPr>
              <a:t>Ers</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blynyddoedd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lawer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iawn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mae</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dynion</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menywod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eu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holl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amrywiaeth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wedi</a:t>
            </a:r>
            <a:r>
              <a:rPr lang="en-GB" b="0" i="0" dirty="0">
                <a:solidFill>
                  <a:schemeClr val="bg1"/>
                </a:solidFill>
                <a:effectLst/>
                <a:latin typeface="Roboto" panose="02000000000000000000" pitchFamily="2" charset="0"/>
              </a:rPr>
              <a:t> bod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cefnogi</a:t>
            </a:r>
            <a:r>
              <a:rPr lang="en-GB" b="0" i="0" dirty="0">
                <a:solidFill>
                  <a:schemeClr val="bg1"/>
                </a:solidFill>
                <a:effectLst/>
                <a:latin typeface="Roboto" panose="02000000000000000000" pitchFamily="2" charset="0"/>
              </a:rPr>
              <a:t> ac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arwain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pobl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ifanc</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wrth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iddynt</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drosglwyddo</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ddibyniaeth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gyd-ddibyniaeth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trwy</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ffordd</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weithio</a:t>
            </a:r>
            <a:r>
              <a:rPr lang="en-GB" b="0" i="0" dirty="0">
                <a:solidFill>
                  <a:schemeClr val="bg1"/>
                </a:solidFill>
                <a:effectLst/>
                <a:latin typeface="Roboto" panose="02000000000000000000" pitchFamily="2" charset="0"/>
              </a:rPr>
              <a:t> y </a:t>
            </a:r>
            <a:r>
              <a:rPr lang="en-GB" b="0" i="0" dirty="0" err="1">
                <a:solidFill>
                  <a:schemeClr val="bg1"/>
                </a:solidFill>
                <a:effectLst/>
                <a:latin typeface="Roboto" panose="02000000000000000000" pitchFamily="2" charset="0"/>
              </a:rPr>
              <a:t>cyfeirir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ato</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fel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Gall </a:t>
            </a:r>
            <a:r>
              <a:rPr lang="en-GB" b="0" i="0" dirty="0" err="1">
                <a:solidFill>
                  <a:schemeClr val="bg1"/>
                </a:solidFill>
                <a:effectLst/>
                <a:latin typeface="Roboto" panose="02000000000000000000" pitchFamily="2" charset="0"/>
              </a:rPr>
              <a:t>diffinio’r</a:t>
            </a:r>
            <a:r>
              <a:rPr lang="en-GB" b="0" i="0" dirty="0">
                <a:solidFill>
                  <a:schemeClr val="bg1"/>
                </a:solidFill>
                <a:effectLst/>
                <a:latin typeface="Roboto" panose="02000000000000000000" pitchFamily="2" charset="0"/>
              </a:rPr>
              <a:t> math </a:t>
            </a:r>
            <a:r>
              <a:rPr lang="en-GB" b="0" i="0" dirty="0" err="1">
                <a:solidFill>
                  <a:schemeClr val="bg1"/>
                </a:solidFill>
                <a:effectLst/>
                <a:latin typeface="Roboto" panose="02000000000000000000" pitchFamily="2" charset="0"/>
              </a:rPr>
              <a:t>hwn</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fod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dipyn</a:t>
            </a:r>
            <a:r>
              <a:rPr lang="en-GB" b="0" i="0" dirty="0">
                <a:solidFill>
                  <a:schemeClr val="bg1"/>
                </a:solidFill>
                <a:effectLst/>
                <a:latin typeface="Roboto" panose="02000000000000000000" pitchFamily="2" charset="0"/>
              </a:rPr>
              <a:t> o her, a gall danio </a:t>
            </a:r>
            <a:r>
              <a:rPr lang="en-GB" b="0" i="0" dirty="0" err="1">
                <a:solidFill>
                  <a:schemeClr val="bg1"/>
                </a:solidFill>
                <a:effectLst/>
                <a:latin typeface="Roboto" panose="02000000000000000000" pitchFamily="2" charset="0"/>
              </a:rPr>
              <a:t>dadl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ffyrnig</a:t>
            </a:r>
            <a:r>
              <a:rPr lang="en-GB" b="0" i="0" dirty="0">
                <a:solidFill>
                  <a:schemeClr val="bg1"/>
                </a:solidFill>
                <a:effectLst/>
                <a:latin typeface="Roboto" panose="02000000000000000000" pitchFamily="2" charset="0"/>
              </a:rPr>
              <a:t> (Davies 2010, t. 1).</a:t>
            </a:r>
            <a:endParaRPr lang="en-GB" dirty="0">
              <a:solidFill>
                <a:schemeClr val="bg1"/>
              </a:solidFill>
            </a:endParaRPr>
          </a:p>
        </p:txBody>
      </p:sp>
    </p:spTree>
    <p:extLst>
      <p:ext uri="{BB962C8B-B14F-4D97-AF65-F5344CB8AC3E}">
        <p14:creationId xmlns:p14="http://schemas.microsoft.com/office/powerpoint/2010/main" val="783708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8" name="Rectangle 17417">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2"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24"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411" name="Rectangle 3"/>
          <p:cNvSpPr>
            <a:spLocks noGrp="1" noChangeArrowheads="1"/>
          </p:cNvSpPr>
          <p:nvPr>
            <p:ph type="body" idx="4294967295"/>
          </p:nvPr>
        </p:nvSpPr>
        <p:spPr>
          <a:xfrm>
            <a:off x="6065738" y="1045037"/>
            <a:ext cx="6275615" cy="2879474"/>
          </a:xfrm>
        </p:spPr>
        <p:txBody>
          <a:bodyPr vert="horz" lIns="91440" tIns="45720" rIns="91440" bIns="45720" rtlCol="0" anchor="ctr">
            <a:normAutofit fontScale="92500"/>
          </a:bodyPr>
          <a:lstStyle/>
          <a:p>
            <a:r>
              <a:rPr lang="en-US" altLang="en-US" sz="2200" dirty="0">
                <a:solidFill>
                  <a:srgbClr val="FFFFFF"/>
                </a:solidFill>
              </a:rPr>
              <a:t>This is particularly true of contemporary youth work practice.  Taking place in a variety of settings and contexts, under many guises and using a range of methods, youth workers currently undertake diverse roles working to a myriad of priorities often determined and set by individuals who do not understand nor appreciate the purpose or value of the work.  </a:t>
            </a:r>
          </a:p>
          <a:p>
            <a:endParaRPr lang="en-US" altLang="en-US" sz="2200" dirty="0">
              <a:solidFill>
                <a:srgbClr val="FFFFFF"/>
              </a:solidFill>
            </a:endParaRPr>
          </a:p>
          <a:p>
            <a:r>
              <a:rPr lang="en-US" altLang="en-US" sz="2200" dirty="0">
                <a:solidFill>
                  <a:srgbClr val="FFFFFF"/>
                </a:solidFill>
              </a:rPr>
              <a:t>Discuss</a:t>
            </a:r>
          </a:p>
        </p:txBody>
      </p:sp>
      <p:sp>
        <p:nvSpPr>
          <p:cNvPr id="17426"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A16D5BBF-3F19-CDBC-351E-FBA426B67081}"/>
              </a:ext>
            </a:extLst>
          </p:cNvPr>
          <p:cNvSpPr txBox="1"/>
          <p:nvPr/>
        </p:nvSpPr>
        <p:spPr>
          <a:xfrm>
            <a:off x="117021" y="1033618"/>
            <a:ext cx="6104165" cy="2308324"/>
          </a:xfrm>
          <a:prstGeom prst="rect">
            <a:avLst/>
          </a:prstGeom>
          <a:noFill/>
        </p:spPr>
        <p:txBody>
          <a:bodyPr wrap="square">
            <a:spAutoFit/>
          </a:bodyPr>
          <a:lstStyle/>
          <a:p>
            <a:r>
              <a:rPr lang="en-GB" b="0" i="0" dirty="0">
                <a:solidFill>
                  <a:schemeClr val="bg1"/>
                </a:solidFill>
                <a:effectLst/>
                <a:latin typeface="Roboto" panose="02000000000000000000" pitchFamily="2" charset="0"/>
              </a:rPr>
              <a:t>Mae </a:t>
            </a:r>
            <a:r>
              <a:rPr lang="en-GB" b="0" i="0" dirty="0" err="1">
                <a:solidFill>
                  <a:schemeClr val="bg1"/>
                </a:solidFill>
                <a:effectLst/>
                <a:latin typeface="Roboto" panose="02000000000000000000" pitchFamily="2" charset="0"/>
              </a:rPr>
              <a:t>hyn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arbennig</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wir</a:t>
            </a:r>
            <a:r>
              <a:rPr lang="en-GB" b="0" i="0" dirty="0">
                <a:solidFill>
                  <a:schemeClr val="bg1"/>
                </a:solidFill>
                <a:effectLst/>
                <a:latin typeface="Roboto" panose="02000000000000000000" pitchFamily="2" charset="0"/>
              </a:rPr>
              <a:t> am </a:t>
            </a:r>
            <a:r>
              <a:rPr lang="en-GB" b="0" i="0" dirty="0" err="1">
                <a:solidFill>
                  <a:schemeClr val="bg1"/>
                </a:solidFill>
                <a:effectLst/>
                <a:latin typeface="Roboto" panose="02000000000000000000" pitchFamily="2" charset="0"/>
              </a:rPr>
              <a:t>arfer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cyfoes</a:t>
            </a:r>
            <a:r>
              <a:rPr lang="en-GB" b="0" i="0" dirty="0">
                <a:solidFill>
                  <a:schemeClr val="bg1"/>
                </a:solidFill>
                <a:effectLst/>
                <a:latin typeface="Roboto" panose="02000000000000000000" pitchFamily="2" charset="0"/>
              </a:rPr>
              <a:t>. Yn </a:t>
            </a:r>
            <a:r>
              <a:rPr lang="en-GB" b="0" i="0" dirty="0" err="1">
                <a:solidFill>
                  <a:schemeClr val="bg1"/>
                </a:solidFill>
                <a:effectLst/>
                <a:latin typeface="Roboto" panose="02000000000000000000" pitchFamily="2" charset="0"/>
              </a:rPr>
              <a:t>digwydd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mewn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amrywiaeth</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leoliadau</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chyd-destunau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sawl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ffurf</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chan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ddefnyddio</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ystod</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ddulliau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mae</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gweithwyr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hyn</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bryd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ymgymryd</a:t>
            </a:r>
            <a:r>
              <a:rPr lang="en-GB" b="0" i="0" dirty="0">
                <a:solidFill>
                  <a:schemeClr val="bg1"/>
                </a:solidFill>
                <a:effectLst/>
                <a:latin typeface="Roboto" panose="02000000000000000000" pitchFamily="2" charset="0"/>
              </a:rPr>
              <a:t> â </a:t>
            </a:r>
            <a:r>
              <a:rPr lang="en-GB" b="0" i="0" dirty="0" err="1">
                <a:solidFill>
                  <a:schemeClr val="bg1"/>
                </a:solidFill>
                <a:effectLst/>
                <a:latin typeface="Roboto" panose="02000000000000000000" pitchFamily="2" charset="0"/>
              </a:rPr>
              <a:t>rolau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amrywiol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gan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weithio</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unol</a:t>
            </a:r>
            <a:r>
              <a:rPr lang="en-GB" b="0" i="0" dirty="0">
                <a:solidFill>
                  <a:schemeClr val="bg1"/>
                </a:solidFill>
                <a:effectLst/>
                <a:latin typeface="Roboto" panose="02000000000000000000" pitchFamily="2" charset="0"/>
              </a:rPr>
              <a:t> â </a:t>
            </a:r>
            <a:r>
              <a:rPr lang="en-GB" b="0" i="0" dirty="0" err="1">
                <a:solidFill>
                  <a:schemeClr val="bg1"/>
                </a:solidFill>
                <a:effectLst/>
                <a:latin typeface="Roboto" panose="02000000000000000000" pitchFamily="2" charset="0"/>
              </a:rPr>
              <a:t>myrdd</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flaenoriaethau</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bennir</a:t>
            </a:r>
            <a:r>
              <a:rPr lang="en-GB" b="0" i="0" dirty="0">
                <a:solidFill>
                  <a:schemeClr val="bg1"/>
                </a:solidFill>
                <a:effectLst/>
                <a:latin typeface="Roboto" panose="02000000000000000000" pitchFamily="2" charset="0"/>
              </a:rPr>
              <a:t> ac a </a:t>
            </a:r>
            <a:r>
              <a:rPr lang="en-GB" b="0" i="0" dirty="0" err="1">
                <a:solidFill>
                  <a:schemeClr val="bg1"/>
                </a:solidFill>
                <a:effectLst/>
                <a:latin typeface="Roboto" panose="02000000000000000000" pitchFamily="2" charset="0"/>
              </a:rPr>
              <a:t>osodir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aml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gan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unigolion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nad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ydynt</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deall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nac</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gwerthfawrogi</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pwrpas</a:t>
            </a:r>
            <a:r>
              <a:rPr lang="en-GB" b="0" i="0" dirty="0">
                <a:solidFill>
                  <a:schemeClr val="bg1"/>
                </a:solidFill>
                <a:effectLst/>
                <a:latin typeface="Roboto" panose="02000000000000000000" pitchFamily="2" charset="0"/>
              </a:rPr>
              <a:t> neu </a:t>
            </a:r>
            <a:r>
              <a:rPr lang="en-GB" b="0" i="0" dirty="0" err="1">
                <a:solidFill>
                  <a:schemeClr val="bg1"/>
                </a:solidFill>
                <a:effectLst/>
                <a:latin typeface="Roboto" panose="02000000000000000000" pitchFamily="2" charset="0"/>
              </a:rPr>
              <a:t>werth</a:t>
            </a:r>
            <a:r>
              <a:rPr lang="en-GB" b="0" i="0" dirty="0">
                <a:solidFill>
                  <a:schemeClr val="bg1"/>
                </a:solidFill>
                <a:effectLst/>
                <a:latin typeface="Roboto" panose="02000000000000000000" pitchFamily="2" charset="0"/>
              </a:rPr>
              <a:t> y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Trafod</a:t>
            </a:r>
            <a:endParaRPr lang="en-GB" dirty="0">
              <a:solidFill>
                <a:schemeClr val="bg1"/>
              </a:solidFill>
            </a:endParaRPr>
          </a:p>
        </p:txBody>
      </p:sp>
    </p:spTree>
    <p:extLst>
      <p:ext uri="{BB962C8B-B14F-4D97-AF65-F5344CB8AC3E}">
        <p14:creationId xmlns:p14="http://schemas.microsoft.com/office/powerpoint/2010/main" val="416897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512" name="Rectangle 21511">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4" name="Rectangle 21513">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6"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18"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20"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1507" name="Rectangle 3"/>
          <p:cNvSpPr>
            <a:spLocks noGrp="1" noChangeArrowheads="1"/>
          </p:cNvSpPr>
          <p:nvPr>
            <p:ph type="body" idx="4294967295"/>
          </p:nvPr>
        </p:nvSpPr>
        <p:spPr>
          <a:xfrm>
            <a:off x="6059975" y="806666"/>
            <a:ext cx="6013795" cy="3336017"/>
          </a:xfrm>
        </p:spPr>
        <p:txBody>
          <a:bodyPr vert="horz" lIns="91440" tIns="45720" rIns="91440" bIns="45720" rtlCol="0" anchor="ctr">
            <a:noAutofit/>
          </a:bodyPr>
          <a:lstStyle/>
          <a:p>
            <a:r>
              <a:rPr lang="en-US" altLang="en-US" sz="2000" dirty="0">
                <a:solidFill>
                  <a:srgbClr val="FFFFFF"/>
                </a:solidFill>
              </a:rPr>
              <a:t>At the core of youth work practice are specific dynamics, philosophical and theoretical approaches which form the essence of the work.  These can be </a:t>
            </a:r>
            <a:r>
              <a:rPr lang="en-US" altLang="en-US" sz="2000" dirty="0" err="1">
                <a:solidFill>
                  <a:srgbClr val="FFFFFF"/>
                </a:solidFill>
              </a:rPr>
              <a:t>characterised</a:t>
            </a:r>
            <a:r>
              <a:rPr lang="en-US" altLang="en-US" sz="2000" dirty="0">
                <a:solidFill>
                  <a:srgbClr val="FFFFFF"/>
                </a:solidFill>
              </a:rPr>
              <a:t> as being elements ‘fused to delineate what we now know as youth work and to distinguish it from other welfare activities’ (Jeffs and Smith, 2008, p. 277).  </a:t>
            </a:r>
          </a:p>
          <a:p>
            <a:endParaRPr lang="en-US" altLang="en-US" sz="2000" dirty="0">
              <a:solidFill>
                <a:srgbClr val="FFFFFF"/>
              </a:solidFill>
            </a:endParaRPr>
          </a:p>
          <a:p>
            <a:r>
              <a:rPr lang="en-US" altLang="en-US" sz="2000" dirty="0">
                <a:solidFill>
                  <a:srgbClr val="FFFFFF"/>
                </a:solidFill>
              </a:rPr>
              <a:t>Jeffs and Smith continue, noting that youth work can only be deemed distinctive when all of the dynamics are present; ‘Remove one and what is observed may possess a resemblance to, but is unquestionably not, youth work’ (ibid).  </a:t>
            </a:r>
          </a:p>
        </p:txBody>
      </p:sp>
      <p:sp>
        <p:nvSpPr>
          <p:cNvPr id="21522"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DB7C518E-EFA5-8EFE-5CF4-744E55D6833C}"/>
              </a:ext>
            </a:extLst>
          </p:cNvPr>
          <p:cNvSpPr txBox="1"/>
          <p:nvPr/>
        </p:nvSpPr>
        <p:spPr>
          <a:xfrm>
            <a:off x="10395" y="646477"/>
            <a:ext cx="6081033" cy="2862322"/>
          </a:xfrm>
          <a:prstGeom prst="rect">
            <a:avLst/>
          </a:prstGeom>
          <a:noFill/>
        </p:spPr>
        <p:txBody>
          <a:bodyPr wrap="square">
            <a:spAutoFit/>
          </a:bodyPr>
          <a:lstStyle/>
          <a:p>
            <a:r>
              <a:rPr lang="en-GB" b="0" i="0" dirty="0" err="1">
                <a:solidFill>
                  <a:schemeClr val="bg1"/>
                </a:solidFill>
                <a:effectLst/>
                <a:latin typeface="Roboto" panose="02000000000000000000" pitchFamily="2" charset="0"/>
              </a:rPr>
              <a:t>Wrth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graidd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ymarfer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mae</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deinameg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benodol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dulliau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athronyddol</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damcaniaethol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sy'n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ffurfio</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hanfod</a:t>
            </a:r>
            <a:r>
              <a:rPr lang="en-GB" b="0" i="0" dirty="0">
                <a:solidFill>
                  <a:schemeClr val="bg1"/>
                </a:solidFill>
                <a:effectLst/>
                <a:latin typeface="Roboto" panose="02000000000000000000" pitchFamily="2" charset="0"/>
              </a:rPr>
              <a:t> y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Gellir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nodweddu’r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rhain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fel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elfennau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wedi’u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hasio</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amlinellu’r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hyn</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adwaenir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awr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fel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ac </a:t>
            </a:r>
            <a:r>
              <a:rPr lang="en-GB" b="0" i="0" dirty="0" err="1">
                <a:solidFill>
                  <a:schemeClr val="bg1"/>
                </a:solidFill>
                <a:effectLst/>
                <a:latin typeface="Roboto" panose="02000000000000000000" pitchFamily="2" charset="0"/>
              </a:rPr>
              <a:t>i’w</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wahaniaethu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oddi</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wrth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weithgareddau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lles</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eraill</a:t>
            </a:r>
            <a:r>
              <a:rPr lang="en-GB" b="0" i="0" dirty="0">
                <a:solidFill>
                  <a:schemeClr val="bg1"/>
                </a:solidFill>
                <a:effectLst/>
                <a:latin typeface="Roboto" panose="02000000000000000000" pitchFamily="2" charset="0"/>
              </a:rPr>
              <a:t>’ (Jeffs a Smith, 2008, t. 277). Mae Jeffs a Smith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parhau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gan</a:t>
            </a:r>
            <a:r>
              <a:rPr lang="en-GB" b="0" i="0" dirty="0">
                <a:solidFill>
                  <a:schemeClr val="bg1"/>
                </a:solidFill>
                <a:effectLst/>
                <a:latin typeface="Roboto" panose="02000000000000000000" pitchFamily="2" charset="0"/>
              </a:rPr>
              <a:t> nodi </a:t>
            </a:r>
            <a:r>
              <a:rPr lang="en-GB" b="0" i="0" dirty="0" err="1">
                <a:solidFill>
                  <a:schemeClr val="bg1"/>
                </a:solidFill>
                <a:effectLst/>
                <a:latin typeface="Roboto" panose="02000000000000000000" pitchFamily="2" charset="0"/>
              </a:rPr>
              <a:t>mai</a:t>
            </a:r>
            <a:r>
              <a:rPr lang="en-GB" b="0" i="0" dirty="0">
                <a:solidFill>
                  <a:schemeClr val="bg1"/>
                </a:solidFill>
                <a:effectLst/>
                <a:latin typeface="Roboto" panose="02000000000000000000" pitchFamily="2" charset="0"/>
              </a:rPr>
              <a:t> dim </a:t>
            </a:r>
            <a:r>
              <a:rPr lang="en-GB" b="0" i="0" dirty="0" err="1">
                <a:solidFill>
                  <a:schemeClr val="bg1"/>
                </a:solidFill>
                <a:effectLst/>
                <a:latin typeface="Roboto" panose="02000000000000000000" pitchFamily="2" charset="0"/>
              </a:rPr>
              <a:t>ond</a:t>
            </a:r>
            <a:r>
              <a:rPr lang="en-GB" b="0" i="0" dirty="0">
                <a:solidFill>
                  <a:schemeClr val="bg1"/>
                </a:solidFill>
                <a:effectLst/>
                <a:latin typeface="Roboto" panose="02000000000000000000" pitchFamily="2" charset="0"/>
              </a:rPr>
              <a:t> pan </a:t>
            </a:r>
            <a:r>
              <a:rPr lang="en-GB" b="0" i="0" dirty="0" err="1">
                <a:solidFill>
                  <a:schemeClr val="bg1"/>
                </a:solidFill>
                <a:effectLst/>
                <a:latin typeface="Roboto" panose="02000000000000000000" pitchFamily="2" charset="0"/>
              </a:rPr>
              <a:t>fydd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holl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ddeinameg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bresennol</a:t>
            </a:r>
            <a:r>
              <a:rPr lang="en-GB" b="0" i="0" dirty="0">
                <a:solidFill>
                  <a:schemeClr val="bg1"/>
                </a:solidFill>
                <a:effectLst/>
                <a:latin typeface="Roboto" panose="02000000000000000000" pitchFamily="2" charset="0"/>
              </a:rPr>
              <a:t> y </a:t>
            </a:r>
            <a:r>
              <a:rPr lang="en-GB" b="0" i="0" dirty="0" err="1">
                <a:solidFill>
                  <a:schemeClr val="bg1"/>
                </a:solidFill>
                <a:effectLst/>
                <a:latin typeface="Roboto" panose="02000000000000000000" pitchFamily="2" charset="0"/>
              </a:rPr>
              <a:t>gellir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ystyried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nodedig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Gallai</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dileu</a:t>
            </a:r>
            <a:r>
              <a:rPr lang="en-GB" b="0" i="0" dirty="0">
                <a:solidFill>
                  <a:schemeClr val="bg1"/>
                </a:solidFill>
                <a:effectLst/>
                <a:latin typeface="Roboto" panose="02000000000000000000" pitchFamily="2" charset="0"/>
              </a:rPr>
              <a:t> un </a:t>
            </a:r>
            <a:r>
              <a:rPr lang="en-GB" b="0" i="0" dirty="0" err="1">
                <a:solidFill>
                  <a:schemeClr val="bg1"/>
                </a:solidFill>
                <a:effectLst/>
                <a:latin typeface="Roboto" panose="02000000000000000000" pitchFamily="2" charset="0"/>
              </a:rPr>
              <a:t>a’r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hyn</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welir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fod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debyg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ond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ddiamau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nad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yw’n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debyg</a:t>
            </a:r>
            <a:r>
              <a:rPr lang="en-GB" b="0" i="0" dirty="0">
                <a:solidFill>
                  <a:schemeClr val="bg1"/>
                </a:solidFill>
                <a:effectLst/>
                <a:latin typeface="Roboto" panose="02000000000000000000" pitchFamily="2" charset="0"/>
              </a:rPr>
              <a:t>’ (ibid).</a:t>
            </a:r>
            <a:endParaRPr lang="en-GB" dirty="0">
              <a:solidFill>
                <a:schemeClr val="bg1"/>
              </a:solidFill>
            </a:endParaRPr>
          </a:p>
        </p:txBody>
      </p:sp>
    </p:spTree>
    <p:extLst>
      <p:ext uri="{BB962C8B-B14F-4D97-AF65-F5344CB8AC3E}">
        <p14:creationId xmlns:p14="http://schemas.microsoft.com/office/powerpoint/2010/main" val="3020963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2" name="Rectangle 23561">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4"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6"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68"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3555" name="Rectangle 3"/>
          <p:cNvSpPr>
            <a:spLocks noGrp="1" noChangeArrowheads="1"/>
          </p:cNvSpPr>
          <p:nvPr>
            <p:ph type="body" idx="4294967295"/>
          </p:nvPr>
        </p:nvSpPr>
        <p:spPr>
          <a:xfrm>
            <a:off x="7043474" y="0"/>
            <a:ext cx="4865101" cy="4788079"/>
          </a:xfrm>
        </p:spPr>
        <p:txBody>
          <a:bodyPr vert="horz" lIns="91440" tIns="45720" rIns="91440" bIns="45720" rtlCol="0" anchor="ctr">
            <a:normAutofit/>
          </a:bodyPr>
          <a:lstStyle/>
          <a:p>
            <a:r>
              <a:rPr lang="en-US" altLang="en-US" sz="2000" dirty="0">
                <a:solidFill>
                  <a:srgbClr val="FFFFFF"/>
                </a:solidFill>
              </a:rPr>
              <a:t>The principle of youth work being based on a voluntary relationship between young person and youth worker is considered key to how this form of work delineates from other forms of work with young people (Jeffs and Smith, 2008, p. 277; WAG, 2007, p. 3, WG 2019).  </a:t>
            </a:r>
          </a:p>
          <a:p>
            <a:r>
              <a:rPr lang="en-US" altLang="en-US" sz="2000" dirty="0">
                <a:solidFill>
                  <a:srgbClr val="FFFFFF"/>
                </a:solidFill>
              </a:rPr>
              <a:t>It is considered a benchmark of the profession, and a ‘necessary precursor’ (Ord, 2009, p. 39) to the work.  Young people can enter freely into the youth work provision (and into the relationship with the youth worker), and can choose to exit any provision and end any relationships when the time is right for them.  </a:t>
            </a:r>
          </a:p>
        </p:txBody>
      </p:sp>
      <p:sp>
        <p:nvSpPr>
          <p:cNvPr id="23570"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4240EB7E-A563-5160-9709-F3DB51DB945D}"/>
              </a:ext>
            </a:extLst>
          </p:cNvPr>
          <p:cNvSpPr txBox="1"/>
          <p:nvPr/>
        </p:nvSpPr>
        <p:spPr>
          <a:xfrm>
            <a:off x="129975" y="183278"/>
            <a:ext cx="6098720" cy="3416320"/>
          </a:xfrm>
          <a:prstGeom prst="rect">
            <a:avLst/>
          </a:prstGeom>
          <a:noFill/>
        </p:spPr>
        <p:txBody>
          <a:bodyPr wrap="square">
            <a:spAutoFit/>
          </a:bodyPr>
          <a:lstStyle/>
          <a:p>
            <a:r>
              <a:rPr lang="en-GB" b="0" i="0" dirty="0" err="1">
                <a:solidFill>
                  <a:schemeClr val="bg1"/>
                </a:solidFill>
                <a:effectLst/>
                <a:latin typeface="Roboto" panose="02000000000000000000" pitchFamily="2" charset="0"/>
              </a:rPr>
              <a:t>Ystyrir</a:t>
            </a:r>
            <a:r>
              <a:rPr lang="en-GB" b="0" i="0" dirty="0">
                <a:solidFill>
                  <a:schemeClr val="bg1"/>
                </a:solidFill>
                <a:effectLst/>
                <a:latin typeface="Roboto" panose="02000000000000000000" pitchFamily="2" charset="0"/>
              </a:rPr>
              <a:t> bod </a:t>
            </a:r>
            <a:r>
              <a:rPr lang="en-GB" b="0" i="0" dirty="0" err="1">
                <a:solidFill>
                  <a:schemeClr val="bg1"/>
                </a:solidFill>
                <a:effectLst/>
                <a:latin typeface="Roboto" panose="02000000000000000000" pitchFamily="2" charset="0"/>
              </a:rPr>
              <a:t>yr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egwyddor</a:t>
            </a:r>
            <a:r>
              <a:rPr lang="en-GB" b="0" i="0" dirty="0">
                <a:solidFill>
                  <a:schemeClr val="bg1"/>
                </a:solidFill>
                <a:effectLst/>
                <a:latin typeface="Roboto" panose="02000000000000000000" pitchFamily="2" charset="0"/>
              </a:rPr>
              <a:t> bod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seiliedig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berthynas</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wirfoddol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rhwng</a:t>
            </a:r>
            <a:r>
              <a:rPr lang="en-GB" b="0" i="0" dirty="0">
                <a:solidFill>
                  <a:schemeClr val="bg1"/>
                </a:solidFill>
                <a:effectLst/>
                <a:latin typeface="Roboto" panose="02000000000000000000" pitchFamily="2" charset="0"/>
              </a:rPr>
              <a:t> person </a:t>
            </a:r>
            <a:r>
              <a:rPr lang="en-GB" b="0" i="0" dirty="0" err="1">
                <a:solidFill>
                  <a:schemeClr val="bg1"/>
                </a:solidFill>
                <a:effectLst/>
                <a:latin typeface="Roboto" panose="02000000000000000000" pitchFamily="2" charset="0"/>
              </a:rPr>
              <a:t>ifanc</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gweithiwr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cael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ei</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hystyried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allweddol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ffordd</a:t>
            </a:r>
            <a:r>
              <a:rPr lang="en-GB" b="0" i="0" dirty="0">
                <a:solidFill>
                  <a:schemeClr val="bg1"/>
                </a:solidFill>
                <a:effectLst/>
                <a:latin typeface="Roboto" panose="02000000000000000000" pitchFamily="2" charset="0"/>
              </a:rPr>
              <a:t> y </a:t>
            </a:r>
            <a:r>
              <a:rPr lang="en-GB" b="0" i="0" dirty="0" err="1">
                <a:solidFill>
                  <a:schemeClr val="bg1"/>
                </a:solidFill>
                <a:effectLst/>
                <a:latin typeface="Roboto" panose="02000000000000000000" pitchFamily="2" charset="0"/>
              </a:rPr>
              <a:t>mae’r</a:t>
            </a:r>
            <a:r>
              <a:rPr lang="en-GB" b="0" i="0" dirty="0">
                <a:solidFill>
                  <a:schemeClr val="bg1"/>
                </a:solidFill>
                <a:effectLst/>
                <a:latin typeface="Roboto" panose="02000000000000000000" pitchFamily="2" charset="0"/>
              </a:rPr>
              <a:t> math </a:t>
            </a:r>
            <a:r>
              <a:rPr lang="en-GB" b="0" i="0" dirty="0" err="1">
                <a:solidFill>
                  <a:schemeClr val="bg1"/>
                </a:solidFill>
                <a:effectLst/>
                <a:latin typeface="Roboto" panose="02000000000000000000" pitchFamily="2" charset="0"/>
              </a:rPr>
              <a:t>hwn</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gwahaniaethu</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fathau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eraill</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gyda</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phobl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ifanc</a:t>
            </a:r>
            <a:r>
              <a:rPr lang="en-GB" b="0" i="0" dirty="0">
                <a:solidFill>
                  <a:schemeClr val="bg1"/>
                </a:solidFill>
                <a:effectLst/>
                <a:latin typeface="Roboto" panose="02000000000000000000" pitchFamily="2" charset="0"/>
              </a:rPr>
              <a:t> (Jeffs a Smith, 2008, t. 277; </a:t>
            </a:r>
            <a:r>
              <a:rPr lang="en-GB" b="0" i="0" dirty="0" err="1">
                <a:solidFill>
                  <a:schemeClr val="bg1"/>
                </a:solidFill>
                <a:effectLst/>
                <a:latin typeface="Roboto" panose="02000000000000000000" pitchFamily="2" charset="0"/>
              </a:rPr>
              <a:t>LlCC</a:t>
            </a:r>
            <a:r>
              <a:rPr lang="en-GB" b="0" i="0" dirty="0">
                <a:solidFill>
                  <a:schemeClr val="bg1"/>
                </a:solidFill>
                <a:effectLst/>
                <a:latin typeface="Roboto" panose="02000000000000000000" pitchFamily="2" charset="0"/>
              </a:rPr>
              <a:t>, 2007, t. 3, </a:t>
            </a:r>
            <a:r>
              <a:rPr lang="en-GB" b="0" i="0" dirty="0" err="1">
                <a:solidFill>
                  <a:schemeClr val="bg1"/>
                </a:solidFill>
                <a:effectLst/>
                <a:latin typeface="Roboto" panose="02000000000000000000" pitchFamily="2" charset="0"/>
              </a:rPr>
              <a:t>LlC</a:t>
            </a:r>
            <a:r>
              <a:rPr lang="en-GB" b="0" i="0" dirty="0">
                <a:solidFill>
                  <a:schemeClr val="bg1"/>
                </a:solidFill>
                <a:effectLst/>
                <a:latin typeface="Roboto" panose="02000000000000000000" pitchFamily="2" charset="0"/>
              </a:rPr>
              <a:t> 2019). </a:t>
            </a:r>
            <a:r>
              <a:rPr lang="en-GB" b="0" i="0" dirty="0" err="1">
                <a:solidFill>
                  <a:schemeClr val="bg1"/>
                </a:solidFill>
                <a:effectLst/>
                <a:latin typeface="Roboto" panose="02000000000000000000" pitchFamily="2" charset="0"/>
              </a:rPr>
              <a:t>Fe’i</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hystyrir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feincnod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o’r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proffesiwn</a:t>
            </a:r>
            <a:r>
              <a:rPr lang="en-GB" b="0" i="0" dirty="0">
                <a:solidFill>
                  <a:schemeClr val="bg1"/>
                </a:solidFill>
                <a:effectLst/>
                <a:latin typeface="Roboto" panose="02000000000000000000" pitchFamily="2" charset="0"/>
              </a:rPr>
              <a:t>, ac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ragflaenydd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angenrheidiol</a:t>
            </a:r>
            <a:r>
              <a:rPr lang="en-GB" b="0" i="0" dirty="0">
                <a:solidFill>
                  <a:schemeClr val="bg1"/>
                </a:solidFill>
                <a:effectLst/>
                <a:latin typeface="Roboto" panose="02000000000000000000" pitchFamily="2" charset="0"/>
              </a:rPr>
              <a:t>’ (Ord, 2009, t. 39) </a:t>
            </a:r>
            <a:r>
              <a:rPr lang="en-GB" b="0" i="0" dirty="0" err="1">
                <a:solidFill>
                  <a:schemeClr val="bg1"/>
                </a:solidFill>
                <a:effectLst/>
                <a:latin typeface="Roboto" panose="02000000000000000000" pitchFamily="2" charset="0"/>
              </a:rPr>
              <a:t>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Gall </a:t>
            </a:r>
            <a:r>
              <a:rPr lang="en-GB" b="0" i="0" dirty="0" err="1">
                <a:solidFill>
                  <a:schemeClr val="bg1"/>
                </a:solidFill>
                <a:effectLst/>
                <a:latin typeface="Roboto" panose="02000000000000000000" pitchFamily="2" charset="0"/>
              </a:rPr>
              <a:t>pobl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ifanc</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ymuno’n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rhydd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â’r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ddarpariaeth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(ac </a:t>
            </a:r>
            <a:r>
              <a:rPr lang="en-GB" b="0" i="0" dirty="0" err="1">
                <a:solidFill>
                  <a:schemeClr val="bg1"/>
                </a:solidFill>
                <a:effectLst/>
                <a:latin typeface="Roboto" panose="02000000000000000000" pitchFamily="2" charset="0"/>
              </a:rPr>
              <a:t>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berthynas</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â’r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gweithiwr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 gallant </a:t>
            </a:r>
            <a:r>
              <a:rPr lang="en-GB" b="0" i="0" dirty="0" err="1">
                <a:solidFill>
                  <a:schemeClr val="bg1"/>
                </a:solidFill>
                <a:effectLst/>
                <a:latin typeface="Roboto" panose="02000000000000000000" pitchFamily="2" charset="0"/>
              </a:rPr>
              <a:t>ddewis</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gadael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unrhyw</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ddarpariaeth</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dod</a:t>
            </a:r>
            <a:r>
              <a:rPr lang="en-GB" b="0" i="0" dirty="0">
                <a:solidFill>
                  <a:schemeClr val="bg1"/>
                </a:solidFill>
                <a:effectLst/>
                <a:latin typeface="Roboto" panose="02000000000000000000" pitchFamily="2" charset="0"/>
              </a:rPr>
              <a:t> ag </a:t>
            </a:r>
            <a:r>
              <a:rPr lang="en-GB" b="0" i="0" dirty="0" err="1">
                <a:solidFill>
                  <a:schemeClr val="bg1"/>
                </a:solidFill>
                <a:effectLst/>
                <a:latin typeface="Roboto" panose="02000000000000000000" pitchFamily="2" charset="0"/>
              </a:rPr>
              <a:t>unrhyw</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berthnasoedd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a:t>
            </a:r>
            <a:r>
              <a:rPr lang="en-GB" b="0" i="0" dirty="0">
                <a:solidFill>
                  <a:schemeClr val="bg1"/>
                </a:solidFill>
                <a:effectLst/>
                <a:latin typeface="Roboto" panose="02000000000000000000" pitchFamily="2" charset="0"/>
              </a:rPr>
              <a:t> ben pan </a:t>
            </a:r>
            <a:r>
              <a:rPr lang="en-GB" b="0" i="0" dirty="0" err="1">
                <a:solidFill>
                  <a:schemeClr val="bg1"/>
                </a:solidFill>
                <a:effectLst/>
                <a:latin typeface="Roboto" panose="02000000000000000000" pitchFamily="2" charset="0"/>
              </a:rPr>
              <a:t>fo’r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amser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iawn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iddynt</a:t>
            </a:r>
            <a:r>
              <a:rPr lang="en-GB" b="0" i="0" dirty="0">
                <a:solidFill>
                  <a:schemeClr val="bg1"/>
                </a:solidFill>
                <a:effectLst/>
                <a:latin typeface="Roboto" panose="02000000000000000000" pitchFamily="2" charset="0"/>
              </a:rPr>
              <a:t> hwy.</a:t>
            </a:r>
            <a:endParaRPr lang="en-GB" dirty="0">
              <a:solidFill>
                <a:schemeClr val="bg1"/>
              </a:solidFill>
            </a:endParaRPr>
          </a:p>
        </p:txBody>
      </p:sp>
    </p:spTree>
    <p:extLst>
      <p:ext uri="{BB962C8B-B14F-4D97-AF65-F5344CB8AC3E}">
        <p14:creationId xmlns:p14="http://schemas.microsoft.com/office/powerpoint/2010/main" val="2639813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0" name="Rectangle 25609">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2"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14"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16"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5603" name="Rectangle 3"/>
          <p:cNvSpPr>
            <a:spLocks noGrp="1" noChangeArrowheads="1"/>
          </p:cNvSpPr>
          <p:nvPr>
            <p:ph type="body" idx="4294967295"/>
          </p:nvPr>
        </p:nvSpPr>
        <p:spPr>
          <a:xfrm>
            <a:off x="5999985" y="386057"/>
            <a:ext cx="5985186" cy="3217426"/>
          </a:xfrm>
        </p:spPr>
        <p:txBody>
          <a:bodyPr vert="horz" lIns="91440" tIns="45720" rIns="91440" bIns="45720" rtlCol="0" anchor="ctr">
            <a:noAutofit/>
          </a:bodyPr>
          <a:lstStyle/>
          <a:p>
            <a:endParaRPr lang="en-US" altLang="en-US" sz="2000" dirty="0">
              <a:solidFill>
                <a:srgbClr val="FFFFFF"/>
              </a:solidFill>
            </a:endParaRPr>
          </a:p>
          <a:p>
            <a:r>
              <a:rPr lang="en-US" altLang="en-US" sz="2000" dirty="0">
                <a:solidFill>
                  <a:srgbClr val="FFFFFF"/>
                </a:solidFill>
              </a:rPr>
              <a:t>Indeed, this shift of power from adult to young person embodies the purpose of youth work.  </a:t>
            </a:r>
          </a:p>
          <a:p>
            <a:r>
              <a:rPr lang="en-US" altLang="en-US" sz="2000" dirty="0">
                <a:solidFill>
                  <a:srgbClr val="FFFFFF"/>
                </a:solidFill>
              </a:rPr>
              <a:t>This is supported by Ord (2009, p. 40) who notes that there is ‘greater parity between youth worker and young person than between young people and other professionals’.  </a:t>
            </a:r>
          </a:p>
          <a:p>
            <a:r>
              <a:rPr lang="en-US" altLang="en-US" sz="2000" dirty="0">
                <a:solidFill>
                  <a:srgbClr val="FFFFFF"/>
                </a:solidFill>
              </a:rPr>
              <a:t>The voluntary principle is, and traditionally has been, an important part of our practice, and was a key and significant feature within the Albemarle, Milson-Fairbairn and Thompson government reports (Ord, 2009, p. 40).  </a:t>
            </a:r>
          </a:p>
        </p:txBody>
      </p:sp>
      <p:sp>
        <p:nvSpPr>
          <p:cNvPr id="25618"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027B75F0-E109-1CAF-3DF8-F5332496DBFF}"/>
              </a:ext>
            </a:extLst>
          </p:cNvPr>
          <p:cNvSpPr txBox="1"/>
          <p:nvPr/>
        </p:nvSpPr>
        <p:spPr>
          <a:xfrm>
            <a:off x="-7292" y="571855"/>
            <a:ext cx="6098720" cy="2585323"/>
          </a:xfrm>
          <a:prstGeom prst="rect">
            <a:avLst/>
          </a:prstGeom>
          <a:noFill/>
        </p:spPr>
        <p:txBody>
          <a:bodyPr wrap="square">
            <a:spAutoFit/>
          </a:bodyPr>
          <a:lstStyle/>
          <a:p>
            <a:r>
              <a:rPr lang="en-GB" b="0" i="0" dirty="0">
                <a:solidFill>
                  <a:schemeClr val="bg1"/>
                </a:solidFill>
                <a:effectLst/>
                <a:latin typeface="Roboto" panose="02000000000000000000" pitchFamily="2" charset="0"/>
              </a:rPr>
              <a:t>Yn </a:t>
            </a:r>
            <a:r>
              <a:rPr lang="en-GB" b="0" i="0" dirty="0" err="1">
                <a:solidFill>
                  <a:schemeClr val="bg1"/>
                </a:solidFill>
                <a:effectLst/>
                <a:latin typeface="Roboto" panose="02000000000000000000" pitchFamily="2" charset="0"/>
              </a:rPr>
              <a:t>wir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mae'r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newid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hwn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mewn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grym</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oedolyn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berson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ifanc</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ymgorffori</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pwrpas</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Cefnogir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gan</a:t>
            </a:r>
            <a:r>
              <a:rPr lang="en-GB" b="0" i="0" dirty="0">
                <a:solidFill>
                  <a:schemeClr val="bg1"/>
                </a:solidFill>
                <a:effectLst/>
                <a:latin typeface="Roboto" panose="02000000000000000000" pitchFamily="2" charset="0"/>
              </a:rPr>
              <a:t> Ord (2009, t. 40) </a:t>
            </a:r>
            <a:r>
              <a:rPr lang="en-GB" b="0" i="0" dirty="0" err="1">
                <a:solidFill>
                  <a:schemeClr val="bg1"/>
                </a:solidFill>
                <a:effectLst/>
                <a:latin typeface="Roboto" panose="02000000000000000000" pitchFamily="2" charset="0"/>
              </a:rPr>
              <a:t>sy’n</a:t>
            </a:r>
            <a:r>
              <a:rPr lang="en-GB" b="0" i="0" dirty="0">
                <a:solidFill>
                  <a:schemeClr val="bg1"/>
                </a:solidFill>
                <a:effectLst/>
                <a:latin typeface="Roboto" panose="02000000000000000000" pitchFamily="2" charset="0"/>
              </a:rPr>
              <a:t> nodi bod ‘</a:t>
            </a:r>
            <a:r>
              <a:rPr lang="en-GB" b="0" i="0" dirty="0" err="1">
                <a:solidFill>
                  <a:schemeClr val="bg1"/>
                </a:solidFill>
                <a:effectLst/>
                <a:latin typeface="Roboto" panose="02000000000000000000" pitchFamily="2" charset="0"/>
              </a:rPr>
              <a:t>mwy</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gydraddoldeb</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rhwng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gweithiwr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pherson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ifanc</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na</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rhwng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pobl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ifanc</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gweithwyr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proffesiynol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eraill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Mae'r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egwyddor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wirfoddol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rhan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bwysig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o'n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hymarfer</a:t>
            </a:r>
            <a:r>
              <a:rPr lang="en-GB" b="0" i="0" dirty="0">
                <a:solidFill>
                  <a:schemeClr val="bg1"/>
                </a:solidFill>
                <a:effectLst/>
                <a:latin typeface="Roboto" panose="02000000000000000000" pitchFamily="2" charset="0"/>
              </a:rPr>
              <a:t>, ac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draddodiadol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wedi</a:t>
            </a:r>
            <a:r>
              <a:rPr lang="en-GB" b="0" i="0" dirty="0">
                <a:solidFill>
                  <a:schemeClr val="bg1"/>
                </a:solidFill>
                <a:effectLst/>
                <a:latin typeface="Roboto" panose="02000000000000000000" pitchFamily="2" charset="0"/>
              </a:rPr>
              <a:t> bod, ac </a:t>
            </a:r>
            <a:r>
              <a:rPr lang="en-GB" b="0" i="0" dirty="0" err="1">
                <a:solidFill>
                  <a:schemeClr val="bg1"/>
                </a:solidFill>
                <a:effectLst/>
                <a:latin typeface="Roboto" panose="02000000000000000000" pitchFamily="2" charset="0"/>
              </a:rPr>
              <a:t>roedd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nodwedd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allweddol</a:t>
            </a:r>
            <a:r>
              <a:rPr lang="en-GB" b="0" i="0" dirty="0">
                <a:solidFill>
                  <a:schemeClr val="bg1"/>
                </a:solidFill>
                <a:effectLst/>
                <a:latin typeface="Roboto" panose="02000000000000000000" pitchFamily="2" charset="0"/>
              </a:rPr>
              <a:t> ac </a:t>
            </a:r>
            <a:r>
              <a:rPr lang="en-GB" b="0" i="0" dirty="0" err="1">
                <a:solidFill>
                  <a:schemeClr val="bg1"/>
                </a:solidFill>
                <a:effectLst/>
                <a:latin typeface="Roboto" panose="02000000000000000000" pitchFamily="2" charset="0"/>
              </a:rPr>
              <a:t>arwyddocaol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adroddiadau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llywodraeth</a:t>
            </a:r>
            <a:r>
              <a:rPr lang="en-GB" b="0" i="0" dirty="0">
                <a:solidFill>
                  <a:schemeClr val="bg1"/>
                </a:solidFill>
                <a:effectLst/>
                <a:latin typeface="Roboto" panose="02000000000000000000" pitchFamily="2" charset="0"/>
              </a:rPr>
              <a:t> Albemarle, Milson-Fairbairn a Thompson (Ord, 2009, t. 40).</a:t>
            </a:r>
            <a:endParaRPr lang="en-GB" dirty="0">
              <a:solidFill>
                <a:schemeClr val="bg1"/>
              </a:solidFill>
            </a:endParaRPr>
          </a:p>
        </p:txBody>
      </p:sp>
    </p:spTree>
    <p:extLst>
      <p:ext uri="{BB962C8B-B14F-4D97-AF65-F5344CB8AC3E}">
        <p14:creationId xmlns:p14="http://schemas.microsoft.com/office/powerpoint/2010/main" val="2799695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27657">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0"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662"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664"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7651" name="Rectangle 3"/>
          <p:cNvSpPr>
            <a:spLocks noGrp="1" noChangeArrowheads="1"/>
          </p:cNvSpPr>
          <p:nvPr>
            <p:ph type="body" idx="4294967295"/>
          </p:nvPr>
        </p:nvSpPr>
        <p:spPr>
          <a:xfrm>
            <a:off x="5291021" y="729950"/>
            <a:ext cx="7912539" cy="3368270"/>
          </a:xfrm>
        </p:spPr>
        <p:txBody>
          <a:bodyPr vert="horz" lIns="91440" tIns="45720" rIns="91440" bIns="45720" rtlCol="0" anchor="ctr">
            <a:noAutofit/>
          </a:bodyPr>
          <a:lstStyle/>
          <a:p>
            <a:r>
              <a:rPr lang="en-US" altLang="en-US" sz="2000" dirty="0">
                <a:solidFill>
                  <a:srgbClr val="FFFFFF"/>
                </a:solidFill>
              </a:rPr>
              <a:t>Jeffs and Smith (2008, p. 277) note another defining characteristic of youth work as being based on education and welfare.  </a:t>
            </a:r>
          </a:p>
          <a:p>
            <a:r>
              <a:rPr lang="en-US" altLang="en-US" sz="2000" dirty="0">
                <a:solidFill>
                  <a:srgbClr val="FFFFFF"/>
                </a:solidFill>
              </a:rPr>
              <a:t>The very early origins of youth work illustrate this, with the emergence of the ragged school movement in the early nineteenth century (Smith, 2001), without forgetting the earlier Sunday Schools which surfaced in the late eighteenth century.  </a:t>
            </a:r>
          </a:p>
        </p:txBody>
      </p:sp>
      <p:sp>
        <p:nvSpPr>
          <p:cNvPr id="27666"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E0532740-3FE8-5E2F-5D63-6AB574068A64}"/>
              </a:ext>
            </a:extLst>
          </p:cNvPr>
          <p:cNvSpPr txBox="1"/>
          <p:nvPr/>
        </p:nvSpPr>
        <p:spPr>
          <a:xfrm>
            <a:off x="74840" y="1398422"/>
            <a:ext cx="5438774" cy="2308324"/>
          </a:xfrm>
          <a:prstGeom prst="rect">
            <a:avLst/>
          </a:prstGeom>
          <a:noFill/>
        </p:spPr>
        <p:txBody>
          <a:bodyPr wrap="square">
            <a:spAutoFit/>
          </a:bodyPr>
          <a:lstStyle/>
          <a:p>
            <a:r>
              <a:rPr lang="en-GB" b="0" i="0" dirty="0">
                <a:solidFill>
                  <a:schemeClr val="bg1"/>
                </a:solidFill>
                <a:effectLst/>
                <a:latin typeface="Roboto" panose="02000000000000000000" pitchFamily="2" charset="0"/>
              </a:rPr>
              <a:t>Mae Jeffs a Smith (2008, t. 277)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nodi </a:t>
            </a:r>
            <a:r>
              <a:rPr lang="en-GB" b="0" i="0" dirty="0" err="1">
                <a:solidFill>
                  <a:schemeClr val="bg1"/>
                </a:solidFill>
                <a:effectLst/>
                <a:latin typeface="Roboto" panose="02000000000000000000" pitchFamily="2" charset="0"/>
              </a:rPr>
              <a:t>nodwedd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ddiffiniol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arall</a:t>
            </a:r>
            <a:r>
              <a:rPr lang="en-GB" b="0" i="0" dirty="0">
                <a:solidFill>
                  <a:schemeClr val="bg1"/>
                </a:solidFill>
                <a:effectLst/>
                <a:latin typeface="Roboto" panose="02000000000000000000" pitchFamily="2" charset="0"/>
              </a:rPr>
              <a:t> o </a:t>
            </a:r>
            <a:r>
              <a:rPr lang="en-GB" b="0" i="0" dirty="0" err="1">
                <a:solidFill>
                  <a:schemeClr val="bg1"/>
                </a:solidFill>
                <a:effectLst/>
                <a:latin typeface="Roboto" panose="02000000000000000000" pitchFamily="2" charset="0"/>
              </a:rPr>
              <a:t>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fel</a:t>
            </a:r>
            <a:r>
              <a:rPr lang="en-GB" b="0" i="0" dirty="0">
                <a:solidFill>
                  <a:schemeClr val="bg1"/>
                </a:solidFill>
                <a:effectLst/>
                <a:latin typeface="Roboto" panose="02000000000000000000" pitchFamily="2" charset="0"/>
              </a:rPr>
              <a:t> un </a:t>
            </a:r>
            <a:r>
              <a:rPr lang="en-GB" b="0" i="0" dirty="0" err="1">
                <a:solidFill>
                  <a:schemeClr val="bg1"/>
                </a:solidFill>
                <a:effectLst/>
                <a:latin typeface="Roboto" panose="02000000000000000000" pitchFamily="2" charset="0"/>
              </a:rPr>
              <a:t>sy'n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seiliedig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addysg</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lles</a:t>
            </a:r>
            <a:r>
              <a:rPr lang="en-GB" b="0" i="0" dirty="0">
                <a:solidFill>
                  <a:schemeClr val="bg1"/>
                </a:solidFill>
                <a:effectLst/>
                <a:latin typeface="Roboto" panose="02000000000000000000" pitchFamily="2" charset="0"/>
              </a:rPr>
              <a:t>. Mae </a:t>
            </a:r>
            <a:r>
              <a:rPr lang="en-GB" b="0" i="0" dirty="0" err="1">
                <a:solidFill>
                  <a:schemeClr val="bg1"/>
                </a:solidFill>
                <a:effectLst/>
                <a:latin typeface="Roboto" panose="02000000000000000000" pitchFamily="2" charset="0"/>
              </a:rPr>
              <a:t>gwreiddiau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cynnar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iawn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dangos</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gydag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ymddangosiad</a:t>
            </a:r>
            <a:r>
              <a:rPr lang="en-GB" b="0" i="0" dirty="0">
                <a:solidFill>
                  <a:schemeClr val="bg1"/>
                </a:solidFill>
                <a:effectLst/>
                <a:latin typeface="Roboto" panose="02000000000000000000" pitchFamily="2" charset="0"/>
              </a:rPr>
              <a:t> y </a:t>
            </a:r>
            <a:r>
              <a:rPr lang="en-GB" b="0" i="0" dirty="0" err="1">
                <a:solidFill>
                  <a:schemeClr val="bg1"/>
                </a:solidFill>
                <a:effectLst/>
                <a:latin typeface="Roboto" panose="02000000000000000000" pitchFamily="2" charset="0"/>
              </a:rPr>
              <a:t>mudiad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ysgol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carpiog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gynnar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y </a:t>
            </a:r>
            <a:r>
              <a:rPr lang="en-GB" b="0" i="0" dirty="0" err="1">
                <a:solidFill>
                  <a:schemeClr val="bg1"/>
                </a:solidFill>
                <a:effectLst/>
                <a:latin typeface="Roboto" panose="02000000000000000000" pitchFamily="2" charset="0"/>
              </a:rPr>
              <a:t>bedwaredd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ganrif</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bymtheg</a:t>
            </a:r>
            <a:r>
              <a:rPr lang="en-GB" b="0" i="0" dirty="0">
                <a:solidFill>
                  <a:schemeClr val="bg1"/>
                </a:solidFill>
                <a:effectLst/>
                <a:latin typeface="Roboto" panose="02000000000000000000" pitchFamily="2" charset="0"/>
              </a:rPr>
              <a:t> (Smith, 2001), </a:t>
            </a:r>
            <a:r>
              <a:rPr lang="en-GB" b="0" i="0" dirty="0" err="1">
                <a:solidFill>
                  <a:schemeClr val="bg1"/>
                </a:solidFill>
                <a:effectLst/>
                <a:latin typeface="Roboto" panose="02000000000000000000" pitchFamily="2" charset="0"/>
              </a:rPr>
              <a:t>heb</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anghofio'r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Ysgolion</a:t>
            </a:r>
            <a:r>
              <a:rPr lang="en-GB" b="0" i="0" dirty="0">
                <a:solidFill>
                  <a:schemeClr val="bg1"/>
                </a:solidFill>
                <a:effectLst/>
                <a:latin typeface="Roboto" panose="02000000000000000000" pitchFamily="2" charset="0"/>
              </a:rPr>
              <a:t> Sul </a:t>
            </a:r>
            <a:r>
              <a:rPr lang="en-GB" b="0" i="0" dirty="0" err="1">
                <a:solidFill>
                  <a:schemeClr val="bg1"/>
                </a:solidFill>
                <a:effectLst/>
                <a:latin typeface="Roboto" panose="02000000000000000000" pitchFamily="2" charset="0"/>
              </a:rPr>
              <a:t>cynharach</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ddaeth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amlwg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ddiwedd</a:t>
            </a:r>
            <a:r>
              <a:rPr lang="en-GB" b="0" i="0" dirty="0">
                <a:solidFill>
                  <a:schemeClr val="bg1"/>
                </a:solidFill>
                <a:effectLst/>
                <a:latin typeface="Roboto" panose="02000000000000000000" pitchFamily="2" charset="0"/>
              </a:rPr>
              <a:t> y </a:t>
            </a:r>
            <a:r>
              <a:rPr lang="en-GB" b="0" i="0" dirty="0" err="1">
                <a:solidFill>
                  <a:schemeClr val="bg1"/>
                </a:solidFill>
                <a:effectLst/>
                <a:latin typeface="Roboto" panose="02000000000000000000" pitchFamily="2" charset="0"/>
              </a:rPr>
              <a:t>ddeunawfed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ganrif</a:t>
            </a:r>
            <a:r>
              <a:rPr lang="en-GB" b="0" i="0" dirty="0">
                <a:solidFill>
                  <a:schemeClr val="bg1"/>
                </a:solidFill>
                <a:effectLst/>
                <a:latin typeface="Roboto" panose="02000000000000000000" pitchFamily="2" charset="0"/>
              </a:rPr>
              <a:t>.</a:t>
            </a:r>
            <a:endParaRPr lang="en-GB" dirty="0">
              <a:solidFill>
                <a:schemeClr val="bg1"/>
              </a:solidFill>
            </a:endParaRPr>
          </a:p>
        </p:txBody>
      </p:sp>
    </p:spTree>
    <p:extLst>
      <p:ext uri="{BB962C8B-B14F-4D97-AF65-F5344CB8AC3E}">
        <p14:creationId xmlns:p14="http://schemas.microsoft.com/office/powerpoint/2010/main" val="2974907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2C313-E3A5-E488-B77B-DF7491604AF3}"/>
              </a:ext>
            </a:extLst>
          </p:cNvPr>
          <p:cNvSpPr>
            <a:spLocks noGrp="1"/>
          </p:cNvSpPr>
          <p:nvPr>
            <p:ph type="title"/>
          </p:nvPr>
        </p:nvSpPr>
        <p:spPr>
          <a:xfrm>
            <a:off x="838200" y="620742"/>
            <a:ext cx="10515600" cy="1325563"/>
          </a:xfrm>
        </p:spPr>
        <p:txBody>
          <a:bodyPr>
            <a:normAutofit/>
          </a:bodyPr>
          <a:lstStyle/>
          <a:p>
            <a:endParaRPr lang="en-GB" dirty="0">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B461E5-E516-3D3B-7BF1-A2FF808DF589}"/>
              </a:ext>
            </a:extLst>
          </p:cNvPr>
          <p:cNvSpPr>
            <a:spLocks noGrp="1"/>
          </p:cNvSpPr>
          <p:nvPr>
            <p:ph sz="half" idx="1"/>
          </p:nvPr>
        </p:nvSpPr>
        <p:spPr>
          <a:xfrm>
            <a:off x="838200" y="2266345"/>
            <a:ext cx="5097780" cy="3910617"/>
          </a:xfrm>
        </p:spPr>
        <p:txBody>
          <a:bodyPr>
            <a:noAutofit/>
          </a:bodyPr>
          <a:lstStyle/>
          <a:p>
            <a:r>
              <a:rPr lang="en-GB" sz="2400" b="0" i="0" dirty="0">
                <a:effectLst/>
                <a:latin typeface="Roboto" panose="02000000000000000000" pitchFamily="2" charset="0"/>
              </a:rPr>
              <a:t>Mae </a:t>
            </a:r>
            <a:r>
              <a:rPr lang="en-GB" sz="2400" b="0" i="0" dirty="0" err="1">
                <a:effectLst/>
                <a:latin typeface="Roboto" panose="02000000000000000000" pitchFamily="2" charset="0"/>
              </a:rPr>
              <a:t>addysg</a:t>
            </a:r>
            <a:r>
              <a:rPr lang="en-GB" sz="2400" b="0" i="0" dirty="0">
                <a:effectLst/>
                <a:latin typeface="Roboto" panose="02000000000000000000" pitchFamily="2" charset="0"/>
              </a:rPr>
              <a:t> </a:t>
            </a:r>
            <a:r>
              <a:rPr lang="en-GB" sz="2400" b="0" i="0" dirty="0" err="1">
                <a:effectLst/>
                <a:latin typeface="Roboto" panose="02000000000000000000" pitchFamily="2" charset="0"/>
              </a:rPr>
              <a:t>yn</a:t>
            </a:r>
            <a:r>
              <a:rPr lang="en-GB" sz="2400" b="0" i="0" dirty="0">
                <a:effectLst/>
                <a:latin typeface="Roboto" panose="02000000000000000000" pitchFamily="2" charset="0"/>
              </a:rPr>
              <a:t> </a:t>
            </a:r>
            <a:r>
              <a:rPr lang="en-GB" sz="2400" b="0" i="0" dirty="0" err="1">
                <a:effectLst/>
                <a:latin typeface="Roboto" panose="02000000000000000000" pitchFamily="2" charset="0"/>
              </a:rPr>
              <a:t>parhau</a:t>
            </a:r>
            <a:r>
              <a:rPr lang="en-GB" sz="2400" b="0" i="0" dirty="0">
                <a:effectLst/>
                <a:latin typeface="Roboto" panose="02000000000000000000" pitchFamily="2" charset="0"/>
              </a:rPr>
              <a:t> </a:t>
            </a:r>
            <a:r>
              <a:rPr lang="en-GB" sz="2400" b="0" i="0" dirty="0" err="1">
                <a:effectLst/>
                <a:latin typeface="Roboto" panose="02000000000000000000" pitchFamily="2" charset="0"/>
              </a:rPr>
              <a:t>i</a:t>
            </a:r>
            <a:r>
              <a:rPr lang="en-GB" sz="2400" b="0" i="0" dirty="0">
                <a:effectLst/>
                <a:latin typeface="Roboto" panose="02000000000000000000" pitchFamily="2" charset="0"/>
              </a:rPr>
              <a:t> </a:t>
            </a:r>
            <a:r>
              <a:rPr lang="en-GB" sz="2400" b="0" i="0" dirty="0" err="1">
                <a:effectLst/>
                <a:latin typeface="Roboto" panose="02000000000000000000" pitchFamily="2" charset="0"/>
              </a:rPr>
              <a:t>fod</a:t>
            </a:r>
            <a:r>
              <a:rPr lang="en-GB" sz="2400" b="0" i="0" dirty="0">
                <a:effectLst/>
                <a:latin typeface="Roboto" panose="02000000000000000000" pitchFamily="2" charset="0"/>
              </a:rPr>
              <a:t> </a:t>
            </a:r>
            <a:r>
              <a:rPr lang="en-GB" sz="2400" b="0" i="0" dirty="0" err="1">
                <a:effectLst/>
                <a:latin typeface="Roboto" panose="02000000000000000000" pitchFamily="2" charset="0"/>
              </a:rPr>
              <a:t>yn</a:t>
            </a:r>
            <a:r>
              <a:rPr lang="en-GB" sz="2400" b="0" i="0" dirty="0">
                <a:effectLst/>
                <a:latin typeface="Roboto" panose="02000000000000000000" pitchFamily="2" charset="0"/>
              </a:rPr>
              <a:t> </a:t>
            </a:r>
            <a:r>
              <a:rPr lang="en-GB" sz="2400" b="0" i="0" dirty="0" err="1">
                <a:effectLst/>
                <a:latin typeface="Roboto" panose="02000000000000000000" pitchFamily="2" charset="0"/>
              </a:rPr>
              <a:t>gonglfaen</a:t>
            </a:r>
            <a:r>
              <a:rPr lang="en-GB" sz="2400" b="0" i="0" dirty="0">
                <a:effectLst/>
                <a:latin typeface="Roboto" panose="02000000000000000000" pitchFamily="2" charset="0"/>
              </a:rPr>
              <a:t> </a:t>
            </a:r>
            <a:r>
              <a:rPr lang="en-GB" sz="2400" b="0" i="0" dirty="0" err="1">
                <a:effectLst/>
                <a:latin typeface="Roboto" panose="02000000000000000000" pitchFamily="2" charset="0"/>
              </a:rPr>
              <a:t>ein</a:t>
            </a:r>
            <a:r>
              <a:rPr lang="en-GB" sz="2400" b="0" i="0" dirty="0">
                <a:effectLst/>
                <a:latin typeface="Roboto" panose="02000000000000000000" pitchFamily="2" charset="0"/>
              </a:rPr>
              <a:t> </a:t>
            </a:r>
            <a:r>
              <a:rPr lang="en-GB" sz="2400" b="0" i="0" dirty="0" err="1">
                <a:effectLst/>
                <a:latin typeface="Roboto" panose="02000000000000000000" pitchFamily="2" charset="0"/>
              </a:rPr>
              <a:t>gwaith</a:t>
            </a:r>
            <a:r>
              <a:rPr lang="en-GB" sz="2400" b="0" i="0" dirty="0">
                <a:effectLst/>
                <a:latin typeface="Roboto" panose="02000000000000000000" pitchFamily="2" charset="0"/>
              </a:rPr>
              <a:t> </a:t>
            </a:r>
            <a:r>
              <a:rPr lang="en-GB" sz="2400" b="0" i="0" dirty="0" err="1">
                <a:effectLst/>
                <a:latin typeface="Roboto" panose="02000000000000000000" pitchFamily="2" charset="0"/>
              </a:rPr>
              <a:t>fel</a:t>
            </a:r>
            <a:r>
              <a:rPr lang="en-GB" sz="2400" b="0" i="0" dirty="0">
                <a:effectLst/>
                <a:latin typeface="Roboto" panose="02000000000000000000" pitchFamily="2" charset="0"/>
              </a:rPr>
              <a:t> </a:t>
            </a:r>
            <a:r>
              <a:rPr lang="en-GB" sz="2400" b="0" i="0" dirty="0" err="1">
                <a:effectLst/>
                <a:latin typeface="Roboto" panose="02000000000000000000" pitchFamily="2" charset="0"/>
              </a:rPr>
              <a:t>gweithwyr</a:t>
            </a:r>
            <a:r>
              <a:rPr lang="en-GB" sz="2400" b="0" i="0" dirty="0">
                <a:effectLst/>
                <a:latin typeface="Roboto" panose="02000000000000000000" pitchFamily="2" charset="0"/>
              </a:rPr>
              <a:t> </a:t>
            </a:r>
            <a:r>
              <a:rPr lang="en-GB" sz="2400" b="0" i="0" dirty="0" err="1">
                <a:effectLst/>
                <a:latin typeface="Roboto" panose="02000000000000000000" pitchFamily="2" charset="0"/>
              </a:rPr>
              <a:t>ieuenctid</a:t>
            </a:r>
            <a:r>
              <a:rPr lang="en-GB" sz="2400" b="0" i="0" dirty="0">
                <a:effectLst/>
                <a:latin typeface="Roboto" panose="02000000000000000000" pitchFamily="2" charset="0"/>
              </a:rPr>
              <a:t>, </a:t>
            </a:r>
            <a:r>
              <a:rPr lang="en-GB" sz="2400" b="0" i="0" dirty="0" err="1">
                <a:effectLst/>
                <a:latin typeface="Roboto" panose="02000000000000000000" pitchFamily="2" charset="0"/>
              </a:rPr>
              <a:t>gyda</a:t>
            </a:r>
            <a:r>
              <a:rPr lang="en-GB" sz="2400" b="0" i="0" dirty="0">
                <a:effectLst/>
                <a:latin typeface="Roboto" panose="02000000000000000000" pitchFamily="2" charset="0"/>
              </a:rPr>
              <a:t> </a:t>
            </a:r>
            <a:r>
              <a:rPr lang="en-GB" sz="2400" b="0" i="0" dirty="0" err="1">
                <a:effectLst/>
                <a:latin typeface="Roboto" panose="02000000000000000000" pitchFamily="2" charset="0"/>
              </a:rPr>
              <a:t>gweithwyr</a:t>
            </a:r>
            <a:r>
              <a:rPr lang="en-GB" sz="2400" b="0" i="0" dirty="0">
                <a:effectLst/>
                <a:latin typeface="Roboto" panose="02000000000000000000" pitchFamily="2" charset="0"/>
              </a:rPr>
              <a:t> </a:t>
            </a:r>
            <a:r>
              <a:rPr lang="en-GB" sz="2400" b="0" i="0" dirty="0" err="1">
                <a:effectLst/>
                <a:latin typeface="Roboto" panose="02000000000000000000" pitchFamily="2" charset="0"/>
              </a:rPr>
              <a:t>ieuenctid</a:t>
            </a:r>
            <a:r>
              <a:rPr lang="en-GB" sz="2400" b="0" i="0" dirty="0">
                <a:effectLst/>
                <a:latin typeface="Roboto" panose="02000000000000000000" pitchFamily="2" charset="0"/>
              </a:rPr>
              <a:t> </a:t>
            </a:r>
            <a:r>
              <a:rPr lang="en-GB" sz="2400" b="0" i="0" dirty="0" err="1">
                <a:effectLst/>
                <a:latin typeface="Roboto" panose="02000000000000000000" pitchFamily="2" charset="0"/>
              </a:rPr>
              <a:t>yn</a:t>
            </a:r>
            <a:r>
              <a:rPr lang="en-GB" sz="2400" b="0" i="0" dirty="0">
                <a:effectLst/>
                <a:latin typeface="Roboto" panose="02000000000000000000" pitchFamily="2" charset="0"/>
              </a:rPr>
              <a:t> </a:t>
            </a:r>
            <a:r>
              <a:rPr lang="en-GB" sz="2400" b="0" i="0" dirty="0" err="1">
                <a:effectLst/>
                <a:latin typeface="Roboto" panose="02000000000000000000" pitchFamily="2" charset="0"/>
              </a:rPr>
              <a:t>defnyddio</a:t>
            </a:r>
            <a:r>
              <a:rPr lang="en-GB" sz="2400" b="0" i="0" dirty="0">
                <a:effectLst/>
                <a:latin typeface="Roboto" panose="02000000000000000000" pitchFamily="2" charset="0"/>
              </a:rPr>
              <a:t> </a:t>
            </a:r>
            <a:r>
              <a:rPr lang="en-GB" sz="2400" b="0" i="0" dirty="0" err="1">
                <a:effectLst/>
                <a:latin typeface="Roboto" panose="02000000000000000000" pitchFamily="2" charset="0"/>
              </a:rPr>
              <a:t>dulliau</a:t>
            </a:r>
            <a:r>
              <a:rPr lang="en-GB" sz="2400" b="0" i="0" dirty="0">
                <a:effectLst/>
                <a:latin typeface="Roboto" panose="02000000000000000000" pitchFamily="2" charset="0"/>
              </a:rPr>
              <a:t> </a:t>
            </a:r>
            <a:r>
              <a:rPr lang="en-GB" sz="2400" b="0" i="0" dirty="0" err="1">
                <a:effectLst/>
                <a:latin typeface="Roboto" panose="02000000000000000000" pitchFamily="2" charset="0"/>
              </a:rPr>
              <a:t>dysgu</a:t>
            </a:r>
            <a:r>
              <a:rPr lang="en-GB" sz="2400" b="0" i="0" dirty="0">
                <a:effectLst/>
                <a:latin typeface="Roboto" panose="02000000000000000000" pitchFamily="2" charset="0"/>
              </a:rPr>
              <a:t> </a:t>
            </a:r>
            <a:r>
              <a:rPr lang="en-GB" sz="2400" b="0" i="0" dirty="0" err="1">
                <a:effectLst/>
                <a:latin typeface="Roboto" panose="02000000000000000000" pitchFamily="2" charset="0"/>
              </a:rPr>
              <a:t>anffurfiol</a:t>
            </a:r>
            <a:r>
              <a:rPr lang="en-GB" sz="2400" b="0" i="0" dirty="0">
                <a:effectLst/>
                <a:latin typeface="Roboto" panose="02000000000000000000" pitchFamily="2" charset="0"/>
              </a:rPr>
              <a:t> ac </a:t>
            </a:r>
            <a:r>
              <a:rPr lang="en-GB" sz="2400" b="0" i="0" dirty="0" err="1">
                <a:effectLst/>
                <a:latin typeface="Roboto" panose="02000000000000000000" pitchFamily="2" charset="0"/>
              </a:rPr>
              <a:t>anffurfiol</a:t>
            </a:r>
            <a:r>
              <a:rPr lang="en-GB" sz="2400" b="0" i="0" dirty="0">
                <a:effectLst/>
                <a:latin typeface="Roboto" panose="02000000000000000000" pitchFamily="2" charset="0"/>
              </a:rPr>
              <a:t> </a:t>
            </a:r>
            <a:r>
              <a:rPr lang="en-GB" sz="2400" b="0" i="0" dirty="0" err="1">
                <a:effectLst/>
                <a:latin typeface="Roboto" panose="02000000000000000000" pitchFamily="2" charset="0"/>
              </a:rPr>
              <a:t>i</a:t>
            </a:r>
            <a:r>
              <a:rPr lang="en-GB" sz="2400" b="0" i="0" dirty="0">
                <a:effectLst/>
                <a:latin typeface="Roboto" panose="02000000000000000000" pitchFamily="2" charset="0"/>
              </a:rPr>
              <a:t> </a:t>
            </a:r>
            <a:r>
              <a:rPr lang="en-GB" sz="2400" b="0" i="0" dirty="0" err="1">
                <a:effectLst/>
                <a:latin typeface="Roboto" panose="02000000000000000000" pitchFamily="2" charset="0"/>
              </a:rPr>
              <a:t>annog</a:t>
            </a:r>
            <a:r>
              <a:rPr lang="en-GB" sz="2400" b="0" i="0" dirty="0">
                <a:effectLst/>
                <a:latin typeface="Roboto" panose="02000000000000000000" pitchFamily="2" charset="0"/>
              </a:rPr>
              <a:t> </a:t>
            </a:r>
            <a:r>
              <a:rPr lang="en-GB" sz="2400" b="0" i="0" dirty="0" err="1">
                <a:effectLst/>
                <a:latin typeface="Roboto" panose="02000000000000000000" pitchFamily="2" charset="0"/>
              </a:rPr>
              <a:t>pobl</a:t>
            </a:r>
            <a:r>
              <a:rPr lang="en-GB" sz="2400" b="0" i="0" dirty="0">
                <a:effectLst/>
                <a:latin typeface="Roboto" panose="02000000000000000000" pitchFamily="2" charset="0"/>
              </a:rPr>
              <a:t> </a:t>
            </a:r>
            <a:r>
              <a:rPr lang="en-GB" sz="2400" b="0" i="0" dirty="0" err="1">
                <a:effectLst/>
                <a:latin typeface="Roboto" panose="02000000000000000000" pitchFamily="2" charset="0"/>
              </a:rPr>
              <a:t>ifanc</a:t>
            </a:r>
            <a:r>
              <a:rPr lang="en-GB" sz="2400" b="0" i="0" dirty="0">
                <a:effectLst/>
                <a:latin typeface="Roboto" panose="02000000000000000000" pitchFamily="2" charset="0"/>
              </a:rPr>
              <a:t> </a:t>
            </a:r>
            <a:r>
              <a:rPr lang="en-GB" sz="2400" b="0" i="0" dirty="0" err="1">
                <a:effectLst/>
                <a:latin typeface="Roboto" panose="02000000000000000000" pitchFamily="2" charset="0"/>
              </a:rPr>
              <a:t>i</a:t>
            </a:r>
            <a:r>
              <a:rPr lang="en-GB" sz="2400" b="0" i="0" dirty="0">
                <a:effectLst/>
                <a:latin typeface="Roboto" panose="02000000000000000000" pitchFamily="2" charset="0"/>
              </a:rPr>
              <a:t> </a:t>
            </a:r>
            <a:r>
              <a:rPr lang="en-GB" sz="2400" b="0" i="0" dirty="0" err="1">
                <a:effectLst/>
                <a:latin typeface="Roboto" panose="02000000000000000000" pitchFamily="2" charset="0"/>
              </a:rPr>
              <a:t>ddysgu</a:t>
            </a:r>
            <a:r>
              <a:rPr lang="en-GB" sz="2400" b="0" i="0" dirty="0">
                <a:effectLst/>
                <a:latin typeface="Roboto" panose="02000000000000000000" pitchFamily="2" charset="0"/>
              </a:rPr>
              <a:t> (Jolly, 2010, t. 5). Mae </a:t>
            </a:r>
            <a:r>
              <a:rPr lang="en-GB" sz="2400" b="0" i="0" dirty="0" err="1">
                <a:effectLst/>
                <a:latin typeface="Roboto" panose="02000000000000000000" pitchFamily="2" charset="0"/>
              </a:rPr>
              <a:t>Strategaeth</a:t>
            </a:r>
            <a:r>
              <a:rPr lang="en-GB" sz="2400" b="0" i="0" dirty="0">
                <a:effectLst/>
                <a:latin typeface="Roboto" panose="02000000000000000000" pitchFamily="2" charset="0"/>
              </a:rPr>
              <a:t> </a:t>
            </a:r>
            <a:r>
              <a:rPr lang="en-GB" sz="2400" b="0" i="0" dirty="0" err="1">
                <a:effectLst/>
                <a:latin typeface="Roboto" panose="02000000000000000000" pitchFamily="2" charset="0"/>
              </a:rPr>
              <a:t>Gwasanaeth</a:t>
            </a:r>
            <a:r>
              <a:rPr lang="en-GB" sz="2400" b="0" i="0" dirty="0">
                <a:effectLst/>
                <a:latin typeface="Roboto" panose="02000000000000000000" pitchFamily="2" charset="0"/>
              </a:rPr>
              <a:t> </a:t>
            </a:r>
            <a:r>
              <a:rPr lang="en-GB" sz="2400" b="0" i="0" dirty="0" err="1">
                <a:effectLst/>
                <a:latin typeface="Roboto" panose="02000000000000000000" pitchFamily="2" charset="0"/>
              </a:rPr>
              <a:t>Ieuenctid</a:t>
            </a:r>
            <a:r>
              <a:rPr lang="en-GB" sz="2400" b="0" i="0" dirty="0">
                <a:effectLst/>
                <a:latin typeface="Roboto" panose="02000000000000000000" pitchFamily="2" charset="0"/>
              </a:rPr>
              <a:t> </a:t>
            </a:r>
            <a:r>
              <a:rPr lang="en-GB" sz="2400" b="0" i="0" dirty="0" err="1">
                <a:effectLst/>
                <a:latin typeface="Roboto" panose="02000000000000000000" pitchFamily="2" charset="0"/>
              </a:rPr>
              <a:t>Cenedlaethol</a:t>
            </a:r>
            <a:r>
              <a:rPr lang="en-GB" sz="2400" b="0" i="0" dirty="0">
                <a:effectLst/>
                <a:latin typeface="Roboto" panose="02000000000000000000" pitchFamily="2" charset="0"/>
              </a:rPr>
              <a:t> Cymru </a:t>
            </a:r>
            <a:r>
              <a:rPr lang="en-GB" sz="2400" b="0" i="0" dirty="0" err="1">
                <a:effectLst/>
                <a:latin typeface="Roboto" panose="02000000000000000000" pitchFamily="2" charset="0"/>
              </a:rPr>
              <a:t>hefyd</a:t>
            </a:r>
            <a:r>
              <a:rPr lang="en-GB" sz="2400" b="0" i="0" dirty="0">
                <a:effectLst/>
                <a:latin typeface="Roboto" panose="02000000000000000000" pitchFamily="2" charset="0"/>
              </a:rPr>
              <a:t> </a:t>
            </a:r>
            <a:r>
              <a:rPr lang="en-GB" sz="2400" b="0" i="0" dirty="0" err="1">
                <a:effectLst/>
                <a:latin typeface="Roboto" panose="02000000000000000000" pitchFamily="2" charset="0"/>
              </a:rPr>
              <a:t>yn</a:t>
            </a:r>
            <a:r>
              <a:rPr lang="en-GB" sz="2400" b="0" i="0" dirty="0">
                <a:effectLst/>
                <a:latin typeface="Roboto" panose="02000000000000000000" pitchFamily="2" charset="0"/>
              </a:rPr>
              <a:t> nodi </a:t>
            </a:r>
            <a:r>
              <a:rPr lang="en-GB" sz="2400" b="0" i="0" dirty="0" err="1">
                <a:effectLst/>
                <a:latin typeface="Roboto" panose="02000000000000000000" pitchFamily="2" charset="0"/>
              </a:rPr>
              <a:t>mai'r</a:t>
            </a:r>
            <a:r>
              <a:rPr lang="en-GB" sz="2400" b="0" i="0" dirty="0">
                <a:effectLst/>
                <a:latin typeface="Roboto" panose="02000000000000000000" pitchFamily="2" charset="0"/>
              </a:rPr>
              <a:t> </a:t>
            </a:r>
            <a:r>
              <a:rPr lang="en-GB" sz="2400" b="0" i="0" dirty="0" err="1">
                <a:effectLst/>
                <a:latin typeface="Roboto" panose="02000000000000000000" pitchFamily="2" charset="0"/>
              </a:rPr>
              <a:t>nodwedd</a:t>
            </a:r>
            <a:r>
              <a:rPr lang="en-GB" sz="2400" b="0" i="0" dirty="0">
                <a:effectLst/>
                <a:latin typeface="Roboto" panose="02000000000000000000" pitchFamily="2" charset="0"/>
              </a:rPr>
              <a:t> </a:t>
            </a:r>
            <a:r>
              <a:rPr lang="en-GB" sz="2400" b="0" i="0" dirty="0" err="1">
                <a:effectLst/>
                <a:latin typeface="Roboto" panose="02000000000000000000" pitchFamily="2" charset="0"/>
              </a:rPr>
              <a:t>allweddol</a:t>
            </a:r>
            <a:r>
              <a:rPr lang="en-GB" sz="2400" b="0" i="0" dirty="0">
                <a:effectLst/>
                <a:latin typeface="Roboto" panose="02000000000000000000" pitchFamily="2" charset="0"/>
              </a:rPr>
              <a:t> hon </a:t>
            </a:r>
            <a:r>
              <a:rPr lang="en-GB" sz="2400" b="0" i="0" dirty="0" err="1">
                <a:effectLst/>
                <a:latin typeface="Roboto" panose="02000000000000000000" pitchFamily="2" charset="0"/>
              </a:rPr>
              <a:t>yw</a:t>
            </a:r>
            <a:r>
              <a:rPr lang="en-GB" sz="2400" b="0" i="0" dirty="0">
                <a:effectLst/>
                <a:latin typeface="Roboto" panose="02000000000000000000" pitchFamily="2" charset="0"/>
              </a:rPr>
              <a:t> </a:t>
            </a:r>
            <a:r>
              <a:rPr lang="en-GB" sz="2400" b="0" i="0" dirty="0" err="1">
                <a:effectLst/>
                <a:latin typeface="Roboto" panose="02000000000000000000" pitchFamily="2" charset="0"/>
              </a:rPr>
              <a:t>hanfod</a:t>
            </a:r>
            <a:r>
              <a:rPr lang="en-GB" sz="2400" b="0" i="0" dirty="0">
                <a:effectLst/>
                <a:latin typeface="Roboto" panose="02000000000000000000" pitchFamily="2" charset="0"/>
              </a:rPr>
              <a:t> y </a:t>
            </a:r>
            <a:r>
              <a:rPr lang="en-GB" sz="2400" b="0" i="0" dirty="0" err="1">
                <a:effectLst/>
                <a:latin typeface="Roboto" panose="02000000000000000000" pitchFamily="2" charset="0"/>
              </a:rPr>
              <a:t>proffesiwn</a:t>
            </a:r>
            <a:r>
              <a:rPr lang="en-GB" sz="2400" b="0" i="0" dirty="0">
                <a:effectLst/>
                <a:latin typeface="Roboto" panose="02000000000000000000" pitchFamily="2" charset="0"/>
              </a:rPr>
              <a:t>, </a:t>
            </a:r>
            <a:r>
              <a:rPr lang="en-GB" sz="2400" b="0" i="0" dirty="0" err="1">
                <a:effectLst/>
                <a:latin typeface="Roboto" panose="02000000000000000000" pitchFamily="2" charset="0"/>
              </a:rPr>
              <a:t>ond</a:t>
            </a:r>
            <a:r>
              <a:rPr lang="en-GB" sz="2400" b="0" i="0" dirty="0">
                <a:effectLst/>
                <a:latin typeface="Roboto" panose="02000000000000000000" pitchFamily="2" charset="0"/>
              </a:rPr>
              <a:t> </a:t>
            </a:r>
            <a:r>
              <a:rPr lang="en-GB" sz="2400" b="0" i="0" dirty="0" err="1">
                <a:effectLst/>
                <a:latin typeface="Roboto" panose="02000000000000000000" pitchFamily="2" charset="0"/>
              </a:rPr>
              <a:t>gyda</a:t>
            </a:r>
            <a:r>
              <a:rPr lang="en-GB" sz="2400" b="0" i="0" dirty="0">
                <a:effectLst/>
                <a:latin typeface="Roboto" panose="02000000000000000000" pitchFamily="2" charset="0"/>
              </a:rPr>
              <a:t> </a:t>
            </a:r>
            <a:r>
              <a:rPr lang="en-GB" sz="2400" b="0" i="0" dirty="0" err="1">
                <a:effectLst/>
                <a:latin typeface="Roboto" panose="02000000000000000000" pitchFamily="2" charset="0"/>
              </a:rPr>
              <a:t>phwyslais</a:t>
            </a:r>
            <a:r>
              <a:rPr lang="en-GB" sz="2400" b="0" i="0" dirty="0">
                <a:effectLst/>
                <a:latin typeface="Roboto" panose="02000000000000000000" pitchFamily="2" charset="0"/>
              </a:rPr>
              <a:t> </a:t>
            </a:r>
            <a:r>
              <a:rPr lang="en-GB" sz="2400" b="0" i="0" dirty="0" err="1">
                <a:effectLst/>
                <a:latin typeface="Roboto" panose="02000000000000000000" pitchFamily="2" charset="0"/>
              </a:rPr>
              <a:t>arbennig</a:t>
            </a:r>
            <a:r>
              <a:rPr lang="en-GB" sz="2400" b="0" i="0" dirty="0">
                <a:effectLst/>
                <a:latin typeface="Roboto" panose="02000000000000000000" pitchFamily="2" charset="0"/>
              </a:rPr>
              <a:t> </a:t>
            </a:r>
            <a:r>
              <a:rPr lang="en-GB" sz="2400" b="0" i="0" dirty="0" err="1">
                <a:effectLst/>
                <a:latin typeface="Roboto" panose="02000000000000000000" pitchFamily="2" charset="0"/>
              </a:rPr>
              <a:t>ar</a:t>
            </a:r>
            <a:r>
              <a:rPr lang="en-GB" sz="2400" b="0" i="0" dirty="0">
                <a:effectLst/>
                <a:latin typeface="Roboto" panose="02000000000000000000" pitchFamily="2" charset="0"/>
              </a:rPr>
              <a:t> y </a:t>
            </a:r>
            <a:r>
              <a:rPr lang="en-GB" sz="2400" b="0" i="0" dirty="0" err="1">
                <a:effectLst/>
                <a:latin typeface="Roboto" panose="02000000000000000000" pitchFamily="2" charset="0"/>
              </a:rPr>
              <a:t>patrwm</a:t>
            </a:r>
            <a:r>
              <a:rPr lang="en-GB" sz="2400" b="0" i="0" dirty="0">
                <a:effectLst/>
                <a:latin typeface="Roboto" panose="02000000000000000000" pitchFamily="2" charset="0"/>
              </a:rPr>
              <a:t> </a:t>
            </a:r>
            <a:r>
              <a:rPr lang="en-GB" sz="2400" b="0" i="0" dirty="0" err="1">
                <a:effectLst/>
                <a:latin typeface="Roboto" panose="02000000000000000000" pitchFamily="2" charset="0"/>
              </a:rPr>
              <a:t>addysg</a:t>
            </a:r>
            <a:r>
              <a:rPr lang="en-GB" sz="2400" b="0" i="0" dirty="0">
                <a:effectLst/>
                <a:latin typeface="Roboto" panose="02000000000000000000" pitchFamily="2" charset="0"/>
              </a:rPr>
              <a:t> </a:t>
            </a:r>
            <a:r>
              <a:rPr lang="en-GB" sz="2400" b="0" i="0" dirty="0" err="1">
                <a:effectLst/>
                <a:latin typeface="Roboto" panose="02000000000000000000" pitchFamily="2" charset="0"/>
              </a:rPr>
              <a:t>anffurfiol</a:t>
            </a:r>
            <a:r>
              <a:rPr lang="en-GB" sz="2400" b="0" i="0" dirty="0">
                <a:effectLst/>
                <a:latin typeface="Roboto" panose="02000000000000000000" pitchFamily="2" charset="0"/>
              </a:rPr>
              <a:t>.</a:t>
            </a:r>
            <a:endParaRPr lang="en-GB" sz="2400" dirty="0"/>
          </a:p>
        </p:txBody>
      </p:sp>
      <p:sp>
        <p:nvSpPr>
          <p:cNvPr id="4" name="Content Placeholder 3">
            <a:extLst>
              <a:ext uri="{FF2B5EF4-FFF2-40B4-BE49-F238E27FC236}">
                <a16:creationId xmlns:a16="http://schemas.microsoft.com/office/drawing/2014/main" id="{D0E5C865-FCC9-6E34-B89F-BF63D74D9673}"/>
              </a:ext>
            </a:extLst>
          </p:cNvPr>
          <p:cNvSpPr>
            <a:spLocks noGrp="1"/>
          </p:cNvSpPr>
          <p:nvPr>
            <p:ph sz="half" idx="2"/>
          </p:nvPr>
        </p:nvSpPr>
        <p:spPr>
          <a:xfrm>
            <a:off x="6256020" y="2266345"/>
            <a:ext cx="5097780" cy="3910618"/>
          </a:xfrm>
        </p:spPr>
        <p:txBody>
          <a:bodyPr>
            <a:normAutofit lnSpcReduction="10000"/>
          </a:bodyPr>
          <a:lstStyle/>
          <a:p>
            <a:r>
              <a:rPr lang="en-US" altLang="en-US" sz="2400" dirty="0">
                <a:solidFill>
                  <a:srgbClr val="FFFFFF"/>
                </a:solidFill>
              </a:rPr>
              <a:t>Education continues to be a cornerstone of our work as youth workers, with youth workers </a:t>
            </a:r>
            <a:r>
              <a:rPr lang="en-US" altLang="en-US" sz="2400" dirty="0" err="1">
                <a:solidFill>
                  <a:srgbClr val="FFFFFF"/>
                </a:solidFill>
              </a:rPr>
              <a:t>utilising</a:t>
            </a:r>
            <a:r>
              <a:rPr lang="en-US" altLang="en-US" sz="2400" dirty="0">
                <a:solidFill>
                  <a:srgbClr val="FFFFFF"/>
                </a:solidFill>
              </a:rPr>
              <a:t> non-formal and informal learning methods to encourage young people to learn (Jolly, 2010, p. 5).  </a:t>
            </a:r>
          </a:p>
          <a:p>
            <a:r>
              <a:rPr lang="en-US" altLang="en-US" sz="2400" dirty="0">
                <a:solidFill>
                  <a:srgbClr val="FFFFFF"/>
                </a:solidFill>
              </a:rPr>
              <a:t>The National Youth Service Strategy for Wales also identifies this key characteristic as forming the essence of the profession, but with particular emphasis on the non-formal education paradigm.  </a:t>
            </a:r>
          </a:p>
          <a:p>
            <a:endParaRPr lang="en-GB" sz="2400" dirty="0">
              <a:solidFill>
                <a:srgbClr val="FFFFFF"/>
              </a:solidFill>
            </a:endParaRPr>
          </a:p>
        </p:txBody>
      </p:sp>
    </p:spTree>
    <p:extLst>
      <p:ext uri="{BB962C8B-B14F-4D97-AF65-F5344CB8AC3E}">
        <p14:creationId xmlns:p14="http://schemas.microsoft.com/office/powerpoint/2010/main" val="187282028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9704" name="Rectangle 29703">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6" name="Rectangle 29705">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8"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710"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712"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9699" name="Rectangle 3"/>
          <p:cNvSpPr>
            <a:spLocks noGrp="1" noChangeArrowheads="1"/>
          </p:cNvSpPr>
          <p:nvPr>
            <p:ph type="body" idx="4294967295"/>
          </p:nvPr>
        </p:nvSpPr>
        <p:spPr>
          <a:xfrm>
            <a:off x="5726163" y="706797"/>
            <a:ext cx="6207007" cy="2944936"/>
          </a:xfrm>
        </p:spPr>
        <p:txBody>
          <a:bodyPr vert="horz" lIns="91440" tIns="45720" rIns="91440" bIns="45720" rtlCol="0" anchor="ctr">
            <a:normAutofit lnSpcReduction="10000"/>
          </a:bodyPr>
          <a:lstStyle/>
          <a:p>
            <a:r>
              <a:rPr lang="en-US" altLang="en-US" sz="2400" dirty="0">
                <a:solidFill>
                  <a:srgbClr val="FFFFFF"/>
                </a:solidFill>
              </a:rPr>
              <a:t>A third dynamic presented by Jeffs and Smith (2008, p. 278) is </a:t>
            </a:r>
            <a:r>
              <a:rPr lang="en-US" altLang="en-US" sz="2400" b="1" dirty="0">
                <a:solidFill>
                  <a:srgbClr val="FFFFFF"/>
                </a:solidFill>
              </a:rPr>
              <a:t>young people.</a:t>
            </a:r>
          </a:p>
          <a:p>
            <a:endParaRPr lang="en-US" altLang="en-US" sz="2400" b="1" dirty="0">
              <a:solidFill>
                <a:srgbClr val="FFFFFF"/>
              </a:solidFill>
            </a:endParaRPr>
          </a:p>
          <a:p>
            <a:r>
              <a:rPr lang="en-US" altLang="en-US" sz="2400" dirty="0">
                <a:solidFill>
                  <a:srgbClr val="FFFFFF"/>
                </a:solidFill>
              </a:rPr>
              <a:t>The National Youth Service Strategy for Wales (WG, 2018) also affirms this notion, specifying the age specific nature of the work, defined as working with young people between the ages of 11 and 25.</a:t>
            </a:r>
          </a:p>
          <a:p>
            <a:endParaRPr lang="en-US" altLang="en-US" sz="2400" dirty="0">
              <a:solidFill>
                <a:srgbClr val="FFFFFF"/>
              </a:solidFill>
            </a:endParaRPr>
          </a:p>
        </p:txBody>
      </p:sp>
      <p:sp>
        <p:nvSpPr>
          <p:cNvPr id="29714"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EE69D43B-E169-FACC-64D2-7B2881573467}"/>
              </a:ext>
            </a:extLst>
          </p:cNvPr>
          <p:cNvSpPr txBox="1"/>
          <p:nvPr/>
        </p:nvSpPr>
        <p:spPr>
          <a:xfrm>
            <a:off x="373202" y="521848"/>
            <a:ext cx="5200284" cy="3046988"/>
          </a:xfrm>
          <a:prstGeom prst="rect">
            <a:avLst/>
          </a:prstGeom>
          <a:noFill/>
        </p:spPr>
        <p:txBody>
          <a:bodyPr wrap="square">
            <a:spAutoFit/>
          </a:bodyPr>
          <a:lstStyle/>
          <a:p>
            <a:r>
              <a:rPr lang="en-GB" sz="2400" b="0" i="0" dirty="0" err="1">
                <a:solidFill>
                  <a:schemeClr val="bg1"/>
                </a:solidFill>
                <a:effectLst/>
                <a:latin typeface="Roboto" panose="02000000000000000000" pitchFamily="2" charset="0"/>
              </a:rPr>
              <a:t>Trydydd</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deinameg</a:t>
            </a:r>
            <a:r>
              <a:rPr lang="en-GB" sz="2400" b="0" i="0" dirty="0">
                <a:solidFill>
                  <a:schemeClr val="bg1"/>
                </a:solidFill>
                <a:effectLst/>
                <a:latin typeface="Roboto" panose="02000000000000000000" pitchFamily="2" charset="0"/>
              </a:rPr>
              <a:t> a </a:t>
            </a:r>
            <a:r>
              <a:rPr lang="en-GB" sz="2400" b="0" i="0" dirty="0" err="1">
                <a:solidFill>
                  <a:schemeClr val="bg1"/>
                </a:solidFill>
                <a:effectLst/>
                <a:latin typeface="Roboto" panose="02000000000000000000" pitchFamily="2" charset="0"/>
              </a:rPr>
              <a:t>gyflwynir</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gan</a:t>
            </a:r>
            <a:r>
              <a:rPr lang="en-GB" sz="2400" b="0" i="0" dirty="0">
                <a:solidFill>
                  <a:schemeClr val="bg1"/>
                </a:solidFill>
                <a:effectLst/>
                <a:latin typeface="Roboto" panose="02000000000000000000" pitchFamily="2" charset="0"/>
              </a:rPr>
              <a:t> Jeffs a Smith (2008, t. 278) </a:t>
            </a:r>
            <a:r>
              <a:rPr lang="en-GB" sz="2400" b="0" i="0" dirty="0" err="1">
                <a:solidFill>
                  <a:schemeClr val="bg1"/>
                </a:solidFill>
                <a:effectLst/>
                <a:latin typeface="Roboto" panose="02000000000000000000" pitchFamily="2" charset="0"/>
              </a:rPr>
              <a:t>yw</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pobl</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ifanc</a:t>
            </a:r>
            <a:r>
              <a:rPr lang="en-GB" sz="2400" b="0" i="0" dirty="0">
                <a:solidFill>
                  <a:schemeClr val="bg1"/>
                </a:solidFill>
                <a:effectLst/>
                <a:latin typeface="Roboto" panose="02000000000000000000" pitchFamily="2" charset="0"/>
              </a:rPr>
              <a:t>. Mae </a:t>
            </a:r>
            <a:r>
              <a:rPr lang="en-GB" sz="2400" b="0" i="0" dirty="0" err="1">
                <a:solidFill>
                  <a:schemeClr val="bg1"/>
                </a:solidFill>
                <a:effectLst/>
                <a:latin typeface="Roboto" panose="02000000000000000000" pitchFamily="2" charset="0"/>
              </a:rPr>
              <a:t>Strategaeth</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Gwasanaeth</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Ieuenctid</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Cenedlaethol</a:t>
            </a:r>
            <a:r>
              <a:rPr lang="en-GB" sz="2400" b="0" i="0" dirty="0">
                <a:solidFill>
                  <a:schemeClr val="bg1"/>
                </a:solidFill>
                <a:effectLst/>
                <a:latin typeface="Roboto" panose="02000000000000000000" pitchFamily="2" charset="0"/>
              </a:rPr>
              <a:t> Cymru (</a:t>
            </a:r>
            <a:r>
              <a:rPr lang="en-GB" sz="2400" b="0" i="0" dirty="0" err="1">
                <a:solidFill>
                  <a:schemeClr val="bg1"/>
                </a:solidFill>
                <a:effectLst/>
                <a:latin typeface="Roboto" panose="02000000000000000000" pitchFamily="2" charset="0"/>
              </a:rPr>
              <a:t>LlC</a:t>
            </a:r>
            <a:r>
              <a:rPr lang="en-GB" sz="2400" b="0" i="0" dirty="0">
                <a:solidFill>
                  <a:schemeClr val="bg1"/>
                </a:solidFill>
                <a:effectLst/>
                <a:latin typeface="Roboto" panose="02000000000000000000" pitchFamily="2" charset="0"/>
              </a:rPr>
              <a:t>, 2018) </a:t>
            </a:r>
            <a:r>
              <a:rPr lang="en-GB" sz="2400" b="0" i="0" dirty="0" err="1">
                <a:solidFill>
                  <a:schemeClr val="bg1"/>
                </a:solidFill>
                <a:effectLst/>
                <a:latin typeface="Roboto" panose="02000000000000000000" pitchFamily="2" charset="0"/>
              </a:rPr>
              <a:t>hefyd</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yn</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cadarnhau’r</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syniad</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hwn</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gan</a:t>
            </a:r>
            <a:r>
              <a:rPr lang="en-GB" sz="2400" b="0" i="0" dirty="0">
                <a:solidFill>
                  <a:schemeClr val="bg1"/>
                </a:solidFill>
                <a:effectLst/>
                <a:latin typeface="Roboto" panose="02000000000000000000" pitchFamily="2" charset="0"/>
              </a:rPr>
              <a:t> nodi </a:t>
            </a:r>
            <a:r>
              <a:rPr lang="en-GB" sz="2400" b="0" i="0" dirty="0" err="1">
                <a:solidFill>
                  <a:schemeClr val="bg1"/>
                </a:solidFill>
                <a:effectLst/>
                <a:latin typeface="Roboto" panose="02000000000000000000" pitchFamily="2" charset="0"/>
              </a:rPr>
              <a:t>natur</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oedran-benodol</a:t>
            </a:r>
            <a:r>
              <a:rPr lang="en-GB" sz="2400" b="0" i="0" dirty="0">
                <a:solidFill>
                  <a:schemeClr val="bg1"/>
                </a:solidFill>
                <a:effectLst/>
                <a:latin typeface="Roboto" panose="02000000000000000000" pitchFamily="2" charset="0"/>
              </a:rPr>
              <a:t> y </a:t>
            </a:r>
            <a:r>
              <a:rPr lang="en-GB" sz="2400" b="0" i="0" dirty="0" err="1">
                <a:solidFill>
                  <a:schemeClr val="bg1"/>
                </a:solidFill>
                <a:effectLst/>
                <a:latin typeface="Roboto" panose="02000000000000000000" pitchFamily="2" charset="0"/>
              </a:rPr>
              <a:t>gwaith</a:t>
            </a:r>
            <a:r>
              <a:rPr lang="en-GB" sz="2400" b="0" i="0" dirty="0">
                <a:solidFill>
                  <a:schemeClr val="bg1"/>
                </a:solidFill>
                <a:effectLst/>
                <a:latin typeface="Roboto" panose="02000000000000000000" pitchFamily="2" charset="0"/>
              </a:rPr>
              <a:t>, a </a:t>
            </a:r>
            <a:r>
              <a:rPr lang="en-GB" sz="2400" b="0" i="0" dirty="0" err="1">
                <a:solidFill>
                  <a:schemeClr val="bg1"/>
                </a:solidFill>
                <a:effectLst/>
                <a:latin typeface="Roboto" panose="02000000000000000000" pitchFamily="2" charset="0"/>
              </a:rPr>
              <a:t>ddiffinnir</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fel</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gweithio</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gyda</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phobl</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ifanc</a:t>
            </a:r>
            <a:r>
              <a:rPr lang="en-GB" sz="2400" b="0" i="0" dirty="0">
                <a:solidFill>
                  <a:schemeClr val="bg1"/>
                </a:solidFill>
                <a:effectLst/>
                <a:latin typeface="Roboto" panose="02000000000000000000" pitchFamily="2" charset="0"/>
              </a:rPr>
              <a:t> </a:t>
            </a:r>
            <a:r>
              <a:rPr lang="en-GB" sz="2400" b="0" i="0" dirty="0" err="1">
                <a:solidFill>
                  <a:schemeClr val="bg1"/>
                </a:solidFill>
                <a:effectLst/>
                <a:latin typeface="Roboto" panose="02000000000000000000" pitchFamily="2" charset="0"/>
              </a:rPr>
              <a:t>rhwng</a:t>
            </a:r>
            <a:r>
              <a:rPr lang="en-GB" sz="2400" b="0" i="0" dirty="0">
                <a:solidFill>
                  <a:schemeClr val="bg1"/>
                </a:solidFill>
                <a:effectLst/>
                <a:latin typeface="Roboto" panose="02000000000000000000" pitchFamily="2" charset="0"/>
              </a:rPr>
              <a:t> 11 a 25 </a:t>
            </a:r>
            <a:r>
              <a:rPr lang="en-GB" sz="2400" b="0" i="0" dirty="0" err="1">
                <a:solidFill>
                  <a:schemeClr val="bg1"/>
                </a:solidFill>
                <a:effectLst/>
                <a:latin typeface="Roboto" panose="02000000000000000000" pitchFamily="2" charset="0"/>
              </a:rPr>
              <a:t>oed</a:t>
            </a:r>
            <a:r>
              <a:rPr lang="en-GB" sz="2400" b="0" i="0" dirty="0">
                <a:solidFill>
                  <a:schemeClr val="bg1"/>
                </a:solidFill>
                <a:effectLst/>
                <a:latin typeface="Roboto" panose="02000000000000000000" pitchFamily="2" charset="0"/>
              </a:rPr>
              <a:t>.</a:t>
            </a:r>
            <a:endParaRPr lang="en-GB" sz="2400" dirty="0">
              <a:solidFill>
                <a:schemeClr val="bg1"/>
              </a:solidFill>
            </a:endParaRPr>
          </a:p>
        </p:txBody>
      </p:sp>
    </p:spTree>
    <p:extLst>
      <p:ext uri="{BB962C8B-B14F-4D97-AF65-F5344CB8AC3E}">
        <p14:creationId xmlns:p14="http://schemas.microsoft.com/office/powerpoint/2010/main" val="811874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752" name="Rectangle 31751">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4" name="Rectangle 31753">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6"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758"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760"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1747" name="Rectangle 3"/>
          <p:cNvSpPr>
            <a:spLocks noGrp="1" noChangeArrowheads="1"/>
          </p:cNvSpPr>
          <p:nvPr>
            <p:ph type="body" idx="4294967295"/>
          </p:nvPr>
        </p:nvSpPr>
        <p:spPr>
          <a:xfrm>
            <a:off x="6057900" y="803706"/>
            <a:ext cx="5851071" cy="2944936"/>
          </a:xfrm>
        </p:spPr>
        <p:txBody>
          <a:bodyPr vert="horz" lIns="91440" tIns="45720" rIns="91440" bIns="45720" rtlCol="0" anchor="ctr">
            <a:normAutofit fontScale="92500" lnSpcReduction="10000"/>
          </a:bodyPr>
          <a:lstStyle/>
          <a:p>
            <a:r>
              <a:rPr lang="en-US" altLang="en-US" sz="2200" dirty="0">
                <a:solidFill>
                  <a:srgbClr val="FFFFFF"/>
                </a:solidFill>
              </a:rPr>
              <a:t>‘Association, relationship and community’ (Jeffs and Smith, 2008, p. 278) is a further important dynamic, along with ‘being friendly, accessible and responsive while acting with integrity’ (ibid).  </a:t>
            </a:r>
          </a:p>
          <a:p>
            <a:endParaRPr lang="en-US" altLang="en-US" sz="2200" dirty="0">
              <a:solidFill>
                <a:srgbClr val="FFFFFF"/>
              </a:solidFill>
            </a:endParaRPr>
          </a:p>
          <a:p>
            <a:r>
              <a:rPr lang="en-US" altLang="en-US" sz="2200" dirty="0">
                <a:solidFill>
                  <a:srgbClr val="FFFFFF"/>
                </a:solidFill>
              </a:rPr>
              <a:t>Additional key characteristics of youth work to consider, as defined by the National Youth Service Strategy for Wales (WAG, 2007, p. 3), is it being driven by a young person first approach, with this approach being universal. </a:t>
            </a:r>
          </a:p>
          <a:p>
            <a:endParaRPr lang="en-US" altLang="en-US" sz="2200" dirty="0">
              <a:solidFill>
                <a:srgbClr val="FFFFFF"/>
              </a:solidFill>
            </a:endParaRPr>
          </a:p>
        </p:txBody>
      </p:sp>
      <p:sp>
        <p:nvSpPr>
          <p:cNvPr id="31762"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08A45086-53B9-C6AE-D514-C70F8EBEBF1F}"/>
              </a:ext>
            </a:extLst>
          </p:cNvPr>
          <p:cNvSpPr txBox="1"/>
          <p:nvPr/>
        </p:nvSpPr>
        <p:spPr>
          <a:xfrm>
            <a:off x="714375" y="684608"/>
            <a:ext cx="4815568" cy="2862322"/>
          </a:xfrm>
          <a:prstGeom prst="rect">
            <a:avLst/>
          </a:prstGeom>
          <a:noFill/>
        </p:spPr>
        <p:txBody>
          <a:bodyPr wrap="square">
            <a:spAutoFit/>
          </a:bodyPr>
          <a:lstStyle/>
          <a:p>
            <a:r>
              <a:rPr lang="en-GB" b="0" i="0" dirty="0">
                <a:solidFill>
                  <a:schemeClr val="bg1"/>
                </a:solidFill>
                <a:effectLst/>
                <a:latin typeface="Roboto" panose="02000000000000000000" pitchFamily="2" charset="0"/>
              </a:rPr>
              <a:t>Mae ‘</a:t>
            </a:r>
            <a:r>
              <a:rPr lang="en-GB" b="0" i="0" dirty="0" err="1">
                <a:solidFill>
                  <a:schemeClr val="bg1"/>
                </a:solidFill>
                <a:effectLst/>
                <a:latin typeface="Roboto" panose="02000000000000000000" pitchFamily="2" charset="0"/>
              </a:rPr>
              <a:t>Cymdeithas</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perthynas</a:t>
            </a:r>
            <a:r>
              <a:rPr lang="en-GB" b="0" i="0" dirty="0">
                <a:solidFill>
                  <a:schemeClr val="bg1"/>
                </a:solidFill>
                <a:effectLst/>
                <a:latin typeface="Roboto" panose="02000000000000000000" pitchFamily="2" charset="0"/>
              </a:rPr>
              <a:t> a </a:t>
            </a:r>
            <a:r>
              <a:rPr lang="en-GB" b="0" i="0" dirty="0" err="1">
                <a:solidFill>
                  <a:schemeClr val="bg1"/>
                </a:solidFill>
                <a:effectLst/>
                <a:latin typeface="Roboto" panose="02000000000000000000" pitchFamily="2" charset="0"/>
              </a:rPr>
              <a:t>chymuned</a:t>
            </a:r>
            <a:r>
              <a:rPr lang="en-GB" b="0" i="0" dirty="0">
                <a:solidFill>
                  <a:schemeClr val="bg1"/>
                </a:solidFill>
                <a:effectLst/>
                <a:latin typeface="Roboto" panose="02000000000000000000" pitchFamily="2" charset="0"/>
              </a:rPr>
              <a:t>’ (Jeffs a Smith, 2008, t. 278)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ddeinamig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pwysig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arall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ynghyd</a:t>
            </a:r>
            <a:r>
              <a:rPr lang="en-GB" b="0" i="0" dirty="0">
                <a:solidFill>
                  <a:schemeClr val="bg1"/>
                </a:solidFill>
                <a:effectLst/>
                <a:latin typeface="Roboto" panose="02000000000000000000" pitchFamily="2" charset="0"/>
              </a:rPr>
              <a:t> â ‘bod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gyfeillgar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hygyrch</a:t>
            </a:r>
            <a:r>
              <a:rPr lang="en-GB" b="0" i="0" dirty="0">
                <a:solidFill>
                  <a:schemeClr val="bg1"/>
                </a:solidFill>
                <a:effectLst/>
                <a:latin typeface="Roboto" panose="02000000000000000000" pitchFamily="2" charset="0"/>
              </a:rPr>
              <a:t> ac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ymatebol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wrth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weithredu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gydag</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uniondeb</a:t>
            </a:r>
            <a:r>
              <a:rPr lang="en-GB" b="0" i="0" dirty="0">
                <a:solidFill>
                  <a:schemeClr val="bg1"/>
                </a:solidFill>
                <a:effectLst/>
                <a:latin typeface="Roboto" panose="02000000000000000000" pitchFamily="2" charset="0"/>
              </a:rPr>
              <a:t>’ (ibid). </a:t>
            </a:r>
            <a:r>
              <a:rPr lang="en-GB" b="0" i="0" dirty="0" err="1">
                <a:solidFill>
                  <a:schemeClr val="bg1"/>
                </a:solidFill>
                <a:effectLst/>
                <a:latin typeface="Roboto" panose="02000000000000000000" pitchFamily="2" charset="0"/>
              </a:rPr>
              <a:t>Nodweddion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allweddol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ychwanegol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gwaith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i'w</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hystyried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fel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diffinnir</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gan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Strategaeth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Gwasanaeth</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Ieuenctid</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Cenedlaethol</a:t>
            </a:r>
            <a:r>
              <a:rPr lang="en-GB" b="0" i="0" dirty="0">
                <a:solidFill>
                  <a:schemeClr val="bg1"/>
                </a:solidFill>
                <a:effectLst/>
                <a:latin typeface="Roboto" panose="02000000000000000000" pitchFamily="2" charset="0"/>
              </a:rPr>
              <a:t> Cymru (</a:t>
            </a:r>
            <a:r>
              <a:rPr lang="en-GB" b="0" i="0" dirty="0" err="1">
                <a:solidFill>
                  <a:schemeClr val="bg1"/>
                </a:solidFill>
                <a:effectLst/>
                <a:latin typeface="Roboto" panose="02000000000000000000" pitchFamily="2" charset="0"/>
              </a:rPr>
              <a:t>LlCC</a:t>
            </a:r>
            <a:r>
              <a:rPr lang="en-GB" b="0" i="0" dirty="0">
                <a:solidFill>
                  <a:schemeClr val="bg1"/>
                </a:solidFill>
                <a:effectLst/>
                <a:latin typeface="Roboto" panose="02000000000000000000" pitchFamily="2" charset="0"/>
              </a:rPr>
              <a:t>, 2007, t. 3), a </a:t>
            </a:r>
            <a:r>
              <a:rPr lang="en-GB" b="0" i="0" dirty="0" err="1">
                <a:solidFill>
                  <a:schemeClr val="bg1"/>
                </a:solidFill>
                <a:effectLst/>
                <a:latin typeface="Roboto" panose="02000000000000000000" pitchFamily="2" charset="0"/>
              </a:rPr>
              <a:t>yw'n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cael</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ei</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yrru</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gan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ddull</a:t>
            </a:r>
            <a:r>
              <a:rPr lang="en-GB" b="0" i="0" dirty="0">
                <a:solidFill>
                  <a:schemeClr val="bg1"/>
                </a:solidFill>
                <a:effectLst/>
                <a:latin typeface="Roboto" panose="02000000000000000000" pitchFamily="2" charset="0"/>
              </a:rPr>
              <a:t> person </a:t>
            </a:r>
            <a:r>
              <a:rPr lang="en-GB" b="0" i="0" dirty="0" err="1">
                <a:solidFill>
                  <a:schemeClr val="bg1"/>
                </a:solidFill>
                <a:effectLst/>
                <a:latin typeface="Roboto" panose="02000000000000000000" pitchFamily="2" charset="0"/>
              </a:rPr>
              <a:t>ifanc</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gyntaf</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gyda'r</a:t>
            </a:r>
            <a:r>
              <a:rPr lang="en-GB" b="0" i="0" dirty="0">
                <a:solidFill>
                  <a:schemeClr val="bg1"/>
                </a:solidFill>
                <a:effectLst/>
                <a:latin typeface="Roboto" panose="02000000000000000000" pitchFamily="2" charset="0"/>
              </a:rPr>
              <a:t> dull </a:t>
            </a:r>
            <a:r>
              <a:rPr lang="en-GB" b="0" i="0" dirty="0" err="1">
                <a:solidFill>
                  <a:schemeClr val="bg1"/>
                </a:solidFill>
                <a:effectLst/>
                <a:latin typeface="Roboto" panose="02000000000000000000" pitchFamily="2" charset="0"/>
              </a:rPr>
              <a:t>hwn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yn</a:t>
            </a:r>
            <a:r>
              <a:rPr lang="en-GB" b="0" i="0" dirty="0">
                <a:solidFill>
                  <a:schemeClr val="bg1"/>
                </a:solidFill>
                <a:effectLst/>
                <a:latin typeface="Roboto" panose="02000000000000000000" pitchFamily="2" charset="0"/>
              </a:rPr>
              <a:t> </a:t>
            </a:r>
            <a:r>
              <a:rPr lang="en-GB" b="0" i="0" dirty="0" err="1">
                <a:solidFill>
                  <a:schemeClr val="bg1"/>
                </a:solidFill>
                <a:effectLst/>
                <a:latin typeface="Roboto" panose="02000000000000000000" pitchFamily="2" charset="0"/>
              </a:rPr>
              <a:t>gyffredinol</a:t>
            </a:r>
            <a:r>
              <a:rPr lang="en-GB" b="0" i="0" dirty="0">
                <a:solidFill>
                  <a:schemeClr val="bg1"/>
                </a:solidFill>
                <a:effectLst/>
                <a:latin typeface="Roboto" panose="02000000000000000000" pitchFamily="2" charset="0"/>
              </a:rPr>
              <a:t>.</a:t>
            </a:r>
            <a:endParaRPr lang="en-GB" dirty="0">
              <a:solidFill>
                <a:schemeClr val="bg1"/>
              </a:solidFill>
            </a:endParaRPr>
          </a:p>
        </p:txBody>
      </p:sp>
    </p:spTree>
    <p:extLst>
      <p:ext uri="{BB962C8B-B14F-4D97-AF65-F5344CB8AC3E}">
        <p14:creationId xmlns:p14="http://schemas.microsoft.com/office/powerpoint/2010/main" val="4152812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3800" name="Rectangle 33799">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2" name="Rectangle 33801">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4"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806"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808"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3795" name="Rectangle 3"/>
          <p:cNvSpPr>
            <a:spLocks noGrp="1" noChangeArrowheads="1"/>
          </p:cNvSpPr>
          <p:nvPr>
            <p:ph type="body" idx="4294967295"/>
          </p:nvPr>
        </p:nvSpPr>
        <p:spPr>
          <a:xfrm>
            <a:off x="6091428" y="712184"/>
            <a:ext cx="5687785" cy="2894644"/>
          </a:xfrm>
        </p:spPr>
        <p:txBody>
          <a:bodyPr vert="horz" lIns="91440" tIns="45720" rIns="91440" bIns="45720" rtlCol="0" anchor="ctr">
            <a:normAutofit lnSpcReduction="10000"/>
          </a:bodyPr>
          <a:lstStyle/>
          <a:p>
            <a:r>
              <a:rPr lang="en-US" altLang="en-US" sz="2200" dirty="0">
                <a:solidFill>
                  <a:srgbClr val="FFFFFF"/>
                </a:solidFill>
              </a:rPr>
              <a:t>Youth work is, therefore, a unique and individual profession, and resulting from this distinctiveness opportunities are created for young people to participate in a plethora of </a:t>
            </a:r>
            <a:r>
              <a:rPr lang="en-US" altLang="en-US" sz="2200" dirty="0" err="1">
                <a:solidFill>
                  <a:srgbClr val="FFFFFF"/>
                </a:solidFill>
              </a:rPr>
              <a:t>programmes</a:t>
            </a:r>
            <a:r>
              <a:rPr lang="en-US" altLang="en-US" sz="2200" dirty="0">
                <a:solidFill>
                  <a:srgbClr val="FFFFFF"/>
                </a:solidFill>
              </a:rPr>
              <a:t> and activities.  </a:t>
            </a:r>
          </a:p>
          <a:p>
            <a:endParaRPr lang="en-US" altLang="en-US" sz="2200" dirty="0">
              <a:solidFill>
                <a:srgbClr val="FFFFFF"/>
              </a:solidFill>
            </a:endParaRPr>
          </a:p>
          <a:p>
            <a:r>
              <a:rPr lang="en-US" altLang="en-US" sz="2200" dirty="0">
                <a:solidFill>
                  <a:srgbClr val="FFFFFF"/>
                </a:solidFill>
              </a:rPr>
              <a:t>The consequent outcomes gained by young people are not only of significant value to the young people themselves, but also to society. </a:t>
            </a:r>
          </a:p>
        </p:txBody>
      </p:sp>
      <p:sp>
        <p:nvSpPr>
          <p:cNvPr id="33810"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82DEF28E-40DF-4217-9AAB-14F2F829A38D}"/>
              </a:ext>
            </a:extLst>
          </p:cNvPr>
          <p:cNvSpPr txBox="1"/>
          <p:nvPr/>
        </p:nvSpPr>
        <p:spPr>
          <a:xfrm>
            <a:off x="260604" y="781513"/>
            <a:ext cx="5299508" cy="2554545"/>
          </a:xfrm>
          <a:prstGeom prst="rect">
            <a:avLst/>
          </a:prstGeom>
          <a:noFill/>
        </p:spPr>
        <p:txBody>
          <a:bodyPr wrap="square">
            <a:spAutoFit/>
          </a:bodyPr>
          <a:lstStyle/>
          <a:p>
            <a:r>
              <a:rPr lang="en-GB" sz="2000" b="0" i="0" dirty="0">
                <a:solidFill>
                  <a:schemeClr val="bg1"/>
                </a:solidFill>
                <a:effectLst/>
                <a:latin typeface="Roboto" panose="02000000000000000000" pitchFamily="2" charset="0"/>
              </a:rPr>
              <a:t>Mae </a:t>
            </a:r>
            <a:r>
              <a:rPr lang="en-GB" sz="2000" b="0" i="0" dirty="0" err="1">
                <a:solidFill>
                  <a:schemeClr val="bg1"/>
                </a:solidFill>
                <a:effectLst/>
                <a:latin typeface="Roboto" panose="02000000000000000000" pitchFamily="2" charset="0"/>
              </a:rPr>
              <a:t>gwaith</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ieuenctid</a:t>
            </a:r>
            <a:r>
              <a:rPr lang="en-GB" sz="2000" b="0" i="0" dirty="0">
                <a:solidFill>
                  <a:schemeClr val="bg1"/>
                </a:solidFill>
                <a:effectLst/>
                <a:latin typeface="Roboto" panose="02000000000000000000" pitchFamily="2" charset="0"/>
              </a:rPr>
              <a:t>, felly, </a:t>
            </a:r>
            <a:r>
              <a:rPr lang="en-GB" sz="2000" b="0" i="0" dirty="0" err="1">
                <a:solidFill>
                  <a:schemeClr val="bg1"/>
                </a:solidFill>
                <a:effectLst/>
                <a:latin typeface="Roboto" panose="02000000000000000000" pitchFamily="2" charset="0"/>
              </a:rPr>
              <a:t>yn</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broffesiwn</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unigryw</a:t>
            </a:r>
            <a:r>
              <a:rPr lang="en-GB" sz="2000" b="0" i="0" dirty="0">
                <a:solidFill>
                  <a:schemeClr val="bg1"/>
                </a:solidFill>
                <a:effectLst/>
                <a:latin typeface="Roboto" panose="02000000000000000000" pitchFamily="2" charset="0"/>
              </a:rPr>
              <a:t> ac </a:t>
            </a:r>
            <a:r>
              <a:rPr lang="en-GB" sz="2000" b="0" i="0" dirty="0" err="1">
                <a:solidFill>
                  <a:schemeClr val="bg1"/>
                </a:solidFill>
                <a:effectLst/>
                <a:latin typeface="Roboto" panose="02000000000000000000" pitchFamily="2" charset="0"/>
              </a:rPr>
              <a:t>unigol</a:t>
            </a:r>
            <a:r>
              <a:rPr lang="en-GB" sz="2000" b="0" i="0" dirty="0">
                <a:solidFill>
                  <a:schemeClr val="bg1"/>
                </a:solidFill>
                <a:effectLst/>
                <a:latin typeface="Roboto" panose="02000000000000000000" pitchFamily="2" charset="0"/>
              </a:rPr>
              <a:t>, ac o </a:t>
            </a:r>
            <a:r>
              <a:rPr lang="en-GB" sz="2000" b="0" i="0" dirty="0" err="1">
                <a:solidFill>
                  <a:schemeClr val="bg1"/>
                </a:solidFill>
                <a:effectLst/>
                <a:latin typeface="Roboto" panose="02000000000000000000" pitchFamily="2" charset="0"/>
              </a:rPr>
              <a:t>ganlyniad</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i'r</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hynodrwydd</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hwn</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mae</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cyfleoedd</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yn</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cael</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eu</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creu</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i</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bobl</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ifanc</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gymryd</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rhan</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mewn</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llu</a:t>
            </a:r>
            <a:r>
              <a:rPr lang="en-GB" sz="2000" b="0" i="0" dirty="0">
                <a:solidFill>
                  <a:schemeClr val="bg1"/>
                </a:solidFill>
                <a:effectLst/>
                <a:latin typeface="Roboto" panose="02000000000000000000" pitchFamily="2" charset="0"/>
              </a:rPr>
              <a:t> o </a:t>
            </a:r>
            <a:r>
              <a:rPr lang="en-GB" sz="2000" b="0" i="0" dirty="0" err="1">
                <a:solidFill>
                  <a:schemeClr val="bg1"/>
                </a:solidFill>
                <a:effectLst/>
                <a:latin typeface="Roboto" panose="02000000000000000000" pitchFamily="2" charset="0"/>
              </a:rPr>
              <a:t>raglenni</a:t>
            </a:r>
            <a:r>
              <a:rPr lang="en-GB" sz="2000" b="0" i="0" dirty="0">
                <a:solidFill>
                  <a:schemeClr val="bg1"/>
                </a:solidFill>
                <a:effectLst/>
                <a:latin typeface="Roboto" panose="02000000000000000000" pitchFamily="2" charset="0"/>
              </a:rPr>
              <a:t> a </a:t>
            </a:r>
            <a:r>
              <a:rPr lang="en-GB" sz="2000" b="0" i="0" dirty="0" err="1">
                <a:solidFill>
                  <a:schemeClr val="bg1"/>
                </a:solidFill>
                <a:effectLst/>
                <a:latin typeface="Roboto" panose="02000000000000000000" pitchFamily="2" charset="0"/>
              </a:rPr>
              <a:t>gweithgareddau</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Mae’r</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canlyniadau</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dilynol</a:t>
            </a:r>
            <a:r>
              <a:rPr lang="en-GB" sz="2000" b="0" i="0" dirty="0">
                <a:solidFill>
                  <a:schemeClr val="bg1"/>
                </a:solidFill>
                <a:effectLst/>
                <a:latin typeface="Roboto" panose="02000000000000000000" pitchFamily="2" charset="0"/>
              </a:rPr>
              <a:t> a </a:t>
            </a:r>
            <a:r>
              <a:rPr lang="en-GB" sz="2000" b="0" i="0" dirty="0" err="1">
                <a:solidFill>
                  <a:schemeClr val="bg1"/>
                </a:solidFill>
                <a:effectLst/>
                <a:latin typeface="Roboto" panose="02000000000000000000" pitchFamily="2" charset="0"/>
              </a:rPr>
              <a:t>enillir</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gan</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bobl</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ifanc</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nid</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yn</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unig</a:t>
            </a:r>
            <a:r>
              <a:rPr lang="en-GB" sz="2000" b="0" i="0" dirty="0">
                <a:solidFill>
                  <a:schemeClr val="bg1"/>
                </a:solidFill>
                <a:effectLst/>
                <a:latin typeface="Roboto" panose="02000000000000000000" pitchFamily="2" charset="0"/>
              </a:rPr>
              <a:t> o </a:t>
            </a:r>
            <a:r>
              <a:rPr lang="en-GB" sz="2000" b="0" i="0" dirty="0" err="1">
                <a:solidFill>
                  <a:schemeClr val="bg1"/>
                </a:solidFill>
                <a:effectLst/>
                <a:latin typeface="Roboto" panose="02000000000000000000" pitchFamily="2" charset="0"/>
              </a:rPr>
              <a:t>werth</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sylweddol</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i’r</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bobl</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ifanc</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eu</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hunain</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ond</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hefyd</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i</a:t>
            </a:r>
            <a:r>
              <a:rPr lang="en-GB" sz="2000" b="0" i="0" dirty="0">
                <a:solidFill>
                  <a:schemeClr val="bg1"/>
                </a:solidFill>
                <a:effectLst/>
                <a:latin typeface="Roboto" panose="02000000000000000000" pitchFamily="2" charset="0"/>
              </a:rPr>
              <a:t> </a:t>
            </a:r>
            <a:r>
              <a:rPr lang="en-GB" sz="2000" b="0" i="0" dirty="0" err="1">
                <a:solidFill>
                  <a:schemeClr val="bg1"/>
                </a:solidFill>
                <a:effectLst/>
                <a:latin typeface="Roboto" panose="02000000000000000000" pitchFamily="2" charset="0"/>
              </a:rPr>
              <a:t>gymdeithas</a:t>
            </a:r>
            <a:r>
              <a:rPr lang="en-GB" sz="2000" b="0" i="0" dirty="0">
                <a:solidFill>
                  <a:schemeClr val="bg1"/>
                </a:solidFill>
                <a:effectLst/>
                <a:latin typeface="Roboto" panose="02000000000000000000" pitchFamily="2" charset="0"/>
              </a:rPr>
              <a:t>.</a:t>
            </a:r>
            <a:endParaRPr lang="en-GB" sz="2000" dirty="0">
              <a:solidFill>
                <a:schemeClr val="bg1"/>
              </a:solidFill>
            </a:endParaRPr>
          </a:p>
        </p:txBody>
      </p:sp>
    </p:spTree>
    <p:extLst>
      <p:ext uri="{BB962C8B-B14F-4D97-AF65-F5344CB8AC3E}">
        <p14:creationId xmlns:p14="http://schemas.microsoft.com/office/powerpoint/2010/main" val="3956205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5849" name="Rectangle 35848">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85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855" name="Freeform: Shape 35854">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842" name="Rectangle 2"/>
          <p:cNvSpPr>
            <a:spLocks noGrp="1" noChangeArrowheads="1"/>
          </p:cNvSpPr>
          <p:nvPr>
            <p:ph type="title"/>
          </p:nvPr>
        </p:nvSpPr>
        <p:spPr>
          <a:xfrm>
            <a:off x="934872" y="982272"/>
            <a:ext cx="3388419" cy="4560970"/>
          </a:xfrm>
        </p:spPr>
        <p:txBody>
          <a:bodyPr vert="horz" lIns="91440" tIns="45720" rIns="91440" bIns="45720" rtlCol="0" anchor="ctr">
            <a:normAutofit/>
          </a:bodyPr>
          <a:lstStyle/>
          <a:p>
            <a:r>
              <a:rPr lang="en-US" altLang="en-US" sz="4000" b="1" kern="1200">
                <a:solidFill>
                  <a:srgbClr val="FFFFFF"/>
                </a:solidFill>
                <a:latin typeface="+mj-lt"/>
                <a:ea typeface="+mj-ea"/>
                <a:cs typeface="+mj-cs"/>
              </a:rPr>
              <a:t>Purpose of youth work</a:t>
            </a:r>
          </a:p>
        </p:txBody>
      </p:sp>
      <p:sp>
        <p:nvSpPr>
          <p:cNvPr id="35857"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5843" name="Rectangle 11"/>
          <p:cNvSpPr>
            <a:spLocks noGrp="1" noChangeArrowheads="1"/>
          </p:cNvSpPr>
          <p:nvPr>
            <p:ph type="body" sz="half" idx="2"/>
          </p:nvPr>
        </p:nvSpPr>
        <p:spPr>
          <a:xfrm>
            <a:off x="5221862" y="1719618"/>
            <a:ext cx="5948831" cy="4334629"/>
          </a:xfrm>
        </p:spPr>
        <p:txBody>
          <a:bodyPr vert="horz" lIns="91440" tIns="45720" rIns="91440" bIns="45720" rtlCol="0" anchor="ctr">
            <a:normAutofit/>
          </a:bodyPr>
          <a:lstStyle/>
          <a:p>
            <a:r>
              <a:rPr lang="en-US" altLang="en-US" sz="2200">
                <a:solidFill>
                  <a:srgbClr val="FEFFFF"/>
                </a:solidFill>
              </a:rPr>
              <a:t>There is widespread consensus that youth work’s core purpose is the personal and social development of young people, provided through informal/non-formal education. </a:t>
            </a:r>
          </a:p>
          <a:p>
            <a:endParaRPr lang="en-US" altLang="en-US" sz="2200">
              <a:solidFill>
                <a:srgbClr val="FEFFFF"/>
              </a:solidFill>
            </a:endParaRPr>
          </a:p>
          <a:p>
            <a:r>
              <a:rPr lang="en-US" altLang="en-US" sz="2200">
                <a:solidFill>
                  <a:srgbClr val="FEFFFF"/>
                </a:solidFill>
              </a:rPr>
              <a:t>Linked to this, its purpose is increasingly framed in terms of its contribution to social inclusion and the provision of social value of some sort.</a:t>
            </a:r>
          </a:p>
          <a:p>
            <a:endParaRPr lang="en-US" altLang="en-US" sz="2200">
              <a:solidFill>
                <a:srgbClr val="FEFFFF"/>
              </a:solidFill>
            </a:endParaRPr>
          </a:p>
          <a:p>
            <a:r>
              <a:rPr lang="en-US" altLang="en-US" sz="2200">
                <a:solidFill>
                  <a:srgbClr val="FEFFFF"/>
                </a:solidFill>
              </a:rPr>
              <a:t>This provision of social value is commonly driven by social policy, both local and national.</a:t>
            </a:r>
          </a:p>
          <a:p>
            <a:endParaRPr lang="en-US" altLang="en-US" sz="2200">
              <a:solidFill>
                <a:srgbClr val="FEFFFF"/>
              </a:solidFill>
            </a:endParaRPr>
          </a:p>
        </p:txBody>
      </p:sp>
      <p:sp>
        <p:nvSpPr>
          <p:cNvPr id="35844" name="Text Box 9"/>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extLst>
      <p:ext uri="{BB962C8B-B14F-4D97-AF65-F5344CB8AC3E}">
        <p14:creationId xmlns:p14="http://schemas.microsoft.com/office/powerpoint/2010/main" val="3187153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895" name="Rectangle 3789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6" name="Rectangle 3789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7" name="Rectangle 3790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9" name="Rectangle 3790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p:cNvSpPr>
            <a:spLocks noGrp="1" noChangeArrowheads="1"/>
          </p:cNvSpPr>
          <p:nvPr>
            <p:ph type="title"/>
          </p:nvPr>
        </p:nvSpPr>
        <p:spPr/>
        <p:txBody>
          <a:bodyPr/>
          <a:lstStyle/>
          <a:p>
            <a:pPr eaLnBrk="1" hangingPunct="1"/>
            <a:r>
              <a:rPr lang="cy-GB" altLang="en-US" sz="3600" b="1"/>
              <a:t>Nature and Purpose </a:t>
            </a:r>
            <a:r>
              <a:rPr lang="en-GB" altLang="en-US" sz="3600" b="1"/>
              <a:t>youth work</a:t>
            </a:r>
            <a:r>
              <a:rPr lang="cy-GB" altLang="en-US" sz="3600" b="1"/>
              <a:t> </a:t>
            </a:r>
          </a:p>
        </p:txBody>
      </p:sp>
      <p:sp>
        <p:nvSpPr>
          <p:cNvPr id="37891" name="Rectangle 6"/>
          <p:cNvSpPr>
            <a:spLocks noGrp="1" noChangeArrowheads="1"/>
          </p:cNvSpPr>
          <p:nvPr>
            <p:ph idx="1"/>
          </p:nvPr>
        </p:nvSpPr>
        <p:spPr>
          <a:xfrm>
            <a:off x="614183" y="1864066"/>
            <a:ext cx="10963634" cy="4536734"/>
          </a:xfrm>
        </p:spPr>
        <p:txBody>
          <a:bodyPr/>
          <a:lstStyle/>
          <a:p>
            <a:pPr marL="237744" indent="-237744" defTabSz="950976">
              <a:spcBef>
                <a:spcPts val="1040"/>
              </a:spcBef>
            </a:pPr>
            <a:r>
              <a:rPr lang="en-GB" altLang="en-US" sz="2912" kern="1200">
                <a:solidFill>
                  <a:schemeClr val="tx1"/>
                </a:solidFill>
                <a:latin typeface="+mn-lt"/>
                <a:ea typeface="+mn-ea"/>
                <a:cs typeface="+mn-cs"/>
              </a:rPr>
              <a:t>According to Harrison and Wise (2005, p. 17)</a:t>
            </a:r>
          </a:p>
          <a:p>
            <a:endParaRPr lang="en-GB" altLang="en-US"/>
          </a:p>
        </p:txBody>
      </p:sp>
      <p:sp>
        <p:nvSpPr>
          <p:cNvPr id="37892" name="Text Box 9"/>
          <p:cNvSpPr txBox="1">
            <a:spLocks noChangeArrowheads="1"/>
          </p:cNvSpPr>
          <p:nvPr/>
        </p:nvSpPr>
        <p:spPr bwMode="auto">
          <a:xfrm>
            <a:off x="2868481" y="457200"/>
            <a:ext cx="7732805" cy="12099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defTabSz="950976">
              <a:spcBef>
                <a:spcPct val="50000"/>
              </a:spcBef>
              <a:buClrTx/>
              <a:buSzTx/>
              <a:buNone/>
            </a:pPr>
            <a:endParaRPr lang="en-GB" altLang="en-US" sz="2912" kern="1200">
              <a:solidFill>
                <a:schemeClr val="tx1"/>
              </a:solidFill>
              <a:latin typeface="Arial" panose="020B0604020202020204" pitchFamily="34" charset="0"/>
              <a:ea typeface="+mn-ea"/>
              <a:cs typeface="Arial" panose="020B0604020202020204" pitchFamily="34" charset="0"/>
            </a:endParaRPr>
          </a:p>
          <a:p>
            <a:pPr eaLnBrk="1" hangingPunct="1">
              <a:spcBef>
                <a:spcPct val="50000"/>
              </a:spcBef>
              <a:buClrTx/>
              <a:buSzTx/>
              <a:buFontTx/>
              <a:buChar char="•"/>
            </a:pPr>
            <a:endParaRPr lang="en-GB" altLang="en-US" sz="2800"/>
          </a:p>
        </p:txBody>
      </p:sp>
      <p:sp>
        <p:nvSpPr>
          <p:cNvPr id="37893" name="Rectangle 3"/>
          <p:cNvSpPr>
            <a:spLocks noChangeArrowheads="1"/>
          </p:cNvSpPr>
          <p:nvPr/>
        </p:nvSpPr>
        <p:spPr bwMode="auto">
          <a:xfrm>
            <a:off x="2191530" y="2484744"/>
            <a:ext cx="7732805" cy="2732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defTabSz="950976">
              <a:lnSpc>
                <a:spcPct val="80000"/>
              </a:lnSpc>
              <a:buClrTx/>
              <a:buSzTx/>
              <a:buNone/>
            </a:pPr>
            <a:endParaRPr lang="en-GB" altLang="en-US" sz="1248" kern="1200">
              <a:solidFill>
                <a:schemeClr val="tx1"/>
              </a:solidFill>
              <a:latin typeface="Arial" panose="020B0604020202020204" pitchFamily="34" charset="0"/>
              <a:ea typeface="+mn-ea"/>
              <a:cs typeface="Arial" panose="020B0604020202020204" pitchFamily="34" charset="0"/>
            </a:endParaRPr>
          </a:p>
          <a:p>
            <a:pPr defTabSz="950976">
              <a:lnSpc>
                <a:spcPct val="80000"/>
              </a:lnSpc>
              <a:buClrTx/>
              <a:buSzTx/>
              <a:buNone/>
            </a:pPr>
            <a:r>
              <a:rPr lang="en-GB" altLang="en-US" sz="2912" kern="1200">
                <a:solidFill>
                  <a:schemeClr val="tx1"/>
                </a:solidFill>
                <a:latin typeface="Arial" panose="020B0604020202020204" pitchFamily="34" charset="0"/>
                <a:ea typeface="+mn-ea"/>
                <a:cs typeface="Arial" panose="020B0604020202020204" pitchFamily="34" charset="0"/>
              </a:rPr>
              <a:t>“The purpose of youth work is to facilitate and support young people’s growth through dependence to interdependence, by encouraging their personal and social development and enabling them to have a voice, influence and place in their communities and society”</a:t>
            </a:r>
          </a:p>
          <a:p>
            <a:pPr algn="r" defTabSz="950976">
              <a:buClrTx/>
              <a:buSzTx/>
              <a:buNone/>
            </a:pPr>
            <a:endParaRPr lang="en-GB" altLang="en-US" sz="2496" kern="1200">
              <a:solidFill>
                <a:schemeClr val="tx1"/>
              </a:solidFill>
              <a:latin typeface="Arial" panose="020B0604020202020204" pitchFamily="34" charset="0"/>
              <a:ea typeface="+mn-ea"/>
              <a:cs typeface="Arial" panose="020B0604020202020204" pitchFamily="34" charset="0"/>
            </a:endParaRPr>
          </a:p>
          <a:p>
            <a:pPr algn="r" defTabSz="950976">
              <a:buClrTx/>
              <a:buSzTx/>
              <a:buNone/>
            </a:pPr>
            <a:r>
              <a:rPr lang="en-GB" altLang="en-US" sz="2496" kern="1200">
                <a:solidFill>
                  <a:schemeClr val="tx1"/>
                </a:solidFill>
                <a:latin typeface="Arial" panose="020B0604020202020204" pitchFamily="34" charset="0"/>
                <a:ea typeface="+mn-ea"/>
                <a:cs typeface="Arial" panose="020B0604020202020204" pitchFamily="34" charset="0"/>
              </a:rPr>
              <a:t>(Harrison and Wise, 2005, p. 17)</a:t>
            </a:r>
          </a:p>
          <a:p>
            <a:pPr defTabSz="950976">
              <a:lnSpc>
                <a:spcPct val="80000"/>
              </a:lnSpc>
              <a:buClrTx/>
              <a:buSzTx/>
              <a:buNone/>
            </a:pPr>
            <a:endParaRPr lang="en-GB" altLang="en-US" sz="2912" kern="1200">
              <a:solidFill>
                <a:schemeClr val="tx1"/>
              </a:solidFill>
              <a:latin typeface="Arial" panose="020B0604020202020204" pitchFamily="34" charset="0"/>
              <a:ea typeface="+mn-ea"/>
              <a:cs typeface="Arial" panose="020B0604020202020204" pitchFamily="34" charset="0"/>
            </a:endParaRPr>
          </a:p>
          <a:p>
            <a:pPr algn="r" defTabSz="950976">
              <a:lnSpc>
                <a:spcPct val="80000"/>
              </a:lnSpc>
              <a:buClrTx/>
              <a:buSzTx/>
              <a:buNone/>
            </a:pPr>
            <a:endParaRPr lang="en-GB" altLang="en-US" sz="2912" kern="1200">
              <a:solidFill>
                <a:schemeClr val="tx1"/>
              </a:solidFill>
              <a:latin typeface="Arial" panose="020B0604020202020204" pitchFamily="34" charset="0"/>
              <a:ea typeface="+mn-ea"/>
              <a:cs typeface="Arial" panose="020B0604020202020204" pitchFamily="34" charset="0"/>
            </a:endParaRPr>
          </a:p>
          <a:p>
            <a:pPr eaLnBrk="1" hangingPunct="1">
              <a:lnSpc>
                <a:spcPct val="80000"/>
              </a:lnSpc>
              <a:buClrTx/>
              <a:buSzTx/>
              <a:buFontTx/>
              <a:buChar char="•"/>
            </a:pPr>
            <a:endParaRPr lang="en-GB" altLang="en-US" sz="2800" dirty="0"/>
          </a:p>
        </p:txBody>
      </p:sp>
    </p:spTree>
    <p:extLst>
      <p:ext uri="{BB962C8B-B14F-4D97-AF65-F5344CB8AC3E}">
        <p14:creationId xmlns:p14="http://schemas.microsoft.com/office/powerpoint/2010/main" val="8883787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9" name="Rectangle 39944">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Rectangle 2"/>
          <p:cNvSpPr>
            <a:spLocks noGrp="1" noChangeArrowheads="1"/>
          </p:cNvSpPr>
          <p:nvPr>
            <p:ph type="title"/>
          </p:nvPr>
        </p:nvSpPr>
        <p:spPr>
          <a:xfrm>
            <a:off x="838200" y="620742"/>
            <a:ext cx="10515600" cy="1325563"/>
          </a:xfrm>
        </p:spPr>
        <p:txBody>
          <a:bodyPr vert="horz" lIns="91440" tIns="45720" rIns="91440" bIns="45720" rtlCol="0">
            <a:normAutofit/>
          </a:bodyPr>
          <a:lstStyle/>
          <a:p>
            <a:r>
              <a:rPr lang="en-US" altLang="en-US" sz="2100" b="1" kern="1200">
                <a:solidFill>
                  <a:srgbClr val="FFFFFF"/>
                </a:solidFill>
                <a:latin typeface="+mj-lt"/>
                <a:ea typeface="+mj-ea"/>
                <a:cs typeface="+mj-cs"/>
              </a:rPr>
              <a:t>Na</a:t>
            </a:r>
            <a:br>
              <a:rPr lang="en-US" altLang="en-US" sz="2100" b="1" kern="1200">
                <a:solidFill>
                  <a:srgbClr val="FFFFFF"/>
                </a:solidFill>
                <a:latin typeface="+mj-lt"/>
                <a:ea typeface="+mj-ea"/>
                <a:cs typeface="+mj-cs"/>
              </a:rPr>
            </a:br>
            <a:r>
              <a:rPr lang="en-GB" sz="2100" b="0" i="0">
                <a:solidFill>
                  <a:srgbClr val="FFFFFF"/>
                </a:solidFill>
                <a:effectLst/>
                <a:latin typeface="Roboto" panose="02000000000000000000" pitchFamily="2" charset="0"/>
              </a:rPr>
              <a:t>Pwrpas allweddol gwaith ieuenctid yw</a:t>
            </a:r>
            <a:br>
              <a:rPr lang="en-US" altLang="en-US" sz="2100" b="1" kern="1200">
                <a:solidFill>
                  <a:srgbClr val="FFFFFF"/>
                </a:solidFill>
                <a:latin typeface="+mj-lt"/>
                <a:ea typeface="+mj-ea"/>
                <a:cs typeface="+mj-cs"/>
              </a:rPr>
            </a:br>
            <a:r>
              <a:rPr lang="en-GB" altLang="en-US" sz="2100">
                <a:solidFill>
                  <a:srgbClr val="FFFFFF"/>
                </a:solidFill>
              </a:rPr>
              <a:t>The key purpose of Youth Work is to…</a:t>
            </a:r>
            <a:br>
              <a:rPr lang="en-GB" altLang="en-US" sz="2100">
                <a:solidFill>
                  <a:srgbClr val="FFFFFF"/>
                </a:solidFill>
              </a:rPr>
            </a:br>
            <a:endParaRPr lang="en-US" altLang="en-US" sz="2100" b="1" kern="1200">
              <a:solidFill>
                <a:srgbClr val="FFFFFF"/>
              </a:solidFill>
              <a:latin typeface="+mj-lt"/>
              <a:ea typeface="+mj-ea"/>
              <a:cs typeface="+mj-cs"/>
            </a:endParaRPr>
          </a:p>
        </p:txBody>
      </p:sp>
      <p:cxnSp>
        <p:nvCxnSpPr>
          <p:cNvPr id="39950" name="Straight Connector 39946">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1AF0A94C-84EA-377B-089A-91E3D81528B9}"/>
              </a:ext>
            </a:extLst>
          </p:cNvPr>
          <p:cNvSpPr>
            <a:spLocks noGrp="1"/>
          </p:cNvSpPr>
          <p:nvPr>
            <p:ph sz="half" idx="1"/>
          </p:nvPr>
        </p:nvSpPr>
        <p:spPr>
          <a:xfrm>
            <a:off x="838200" y="2266345"/>
            <a:ext cx="5097780" cy="3910617"/>
          </a:xfrm>
        </p:spPr>
        <p:txBody>
          <a:bodyPr>
            <a:normAutofit/>
          </a:bodyPr>
          <a:lstStyle/>
          <a:p>
            <a:r>
              <a:rPr lang="en-GB" sz="2400" b="0" i="0">
                <a:solidFill>
                  <a:srgbClr val="FFFFFF"/>
                </a:solidFill>
                <a:effectLst/>
                <a:latin typeface="Roboto" panose="02000000000000000000" pitchFamily="2" charset="0"/>
              </a:rPr>
              <a:t>Galluogi pobl ifanc i ddatblygu’n gyfannol, gan weithio gyda nhw i hwyluso eu datblygiad personol, cymdeithasol ac addysgol, i’w galluogi i ddatblygu eu llais, eu dylanwad a’u lle mewn cymdeithas ac i gyrraedd eu llawn botensial. </a:t>
            </a:r>
          </a:p>
          <a:p>
            <a:r>
              <a:rPr lang="en-GB" sz="2400" b="0" i="0">
                <a:solidFill>
                  <a:srgbClr val="FFFFFF"/>
                </a:solidFill>
                <a:effectLst/>
                <a:latin typeface="Roboto" panose="02000000000000000000" pitchFamily="2" charset="0"/>
              </a:rPr>
              <a:t>(Dysgu a Datblygu Cymunedol yr Alban, )</a:t>
            </a:r>
            <a:endParaRPr lang="en-GB" sz="2400">
              <a:solidFill>
                <a:srgbClr val="FFFFFF"/>
              </a:solidFill>
            </a:endParaRPr>
          </a:p>
        </p:txBody>
      </p:sp>
      <p:sp>
        <p:nvSpPr>
          <p:cNvPr id="39939" name="Rectangle 3"/>
          <p:cNvSpPr>
            <a:spLocks noGrp="1" noChangeArrowheads="1"/>
          </p:cNvSpPr>
          <p:nvPr>
            <p:ph sz="half" idx="2"/>
          </p:nvPr>
        </p:nvSpPr>
        <p:spPr>
          <a:xfrm>
            <a:off x="6256020" y="2266345"/>
            <a:ext cx="5097780" cy="3910618"/>
          </a:xfrm>
        </p:spPr>
        <p:txBody>
          <a:bodyPr>
            <a:normAutofit/>
          </a:bodyPr>
          <a:lstStyle/>
          <a:p>
            <a:pPr eaLnBrk="1" hangingPunct="1">
              <a:buClrTx/>
              <a:buSzTx/>
              <a:buFontTx/>
              <a:buNone/>
            </a:pPr>
            <a:r>
              <a:rPr lang="en-GB" altLang="en-US" sz="2400">
                <a:solidFill>
                  <a:srgbClr val="FFFFFF"/>
                </a:solidFill>
              </a:rPr>
              <a:t>Enable young people to develop holistically, working with them to facilitate their personal, social and educational development, to enable them to develop their voice, influence and place in society and to reach their full potential</a:t>
            </a:r>
          </a:p>
          <a:p>
            <a:pPr eaLnBrk="1" hangingPunct="1">
              <a:buClrTx/>
              <a:buSzTx/>
              <a:buFontTx/>
              <a:buNone/>
            </a:pPr>
            <a:endParaRPr lang="en-GB" altLang="en-US" sz="2400">
              <a:solidFill>
                <a:srgbClr val="FFFFFF"/>
              </a:solidFill>
            </a:endParaRPr>
          </a:p>
          <a:p>
            <a:pPr eaLnBrk="1" hangingPunct="1">
              <a:buClrTx/>
              <a:buSzTx/>
              <a:buFontTx/>
              <a:buNone/>
            </a:pPr>
            <a:r>
              <a:rPr lang="en-GB" altLang="en-US" sz="2400">
                <a:solidFill>
                  <a:srgbClr val="FFFFFF"/>
                </a:solidFill>
              </a:rPr>
              <a:t>(Community Learning and Development Scotland, )</a:t>
            </a:r>
          </a:p>
          <a:p>
            <a:endParaRPr lang="en-GB" altLang="en-US" sz="2400">
              <a:solidFill>
                <a:srgbClr val="FFFFFF"/>
              </a:solidFill>
            </a:endParaRPr>
          </a:p>
        </p:txBody>
      </p:sp>
      <p:sp>
        <p:nvSpPr>
          <p:cNvPr id="39940" name="Rectangle 3"/>
          <p:cNvSpPr>
            <a:spLocks noChangeArrowheads="1"/>
          </p:cNvSpPr>
          <p:nvPr/>
        </p:nvSpPr>
        <p:spPr bwMode="auto">
          <a:xfrm>
            <a:off x="642938" y="1290638"/>
            <a:ext cx="6267450" cy="492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norm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2600" i="1" dirty="0"/>
          </a:p>
        </p:txBody>
      </p:sp>
    </p:spTree>
    <p:extLst>
      <p:ext uri="{BB962C8B-B14F-4D97-AF65-F5344CB8AC3E}">
        <p14:creationId xmlns:p14="http://schemas.microsoft.com/office/powerpoint/2010/main" val="326553281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05" name="Rectangle 42004">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10"/>
          <p:cNvSpPr>
            <a:spLocks noGrp="1" noChangeArrowheads="1"/>
          </p:cNvSpPr>
          <p:nvPr>
            <p:ph type="title"/>
          </p:nvPr>
        </p:nvSpPr>
        <p:spPr>
          <a:xfrm>
            <a:off x="838200" y="620742"/>
            <a:ext cx="10515600" cy="1325563"/>
          </a:xfrm>
        </p:spPr>
        <p:txBody>
          <a:bodyPr vert="horz" lIns="91440" tIns="45720" rIns="91440" bIns="45720" rtlCol="0">
            <a:normAutofit/>
          </a:bodyPr>
          <a:lstStyle/>
          <a:p>
            <a:r>
              <a:rPr lang="en-US" altLang="en-US" b="1" kern="1200" dirty="0">
                <a:solidFill>
                  <a:srgbClr val="FFFFFF"/>
                </a:solidFill>
                <a:latin typeface="+mj-lt"/>
                <a:ea typeface="+mj-ea"/>
                <a:cs typeface="+mj-cs"/>
              </a:rPr>
              <a:t>Gwaith </a:t>
            </a:r>
            <a:r>
              <a:rPr lang="en-US" altLang="en-US" b="1" kern="1200" dirty="0" err="1">
                <a:solidFill>
                  <a:srgbClr val="FFFFFF"/>
                </a:solidFill>
                <a:latin typeface="+mj-lt"/>
                <a:ea typeface="+mj-ea"/>
                <a:cs typeface="+mj-cs"/>
              </a:rPr>
              <a:t>ieuenctid</a:t>
            </a:r>
            <a:br>
              <a:rPr lang="en-US" altLang="en-US" b="1" kern="1200" dirty="0">
                <a:solidFill>
                  <a:srgbClr val="FFFFFF"/>
                </a:solidFill>
                <a:latin typeface="+mj-lt"/>
                <a:ea typeface="+mj-ea"/>
                <a:cs typeface="+mj-cs"/>
              </a:rPr>
            </a:br>
            <a:r>
              <a:rPr lang="en-US" altLang="en-US" b="1" kern="1200" dirty="0">
                <a:solidFill>
                  <a:srgbClr val="FFFFFF"/>
                </a:solidFill>
                <a:latin typeface="+mj-lt"/>
                <a:ea typeface="+mj-ea"/>
                <a:cs typeface="+mj-cs"/>
              </a:rPr>
              <a:t>Youth Work</a:t>
            </a:r>
          </a:p>
        </p:txBody>
      </p:sp>
      <p:cxnSp>
        <p:nvCxnSpPr>
          <p:cNvPr id="42007" name="Straight Connector 42006">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1987" name="Rectangle 11"/>
          <p:cNvSpPr>
            <a:spLocks noGrp="1" noChangeArrowheads="1"/>
          </p:cNvSpPr>
          <p:nvPr>
            <p:ph type="body" sz="half" idx="2"/>
          </p:nvPr>
        </p:nvSpPr>
        <p:spPr>
          <a:xfrm>
            <a:off x="6727372" y="2017713"/>
            <a:ext cx="5097780" cy="4219545"/>
          </a:xfrm>
        </p:spPr>
        <p:txBody>
          <a:bodyPr vert="horz" lIns="91440" tIns="45720" rIns="91440" bIns="45720" rtlCol="0">
            <a:normAutofit lnSpcReduction="10000"/>
          </a:bodyPr>
          <a:lstStyle/>
          <a:p>
            <a:r>
              <a:rPr lang="en-US" altLang="en-US" sz="1800" dirty="0">
                <a:solidFill>
                  <a:srgbClr val="FFFFFF"/>
                </a:solidFill>
              </a:rPr>
              <a:t>Involves a broad range of activities, concerned with education in its widest sense.</a:t>
            </a:r>
          </a:p>
          <a:p>
            <a:r>
              <a:rPr lang="en-US" altLang="en-US" sz="1800" dirty="0">
                <a:solidFill>
                  <a:srgbClr val="FFFFFF"/>
                </a:solidFill>
              </a:rPr>
              <a:t>Concerned with the education and development, both social and personal, of young people aged between 11 and 25 years old.</a:t>
            </a:r>
          </a:p>
          <a:p>
            <a:r>
              <a:rPr lang="en-US" altLang="en-US" sz="1800" dirty="0">
                <a:solidFill>
                  <a:srgbClr val="FFFFFF"/>
                </a:solidFill>
              </a:rPr>
              <a:t>Supports young people in their transition from dependence to interdependence;</a:t>
            </a:r>
          </a:p>
          <a:p>
            <a:r>
              <a:rPr lang="en-US" altLang="en-US" sz="1800" dirty="0">
                <a:solidFill>
                  <a:srgbClr val="FFFFFF"/>
                </a:solidFill>
              </a:rPr>
              <a:t>Assists their personal and social development through informal and non-formal education, and seeks to engage them in lifelong learning.</a:t>
            </a:r>
          </a:p>
          <a:p>
            <a:r>
              <a:rPr lang="en-US" altLang="en-US" sz="1800" dirty="0">
                <a:solidFill>
                  <a:srgbClr val="FFFFFF"/>
                </a:solidFill>
              </a:rPr>
              <a:t>Enables them to have a voice and influence in the services provided for them</a:t>
            </a:r>
          </a:p>
          <a:p>
            <a:r>
              <a:rPr lang="en-US" altLang="en-US" sz="1800" dirty="0">
                <a:solidFill>
                  <a:srgbClr val="FFFFFF"/>
                </a:solidFill>
              </a:rPr>
              <a:t>Is a universal service open to all young people; and</a:t>
            </a:r>
          </a:p>
          <a:p>
            <a:r>
              <a:rPr lang="en-US" altLang="en-US" sz="1800" dirty="0">
                <a:solidFill>
                  <a:srgbClr val="FFFFFF"/>
                </a:solidFill>
              </a:rPr>
              <a:t>Promotes equality of opportunity.</a:t>
            </a:r>
          </a:p>
          <a:p>
            <a:endParaRPr lang="en-US" altLang="en-US" sz="1500" dirty="0">
              <a:solidFill>
                <a:srgbClr val="FFFFFF"/>
              </a:solidFill>
            </a:endParaRPr>
          </a:p>
        </p:txBody>
      </p:sp>
      <p:sp>
        <p:nvSpPr>
          <p:cNvPr id="3" name="TextBox 2">
            <a:extLst>
              <a:ext uri="{FF2B5EF4-FFF2-40B4-BE49-F238E27FC236}">
                <a16:creationId xmlns:a16="http://schemas.microsoft.com/office/drawing/2014/main" id="{B661FAD8-98B5-D989-4A3B-4CB78FF294BB}"/>
              </a:ext>
            </a:extLst>
          </p:cNvPr>
          <p:cNvSpPr txBox="1"/>
          <p:nvPr/>
        </p:nvSpPr>
        <p:spPr>
          <a:xfrm>
            <a:off x="103984" y="2017713"/>
            <a:ext cx="6097136" cy="3693319"/>
          </a:xfrm>
          <a:prstGeom prst="rect">
            <a:avLst/>
          </a:prstGeom>
          <a:noFill/>
        </p:spPr>
        <p:txBody>
          <a:bodyPr wrap="square">
            <a:spAutoFit/>
          </a:bodyPr>
          <a:lstStyle/>
          <a:p>
            <a:pPr marL="285750" indent="-285750">
              <a:buFont typeface="Arial" panose="020B0604020202020204" pitchFamily="34" charset="0"/>
              <a:buChar char="•"/>
            </a:pPr>
            <a:r>
              <a:rPr lang="en-GB" b="0" i="0" dirty="0">
                <a:effectLst/>
                <a:latin typeface="Roboto" panose="02000000000000000000" pitchFamily="2" charset="0"/>
              </a:rPr>
              <a:t>Yn </a:t>
            </a:r>
            <a:r>
              <a:rPr lang="en-GB" b="0" i="0" dirty="0" err="1">
                <a:effectLst/>
                <a:latin typeface="Roboto" panose="02000000000000000000" pitchFamily="2" charset="0"/>
              </a:rPr>
              <a:t>cynnwys</a:t>
            </a:r>
            <a:r>
              <a:rPr lang="en-GB" b="0" i="0" dirty="0">
                <a:effectLst/>
                <a:latin typeface="Roboto" panose="02000000000000000000" pitchFamily="2" charset="0"/>
              </a:rPr>
              <a:t> </a:t>
            </a:r>
            <a:r>
              <a:rPr lang="en-GB" b="0" i="0" dirty="0" err="1">
                <a:effectLst/>
                <a:latin typeface="Roboto" panose="02000000000000000000" pitchFamily="2" charset="0"/>
              </a:rPr>
              <a:t>ystod</a:t>
            </a:r>
            <a:r>
              <a:rPr lang="en-GB" b="0" i="0" dirty="0">
                <a:effectLst/>
                <a:latin typeface="Roboto" panose="02000000000000000000" pitchFamily="2" charset="0"/>
              </a:rPr>
              <a:t> </a:t>
            </a:r>
            <a:r>
              <a:rPr lang="en-GB" b="0" i="0" dirty="0" err="1">
                <a:effectLst/>
                <a:latin typeface="Roboto" panose="02000000000000000000" pitchFamily="2" charset="0"/>
              </a:rPr>
              <a:t>eang</a:t>
            </a:r>
            <a:r>
              <a:rPr lang="en-GB" b="0" i="0" dirty="0">
                <a:effectLst/>
                <a:latin typeface="Roboto" panose="02000000000000000000" pitchFamily="2" charset="0"/>
              </a:rPr>
              <a:t> o </a:t>
            </a:r>
            <a:r>
              <a:rPr lang="en-GB" b="0" i="0" dirty="0" err="1">
                <a:effectLst/>
                <a:latin typeface="Roboto" panose="02000000000000000000" pitchFamily="2" charset="0"/>
              </a:rPr>
              <a:t>weithgareddau</a:t>
            </a:r>
            <a:r>
              <a:rPr lang="en-GB" b="0" i="0" dirty="0">
                <a:effectLst/>
                <a:latin typeface="Roboto" panose="02000000000000000000" pitchFamily="2" charset="0"/>
              </a:rPr>
              <a:t>, </a:t>
            </a:r>
            <a:r>
              <a:rPr lang="en-GB" b="0" i="0" dirty="0" err="1">
                <a:effectLst/>
                <a:latin typeface="Roboto" panose="02000000000000000000" pitchFamily="2" charset="0"/>
              </a:rPr>
              <a:t>yn</a:t>
            </a:r>
            <a:r>
              <a:rPr lang="en-GB" b="0" i="0" dirty="0">
                <a:effectLst/>
                <a:latin typeface="Roboto" panose="02000000000000000000" pitchFamily="2" charset="0"/>
              </a:rPr>
              <a:t> </a:t>
            </a:r>
            <a:r>
              <a:rPr lang="en-GB" b="0" i="0" dirty="0" err="1">
                <a:effectLst/>
                <a:latin typeface="Roboto" panose="02000000000000000000" pitchFamily="2" charset="0"/>
              </a:rPr>
              <a:t>ymwneud</a:t>
            </a:r>
            <a:r>
              <a:rPr lang="en-GB" b="0" i="0" dirty="0">
                <a:effectLst/>
                <a:latin typeface="Roboto" panose="02000000000000000000" pitchFamily="2" charset="0"/>
              </a:rPr>
              <a:t> ag </a:t>
            </a:r>
            <a:r>
              <a:rPr lang="en-GB" b="0" i="0" dirty="0" err="1">
                <a:effectLst/>
                <a:latin typeface="Roboto" panose="02000000000000000000" pitchFamily="2" charset="0"/>
              </a:rPr>
              <a:t>addysg</a:t>
            </a:r>
            <a:r>
              <a:rPr lang="en-GB" b="0" i="0" dirty="0">
                <a:effectLst/>
                <a:latin typeface="Roboto" panose="02000000000000000000" pitchFamily="2" charset="0"/>
              </a:rPr>
              <a:t> </a:t>
            </a:r>
            <a:r>
              <a:rPr lang="en-GB" b="0" i="0" dirty="0" err="1">
                <a:effectLst/>
                <a:latin typeface="Roboto" panose="02000000000000000000" pitchFamily="2" charset="0"/>
              </a:rPr>
              <a:t>yn</a:t>
            </a:r>
            <a:r>
              <a:rPr lang="en-GB" b="0" i="0" dirty="0">
                <a:effectLst/>
                <a:latin typeface="Roboto" panose="02000000000000000000" pitchFamily="2" charset="0"/>
              </a:rPr>
              <a:t> </a:t>
            </a:r>
            <a:r>
              <a:rPr lang="en-GB" b="0" i="0" dirty="0" err="1">
                <a:effectLst/>
                <a:latin typeface="Roboto" panose="02000000000000000000" pitchFamily="2" charset="0"/>
              </a:rPr>
              <a:t>ei</a:t>
            </a:r>
            <a:r>
              <a:rPr lang="en-GB" b="0" i="0" dirty="0">
                <a:effectLst/>
                <a:latin typeface="Roboto" panose="02000000000000000000" pitchFamily="2" charset="0"/>
              </a:rPr>
              <a:t> </a:t>
            </a:r>
            <a:r>
              <a:rPr lang="en-GB" b="0" i="0" dirty="0" err="1">
                <a:effectLst/>
                <a:latin typeface="Roboto" panose="02000000000000000000" pitchFamily="2" charset="0"/>
              </a:rPr>
              <a:t>ystyr</a:t>
            </a:r>
            <a:r>
              <a:rPr lang="en-GB" b="0" i="0" dirty="0">
                <a:effectLst/>
                <a:latin typeface="Roboto" panose="02000000000000000000" pitchFamily="2" charset="0"/>
              </a:rPr>
              <a:t> </a:t>
            </a:r>
            <a:r>
              <a:rPr lang="en-GB" b="0" i="0" dirty="0" err="1">
                <a:effectLst/>
                <a:latin typeface="Roboto" panose="02000000000000000000" pitchFamily="2" charset="0"/>
              </a:rPr>
              <a:t>ehangaf</a:t>
            </a:r>
            <a:r>
              <a:rPr lang="en-GB" b="0" i="0" dirty="0">
                <a:effectLst/>
                <a:latin typeface="Roboto" panose="02000000000000000000" pitchFamily="2" charset="0"/>
              </a:rPr>
              <a:t>. </a:t>
            </a:r>
          </a:p>
          <a:p>
            <a:pPr marL="285750" indent="-285750">
              <a:buFont typeface="Arial" panose="020B0604020202020204" pitchFamily="34" charset="0"/>
              <a:buChar char="•"/>
            </a:pPr>
            <a:r>
              <a:rPr lang="en-GB" b="0" i="0" dirty="0">
                <a:effectLst/>
                <a:latin typeface="Roboto" panose="02000000000000000000" pitchFamily="2" charset="0"/>
              </a:rPr>
              <a:t>Yn </a:t>
            </a:r>
            <a:r>
              <a:rPr lang="en-GB" b="0" i="0" dirty="0" err="1">
                <a:effectLst/>
                <a:latin typeface="Roboto" panose="02000000000000000000" pitchFamily="2" charset="0"/>
              </a:rPr>
              <a:t>ymwneud</a:t>
            </a:r>
            <a:r>
              <a:rPr lang="en-GB" b="0" i="0" dirty="0">
                <a:effectLst/>
                <a:latin typeface="Roboto" panose="02000000000000000000" pitchFamily="2" charset="0"/>
              </a:rPr>
              <a:t> ag </a:t>
            </a:r>
            <a:r>
              <a:rPr lang="en-GB" b="0" i="0" dirty="0" err="1">
                <a:effectLst/>
                <a:latin typeface="Roboto" panose="02000000000000000000" pitchFamily="2" charset="0"/>
              </a:rPr>
              <a:t>addysg</a:t>
            </a:r>
            <a:r>
              <a:rPr lang="en-GB" b="0" i="0" dirty="0">
                <a:effectLst/>
                <a:latin typeface="Roboto" panose="02000000000000000000" pitchFamily="2" charset="0"/>
              </a:rPr>
              <a:t> a </a:t>
            </a:r>
            <a:r>
              <a:rPr lang="en-GB" b="0" i="0" dirty="0" err="1">
                <a:effectLst/>
                <a:latin typeface="Roboto" panose="02000000000000000000" pitchFamily="2" charset="0"/>
              </a:rPr>
              <a:t>datblygiad</a:t>
            </a:r>
            <a:r>
              <a:rPr lang="en-GB" b="0" i="0" dirty="0">
                <a:effectLst/>
                <a:latin typeface="Roboto" panose="02000000000000000000" pitchFamily="2" charset="0"/>
              </a:rPr>
              <a:t>, </a:t>
            </a:r>
            <a:r>
              <a:rPr lang="en-GB" b="0" i="0" dirty="0" err="1">
                <a:effectLst/>
                <a:latin typeface="Roboto" panose="02000000000000000000" pitchFamily="2" charset="0"/>
              </a:rPr>
              <a:t>yn</a:t>
            </a:r>
            <a:r>
              <a:rPr lang="en-GB" b="0" i="0" dirty="0">
                <a:effectLst/>
                <a:latin typeface="Roboto" panose="02000000000000000000" pitchFamily="2" charset="0"/>
              </a:rPr>
              <a:t> </a:t>
            </a:r>
            <a:r>
              <a:rPr lang="en-GB" b="0" i="0" dirty="0" err="1">
                <a:effectLst/>
                <a:latin typeface="Roboto" panose="02000000000000000000" pitchFamily="2" charset="0"/>
              </a:rPr>
              <a:t>gymdeithasol</a:t>
            </a:r>
            <a:r>
              <a:rPr lang="en-GB" b="0" i="0" dirty="0">
                <a:effectLst/>
                <a:latin typeface="Roboto" panose="02000000000000000000" pitchFamily="2" charset="0"/>
              </a:rPr>
              <a:t> ac </a:t>
            </a:r>
            <a:r>
              <a:rPr lang="en-GB" b="0" i="0" dirty="0" err="1">
                <a:effectLst/>
                <a:latin typeface="Roboto" panose="02000000000000000000" pitchFamily="2" charset="0"/>
              </a:rPr>
              <a:t>yn</a:t>
            </a:r>
            <a:r>
              <a:rPr lang="en-GB" b="0" i="0" dirty="0">
                <a:effectLst/>
                <a:latin typeface="Roboto" panose="02000000000000000000" pitchFamily="2" charset="0"/>
              </a:rPr>
              <a:t> </a:t>
            </a:r>
            <a:r>
              <a:rPr lang="en-GB" b="0" i="0" dirty="0" err="1">
                <a:effectLst/>
                <a:latin typeface="Roboto" panose="02000000000000000000" pitchFamily="2" charset="0"/>
              </a:rPr>
              <a:t>bersonol</a:t>
            </a:r>
            <a:r>
              <a:rPr lang="en-GB" b="0" i="0" dirty="0">
                <a:effectLst/>
                <a:latin typeface="Roboto" panose="02000000000000000000" pitchFamily="2" charset="0"/>
              </a:rPr>
              <a:t>, </a:t>
            </a:r>
            <a:r>
              <a:rPr lang="en-GB" b="0" i="0" dirty="0" err="1">
                <a:effectLst/>
                <a:latin typeface="Roboto" panose="02000000000000000000" pitchFamily="2" charset="0"/>
              </a:rPr>
              <a:t>pobl</a:t>
            </a:r>
            <a:r>
              <a:rPr lang="en-GB" b="0" i="0" dirty="0">
                <a:effectLst/>
                <a:latin typeface="Roboto" panose="02000000000000000000" pitchFamily="2" charset="0"/>
              </a:rPr>
              <a:t> </a:t>
            </a:r>
            <a:r>
              <a:rPr lang="en-GB" b="0" i="0" dirty="0" err="1">
                <a:effectLst/>
                <a:latin typeface="Roboto" panose="02000000000000000000" pitchFamily="2" charset="0"/>
              </a:rPr>
              <a:t>ifanc</a:t>
            </a:r>
            <a:r>
              <a:rPr lang="en-GB" b="0" i="0" dirty="0">
                <a:effectLst/>
                <a:latin typeface="Roboto" panose="02000000000000000000" pitchFamily="2" charset="0"/>
              </a:rPr>
              <a:t> </a:t>
            </a:r>
            <a:r>
              <a:rPr lang="en-GB" b="0" i="0" dirty="0" err="1">
                <a:effectLst/>
                <a:latin typeface="Roboto" panose="02000000000000000000" pitchFamily="2" charset="0"/>
              </a:rPr>
              <a:t>rhwng</a:t>
            </a:r>
            <a:r>
              <a:rPr lang="en-GB" b="0" i="0" dirty="0">
                <a:effectLst/>
                <a:latin typeface="Roboto" panose="02000000000000000000" pitchFamily="2" charset="0"/>
              </a:rPr>
              <a:t> 11 a 25 </a:t>
            </a:r>
            <a:r>
              <a:rPr lang="en-GB" b="0" i="0" dirty="0" err="1">
                <a:effectLst/>
                <a:latin typeface="Roboto" panose="02000000000000000000" pitchFamily="2" charset="0"/>
              </a:rPr>
              <a:t>oed</a:t>
            </a:r>
            <a:r>
              <a:rPr lang="en-GB" b="0" i="0" dirty="0">
                <a:effectLst/>
                <a:latin typeface="Roboto" panose="02000000000000000000" pitchFamily="2" charset="0"/>
              </a:rPr>
              <a:t>. </a:t>
            </a:r>
          </a:p>
          <a:p>
            <a:pPr marL="285750" indent="-285750">
              <a:buFont typeface="Arial" panose="020B0604020202020204" pitchFamily="34" charset="0"/>
              <a:buChar char="•"/>
            </a:pPr>
            <a:r>
              <a:rPr lang="en-GB" b="0" i="0" dirty="0">
                <a:effectLst/>
                <a:latin typeface="Roboto" panose="02000000000000000000" pitchFamily="2" charset="0"/>
              </a:rPr>
              <a:t>Yn </a:t>
            </a:r>
            <a:r>
              <a:rPr lang="en-GB" b="0" i="0" dirty="0" err="1">
                <a:effectLst/>
                <a:latin typeface="Roboto" panose="02000000000000000000" pitchFamily="2" charset="0"/>
              </a:rPr>
              <a:t>cefnogi</a:t>
            </a:r>
            <a:r>
              <a:rPr lang="en-GB" b="0" i="0" dirty="0">
                <a:effectLst/>
                <a:latin typeface="Roboto" panose="02000000000000000000" pitchFamily="2" charset="0"/>
              </a:rPr>
              <a:t> </a:t>
            </a:r>
            <a:r>
              <a:rPr lang="en-GB" b="0" i="0" dirty="0" err="1">
                <a:effectLst/>
                <a:latin typeface="Roboto" panose="02000000000000000000" pitchFamily="2" charset="0"/>
              </a:rPr>
              <a:t>pobl</a:t>
            </a:r>
            <a:r>
              <a:rPr lang="en-GB" b="0" i="0" dirty="0">
                <a:effectLst/>
                <a:latin typeface="Roboto" panose="02000000000000000000" pitchFamily="2" charset="0"/>
              </a:rPr>
              <a:t> </a:t>
            </a:r>
            <a:r>
              <a:rPr lang="en-GB" b="0" i="0" dirty="0" err="1">
                <a:effectLst/>
                <a:latin typeface="Roboto" panose="02000000000000000000" pitchFamily="2" charset="0"/>
              </a:rPr>
              <a:t>ifanc</a:t>
            </a:r>
            <a:r>
              <a:rPr lang="en-GB" b="0" i="0" dirty="0">
                <a:effectLst/>
                <a:latin typeface="Roboto" panose="02000000000000000000" pitchFamily="2" charset="0"/>
              </a:rPr>
              <a:t> </a:t>
            </a:r>
            <a:r>
              <a:rPr lang="en-GB" b="0" i="0" dirty="0" err="1">
                <a:effectLst/>
                <a:latin typeface="Roboto" panose="02000000000000000000" pitchFamily="2" charset="0"/>
              </a:rPr>
              <a:t>wrth</a:t>
            </a:r>
            <a:r>
              <a:rPr lang="en-GB" b="0" i="0" dirty="0">
                <a:effectLst/>
                <a:latin typeface="Roboto" panose="02000000000000000000" pitchFamily="2" charset="0"/>
              </a:rPr>
              <a:t> </a:t>
            </a:r>
            <a:r>
              <a:rPr lang="en-GB" b="0" i="0" dirty="0" err="1">
                <a:effectLst/>
                <a:latin typeface="Roboto" panose="02000000000000000000" pitchFamily="2" charset="0"/>
              </a:rPr>
              <a:t>iddynt</a:t>
            </a:r>
            <a:r>
              <a:rPr lang="en-GB" b="0" i="0" dirty="0">
                <a:effectLst/>
                <a:latin typeface="Roboto" panose="02000000000000000000" pitchFamily="2" charset="0"/>
              </a:rPr>
              <a:t> </a:t>
            </a:r>
            <a:r>
              <a:rPr lang="en-GB" b="0" i="0" dirty="0" err="1">
                <a:effectLst/>
                <a:latin typeface="Roboto" panose="02000000000000000000" pitchFamily="2" charset="0"/>
              </a:rPr>
              <a:t>drosglwyddo</a:t>
            </a:r>
            <a:r>
              <a:rPr lang="en-GB" b="0" i="0" dirty="0">
                <a:effectLst/>
                <a:latin typeface="Roboto" panose="02000000000000000000" pitchFamily="2" charset="0"/>
              </a:rPr>
              <a:t> o </a:t>
            </a:r>
            <a:r>
              <a:rPr lang="en-GB" b="0" i="0" dirty="0" err="1">
                <a:effectLst/>
                <a:latin typeface="Roboto" panose="02000000000000000000" pitchFamily="2" charset="0"/>
              </a:rPr>
              <a:t>ddibyniaeth</a:t>
            </a:r>
            <a:r>
              <a:rPr lang="en-GB" b="0" i="0" dirty="0">
                <a:effectLst/>
                <a:latin typeface="Roboto" panose="02000000000000000000" pitchFamily="2" charset="0"/>
              </a:rPr>
              <a:t> </a:t>
            </a:r>
            <a:r>
              <a:rPr lang="en-GB" b="0" i="0" dirty="0" err="1">
                <a:effectLst/>
                <a:latin typeface="Roboto" panose="02000000000000000000" pitchFamily="2" charset="0"/>
              </a:rPr>
              <a:t>i</a:t>
            </a:r>
            <a:r>
              <a:rPr lang="en-GB" b="0" i="0" dirty="0">
                <a:effectLst/>
                <a:latin typeface="Roboto" panose="02000000000000000000" pitchFamily="2" charset="0"/>
              </a:rPr>
              <a:t> </a:t>
            </a:r>
            <a:r>
              <a:rPr lang="en-GB" b="0" i="0" dirty="0" err="1">
                <a:effectLst/>
                <a:latin typeface="Roboto" panose="02000000000000000000" pitchFamily="2" charset="0"/>
              </a:rPr>
              <a:t>gyd-ddibyniaeth</a:t>
            </a:r>
            <a:r>
              <a:rPr lang="en-GB" b="0" i="0" dirty="0">
                <a:effectLst/>
                <a:latin typeface="Roboto" panose="02000000000000000000" pitchFamily="2" charset="0"/>
              </a:rPr>
              <a:t>; </a:t>
            </a:r>
          </a:p>
          <a:p>
            <a:pPr marL="285750" indent="-285750">
              <a:buFont typeface="Arial" panose="020B0604020202020204" pitchFamily="34" charset="0"/>
              <a:buChar char="•"/>
            </a:pPr>
            <a:r>
              <a:rPr lang="en-GB" b="0" i="0" dirty="0">
                <a:effectLst/>
                <a:latin typeface="Roboto" panose="02000000000000000000" pitchFamily="2" charset="0"/>
              </a:rPr>
              <a:t>Yn </a:t>
            </a:r>
            <a:r>
              <a:rPr lang="en-GB" b="0" i="0" dirty="0" err="1">
                <a:effectLst/>
                <a:latin typeface="Roboto" panose="02000000000000000000" pitchFamily="2" charset="0"/>
              </a:rPr>
              <a:t>cynorthwyo</a:t>
            </a:r>
            <a:r>
              <a:rPr lang="en-GB" b="0" i="0" dirty="0">
                <a:effectLst/>
                <a:latin typeface="Roboto" panose="02000000000000000000" pitchFamily="2" charset="0"/>
              </a:rPr>
              <a:t> </a:t>
            </a:r>
            <a:r>
              <a:rPr lang="en-GB" b="0" i="0" dirty="0" err="1">
                <a:effectLst/>
                <a:latin typeface="Roboto" panose="02000000000000000000" pitchFamily="2" charset="0"/>
              </a:rPr>
              <a:t>eu</a:t>
            </a:r>
            <a:r>
              <a:rPr lang="en-GB" b="0" i="0" dirty="0">
                <a:effectLst/>
                <a:latin typeface="Roboto" panose="02000000000000000000" pitchFamily="2" charset="0"/>
              </a:rPr>
              <a:t> </a:t>
            </a:r>
            <a:r>
              <a:rPr lang="en-GB" b="0" i="0" dirty="0" err="1">
                <a:effectLst/>
                <a:latin typeface="Roboto" panose="02000000000000000000" pitchFamily="2" charset="0"/>
              </a:rPr>
              <a:t>datblygiad</a:t>
            </a:r>
            <a:r>
              <a:rPr lang="en-GB" b="0" i="0" dirty="0">
                <a:effectLst/>
                <a:latin typeface="Roboto" panose="02000000000000000000" pitchFamily="2" charset="0"/>
              </a:rPr>
              <a:t> </a:t>
            </a:r>
            <a:r>
              <a:rPr lang="en-GB" b="0" i="0" dirty="0" err="1">
                <a:effectLst/>
                <a:latin typeface="Roboto" panose="02000000000000000000" pitchFamily="2" charset="0"/>
              </a:rPr>
              <a:t>personol</a:t>
            </a:r>
            <a:r>
              <a:rPr lang="en-GB" b="0" i="0" dirty="0">
                <a:effectLst/>
                <a:latin typeface="Roboto" panose="02000000000000000000" pitchFamily="2" charset="0"/>
              </a:rPr>
              <a:t> a </a:t>
            </a:r>
            <a:r>
              <a:rPr lang="en-GB" b="0" i="0" dirty="0" err="1">
                <a:effectLst/>
                <a:latin typeface="Roboto" panose="02000000000000000000" pitchFamily="2" charset="0"/>
              </a:rPr>
              <a:t>chymdeithasol</a:t>
            </a:r>
            <a:r>
              <a:rPr lang="en-GB" b="0" i="0" dirty="0">
                <a:effectLst/>
                <a:latin typeface="Roboto" panose="02000000000000000000" pitchFamily="2" charset="0"/>
              </a:rPr>
              <a:t> </a:t>
            </a:r>
            <a:r>
              <a:rPr lang="en-GB" b="0" i="0" dirty="0" err="1">
                <a:effectLst/>
                <a:latin typeface="Roboto" panose="02000000000000000000" pitchFamily="2" charset="0"/>
              </a:rPr>
              <a:t>trwy</a:t>
            </a:r>
            <a:r>
              <a:rPr lang="en-GB" b="0" i="0" dirty="0">
                <a:effectLst/>
                <a:latin typeface="Roboto" panose="02000000000000000000" pitchFamily="2" charset="0"/>
              </a:rPr>
              <a:t> </a:t>
            </a:r>
            <a:r>
              <a:rPr lang="en-GB" b="0" i="0" dirty="0" err="1">
                <a:effectLst/>
                <a:latin typeface="Roboto" panose="02000000000000000000" pitchFamily="2" charset="0"/>
              </a:rPr>
              <a:t>addysg</a:t>
            </a:r>
            <a:r>
              <a:rPr lang="en-GB" b="0" i="0" dirty="0">
                <a:effectLst/>
                <a:latin typeface="Roboto" panose="02000000000000000000" pitchFamily="2" charset="0"/>
              </a:rPr>
              <a:t> </a:t>
            </a:r>
            <a:r>
              <a:rPr lang="en-GB" b="0" i="0" dirty="0" err="1">
                <a:effectLst/>
                <a:latin typeface="Roboto" panose="02000000000000000000" pitchFamily="2" charset="0"/>
              </a:rPr>
              <a:t>anffurfiol</a:t>
            </a:r>
            <a:r>
              <a:rPr lang="en-GB" b="0" i="0" dirty="0">
                <a:effectLst/>
                <a:latin typeface="Roboto" panose="02000000000000000000" pitchFamily="2" charset="0"/>
              </a:rPr>
              <a:t> a </a:t>
            </a:r>
            <a:r>
              <a:rPr lang="en-GB" b="0" i="0" dirty="0" err="1">
                <a:effectLst/>
                <a:latin typeface="Roboto" panose="02000000000000000000" pitchFamily="2" charset="0"/>
              </a:rPr>
              <a:t>heb</a:t>
            </a:r>
            <a:r>
              <a:rPr lang="en-GB" b="0" i="0" dirty="0">
                <a:effectLst/>
                <a:latin typeface="Roboto" panose="02000000000000000000" pitchFamily="2" charset="0"/>
              </a:rPr>
              <a:t> </a:t>
            </a:r>
            <a:r>
              <a:rPr lang="en-GB" b="0" i="0" dirty="0" err="1">
                <a:effectLst/>
                <a:latin typeface="Roboto" panose="02000000000000000000" pitchFamily="2" charset="0"/>
              </a:rPr>
              <a:t>fod</a:t>
            </a:r>
            <a:r>
              <a:rPr lang="en-GB" b="0" i="0" dirty="0">
                <a:effectLst/>
                <a:latin typeface="Roboto" panose="02000000000000000000" pitchFamily="2" charset="0"/>
              </a:rPr>
              <a:t> </a:t>
            </a:r>
            <a:r>
              <a:rPr lang="en-GB" b="0" i="0" dirty="0" err="1">
                <a:effectLst/>
                <a:latin typeface="Roboto" panose="02000000000000000000" pitchFamily="2" charset="0"/>
              </a:rPr>
              <a:t>yn</a:t>
            </a:r>
            <a:r>
              <a:rPr lang="en-GB" b="0" i="0" dirty="0">
                <a:effectLst/>
                <a:latin typeface="Roboto" panose="02000000000000000000" pitchFamily="2" charset="0"/>
              </a:rPr>
              <a:t> </a:t>
            </a:r>
            <a:r>
              <a:rPr lang="en-GB" b="0" i="0" dirty="0" err="1">
                <a:effectLst/>
                <a:latin typeface="Roboto" panose="02000000000000000000" pitchFamily="2" charset="0"/>
              </a:rPr>
              <a:t>ffurfiol</a:t>
            </a:r>
            <a:r>
              <a:rPr lang="en-GB" b="0" i="0" dirty="0">
                <a:effectLst/>
                <a:latin typeface="Roboto" panose="02000000000000000000" pitchFamily="2" charset="0"/>
              </a:rPr>
              <a:t>, ac </a:t>
            </a:r>
            <a:r>
              <a:rPr lang="en-GB" b="0" i="0" dirty="0" err="1">
                <a:effectLst/>
                <a:latin typeface="Roboto" panose="02000000000000000000" pitchFamily="2" charset="0"/>
              </a:rPr>
              <a:t>yn</a:t>
            </a:r>
            <a:r>
              <a:rPr lang="en-GB" b="0" i="0" dirty="0">
                <a:effectLst/>
                <a:latin typeface="Roboto" panose="02000000000000000000" pitchFamily="2" charset="0"/>
              </a:rPr>
              <a:t> </a:t>
            </a:r>
            <a:r>
              <a:rPr lang="en-GB" b="0" i="0" dirty="0" err="1">
                <a:effectLst/>
                <a:latin typeface="Roboto" panose="02000000000000000000" pitchFamily="2" charset="0"/>
              </a:rPr>
              <a:t>ceisio</a:t>
            </a:r>
            <a:r>
              <a:rPr lang="en-GB" b="0" i="0" dirty="0">
                <a:effectLst/>
                <a:latin typeface="Roboto" panose="02000000000000000000" pitchFamily="2" charset="0"/>
              </a:rPr>
              <a:t> </a:t>
            </a:r>
            <a:r>
              <a:rPr lang="en-GB" b="0" i="0" dirty="0" err="1">
                <a:effectLst/>
                <a:latin typeface="Roboto" panose="02000000000000000000" pitchFamily="2" charset="0"/>
              </a:rPr>
              <a:t>eu</a:t>
            </a:r>
            <a:r>
              <a:rPr lang="en-GB" b="0" i="0" dirty="0">
                <a:effectLst/>
                <a:latin typeface="Roboto" panose="02000000000000000000" pitchFamily="2" charset="0"/>
              </a:rPr>
              <a:t> </a:t>
            </a:r>
            <a:r>
              <a:rPr lang="en-GB" b="0" i="0" dirty="0" err="1">
                <a:effectLst/>
                <a:latin typeface="Roboto" panose="02000000000000000000" pitchFamily="2" charset="0"/>
              </a:rPr>
              <a:t>cynnwys</a:t>
            </a:r>
            <a:r>
              <a:rPr lang="en-GB" b="0" i="0" dirty="0">
                <a:effectLst/>
                <a:latin typeface="Roboto" panose="02000000000000000000" pitchFamily="2" charset="0"/>
              </a:rPr>
              <a:t> </a:t>
            </a:r>
            <a:r>
              <a:rPr lang="en-GB" b="0" i="0" dirty="0" err="1">
                <a:effectLst/>
                <a:latin typeface="Roboto" panose="02000000000000000000" pitchFamily="2" charset="0"/>
              </a:rPr>
              <a:t>mewn</a:t>
            </a:r>
            <a:r>
              <a:rPr lang="en-GB" b="0" i="0" dirty="0">
                <a:effectLst/>
                <a:latin typeface="Roboto" panose="02000000000000000000" pitchFamily="2" charset="0"/>
              </a:rPr>
              <a:t> </a:t>
            </a:r>
            <a:r>
              <a:rPr lang="en-GB" b="0" i="0" dirty="0" err="1">
                <a:effectLst/>
                <a:latin typeface="Roboto" panose="02000000000000000000" pitchFamily="2" charset="0"/>
              </a:rPr>
              <a:t>dysgu</a:t>
            </a:r>
            <a:r>
              <a:rPr lang="en-GB" b="0" i="0" dirty="0">
                <a:effectLst/>
                <a:latin typeface="Roboto" panose="02000000000000000000" pitchFamily="2" charset="0"/>
              </a:rPr>
              <a:t> </a:t>
            </a:r>
            <a:r>
              <a:rPr lang="en-GB" b="0" i="0" dirty="0" err="1">
                <a:effectLst/>
                <a:latin typeface="Roboto" panose="02000000000000000000" pitchFamily="2" charset="0"/>
              </a:rPr>
              <a:t>gydol</a:t>
            </a:r>
            <a:r>
              <a:rPr lang="en-GB" b="0" i="0" dirty="0">
                <a:effectLst/>
                <a:latin typeface="Roboto" panose="02000000000000000000" pitchFamily="2" charset="0"/>
              </a:rPr>
              <a:t> </a:t>
            </a:r>
            <a:r>
              <a:rPr lang="en-GB" b="0" i="0" dirty="0" err="1">
                <a:effectLst/>
                <a:latin typeface="Roboto" panose="02000000000000000000" pitchFamily="2" charset="0"/>
              </a:rPr>
              <a:t>oes</a:t>
            </a:r>
            <a:r>
              <a:rPr lang="en-GB" b="0" i="0" dirty="0">
                <a:effectLst/>
                <a:latin typeface="Roboto" panose="02000000000000000000" pitchFamily="2" charset="0"/>
              </a:rPr>
              <a:t>. </a:t>
            </a:r>
          </a:p>
          <a:p>
            <a:pPr marL="285750" indent="-285750">
              <a:buFont typeface="Arial" panose="020B0604020202020204" pitchFamily="34" charset="0"/>
              <a:buChar char="•"/>
            </a:pPr>
            <a:r>
              <a:rPr lang="en-GB" b="0" i="0" dirty="0">
                <a:effectLst/>
                <a:latin typeface="Roboto" panose="02000000000000000000" pitchFamily="2" charset="0"/>
              </a:rPr>
              <a:t>Yn </a:t>
            </a:r>
            <a:r>
              <a:rPr lang="en-GB" b="0" i="0" dirty="0" err="1">
                <a:effectLst/>
                <a:latin typeface="Roboto" panose="02000000000000000000" pitchFamily="2" charset="0"/>
              </a:rPr>
              <a:t>eu</a:t>
            </a:r>
            <a:r>
              <a:rPr lang="en-GB" b="0" i="0" dirty="0">
                <a:effectLst/>
                <a:latin typeface="Roboto" panose="02000000000000000000" pitchFamily="2" charset="0"/>
              </a:rPr>
              <a:t> </a:t>
            </a:r>
            <a:r>
              <a:rPr lang="en-GB" b="0" i="0" dirty="0" err="1">
                <a:effectLst/>
                <a:latin typeface="Roboto" panose="02000000000000000000" pitchFamily="2" charset="0"/>
              </a:rPr>
              <a:t>galluogi</a:t>
            </a:r>
            <a:r>
              <a:rPr lang="en-GB" b="0" i="0" dirty="0">
                <a:effectLst/>
                <a:latin typeface="Roboto" panose="02000000000000000000" pitchFamily="2" charset="0"/>
              </a:rPr>
              <a:t> </a:t>
            </a:r>
            <a:r>
              <a:rPr lang="en-GB" b="0" i="0" dirty="0" err="1">
                <a:effectLst/>
                <a:latin typeface="Roboto" panose="02000000000000000000" pitchFamily="2" charset="0"/>
              </a:rPr>
              <a:t>i</a:t>
            </a:r>
            <a:r>
              <a:rPr lang="en-GB" b="0" i="0" dirty="0">
                <a:effectLst/>
                <a:latin typeface="Roboto" panose="02000000000000000000" pitchFamily="2" charset="0"/>
              </a:rPr>
              <a:t> </a:t>
            </a:r>
            <a:r>
              <a:rPr lang="en-GB" b="0" i="0" dirty="0" err="1">
                <a:effectLst/>
                <a:latin typeface="Roboto" panose="02000000000000000000" pitchFamily="2" charset="0"/>
              </a:rPr>
              <a:t>gael</a:t>
            </a:r>
            <a:r>
              <a:rPr lang="en-GB" b="0" i="0" dirty="0">
                <a:effectLst/>
                <a:latin typeface="Roboto" panose="02000000000000000000" pitchFamily="2" charset="0"/>
              </a:rPr>
              <a:t> </a:t>
            </a:r>
            <a:r>
              <a:rPr lang="en-GB" b="0" i="0" dirty="0" err="1">
                <a:effectLst/>
                <a:latin typeface="Roboto" panose="02000000000000000000" pitchFamily="2" charset="0"/>
              </a:rPr>
              <a:t>llais</a:t>
            </a:r>
            <a:r>
              <a:rPr lang="en-GB" b="0" i="0" dirty="0">
                <a:effectLst/>
                <a:latin typeface="Roboto" panose="02000000000000000000" pitchFamily="2" charset="0"/>
              </a:rPr>
              <a:t> a </a:t>
            </a:r>
            <a:r>
              <a:rPr lang="en-GB" b="0" i="0" dirty="0" err="1">
                <a:effectLst/>
                <a:latin typeface="Roboto" panose="02000000000000000000" pitchFamily="2" charset="0"/>
              </a:rPr>
              <a:t>dylanwad</a:t>
            </a:r>
            <a:r>
              <a:rPr lang="en-GB" b="0" i="0" dirty="0">
                <a:effectLst/>
                <a:latin typeface="Roboto" panose="02000000000000000000" pitchFamily="2" charset="0"/>
              </a:rPr>
              <a:t> </a:t>
            </a:r>
            <a:r>
              <a:rPr lang="en-GB" b="0" i="0" dirty="0" err="1">
                <a:effectLst/>
                <a:latin typeface="Roboto" panose="02000000000000000000" pitchFamily="2" charset="0"/>
              </a:rPr>
              <a:t>yn</a:t>
            </a:r>
            <a:r>
              <a:rPr lang="en-GB" b="0" i="0" dirty="0">
                <a:effectLst/>
                <a:latin typeface="Roboto" panose="02000000000000000000" pitchFamily="2" charset="0"/>
              </a:rPr>
              <a:t> y </a:t>
            </a:r>
            <a:r>
              <a:rPr lang="en-GB" b="0" i="0" dirty="0" err="1">
                <a:effectLst/>
                <a:latin typeface="Roboto" panose="02000000000000000000" pitchFamily="2" charset="0"/>
              </a:rPr>
              <a:t>gwasanaethau</a:t>
            </a:r>
            <a:r>
              <a:rPr lang="en-GB" b="0" i="0" dirty="0">
                <a:effectLst/>
                <a:latin typeface="Roboto" panose="02000000000000000000" pitchFamily="2" charset="0"/>
              </a:rPr>
              <a:t> a </a:t>
            </a:r>
            <a:r>
              <a:rPr lang="en-GB" b="0" i="0" dirty="0" err="1">
                <a:effectLst/>
                <a:latin typeface="Roboto" panose="02000000000000000000" pitchFamily="2" charset="0"/>
              </a:rPr>
              <a:t>ddarperir</a:t>
            </a:r>
            <a:r>
              <a:rPr lang="en-GB" b="0" i="0" dirty="0">
                <a:effectLst/>
                <a:latin typeface="Roboto" panose="02000000000000000000" pitchFamily="2" charset="0"/>
              </a:rPr>
              <a:t> </a:t>
            </a:r>
            <a:r>
              <a:rPr lang="en-GB" b="0" i="0" dirty="0" err="1">
                <a:effectLst/>
                <a:latin typeface="Roboto" panose="02000000000000000000" pitchFamily="2" charset="0"/>
              </a:rPr>
              <a:t>ar</a:t>
            </a:r>
            <a:r>
              <a:rPr lang="en-GB" b="0" i="0" dirty="0">
                <a:effectLst/>
                <a:latin typeface="Roboto" panose="02000000000000000000" pitchFamily="2" charset="0"/>
              </a:rPr>
              <a:t> </a:t>
            </a:r>
            <a:r>
              <a:rPr lang="en-GB" b="0" i="0" dirty="0" err="1">
                <a:effectLst/>
                <a:latin typeface="Roboto" panose="02000000000000000000" pitchFamily="2" charset="0"/>
              </a:rPr>
              <a:t>eu</a:t>
            </a:r>
            <a:r>
              <a:rPr lang="en-GB" b="0" i="0" dirty="0">
                <a:effectLst/>
                <a:latin typeface="Roboto" panose="02000000000000000000" pitchFamily="2" charset="0"/>
              </a:rPr>
              <a:t> </a:t>
            </a:r>
            <a:r>
              <a:rPr lang="en-GB" b="0" i="0" dirty="0" err="1">
                <a:effectLst/>
                <a:latin typeface="Roboto" panose="02000000000000000000" pitchFamily="2" charset="0"/>
              </a:rPr>
              <a:t>cyfer</a:t>
            </a:r>
            <a:r>
              <a:rPr lang="en-GB" b="0" i="0" dirty="0">
                <a:effectLst/>
                <a:latin typeface="Roboto" panose="02000000000000000000" pitchFamily="2" charset="0"/>
              </a:rPr>
              <a:t> </a:t>
            </a:r>
          </a:p>
          <a:p>
            <a:pPr marL="285750" indent="-285750">
              <a:buFont typeface="Arial" panose="020B0604020202020204" pitchFamily="34" charset="0"/>
              <a:buChar char="•"/>
            </a:pPr>
            <a:r>
              <a:rPr lang="en-GB" b="0" i="0" dirty="0">
                <a:effectLst/>
                <a:latin typeface="Roboto" panose="02000000000000000000" pitchFamily="2" charset="0"/>
              </a:rPr>
              <a:t>A </a:t>
            </a:r>
            <a:r>
              <a:rPr lang="en-GB" b="0" i="0" dirty="0" err="1">
                <a:effectLst/>
                <a:latin typeface="Roboto" panose="02000000000000000000" pitchFamily="2" charset="0"/>
              </a:rPr>
              <a:t>yw</a:t>
            </a:r>
            <a:r>
              <a:rPr lang="en-GB" b="0" i="0" dirty="0">
                <a:effectLst/>
                <a:latin typeface="Roboto" panose="02000000000000000000" pitchFamily="2" charset="0"/>
              </a:rPr>
              <a:t> </a:t>
            </a:r>
            <a:r>
              <a:rPr lang="en-GB" b="0" i="0" dirty="0" err="1">
                <a:effectLst/>
                <a:latin typeface="Roboto" panose="02000000000000000000" pitchFamily="2" charset="0"/>
              </a:rPr>
              <a:t>gwasanaeth</a:t>
            </a:r>
            <a:r>
              <a:rPr lang="en-GB" b="0" i="0" dirty="0">
                <a:effectLst/>
                <a:latin typeface="Roboto" panose="02000000000000000000" pitchFamily="2" charset="0"/>
              </a:rPr>
              <a:t> </a:t>
            </a:r>
            <a:r>
              <a:rPr lang="en-GB" b="0" i="0" dirty="0" err="1">
                <a:effectLst/>
                <a:latin typeface="Roboto" panose="02000000000000000000" pitchFamily="2" charset="0"/>
              </a:rPr>
              <a:t>cyffredinol</a:t>
            </a:r>
            <a:r>
              <a:rPr lang="en-GB" b="0" i="0" dirty="0">
                <a:effectLst/>
                <a:latin typeface="Roboto" panose="02000000000000000000" pitchFamily="2" charset="0"/>
              </a:rPr>
              <a:t> </a:t>
            </a:r>
            <a:r>
              <a:rPr lang="en-GB" b="0" i="0" dirty="0" err="1">
                <a:effectLst/>
                <a:latin typeface="Roboto" panose="02000000000000000000" pitchFamily="2" charset="0"/>
              </a:rPr>
              <a:t>sy'n</a:t>
            </a:r>
            <a:r>
              <a:rPr lang="en-GB" b="0" i="0" dirty="0">
                <a:effectLst/>
                <a:latin typeface="Roboto" panose="02000000000000000000" pitchFamily="2" charset="0"/>
              </a:rPr>
              <a:t> </a:t>
            </a:r>
            <a:r>
              <a:rPr lang="en-GB" b="0" i="0" dirty="0" err="1">
                <a:effectLst/>
                <a:latin typeface="Roboto" panose="02000000000000000000" pitchFamily="2" charset="0"/>
              </a:rPr>
              <a:t>agored</a:t>
            </a:r>
            <a:r>
              <a:rPr lang="en-GB" b="0" i="0" dirty="0">
                <a:effectLst/>
                <a:latin typeface="Roboto" panose="02000000000000000000" pitchFamily="2" charset="0"/>
              </a:rPr>
              <a:t> </a:t>
            </a:r>
            <a:r>
              <a:rPr lang="en-GB" b="0" i="0" dirty="0" err="1">
                <a:effectLst/>
                <a:latin typeface="Roboto" panose="02000000000000000000" pitchFamily="2" charset="0"/>
              </a:rPr>
              <a:t>i</a:t>
            </a:r>
            <a:r>
              <a:rPr lang="en-GB" b="0" i="0" dirty="0">
                <a:effectLst/>
                <a:latin typeface="Roboto" panose="02000000000000000000" pitchFamily="2" charset="0"/>
              </a:rPr>
              <a:t> bob person </a:t>
            </a:r>
            <a:r>
              <a:rPr lang="en-GB" b="0" i="0" dirty="0" err="1">
                <a:effectLst/>
                <a:latin typeface="Roboto" panose="02000000000000000000" pitchFamily="2" charset="0"/>
              </a:rPr>
              <a:t>ifanc</a:t>
            </a:r>
            <a:r>
              <a:rPr lang="en-GB" b="0" i="0" dirty="0">
                <a:effectLst/>
                <a:latin typeface="Roboto" panose="02000000000000000000" pitchFamily="2" charset="0"/>
              </a:rPr>
              <a:t>; a Yn </a:t>
            </a:r>
            <a:r>
              <a:rPr lang="en-GB" b="0" i="0" dirty="0" err="1">
                <a:effectLst/>
                <a:latin typeface="Roboto" panose="02000000000000000000" pitchFamily="2" charset="0"/>
              </a:rPr>
              <a:t>hyrwyddo</a:t>
            </a:r>
            <a:r>
              <a:rPr lang="en-GB" b="0" i="0" dirty="0">
                <a:effectLst/>
                <a:latin typeface="Roboto" panose="02000000000000000000" pitchFamily="2" charset="0"/>
              </a:rPr>
              <a:t> </a:t>
            </a:r>
            <a:r>
              <a:rPr lang="en-GB" b="0" i="0" dirty="0" err="1">
                <a:effectLst/>
                <a:latin typeface="Roboto" panose="02000000000000000000" pitchFamily="2" charset="0"/>
              </a:rPr>
              <a:t>cyfle</a:t>
            </a:r>
            <a:r>
              <a:rPr lang="en-GB" b="0" i="0" dirty="0">
                <a:effectLst/>
                <a:latin typeface="Roboto" panose="02000000000000000000" pitchFamily="2" charset="0"/>
              </a:rPr>
              <a:t> </a:t>
            </a:r>
            <a:r>
              <a:rPr lang="en-GB" b="0" i="0" dirty="0" err="1">
                <a:effectLst/>
                <a:latin typeface="Roboto" panose="02000000000000000000" pitchFamily="2" charset="0"/>
              </a:rPr>
              <a:t>cyfartal</a:t>
            </a:r>
            <a:r>
              <a:rPr lang="en-GB" b="0" i="0" dirty="0">
                <a:effectLst/>
                <a:latin typeface="Roboto" panose="02000000000000000000" pitchFamily="2" charset="0"/>
              </a:rPr>
              <a:t>.</a:t>
            </a:r>
            <a:endParaRPr lang="en-GB" dirty="0"/>
          </a:p>
        </p:txBody>
      </p:sp>
    </p:spTree>
    <p:extLst>
      <p:ext uri="{BB962C8B-B14F-4D97-AF65-F5344CB8AC3E}">
        <p14:creationId xmlns:p14="http://schemas.microsoft.com/office/powerpoint/2010/main" val="344311268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54" name="Rectangle 44053">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p:cNvSpPr>
            <a:spLocks noGrp="1" noChangeArrowheads="1"/>
          </p:cNvSpPr>
          <p:nvPr>
            <p:ph type="title"/>
          </p:nvPr>
        </p:nvSpPr>
        <p:spPr>
          <a:xfrm>
            <a:off x="838200" y="620742"/>
            <a:ext cx="10515600" cy="1325563"/>
          </a:xfrm>
        </p:spPr>
        <p:txBody>
          <a:bodyPr vert="horz" lIns="91440" tIns="45720" rIns="91440" bIns="45720" rtlCol="0">
            <a:normAutofit/>
          </a:bodyPr>
          <a:lstStyle/>
          <a:p>
            <a:r>
              <a:rPr lang="en-GB" b="0" i="0" dirty="0" err="1">
                <a:effectLst/>
                <a:latin typeface="Roboto" panose="02000000000000000000" pitchFamily="2" charset="0"/>
              </a:rPr>
              <a:t>Nodweddion</a:t>
            </a:r>
            <a:br>
              <a:rPr lang="en-US" altLang="en-US" b="1" kern="1200" dirty="0">
                <a:solidFill>
                  <a:srgbClr val="FFFFFF"/>
                </a:solidFill>
                <a:latin typeface="+mj-lt"/>
                <a:ea typeface="+mj-ea"/>
                <a:cs typeface="+mj-cs"/>
              </a:rPr>
            </a:br>
            <a:r>
              <a:rPr lang="en-US" altLang="en-US" b="1" kern="1200" dirty="0">
                <a:solidFill>
                  <a:srgbClr val="FFFFFF"/>
                </a:solidFill>
                <a:latin typeface="+mj-lt"/>
                <a:ea typeface="+mj-ea"/>
                <a:cs typeface="+mj-cs"/>
              </a:rPr>
              <a:t>Characteristics</a:t>
            </a:r>
          </a:p>
        </p:txBody>
      </p:sp>
      <p:cxnSp>
        <p:nvCxnSpPr>
          <p:cNvPr id="44056" name="Straight Connector 44055">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19459" name="Rectangle 10"/>
          <p:cNvSpPr>
            <a:spLocks noGrp="1" noChangeArrowheads="1"/>
          </p:cNvSpPr>
          <p:nvPr>
            <p:ph type="body" sz="half" idx="2"/>
          </p:nvPr>
        </p:nvSpPr>
        <p:spPr>
          <a:xfrm>
            <a:off x="6708775" y="1629531"/>
            <a:ext cx="5097780" cy="3910617"/>
          </a:xfrm>
        </p:spPr>
        <p:txBody>
          <a:bodyPr vert="horz" lIns="91440" tIns="45720" rIns="91440" bIns="45720" rtlCol="0">
            <a:normAutofit/>
          </a:bodyPr>
          <a:lstStyle/>
          <a:p>
            <a:pPr>
              <a:defRPr/>
            </a:pPr>
            <a:r>
              <a:rPr lang="en-US" altLang="en-US" sz="2000" dirty="0">
                <a:solidFill>
                  <a:srgbClr val="FFFFFF"/>
                </a:solidFill>
              </a:rPr>
              <a:t>According to the National Youth Service Strategy for Wales (WAG, 2007, p. 3), Youth Work is underpinned by the following characteristics:</a:t>
            </a:r>
          </a:p>
          <a:p>
            <a:pPr>
              <a:defRPr/>
            </a:pPr>
            <a:endParaRPr lang="en-US" altLang="en-US" sz="2000" dirty="0">
              <a:solidFill>
                <a:srgbClr val="FFFFFF"/>
              </a:solidFill>
            </a:endParaRPr>
          </a:p>
          <a:p>
            <a:pPr lvl="1">
              <a:defRPr/>
            </a:pPr>
            <a:r>
              <a:rPr lang="en-US" altLang="en-US" sz="2000" dirty="0">
                <a:solidFill>
                  <a:srgbClr val="FFFFFF"/>
                </a:solidFill>
              </a:rPr>
              <a:t>Voluntary involvement by young people;</a:t>
            </a:r>
          </a:p>
          <a:p>
            <a:pPr lvl="1">
              <a:defRPr/>
            </a:pPr>
            <a:r>
              <a:rPr lang="en-US" altLang="en-US" sz="2000" dirty="0">
                <a:solidFill>
                  <a:srgbClr val="FFFFFF"/>
                </a:solidFill>
              </a:rPr>
              <a:t>Age specific;</a:t>
            </a:r>
          </a:p>
          <a:p>
            <a:pPr lvl="1">
              <a:defRPr/>
            </a:pPr>
            <a:r>
              <a:rPr lang="en-US" altLang="en-US" sz="2000" dirty="0">
                <a:solidFill>
                  <a:srgbClr val="FFFFFF"/>
                </a:solidFill>
              </a:rPr>
              <a:t>A predominantly non-formal education approach;</a:t>
            </a:r>
          </a:p>
          <a:p>
            <a:pPr lvl="1">
              <a:defRPr/>
            </a:pPr>
            <a:r>
              <a:rPr lang="en-US" altLang="en-US" sz="2000" dirty="0">
                <a:solidFill>
                  <a:srgbClr val="FFFFFF"/>
                </a:solidFill>
              </a:rPr>
              <a:t>Young people first approach;</a:t>
            </a:r>
          </a:p>
          <a:p>
            <a:pPr lvl="1">
              <a:defRPr/>
            </a:pPr>
            <a:r>
              <a:rPr lang="en-US" altLang="en-US" sz="2000" dirty="0">
                <a:solidFill>
                  <a:srgbClr val="FFFFFF"/>
                </a:solidFill>
              </a:rPr>
              <a:t>Open access</a:t>
            </a:r>
          </a:p>
          <a:p>
            <a:pPr marL="457200" lvl="1">
              <a:defRPr/>
            </a:pPr>
            <a:r>
              <a:rPr lang="en-US" altLang="en-US" sz="2000" dirty="0">
                <a:solidFill>
                  <a:srgbClr val="FFFFFF"/>
                </a:solidFill>
              </a:rPr>
              <a:t>(WAG, 2007, p. 3)</a:t>
            </a:r>
          </a:p>
          <a:p>
            <a:pPr>
              <a:defRPr/>
            </a:pPr>
            <a:endParaRPr lang="en-US" altLang="en-US" sz="2000" dirty="0">
              <a:solidFill>
                <a:srgbClr val="FFFFFF"/>
              </a:solidFill>
            </a:endParaRPr>
          </a:p>
        </p:txBody>
      </p:sp>
      <p:sp>
        <p:nvSpPr>
          <p:cNvPr id="44036" name="Text Box 9"/>
          <p:cNvSpPr txBox="1">
            <a:spLocks noChangeArrowheads="1"/>
          </p:cNvSpPr>
          <p:nvPr/>
        </p:nvSpPr>
        <p:spPr bwMode="auto">
          <a:xfrm>
            <a:off x="3000375" y="549276"/>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3" name="TextBox 2">
            <a:extLst>
              <a:ext uri="{FF2B5EF4-FFF2-40B4-BE49-F238E27FC236}">
                <a16:creationId xmlns:a16="http://schemas.microsoft.com/office/drawing/2014/main" id="{2E077003-F0F6-FE99-30CC-4F9EC7761773}"/>
              </a:ext>
            </a:extLst>
          </p:cNvPr>
          <p:cNvSpPr txBox="1"/>
          <p:nvPr/>
        </p:nvSpPr>
        <p:spPr>
          <a:xfrm>
            <a:off x="306388" y="2072865"/>
            <a:ext cx="6096000" cy="2308324"/>
          </a:xfrm>
          <a:prstGeom prst="rect">
            <a:avLst/>
          </a:prstGeom>
          <a:noFill/>
        </p:spPr>
        <p:txBody>
          <a:bodyPr wrap="square">
            <a:spAutoFit/>
          </a:bodyPr>
          <a:lstStyle/>
          <a:p>
            <a:r>
              <a:rPr lang="en-GB" b="0" i="0" dirty="0">
                <a:effectLst/>
                <a:latin typeface="Roboto" panose="02000000000000000000" pitchFamily="2" charset="0"/>
              </a:rPr>
              <a:t>Yn </a:t>
            </a:r>
            <a:r>
              <a:rPr lang="en-GB" b="0" i="0" dirty="0" err="1">
                <a:effectLst/>
                <a:latin typeface="Roboto" panose="02000000000000000000" pitchFamily="2" charset="0"/>
              </a:rPr>
              <a:t>ôl</a:t>
            </a:r>
            <a:r>
              <a:rPr lang="en-GB" b="0" i="0" dirty="0">
                <a:effectLst/>
                <a:latin typeface="Roboto" panose="02000000000000000000" pitchFamily="2" charset="0"/>
              </a:rPr>
              <a:t> </a:t>
            </a:r>
            <a:r>
              <a:rPr lang="en-GB" b="0" i="0" dirty="0" err="1">
                <a:effectLst/>
                <a:latin typeface="Roboto" panose="02000000000000000000" pitchFamily="2" charset="0"/>
              </a:rPr>
              <a:t>Strategaeth</a:t>
            </a:r>
            <a:r>
              <a:rPr lang="en-GB" b="0" i="0" dirty="0">
                <a:effectLst/>
                <a:latin typeface="Roboto" panose="02000000000000000000" pitchFamily="2" charset="0"/>
              </a:rPr>
              <a:t> </a:t>
            </a:r>
            <a:r>
              <a:rPr lang="en-GB" b="0" i="0" dirty="0" err="1">
                <a:effectLst/>
                <a:latin typeface="Roboto" panose="02000000000000000000" pitchFamily="2" charset="0"/>
              </a:rPr>
              <a:t>Gwasanaeth</a:t>
            </a:r>
            <a:r>
              <a:rPr lang="en-GB" b="0" i="0" dirty="0">
                <a:effectLst/>
                <a:latin typeface="Roboto" panose="02000000000000000000" pitchFamily="2" charset="0"/>
              </a:rPr>
              <a:t> </a:t>
            </a:r>
            <a:r>
              <a:rPr lang="en-GB" b="0" i="0" dirty="0" err="1">
                <a:effectLst/>
                <a:latin typeface="Roboto" panose="02000000000000000000" pitchFamily="2" charset="0"/>
              </a:rPr>
              <a:t>Ieuenctid</a:t>
            </a:r>
            <a:r>
              <a:rPr lang="en-GB" b="0" i="0" dirty="0">
                <a:effectLst/>
                <a:latin typeface="Roboto" panose="02000000000000000000" pitchFamily="2" charset="0"/>
              </a:rPr>
              <a:t> </a:t>
            </a:r>
            <a:r>
              <a:rPr lang="en-GB" b="0" i="0" dirty="0" err="1">
                <a:effectLst/>
                <a:latin typeface="Roboto" panose="02000000000000000000" pitchFamily="2" charset="0"/>
              </a:rPr>
              <a:t>Cenedlaethol</a:t>
            </a:r>
            <a:r>
              <a:rPr lang="en-GB" b="0" i="0" dirty="0">
                <a:effectLst/>
                <a:latin typeface="Roboto" panose="02000000000000000000" pitchFamily="2" charset="0"/>
              </a:rPr>
              <a:t> Cymru (</a:t>
            </a:r>
            <a:r>
              <a:rPr lang="en-GB" b="0" i="0" dirty="0" err="1">
                <a:effectLst/>
                <a:latin typeface="Roboto" panose="02000000000000000000" pitchFamily="2" charset="0"/>
              </a:rPr>
              <a:t>LlCC</a:t>
            </a:r>
            <a:r>
              <a:rPr lang="en-GB" b="0" i="0" dirty="0">
                <a:effectLst/>
                <a:latin typeface="Roboto" panose="02000000000000000000" pitchFamily="2" charset="0"/>
              </a:rPr>
              <a:t>, 2007, t. 3), </a:t>
            </a:r>
            <a:r>
              <a:rPr lang="en-GB" b="0" i="0" dirty="0" err="1">
                <a:effectLst/>
                <a:latin typeface="Roboto" panose="02000000000000000000" pitchFamily="2" charset="0"/>
              </a:rPr>
              <a:t>mae</a:t>
            </a:r>
            <a:r>
              <a:rPr lang="en-GB" b="0" i="0" dirty="0">
                <a:effectLst/>
                <a:latin typeface="Roboto" panose="02000000000000000000" pitchFamily="2" charset="0"/>
              </a:rPr>
              <a:t> Gwaith </a:t>
            </a:r>
            <a:r>
              <a:rPr lang="en-GB" b="0" i="0" dirty="0" err="1">
                <a:effectLst/>
                <a:latin typeface="Roboto" panose="02000000000000000000" pitchFamily="2" charset="0"/>
              </a:rPr>
              <a:t>Ieuenctid</a:t>
            </a:r>
            <a:r>
              <a:rPr lang="en-GB" b="0" i="0" dirty="0">
                <a:effectLst/>
                <a:latin typeface="Roboto" panose="02000000000000000000" pitchFamily="2" charset="0"/>
              </a:rPr>
              <a:t> </a:t>
            </a:r>
            <a:r>
              <a:rPr lang="en-GB" b="0" i="0" dirty="0" err="1">
                <a:effectLst/>
                <a:latin typeface="Roboto" panose="02000000000000000000" pitchFamily="2" charset="0"/>
              </a:rPr>
              <a:t>wedi’i</a:t>
            </a:r>
            <a:r>
              <a:rPr lang="en-GB" b="0" i="0" dirty="0">
                <a:effectLst/>
                <a:latin typeface="Roboto" panose="02000000000000000000" pitchFamily="2" charset="0"/>
              </a:rPr>
              <a:t> </a:t>
            </a:r>
            <a:r>
              <a:rPr lang="en-GB" b="0" i="0" dirty="0" err="1">
                <a:effectLst/>
                <a:latin typeface="Roboto" panose="02000000000000000000" pitchFamily="2" charset="0"/>
              </a:rPr>
              <a:t>ategu</a:t>
            </a:r>
            <a:r>
              <a:rPr lang="en-GB" b="0" i="0" dirty="0">
                <a:effectLst/>
                <a:latin typeface="Roboto" panose="02000000000000000000" pitchFamily="2" charset="0"/>
              </a:rPr>
              <a:t> </a:t>
            </a:r>
            <a:r>
              <a:rPr lang="en-GB" b="0" i="0" dirty="0" err="1">
                <a:effectLst/>
                <a:latin typeface="Roboto" panose="02000000000000000000" pitchFamily="2" charset="0"/>
              </a:rPr>
              <a:t>gan</a:t>
            </a:r>
            <a:r>
              <a:rPr lang="en-GB" b="0" i="0" dirty="0">
                <a:effectLst/>
                <a:latin typeface="Roboto" panose="02000000000000000000" pitchFamily="2" charset="0"/>
              </a:rPr>
              <a:t> y </a:t>
            </a:r>
            <a:r>
              <a:rPr lang="en-GB" b="0" i="0" dirty="0" err="1">
                <a:effectLst/>
                <a:latin typeface="Roboto" panose="02000000000000000000" pitchFamily="2" charset="0"/>
              </a:rPr>
              <a:t>nodweddion</a:t>
            </a:r>
            <a:r>
              <a:rPr lang="en-GB" b="0" i="0" dirty="0">
                <a:effectLst/>
                <a:latin typeface="Roboto" panose="02000000000000000000" pitchFamily="2" charset="0"/>
              </a:rPr>
              <a:t> </a:t>
            </a:r>
            <a:r>
              <a:rPr lang="en-GB" b="0" i="0" dirty="0" err="1">
                <a:effectLst/>
                <a:latin typeface="Roboto" panose="02000000000000000000" pitchFamily="2" charset="0"/>
              </a:rPr>
              <a:t>canlynol</a:t>
            </a:r>
            <a:r>
              <a:rPr lang="en-GB" b="0" i="0" dirty="0">
                <a:effectLst/>
                <a:latin typeface="Roboto" panose="02000000000000000000" pitchFamily="2" charset="0"/>
              </a:rPr>
              <a:t>: </a:t>
            </a:r>
          </a:p>
          <a:p>
            <a:pPr marL="285750" indent="-285750">
              <a:buFont typeface="Arial" panose="020B0604020202020204" pitchFamily="34" charset="0"/>
              <a:buChar char="•"/>
            </a:pPr>
            <a:r>
              <a:rPr lang="en-GB" b="0" i="0" dirty="0" err="1">
                <a:effectLst/>
                <a:latin typeface="Roboto" panose="02000000000000000000" pitchFamily="2" charset="0"/>
              </a:rPr>
              <a:t>Ymgyfraniad</a:t>
            </a:r>
            <a:r>
              <a:rPr lang="en-GB" b="0" i="0" dirty="0">
                <a:effectLst/>
                <a:latin typeface="Roboto" panose="02000000000000000000" pitchFamily="2" charset="0"/>
              </a:rPr>
              <a:t> </a:t>
            </a:r>
            <a:r>
              <a:rPr lang="en-GB" b="0" i="0" dirty="0" err="1">
                <a:effectLst/>
                <a:latin typeface="Roboto" panose="02000000000000000000" pitchFamily="2" charset="0"/>
              </a:rPr>
              <a:t>gwirfoddol</a:t>
            </a:r>
            <a:r>
              <a:rPr lang="en-GB" b="0" i="0" dirty="0">
                <a:effectLst/>
                <a:latin typeface="Roboto" panose="02000000000000000000" pitchFamily="2" charset="0"/>
              </a:rPr>
              <a:t> </a:t>
            </a:r>
            <a:r>
              <a:rPr lang="en-GB" b="0" i="0" dirty="0" err="1">
                <a:effectLst/>
                <a:latin typeface="Roboto" panose="02000000000000000000" pitchFamily="2" charset="0"/>
              </a:rPr>
              <a:t>gan</a:t>
            </a:r>
            <a:r>
              <a:rPr lang="en-GB" b="0" i="0" dirty="0">
                <a:effectLst/>
                <a:latin typeface="Roboto" panose="02000000000000000000" pitchFamily="2" charset="0"/>
              </a:rPr>
              <a:t> </a:t>
            </a:r>
            <a:r>
              <a:rPr lang="en-GB" b="0" i="0" dirty="0" err="1">
                <a:effectLst/>
                <a:latin typeface="Roboto" panose="02000000000000000000" pitchFamily="2" charset="0"/>
              </a:rPr>
              <a:t>bobl</a:t>
            </a:r>
            <a:r>
              <a:rPr lang="en-GB" b="0" i="0" dirty="0">
                <a:effectLst/>
                <a:latin typeface="Roboto" panose="02000000000000000000" pitchFamily="2" charset="0"/>
              </a:rPr>
              <a:t> </a:t>
            </a:r>
            <a:r>
              <a:rPr lang="en-GB" b="0" i="0" dirty="0" err="1">
                <a:effectLst/>
                <a:latin typeface="Roboto" panose="02000000000000000000" pitchFamily="2" charset="0"/>
              </a:rPr>
              <a:t>ifanc</a:t>
            </a:r>
            <a:r>
              <a:rPr lang="en-GB" b="0" i="0" dirty="0">
                <a:effectLst/>
                <a:latin typeface="Roboto" panose="02000000000000000000" pitchFamily="2" charset="0"/>
              </a:rPr>
              <a:t>;</a:t>
            </a:r>
          </a:p>
          <a:p>
            <a:pPr marL="285750" indent="-285750">
              <a:buFont typeface="Arial" panose="020B0604020202020204" pitchFamily="34" charset="0"/>
              <a:buChar char="•"/>
            </a:pPr>
            <a:r>
              <a:rPr lang="en-GB" b="0" i="0" dirty="0">
                <a:effectLst/>
                <a:latin typeface="Roboto" panose="02000000000000000000" pitchFamily="2" charset="0"/>
              </a:rPr>
              <a:t> </a:t>
            </a:r>
            <a:r>
              <a:rPr lang="en-GB" b="0" i="0" dirty="0" err="1">
                <a:effectLst/>
                <a:latin typeface="Roboto" panose="02000000000000000000" pitchFamily="2" charset="0"/>
              </a:rPr>
              <a:t>Penodol</a:t>
            </a:r>
            <a:r>
              <a:rPr lang="en-GB" b="0" i="0" dirty="0">
                <a:effectLst/>
                <a:latin typeface="Roboto" panose="02000000000000000000" pitchFamily="2" charset="0"/>
              </a:rPr>
              <a:t> </a:t>
            </a:r>
            <a:r>
              <a:rPr lang="en-GB" b="0" i="0" dirty="0" err="1">
                <a:effectLst/>
                <a:latin typeface="Roboto" panose="02000000000000000000" pitchFamily="2" charset="0"/>
              </a:rPr>
              <a:t>i</a:t>
            </a:r>
            <a:r>
              <a:rPr lang="en-GB" b="0" i="0" dirty="0">
                <a:effectLst/>
                <a:latin typeface="Roboto" panose="02000000000000000000" pitchFamily="2" charset="0"/>
              </a:rPr>
              <a:t> </a:t>
            </a:r>
            <a:r>
              <a:rPr lang="en-GB" b="0" i="0" dirty="0" err="1">
                <a:effectLst/>
                <a:latin typeface="Roboto" panose="02000000000000000000" pitchFamily="2" charset="0"/>
              </a:rPr>
              <a:t>oedran</a:t>
            </a:r>
            <a:r>
              <a:rPr lang="en-GB" b="0" i="0" dirty="0">
                <a:effectLst/>
                <a:latin typeface="Roboto" panose="02000000000000000000" pitchFamily="2" charset="0"/>
              </a:rPr>
              <a:t>; </a:t>
            </a:r>
          </a:p>
          <a:p>
            <a:pPr marL="285750" indent="-285750">
              <a:buFont typeface="Arial" panose="020B0604020202020204" pitchFamily="34" charset="0"/>
              <a:buChar char="•"/>
            </a:pPr>
            <a:r>
              <a:rPr lang="en-GB" b="0" i="0" dirty="0">
                <a:effectLst/>
                <a:latin typeface="Roboto" panose="02000000000000000000" pitchFamily="2" charset="0"/>
              </a:rPr>
              <a:t>Dull </a:t>
            </a:r>
            <a:r>
              <a:rPr lang="en-GB" b="0" i="0" dirty="0" err="1">
                <a:effectLst/>
                <a:latin typeface="Roboto" panose="02000000000000000000" pitchFamily="2" charset="0"/>
              </a:rPr>
              <a:t>addysg</a:t>
            </a:r>
            <a:r>
              <a:rPr lang="en-GB" b="0" i="0" dirty="0">
                <a:effectLst/>
                <a:latin typeface="Roboto" panose="02000000000000000000" pitchFamily="2" charset="0"/>
              </a:rPr>
              <a:t> </a:t>
            </a:r>
            <a:r>
              <a:rPr lang="en-GB" b="0" i="0" dirty="0" err="1">
                <a:effectLst/>
                <a:latin typeface="Roboto" panose="02000000000000000000" pitchFamily="2" charset="0"/>
              </a:rPr>
              <a:t>heb</a:t>
            </a:r>
            <a:r>
              <a:rPr lang="en-GB" b="0" i="0" dirty="0">
                <a:effectLst/>
                <a:latin typeface="Roboto" panose="02000000000000000000" pitchFamily="2" charset="0"/>
              </a:rPr>
              <a:t> </a:t>
            </a:r>
            <a:r>
              <a:rPr lang="en-GB" b="0" i="0" dirty="0" err="1">
                <a:effectLst/>
                <a:latin typeface="Roboto" panose="02000000000000000000" pitchFamily="2" charset="0"/>
              </a:rPr>
              <a:t>fod</a:t>
            </a:r>
            <a:r>
              <a:rPr lang="en-GB" b="0" i="0" dirty="0">
                <a:effectLst/>
                <a:latin typeface="Roboto" panose="02000000000000000000" pitchFamily="2" charset="0"/>
              </a:rPr>
              <a:t> </a:t>
            </a:r>
            <a:r>
              <a:rPr lang="en-GB" b="0" i="0" dirty="0" err="1">
                <a:effectLst/>
                <a:latin typeface="Roboto" panose="02000000000000000000" pitchFamily="2" charset="0"/>
              </a:rPr>
              <a:t>yn</a:t>
            </a:r>
            <a:r>
              <a:rPr lang="en-GB" b="0" i="0" dirty="0">
                <a:effectLst/>
                <a:latin typeface="Roboto" panose="02000000000000000000" pitchFamily="2" charset="0"/>
              </a:rPr>
              <a:t> </a:t>
            </a:r>
            <a:r>
              <a:rPr lang="en-GB" b="0" i="0" dirty="0" err="1">
                <a:effectLst/>
                <a:latin typeface="Roboto" panose="02000000000000000000" pitchFamily="2" charset="0"/>
              </a:rPr>
              <a:t>ffurfiol</a:t>
            </a:r>
            <a:r>
              <a:rPr lang="en-GB" b="0" i="0" dirty="0">
                <a:effectLst/>
                <a:latin typeface="Roboto" panose="02000000000000000000" pitchFamily="2" charset="0"/>
              </a:rPr>
              <a:t> </a:t>
            </a:r>
            <a:r>
              <a:rPr lang="en-GB" b="0" i="0" dirty="0" err="1">
                <a:effectLst/>
                <a:latin typeface="Roboto" panose="02000000000000000000" pitchFamily="2" charset="0"/>
              </a:rPr>
              <a:t>yn</a:t>
            </a:r>
            <a:r>
              <a:rPr lang="en-GB" b="0" i="0" dirty="0">
                <a:effectLst/>
                <a:latin typeface="Roboto" panose="02000000000000000000" pitchFamily="2" charset="0"/>
              </a:rPr>
              <a:t> </a:t>
            </a:r>
            <a:r>
              <a:rPr lang="en-GB" b="0" i="0" dirty="0" err="1">
                <a:effectLst/>
                <a:latin typeface="Roboto" panose="02000000000000000000" pitchFamily="2" charset="0"/>
              </a:rPr>
              <a:t>bennaf</a:t>
            </a:r>
            <a:r>
              <a:rPr lang="en-GB" b="0" i="0" dirty="0">
                <a:effectLst/>
                <a:latin typeface="Roboto" panose="02000000000000000000" pitchFamily="2" charset="0"/>
              </a:rPr>
              <a:t>; </a:t>
            </a:r>
          </a:p>
          <a:p>
            <a:pPr marL="285750" indent="-285750">
              <a:buFont typeface="Arial" panose="020B0604020202020204" pitchFamily="34" charset="0"/>
              <a:buChar char="•"/>
            </a:pPr>
            <a:r>
              <a:rPr lang="en-GB" b="0" i="0" dirty="0" err="1">
                <a:effectLst/>
                <a:latin typeface="Roboto" panose="02000000000000000000" pitchFamily="2" charset="0"/>
              </a:rPr>
              <a:t>ymagwedd</a:t>
            </a:r>
            <a:r>
              <a:rPr lang="en-GB" b="0" i="0" dirty="0">
                <a:effectLst/>
                <a:latin typeface="Roboto" panose="02000000000000000000" pitchFamily="2" charset="0"/>
              </a:rPr>
              <a:t> </a:t>
            </a:r>
            <a:r>
              <a:rPr lang="en-GB" b="0" i="0" dirty="0" err="1">
                <a:effectLst/>
                <a:latin typeface="Roboto" panose="02000000000000000000" pitchFamily="2" charset="0"/>
              </a:rPr>
              <a:t>pobl</a:t>
            </a:r>
            <a:r>
              <a:rPr lang="en-GB" b="0" i="0" dirty="0">
                <a:effectLst/>
                <a:latin typeface="Roboto" panose="02000000000000000000" pitchFamily="2" charset="0"/>
              </a:rPr>
              <a:t> </a:t>
            </a:r>
            <a:r>
              <a:rPr lang="en-GB" b="0" i="0" dirty="0" err="1">
                <a:effectLst/>
                <a:latin typeface="Roboto" panose="02000000000000000000" pitchFamily="2" charset="0"/>
              </a:rPr>
              <a:t>ifanc</a:t>
            </a:r>
            <a:r>
              <a:rPr lang="en-GB" b="0" i="0" dirty="0">
                <a:effectLst/>
                <a:latin typeface="Roboto" panose="02000000000000000000" pitchFamily="2" charset="0"/>
              </a:rPr>
              <a:t> </a:t>
            </a:r>
            <a:r>
              <a:rPr lang="en-GB" b="0" i="0" dirty="0" err="1">
                <a:effectLst/>
                <a:latin typeface="Roboto" panose="02000000000000000000" pitchFamily="2" charset="0"/>
              </a:rPr>
              <a:t>yn</a:t>
            </a:r>
            <a:r>
              <a:rPr lang="en-GB" b="0" i="0" dirty="0">
                <a:effectLst/>
                <a:latin typeface="Roboto" panose="02000000000000000000" pitchFamily="2" charset="0"/>
              </a:rPr>
              <a:t> </a:t>
            </a:r>
            <a:r>
              <a:rPr lang="en-GB" b="0" i="0" dirty="0" err="1">
                <a:effectLst/>
                <a:latin typeface="Roboto" panose="02000000000000000000" pitchFamily="2" charset="0"/>
              </a:rPr>
              <a:t>gyntaf</a:t>
            </a:r>
            <a:r>
              <a:rPr lang="en-GB" b="0" i="0" dirty="0">
                <a:effectLst/>
                <a:latin typeface="Roboto" panose="02000000000000000000" pitchFamily="2" charset="0"/>
              </a:rPr>
              <a:t>; </a:t>
            </a:r>
            <a:r>
              <a:rPr lang="en-GB" b="0" i="0" dirty="0" err="1">
                <a:effectLst/>
                <a:latin typeface="Roboto" panose="02000000000000000000" pitchFamily="2" charset="0"/>
              </a:rPr>
              <a:t>Mynediad</a:t>
            </a:r>
            <a:r>
              <a:rPr lang="en-GB" b="0" i="0" dirty="0">
                <a:effectLst/>
                <a:latin typeface="Roboto" panose="02000000000000000000" pitchFamily="2" charset="0"/>
              </a:rPr>
              <a:t> </a:t>
            </a:r>
            <a:r>
              <a:rPr lang="en-GB" b="0" i="0" dirty="0" err="1">
                <a:effectLst/>
                <a:latin typeface="Roboto" panose="02000000000000000000" pitchFamily="2" charset="0"/>
              </a:rPr>
              <a:t>agored</a:t>
            </a:r>
            <a:endParaRPr lang="en-GB" b="0" i="0" dirty="0">
              <a:effectLst/>
              <a:latin typeface="Roboto" panose="02000000000000000000" pitchFamily="2" charset="0"/>
            </a:endParaRPr>
          </a:p>
          <a:p>
            <a:r>
              <a:rPr lang="en-GB" b="0" i="0" dirty="0">
                <a:effectLst/>
                <a:latin typeface="Roboto" panose="02000000000000000000" pitchFamily="2" charset="0"/>
              </a:rPr>
              <a:t> (</a:t>
            </a:r>
            <a:r>
              <a:rPr lang="en-GB" b="0" i="0" dirty="0" err="1">
                <a:effectLst/>
                <a:latin typeface="Roboto" panose="02000000000000000000" pitchFamily="2" charset="0"/>
              </a:rPr>
              <a:t>LlCC</a:t>
            </a:r>
            <a:r>
              <a:rPr lang="en-GB" b="0" i="0" dirty="0">
                <a:effectLst/>
                <a:latin typeface="Roboto" panose="02000000000000000000" pitchFamily="2" charset="0"/>
              </a:rPr>
              <a:t>, 2007, t. 3)</a:t>
            </a:r>
            <a:endParaRPr lang="en-GB" dirty="0"/>
          </a:p>
        </p:txBody>
      </p:sp>
    </p:spTree>
    <p:extLst>
      <p:ext uri="{BB962C8B-B14F-4D97-AF65-F5344CB8AC3E}">
        <p14:creationId xmlns:p14="http://schemas.microsoft.com/office/powerpoint/2010/main" val="393645367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5" name="Rectangle 46087">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p:cNvSpPr>
            <a:spLocks noGrp="1" noChangeArrowheads="1"/>
          </p:cNvSpPr>
          <p:nvPr>
            <p:ph type="title"/>
          </p:nvPr>
        </p:nvSpPr>
        <p:spPr>
          <a:xfrm>
            <a:off x="838200" y="620742"/>
            <a:ext cx="10515600" cy="1325563"/>
          </a:xfrm>
        </p:spPr>
        <p:txBody>
          <a:bodyPr>
            <a:normAutofit/>
          </a:bodyPr>
          <a:lstStyle/>
          <a:p>
            <a:pPr eaLnBrk="1" hangingPunct="1"/>
            <a:r>
              <a:rPr lang="cy-GB" altLang="en-US" b="1" dirty="0">
                <a:solidFill>
                  <a:srgbClr val="FFFFFF"/>
                </a:solidFill>
              </a:rPr>
              <a:t>Gwaith Ieuenctid</a:t>
            </a:r>
            <a:br>
              <a:rPr lang="cy-GB" altLang="en-US" b="1" dirty="0">
                <a:solidFill>
                  <a:srgbClr val="FFFFFF"/>
                </a:solidFill>
              </a:rPr>
            </a:br>
            <a:r>
              <a:rPr lang="cy-GB" altLang="en-US" b="1" dirty="0" err="1">
                <a:solidFill>
                  <a:srgbClr val="FFFFFF"/>
                </a:solidFill>
              </a:rPr>
              <a:t>Youth</a:t>
            </a:r>
            <a:r>
              <a:rPr lang="cy-GB" altLang="en-US" b="1" dirty="0">
                <a:solidFill>
                  <a:srgbClr val="FFFFFF"/>
                </a:solidFill>
              </a:rPr>
              <a:t> </a:t>
            </a:r>
            <a:r>
              <a:rPr lang="cy-GB" altLang="en-US" b="1" dirty="0" err="1">
                <a:solidFill>
                  <a:srgbClr val="FFFFFF"/>
                </a:solidFill>
              </a:rPr>
              <a:t>Work</a:t>
            </a:r>
            <a:endParaRPr lang="cy-GB" altLang="en-US" b="1" dirty="0">
              <a:solidFill>
                <a:srgbClr val="FFFFFF"/>
              </a:solidFill>
            </a:endParaRPr>
          </a:p>
        </p:txBody>
      </p:sp>
      <p:cxnSp>
        <p:nvCxnSpPr>
          <p:cNvPr id="46086" name="Straight Connector 46089">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6083" name="Rectangle 9"/>
          <p:cNvSpPr>
            <a:spLocks noGrp="1" noChangeArrowheads="1"/>
          </p:cNvSpPr>
          <p:nvPr>
            <p:ph sz="half" idx="1"/>
          </p:nvPr>
        </p:nvSpPr>
        <p:spPr>
          <a:xfrm>
            <a:off x="838200" y="2266345"/>
            <a:ext cx="5097780" cy="3910617"/>
          </a:xfrm>
        </p:spPr>
        <p:txBody>
          <a:bodyPr>
            <a:noAutofit/>
          </a:bodyPr>
          <a:lstStyle/>
          <a:p>
            <a:pPr eaLnBrk="1" hangingPunct="1"/>
            <a:r>
              <a:rPr lang="en-GB" sz="2000" b="0" i="0" dirty="0">
                <a:effectLst/>
                <a:latin typeface="Roboto" panose="02000000000000000000" pitchFamily="2" charset="0"/>
              </a:rPr>
              <a:t>Yn </a:t>
            </a:r>
            <a:r>
              <a:rPr lang="en-GB" sz="2000" b="0" i="0" dirty="0" err="1">
                <a:effectLst/>
                <a:latin typeface="Roboto" panose="02000000000000000000" pitchFamily="2" charset="0"/>
              </a:rPr>
              <a:t>ôl</a:t>
            </a:r>
            <a:r>
              <a:rPr lang="en-GB" sz="2000" b="0" i="0" dirty="0">
                <a:effectLst/>
                <a:latin typeface="Roboto" panose="02000000000000000000" pitchFamily="2" charset="0"/>
              </a:rPr>
              <a:t> Jeffs a Smith (2008), er </a:t>
            </a:r>
            <a:r>
              <a:rPr lang="en-GB" sz="2000" b="0" i="0" dirty="0" err="1">
                <a:effectLst/>
                <a:latin typeface="Roboto" panose="02000000000000000000" pitchFamily="2" charset="0"/>
              </a:rPr>
              <a:t>mwyn</a:t>
            </a:r>
            <a:r>
              <a:rPr lang="en-GB" sz="2000" b="0" i="0" dirty="0">
                <a:effectLst/>
                <a:latin typeface="Roboto" panose="02000000000000000000" pitchFamily="2" charset="0"/>
              </a:rPr>
              <a:t> </a:t>
            </a:r>
            <a:r>
              <a:rPr lang="en-GB" sz="2000" b="0" i="0" dirty="0" err="1">
                <a:effectLst/>
                <a:latin typeface="Roboto" panose="02000000000000000000" pitchFamily="2" charset="0"/>
              </a:rPr>
              <a:t>i</a:t>
            </a:r>
            <a:r>
              <a:rPr lang="en-GB" sz="2000" b="0" i="0" dirty="0">
                <a:effectLst/>
                <a:latin typeface="Roboto" panose="02000000000000000000" pitchFamily="2" charset="0"/>
              </a:rPr>
              <a:t> </a:t>
            </a:r>
            <a:r>
              <a:rPr lang="en-GB" sz="2000" b="0" i="0" dirty="0" err="1">
                <a:effectLst/>
                <a:latin typeface="Roboto" panose="02000000000000000000" pitchFamily="2" charset="0"/>
              </a:rPr>
              <a:t>waith</a:t>
            </a:r>
            <a:r>
              <a:rPr lang="en-GB" sz="2000" b="0" i="0" dirty="0">
                <a:effectLst/>
                <a:latin typeface="Roboto" panose="02000000000000000000" pitchFamily="2" charset="0"/>
              </a:rPr>
              <a:t> </a:t>
            </a:r>
            <a:r>
              <a:rPr lang="en-GB" sz="2000" b="0" i="0" dirty="0" err="1">
                <a:effectLst/>
                <a:latin typeface="Roboto" panose="02000000000000000000" pitchFamily="2" charset="0"/>
              </a:rPr>
              <a:t>gyda</a:t>
            </a:r>
            <a:r>
              <a:rPr lang="en-GB" sz="2000" b="0" i="0" dirty="0">
                <a:effectLst/>
                <a:latin typeface="Roboto" panose="02000000000000000000" pitchFamily="2" charset="0"/>
              </a:rPr>
              <a:t> </a:t>
            </a:r>
            <a:r>
              <a:rPr lang="en-GB" sz="2000" b="0" i="0" dirty="0" err="1">
                <a:effectLst/>
                <a:latin typeface="Roboto" panose="02000000000000000000" pitchFamily="2" charset="0"/>
              </a:rPr>
              <a:t>phobl</a:t>
            </a:r>
            <a:r>
              <a:rPr lang="en-GB" sz="2000" b="0" i="0" dirty="0">
                <a:effectLst/>
                <a:latin typeface="Roboto" panose="02000000000000000000" pitchFamily="2" charset="0"/>
              </a:rPr>
              <a:t> </a:t>
            </a:r>
            <a:r>
              <a:rPr lang="en-GB" sz="2000" b="0" i="0" dirty="0" err="1">
                <a:effectLst/>
                <a:latin typeface="Roboto" panose="02000000000000000000" pitchFamily="2" charset="0"/>
              </a:rPr>
              <a:t>ifanc</a:t>
            </a:r>
            <a:r>
              <a:rPr lang="en-GB" sz="2000" b="0" i="0" dirty="0">
                <a:effectLst/>
                <a:latin typeface="Roboto" panose="02000000000000000000" pitchFamily="2" charset="0"/>
              </a:rPr>
              <a:t> </a:t>
            </a:r>
            <a:r>
              <a:rPr lang="en-GB" sz="2000" b="0" i="0" dirty="0" err="1">
                <a:effectLst/>
                <a:latin typeface="Roboto" panose="02000000000000000000" pitchFamily="2" charset="0"/>
              </a:rPr>
              <a:t>gael</a:t>
            </a:r>
            <a:r>
              <a:rPr lang="en-GB" sz="2000" b="0" i="0" dirty="0">
                <a:effectLst/>
                <a:latin typeface="Roboto" panose="02000000000000000000" pitchFamily="2" charset="0"/>
              </a:rPr>
              <a:t> </a:t>
            </a:r>
            <a:r>
              <a:rPr lang="en-GB" sz="2000" b="0" i="0" dirty="0" err="1">
                <a:effectLst/>
                <a:latin typeface="Roboto" panose="02000000000000000000" pitchFamily="2" charset="0"/>
              </a:rPr>
              <a:t>ei</a:t>
            </a:r>
            <a:r>
              <a:rPr lang="en-GB" sz="2000" b="0" i="0" dirty="0">
                <a:effectLst/>
                <a:latin typeface="Roboto" panose="02000000000000000000" pitchFamily="2" charset="0"/>
              </a:rPr>
              <a:t> weld </a:t>
            </a:r>
            <a:r>
              <a:rPr lang="en-GB" sz="2000" b="0" i="0" dirty="0" err="1">
                <a:effectLst/>
                <a:latin typeface="Roboto" panose="02000000000000000000" pitchFamily="2" charset="0"/>
              </a:rPr>
              <a:t>fel</a:t>
            </a:r>
            <a:r>
              <a:rPr lang="en-GB" sz="2000" b="0" i="0" dirty="0">
                <a:effectLst/>
                <a:latin typeface="Roboto" panose="02000000000000000000" pitchFamily="2" charset="0"/>
              </a:rPr>
              <a:t> ‘</a:t>
            </a:r>
            <a:r>
              <a:rPr lang="en-GB" sz="2000" b="0" i="0" dirty="0" err="1">
                <a:effectLst/>
                <a:latin typeface="Roboto" panose="02000000000000000000" pitchFamily="2" charset="0"/>
              </a:rPr>
              <a:t>gwaith</a:t>
            </a:r>
            <a:r>
              <a:rPr lang="en-GB" sz="2000" b="0" i="0" dirty="0">
                <a:effectLst/>
                <a:latin typeface="Roboto" panose="02000000000000000000" pitchFamily="2" charset="0"/>
              </a:rPr>
              <a:t> </a:t>
            </a:r>
            <a:r>
              <a:rPr lang="en-GB" sz="2000" b="0" i="0" dirty="0" err="1">
                <a:effectLst/>
                <a:latin typeface="Roboto" panose="02000000000000000000" pitchFamily="2" charset="0"/>
              </a:rPr>
              <a:t>ieuenctid</a:t>
            </a:r>
            <a:r>
              <a:rPr lang="en-GB" sz="2000" b="0" i="0" dirty="0">
                <a:effectLst/>
                <a:latin typeface="Roboto" panose="02000000000000000000" pitchFamily="2" charset="0"/>
              </a:rPr>
              <a:t>’ </a:t>
            </a:r>
            <a:r>
              <a:rPr lang="en-GB" sz="2000" b="0" i="0" dirty="0" err="1">
                <a:effectLst/>
                <a:latin typeface="Roboto" panose="02000000000000000000" pitchFamily="2" charset="0"/>
              </a:rPr>
              <a:t>mae’n</a:t>
            </a:r>
            <a:r>
              <a:rPr lang="en-GB" sz="2000" b="0" i="0" dirty="0">
                <a:effectLst/>
                <a:latin typeface="Roboto" panose="02000000000000000000" pitchFamily="2" charset="0"/>
              </a:rPr>
              <a:t> </a:t>
            </a:r>
            <a:r>
              <a:rPr lang="en-GB" sz="2000" b="0" i="0" dirty="0" err="1">
                <a:effectLst/>
                <a:latin typeface="Roboto" panose="02000000000000000000" pitchFamily="2" charset="0"/>
              </a:rPr>
              <a:t>rhaid</a:t>
            </a:r>
            <a:r>
              <a:rPr lang="en-GB" sz="2000" b="0" i="0" dirty="0">
                <a:effectLst/>
                <a:latin typeface="Roboto" panose="02000000000000000000" pitchFamily="2" charset="0"/>
              </a:rPr>
              <a:t> </a:t>
            </a:r>
            <a:r>
              <a:rPr lang="en-GB" sz="2000" b="0" i="0" dirty="0" err="1">
                <a:effectLst/>
                <a:latin typeface="Roboto" panose="02000000000000000000" pitchFamily="2" charset="0"/>
              </a:rPr>
              <a:t>i</a:t>
            </a:r>
            <a:r>
              <a:rPr lang="en-GB" sz="2000" b="0" i="0" dirty="0">
                <a:effectLst/>
                <a:latin typeface="Roboto" panose="02000000000000000000" pitchFamily="2" charset="0"/>
              </a:rPr>
              <a:t> </a:t>
            </a:r>
            <a:r>
              <a:rPr lang="en-GB" sz="2000" b="0" i="0" dirty="0" err="1">
                <a:effectLst/>
                <a:latin typeface="Roboto" panose="02000000000000000000" pitchFamily="2" charset="0"/>
              </a:rPr>
              <a:t>dair</a:t>
            </a:r>
            <a:r>
              <a:rPr lang="en-GB" sz="2000" b="0" i="0" dirty="0">
                <a:effectLst/>
                <a:latin typeface="Roboto" panose="02000000000000000000" pitchFamily="2" charset="0"/>
              </a:rPr>
              <a:t> </a:t>
            </a:r>
            <a:r>
              <a:rPr lang="en-GB" sz="2000" b="0" i="0" dirty="0" err="1">
                <a:effectLst/>
                <a:latin typeface="Roboto" panose="02000000000000000000" pitchFamily="2" charset="0"/>
              </a:rPr>
              <a:t>elfen</a:t>
            </a:r>
            <a:r>
              <a:rPr lang="en-GB" sz="2000" b="0" i="0" dirty="0">
                <a:effectLst/>
                <a:latin typeface="Roboto" panose="02000000000000000000" pitchFamily="2" charset="0"/>
              </a:rPr>
              <a:t> </a:t>
            </a:r>
            <a:r>
              <a:rPr lang="en-GB" sz="2000" b="0" i="0" dirty="0" err="1">
                <a:effectLst/>
                <a:latin typeface="Roboto" panose="02000000000000000000" pitchFamily="2" charset="0"/>
              </a:rPr>
              <a:t>fod</a:t>
            </a:r>
            <a:r>
              <a:rPr lang="en-GB" sz="2000" b="0" i="0" dirty="0">
                <a:effectLst/>
                <a:latin typeface="Roboto" panose="02000000000000000000" pitchFamily="2" charset="0"/>
              </a:rPr>
              <a:t> </a:t>
            </a:r>
            <a:r>
              <a:rPr lang="en-GB" sz="2000" b="0" i="0" dirty="0" err="1">
                <a:effectLst/>
                <a:latin typeface="Roboto" panose="02000000000000000000" pitchFamily="2" charset="0"/>
              </a:rPr>
              <a:t>yn</a:t>
            </a:r>
            <a:r>
              <a:rPr lang="en-GB" sz="2000" b="0" i="0" dirty="0">
                <a:effectLst/>
                <a:latin typeface="Roboto" panose="02000000000000000000" pitchFamily="2" charset="0"/>
              </a:rPr>
              <a:t> </a:t>
            </a:r>
            <a:r>
              <a:rPr lang="en-GB" sz="2000" b="0" i="0" dirty="0" err="1">
                <a:effectLst/>
                <a:latin typeface="Roboto" panose="02000000000000000000" pitchFamily="2" charset="0"/>
              </a:rPr>
              <a:t>bresennol</a:t>
            </a:r>
            <a:r>
              <a:rPr lang="en-GB" sz="2000" b="0" i="0" dirty="0">
                <a:effectLst/>
                <a:latin typeface="Roboto" panose="02000000000000000000" pitchFamily="2" charset="0"/>
              </a:rPr>
              <a:t>:</a:t>
            </a:r>
          </a:p>
          <a:p>
            <a:pPr eaLnBrk="1" hangingPunct="1"/>
            <a:r>
              <a:rPr lang="en-GB" sz="2000" b="0" i="0" dirty="0">
                <a:effectLst/>
                <a:latin typeface="Roboto" panose="02000000000000000000" pitchFamily="2" charset="0"/>
              </a:rPr>
              <a:t> </a:t>
            </a:r>
            <a:r>
              <a:rPr lang="en-GB" sz="2000" b="0" i="0" dirty="0" err="1">
                <a:effectLst/>
                <a:latin typeface="Roboto" panose="02000000000000000000" pitchFamily="2" charset="0"/>
              </a:rPr>
              <a:t>mae'r</a:t>
            </a:r>
            <a:r>
              <a:rPr lang="en-GB" sz="2000" b="0" i="0" dirty="0">
                <a:effectLst/>
                <a:latin typeface="Roboto" panose="02000000000000000000" pitchFamily="2" charset="0"/>
              </a:rPr>
              <a:t> </a:t>
            </a:r>
            <a:r>
              <a:rPr lang="en-GB" sz="2000" b="0" i="0" dirty="0" err="1">
                <a:effectLst/>
                <a:latin typeface="Roboto" panose="02000000000000000000" pitchFamily="2" charset="0"/>
              </a:rPr>
              <a:t>berthynas</a:t>
            </a:r>
            <a:r>
              <a:rPr lang="en-GB" sz="2000" b="0" i="0" dirty="0">
                <a:effectLst/>
                <a:latin typeface="Roboto" panose="02000000000000000000" pitchFamily="2" charset="0"/>
              </a:rPr>
              <a:t> </a:t>
            </a:r>
            <a:r>
              <a:rPr lang="en-GB" sz="2000" b="0" i="0" dirty="0" err="1">
                <a:effectLst/>
                <a:latin typeface="Roboto" panose="02000000000000000000" pitchFamily="2" charset="0"/>
              </a:rPr>
              <a:t>rhwng</a:t>
            </a:r>
            <a:r>
              <a:rPr lang="en-GB" sz="2000" b="0" i="0" dirty="0">
                <a:effectLst/>
                <a:latin typeface="Roboto" panose="02000000000000000000" pitchFamily="2" charset="0"/>
              </a:rPr>
              <a:t> y person </a:t>
            </a:r>
            <a:r>
              <a:rPr lang="en-GB" sz="2000" b="0" i="0" dirty="0" err="1">
                <a:effectLst/>
                <a:latin typeface="Roboto" panose="02000000000000000000" pitchFamily="2" charset="0"/>
              </a:rPr>
              <a:t>ifanc</a:t>
            </a:r>
            <a:r>
              <a:rPr lang="en-GB" sz="2000" b="0" i="0" dirty="0">
                <a:effectLst/>
                <a:latin typeface="Roboto" panose="02000000000000000000" pitchFamily="2" charset="0"/>
              </a:rPr>
              <a:t> </a:t>
            </a:r>
            <a:r>
              <a:rPr lang="en-GB" sz="2000" b="0" i="0" dirty="0" err="1">
                <a:effectLst/>
                <a:latin typeface="Roboto" panose="02000000000000000000" pitchFamily="2" charset="0"/>
              </a:rPr>
              <a:t>a'r</a:t>
            </a:r>
            <a:r>
              <a:rPr lang="en-GB" sz="2000" b="0" i="0" dirty="0">
                <a:effectLst/>
                <a:latin typeface="Roboto" panose="02000000000000000000" pitchFamily="2" charset="0"/>
              </a:rPr>
              <a:t> </a:t>
            </a:r>
            <a:r>
              <a:rPr lang="en-GB" sz="2000" b="0" i="0" dirty="0" err="1">
                <a:effectLst/>
                <a:latin typeface="Roboto" panose="02000000000000000000" pitchFamily="2" charset="0"/>
              </a:rPr>
              <a:t>gweithiwr</a:t>
            </a:r>
            <a:r>
              <a:rPr lang="en-GB" sz="2000" b="0" i="0" dirty="0">
                <a:effectLst/>
                <a:latin typeface="Roboto" panose="02000000000000000000" pitchFamily="2" charset="0"/>
              </a:rPr>
              <a:t> </a:t>
            </a:r>
            <a:r>
              <a:rPr lang="en-GB" sz="2000" b="0" i="0" dirty="0" err="1">
                <a:effectLst/>
                <a:latin typeface="Roboto" panose="02000000000000000000" pitchFamily="2" charset="0"/>
              </a:rPr>
              <a:t>yn</a:t>
            </a:r>
            <a:r>
              <a:rPr lang="en-GB" sz="2000" b="0" i="0" dirty="0">
                <a:effectLst/>
                <a:latin typeface="Roboto" panose="02000000000000000000" pitchFamily="2" charset="0"/>
              </a:rPr>
              <a:t> </a:t>
            </a:r>
            <a:r>
              <a:rPr lang="en-GB" sz="2000" b="0" i="0" dirty="0" err="1">
                <a:effectLst/>
                <a:latin typeface="Roboto" panose="02000000000000000000" pitchFamily="2" charset="0"/>
              </a:rPr>
              <a:t>wirfoddol</a:t>
            </a:r>
            <a:endParaRPr lang="en-GB" sz="2000" b="0" i="0" dirty="0">
              <a:effectLst/>
              <a:latin typeface="Roboto" panose="02000000000000000000" pitchFamily="2" charset="0"/>
            </a:endParaRPr>
          </a:p>
          <a:p>
            <a:pPr eaLnBrk="1" hangingPunct="1"/>
            <a:r>
              <a:rPr lang="en-GB" sz="2000" b="0" i="0" dirty="0">
                <a:effectLst/>
                <a:latin typeface="Roboto" panose="02000000000000000000" pitchFamily="2" charset="0"/>
              </a:rPr>
              <a:t> </a:t>
            </a:r>
            <a:r>
              <a:rPr lang="en-GB" sz="2000" b="0" i="0" dirty="0" err="1">
                <a:effectLst/>
                <a:latin typeface="Roboto" panose="02000000000000000000" pitchFamily="2" charset="0"/>
              </a:rPr>
              <a:t>mae</a:t>
            </a:r>
            <a:r>
              <a:rPr lang="en-GB" sz="2000" b="0" i="0" dirty="0">
                <a:effectLst/>
                <a:latin typeface="Roboto" panose="02000000000000000000" pitchFamily="2" charset="0"/>
              </a:rPr>
              <a:t> </a:t>
            </a:r>
            <a:r>
              <a:rPr lang="en-GB" sz="2000" b="0" i="0" dirty="0" err="1">
                <a:effectLst/>
                <a:latin typeface="Roboto" panose="02000000000000000000" pitchFamily="2" charset="0"/>
              </a:rPr>
              <a:t>pwrpas</a:t>
            </a:r>
            <a:r>
              <a:rPr lang="en-GB" sz="2000" b="0" i="0" dirty="0">
                <a:effectLst/>
                <a:latin typeface="Roboto" panose="02000000000000000000" pitchFamily="2" charset="0"/>
              </a:rPr>
              <a:t> </a:t>
            </a:r>
            <a:r>
              <a:rPr lang="en-GB" sz="2000" b="0" i="0" dirty="0" err="1">
                <a:effectLst/>
                <a:latin typeface="Roboto" panose="02000000000000000000" pitchFamily="2" charset="0"/>
              </a:rPr>
              <a:t>addysgol</a:t>
            </a:r>
            <a:r>
              <a:rPr lang="en-GB" sz="2000" b="0" i="0" dirty="0">
                <a:effectLst/>
                <a:latin typeface="Roboto" panose="02000000000000000000" pitchFamily="2" charset="0"/>
              </a:rPr>
              <a:t> </a:t>
            </a:r>
            <a:r>
              <a:rPr lang="en-GB" sz="2000" b="0" i="0" dirty="0" err="1">
                <a:effectLst/>
                <a:latin typeface="Roboto" panose="02000000000000000000" pitchFamily="2" charset="0"/>
              </a:rPr>
              <a:t>i'r</a:t>
            </a:r>
            <a:r>
              <a:rPr lang="en-GB" sz="2000" b="0" i="0" dirty="0">
                <a:effectLst/>
                <a:latin typeface="Roboto" panose="02000000000000000000" pitchFamily="2" charset="0"/>
              </a:rPr>
              <a:t> Gwaith</a:t>
            </a:r>
          </a:p>
          <a:p>
            <a:pPr eaLnBrk="1" hangingPunct="1"/>
            <a:r>
              <a:rPr lang="en-GB" sz="2000" b="0" i="0" dirty="0">
                <a:effectLst/>
                <a:latin typeface="Roboto" panose="02000000000000000000" pitchFamily="2" charset="0"/>
              </a:rPr>
              <a:t> </a:t>
            </a:r>
            <a:r>
              <a:rPr lang="en-GB" sz="2000" b="0" i="0" dirty="0" err="1">
                <a:effectLst/>
                <a:latin typeface="Roboto" panose="02000000000000000000" pitchFamily="2" charset="0"/>
              </a:rPr>
              <a:t>mae</a:t>
            </a:r>
            <a:r>
              <a:rPr lang="en-GB" sz="2000" b="0" i="0" dirty="0">
                <a:effectLst/>
                <a:latin typeface="Roboto" panose="02000000000000000000" pitchFamily="2" charset="0"/>
              </a:rPr>
              <a:t> </a:t>
            </a:r>
            <a:r>
              <a:rPr lang="en-GB" sz="2000" b="0" i="0" dirty="0" err="1">
                <a:effectLst/>
                <a:latin typeface="Roboto" panose="02000000000000000000" pitchFamily="2" charset="0"/>
              </a:rPr>
              <a:t>ffocws</a:t>
            </a:r>
            <a:r>
              <a:rPr lang="en-GB" sz="2000" b="0" i="0" dirty="0">
                <a:effectLst/>
                <a:latin typeface="Roboto" panose="02000000000000000000" pitchFamily="2" charset="0"/>
              </a:rPr>
              <a:t> y </a:t>
            </a:r>
            <a:r>
              <a:rPr lang="en-GB" sz="2000" b="0" i="0" dirty="0" err="1">
                <a:effectLst/>
                <a:latin typeface="Roboto" panose="02000000000000000000" pitchFamily="2" charset="0"/>
              </a:rPr>
              <a:t>gwaith</a:t>
            </a:r>
            <a:r>
              <a:rPr lang="en-GB" sz="2000" b="0" i="0" dirty="0">
                <a:effectLst/>
                <a:latin typeface="Roboto" panose="02000000000000000000" pitchFamily="2" charset="0"/>
              </a:rPr>
              <a:t> </a:t>
            </a:r>
            <a:r>
              <a:rPr lang="en-GB" sz="2000" b="0" i="0" dirty="0" err="1">
                <a:effectLst/>
                <a:latin typeface="Roboto" panose="02000000000000000000" pitchFamily="2" charset="0"/>
              </a:rPr>
              <a:t>wedi'i</a:t>
            </a:r>
            <a:r>
              <a:rPr lang="en-GB" sz="2000" b="0" i="0" dirty="0">
                <a:effectLst/>
                <a:latin typeface="Roboto" panose="02000000000000000000" pitchFamily="2" charset="0"/>
              </a:rPr>
              <a:t> </a:t>
            </a:r>
            <a:r>
              <a:rPr lang="en-GB" sz="2000" b="0" i="0" dirty="0" err="1">
                <a:effectLst/>
                <a:latin typeface="Roboto" panose="02000000000000000000" pitchFamily="2" charset="0"/>
              </a:rPr>
              <a:t>gyfeirio</a:t>
            </a:r>
            <a:r>
              <a:rPr lang="en-GB" sz="2000" b="0" i="0" dirty="0">
                <a:effectLst/>
                <a:latin typeface="Roboto" panose="02000000000000000000" pitchFamily="2" charset="0"/>
              </a:rPr>
              <a:t> at </a:t>
            </a:r>
            <a:r>
              <a:rPr lang="en-GB" sz="2000" b="0" i="0" dirty="0" err="1">
                <a:effectLst/>
                <a:latin typeface="Roboto" panose="02000000000000000000" pitchFamily="2" charset="0"/>
              </a:rPr>
              <a:t>bobl</a:t>
            </a:r>
            <a:r>
              <a:rPr lang="en-GB" sz="2000" b="0" i="0" dirty="0">
                <a:effectLst/>
                <a:latin typeface="Roboto" panose="02000000000000000000" pitchFamily="2" charset="0"/>
              </a:rPr>
              <a:t> </a:t>
            </a:r>
            <a:r>
              <a:rPr lang="en-GB" sz="2000" b="0" i="0" dirty="0" err="1">
                <a:effectLst/>
                <a:latin typeface="Roboto" panose="02000000000000000000" pitchFamily="2" charset="0"/>
              </a:rPr>
              <a:t>ifanc</a:t>
            </a:r>
            <a:endParaRPr lang="en-GB" sz="2000" b="0" i="0" dirty="0">
              <a:effectLst/>
              <a:latin typeface="Roboto" panose="02000000000000000000" pitchFamily="2" charset="0"/>
            </a:endParaRPr>
          </a:p>
          <a:p>
            <a:pPr eaLnBrk="1" hangingPunct="1"/>
            <a:r>
              <a:rPr lang="en-GB" sz="2000" b="0" i="0" dirty="0">
                <a:effectLst/>
                <a:latin typeface="Roboto" panose="02000000000000000000" pitchFamily="2" charset="0"/>
              </a:rPr>
              <a:t> (Jeffs a Smith 2008)</a:t>
            </a:r>
            <a:endParaRPr lang="en-GB" altLang="en-US" sz="2000" dirty="0"/>
          </a:p>
        </p:txBody>
      </p:sp>
      <p:sp>
        <p:nvSpPr>
          <p:cNvPr id="2" name="Content Placeholder 1">
            <a:extLst>
              <a:ext uri="{FF2B5EF4-FFF2-40B4-BE49-F238E27FC236}">
                <a16:creationId xmlns:a16="http://schemas.microsoft.com/office/drawing/2014/main" id="{3D656398-82B6-E7B5-C6EC-F76D016B1CEA}"/>
              </a:ext>
            </a:extLst>
          </p:cNvPr>
          <p:cNvSpPr>
            <a:spLocks noGrp="1"/>
          </p:cNvSpPr>
          <p:nvPr>
            <p:ph sz="half" idx="2"/>
          </p:nvPr>
        </p:nvSpPr>
        <p:spPr>
          <a:xfrm>
            <a:off x="6256020" y="2266345"/>
            <a:ext cx="5097780" cy="3910618"/>
          </a:xfrm>
        </p:spPr>
        <p:txBody>
          <a:bodyPr>
            <a:normAutofit fontScale="92500" lnSpcReduction="20000"/>
          </a:bodyPr>
          <a:lstStyle/>
          <a:p>
            <a:pPr eaLnBrk="1" hangingPunct="1"/>
            <a:r>
              <a:rPr lang="en-GB" altLang="en-US" sz="2400" dirty="0">
                <a:solidFill>
                  <a:srgbClr val="FFFFFF"/>
                </a:solidFill>
              </a:rPr>
              <a:t>According to Jeffs and Smith (2008), for work with young people to be seen as ‘youth work’ three elements have to be present:</a:t>
            </a:r>
          </a:p>
          <a:p>
            <a:pPr eaLnBrk="1" hangingPunct="1"/>
            <a:endParaRPr lang="en-GB" altLang="en-US" sz="2400" dirty="0">
              <a:solidFill>
                <a:srgbClr val="FFFFFF"/>
              </a:solidFill>
            </a:endParaRPr>
          </a:p>
          <a:p>
            <a:pPr eaLnBrk="1" hangingPunct="1"/>
            <a:r>
              <a:rPr lang="en-GB" altLang="en-US" sz="2400" dirty="0">
                <a:solidFill>
                  <a:srgbClr val="FFFFFF"/>
                </a:solidFill>
              </a:rPr>
              <a:t>the relationship between the young person and the worker is </a:t>
            </a:r>
            <a:r>
              <a:rPr lang="en-GB" altLang="en-US" sz="2400" i="1" u="sng" dirty="0">
                <a:solidFill>
                  <a:srgbClr val="FFFFFF"/>
                </a:solidFill>
              </a:rPr>
              <a:t>voluntary</a:t>
            </a:r>
          </a:p>
          <a:p>
            <a:pPr eaLnBrk="1" hangingPunct="1"/>
            <a:r>
              <a:rPr lang="en-GB" altLang="en-US" sz="2400" dirty="0">
                <a:solidFill>
                  <a:srgbClr val="FFFFFF"/>
                </a:solidFill>
              </a:rPr>
              <a:t>the work has an </a:t>
            </a:r>
            <a:r>
              <a:rPr lang="en-GB" altLang="en-US" sz="2400" i="1" u="sng" dirty="0">
                <a:solidFill>
                  <a:srgbClr val="FFFFFF"/>
                </a:solidFill>
              </a:rPr>
              <a:t>educational purpose</a:t>
            </a:r>
          </a:p>
          <a:p>
            <a:pPr eaLnBrk="1" hangingPunct="1"/>
            <a:r>
              <a:rPr lang="en-GB" altLang="en-US" sz="2400" dirty="0">
                <a:solidFill>
                  <a:srgbClr val="FFFFFF"/>
                </a:solidFill>
              </a:rPr>
              <a:t>the focus of the work is directed towards </a:t>
            </a:r>
            <a:r>
              <a:rPr lang="en-GB" altLang="en-US" sz="2400" i="1" u="sng" dirty="0">
                <a:solidFill>
                  <a:srgbClr val="FFFFFF"/>
                </a:solidFill>
              </a:rPr>
              <a:t>young people</a:t>
            </a:r>
          </a:p>
          <a:p>
            <a:pPr eaLnBrk="1" hangingPunct="1"/>
            <a:endParaRPr lang="en-GB" altLang="en-US" sz="2400" dirty="0">
              <a:solidFill>
                <a:srgbClr val="FFFFFF"/>
              </a:solidFill>
            </a:endParaRPr>
          </a:p>
          <a:p>
            <a:pPr eaLnBrk="1" hangingPunct="1"/>
            <a:r>
              <a:rPr lang="en-GB" altLang="en-US" sz="2400" dirty="0">
                <a:solidFill>
                  <a:srgbClr val="FFFFFF"/>
                </a:solidFill>
              </a:rPr>
              <a:t>(Jeffs &amp; Smith 2008)</a:t>
            </a:r>
          </a:p>
          <a:p>
            <a:endParaRPr lang="en-GB" sz="2400" dirty="0">
              <a:solidFill>
                <a:srgbClr val="FFFFFF"/>
              </a:solidFill>
            </a:endParaRPr>
          </a:p>
        </p:txBody>
      </p:sp>
    </p:spTree>
    <p:extLst>
      <p:ext uri="{BB962C8B-B14F-4D97-AF65-F5344CB8AC3E}">
        <p14:creationId xmlns:p14="http://schemas.microsoft.com/office/powerpoint/2010/main" val="317380375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3" name="Rectangle 48135">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Rectangle 2"/>
          <p:cNvSpPr>
            <a:spLocks noGrp="1" noChangeArrowheads="1"/>
          </p:cNvSpPr>
          <p:nvPr>
            <p:ph type="title"/>
          </p:nvPr>
        </p:nvSpPr>
        <p:spPr>
          <a:xfrm>
            <a:off x="838200" y="620742"/>
            <a:ext cx="10515600" cy="1325563"/>
          </a:xfrm>
        </p:spPr>
        <p:txBody>
          <a:bodyPr>
            <a:normAutofit/>
          </a:bodyPr>
          <a:lstStyle/>
          <a:p>
            <a:pPr eaLnBrk="1" hangingPunct="1"/>
            <a:r>
              <a:rPr lang="en-GB" b="0" i="0" dirty="0" err="1">
                <a:effectLst/>
                <a:latin typeface="Roboto" panose="02000000000000000000" pitchFamily="2" charset="0"/>
              </a:rPr>
              <a:t>Nodweddion</a:t>
            </a:r>
            <a:br>
              <a:rPr lang="en-GB" altLang="en-US" b="1" dirty="0">
                <a:solidFill>
                  <a:srgbClr val="FFFFFF"/>
                </a:solidFill>
              </a:rPr>
            </a:br>
            <a:r>
              <a:rPr lang="en-GB" altLang="en-US" b="1" dirty="0">
                <a:solidFill>
                  <a:srgbClr val="FFFFFF"/>
                </a:solidFill>
              </a:rPr>
              <a:t>Characteristics!</a:t>
            </a:r>
          </a:p>
        </p:txBody>
      </p:sp>
      <p:cxnSp>
        <p:nvCxnSpPr>
          <p:cNvPr id="48134" name="Straight Connector 48137">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8131" name="Rectangle 10"/>
          <p:cNvSpPr>
            <a:spLocks noGrp="1" noChangeArrowheads="1"/>
          </p:cNvSpPr>
          <p:nvPr>
            <p:ph sz="half" idx="1"/>
          </p:nvPr>
        </p:nvSpPr>
        <p:spPr>
          <a:xfrm>
            <a:off x="838200" y="2266345"/>
            <a:ext cx="5097780" cy="3910617"/>
          </a:xfrm>
        </p:spPr>
        <p:txBody>
          <a:bodyPr>
            <a:normAutofit lnSpcReduction="10000"/>
          </a:bodyPr>
          <a:lstStyle/>
          <a:p>
            <a:pPr eaLnBrk="1" hangingPunct="1"/>
            <a:r>
              <a:rPr lang="en-GB" sz="2600" b="0" i="0" dirty="0">
                <a:effectLst/>
                <a:latin typeface="Roboto" panose="02000000000000000000" pitchFamily="2" charset="0"/>
              </a:rPr>
              <a:t>Mae </a:t>
            </a:r>
            <a:r>
              <a:rPr lang="en-GB" sz="2600" b="0" i="0" dirty="0" err="1">
                <a:effectLst/>
                <a:latin typeface="Roboto" panose="02000000000000000000" pitchFamily="2" charset="0"/>
              </a:rPr>
              <a:t>nodweddion</a:t>
            </a:r>
            <a:r>
              <a:rPr lang="en-GB" sz="2600" b="0" i="0" dirty="0">
                <a:effectLst/>
                <a:latin typeface="Roboto" panose="02000000000000000000" pitchFamily="2" charset="0"/>
              </a:rPr>
              <a:t> </a:t>
            </a:r>
            <a:r>
              <a:rPr lang="en-GB" sz="2600" b="0" i="0" dirty="0" err="1">
                <a:effectLst/>
                <a:latin typeface="Roboto" panose="02000000000000000000" pitchFamily="2" charset="0"/>
              </a:rPr>
              <a:t>unigryw</a:t>
            </a:r>
            <a:r>
              <a:rPr lang="en-GB" sz="2600" b="0" i="0" dirty="0">
                <a:effectLst/>
                <a:latin typeface="Roboto" panose="02000000000000000000" pitchFamily="2" charset="0"/>
              </a:rPr>
              <a:t> </a:t>
            </a:r>
            <a:r>
              <a:rPr lang="en-GB" sz="2600" b="0" i="0" dirty="0" err="1">
                <a:effectLst/>
                <a:latin typeface="Roboto" panose="02000000000000000000" pitchFamily="2" charset="0"/>
              </a:rPr>
              <a:t>gwaith</a:t>
            </a:r>
            <a:r>
              <a:rPr lang="en-GB" sz="2600" b="0" i="0" dirty="0">
                <a:effectLst/>
                <a:latin typeface="Roboto" panose="02000000000000000000" pitchFamily="2" charset="0"/>
              </a:rPr>
              <a:t> </a:t>
            </a:r>
            <a:r>
              <a:rPr lang="en-GB" sz="2600" b="0" i="0" dirty="0" err="1">
                <a:effectLst/>
                <a:latin typeface="Roboto" panose="02000000000000000000" pitchFamily="2" charset="0"/>
              </a:rPr>
              <a:t>ieuenctid</a:t>
            </a:r>
            <a:r>
              <a:rPr lang="en-GB" sz="2600" b="0" i="0" dirty="0">
                <a:effectLst/>
                <a:latin typeface="Roboto" panose="02000000000000000000" pitchFamily="2" charset="0"/>
              </a:rPr>
              <a:t> </a:t>
            </a:r>
            <a:r>
              <a:rPr lang="en-GB" sz="2600" b="0" i="0" dirty="0" err="1">
                <a:effectLst/>
                <a:latin typeface="Roboto" panose="02000000000000000000" pitchFamily="2" charset="0"/>
              </a:rPr>
              <a:t>yn</a:t>
            </a:r>
            <a:r>
              <a:rPr lang="en-GB" sz="2600" b="0" i="0" dirty="0">
                <a:effectLst/>
                <a:latin typeface="Roboto" panose="02000000000000000000" pitchFamily="2" charset="0"/>
              </a:rPr>
              <a:t> </a:t>
            </a:r>
            <a:r>
              <a:rPr lang="en-GB" sz="2600" b="0" i="0" dirty="0" err="1">
                <a:effectLst/>
                <a:latin typeface="Roboto" panose="02000000000000000000" pitchFamily="2" charset="0"/>
              </a:rPr>
              <a:t>cynnwys</a:t>
            </a:r>
            <a:r>
              <a:rPr lang="en-GB" sz="2600" b="0" i="0" dirty="0">
                <a:effectLst/>
                <a:latin typeface="Roboto" panose="02000000000000000000" pitchFamily="2" charset="0"/>
              </a:rPr>
              <a:t> </a:t>
            </a:r>
            <a:r>
              <a:rPr lang="en-GB" sz="2600" b="0" i="0" dirty="0" err="1">
                <a:effectLst/>
                <a:latin typeface="Roboto" panose="02000000000000000000" pitchFamily="2" charset="0"/>
              </a:rPr>
              <a:t>ymgysylltu</a:t>
            </a:r>
            <a:r>
              <a:rPr lang="en-GB" sz="2600" b="0" i="0" dirty="0">
                <a:effectLst/>
                <a:latin typeface="Roboto" panose="02000000000000000000" pitchFamily="2" charset="0"/>
              </a:rPr>
              <a:t> </a:t>
            </a:r>
            <a:r>
              <a:rPr lang="en-GB" sz="2600" b="0" i="0" dirty="0" err="1">
                <a:effectLst/>
                <a:latin typeface="Roboto" panose="02000000000000000000" pitchFamily="2" charset="0"/>
              </a:rPr>
              <a:t>gwirfoddol</a:t>
            </a:r>
            <a:r>
              <a:rPr lang="en-GB" sz="2600" b="0" i="0" dirty="0">
                <a:effectLst/>
                <a:latin typeface="Roboto" panose="02000000000000000000" pitchFamily="2" charset="0"/>
              </a:rPr>
              <a:t> â </a:t>
            </a:r>
            <a:r>
              <a:rPr lang="en-GB" sz="2600" b="0" i="0" dirty="0" err="1">
                <a:effectLst/>
                <a:latin typeface="Roboto" panose="02000000000000000000" pitchFamily="2" charset="0"/>
              </a:rPr>
              <a:t>phobl</a:t>
            </a:r>
            <a:r>
              <a:rPr lang="en-GB" sz="2600" b="0" i="0" dirty="0">
                <a:effectLst/>
                <a:latin typeface="Roboto" panose="02000000000000000000" pitchFamily="2" charset="0"/>
              </a:rPr>
              <a:t> </a:t>
            </a:r>
            <a:r>
              <a:rPr lang="en-GB" sz="2600" b="0" i="0" dirty="0" err="1">
                <a:effectLst/>
                <a:latin typeface="Roboto" panose="02000000000000000000" pitchFamily="2" charset="0"/>
              </a:rPr>
              <a:t>ifanc</a:t>
            </a:r>
            <a:r>
              <a:rPr lang="en-GB" sz="2600" b="0" i="0" dirty="0">
                <a:effectLst/>
                <a:latin typeface="Roboto" panose="02000000000000000000" pitchFamily="2" charset="0"/>
              </a:rPr>
              <a:t>; </a:t>
            </a:r>
            <a:r>
              <a:rPr lang="en-GB" sz="2600" b="0" i="0" dirty="0" err="1">
                <a:effectLst/>
                <a:latin typeface="Roboto" panose="02000000000000000000" pitchFamily="2" charset="0"/>
              </a:rPr>
              <a:t>cyfranogiad</a:t>
            </a:r>
            <a:r>
              <a:rPr lang="en-GB" sz="2600" b="0" i="0" dirty="0">
                <a:effectLst/>
                <a:latin typeface="Roboto" panose="02000000000000000000" pitchFamily="2" charset="0"/>
              </a:rPr>
              <a:t> </a:t>
            </a:r>
            <a:r>
              <a:rPr lang="en-GB" sz="2600" b="0" i="0" dirty="0" err="1">
                <a:effectLst/>
                <a:latin typeface="Roboto" panose="02000000000000000000" pitchFamily="2" charset="0"/>
              </a:rPr>
              <a:t>gweithredol</a:t>
            </a:r>
            <a:r>
              <a:rPr lang="en-GB" sz="2600" b="0" i="0" dirty="0">
                <a:effectLst/>
                <a:latin typeface="Roboto" panose="02000000000000000000" pitchFamily="2" charset="0"/>
              </a:rPr>
              <a:t> </a:t>
            </a:r>
            <a:r>
              <a:rPr lang="en-GB" sz="2600" b="0" i="0" dirty="0" err="1">
                <a:effectLst/>
                <a:latin typeface="Roboto" panose="02000000000000000000" pitchFamily="2" charset="0"/>
              </a:rPr>
              <a:t>pobl</a:t>
            </a:r>
            <a:r>
              <a:rPr lang="en-GB" sz="2600" b="0" i="0" dirty="0">
                <a:effectLst/>
                <a:latin typeface="Roboto" panose="02000000000000000000" pitchFamily="2" charset="0"/>
              </a:rPr>
              <a:t> </a:t>
            </a:r>
            <a:r>
              <a:rPr lang="en-GB" sz="2600" b="0" i="0" dirty="0" err="1">
                <a:effectLst/>
                <a:latin typeface="Roboto" panose="02000000000000000000" pitchFamily="2" charset="0"/>
              </a:rPr>
              <a:t>ifanc</a:t>
            </a:r>
            <a:r>
              <a:rPr lang="en-GB" sz="2600" b="0" i="0" dirty="0">
                <a:effectLst/>
                <a:latin typeface="Roboto" panose="02000000000000000000" pitchFamily="2" charset="0"/>
              </a:rPr>
              <a:t> </a:t>
            </a:r>
            <a:r>
              <a:rPr lang="en-GB" sz="2600" b="0" i="0" dirty="0" err="1">
                <a:effectLst/>
                <a:latin typeface="Roboto" panose="02000000000000000000" pitchFamily="2" charset="0"/>
              </a:rPr>
              <a:t>mewn</a:t>
            </a:r>
            <a:r>
              <a:rPr lang="en-GB" sz="2600" b="0" i="0" dirty="0">
                <a:effectLst/>
                <a:latin typeface="Roboto" panose="02000000000000000000" pitchFamily="2" charset="0"/>
              </a:rPr>
              <a:t> </a:t>
            </a:r>
            <a:r>
              <a:rPr lang="en-GB" sz="2600" b="0" i="0" dirty="0" err="1">
                <a:effectLst/>
                <a:latin typeface="Roboto" panose="02000000000000000000" pitchFamily="2" charset="0"/>
              </a:rPr>
              <a:t>gwahanol</a:t>
            </a:r>
            <a:r>
              <a:rPr lang="en-GB" sz="2600" b="0" i="0" dirty="0">
                <a:effectLst/>
                <a:latin typeface="Roboto" panose="02000000000000000000" pitchFamily="2" charset="0"/>
              </a:rPr>
              <a:t> </a:t>
            </a:r>
            <a:r>
              <a:rPr lang="en-GB" sz="2600" b="0" i="0" dirty="0" err="1">
                <a:effectLst/>
                <a:latin typeface="Roboto" panose="02000000000000000000" pitchFamily="2" charset="0"/>
              </a:rPr>
              <a:t>nodweddion</a:t>
            </a:r>
            <a:r>
              <a:rPr lang="en-GB" sz="2600" b="0" i="0" dirty="0">
                <a:effectLst/>
                <a:latin typeface="Roboto" panose="02000000000000000000" pitchFamily="2" charset="0"/>
              </a:rPr>
              <a:t> o </a:t>
            </a:r>
            <a:r>
              <a:rPr lang="en-GB" sz="2600" b="0" i="0" dirty="0" err="1">
                <a:effectLst/>
                <a:latin typeface="Roboto" panose="02000000000000000000" pitchFamily="2" charset="0"/>
              </a:rPr>
              <a:t>ddarpariaeth</a:t>
            </a:r>
            <a:r>
              <a:rPr lang="en-GB" sz="2600" b="0" i="0" dirty="0">
                <a:effectLst/>
                <a:latin typeface="Roboto" panose="02000000000000000000" pitchFamily="2" charset="0"/>
              </a:rPr>
              <a:t> </a:t>
            </a:r>
            <a:r>
              <a:rPr lang="en-GB" sz="2600" b="0" i="0" dirty="0" err="1">
                <a:effectLst/>
                <a:latin typeface="Roboto" panose="02000000000000000000" pitchFamily="2" charset="0"/>
              </a:rPr>
              <a:t>gwaith</a:t>
            </a:r>
            <a:r>
              <a:rPr lang="en-GB" sz="2600" b="0" i="0" dirty="0">
                <a:effectLst/>
                <a:latin typeface="Roboto" panose="02000000000000000000" pitchFamily="2" charset="0"/>
              </a:rPr>
              <a:t> </a:t>
            </a:r>
            <a:r>
              <a:rPr lang="en-GB" sz="2600" b="0" i="0" dirty="0" err="1">
                <a:effectLst/>
                <a:latin typeface="Roboto" panose="02000000000000000000" pitchFamily="2" charset="0"/>
              </a:rPr>
              <a:t>ieuenctid</a:t>
            </a:r>
            <a:r>
              <a:rPr lang="en-GB" sz="2600" b="0" i="0" dirty="0">
                <a:effectLst/>
                <a:latin typeface="Roboto" panose="02000000000000000000" pitchFamily="2" charset="0"/>
              </a:rPr>
              <a:t> </a:t>
            </a:r>
            <a:r>
              <a:rPr lang="en-GB" sz="2600" b="0" i="0" dirty="0" err="1">
                <a:effectLst/>
                <a:latin typeface="Roboto" panose="02000000000000000000" pitchFamily="2" charset="0"/>
              </a:rPr>
              <a:t>lleol</a:t>
            </a:r>
            <a:r>
              <a:rPr lang="en-GB" sz="2600" b="0" i="0" dirty="0">
                <a:effectLst/>
                <a:latin typeface="Roboto" panose="02000000000000000000" pitchFamily="2" charset="0"/>
              </a:rPr>
              <a:t>; y </a:t>
            </a:r>
            <a:r>
              <a:rPr lang="en-GB" sz="2600" b="0" i="0" dirty="0" err="1">
                <a:effectLst/>
                <a:latin typeface="Roboto" panose="02000000000000000000" pitchFamily="2" charset="0"/>
              </a:rPr>
              <a:t>defnydd</a:t>
            </a:r>
            <a:r>
              <a:rPr lang="en-GB" sz="2600" b="0" i="0" dirty="0">
                <a:effectLst/>
                <a:latin typeface="Roboto" panose="02000000000000000000" pitchFamily="2" charset="0"/>
              </a:rPr>
              <a:t> o </a:t>
            </a:r>
            <a:r>
              <a:rPr lang="en-GB" sz="2600" b="0" i="0" dirty="0" err="1">
                <a:effectLst/>
                <a:latin typeface="Roboto" panose="02000000000000000000" pitchFamily="2" charset="0"/>
              </a:rPr>
              <a:t>addysg</a:t>
            </a:r>
            <a:r>
              <a:rPr lang="en-GB" sz="2600" b="0" i="0" dirty="0">
                <a:effectLst/>
                <a:latin typeface="Roboto" panose="02000000000000000000" pitchFamily="2" charset="0"/>
              </a:rPr>
              <a:t> </a:t>
            </a:r>
            <a:r>
              <a:rPr lang="en-GB" sz="2600" b="0" i="0" dirty="0" err="1">
                <a:effectLst/>
                <a:latin typeface="Roboto" panose="02000000000000000000" pitchFamily="2" charset="0"/>
              </a:rPr>
              <a:t>anffurfiol</a:t>
            </a:r>
            <a:r>
              <a:rPr lang="en-GB" sz="2600" b="0" i="0" dirty="0">
                <a:effectLst/>
                <a:latin typeface="Roboto" panose="02000000000000000000" pitchFamily="2" charset="0"/>
              </a:rPr>
              <a:t> a </a:t>
            </a:r>
            <a:r>
              <a:rPr lang="en-GB" sz="2600" b="0" i="0" dirty="0" err="1">
                <a:effectLst/>
                <a:latin typeface="Roboto" panose="02000000000000000000" pitchFamily="2" charset="0"/>
              </a:rPr>
              <a:t>heb</a:t>
            </a:r>
            <a:r>
              <a:rPr lang="en-GB" sz="2600" b="0" i="0" dirty="0">
                <a:effectLst/>
                <a:latin typeface="Roboto" panose="02000000000000000000" pitchFamily="2" charset="0"/>
              </a:rPr>
              <a:t> </a:t>
            </a:r>
            <a:r>
              <a:rPr lang="en-GB" sz="2600" b="0" i="0" dirty="0" err="1">
                <a:effectLst/>
                <a:latin typeface="Roboto" panose="02000000000000000000" pitchFamily="2" charset="0"/>
              </a:rPr>
              <a:t>fod</a:t>
            </a:r>
            <a:r>
              <a:rPr lang="en-GB" sz="2600" b="0" i="0" dirty="0">
                <a:effectLst/>
                <a:latin typeface="Roboto" panose="02000000000000000000" pitchFamily="2" charset="0"/>
              </a:rPr>
              <a:t> </a:t>
            </a:r>
            <a:r>
              <a:rPr lang="en-GB" sz="2600" b="0" i="0" dirty="0" err="1">
                <a:effectLst/>
                <a:latin typeface="Roboto" panose="02000000000000000000" pitchFamily="2" charset="0"/>
              </a:rPr>
              <a:t>yn</a:t>
            </a:r>
            <a:r>
              <a:rPr lang="en-GB" sz="2600" b="0" i="0" dirty="0">
                <a:effectLst/>
                <a:latin typeface="Roboto" panose="02000000000000000000" pitchFamily="2" charset="0"/>
              </a:rPr>
              <a:t> </a:t>
            </a:r>
            <a:r>
              <a:rPr lang="en-GB" sz="2600" b="0" i="0" dirty="0" err="1">
                <a:effectLst/>
                <a:latin typeface="Roboto" panose="02000000000000000000" pitchFamily="2" charset="0"/>
              </a:rPr>
              <a:t>ffurfiol</a:t>
            </a:r>
            <a:r>
              <a:rPr lang="en-GB" sz="2600" b="0" i="0" dirty="0">
                <a:effectLst/>
                <a:latin typeface="Roboto" panose="02000000000000000000" pitchFamily="2" charset="0"/>
              </a:rPr>
              <a:t> </a:t>
            </a:r>
            <a:r>
              <a:rPr lang="en-GB" sz="2600" b="0" i="0" dirty="0" err="1">
                <a:effectLst/>
                <a:latin typeface="Roboto" panose="02000000000000000000" pitchFamily="2" charset="0"/>
              </a:rPr>
              <a:t>fel</a:t>
            </a:r>
            <a:r>
              <a:rPr lang="en-GB" sz="2600" b="0" i="0" dirty="0">
                <a:effectLst/>
                <a:latin typeface="Roboto" panose="02000000000000000000" pitchFamily="2" charset="0"/>
              </a:rPr>
              <a:t> </a:t>
            </a:r>
            <a:r>
              <a:rPr lang="en-GB" sz="2600" b="0" i="0" dirty="0" err="1">
                <a:effectLst/>
                <a:latin typeface="Roboto" panose="02000000000000000000" pitchFamily="2" charset="0"/>
              </a:rPr>
              <a:t>prif</a:t>
            </a:r>
            <a:r>
              <a:rPr lang="en-GB" sz="2600" b="0" i="0" dirty="0">
                <a:effectLst/>
                <a:latin typeface="Roboto" panose="02000000000000000000" pitchFamily="2" charset="0"/>
              </a:rPr>
              <a:t> </a:t>
            </a:r>
            <a:r>
              <a:rPr lang="en-GB" sz="2600" b="0" i="0" dirty="0" err="1">
                <a:effectLst/>
                <a:latin typeface="Roboto" panose="02000000000000000000" pitchFamily="2" charset="0"/>
              </a:rPr>
              <a:t>ddulliau</a:t>
            </a:r>
            <a:r>
              <a:rPr lang="en-GB" sz="2600" b="0" i="0" dirty="0">
                <a:effectLst/>
                <a:latin typeface="Roboto" panose="02000000000000000000" pitchFamily="2" charset="0"/>
              </a:rPr>
              <a:t> </a:t>
            </a:r>
            <a:r>
              <a:rPr lang="en-GB" sz="2600" b="0" i="0" dirty="0" err="1">
                <a:effectLst/>
                <a:latin typeface="Roboto" panose="02000000000000000000" pitchFamily="2" charset="0"/>
              </a:rPr>
              <a:t>gwaith</a:t>
            </a:r>
            <a:r>
              <a:rPr lang="en-GB" sz="2600" b="0" i="0" dirty="0">
                <a:effectLst/>
                <a:latin typeface="Roboto" panose="02000000000000000000" pitchFamily="2" charset="0"/>
              </a:rPr>
              <a:t> </a:t>
            </a:r>
            <a:r>
              <a:rPr lang="en-GB" sz="2600" b="0" i="0" dirty="0" err="1">
                <a:effectLst/>
                <a:latin typeface="Roboto" panose="02000000000000000000" pitchFamily="2" charset="0"/>
              </a:rPr>
              <a:t>ieuenctid</a:t>
            </a:r>
            <a:r>
              <a:rPr lang="en-GB" sz="2600" b="0" i="0" dirty="0">
                <a:effectLst/>
                <a:latin typeface="Roboto" panose="02000000000000000000" pitchFamily="2" charset="0"/>
              </a:rPr>
              <a:t>; ac </a:t>
            </a:r>
            <a:r>
              <a:rPr lang="en-GB" sz="2600" b="0" i="0" dirty="0" err="1">
                <a:effectLst/>
                <a:latin typeface="Roboto" panose="02000000000000000000" pitchFamily="2" charset="0"/>
              </a:rPr>
              <a:t>ymagwedd</a:t>
            </a:r>
            <a:r>
              <a:rPr lang="en-GB" sz="2600" b="0" i="0" dirty="0">
                <a:effectLst/>
                <a:latin typeface="Roboto" panose="02000000000000000000" pitchFamily="2" charset="0"/>
              </a:rPr>
              <a:t> </a:t>
            </a:r>
            <a:r>
              <a:rPr lang="en-GB" sz="2600" b="0" i="0" dirty="0" err="1">
                <a:effectLst/>
                <a:latin typeface="Roboto" panose="02000000000000000000" pitchFamily="2" charset="0"/>
              </a:rPr>
              <a:t>hyblyg</a:t>
            </a:r>
            <a:r>
              <a:rPr lang="en-GB" sz="2600" b="0" i="0" dirty="0">
                <a:effectLst/>
                <a:latin typeface="Roboto" panose="02000000000000000000" pitchFamily="2" charset="0"/>
              </a:rPr>
              <a:t> at </a:t>
            </a:r>
            <a:r>
              <a:rPr lang="en-GB" sz="2600" b="0" i="0" dirty="0" err="1">
                <a:effectLst/>
                <a:latin typeface="Roboto" panose="02000000000000000000" pitchFamily="2" charset="0"/>
              </a:rPr>
              <a:t>ddarpariaeth</a:t>
            </a:r>
            <a:r>
              <a:rPr lang="en-GB" sz="2600" b="0" i="0" dirty="0">
                <a:effectLst/>
                <a:latin typeface="Roboto" panose="02000000000000000000" pitchFamily="2" charset="0"/>
              </a:rPr>
              <a:t> </a:t>
            </a:r>
            <a:r>
              <a:rPr lang="en-GB" sz="2600" b="0" i="0" dirty="0" err="1">
                <a:effectLst/>
                <a:latin typeface="Roboto" panose="02000000000000000000" pitchFamily="2" charset="0"/>
              </a:rPr>
              <a:t>sy'n</a:t>
            </a:r>
            <a:r>
              <a:rPr lang="en-GB" sz="2600" b="0" i="0" dirty="0">
                <a:effectLst/>
                <a:latin typeface="Roboto" panose="02000000000000000000" pitchFamily="2" charset="0"/>
              </a:rPr>
              <a:t> </a:t>
            </a:r>
            <a:r>
              <a:rPr lang="en-GB" sz="2600" b="0" i="0" dirty="0" err="1">
                <a:effectLst/>
                <a:latin typeface="Roboto" panose="02000000000000000000" pitchFamily="2" charset="0"/>
              </a:rPr>
              <a:t>ymateb</a:t>
            </a:r>
            <a:r>
              <a:rPr lang="en-GB" sz="2600" b="0" i="0" dirty="0">
                <a:effectLst/>
                <a:latin typeface="Roboto" panose="02000000000000000000" pitchFamily="2" charset="0"/>
              </a:rPr>
              <a:t> </a:t>
            </a:r>
            <a:r>
              <a:rPr lang="en-GB" sz="2600" b="0" i="0" dirty="0" err="1">
                <a:effectLst/>
                <a:latin typeface="Roboto" panose="02000000000000000000" pitchFamily="2" charset="0"/>
              </a:rPr>
              <a:t>i'w</a:t>
            </a:r>
            <a:r>
              <a:rPr lang="en-GB" sz="2600" b="0" i="0" dirty="0">
                <a:effectLst/>
                <a:latin typeface="Roboto" panose="02000000000000000000" pitchFamily="2" charset="0"/>
              </a:rPr>
              <a:t> </a:t>
            </a:r>
            <a:r>
              <a:rPr lang="en-GB" sz="2600" b="0" i="0" dirty="0" err="1">
                <a:effectLst/>
                <a:latin typeface="Roboto" panose="02000000000000000000" pitchFamily="2" charset="0"/>
              </a:rPr>
              <a:t>dewisiadau</a:t>
            </a:r>
            <a:r>
              <a:rPr lang="en-GB" sz="1600" b="0" i="0" dirty="0">
                <a:effectLst/>
                <a:latin typeface="Roboto" panose="02000000000000000000" pitchFamily="2" charset="0"/>
              </a:rPr>
              <a:t>.</a:t>
            </a:r>
            <a:endParaRPr lang="en-GB" altLang="en-US" sz="2400" dirty="0"/>
          </a:p>
        </p:txBody>
      </p:sp>
      <p:sp>
        <p:nvSpPr>
          <p:cNvPr id="2" name="Content Placeholder 1">
            <a:extLst>
              <a:ext uri="{FF2B5EF4-FFF2-40B4-BE49-F238E27FC236}">
                <a16:creationId xmlns:a16="http://schemas.microsoft.com/office/drawing/2014/main" id="{1A953165-E18A-6507-F1AB-A3A0021B004E}"/>
              </a:ext>
            </a:extLst>
          </p:cNvPr>
          <p:cNvSpPr>
            <a:spLocks noGrp="1"/>
          </p:cNvSpPr>
          <p:nvPr>
            <p:ph sz="half" idx="2"/>
          </p:nvPr>
        </p:nvSpPr>
        <p:spPr>
          <a:xfrm>
            <a:off x="6256020" y="2266345"/>
            <a:ext cx="5097780" cy="3910618"/>
          </a:xfrm>
        </p:spPr>
        <p:txBody>
          <a:bodyPr>
            <a:normAutofit lnSpcReduction="10000"/>
          </a:bodyPr>
          <a:lstStyle/>
          <a:p>
            <a:r>
              <a:rPr lang="en-GB" altLang="en-US" sz="2400" dirty="0">
                <a:solidFill>
                  <a:srgbClr val="FFFFFF"/>
                </a:solidFill>
              </a:rPr>
              <a:t> The distinctive characteristics of youth work include, the </a:t>
            </a:r>
            <a:r>
              <a:rPr lang="en-GB" altLang="en-US" sz="2400" i="1" u="sng" dirty="0">
                <a:solidFill>
                  <a:srgbClr val="FFFFFF"/>
                </a:solidFill>
              </a:rPr>
              <a:t>voluntary engagement</a:t>
            </a:r>
            <a:r>
              <a:rPr lang="en-GB" altLang="en-US" sz="2400" dirty="0">
                <a:solidFill>
                  <a:srgbClr val="FFFFFF"/>
                </a:solidFill>
              </a:rPr>
              <a:t> of young people; </a:t>
            </a:r>
            <a:r>
              <a:rPr lang="en-GB" altLang="en-US" sz="2400" i="1" u="sng" dirty="0">
                <a:solidFill>
                  <a:srgbClr val="FFFFFF"/>
                </a:solidFill>
              </a:rPr>
              <a:t>young people’s active involvement</a:t>
            </a:r>
            <a:r>
              <a:rPr lang="en-GB" altLang="en-US" sz="2400" dirty="0">
                <a:solidFill>
                  <a:srgbClr val="FFFFFF"/>
                </a:solidFill>
              </a:rPr>
              <a:t> in different features of local youth work provision; the use of </a:t>
            </a:r>
            <a:r>
              <a:rPr lang="en-GB" altLang="en-US" sz="2400" i="1" u="sng" dirty="0">
                <a:solidFill>
                  <a:srgbClr val="FFFFFF"/>
                </a:solidFill>
              </a:rPr>
              <a:t>informal and non-formal education</a:t>
            </a:r>
            <a:r>
              <a:rPr lang="en-GB" altLang="en-US" sz="2400" dirty="0">
                <a:solidFill>
                  <a:srgbClr val="FFFFFF"/>
                </a:solidFill>
              </a:rPr>
              <a:t> as the primary methods of youth work; and a flexible approach to provision which is responsive to their preferences.</a:t>
            </a:r>
            <a:endParaRPr lang="en-GB" altLang="en-US" sz="2400" i="1" dirty="0">
              <a:solidFill>
                <a:srgbClr val="FFFFFF"/>
              </a:solidFill>
            </a:endParaRPr>
          </a:p>
          <a:p>
            <a:r>
              <a:rPr lang="en-GB" altLang="en-US" sz="2400" dirty="0">
                <a:solidFill>
                  <a:srgbClr val="FFFFFF"/>
                </a:solidFill>
              </a:rPr>
              <a:t> </a:t>
            </a:r>
            <a:endParaRPr lang="en-GB" sz="2400" dirty="0">
              <a:solidFill>
                <a:srgbClr val="FFFFFF"/>
              </a:solidFill>
            </a:endParaRPr>
          </a:p>
        </p:txBody>
      </p:sp>
    </p:spTree>
    <p:extLst>
      <p:ext uri="{BB962C8B-B14F-4D97-AF65-F5344CB8AC3E}">
        <p14:creationId xmlns:p14="http://schemas.microsoft.com/office/powerpoint/2010/main" val="1113466589"/>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1" name="Rectangle 50183">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8" name="Rectangle 4"/>
          <p:cNvSpPr>
            <a:spLocks noGrp="1" noChangeArrowheads="1"/>
          </p:cNvSpPr>
          <p:nvPr>
            <p:ph type="title"/>
          </p:nvPr>
        </p:nvSpPr>
        <p:spPr>
          <a:xfrm>
            <a:off x="838200" y="620742"/>
            <a:ext cx="10515600" cy="1325563"/>
          </a:xfrm>
        </p:spPr>
        <p:txBody>
          <a:bodyPr>
            <a:normAutofit/>
          </a:bodyPr>
          <a:lstStyle/>
          <a:p>
            <a:pPr eaLnBrk="1" hangingPunct="1"/>
            <a:br>
              <a:rPr lang="cy-GB" altLang="en-US" b="1">
                <a:solidFill>
                  <a:srgbClr val="FFFFFF"/>
                </a:solidFill>
              </a:rPr>
            </a:br>
            <a:r>
              <a:rPr lang="cy-GB" altLang="en-US" b="1">
                <a:solidFill>
                  <a:srgbClr val="FFFFFF"/>
                </a:solidFill>
              </a:rPr>
              <a:t> </a:t>
            </a:r>
            <a:r>
              <a:rPr lang="en-GB" altLang="en-US" b="1">
                <a:solidFill>
                  <a:srgbClr val="FFFFFF"/>
                </a:solidFill>
              </a:rPr>
              <a:t>Informal and Non-formal Education</a:t>
            </a:r>
          </a:p>
        </p:txBody>
      </p:sp>
      <p:cxnSp>
        <p:nvCxnSpPr>
          <p:cNvPr id="50182" name="Straight Connector 50185">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0179" name="Rectangle 6"/>
          <p:cNvSpPr>
            <a:spLocks noGrp="1" noChangeArrowheads="1"/>
          </p:cNvSpPr>
          <p:nvPr>
            <p:ph sz="half" idx="1"/>
          </p:nvPr>
        </p:nvSpPr>
        <p:spPr>
          <a:xfrm>
            <a:off x="838200" y="2266345"/>
            <a:ext cx="5097780" cy="3910617"/>
          </a:xfrm>
        </p:spPr>
        <p:txBody>
          <a:bodyPr>
            <a:normAutofit/>
          </a:bodyPr>
          <a:lstStyle/>
          <a:p>
            <a:pPr eaLnBrk="1" hangingPunct="1"/>
            <a:r>
              <a:rPr lang="en-GB" altLang="en-US" sz="2400">
                <a:solidFill>
                  <a:srgbClr val="FFFFFF"/>
                </a:solidFill>
              </a:rPr>
              <a:t>Spend 30 minutes researching the following:</a:t>
            </a:r>
          </a:p>
          <a:p>
            <a:pPr eaLnBrk="1" hangingPunct="1"/>
            <a:endParaRPr lang="en-GB" altLang="en-US" sz="2400">
              <a:solidFill>
                <a:srgbClr val="FFFFFF"/>
              </a:solidFill>
            </a:endParaRPr>
          </a:p>
          <a:p>
            <a:pPr eaLnBrk="1" hangingPunct="1"/>
            <a:r>
              <a:rPr lang="en-GB" altLang="en-US" sz="2400">
                <a:solidFill>
                  <a:srgbClr val="FFFFFF"/>
                </a:solidFill>
              </a:rPr>
              <a:t>What is your understanding of these terms:</a:t>
            </a:r>
          </a:p>
          <a:p>
            <a:pPr eaLnBrk="1" hangingPunct="1"/>
            <a:endParaRPr lang="en-GB" altLang="en-US" sz="2400">
              <a:solidFill>
                <a:srgbClr val="FFFFFF"/>
              </a:solidFill>
            </a:endParaRPr>
          </a:p>
          <a:p>
            <a:pPr lvl="1" eaLnBrk="1" hangingPunct="1"/>
            <a:r>
              <a:rPr lang="en-GB" altLang="en-US">
                <a:solidFill>
                  <a:srgbClr val="FFFFFF"/>
                </a:solidFill>
              </a:rPr>
              <a:t>Informal education/learning</a:t>
            </a:r>
          </a:p>
          <a:p>
            <a:pPr lvl="1" eaLnBrk="1" hangingPunct="1"/>
            <a:r>
              <a:rPr lang="en-GB" altLang="en-US">
                <a:solidFill>
                  <a:srgbClr val="FFFFFF"/>
                </a:solidFill>
              </a:rPr>
              <a:t>Non-formal education/learning</a:t>
            </a:r>
          </a:p>
        </p:txBody>
      </p:sp>
      <p:sp>
        <p:nvSpPr>
          <p:cNvPr id="2" name="Content Placeholder 1">
            <a:extLst>
              <a:ext uri="{FF2B5EF4-FFF2-40B4-BE49-F238E27FC236}">
                <a16:creationId xmlns:a16="http://schemas.microsoft.com/office/drawing/2014/main" id="{2E9C0073-36BE-1C10-59DA-61EEA8957FB8}"/>
              </a:ext>
            </a:extLst>
          </p:cNvPr>
          <p:cNvSpPr>
            <a:spLocks noGrp="1"/>
          </p:cNvSpPr>
          <p:nvPr>
            <p:ph sz="half" idx="2"/>
          </p:nvPr>
        </p:nvSpPr>
        <p:spPr>
          <a:xfrm>
            <a:off x="6256020" y="2266345"/>
            <a:ext cx="5097780" cy="3910618"/>
          </a:xfrm>
        </p:spPr>
        <p:txBody>
          <a:bodyPr>
            <a:normAutofit/>
          </a:bodyPr>
          <a:lstStyle/>
          <a:p>
            <a:endParaRPr lang="en-GB" sz="2400">
              <a:solidFill>
                <a:srgbClr val="FFFFFF"/>
              </a:solidFill>
            </a:endParaRPr>
          </a:p>
        </p:txBody>
      </p:sp>
    </p:spTree>
    <p:extLst>
      <p:ext uri="{BB962C8B-B14F-4D97-AF65-F5344CB8AC3E}">
        <p14:creationId xmlns:p14="http://schemas.microsoft.com/office/powerpoint/2010/main" val="383715111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33" name="Rectangle 52232">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26" name="Rectangle 2"/>
          <p:cNvSpPr>
            <a:spLocks noGrp="1" noChangeArrowheads="1"/>
          </p:cNvSpPr>
          <p:nvPr>
            <p:ph type="title"/>
          </p:nvPr>
        </p:nvSpPr>
        <p:spPr>
          <a:xfrm>
            <a:off x="838200" y="620742"/>
            <a:ext cx="10515600" cy="1325563"/>
          </a:xfrm>
        </p:spPr>
        <p:txBody>
          <a:bodyPr vert="horz" lIns="91440" tIns="45720" rIns="91440" bIns="45720" rtlCol="0" anchor="ctr">
            <a:normAutofit/>
          </a:bodyPr>
          <a:lstStyle/>
          <a:p>
            <a:br>
              <a:rPr lang="en-US" altLang="en-US" b="1" kern="1200">
                <a:solidFill>
                  <a:srgbClr val="FFFFFF"/>
                </a:solidFill>
                <a:latin typeface="+mj-lt"/>
                <a:ea typeface="+mj-ea"/>
                <a:cs typeface="+mj-cs"/>
              </a:rPr>
            </a:br>
            <a:r>
              <a:rPr lang="en-US" altLang="en-US" b="1" kern="1200">
                <a:solidFill>
                  <a:srgbClr val="FFFFFF"/>
                </a:solidFill>
                <a:latin typeface="+mj-lt"/>
                <a:ea typeface="+mj-ea"/>
                <a:cs typeface="+mj-cs"/>
              </a:rPr>
              <a:t> Learning – what is this?</a:t>
            </a:r>
          </a:p>
        </p:txBody>
      </p:sp>
      <p:cxnSp>
        <p:nvCxnSpPr>
          <p:cNvPr id="52235" name="Straight Connector 52234">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2227" name="Rectangle 5"/>
          <p:cNvSpPr>
            <a:spLocks noGrp="1" noChangeArrowheads="1"/>
          </p:cNvSpPr>
          <p:nvPr>
            <p:ph type="body" idx="1"/>
          </p:nvPr>
        </p:nvSpPr>
        <p:spPr>
          <a:xfrm>
            <a:off x="838200" y="2266345"/>
            <a:ext cx="5097780" cy="3910617"/>
          </a:xfrm>
        </p:spPr>
        <p:txBody>
          <a:bodyPr vert="horz" lIns="91440" tIns="45720" rIns="91440" bIns="45720" rtlCol="0">
            <a:normAutofit/>
          </a:bodyPr>
          <a:lstStyle/>
          <a:p>
            <a:r>
              <a:rPr lang="en-US" altLang="en-US" sz="2400">
                <a:solidFill>
                  <a:srgbClr val="FFFFFF"/>
                </a:solidFill>
              </a:rPr>
              <a:t>A valued outcome of working with young people</a:t>
            </a:r>
          </a:p>
          <a:p>
            <a:r>
              <a:rPr lang="en-US" altLang="en-US" sz="2400">
                <a:solidFill>
                  <a:srgbClr val="FFFFFF"/>
                </a:solidFill>
              </a:rPr>
              <a:t>Central to our work as youth workers</a:t>
            </a:r>
          </a:p>
          <a:p>
            <a:endParaRPr lang="en-US" altLang="en-US" sz="2400">
              <a:solidFill>
                <a:srgbClr val="FFFFFF"/>
              </a:solidFill>
            </a:endParaRPr>
          </a:p>
        </p:txBody>
      </p:sp>
      <p:sp>
        <p:nvSpPr>
          <p:cNvPr id="52228" name="Text Box 6"/>
          <p:cNvSpPr txBox="1">
            <a:spLocks noChangeArrowheads="1"/>
          </p:cNvSpPr>
          <p:nvPr/>
        </p:nvSpPr>
        <p:spPr bwMode="auto">
          <a:xfrm>
            <a:off x="6256020" y="2266345"/>
            <a:ext cx="5097780" cy="391061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indent="-228600">
              <a:lnSpc>
                <a:spcPct val="90000"/>
              </a:lnSpc>
              <a:spcBef>
                <a:spcPct val="0"/>
              </a:spcBef>
              <a:spcAft>
                <a:spcPts val="600"/>
              </a:spcAft>
              <a:buClrTx/>
              <a:buSzTx/>
              <a:buFont typeface="Arial" panose="020B0604020202020204" pitchFamily="34" charset="0"/>
              <a:buChar char="•"/>
            </a:pPr>
            <a:r>
              <a:rPr lang="en-US" altLang="en-US" sz="2400">
                <a:solidFill>
                  <a:srgbClr val="FFFFFF"/>
                </a:solidFill>
                <a:latin typeface="+mn-lt"/>
                <a:cs typeface="+mn-cs"/>
              </a:rPr>
              <a:t>“Most of our everyday understandings suggest that learning is an individual enterprise involving the mental processing of new experience and the accumulation of knowledge in the mind of the learner”</a:t>
            </a:r>
          </a:p>
          <a:p>
            <a:pPr indent="-228600">
              <a:lnSpc>
                <a:spcPct val="90000"/>
              </a:lnSpc>
              <a:spcBef>
                <a:spcPct val="0"/>
              </a:spcBef>
              <a:spcAft>
                <a:spcPts val="600"/>
              </a:spcAft>
              <a:buClrTx/>
              <a:buSzTx/>
              <a:buFont typeface="Arial" panose="020B0604020202020204" pitchFamily="34" charset="0"/>
              <a:buChar char="•"/>
            </a:pPr>
            <a:endParaRPr lang="en-US" altLang="en-US" sz="2400">
              <a:solidFill>
                <a:srgbClr val="FFFFFF"/>
              </a:solidFill>
              <a:latin typeface="+mn-lt"/>
              <a:cs typeface="+mn-cs"/>
            </a:endParaRPr>
          </a:p>
          <a:p>
            <a:pPr indent="-228600">
              <a:lnSpc>
                <a:spcPct val="90000"/>
              </a:lnSpc>
              <a:spcBef>
                <a:spcPct val="0"/>
              </a:spcBef>
              <a:spcAft>
                <a:spcPts val="600"/>
              </a:spcAft>
              <a:buClrTx/>
              <a:buSzTx/>
              <a:buFont typeface="Arial" panose="020B0604020202020204" pitchFamily="34" charset="0"/>
              <a:buChar char="•"/>
            </a:pPr>
            <a:r>
              <a:rPr lang="en-US" altLang="en-US" sz="2400">
                <a:solidFill>
                  <a:srgbClr val="FFFFFF"/>
                </a:solidFill>
                <a:latin typeface="+mn-lt"/>
                <a:cs typeface="+mn-cs"/>
              </a:rPr>
              <a:t>				 (Harrison and Wise 2007, p. 5)</a:t>
            </a:r>
          </a:p>
        </p:txBody>
      </p:sp>
    </p:spTree>
    <p:extLst>
      <p:ext uri="{BB962C8B-B14F-4D97-AF65-F5344CB8AC3E}">
        <p14:creationId xmlns:p14="http://schemas.microsoft.com/office/powerpoint/2010/main" val="309022564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a:bodyPr>
          <a:lstStyle/>
          <a:p>
            <a:pPr eaLnBrk="1" hangingPunct="1"/>
            <a:r>
              <a:rPr lang="en-GB" altLang="en-US" b="1" dirty="0">
                <a:solidFill>
                  <a:srgbClr val="FFFFFF"/>
                </a:solidFill>
              </a:rPr>
              <a:t>Learning – what is this?</a:t>
            </a:r>
          </a:p>
        </p:txBody>
      </p:sp>
      <p:sp>
        <p:nvSpPr>
          <p:cNvPr id="54275" name="Rectangle 3"/>
          <p:cNvSpPr>
            <a:spLocks noGrp="1" noChangeArrowheads="1"/>
          </p:cNvSpPr>
          <p:nvPr>
            <p:ph idx="1"/>
          </p:nvPr>
        </p:nvSpPr>
        <p:spPr/>
        <p:txBody>
          <a:bodyPr>
            <a:normAutofit/>
          </a:bodyPr>
          <a:lstStyle/>
          <a:p>
            <a:pPr eaLnBrk="1" hangingPunct="1">
              <a:buFontTx/>
              <a:buNone/>
            </a:pPr>
            <a:endParaRPr lang="en-GB" altLang="en-US" sz="2000" dirty="0">
              <a:solidFill>
                <a:srgbClr val="FFFFFF"/>
              </a:solidFill>
            </a:endParaRPr>
          </a:p>
          <a:p>
            <a:pPr eaLnBrk="1" hangingPunct="1">
              <a:buFontTx/>
              <a:buNone/>
            </a:pPr>
            <a:r>
              <a:rPr lang="en-GB" altLang="en-US" sz="2000" dirty="0">
                <a:solidFill>
                  <a:srgbClr val="FFFFFF"/>
                </a:solidFill>
              </a:rPr>
              <a:t>	</a:t>
            </a:r>
            <a:r>
              <a:rPr lang="en-GB" altLang="en-US" sz="2400" dirty="0">
                <a:solidFill>
                  <a:srgbClr val="FFFFFF"/>
                </a:solidFill>
              </a:rPr>
              <a:t>“The fundamental purpose of youth work is educational; its benefits lie in the personal and social learning that young people gain.  Its distinctive methods, associated with </a:t>
            </a:r>
            <a:r>
              <a:rPr lang="en-GB" altLang="en-US" sz="2400" i="1" dirty="0">
                <a:solidFill>
                  <a:srgbClr val="FFFFFF"/>
                </a:solidFill>
              </a:rPr>
              <a:t>informal education</a:t>
            </a:r>
            <a:r>
              <a:rPr lang="en-GB" altLang="en-US" sz="2400" dirty="0">
                <a:solidFill>
                  <a:srgbClr val="FFFFFF"/>
                </a:solidFill>
              </a:rPr>
              <a:t>, enable young people to gain skills, knowledge and attitudes which result in personal growth and which have wider social benefits”</a:t>
            </a:r>
          </a:p>
          <a:p>
            <a:pPr eaLnBrk="1" hangingPunct="1">
              <a:buFontTx/>
              <a:buNone/>
            </a:pPr>
            <a:endParaRPr lang="en-GB" altLang="en-US" sz="2000" dirty="0">
              <a:solidFill>
                <a:srgbClr val="FFFFFF"/>
              </a:solidFill>
            </a:endParaRPr>
          </a:p>
          <a:p>
            <a:pPr eaLnBrk="1" hangingPunct="1">
              <a:buFontTx/>
              <a:buNone/>
            </a:pPr>
            <a:r>
              <a:rPr lang="en-GB" altLang="en-US" sz="2000" dirty="0">
                <a:solidFill>
                  <a:srgbClr val="FFFFFF"/>
                </a:solidFill>
              </a:rPr>
              <a:t>(Payne 2009, p. 226)</a:t>
            </a:r>
          </a:p>
        </p:txBody>
      </p:sp>
    </p:spTree>
    <p:extLst>
      <p:ext uri="{BB962C8B-B14F-4D97-AF65-F5344CB8AC3E}">
        <p14:creationId xmlns:p14="http://schemas.microsoft.com/office/powerpoint/2010/main" val="373118308"/>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6328" name="Rectangle 5632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3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33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334" name="Freeform: Shape 5633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322" name="Rectangle 2"/>
          <p:cNvSpPr>
            <a:spLocks noGrp="1" noChangeArrowheads="1"/>
          </p:cNvSpPr>
          <p:nvPr>
            <p:ph type="title"/>
          </p:nvPr>
        </p:nvSpPr>
        <p:spPr>
          <a:xfrm>
            <a:off x="934872" y="982272"/>
            <a:ext cx="3388419" cy="4560970"/>
          </a:xfrm>
        </p:spPr>
        <p:txBody>
          <a:bodyPr>
            <a:normAutofit/>
          </a:bodyPr>
          <a:lstStyle/>
          <a:p>
            <a:pPr eaLnBrk="1" hangingPunct="1"/>
            <a:br>
              <a:rPr lang="en-GB" altLang="en-US" sz="3100" b="1">
                <a:solidFill>
                  <a:srgbClr val="FFFFFF"/>
                </a:solidFill>
              </a:rPr>
            </a:br>
            <a:r>
              <a:rPr lang="en-GB" altLang="en-US" sz="3100" b="1">
                <a:solidFill>
                  <a:srgbClr val="FFFFFF"/>
                </a:solidFill>
              </a:rPr>
              <a:t> Formal Education/Learning</a:t>
            </a:r>
          </a:p>
        </p:txBody>
      </p:sp>
      <p:sp>
        <p:nvSpPr>
          <p:cNvPr id="5633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6323" name="Rectangle 4"/>
          <p:cNvSpPr>
            <a:spLocks noGrp="1" noChangeArrowheads="1"/>
          </p:cNvSpPr>
          <p:nvPr>
            <p:ph type="body" idx="1"/>
          </p:nvPr>
        </p:nvSpPr>
        <p:spPr>
          <a:xfrm>
            <a:off x="5221862" y="1719618"/>
            <a:ext cx="5948831" cy="4334629"/>
          </a:xfrm>
        </p:spPr>
        <p:txBody>
          <a:bodyPr anchor="ctr">
            <a:normAutofit/>
          </a:bodyPr>
          <a:lstStyle/>
          <a:p>
            <a:pPr eaLnBrk="1" hangingPunct="1"/>
            <a:endParaRPr lang="en-GB" altLang="en-US" sz="2200">
              <a:solidFill>
                <a:srgbClr val="FEFFFF"/>
              </a:solidFill>
            </a:endParaRPr>
          </a:p>
          <a:p>
            <a:pPr eaLnBrk="1" hangingPunct="1"/>
            <a:r>
              <a:rPr lang="en-GB" altLang="en-US" sz="2200">
                <a:solidFill>
                  <a:srgbClr val="FEFFFF"/>
                </a:solidFill>
              </a:rPr>
              <a:t>Formal instruction which might occur at school or at a training course</a:t>
            </a:r>
          </a:p>
          <a:p>
            <a:pPr eaLnBrk="1" hangingPunct="1"/>
            <a:endParaRPr lang="en-GB" altLang="en-US" sz="2200">
              <a:solidFill>
                <a:srgbClr val="FEFFFF"/>
              </a:solidFill>
            </a:endParaRPr>
          </a:p>
          <a:p>
            <a:pPr eaLnBrk="1" hangingPunct="1">
              <a:buFontTx/>
              <a:buNone/>
            </a:pPr>
            <a:r>
              <a:rPr lang="en-GB" altLang="en-US" sz="2200">
                <a:solidFill>
                  <a:srgbClr val="FEFFFF"/>
                </a:solidFill>
              </a:rPr>
              <a:t>(Harrison and Wise 2007, t. 2)</a:t>
            </a:r>
          </a:p>
          <a:p>
            <a:pPr eaLnBrk="1" hangingPunct="1"/>
            <a:endParaRPr lang="en-GB" altLang="en-US" sz="2200">
              <a:solidFill>
                <a:srgbClr val="FEFFFF"/>
              </a:solidFill>
            </a:endParaRPr>
          </a:p>
          <a:p>
            <a:pPr eaLnBrk="1" hangingPunct="1"/>
            <a:r>
              <a:rPr lang="en-GB" altLang="en-US" sz="2200">
                <a:solidFill>
                  <a:srgbClr val="FEFFFF"/>
                </a:solidFill>
              </a:rPr>
              <a:t>We associate formal education with particular settings, and with a way of learning “that emphasises product…rather than process”</a:t>
            </a:r>
          </a:p>
          <a:p>
            <a:pPr eaLnBrk="1" hangingPunct="1"/>
            <a:endParaRPr lang="en-GB" altLang="en-US" sz="2200">
              <a:solidFill>
                <a:srgbClr val="FEFFFF"/>
              </a:solidFill>
            </a:endParaRPr>
          </a:p>
          <a:p>
            <a:pPr eaLnBrk="1" hangingPunct="1">
              <a:buFontTx/>
              <a:buNone/>
            </a:pPr>
            <a:r>
              <a:rPr lang="en-GB" altLang="en-US" sz="2200">
                <a:solidFill>
                  <a:srgbClr val="FEFFFF"/>
                </a:solidFill>
              </a:rPr>
              <a:t>(Mahoney 2006, t. 31)</a:t>
            </a:r>
          </a:p>
          <a:p>
            <a:pPr eaLnBrk="1" hangingPunct="1">
              <a:buFontTx/>
              <a:buNone/>
            </a:pPr>
            <a:endParaRPr lang="en-GB" altLang="en-US" sz="2200">
              <a:solidFill>
                <a:srgbClr val="FEFFFF"/>
              </a:solidFill>
            </a:endParaRPr>
          </a:p>
          <a:p>
            <a:pPr eaLnBrk="1" hangingPunct="1"/>
            <a:endParaRPr lang="en-GB" altLang="en-US" sz="2200">
              <a:solidFill>
                <a:srgbClr val="FEFFFF"/>
              </a:solidFill>
            </a:endParaRPr>
          </a:p>
        </p:txBody>
      </p:sp>
    </p:spTree>
    <p:extLst>
      <p:ext uri="{BB962C8B-B14F-4D97-AF65-F5344CB8AC3E}">
        <p14:creationId xmlns:p14="http://schemas.microsoft.com/office/powerpoint/2010/main" val="24141127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8376" name="Rectangle 5837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38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382" name="Freeform: Shape 5838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370" name="Rectangle 2"/>
          <p:cNvSpPr>
            <a:spLocks noGrp="1" noChangeArrowheads="1"/>
          </p:cNvSpPr>
          <p:nvPr>
            <p:ph type="title"/>
          </p:nvPr>
        </p:nvSpPr>
        <p:spPr>
          <a:xfrm>
            <a:off x="934872" y="982272"/>
            <a:ext cx="3388419" cy="4560970"/>
          </a:xfrm>
        </p:spPr>
        <p:txBody>
          <a:bodyPr>
            <a:normAutofit/>
          </a:bodyPr>
          <a:lstStyle/>
          <a:p>
            <a:pPr eaLnBrk="1" hangingPunct="1"/>
            <a:br>
              <a:rPr lang="en-GB" altLang="en-US" sz="3100" b="1">
                <a:solidFill>
                  <a:srgbClr val="FFFFFF"/>
                </a:solidFill>
              </a:rPr>
            </a:br>
            <a:r>
              <a:rPr lang="en-GB" altLang="en-US" sz="3100" b="1">
                <a:solidFill>
                  <a:srgbClr val="FFFFFF"/>
                </a:solidFill>
              </a:rPr>
              <a:t> Non-formal Education/Learning</a:t>
            </a:r>
          </a:p>
        </p:txBody>
      </p:sp>
      <p:sp>
        <p:nvSpPr>
          <p:cNvPr id="5838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8371" name="Rectangle 4"/>
          <p:cNvSpPr>
            <a:spLocks noGrp="1" noChangeArrowheads="1"/>
          </p:cNvSpPr>
          <p:nvPr>
            <p:ph type="body" idx="1"/>
          </p:nvPr>
        </p:nvSpPr>
        <p:spPr>
          <a:xfrm>
            <a:off x="5221862" y="1719618"/>
            <a:ext cx="5948831" cy="4334629"/>
          </a:xfrm>
        </p:spPr>
        <p:txBody>
          <a:bodyPr anchor="ctr">
            <a:normAutofit/>
          </a:bodyPr>
          <a:lstStyle/>
          <a:p>
            <a:pPr eaLnBrk="1" hangingPunct="1"/>
            <a:endParaRPr lang="en-GB" altLang="en-US" sz="2000">
              <a:solidFill>
                <a:srgbClr val="FEFFFF"/>
              </a:solidFill>
            </a:endParaRPr>
          </a:p>
          <a:p>
            <a:pPr eaLnBrk="1" hangingPunct="1"/>
            <a:r>
              <a:rPr lang="en-GB" altLang="en-US" sz="2000">
                <a:solidFill>
                  <a:srgbClr val="FEFFFF"/>
                </a:solidFill>
              </a:rPr>
              <a:t>“…work which emphasises responsiveness to the situation and the needs of young people, rather than the completion of a syllabus or the realisation of pre-determined outcomes”</a:t>
            </a:r>
          </a:p>
          <a:p>
            <a:pPr eaLnBrk="1" hangingPunct="1"/>
            <a:r>
              <a:rPr lang="en-GB" altLang="en-US" sz="2000">
                <a:solidFill>
                  <a:srgbClr val="FEFFFF"/>
                </a:solidFill>
              </a:rPr>
              <a:t>Collaboration between youth worker and young person enable learning and development to emerge</a:t>
            </a:r>
          </a:p>
          <a:p>
            <a:pPr eaLnBrk="1" hangingPunct="1"/>
            <a:r>
              <a:rPr lang="en-GB" altLang="en-US" sz="2000">
                <a:solidFill>
                  <a:srgbClr val="FEFFFF"/>
                </a:solidFill>
              </a:rPr>
              <a:t>The commitment of workers to the voluntary and participatory relationships with young people characterises this type of work</a:t>
            </a:r>
          </a:p>
          <a:p>
            <a:pPr eaLnBrk="1" hangingPunct="1">
              <a:buFontTx/>
              <a:buNone/>
            </a:pPr>
            <a:endParaRPr lang="en-GB" altLang="en-US" sz="2000">
              <a:solidFill>
                <a:srgbClr val="FEFFFF"/>
              </a:solidFill>
            </a:endParaRPr>
          </a:p>
          <a:p>
            <a:pPr eaLnBrk="1" hangingPunct="1">
              <a:buFontTx/>
              <a:buNone/>
            </a:pPr>
            <a:r>
              <a:rPr lang="en-GB" altLang="en-US" sz="2000">
                <a:solidFill>
                  <a:srgbClr val="FEFFFF"/>
                </a:solidFill>
              </a:rPr>
              <a:t>(Harrison and Wise 2007, p. 2)</a:t>
            </a:r>
          </a:p>
        </p:txBody>
      </p:sp>
    </p:spTree>
    <p:extLst>
      <p:ext uri="{BB962C8B-B14F-4D97-AF65-F5344CB8AC3E}">
        <p14:creationId xmlns:p14="http://schemas.microsoft.com/office/powerpoint/2010/main" val="22862170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0424" name="Rectangle 604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4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430" name="Freeform: Shape 604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418" name="Rectangle 2"/>
          <p:cNvSpPr>
            <a:spLocks noGrp="1" noChangeArrowheads="1"/>
          </p:cNvSpPr>
          <p:nvPr>
            <p:ph type="title"/>
          </p:nvPr>
        </p:nvSpPr>
        <p:spPr>
          <a:xfrm>
            <a:off x="934872" y="982272"/>
            <a:ext cx="3388419" cy="4560970"/>
          </a:xfrm>
        </p:spPr>
        <p:txBody>
          <a:bodyPr>
            <a:normAutofit/>
          </a:bodyPr>
          <a:lstStyle/>
          <a:p>
            <a:pPr eaLnBrk="1" hangingPunct="1"/>
            <a:br>
              <a:rPr lang="en-GB" altLang="en-US" sz="3100" b="1">
                <a:solidFill>
                  <a:srgbClr val="FFFFFF"/>
                </a:solidFill>
              </a:rPr>
            </a:br>
            <a:r>
              <a:rPr lang="en-GB" altLang="en-US" sz="3100" b="1">
                <a:solidFill>
                  <a:srgbClr val="FFFFFF"/>
                </a:solidFill>
              </a:rPr>
              <a:t> Informal Education/Learning</a:t>
            </a:r>
          </a:p>
        </p:txBody>
      </p:sp>
      <p:sp>
        <p:nvSpPr>
          <p:cNvPr id="604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0419" name="Rectangle 4"/>
          <p:cNvSpPr>
            <a:spLocks noGrp="1" noChangeArrowheads="1"/>
          </p:cNvSpPr>
          <p:nvPr>
            <p:ph type="body" idx="1"/>
          </p:nvPr>
        </p:nvSpPr>
        <p:spPr>
          <a:xfrm>
            <a:off x="5221862" y="1719618"/>
            <a:ext cx="5948831" cy="4334629"/>
          </a:xfrm>
        </p:spPr>
        <p:txBody>
          <a:bodyPr anchor="ctr">
            <a:normAutofit/>
          </a:bodyPr>
          <a:lstStyle/>
          <a:p>
            <a:pPr eaLnBrk="1" hangingPunct="1"/>
            <a:endParaRPr lang="en-GB" altLang="en-US" sz="2400">
              <a:solidFill>
                <a:srgbClr val="FEFFFF"/>
              </a:solidFill>
            </a:endParaRPr>
          </a:p>
          <a:p>
            <a:pPr eaLnBrk="1" hangingPunct="1"/>
            <a:r>
              <a:rPr lang="en-GB" altLang="en-US" sz="2400">
                <a:solidFill>
                  <a:srgbClr val="FEFFFF"/>
                </a:solidFill>
              </a:rPr>
              <a:t>To encourage young people to use their experiences of everyday living as opportunities for learning about themselves</a:t>
            </a:r>
          </a:p>
          <a:p>
            <a:pPr eaLnBrk="1" hangingPunct="1"/>
            <a:endParaRPr lang="en-GB" altLang="en-US" sz="2400">
              <a:solidFill>
                <a:srgbClr val="FEFFFF"/>
              </a:solidFill>
            </a:endParaRPr>
          </a:p>
          <a:p>
            <a:pPr eaLnBrk="1" hangingPunct="1"/>
            <a:r>
              <a:rPr lang="en-GB" altLang="en-US" sz="2400">
                <a:solidFill>
                  <a:srgbClr val="FEFFFF"/>
                </a:solidFill>
              </a:rPr>
              <a:t>It encourages the process of drawing out meaning from experience (reflection)</a:t>
            </a:r>
          </a:p>
          <a:p>
            <a:pPr eaLnBrk="1" hangingPunct="1">
              <a:buFontTx/>
              <a:buNone/>
            </a:pPr>
            <a:endParaRPr lang="en-GB" altLang="en-US" sz="2400">
              <a:solidFill>
                <a:srgbClr val="FEFFFF"/>
              </a:solidFill>
            </a:endParaRPr>
          </a:p>
          <a:p>
            <a:pPr eaLnBrk="1" hangingPunct="1">
              <a:buFontTx/>
              <a:buNone/>
            </a:pPr>
            <a:r>
              <a:rPr lang="en-GB" altLang="en-US" sz="2400">
                <a:solidFill>
                  <a:srgbClr val="FEFFFF"/>
                </a:solidFill>
              </a:rPr>
              <a:t>(Crosby 2007, p. 95-96)</a:t>
            </a:r>
          </a:p>
          <a:p>
            <a:pPr eaLnBrk="1" hangingPunct="1"/>
            <a:endParaRPr lang="en-GB" altLang="en-US" sz="2400">
              <a:solidFill>
                <a:srgbClr val="FEFFFF"/>
              </a:solidFill>
            </a:endParaRPr>
          </a:p>
        </p:txBody>
      </p:sp>
    </p:spTree>
    <p:extLst>
      <p:ext uri="{BB962C8B-B14F-4D97-AF65-F5344CB8AC3E}">
        <p14:creationId xmlns:p14="http://schemas.microsoft.com/office/powerpoint/2010/main" val="19772095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2472" name="Rectangle 624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4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4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478" name="Freeform: Shape 624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466" name="Rectangle 2"/>
          <p:cNvSpPr>
            <a:spLocks noGrp="1" noChangeArrowheads="1"/>
          </p:cNvSpPr>
          <p:nvPr>
            <p:ph type="title"/>
          </p:nvPr>
        </p:nvSpPr>
        <p:spPr>
          <a:xfrm>
            <a:off x="934872" y="982272"/>
            <a:ext cx="3388419" cy="4560970"/>
          </a:xfrm>
        </p:spPr>
        <p:txBody>
          <a:bodyPr>
            <a:normAutofit/>
          </a:bodyPr>
          <a:lstStyle/>
          <a:p>
            <a:pPr eaLnBrk="1" hangingPunct="1"/>
            <a:br>
              <a:rPr lang="cy-GB" altLang="en-US" sz="3100" b="1">
                <a:solidFill>
                  <a:srgbClr val="FFFFFF"/>
                </a:solidFill>
              </a:rPr>
            </a:br>
            <a:r>
              <a:rPr lang="cy-GB" altLang="en-US" sz="3100" b="1">
                <a:solidFill>
                  <a:srgbClr val="FFFFFF"/>
                </a:solidFill>
              </a:rPr>
              <a:t> </a:t>
            </a:r>
            <a:r>
              <a:rPr lang="en-GB" altLang="en-US" sz="3100" b="1">
                <a:solidFill>
                  <a:srgbClr val="FFFFFF"/>
                </a:solidFill>
              </a:rPr>
              <a:t>Non-Formal Education/Learning</a:t>
            </a:r>
          </a:p>
        </p:txBody>
      </p:sp>
      <p:sp>
        <p:nvSpPr>
          <p:cNvPr id="624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2467" name="Rectangle 4"/>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1900">
                <a:solidFill>
                  <a:srgbClr val="FEFFFF"/>
                </a:solidFill>
              </a:rPr>
              <a:t>One characteristic of youth work as identified by the National Youth Service Strategy for Wales (WAG 2007,p.3) is its non-formal educational approach. </a:t>
            </a:r>
          </a:p>
          <a:p>
            <a:pPr eaLnBrk="1" hangingPunct="1"/>
            <a:endParaRPr lang="en-GB" altLang="en-US" sz="1900">
              <a:solidFill>
                <a:srgbClr val="FEFFFF"/>
              </a:solidFill>
            </a:endParaRPr>
          </a:p>
          <a:p>
            <a:pPr eaLnBrk="1" hangingPunct="1"/>
            <a:r>
              <a:rPr lang="en-GB" altLang="en-US" sz="1900">
                <a:solidFill>
                  <a:srgbClr val="FEFFFF"/>
                </a:solidFill>
              </a:rPr>
              <a:t>Non-formal education can often be described as meaning any organised, structured educational activity outside any formal educational systems (Rogers 2004).  Non-formal education also does not normally lead to certification. </a:t>
            </a:r>
          </a:p>
          <a:p>
            <a:pPr eaLnBrk="1" hangingPunct="1">
              <a:buFontTx/>
              <a:buNone/>
            </a:pPr>
            <a:endParaRPr lang="en-GB" altLang="en-US" sz="1900">
              <a:solidFill>
                <a:srgbClr val="FEFFFF"/>
              </a:solidFill>
            </a:endParaRPr>
          </a:p>
          <a:p>
            <a:pPr eaLnBrk="1" hangingPunct="1">
              <a:buFontTx/>
              <a:buNone/>
            </a:pPr>
            <a:endParaRPr lang="en-GB" altLang="en-US" sz="1900">
              <a:solidFill>
                <a:srgbClr val="FEFFFF"/>
              </a:solidFill>
            </a:endParaRPr>
          </a:p>
          <a:p>
            <a:pPr eaLnBrk="1" hangingPunct="1">
              <a:buFontTx/>
              <a:buNone/>
            </a:pPr>
            <a:endParaRPr lang="en-GB" altLang="en-US" sz="1900">
              <a:solidFill>
                <a:srgbClr val="FEFFFF"/>
              </a:solidFill>
            </a:endParaRPr>
          </a:p>
          <a:p>
            <a:pPr eaLnBrk="1" hangingPunct="1">
              <a:buFontTx/>
              <a:buNone/>
            </a:pPr>
            <a:r>
              <a:rPr lang="en-GB" altLang="en-US" sz="1900">
                <a:solidFill>
                  <a:srgbClr val="FEFFFF"/>
                </a:solidFill>
              </a:rPr>
              <a:t>(Lewis 2010)</a:t>
            </a:r>
          </a:p>
          <a:p>
            <a:pPr eaLnBrk="1" hangingPunct="1"/>
            <a:endParaRPr lang="en-GB" altLang="en-US" sz="1900">
              <a:solidFill>
                <a:srgbClr val="FEFFFF"/>
              </a:solidFill>
            </a:endParaRPr>
          </a:p>
        </p:txBody>
      </p:sp>
    </p:spTree>
    <p:extLst>
      <p:ext uri="{BB962C8B-B14F-4D97-AF65-F5344CB8AC3E}">
        <p14:creationId xmlns:p14="http://schemas.microsoft.com/office/powerpoint/2010/main" val="637361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4520" name="Rectangle 6451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2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52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526" name="Freeform: Shape 6452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514"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3100" b="1">
                <a:solidFill>
                  <a:srgbClr val="FFFFFF"/>
                </a:solidFill>
              </a:rPr>
              <a:t>Non-Formal Education/Learning</a:t>
            </a:r>
          </a:p>
        </p:txBody>
      </p:sp>
      <p:sp>
        <p:nvSpPr>
          <p:cNvPr id="6452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4515" name="Rectangle 4"/>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1900">
                <a:solidFill>
                  <a:srgbClr val="FEFFFF"/>
                </a:solidFill>
              </a:rPr>
              <a:t>A key characteristic of youth work is its non-formal educational approach, but at times some activities may need to be approached formally.  </a:t>
            </a:r>
          </a:p>
          <a:p>
            <a:pPr eaLnBrk="1" hangingPunct="1">
              <a:buFontTx/>
              <a:buNone/>
            </a:pPr>
            <a:endParaRPr lang="en-GB" altLang="en-US" sz="1900">
              <a:solidFill>
                <a:srgbClr val="FEFFFF"/>
              </a:solidFill>
            </a:endParaRPr>
          </a:p>
          <a:p>
            <a:pPr eaLnBrk="1" hangingPunct="1"/>
            <a:r>
              <a:rPr lang="en-GB" altLang="en-US" sz="1900">
                <a:solidFill>
                  <a:srgbClr val="FEFFFF"/>
                </a:solidFill>
              </a:rPr>
              <a:t>Ellis (1990 </a:t>
            </a:r>
            <a:r>
              <a:rPr lang="en-GB" altLang="en-US" sz="1900" i="1">
                <a:solidFill>
                  <a:srgbClr val="FEFFFF"/>
                </a:solidFill>
              </a:rPr>
              <a:t>cited in </a:t>
            </a:r>
            <a:r>
              <a:rPr lang="en-GB" altLang="en-US" sz="1900">
                <a:solidFill>
                  <a:srgbClr val="FEFFFF"/>
                </a:solidFill>
              </a:rPr>
              <a:t>Richardson and Wolfe 2006, pp.31-32) affirms this and suggests that working styles can move from non-formal/informal to formal within a session or within a specific piece of work (Ellis </a:t>
            </a:r>
            <a:r>
              <a:rPr lang="en-GB" altLang="en-US" sz="1900" i="1">
                <a:solidFill>
                  <a:srgbClr val="FEFFFF"/>
                </a:solidFill>
              </a:rPr>
              <a:t>cited in </a:t>
            </a:r>
            <a:r>
              <a:rPr lang="en-GB" altLang="en-US" sz="1900">
                <a:solidFill>
                  <a:srgbClr val="FEFFFF"/>
                </a:solidFill>
              </a:rPr>
              <a:t>Richardson and Wolfe 2006, p. 31).  </a:t>
            </a:r>
          </a:p>
          <a:p>
            <a:pPr eaLnBrk="1" hangingPunct="1">
              <a:buFontTx/>
              <a:buNone/>
            </a:pPr>
            <a:endParaRPr lang="en-GB" altLang="en-US" sz="1900">
              <a:solidFill>
                <a:srgbClr val="FEFFFF"/>
              </a:solidFill>
            </a:endParaRPr>
          </a:p>
          <a:p>
            <a:pPr eaLnBrk="1" hangingPunct="1">
              <a:buFontTx/>
              <a:buNone/>
            </a:pPr>
            <a:endParaRPr lang="en-GB" altLang="en-US" sz="1900">
              <a:solidFill>
                <a:srgbClr val="FEFFFF"/>
              </a:solidFill>
            </a:endParaRPr>
          </a:p>
          <a:p>
            <a:pPr eaLnBrk="1" hangingPunct="1">
              <a:buFontTx/>
              <a:buNone/>
            </a:pPr>
            <a:endParaRPr lang="en-GB" altLang="en-US" sz="1900">
              <a:solidFill>
                <a:srgbClr val="FEFFFF"/>
              </a:solidFill>
            </a:endParaRPr>
          </a:p>
          <a:p>
            <a:pPr eaLnBrk="1" hangingPunct="1">
              <a:buFontTx/>
              <a:buNone/>
            </a:pPr>
            <a:r>
              <a:rPr lang="en-GB" altLang="en-US" sz="1900">
                <a:solidFill>
                  <a:srgbClr val="FEFFFF"/>
                </a:solidFill>
              </a:rPr>
              <a:t>(Lewis 2010)</a:t>
            </a:r>
          </a:p>
        </p:txBody>
      </p:sp>
    </p:spTree>
    <p:extLst>
      <p:ext uri="{BB962C8B-B14F-4D97-AF65-F5344CB8AC3E}">
        <p14:creationId xmlns:p14="http://schemas.microsoft.com/office/powerpoint/2010/main" val="744384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idx="4294967295"/>
          </p:nvPr>
        </p:nvSpPr>
        <p:spPr/>
        <p:txBody>
          <a:bodyPr/>
          <a:lstStyle/>
          <a:p>
            <a:pPr eaLnBrk="1" hangingPunct="1"/>
            <a:endParaRPr lang="cy-GB" altLang="en-US"/>
          </a:p>
        </p:txBody>
      </p:sp>
      <p:sp>
        <p:nvSpPr>
          <p:cNvPr id="66563" name="Rectangle 3"/>
          <p:cNvSpPr>
            <a:spLocks noGrp="1" noChangeArrowheads="1"/>
          </p:cNvSpPr>
          <p:nvPr>
            <p:ph type="body" idx="4294967295"/>
          </p:nvPr>
        </p:nvSpPr>
        <p:spPr>
          <a:xfrm>
            <a:off x="1992313" y="2332038"/>
            <a:ext cx="8229600" cy="4525962"/>
          </a:xfrm>
        </p:spPr>
        <p:txBody>
          <a:bodyPr/>
          <a:lstStyle/>
          <a:p>
            <a:pPr eaLnBrk="1" hangingPunct="1">
              <a:buFontTx/>
              <a:buNone/>
            </a:pPr>
            <a:endParaRPr lang="en-GB" altLang="en-US" sz="1800" b="1"/>
          </a:p>
          <a:p>
            <a:pPr eaLnBrk="1" hangingPunct="1">
              <a:buFontTx/>
              <a:buNone/>
            </a:pPr>
            <a:endParaRPr lang="en-GB" altLang="en-US" sz="1800" b="1"/>
          </a:p>
          <a:p>
            <a:pPr eaLnBrk="1" hangingPunct="1">
              <a:buFontTx/>
              <a:buNone/>
            </a:pPr>
            <a:r>
              <a:rPr lang="en-GB" altLang="en-US" sz="1800" b="1"/>
              <a:t>	Informal/Non-Formal Education			Formal 								Education</a:t>
            </a:r>
          </a:p>
          <a:p>
            <a:pPr eaLnBrk="1" hangingPunct="1">
              <a:buFontTx/>
              <a:buNone/>
            </a:pPr>
            <a:endParaRPr lang="en-GB" altLang="en-US" sz="1800" b="1"/>
          </a:p>
          <a:p>
            <a:pPr eaLnBrk="1" hangingPunct="1">
              <a:buFontTx/>
              <a:buNone/>
            </a:pPr>
            <a:endParaRPr lang="en-GB" altLang="en-US" sz="1800" b="1"/>
          </a:p>
          <a:p>
            <a:pPr eaLnBrk="1" hangingPunct="1">
              <a:buFontTx/>
              <a:buNone/>
            </a:pPr>
            <a:endParaRPr lang="en-GB" altLang="en-US" sz="1800" b="1"/>
          </a:p>
          <a:p>
            <a:pPr eaLnBrk="1" hangingPunct="1">
              <a:buFontTx/>
              <a:buNone/>
            </a:pPr>
            <a:endParaRPr lang="en-GB" altLang="en-US" sz="1800" b="1"/>
          </a:p>
          <a:p>
            <a:pPr eaLnBrk="1" hangingPunct="1">
              <a:buFontTx/>
              <a:buNone/>
            </a:pPr>
            <a:r>
              <a:rPr lang="cy-GB" altLang="en-US" sz="1800" b="1"/>
              <a:t>	</a:t>
            </a:r>
            <a:r>
              <a:rPr lang="en-GB" altLang="en-US" sz="1800" b="1"/>
              <a:t>			</a:t>
            </a:r>
            <a:endParaRPr lang="en-GB" altLang="en-US" sz="1800" b="1" noProof="1"/>
          </a:p>
        </p:txBody>
      </p:sp>
      <p:grpSp>
        <p:nvGrpSpPr>
          <p:cNvPr id="66564" name="Group 4"/>
          <p:cNvGrpSpPr>
            <a:grpSpLocks/>
          </p:cNvGrpSpPr>
          <p:nvPr/>
        </p:nvGrpSpPr>
        <p:grpSpPr bwMode="auto">
          <a:xfrm>
            <a:off x="2279650" y="4005263"/>
            <a:ext cx="7200900" cy="512762"/>
            <a:chOff x="79" y="29"/>
            <a:chExt cx="7812" cy="583"/>
          </a:xfrm>
        </p:grpSpPr>
        <p:sp>
          <p:nvSpPr>
            <p:cNvPr id="66565" name="Freeform 5"/>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6566" name="Freeform 6"/>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w="15240" cap="rnd">
              <a:solidFill>
                <a:srgbClr val="000000"/>
              </a:solidFill>
              <a:round/>
              <a:headEnd/>
              <a:tailEnd/>
            </a:ln>
          </p:spPr>
          <p:txBody>
            <a:bodyPr/>
            <a:lstStyle/>
            <a:p>
              <a:endParaRPr lang="en-GB"/>
            </a:p>
          </p:txBody>
        </p:sp>
      </p:grpSp>
    </p:spTree>
    <p:extLst>
      <p:ext uri="{BB962C8B-B14F-4D97-AF65-F5344CB8AC3E}">
        <p14:creationId xmlns:p14="http://schemas.microsoft.com/office/powerpoint/2010/main" val="6046603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8616" name="Rectangle 68615">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618"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62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622" name="Freeform: Shape 68621">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610" name="Rectangle 2"/>
          <p:cNvSpPr>
            <a:spLocks noGrp="1" noChangeArrowheads="1"/>
          </p:cNvSpPr>
          <p:nvPr>
            <p:ph type="title"/>
          </p:nvPr>
        </p:nvSpPr>
        <p:spPr>
          <a:xfrm>
            <a:off x="934872" y="982272"/>
            <a:ext cx="3388419" cy="4560970"/>
          </a:xfrm>
        </p:spPr>
        <p:txBody>
          <a:bodyPr>
            <a:normAutofit/>
          </a:bodyPr>
          <a:lstStyle/>
          <a:p>
            <a:pPr eaLnBrk="1" hangingPunct="1"/>
            <a:r>
              <a:rPr lang="en-GB" altLang="en-US" sz="4000" b="1">
                <a:solidFill>
                  <a:srgbClr val="FFFFFF"/>
                </a:solidFill>
              </a:rPr>
              <a:t>Further Definitions</a:t>
            </a:r>
            <a:endParaRPr lang="cy-GB" altLang="en-US" sz="4000" b="1">
              <a:solidFill>
                <a:srgbClr val="FFFFFF"/>
              </a:solidFill>
            </a:endParaRPr>
          </a:p>
        </p:txBody>
      </p:sp>
      <p:sp>
        <p:nvSpPr>
          <p:cNvPr id="6862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8611" name="Rectangle 11"/>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400" b="1">
                <a:solidFill>
                  <a:srgbClr val="FEFFFF"/>
                </a:solidFill>
              </a:rPr>
              <a:t>Informal education:</a:t>
            </a:r>
          </a:p>
          <a:p>
            <a:pPr eaLnBrk="1" hangingPunct="1">
              <a:buFontTx/>
              <a:buNone/>
            </a:pPr>
            <a:r>
              <a:rPr lang="en-GB" altLang="en-US" sz="2400">
                <a:solidFill>
                  <a:srgbClr val="FEFFFF"/>
                </a:solidFill>
              </a:rPr>
              <a:t>	The lifelong process in which people learn from everyday experience </a:t>
            </a:r>
          </a:p>
          <a:p>
            <a:pPr eaLnBrk="1" hangingPunct="1"/>
            <a:endParaRPr lang="en-GB" altLang="en-US" sz="2400" b="1">
              <a:solidFill>
                <a:srgbClr val="FEFFFF"/>
              </a:solidFill>
            </a:endParaRPr>
          </a:p>
          <a:p>
            <a:pPr eaLnBrk="1" hangingPunct="1"/>
            <a:r>
              <a:rPr lang="en-GB" altLang="en-US" sz="2400" b="1">
                <a:solidFill>
                  <a:srgbClr val="FEFFFF"/>
                </a:solidFill>
              </a:rPr>
              <a:t>Non-formal education:</a:t>
            </a:r>
          </a:p>
          <a:p>
            <a:pPr eaLnBrk="1" hangingPunct="1">
              <a:buFontTx/>
              <a:buNone/>
            </a:pPr>
            <a:r>
              <a:rPr lang="en-GB" altLang="en-US" sz="2400">
                <a:solidFill>
                  <a:srgbClr val="FEFFFF"/>
                </a:solidFill>
              </a:rPr>
              <a:t>	Organised educational activity outside formal systems</a:t>
            </a:r>
          </a:p>
          <a:p>
            <a:pPr eaLnBrk="1" hangingPunct="1">
              <a:buFontTx/>
              <a:buNone/>
            </a:pPr>
            <a:endParaRPr lang="en-GB" altLang="en-US" sz="2400">
              <a:solidFill>
                <a:srgbClr val="FEFFFF"/>
              </a:solidFill>
            </a:endParaRPr>
          </a:p>
          <a:p>
            <a:pPr eaLnBrk="1" hangingPunct="1">
              <a:buFontTx/>
              <a:buNone/>
            </a:pPr>
            <a:r>
              <a:rPr lang="en-GB" altLang="en-US" sz="2400">
                <a:solidFill>
                  <a:srgbClr val="FEFFFF"/>
                </a:solidFill>
              </a:rPr>
              <a:t>(Jeffs and Smith 2009, p. 135) </a:t>
            </a:r>
          </a:p>
          <a:p>
            <a:pPr eaLnBrk="1" hangingPunct="1"/>
            <a:endParaRPr lang="en-GB" altLang="en-US" sz="2400">
              <a:solidFill>
                <a:srgbClr val="FEFFFF"/>
              </a:solidFill>
            </a:endParaRPr>
          </a:p>
        </p:txBody>
      </p:sp>
    </p:spTree>
    <p:extLst>
      <p:ext uri="{BB962C8B-B14F-4D97-AF65-F5344CB8AC3E}">
        <p14:creationId xmlns:p14="http://schemas.microsoft.com/office/powerpoint/2010/main" val="15717633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0664" name="Rectangle 7066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6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66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670" name="Freeform: Shape 7066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658" name="Rectangle 2"/>
          <p:cNvSpPr>
            <a:spLocks noGrp="1" noChangeArrowheads="1"/>
          </p:cNvSpPr>
          <p:nvPr>
            <p:ph type="title"/>
          </p:nvPr>
        </p:nvSpPr>
        <p:spPr>
          <a:xfrm>
            <a:off x="934872" y="982272"/>
            <a:ext cx="3388419" cy="4560970"/>
          </a:xfrm>
        </p:spPr>
        <p:txBody>
          <a:bodyPr>
            <a:normAutofit/>
          </a:bodyPr>
          <a:lstStyle/>
          <a:p>
            <a:pPr eaLnBrk="1" hangingPunct="1"/>
            <a:r>
              <a:rPr lang="cy-GB" altLang="en-US" sz="4000" b="1">
                <a:solidFill>
                  <a:srgbClr val="FFFFFF"/>
                </a:solidFill>
              </a:rPr>
              <a:t>Individual Task</a:t>
            </a:r>
          </a:p>
        </p:txBody>
      </p:sp>
      <p:sp>
        <p:nvSpPr>
          <p:cNvPr id="7067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0659" name="Rectangle 4"/>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2000">
                <a:solidFill>
                  <a:srgbClr val="FEFFFF"/>
                </a:solidFill>
              </a:rPr>
              <a:t>Provide two examples of how youth work can provide opportunities for informal/non-formal learning.</a:t>
            </a:r>
          </a:p>
          <a:p>
            <a:pPr eaLnBrk="1" hangingPunct="1"/>
            <a:endParaRPr lang="en-GB" altLang="en-US" sz="2000">
              <a:solidFill>
                <a:srgbClr val="FEFFFF"/>
              </a:solidFill>
            </a:endParaRPr>
          </a:p>
          <a:p>
            <a:pPr eaLnBrk="1" hangingPunct="1"/>
            <a:r>
              <a:rPr lang="en-GB" altLang="en-US" sz="2000">
                <a:solidFill>
                  <a:srgbClr val="FEFFFF"/>
                </a:solidFill>
              </a:rPr>
              <a:t>Identify the learning that has occurred from your examples and highlight the skills young people have developed as a result of your informal nature.</a:t>
            </a:r>
          </a:p>
          <a:p>
            <a:pPr eaLnBrk="1" hangingPunct="1"/>
            <a:endParaRPr lang="en-GB" altLang="en-US" sz="2000">
              <a:solidFill>
                <a:srgbClr val="FEFFFF"/>
              </a:solidFill>
            </a:endParaRPr>
          </a:p>
          <a:p>
            <a:pPr eaLnBrk="1" hangingPunct="1"/>
            <a:r>
              <a:rPr lang="en-GB" altLang="en-US" sz="2000">
                <a:solidFill>
                  <a:srgbClr val="FEFFFF"/>
                </a:solidFill>
              </a:rPr>
              <a:t>List some of the differences between formal, informal and non-formal learning. </a:t>
            </a:r>
          </a:p>
          <a:p>
            <a:pPr eaLnBrk="1" hangingPunct="1"/>
            <a:endParaRPr lang="en-GB" altLang="en-US" sz="2000">
              <a:solidFill>
                <a:srgbClr val="FEFFFF"/>
              </a:solidFill>
            </a:endParaRPr>
          </a:p>
          <a:p>
            <a:pPr eaLnBrk="1" hangingPunct="1"/>
            <a:r>
              <a:rPr lang="en-GB" altLang="en-US" sz="2000">
                <a:solidFill>
                  <a:srgbClr val="FEFFFF"/>
                </a:solidFill>
              </a:rPr>
              <a:t>Feedback next week.</a:t>
            </a:r>
          </a:p>
        </p:txBody>
      </p:sp>
    </p:spTree>
    <p:extLst>
      <p:ext uri="{BB962C8B-B14F-4D97-AF65-F5344CB8AC3E}">
        <p14:creationId xmlns:p14="http://schemas.microsoft.com/office/powerpoint/2010/main" val="19906452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2712" name="Rectangle 7271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71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71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718" name="Freeform: Shape 7271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706" name="Rectangle 2"/>
          <p:cNvSpPr>
            <a:spLocks noGrp="1" noChangeArrowheads="1"/>
          </p:cNvSpPr>
          <p:nvPr>
            <p:ph type="title"/>
          </p:nvPr>
        </p:nvSpPr>
        <p:spPr>
          <a:xfrm>
            <a:off x="934872" y="982272"/>
            <a:ext cx="3388419" cy="4560970"/>
          </a:xfrm>
        </p:spPr>
        <p:txBody>
          <a:bodyPr>
            <a:normAutofit/>
          </a:bodyPr>
          <a:lstStyle/>
          <a:p>
            <a:r>
              <a:rPr lang="en-GB" altLang="en-US" sz="4000" b="1">
                <a:solidFill>
                  <a:srgbClr val="FFFFFF"/>
                </a:solidFill>
              </a:rPr>
              <a:t>Reference List</a:t>
            </a:r>
          </a:p>
        </p:txBody>
      </p:sp>
      <p:sp>
        <p:nvSpPr>
          <p:cNvPr id="7272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2707" name="Rectangle 3"/>
          <p:cNvSpPr>
            <a:spLocks noGrp="1" noChangeArrowheads="1"/>
          </p:cNvSpPr>
          <p:nvPr>
            <p:ph type="body" idx="1"/>
          </p:nvPr>
        </p:nvSpPr>
        <p:spPr>
          <a:xfrm>
            <a:off x="5221862" y="1719618"/>
            <a:ext cx="5948831" cy="4334629"/>
          </a:xfrm>
        </p:spPr>
        <p:txBody>
          <a:bodyPr anchor="ctr">
            <a:normAutofit/>
          </a:bodyPr>
          <a:lstStyle/>
          <a:p>
            <a:pPr eaLnBrk="1" hangingPunct="1"/>
            <a:r>
              <a:rPr lang="en-GB" altLang="en-US" sz="1300">
                <a:solidFill>
                  <a:srgbClr val="FEFFFF"/>
                </a:solidFill>
              </a:rPr>
              <a:t>Crosby, M. (2007) ‘Working with people as an informal educator’, in Harrison, R. &amp; Wise, C. </a:t>
            </a:r>
            <a:r>
              <a:rPr lang="en-GB" altLang="en-US" sz="1300" i="1">
                <a:solidFill>
                  <a:srgbClr val="FEFFFF"/>
                </a:solidFill>
              </a:rPr>
              <a:t>Working with Young People</a:t>
            </a:r>
            <a:r>
              <a:rPr lang="en-GB" altLang="en-US" sz="1300">
                <a:solidFill>
                  <a:srgbClr val="FEFFFF"/>
                </a:solidFill>
              </a:rPr>
              <a:t>. London: SAGE Publications, pp. 95-102. </a:t>
            </a:r>
          </a:p>
          <a:p>
            <a:r>
              <a:rPr lang="en-GB" altLang="en-US" sz="1300">
                <a:solidFill>
                  <a:srgbClr val="FEFFFF"/>
                </a:solidFill>
              </a:rPr>
              <a:t>Davies B. (2010) What do we mean by youth work?. In Batsleer J, Davies B., </a:t>
            </a:r>
            <a:r>
              <a:rPr lang="en-GB" altLang="en-US" sz="1300" i="1">
                <a:solidFill>
                  <a:srgbClr val="FEFFFF"/>
                </a:solidFill>
              </a:rPr>
              <a:t>What is Youth Work?</a:t>
            </a:r>
            <a:r>
              <a:rPr lang="en-GB" altLang="en-US" sz="1300">
                <a:solidFill>
                  <a:srgbClr val="FEFFFF"/>
                </a:solidFill>
              </a:rPr>
              <a:t>, Exeter: Learning Matters Ltd, pp. 1-6.</a:t>
            </a:r>
          </a:p>
          <a:p>
            <a:pPr eaLnBrk="1" hangingPunct="1"/>
            <a:r>
              <a:rPr lang="en-GB" altLang="en-US" sz="1300">
                <a:solidFill>
                  <a:srgbClr val="FEFFFF"/>
                </a:solidFill>
              </a:rPr>
              <a:t>Ellis, J </a:t>
            </a:r>
            <a:r>
              <a:rPr lang="en-GB" altLang="en-US" sz="1300" i="1">
                <a:solidFill>
                  <a:srgbClr val="FEFFFF"/>
                </a:solidFill>
              </a:rPr>
              <a:t>cited in </a:t>
            </a:r>
            <a:r>
              <a:rPr lang="en-GB" altLang="en-US" sz="1300">
                <a:solidFill>
                  <a:srgbClr val="FEFFFF"/>
                </a:solidFill>
              </a:rPr>
              <a:t>Richardson, L. &amp; Wolfe, M. (2006) </a:t>
            </a:r>
            <a:r>
              <a:rPr lang="en-GB" altLang="en-US" sz="1300" i="1">
                <a:solidFill>
                  <a:srgbClr val="FEFFFF"/>
                </a:solidFill>
              </a:rPr>
              <a:t>Principles and Practice of Informal Education, Learning through Life</a:t>
            </a:r>
            <a:r>
              <a:rPr lang="en-GB" altLang="en-US" sz="1300">
                <a:solidFill>
                  <a:srgbClr val="FEFFFF"/>
                </a:solidFill>
              </a:rPr>
              <a:t>. Abingdon: </a:t>
            </a:r>
            <a:r>
              <a:rPr lang="en-GB" altLang="en-US" sz="1300" noProof="1">
                <a:solidFill>
                  <a:srgbClr val="FEFFFF"/>
                </a:solidFill>
              </a:rPr>
              <a:t>Routledge Falmer</a:t>
            </a:r>
            <a:r>
              <a:rPr lang="en-GB" altLang="en-US" sz="1300">
                <a:solidFill>
                  <a:srgbClr val="FEFFFF"/>
                </a:solidFill>
              </a:rPr>
              <a:t>, pp. 31-32.</a:t>
            </a:r>
          </a:p>
          <a:p>
            <a:pPr eaLnBrk="1" hangingPunct="1"/>
            <a:r>
              <a:rPr lang="en-GB" altLang="en-US" sz="1300">
                <a:solidFill>
                  <a:srgbClr val="FEFFFF"/>
                </a:solidFill>
              </a:rPr>
              <a:t>Harrison R., Benjamin C., Curran S., &amp; Hunter R. (2007) (eds.) </a:t>
            </a:r>
            <a:r>
              <a:rPr lang="en-GB" altLang="en-US" sz="1300" i="1">
                <a:solidFill>
                  <a:srgbClr val="FEFFFF"/>
                </a:solidFill>
              </a:rPr>
              <a:t>Leading Work with Young People, </a:t>
            </a:r>
            <a:r>
              <a:rPr lang="en-GB" altLang="en-US" sz="1300">
                <a:solidFill>
                  <a:srgbClr val="FEFFFF"/>
                </a:solidFill>
              </a:rPr>
              <a:t>London: SAGE Publications.</a:t>
            </a:r>
          </a:p>
          <a:p>
            <a:r>
              <a:rPr lang="en-GB" altLang="en-US" sz="1300">
                <a:solidFill>
                  <a:srgbClr val="FEFFFF"/>
                </a:solidFill>
              </a:rPr>
              <a:t>Harrison, R. &amp; Wise, C. (2005) (eds.) Working with Young People. London: Sage.</a:t>
            </a:r>
          </a:p>
          <a:p>
            <a:pPr eaLnBrk="1" hangingPunct="1"/>
            <a:r>
              <a:rPr lang="en-GB" altLang="en-US" sz="1300">
                <a:solidFill>
                  <a:srgbClr val="FEFFFF"/>
                </a:solidFill>
              </a:rPr>
              <a:t>Harrison, R. &amp; Wise, C. (2007) ‘Introduction’, in Harrison, R. &amp; Wise, C. (2007) </a:t>
            </a:r>
            <a:r>
              <a:rPr lang="en-GB" altLang="en-US" sz="1300" i="1">
                <a:solidFill>
                  <a:srgbClr val="FEFFFF"/>
                </a:solidFill>
              </a:rPr>
              <a:t>Working with Young People</a:t>
            </a:r>
            <a:r>
              <a:rPr lang="en-GB" altLang="en-US" sz="1300">
                <a:solidFill>
                  <a:srgbClr val="FEFFFF"/>
                </a:solidFill>
              </a:rPr>
              <a:t>, London: SAGE Publications, pp. 1-8.</a:t>
            </a:r>
          </a:p>
          <a:p>
            <a:pPr eaLnBrk="1" hangingPunct="1"/>
            <a:r>
              <a:rPr lang="en-GB" altLang="en-US" sz="1300" noProof="1">
                <a:solidFill>
                  <a:srgbClr val="FEFFFF"/>
                </a:solidFill>
              </a:rPr>
              <a:t>Jeffs</a:t>
            </a:r>
            <a:r>
              <a:rPr lang="en-GB" altLang="en-US" sz="1300">
                <a:solidFill>
                  <a:srgbClr val="FEFFFF"/>
                </a:solidFill>
              </a:rPr>
              <a:t>, T. &amp; Smith, M. (2009) </a:t>
            </a:r>
            <a:r>
              <a:rPr lang="en-GB" altLang="en-US" sz="1300" i="1">
                <a:solidFill>
                  <a:srgbClr val="FEFFFF"/>
                </a:solidFill>
              </a:rPr>
              <a:t>Informal Education, </a:t>
            </a:r>
            <a:r>
              <a:rPr lang="en-GB" altLang="en-US" sz="1300">
                <a:solidFill>
                  <a:srgbClr val="FEFFFF"/>
                </a:solidFill>
              </a:rPr>
              <a:t>Nottingham: Education Heretics Press.</a:t>
            </a:r>
          </a:p>
          <a:p>
            <a:r>
              <a:rPr lang="en-GB" altLang="en-US" sz="1300">
                <a:solidFill>
                  <a:srgbClr val="FEFFFF"/>
                </a:solidFill>
              </a:rPr>
              <a:t>Jeffs T, Smith M. (2008) Valuing Youth Work.  In The National Youth Agency, Youth and Policy 100th Anniversary Edition, Leicester: The NYA, pp. 277-302.</a:t>
            </a:r>
          </a:p>
          <a:p>
            <a:r>
              <a:rPr lang="en-GB" altLang="en-US" sz="1300">
                <a:solidFill>
                  <a:srgbClr val="FEFFFF"/>
                </a:solidFill>
              </a:rPr>
              <a:t>Jolly J, (2010) Local Youth Work. In Rogers A, Smith M., Journeying Together: Growing youth work and youth workers in local communities, Dorset: Russell House Publishing, pp. 1-12.</a:t>
            </a:r>
          </a:p>
        </p:txBody>
      </p:sp>
    </p:spTree>
    <p:extLst>
      <p:ext uri="{BB962C8B-B14F-4D97-AF65-F5344CB8AC3E}">
        <p14:creationId xmlns:p14="http://schemas.microsoft.com/office/powerpoint/2010/main" val="20769726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4760" name="Rectangle 74759">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6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764"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766" name="Freeform: Shape 74765">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754" name="Rectangle 2"/>
          <p:cNvSpPr>
            <a:spLocks noGrp="1" noChangeArrowheads="1"/>
          </p:cNvSpPr>
          <p:nvPr>
            <p:ph type="title" idx="4294967295"/>
          </p:nvPr>
        </p:nvSpPr>
        <p:spPr>
          <a:xfrm>
            <a:off x="934872" y="982272"/>
            <a:ext cx="3388419" cy="4560970"/>
          </a:xfrm>
        </p:spPr>
        <p:txBody>
          <a:bodyPr vert="horz" lIns="91440" tIns="45720" rIns="91440" bIns="45720" rtlCol="0" anchor="ctr">
            <a:normAutofit/>
          </a:bodyPr>
          <a:lstStyle/>
          <a:p>
            <a:r>
              <a:rPr lang="en-US" altLang="en-US" sz="4000" b="1" kern="1200">
                <a:solidFill>
                  <a:srgbClr val="FFFFFF"/>
                </a:solidFill>
                <a:latin typeface="+mj-lt"/>
                <a:ea typeface="+mj-ea"/>
                <a:cs typeface="+mj-cs"/>
              </a:rPr>
              <a:t>Reference List</a:t>
            </a:r>
          </a:p>
        </p:txBody>
      </p:sp>
      <p:sp>
        <p:nvSpPr>
          <p:cNvPr id="74768"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4755" name="Rectangle 3"/>
          <p:cNvSpPr>
            <a:spLocks noGrp="1" noChangeArrowheads="1"/>
          </p:cNvSpPr>
          <p:nvPr>
            <p:ph type="body" idx="4294967295"/>
          </p:nvPr>
        </p:nvSpPr>
        <p:spPr>
          <a:xfrm>
            <a:off x="5221862" y="1719618"/>
            <a:ext cx="5948831" cy="4334629"/>
          </a:xfrm>
        </p:spPr>
        <p:txBody>
          <a:bodyPr vert="horz" lIns="91440" tIns="45720" rIns="91440" bIns="45720" rtlCol="0" anchor="ctr">
            <a:normAutofit/>
          </a:bodyPr>
          <a:lstStyle/>
          <a:p>
            <a:r>
              <a:rPr lang="en-US" altLang="en-US" sz="800">
                <a:solidFill>
                  <a:srgbClr val="FEFFFF"/>
                </a:solidFill>
              </a:rPr>
              <a:t>Learning and Skills Improvement Service. (2012) Youth work National Occupational Standards, Coventry: Learning Skills and Improvement Service.</a:t>
            </a:r>
          </a:p>
          <a:p>
            <a:r>
              <a:rPr lang="en-US" altLang="en-US" sz="800">
                <a:solidFill>
                  <a:srgbClr val="FEFFFF"/>
                </a:solidFill>
              </a:rPr>
              <a:t>Lewis, A. (2010) </a:t>
            </a:r>
            <a:r>
              <a:rPr lang="en-US" altLang="en-US" sz="800" i="1">
                <a:solidFill>
                  <a:srgbClr val="FEFFFF"/>
                </a:solidFill>
              </a:rPr>
              <a:t>In the current financial and policy climate critically discuss how effective leadership and management can deliver this without compromising on the five principles of youth work</a:t>
            </a:r>
            <a:r>
              <a:rPr lang="en-US" altLang="en-US" sz="800">
                <a:solidFill>
                  <a:srgbClr val="FEFFFF"/>
                </a:solidFill>
              </a:rPr>
              <a:t>, Trinity University College Assignment (non-published paper).</a:t>
            </a:r>
          </a:p>
          <a:p>
            <a:r>
              <a:rPr lang="en-US" altLang="en-US" sz="800">
                <a:solidFill>
                  <a:srgbClr val="FEFFFF"/>
                </a:solidFill>
              </a:rPr>
              <a:t>Mahoney, J. (2006) ‘What is informal education?’, in Richardson, L. &amp; Wolfe, M. (2006) </a:t>
            </a:r>
            <a:r>
              <a:rPr lang="en-US" altLang="en-US" sz="800" i="1">
                <a:solidFill>
                  <a:srgbClr val="FEFFFF"/>
                </a:solidFill>
              </a:rPr>
              <a:t>Principles and Practice of Informal Education, Learning through Life</a:t>
            </a:r>
            <a:r>
              <a:rPr lang="en-US" altLang="en-US" sz="800">
                <a:solidFill>
                  <a:srgbClr val="FEFFFF"/>
                </a:solidFill>
              </a:rPr>
              <a:t>, Abingdon: Routledge Falmer, pp. 17-33.</a:t>
            </a:r>
          </a:p>
          <a:p>
            <a:r>
              <a:rPr lang="en-US" altLang="en-US" sz="800">
                <a:solidFill>
                  <a:srgbClr val="FEFFFF"/>
                </a:solidFill>
              </a:rPr>
              <a:t>Ord J (2009)‘Thinking the Unthinkable: Youth Work without Voluntary Participation?’.  In Youth and Policy no. 103, Summer [Online] Available at:</a:t>
            </a:r>
          </a:p>
          <a:p>
            <a:r>
              <a:rPr lang="en-US" altLang="en-US" sz="800">
                <a:solidFill>
                  <a:srgbClr val="FEFFFF"/>
                </a:solidFill>
              </a:rPr>
              <a:t>	</a:t>
            </a:r>
            <a:r>
              <a:rPr lang="en-US" altLang="en-US" sz="800">
                <a:solidFill>
                  <a:srgbClr val="FEFFFF"/>
                </a:solidFill>
                <a:hlinkClick r:id="rId3"/>
              </a:rPr>
              <a:t>http://www.youthandpolicy.org/images/stories/journal90-103/youthandpolicy103.pdf</a:t>
            </a:r>
            <a:r>
              <a:rPr lang="en-US" altLang="en-US" sz="800">
                <a:solidFill>
                  <a:srgbClr val="FEFFFF"/>
                </a:solidFill>
              </a:rPr>
              <a:t> (Accessed: 5 January 2011).</a:t>
            </a:r>
          </a:p>
          <a:p>
            <a:r>
              <a:rPr lang="en-US" altLang="en-US" sz="800">
                <a:solidFill>
                  <a:srgbClr val="FEFFFF"/>
                </a:solidFill>
              </a:rPr>
              <a:t>Payne, M. (2009) ‘Modern Youth Work: ‘Purity’ or Common Cause?’, in Wood, J. &amp; Hine, J. (2009) </a:t>
            </a:r>
            <a:r>
              <a:rPr lang="en-US" altLang="en-US" sz="800" i="1">
                <a:solidFill>
                  <a:srgbClr val="FEFFFF"/>
                </a:solidFill>
              </a:rPr>
              <a:t>Work with Young People.</a:t>
            </a:r>
            <a:r>
              <a:rPr lang="en-US" altLang="en-US" sz="800">
                <a:solidFill>
                  <a:srgbClr val="FEFFFF"/>
                </a:solidFill>
              </a:rPr>
              <a:t> London: SAGE Publications, pp. 213-232.</a:t>
            </a:r>
          </a:p>
          <a:p>
            <a:r>
              <a:rPr lang="en-US" altLang="en-US" sz="800">
                <a:solidFill>
                  <a:srgbClr val="FEFFFF"/>
                </a:solidFill>
              </a:rPr>
              <a:t>Richardson, L. &amp; Wolfe, M. (2006) </a:t>
            </a:r>
            <a:r>
              <a:rPr lang="en-US" altLang="en-US" sz="800" i="1">
                <a:solidFill>
                  <a:srgbClr val="FEFFFF"/>
                </a:solidFill>
              </a:rPr>
              <a:t>Principles and Practice of Informal Education, Learning through Life.</a:t>
            </a:r>
            <a:r>
              <a:rPr lang="en-US" altLang="en-US" sz="800">
                <a:solidFill>
                  <a:srgbClr val="FEFFFF"/>
                </a:solidFill>
              </a:rPr>
              <a:t> Abingdon: Routledge Falmer.</a:t>
            </a:r>
          </a:p>
          <a:p>
            <a:r>
              <a:rPr lang="en-US" altLang="en-US" sz="800">
                <a:solidFill>
                  <a:srgbClr val="FEFFFF"/>
                </a:solidFill>
              </a:rPr>
              <a:t>Rogers, A. (2004) ‘Looking again at non-formal and informal education - towards a new paradigm’, </a:t>
            </a:r>
            <a:r>
              <a:rPr lang="en-US" altLang="en-US" sz="800" i="1">
                <a:solidFill>
                  <a:srgbClr val="FEFFFF"/>
                </a:solidFill>
              </a:rPr>
              <a:t>the encyclopaedia of informal education </a:t>
            </a:r>
            <a:r>
              <a:rPr lang="en-US" altLang="en-US" sz="800">
                <a:solidFill>
                  <a:srgbClr val="FEFFFF"/>
                </a:solidFill>
              </a:rPr>
              <a:t>[Online]. Available at:</a:t>
            </a:r>
            <a:r>
              <a:rPr lang="en-US" altLang="en-US" sz="800" i="1">
                <a:solidFill>
                  <a:srgbClr val="FEFFFF"/>
                </a:solidFill>
              </a:rPr>
              <a:t> </a:t>
            </a:r>
            <a:r>
              <a:rPr lang="en-US" altLang="en-US" sz="800">
                <a:solidFill>
                  <a:srgbClr val="FEFFFF"/>
                </a:solidFill>
              </a:rPr>
              <a:t>    http://</a:t>
            </a:r>
            <a:r>
              <a:rPr lang="en-US" altLang="en-US" sz="800" noProof="1">
                <a:solidFill>
                  <a:srgbClr val="FEFFFF"/>
                </a:solidFill>
              </a:rPr>
              <a:t>www.infed.org/biblio/non_formal_paradigm.htm</a:t>
            </a:r>
            <a:r>
              <a:rPr lang="en-US" altLang="en-US" sz="800">
                <a:solidFill>
                  <a:srgbClr val="FEFFFF"/>
                </a:solidFill>
              </a:rPr>
              <a:t> (Accessed 22 July 2010)</a:t>
            </a:r>
          </a:p>
          <a:p>
            <a:r>
              <a:rPr lang="en-US" altLang="en-US" sz="800">
                <a:solidFill>
                  <a:srgbClr val="FEFFFF"/>
                </a:solidFill>
              </a:rPr>
              <a:t>Smith M, (2001)'Ragged schools and the development of youth work and informal education‘, the encyclopaedia of informal education. [Online]. Available at: </a:t>
            </a:r>
            <a:r>
              <a:rPr lang="en-US" altLang="en-US" sz="800">
                <a:solidFill>
                  <a:srgbClr val="FEFFFF"/>
                </a:solidFill>
                <a:hlinkClick r:id="rId4"/>
              </a:rPr>
              <a:t>www.infed.org/youthwork/ragged_schools.htm</a:t>
            </a:r>
            <a:r>
              <a:rPr lang="en-US" altLang="en-US" sz="800">
                <a:solidFill>
                  <a:srgbClr val="FEFFFF"/>
                </a:solidFill>
              </a:rPr>
              <a:t> (Accessed 6 January 2011).</a:t>
            </a:r>
          </a:p>
          <a:p>
            <a:r>
              <a:rPr lang="en-US" altLang="en-US" sz="800">
                <a:solidFill>
                  <a:srgbClr val="FEFFFF"/>
                </a:solidFill>
              </a:rPr>
              <a:t>Welsh Assembly Government, (2007) </a:t>
            </a:r>
            <a:r>
              <a:rPr lang="en-US" altLang="en-US" sz="800" i="1">
                <a:solidFill>
                  <a:srgbClr val="FEFFFF"/>
                </a:solidFill>
              </a:rPr>
              <a:t>Young People, Youth Work, Youth Service: National Youth Service Strategy for Wales</a:t>
            </a:r>
            <a:r>
              <a:rPr lang="en-US" altLang="en-US" sz="800">
                <a:solidFill>
                  <a:srgbClr val="FEFFFF"/>
                </a:solidFill>
              </a:rPr>
              <a:t>, Cardiff: Welsh Assembly Government.</a:t>
            </a:r>
          </a:p>
          <a:p>
            <a:endParaRPr lang="en-US" altLang="en-US" sz="800">
              <a:solidFill>
                <a:srgbClr val="FEFFFF"/>
              </a:solidFill>
            </a:endParaRPr>
          </a:p>
        </p:txBody>
      </p:sp>
    </p:spTree>
    <p:extLst>
      <p:ext uri="{BB962C8B-B14F-4D97-AF65-F5344CB8AC3E}">
        <p14:creationId xmlns:p14="http://schemas.microsoft.com/office/powerpoint/2010/main" val="6882254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3789</Words>
  <Application>Microsoft Office PowerPoint</Application>
  <PresentationFormat>Widescreen</PresentationFormat>
  <Paragraphs>233</Paragraphs>
  <Slides>32</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Calibri Light</vt:lpstr>
      <vt:lpstr>Roboto</vt:lpstr>
      <vt:lpstr>Wingdings</vt:lpstr>
      <vt:lpstr>Office Theme</vt:lpstr>
      <vt:lpstr>ECYW7001  Youth Work Principles and Practice</vt:lpstr>
      <vt:lpstr>Task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Purpose of youth work</vt:lpstr>
      <vt:lpstr>Nature and Purpose youth work </vt:lpstr>
      <vt:lpstr>Na Pwrpas allweddol gwaith ieuenctid yw The key purpose of Youth Work is to… </vt:lpstr>
      <vt:lpstr>Gwaith ieuenctid Youth Work</vt:lpstr>
      <vt:lpstr>Nodweddion Characteristics</vt:lpstr>
      <vt:lpstr>Gwaith Ieuenctid Youth Work</vt:lpstr>
      <vt:lpstr>Nodweddion Characteristics!</vt:lpstr>
      <vt:lpstr>  Informal and Non-formal Education</vt:lpstr>
      <vt:lpstr>  Learning – what is this?</vt:lpstr>
      <vt:lpstr>Learning – what is this?</vt:lpstr>
      <vt:lpstr>  Formal Education/Learning</vt:lpstr>
      <vt:lpstr>  Non-formal Education/Learning</vt:lpstr>
      <vt:lpstr>  Informal Education/Learning</vt:lpstr>
      <vt:lpstr>  Non-Formal Education/Learning</vt:lpstr>
      <vt:lpstr>Non-Formal Education/Learning</vt:lpstr>
      <vt:lpstr>PowerPoint Presentation</vt:lpstr>
      <vt:lpstr>Further Definitions</vt:lpstr>
      <vt:lpstr>Individual Task</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ECYW7001  Youth Work Principles and Practice</dc:title>
  <dc:creator>Darrel Williams</dc:creator>
  <cp:lastModifiedBy>Darren O'Connor</cp:lastModifiedBy>
  <cp:revision>4</cp:revision>
  <dcterms:created xsi:type="dcterms:W3CDTF">2020-10-12T09:08:51Z</dcterms:created>
  <dcterms:modified xsi:type="dcterms:W3CDTF">2023-10-01T11:25:45Z</dcterms:modified>
</cp:coreProperties>
</file>