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0" r:id="rId6"/>
    <p:sldId id="270" r:id="rId7"/>
    <p:sldId id="271" r:id="rId8"/>
    <p:sldId id="262" r:id="rId9"/>
    <p:sldId id="272" r:id="rId10"/>
    <p:sldId id="274" r:id="rId11"/>
    <p:sldId id="263" r:id="rId12"/>
    <p:sldId id="273" r:id="rId13"/>
    <p:sldId id="264" r:id="rId14"/>
    <p:sldId id="266" r:id="rId15"/>
    <p:sldId id="267" r:id="rId16"/>
    <p:sldId id="268"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43"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EDA083-3F89-47FA-865A-CCDD623827A8}"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1328498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EDA083-3F89-47FA-865A-CCDD623827A8}"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2184146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EDA083-3F89-47FA-865A-CCDD623827A8}"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3336647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EDA083-3F89-47FA-865A-CCDD623827A8}" type="datetimeFigureOut">
              <a:rPr lang="en-GB" smtClean="0"/>
              <a:t>15/12/2021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3451082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EDA083-3F89-47FA-865A-CCDD623827A8}" type="datetimeFigureOut">
              <a:rPr lang="en-GB" smtClean="0"/>
              <a:t>15/12/2021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3206995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EDA083-3F89-47FA-865A-CCDD623827A8}" type="datetimeFigureOut">
              <a:rPr lang="en-GB" smtClean="0"/>
              <a:t>15/12/2021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929516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EDA083-3F89-47FA-865A-CCDD623827A8}" type="datetimeFigureOut">
              <a:rPr lang="en-GB" smtClean="0"/>
              <a:t>15/12/2021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3008323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FEDA083-3F89-47FA-865A-CCDD623827A8}" type="datetimeFigureOut">
              <a:rPr lang="en-GB" smtClean="0"/>
              <a:t>15/12/2021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20065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EBD387-F36E-4A65-B77D-511D466C041C}" type="slidenum">
              <a:rPr lang="en-GB" smtClean="0"/>
              <a:t>‹#›</a:t>
            </a:fld>
            <a:endParaRPr lang="en-GB"/>
          </a:p>
        </p:txBody>
      </p:sp>
      <p:sp>
        <p:nvSpPr>
          <p:cNvPr id="5" name="Date Placeholder 4"/>
          <p:cNvSpPr>
            <a:spLocks noGrp="1"/>
          </p:cNvSpPr>
          <p:nvPr>
            <p:ph type="dt" sz="half" idx="10"/>
          </p:nvPr>
        </p:nvSpPr>
        <p:spPr/>
        <p:txBody>
          <a:bodyPr/>
          <a:lstStyle/>
          <a:p>
            <a:fld id="{9FEDA083-3F89-47FA-865A-CCDD623827A8}" type="datetimeFigureOut">
              <a:rPr lang="en-GB" smtClean="0"/>
              <a:t>15/12/2021</a:t>
            </a:fld>
            <a:endParaRPr lang="en-GB"/>
          </a:p>
        </p:txBody>
      </p:sp>
    </p:spTree>
    <p:extLst>
      <p:ext uri="{BB962C8B-B14F-4D97-AF65-F5344CB8AC3E}">
        <p14:creationId xmlns:p14="http://schemas.microsoft.com/office/powerpoint/2010/main" val="1631867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EDA083-3F89-47FA-865A-CCDD623827A8}"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3602917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EDA083-3F89-47FA-865A-CCDD623827A8}"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EBD387-F36E-4A65-B77D-511D466C041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95009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EDA083-3F89-47FA-865A-CCDD623827A8}"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1854298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EDA083-3F89-47FA-865A-CCDD623827A8}"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EBD387-F36E-4A65-B77D-511D466C041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491294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EDA083-3F89-47FA-865A-CCDD623827A8}"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9878890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EDA083-3F89-47FA-865A-CCDD623827A8}"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2876785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EDA083-3F89-47FA-865A-CCDD623827A8}"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EBD387-F36E-4A65-B77D-511D466C041C}" type="slidenum">
              <a:rPr lang="en-GB" smtClean="0"/>
              <a:t>‹#›</a:t>
            </a:fld>
            <a:endParaRPr lang="en-GB"/>
          </a:p>
        </p:txBody>
      </p:sp>
    </p:spTree>
    <p:extLst>
      <p:ext uri="{BB962C8B-B14F-4D97-AF65-F5344CB8AC3E}">
        <p14:creationId xmlns:p14="http://schemas.microsoft.com/office/powerpoint/2010/main" val="91963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FEDA083-3F89-47FA-865A-CCDD623827A8}" type="datetimeFigureOut">
              <a:rPr lang="en-GB" smtClean="0"/>
              <a:t>15/12/2021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2EBD387-F36E-4A65-B77D-511D466C041C}" type="slidenum">
              <a:rPr lang="en-GB" smtClean="0"/>
              <a:t>‹#›</a:t>
            </a:fld>
            <a:endParaRPr lang="en-GB"/>
          </a:p>
        </p:txBody>
      </p:sp>
    </p:spTree>
    <p:extLst>
      <p:ext uri="{BB962C8B-B14F-4D97-AF65-F5344CB8AC3E}">
        <p14:creationId xmlns:p14="http://schemas.microsoft.com/office/powerpoint/2010/main" val="737206347"/>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8" Type="http://schemas.openxmlformats.org/officeDocument/2006/relationships/hyperlink" Target="https://www.legislation.gov.uk/ukpga/1990/43/contents" TargetMode="External"/><Relationship Id="rId3" Type="http://schemas.openxmlformats.org/officeDocument/2006/relationships/hyperlink" Target="https://www.aboutamazon.com/news/workplace/how-amazon-helps-military-veterans-and-spouses-reimagine-their-careers" TargetMode="External"/><Relationship Id="rId7" Type="http://schemas.openxmlformats.org/officeDocument/2006/relationships/hyperlink" Target="https://www.legislation.gov.uk/ukpga/2010/15/contents" TargetMode="External"/><Relationship Id="rId12" Type="http://schemas.openxmlformats.org/officeDocument/2006/relationships/hyperlink" Target="https://www.bbc.com/news/business-58806762" TargetMode="External"/><Relationship Id="rId2" Type="http://schemas.openxmlformats.org/officeDocument/2006/relationships/hyperlink" Target="https://sustainability.aboutamazon.com/people/human-rights/principles" TargetMode="External"/><Relationship Id="rId1" Type="http://schemas.openxmlformats.org/officeDocument/2006/relationships/slideLayout" Target="../slideLayouts/slideLayout6.xml"/><Relationship Id="rId6" Type="http://schemas.openxmlformats.org/officeDocument/2006/relationships/hyperlink" Target="https://www.legislation.gov.uk/ukpga/2018/12/contents/enacted" TargetMode="External"/><Relationship Id="rId11" Type="http://schemas.openxmlformats.org/officeDocument/2006/relationships/hyperlink" Target="https://www.statista.com/statistics/1264135/amazon-net-sales/" TargetMode="External"/><Relationship Id="rId5" Type="http://schemas.openxmlformats.org/officeDocument/2006/relationships/hyperlink" Target="https://www.cnbc.com/2016/06/24/brexit-will-complicate-amazons-uk-expansion-plans.html" TargetMode="External"/><Relationship Id="rId10" Type="http://schemas.openxmlformats.org/officeDocument/2006/relationships/hyperlink" Target="https://www.statista.com/statistics/270384/inflation-rate-in-the-united-kingdom/" TargetMode="External"/><Relationship Id="rId4" Type="http://schemas.openxmlformats.org/officeDocument/2006/relationships/hyperlink" Target="https://www.amazon.co.uk/" TargetMode="External"/><Relationship Id="rId9" Type="http://schemas.openxmlformats.org/officeDocument/2006/relationships/hyperlink" Target="https://www.legislation.gov.uk/ukpga/2012/3/ena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999B6-D4B8-4F3B-BAB8-272892AE076A}"/>
              </a:ext>
            </a:extLst>
          </p:cNvPr>
          <p:cNvSpPr>
            <a:spLocks noGrp="1"/>
          </p:cNvSpPr>
          <p:nvPr>
            <p:ph type="ctrTitle"/>
          </p:nvPr>
        </p:nvSpPr>
        <p:spPr>
          <a:xfrm>
            <a:off x="1078442" y="63966"/>
            <a:ext cx="7766936" cy="1646302"/>
          </a:xfrm>
        </p:spPr>
        <p:txBody>
          <a:bodyPr/>
          <a:lstStyle/>
          <a:p>
            <a:pPr algn="ctr"/>
            <a:r>
              <a:rPr lang="en-GB" dirty="0"/>
              <a:t>Amazon </a:t>
            </a:r>
          </a:p>
        </p:txBody>
      </p:sp>
      <p:sp>
        <p:nvSpPr>
          <p:cNvPr id="3" name="Subtitle 2">
            <a:extLst>
              <a:ext uri="{FF2B5EF4-FFF2-40B4-BE49-F238E27FC236}">
                <a16:creationId xmlns:a16="http://schemas.microsoft.com/office/drawing/2014/main" id="{9C7D9171-B3BA-4BC8-A5A9-18275BC75338}"/>
              </a:ext>
            </a:extLst>
          </p:cNvPr>
          <p:cNvSpPr>
            <a:spLocks noGrp="1"/>
          </p:cNvSpPr>
          <p:nvPr>
            <p:ph type="subTitle" idx="1"/>
          </p:nvPr>
        </p:nvSpPr>
        <p:spPr>
          <a:xfrm>
            <a:off x="1507067" y="2104008"/>
            <a:ext cx="7766936" cy="4690026"/>
          </a:xfrm>
        </p:spPr>
        <p:txBody>
          <a:bodyPr/>
          <a:lstStyle/>
          <a:p>
            <a:pPr algn="ctr"/>
            <a:r>
              <a:rPr lang="en-US" sz="1800" b="1" u="sng" dirty="0">
                <a:solidFill>
                  <a:schemeClr val="accent1"/>
                </a:solidFill>
              </a:rPr>
              <a:t>Module : Introducing the Modern workplace </a:t>
            </a:r>
            <a:br>
              <a:rPr lang="en-US" sz="1800" b="1" u="sng" dirty="0">
                <a:solidFill>
                  <a:schemeClr val="accent1"/>
                </a:solidFill>
              </a:rPr>
            </a:br>
            <a:r>
              <a:rPr lang="en-US" sz="1800" b="1" u="sng" dirty="0">
                <a:solidFill>
                  <a:schemeClr val="accent1"/>
                </a:solidFill>
              </a:rPr>
              <a:t>Module code – LCBB4003</a:t>
            </a:r>
            <a:br>
              <a:rPr lang="en-US" sz="1800" b="1" u="sng" dirty="0">
                <a:solidFill>
                  <a:schemeClr val="accent1"/>
                </a:solidFill>
              </a:rPr>
            </a:br>
            <a:r>
              <a:rPr lang="en-US" sz="1800" b="1" u="sng" dirty="0">
                <a:solidFill>
                  <a:schemeClr val="accent1"/>
                </a:solidFill>
              </a:rPr>
              <a:t>Lecture name : ANUPAM MAZUMDAR</a:t>
            </a:r>
          </a:p>
          <a:p>
            <a:pPr algn="ctr"/>
            <a:endParaRPr lang="en-US" b="1" u="sng" dirty="0">
              <a:solidFill>
                <a:schemeClr val="accent1"/>
              </a:solidFill>
            </a:endParaRPr>
          </a:p>
          <a:p>
            <a:pPr algn="ctr"/>
            <a:r>
              <a:rPr lang="en-US" sz="1800" b="1" u="sng" dirty="0">
                <a:solidFill>
                  <a:schemeClr val="accent1"/>
                </a:solidFill>
              </a:rPr>
              <a:t>Students Names: Stefani Stefanova (2028009)</a:t>
            </a:r>
          </a:p>
          <a:p>
            <a:pPr algn="ctr"/>
            <a:r>
              <a:rPr lang="en-US" sz="1800" b="1" u="sng" dirty="0">
                <a:solidFill>
                  <a:schemeClr val="accent1"/>
                </a:solidFill>
              </a:rPr>
              <a:t>Adelina Sisianu ( 2020528)</a:t>
            </a:r>
          </a:p>
          <a:p>
            <a:pPr algn="ctr"/>
            <a:r>
              <a:rPr lang="en-US" sz="1800" b="1" u="sng" dirty="0">
                <a:solidFill>
                  <a:schemeClr val="accent1"/>
                </a:solidFill>
              </a:rPr>
              <a:t>Radoslav Kamberov ( 2029262)</a:t>
            </a:r>
          </a:p>
          <a:p>
            <a:pPr algn="ctr"/>
            <a:r>
              <a:rPr lang="en-US" sz="1800" b="1" u="sng" dirty="0">
                <a:solidFill>
                  <a:schemeClr val="accent1"/>
                </a:solidFill>
              </a:rPr>
              <a:t>Daniel Florescu (2028164)</a:t>
            </a:r>
          </a:p>
          <a:p>
            <a:pPr algn="ctr"/>
            <a:r>
              <a:rPr lang="en-US" sz="1800" b="1" u="sng" dirty="0">
                <a:solidFill>
                  <a:schemeClr val="accent1"/>
                </a:solidFill>
              </a:rPr>
              <a:t>Dimitar Slavov (2029610)</a:t>
            </a:r>
          </a:p>
          <a:p>
            <a:pPr algn="ctr"/>
            <a:r>
              <a:rPr lang="en-US" sz="1800" b="1" u="sng" dirty="0">
                <a:solidFill>
                  <a:schemeClr val="accent1"/>
                </a:solidFill>
              </a:rPr>
              <a:t> George-Stefan Ganea (2028703)</a:t>
            </a:r>
          </a:p>
          <a:p>
            <a:pPr algn="ctr"/>
            <a:endParaRPr lang="en-US" sz="1800" b="1" u="sng" dirty="0">
              <a:solidFill>
                <a:schemeClr val="accent1"/>
              </a:solidFill>
            </a:endParaRPr>
          </a:p>
          <a:p>
            <a:pPr algn="ctr"/>
            <a:endParaRPr lang="en-GB" dirty="0"/>
          </a:p>
        </p:txBody>
      </p:sp>
    </p:spTree>
    <p:extLst>
      <p:ext uri="{BB962C8B-B14F-4D97-AF65-F5344CB8AC3E}">
        <p14:creationId xmlns:p14="http://schemas.microsoft.com/office/powerpoint/2010/main" val="211014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88CBC-0734-4DAB-B9AE-79DA20B65157}"/>
              </a:ext>
            </a:extLst>
          </p:cNvPr>
          <p:cNvSpPr>
            <a:spLocks noGrp="1"/>
          </p:cNvSpPr>
          <p:nvPr>
            <p:ph type="title"/>
          </p:nvPr>
        </p:nvSpPr>
        <p:spPr>
          <a:xfrm>
            <a:off x="677334" y="609600"/>
            <a:ext cx="8596668" cy="855216"/>
          </a:xfrm>
        </p:spPr>
        <p:txBody>
          <a:bodyPr>
            <a:normAutofit/>
          </a:bodyPr>
          <a:lstStyle/>
          <a:p>
            <a:r>
              <a:rPr lang="en-GB" dirty="0"/>
              <a:t>Contents</a:t>
            </a:r>
          </a:p>
        </p:txBody>
      </p:sp>
      <p:sp>
        <p:nvSpPr>
          <p:cNvPr id="3" name="Content Placeholder 2">
            <a:extLst>
              <a:ext uri="{FF2B5EF4-FFF2-40B4-BE49-F238E27FC236}">
                <a16:creationId xmlns:a16="http://schemas.microsoft.com/office/drawing/2014/main" id="{4377E272-9767-4056-A1A6-C098BE265B34}"/>
              </a:ext>
            </a:extLst>
          </p:cNvPr>
          <p:cNvSpPr>
            <a:spLocks noGrp="1"/>
          </p:cNvSpPr>
          <p:nvPr>
            <p:ph idx="1"/>
          </p:nvPr>
        </p:nvSpPr>
        <p:spPr>
          <a:xfrm>
            <a:off x="677334" y="1464816"/>
            <a:ext cx="8596668" cy="4400009"/>
          </a:xfrm>
        </p:spPr>
        <p:txBody>
          <a:bodyPr>
            <a:normAutofit fontScale="92500" lnSpcReduction="10000"/>
          </a:bodyPr>
          <a:lstStyle/>
          <a:p>
            <a:pPr>
              <a:buFont typeface="+mj-lt"/>
              <a:buAutoNum type="arabicPeriod"/>
            </a:pPr>
            <a:r>
              <a:rPr lang="en-GB" dirty="0"/>
              <a:t>Introduction – </a:t>
            </a:r>
            <a:r>
              <a:rPr lang="en-GB" dirty="0">
                <a:solidFill>
                  <a:schemeClr val="accent2"/>
                </a:solidFill>
              </a:rPr>
              <a:t>Daniel Florescu</a:t>
            </a:r>
          </a:p>
          <a:p>
            <a:pPr>
              <a:buFont typeface="+mj-lt"/>
              <a:buAutoNum type="arabicPeriod"/>
            </a:pPr>
            <a:r>
              <a:rPr lang="en-GB" dirty="0"/>
              <a:t>Background of Amazon and why Amazon has decided to move onto physical store –           </a:t>
            </a:r>
            <a:r>
              <a:rPr lang="en-GB" dirty="0">
                <a:solidFill>
                  <a:schemeClr val="accent2"/>
                </a:solidFill>
              </a:rPr>
              <a:t>Stefani Stefanova </a:t>
            </a:r>
          </a:p>
          <a:p>
            <a:pPr>
              <a:buFont typeface="+mj-lt"/>
              <a:buAutoNum type="arabicPeriod"/>
            </a:pPr>
            <a:r>
              <a:rPr lang="en-GB" dirty="0"/>
              <a:t>Analyse the differences between Amazon’s physical organisational structure &amp; performance, and online organisational structure and performance – </a:t>
            </a:r>
            <a:r>
              <a:rPr lang="en-GB" dirty="0">
                <a:solidFill>
                  <a:schemeClr val="accent2"/>
                </a:solidFill>
              </a:rPr>
              <a:t>George-Stefan Ganea</a:t>
            </a:r>
          </a:p>
          <a:p>
            <a:pPr>
              <a:buFont typeface="+mj-lt"/>
              <a:buAutoNum type="arabicPeriod"/>
            </a:pPr>
            <a:r>
              <a:rPr lang="en-GB" dirty="0"/>
              <a:t>Discuss different tasks and skills that management team of Amazon at Bluewater Amazon store can apply to bring operational effectiveness – </a:t>
            </a:r>
            <a:r>
              <a:rPr lang="en-GB" dirty="0">
                <a:solidFill>
                  <a:schemeClr val="accent2"/>
                </a:solidFill>
              </a:rPr>
              <a:t>Radoslav Kamberov</a:t>
            </a:r>
          </a:p>
          <a:p>
            <a:pPr>
              <a:buFont typeface="+mj-lt"/>
              <a:buAutoNum type="arabicPeriod"/>
            </a:pPr>
            <a:r>
              <a:rPr lang="en-GB" dirty="0"/>
              <a:t>Evaluate how management team of Amazon at Bluewater Amazon store can influence and motivate non-management staff members to improve their overall performance – </a:t>
            </a:r>
            <a:r>
              <a:rPr lang="en-GB" dirty="0">
                <a:solidFill>
                  <a:schemeClr val="accent2"/>
                </a:solidFill>
              </a:rPr>
              <a:t>Adelina Sisianu</a:t>
            </a:r>
          </a:p>
          <a:p>
            <a:pPr>
              <a:buFont typeface="+mj-lt"/>
              <a:buAutoNum type="arabicPeriod"/>
            </a:pPr>
            <a:r>
              <a:rPr lang="en-GB" dirty="0"/>
              <a:t>An analysis of internal and external factors influencing individual and group behaviour and performance of the management team of Amazon at Bluewater Amazon store – </a:t>
            </a:r>
            <a:r>
              <a:rPr lang="en-GB" dirty="0">
                <a:solidFill>
                  <a:schemeClr val="accent2"/>
                </a:solidFill>
              </a:rPr>
              <a:t>Dimitar Slavov</a:t>
            </a:r>
          </a:p>
          <a:p>
            <a:pPr>
              <a:buFont typeface="+mj-lt"/>
              <a:buAutoNum type="arabicPeriod"/>
            </a:pPr>
            <a:r>
              <a:rPr lang="en-GB" dirty="0"/>
              <a:t>Conclusion – </a:t>
            </a:r>
            <a:r>
              <a:rPr lang="en-GB" dirty="0">
                <a:solidFill>
                  <a:schemeClr val="accent2"/>
                </a:solidFill>
              </a:rPr>
              <a:t>Daniel Florescu</a:t>
            </a:r>
          </a:p>
          <a:p>
            <a:pPr>
              <a:buFont typeface="+mj-lt"/>
              <a:buAutoNum type="arabicPeriod"/>
            </a:pPr>
            <a:endParaRPr lang="en-GB" dirty="0"/>
          </a:p>
        </p:txBody>
      </p:sp>
    </p:spTree>
    <p:extLst>
      <p:ext uri="{BB962C8B-B14F-4D97-AF65-F5344CB8AC3E}">
        <p14:creationId xmlns:p14="http://schemas.microsoft.com/office/powerpoint/2010/main" val="4045772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2" name="Straight Connector 71">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83" name="Rectangle 8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5" name="Rectangle 8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7" name="Straight Connector 8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9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Isosceles Triangle 9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Isosceles Triangle 9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1" name="Freeform: Shape 10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8FADCB-E4CE-49C7-A40C-FCADA47D343A}"/>
              </a:ext>
            </a:extLst>
          </p:cNvPr>
          <p:cNvSpPr>
            <a:spLocks noGrp="1"/>
          </p:cNvSpPr>
          <p:nvPr>
            <p:ph type="title"/>
          </p:nvPr>
        </p:nvSpPr>
        <p:spPr>
          <a:xfrm>
            <a:off x="7128583" y="335585"/>
            <a:ext cx="4512989" cy="2227730"/>
          </a:xfrm>
        </p:spPr>
        <p:txBody>
          <a:bodyPr vert="horz" lIns="91440" tIns="45720" rIns="91440" bIns="45720" rtlCol="0" anchor="ctr">
            <a:normAutofit/>
          </a:bodyPr>
          <a:lstStyle/>
          <a:p>
            <a:r>
              <a:rPr lang="en-US" dirty="0">
                <a:solidFill>
                  <a:srgbClr val="FFFFFF"/>
                </a:solidFill>
              </a:rPr>
              <a:t>Introduction</a:t>
            </a:r>
          </a:p>
        </p:txBody>
      </p:sp>
      <p:pic>
        <p:nvPicPr>
          <p:cNvPr id="1026" name="Picture 2" descr="What does Amazon do? A guide to understanding the e-commerce giant — Quartz">
            <a:extLst>
              <a:ext uri="{FF2B5EF4-FFF2-40B4-BE49-F238E27FC236}">
                <a16:creationId xmlns:a16="http://schemas.microsoft.com/office/drawing/2014/main" id="{8B5D281D-C09D-48A8-B4FF-1FFFB452A52B}"/>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22672" y="2250842"/>
            <a:ext cx="4001139" cy="222772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4D7D808-5923-443A-8B6A-8D6FFE89F429}"/>
              </a:ext>
            </a:extLst>
          </p:cNvPr>
          <p:cNvSpPr>
            <a:spLocks noGrp="1"/>
          </p:cNvSpPr>
          <p:nvPr>
            <p:ph sz="half" idx="1"/>
          </p:nvPr>
        </p:nvSpPr>
        <p:spPr>
          <a:xfrm>
            <a:off x="7152302" y="2354231"/>
            <a:ext cx="4512988" cy="3317938"/>
          </a:xfrm>
        </p:spPr>
        <p:txBody>
          <a:bodyPr vert="horz" lIns="91440" tIns="45720" rIns="91440" bIns="45720" rtlCol="0" anchor="t">
            <a:noAutofit/>
          </a:bodyPr>
          <a:lstStyle/>
          <a:p>
            <a:pPr>
              <a:lnSpc>
                <a:spcPct val="90000"/>
              </a:lnSpc>
            </a:pPr>
            <a:endParaRPr lang="en-US" sz="1400" dirty="0">
              <a:solidFill>
                <a:srgbClr val="FFFFFF"/>
              </a:solidFill>
            </a:endParaRPr>
          </a:p>
          <a:p>
            <a:pPr lvl="0">
              <a:lnSpc>
                <a:spcPct val="90000"/>
              </a:lnSpc>
            </a:pPr>
            <a:r>
              <a:rPr lang="en-US" sz="1400" dirty="0">
                <a:solidFill>
                  <a:srgbClr val="FFFFFF"/>
                </a:solidFill>
              </a:rPr>
              <a:t>Amazon is well known as a leading multinational technology organization. </a:t>
            </a:r>
          </a:p>
          <a:p>
            <a:pPr lvl="0">
              <a:lnSpc>
                <a:spcPct val="90000"/>
              </a:lnSpc>
            </a:pPr>
            <a:r>
              <a:rPr lang="en-US" sz="1400" dirty="0">
                <a:solidFill>
                  <a:srgbClr val="FFFFFF"/>
                </a:solidFill>
              </a:rPr>
              <a:t>In this modern generation leading e-commerce organization Amazon has shown some interest to build up the business in the offline market in Blue water Shopping market in Kent. </a:t>
            </a:r>
          </a:p>
          <a:p>
            <a:pPr lvl="0">
              <a:lnSpc>
                <a:spcPct val="90000"/>
              </a:lnSpc>
            </a:pPr>
            <a:r>
              <a:rPr lang="en-US" sz="1400" dirty="0">
                <a:solidFill>
                  <a:srgbClr val="FFFFFF"/>
                </a:solidFill>
              </a:rPr>
              <a:t>Amazon’s target is to promote non-food products at the </a:t>
            </a:r>
            <a:r>
              <a:rPr lang="en-US" sz="1400" b="1" dirty="0">
                <a:solidFill>
                  <a:srgbClr val="FFFFFF"/>
                </a:solidFill>
              </a:rPr>
              <a:t>Blue water market </a:t>
            </a:r>
            <a:r>
              <a:rPr lang="en-US" sz="1400" dirty="0">
                <a:solidFill>
                  <a:srgbClr val="FFFFFF"/>
                </a:solidFill>
              </a:rPr>
              <a:t>in Kent through this process. </a:t>
            </a:r>
          </a:p>
          <a:p>
            <a:pPr lvl="0">
              <a:lnSpc>
                <a:spcPct val="90000"/>
              </a:lnSpc>
            </a:pPr>
            <a:r>
              <a:rPr lang="en-US" sz="1400" dirty="0">
                <a:solidFill>
                  <a:srgbClr val="FFFFFF"/>
                </a:solidFill>
              </a:rPr>
              <a:t>Observing from the perspective of store manager of Amazon, the study explained the company background and the process that helps Amazon to build up their offline business process. </a:t>
            </a:r>
          </a:p>
          <a:p>
            <a:pPr>
              <a:lnSpc>
                <a:spcPct val="90000"/>
              </a:lnSpc>
            </a:pPr>
            <a:r>
              <a:rPr lang="en-US" sz="1400" dirty="0">
                <a:solidFill>
                  <a:srgbClr val="FFFFFF"/>
                </a:solidFill>
              </a:rPr>
              <a:t>In this report, the differences between the structure of online organization and physical organization have been clearly illustrated.</a:t>
            </a:r>
          </a:p>
          <a:p>
            <a:pPr>
              <a:lnSpc>
                <a:spcPct val="90000"/>
              </a:lnSpc>
            </a:pPr>
            <a:endParaRPr lang="en-US" sz="1400" dirty="0">
              <a:solidFill>
                <a:srgbClr val="FFFFFF"/>
              </a:solidFill>
            </a:endParaRPr>
          </a:p>
        </p:txBody>
      </p:sp>
    </p:spTree>
    <p:extLst>
      <p:ext uri="{BB962C8B-B14F-4D97-AF65-F5344CB8AC3E}">
        <p14:creationId xmlns:p14="http://schemas.microsoft.com/office/powerpoint/2010/main" val="3165115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968FD-0361-45E0-9BB7-008A0C0B5805}"/>
              </a:ext>
            </a:extLst>
          </p:cNvPr>
          <p:cNvSpPr>
            <a:spLocks noGrp="1"/>
          </p:cNvSpPr>
          <p:nvPr>
            <p:ph type="title"/>
          </p:nvPr>
        </p:nvSpPr>
        <p:spPr>
          <a:xfrm>
            <a:off x="677334" y="609600"/>
            <a:ext cx="8596668" cy="1320800"/>
          </a:xfrm>
        </p:spPr>
        <p:txBody>
          <a:bodyPr>
            <a:normAutofit/>
          </a:bodyPr>
          <a:lstStyle/>
          <a:p>
            <a:r>
              <a:rPr lang="en-GB" dirty="0"/>
              <a:t>Background of Amazon</a:t>
            </a:r>
          </a:p>
        </p:txBody>
      </p:sp>
      <p:sp>
        <p:nvSpPr>
          <p:cNvPr id="4" name="Content Placeholder 3">
            <a:extLst>
              <a:ext uri="{FF2B5EF4-FFF2-40B4-BE49-F238E27FC236}">
                <a16:creationId xmlns:a16="http://schemas.microsoft.com/office/drawing/2014/main" id="{D89D7E4B-468E-43FC-BA40-FFB7616D67C4}"/>
              </a:ext>
            </a:extLst>
          </p:cNvPr>
          <p:cNvSpPr>
            <a:spLocks noGrp="1"/>
          </p:cNvSpPr>
          <p:nvPr>
            <p:ph sz="half" idx="2"/>
          </p:nvPr>
        </p:nvSpPr>
        <p:spPr>
          <a:xfrm>
            <a:off x="677334" y="1776412"/>
            <a:ext cx="4412195" cy="3912525"/>
          </a:xfrm>
        </p:spPr>
        <p:txBody>
          <a:bodyPr>
            <a:noAutofit/>
          </a:bodyPr>
          <a:lstStyle/>
          <a:p>
            <a:pPr algn="just"/>
            <a:r>
              <a:rPr lang="en-IN" sz="1400" b="1" i="1" dirty="0">
                <a:cs typeface="Arial" pitchFamily="34" charset="0"/>
              </a:rPr>
              <a:t>Jeff Bezos</a:t>
            </a:r>
            <a:r>
              <a:rPr lang="en-IN" sz="1400" dirty="0">
                <a:cs typeface="Arial" pitchFamily="34" charset="0"/>
              </a:rPr>
              <a:t> has founded Amazon in the year of </a:t>
            </a:r>
            <a:r>
              <a:rPr lang="en-IN" sz="1400" b="1" i="1" dirty="0">
                <a:cs typeface="Arial" pitchFamily="34" charset="0"/>
              </a:rPr>
              <a:t>1994</a:t>
            </a:r>
            <a:r>
              <a:rPr lang="en-IN" sz="1400" dirty="0">
                <a:cs typeface="Arial" pitchFamily="34" charset="0"/>
              </a:rPr>
              <a:t> in </a:t>
            </a:r>
            <a:r>
              <a:rPr lang="en-IN" sz="1400" b="1" i="1" dirty="0">
                <a:cs typeface="Arial" pitchFamily="34" charset="0"/>
              </a:rPr>
              <a:t>Bellevue, Washington</a:t>
            </a:r>
            <a:r>
              <a:rPr lang="en-IN" sz="1400" dirty="0">
                <a:cs typeface="Arial" pitchFamily="34" charset="0"/>
              </a:rPr>
              <a:t> (Amazon, 2021). </a:t>
            </a:r>
            <a:endParaRPr lang="en-US" sz="1400" dirty="0">
              <a:cs typeface="Arial" pitchFamily="34" charset="0"/>
            </a:endParaRPr>
          </a:p>
          <a:p>
            <a:pPr lvl="0" algn="just"/>
            <a:r>
              <a:rPr lang="en-GB" sz="1400" dirty="0">
                <a:cs typeface="Arial" pitchFamily="34" charset="0"/>
              </a:rPr>
              <a:t>He quit his job at an investment bank in 1994 and began developing the software of the site which is called Amazon.com</a:t>
            </a:r>
            <a:endParaRPr lang="en-US" sz="1400" dirty="0">
              <a:cs typeface="Arial" pitchFamily="34" charset="0"/>
            </a:endParaRPr>
          </a:p>
          <a:p>
            <a:pPr lvl="0" algn="just"/>
            <a:r>
              <a:rPr lang="en-IN" sz="1400" dirty="0">
                <a:cs typeface="Arial" pitchFamily="34" charset="0"/>
              </a:rPr>
              <a:t>However, it has expanded its services to sell a huge variety of customer’s products though digital media and it also sells electronic devices by their own; such includes </a:t>
            </a:r>
            <a:r>
              <a:rPr lang="en-IN" sz="1400" b="1" i="1" dirty="0">
                <a:cs typeface="Arial" pitchFamily="34" charset="0"/>
              </a:rPr>
              <a:t>“Kindle e-book reader, Kindle Fire tablet and Fire TV, a streaming media adapter”.</a:t>
            </a:r>
            <a:endParaRPr lang="en-US" sz="1400" dirty="0">
              <a:cs typeface="Arial" pitchFamily="34" charset="0"/>
            </a:endParaRPr>
          </a:p>
          <a:p>
            <a:pPr lvl="0" algn="just"/>
            <a:r>
              <a:rPr lang="en-GB" sz="1400" dirty="0">
                <a:cs typeface="Arial" pitchFamily="34" charset="0"/>
              </a:rPr>
              <a:t>Recently the famous E-commerce brand has </a:t>
            </a:r>
            <a:r>
              <a:rPr lang="en-GB" sz="1400" b="1" i="1" dirty="0">
                <a:cs typeface="Arial" pitchFamily="34" charset="0"/>
              </a:rPr>
              <a:t>1.3 million</a:t>
            </a:r>
            <a:r>
              <a:rPr lang="en-GB" sz="1400" dirty="0">
                <a:cs typeface="Arial" pitchFamily="34" charset="0"/>
              </a:rPr>
              <a:t> employees in their overall businesses process in the year of </a:t>
            </a:r>
            <a:r>
              <a:rPr lang="en-GB" sz="1400" b="1" i="1" dirty="0">
                <a:cs typeface="Arial" pitchFamily="34" charset="0"/>
              </a:rPr>
              <a:t>2021</a:t>
            </a:r>
            <a:r>
              <a:rPr lang="en-GB" sz="1400" dirty="0">
                <a:cs typeface="Arial" pitchFamily="34" charset="0"/>
              </a:rPr>
              <a:t> that are helping them to attain their targeted organizational goal </a:t>
            </a:r>
            <a:r>
              <a:rPr lang="en-IN" sz="1400" dirty="0">
                <a:cs typeface="Arial" pitchFamily="34" charset="0"/>
              </a:rPr>
              <a:t>(Amazon, 2021)</a:t>
            </a:r>
            <a:r>
              <a:rPr lang="en-GB" sz="1400" dirty="0">
                <a:cs typeface="Arial" pitchFamily="34" charset="0"/>
              </a:rPr>
              <a:t>. </a:t>
            </a:r>
            <a:endParaRPr lang="en-US" sz="1400" dirty="0">
              <a:cs typeface="Arial" pitchFamily="34" charset="0"/>
            </a:endParaRPr>
          </a:p>
        </p:txBody>
      </p:sp>
      <p:pic>
        <p:nvPicPr>
          <p:cNvPr id="2050" name="Picture 2" descr="Jeff Bezos">
            <a:extLst>
              <a:ext uri="{FF2B5EF4-FFF2-40B4-BE49-F238E27FC236}">
                <a16:creationId xmlns:a16="http://schemas.microsoft.com/office/drawing/2014/main" id="{5A3FE753-0C22-4192-B5FD-0F66FC6DDE3B}"/>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5546461" y="1776412"/>
            <a:ext cx="3305175" cy="3305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56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922DD-06EF-4C7C-8AFD-6D564C4CC183}"/>
              </a:ext>
            </a:extLst>
          </p:cNvPr>
          <p:cNvSpPr>
            <a:spLocks noGrp="1"/>
          </p:cNvSpPr>
          <p:nvPr>
            <p:ph type="title"/>
          </p:nvPr>
        </p:nvSpPr>
        <p:spPr/>
        <p:txBody>
          <a:bodyPr/>
          <a:lstStyle/>
          <a:p>
            <a:r>
              <a:rPr lang="en-US" sz="3600" dirty="0"/>
              <a:t>Why Amazon has decided to move onto physical stores?</a:t>
            </a:r>
            <a:endParaRPr lang="en-GB" dirty="0"/>
          </a:p>
        </p:txBody>
      </p:sp>
      <p:sp>
        <p:nvSpPr>
          <p:cNvPr id="4" name="Content Placeholder 3">
            <a:extLst>
              <a:ext uri="{FF2B5EF4-FFF2-40B4-BE49-F238E27FC236}">
                <a16:creationId xmlns:a16="http://schemas.microsoft.com/office/drawing/2014/main" id="{597CFF2D-E147-487E-B2D2-7C2E0E21478F}"/>
              </a:ext>
            </a:extLst>
          </p:cNvPr>
          <p:cNvSpPr>
            <a:spLocks noGrp="1"/>
          </p:cNvSpPr>
          <p:nvPr>
            <p:ph sz="half" idx="2"/>
          </p:nvPr>
        </p:nvSpPr>
        <p:spPr>
          <a:xfrm>
            <a:off x="390617" y="2160983"/>
            <a:ext cx="4470751" cy="4027539"/>
          </a:xfrm>
        </p:spPr>
        <p:txBody>
          <a:bodyPr>
            <a:noAutofit/>
          </a:bodyPr>
          <a:lstStyle/>
          <a:p>
            <a:r>
              <a:rPr lang="en-US" sz="1400" dirty="0"/>
              <a:t>Amazon decided to move into physical stores to open a retail outlet due to research that 73% of customers participate in showrooming, first browsing in a physical store and then buying the product online. Also, in that same study they discovered that 88% of shoppers participated in Webrooming or browsing first online and then buying in-store. (Accenture Seamless Retail Study, April 2013). With retail stores Amazon would be in a prime position to capture these customers that would otherwise have slipped through their net. </a:t>
            </a:r>
            <a:endParaRPr lang="en-GB" sz="1400" dirty="0"/>
          </a:p>
        </p:txBody>
      </p:sp>
      <p:pic>
        <p:nvPicPr>
          <p:cNvPr id="3074" name="Picture 2" descr="Inside Amazon&amp;#39;s first department store - with most popular 4-star products  for sale - Mirror Online">
            <a:extLst>
              <a:ext uri="{FF2B5EF4-FFF2-40B4-BE49-F238E27FC236}">
                <a16:creationId xmlns:a16="http://schemas.microsoft.com/office/drawing/2014/main" id="{3AC1BA8A-AFDB-4D41-8077-1ED3F2512E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75668" y="2160983"/>
            <a:ext cx="4602228" cy="3915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7843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33908-A25C-4E21-9E55-B3ECE3DB2DD5}"/>
              </a:ext>
            </a:extLst>
          </p:cNvPr>
          <p:cNvSpPr>
            <a:spLocks noGrp="1"/>
          </p:cNvSpPr>
          <p:nvPr>
            <p:ph type="title"/>
          </p:nvPr>
        </p:nvSpPr>
        <p:spPr/>
        <p:txBody>
          <a:bodyPr>
            <a:noAutofit/>
          </a:bodyPr>
          <a:lstStyle/>
          <a:p>
            <a:r>
              <a:rPr lang="en-GB" sz="2800" dirty="0"/>
              <a:t>Analyse the differences between Amazon’s physical organisational structure &amp; performance, and online organisational structure and performance </a:t>
            </a:r>
          </a:p>
        </p:txBody>
      </p:sp>
      <p:graphicFrame>
        <p:nvGraphicFramePr>
          <p:cNvPr id="10" name="Table 4">
            <a:extLst>
              <a:ext uri="{FF2B5EF4-FFF2-40B4-BE49-F238E27FC236}">
                <a16:creationId xmlns:a16="http://schemas.microsoft.com/office/drawing/2014/main" id="{16892677-438A-4A58-B3A1-3B2622A7BFA1}"/>
              </a:ext>
            </a:extLst>
          </p:cNvPr>
          <p:cNvGraphicFramePr>
            <a:graphicFrameLocks/>
          </p:cNvGraphicFramePr>
          <p:nvPr>
            <p:extLst>
              <p:ext uri="{D42A27DB-BD31-4B8C-83A1-F6EECF244321}">
                <p14:modId xmlns:p14="http://schemas.microsoft.com/office/powerpoint/2010/main" val="2967225275"/>
              </p:ext>
            </p:extLst>
          </p:nvPr>
        </p:nvGraphicFramePr>
        <p:xfrm>
          <a:off x="677334" y="2365187"/>
          <a:ext cx="8596668" cy="3652098"/>
        </p:xfrm>
        <a:graphic>
          <a:graphicData uri="http://schemas.openxmlformats.org/drawingml/2006/table">
            <a:tbl>
              <a:tblPr firstRow="1" bandRow="1">
                <a:tableStyleId>{5C22544A-7EE6-4342-B048-85BDC9FD1C3A}</a:tableStyleId>
              </a:tblPr>
              <a:tblGrid>
                <a:gridCol w="1281086">
                  <a:extLst>
                    <a:ext uri="{9D8B030D-6E8A-4147-A177-3AD203B41FA5}">
                      <a16:colId xmlns:a16="http://schemas.microsoft.com/office/drawing/2014/main" val="1369548045"/>
                    </a:ext>
                  </a:extLst>
                </a:gridCol>
                <a:gridCol w="3363125">
                  <a:extLst>
                    <a:ext uri="{9D8B030D-6E8A-4147-A177-3AD203B41FA5}">
                      <a16:colId xmlns:a16="http://schemas.microsoft.com/office/drawing/2014/main" val="2266527798"/>
                    </a:ext>
                  </a:extLst>
                </a:gridCol>
                <a:gridCol w="3952457">
                  <a:extLst>
                    <a:ext uri="{9D8B030D-6E8A-4147-A177-3AD203B41FA5}">
                      <a16:colId xmlns:a16="http://schemas.microsoft.com/office/drawing/2014/main" val="2040638339"/>
                    </a:ext>
                  </a:extLst>
                </a:gridCol>
              </a:tblGrid>
              <a:tr h="604098">
                <a:tc>
                  <a:txBody>
                    <a:bodyPr/>
                    <a:lstStyle/>
                    <a:p>
                      <a:r>
                        <a:rPr lang="en-GB" sz="1400" dirty="0"/>
                        <a:t>Criteria</a:t>
                      </a:r>
                    </a:p>
                  </a:txBody>
                  <a:tcPr/>
                </a:tc>
                <a:tc>
                  <a:txBody>
                    <a:bodyPr/>
                    <a:lstStyle/>
                    <a:p>
                      <a:r>
                        <a:rPr lang="en-GB" sz="1400" dirty="0"/>
                        <a:t>Physical structure and performance</a:t>
                      </a:r>
                    </a:p>
                  </a:txBody>
                  <a:tcPr/>
                </a:tc>
                <a:tc>
                  <a:txBody>
                    <a:bodyPr/>
                    <a:lstStyle/>
                    <a:p>
                      <a:r>
                        <a:rPr lang="en-GB" sz="1400" dirty="0"/>
                        <a:t>Online structure and performance</a:t>
                      </a:r>
                    </a:p>
                  </a:txBody>
                  <a:tcPr/>
                </a:tc>
                <a:extLst>
                  <a:ext uri="{0D108BD9-81ED-4DB2-BD59-A6C34878D82A}">
                    <a16:rowId xmlns:a16="http://schemas.microsoft.com/office/drawing/2014/main" val="2299251723"/>
                  </a:ext>
                </a:extLst>
              </a:tr>
              <a:tr h="970218">
                <a:tc>
                  <a:txBody>
                    <a:bodyPr/>
                    <a:lstStyle/>
                    <a:p>
                      <a:r>
                        <a:rPr lang="en-GB" sz="1400" dirty="0"/>
                        <a:t>Costs</a:t>
                      </a:r>
                    </a:p>
                  </a:txBody>
                  <a:tcPr/>
                </a:tc>
                <a:tc>
                  <a:txBody>
                    <a:bodyPr/>
                    <a:lstStyle/>
                    <a:p>
                      <a:pPr algn="just"/>
                      <a:r>
                        <a:rPr lang="en-GB" sz="1400" dirty="0"/>
                        <a:t>Low costs with deliveries due to availability of products on site, also being used as a Click&amp;Collect location. </a:t>
                      </a:r>
                    </a:p>
                    <a:p>
                      <a:pPr algn="just"/>
                      <a:r>
                        <a:rPr lang="en-GB" sz="1400" dirty="0"/>
                        <a:t>Higher costs with additional staff, storefronts.</a:t>
                      </a:r>
                    </a:p>
                  </a:txBody>
                  <a:tcPr/>
                </a:tc>
                <a:tc>
                  <a:txBody>
                    <a:bodyPr/>
                    <a:lstStyle/>
                    <a:p>
                      <a:pPr algn="just"/>
                      <a:r>
                        <a:rPr lang="en-GB" sz="1400" dirty="0"/>
                        <a:t>Higher costs for door-to-door deliveries with staff, vehicles, fuel. </a:t>
                      </a:r>
                    </a:p>
                    <a:p>
                      <a:pPr algn="just"/>
                      <a:r>
                        <a:rPr lang="en-GB" sz="1400" dirty="0"/>
                        <a:t>Lower costs with online structure as Amazon is heavily using automation in their warehouses to fulfil online orders. (Fortune.com, 2017)</a:t>
                      </a:r>
                    </a:p>
                  </a:txBody>
                  <a:tcPr/>
                </a:tc>
                <a:extLst>
                  <a:ext uri="{0D108BD9-81ED-4DB2-BD59-A6C34878D82A}">
                    <a16:rowId xmlns:a16="http://schemas.microsoft.com/office/drawing/2014/main" val="2378435258"/>
                  </a:ext>
                </a:extLst>
              </a:tr>
              <a:tr h="613632">
                <a:tc>
                  <a:txBody>
                    <a:bodyPr/>
                    <a:lstStyle/>
                    <a:p>
                      <a:r>
                        <a:rPr lang="en-GB" sz="1400" dirty="0"/>
                        <a:t>Staff</a:t>
                      </a:r>
                    </a:p>
                  </a:txBody>
                  <a:tcPr/>
                </a:tc>
                <a:tc>
                  <a:txBody>
                    <a:bodyPr/>
                    <a:lstStyle/>
                    <a:p>
                      <a:pPr algn="just"/>
                      <a:r>
                        <a:rPr lang="en-GB" sz="1400" dirty="0"/>
                        <a:t>Additional mid-level and low-level staff (store managers, front desk employees, sales workers, retail associates or sales clerks and others)</a:t>
                      </a:r>
                    </a:p>
                  </a:txBody>
                  <a:tcPr/>
                </a:tc>
                <a:tc>
                  <a:txBody>
                    <a:bodyPr/>
                    <a:lstStyle/>
                    <a:p>
                      <a:pPr algn="just"/>
                      <a:r>
                        <a:rPr lang="en-GB" sz="1400" dirty="0"/>
                        <a:t>Not applicable.</a:t>
                      </a:r>
                    </a:p>
                  </a:txBody>
                  <a:tcPr/>
                </a:tc>
                <a:extLst>
                  <a:ext uri="{0D108BD9-81ED-4DB2-BD59-A6C34878D82A}">
                    <a16:rowId xmlns:a16="http://schemas.microsoft.com/office/drawing/2014/main" val="1695879664"/>
                  </a:ext>
                </a:extLst>
              </a:tr>
              <a:tr h="604098">
                <a:tc>
                  <a:txBody>
                    <a:bodyPr/>
                    <a:lstStyle/>
                    <a:p>
                      <a:r>
                        <a:rPr lang="en-GB" sz="1400" dirty="0"/>
                        <a:t>Customer service</a:t>
                      </a:r>
                    </a:p>
                  </a:txBody>
                  <a:tcPr/>
                </a:tc>
                <a:tc>
                  <a:txBody>
                    <a:bodyPr/>
                    <a:lstStyle/>
                    <a:p>
                      <a:pPr algn="just"/>
                      <a:r>
                        <a:rPr lang="en-GB" sz="1400" dirty="0"/>
                        <a:t>Instant customer service from in-store staff, direct advice or instructions before buying the product.</a:t>
                      </a:r>
                    </a:p>
                  </a:txBody>
                  <a:tcPr/>
                </a:tc>
                <a:tc>
                  <a:txBody>
                    <a:bodyPr/>
                    <a:lstStyle/>
                    <a:p>
                      <a:pPr algn="just"/>
                      <a:r>
                        <a:rPr lang="en-GB" sz="1400" dirty="0"/>
                        <a:t>Online customer service having difficulty to give advice or instructions regarding problems that can appear after the product was delivered. </a:t>
                      </a:r>
                    </a:p>
                  </a:txBody>
                  <a:tcPr/>
                </a:tc>
                <a:extLst>
                  <a:ext uri="{0D108BD9-81ED-4DB2-BD59-A6C34878D82A}">
                    <a16:rowId xmlns:a16="http://schemas.microsoft.com/office/drawing/2014/main" val="2773332324"/>
                  </a:ext>
                </a:extLst>
              </a:tr>
            </a:tbl>
          </a:graphicData>
        </a:graphic>
      </p:graphicFrame>
    </p:spTree>
    <p:extLst>
      <p:ext uri="{BB962C8B-B14F-4D97-AF65-F5344CB8AC3E}">
        <p14:creationId xmlns:p14="http://schemas.microsoft.com/office/powerpoint/2010/main" val="1606376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AD43F-F5CE-40C4-A545-4B58EA6F0F9B}"/>
              </a:ext>
            </a:extLst>
          </p:cNvPr>
          <p:cNvSpPr>
            <a:spLocks noGrp="1"/>
          </p:cNvSpPr>
          <p:nvPr>
            <p:ph type="title"/>
          </p:nvPr>
        </p:nvSpPr>
        <p:spPr/>
        <p:txBody>
          <a:bodyPr>
            <a:noAutofit/>
          </a:bodyPr>
          <a:lstStyle/>
          <a:p>
            <a:r>
              <a:rPr lang="en-GB" sz="2800" dirty="0"/>
              <a:t>Analyse the differences between Amazon’s physical organisational structure &amp; performance, and online organisational structure and performance </a:t>
            </a:r>
          </a:p>
        </p:txBody>
      </p:sp>
      <p:graphicFrame>
        <p:nvGraphicFramePr>
          <p:cNvPr id="8" name="Table 4">
            <a:extLst>
              <a:ext uri="{FF2B5EF4-FFF2-40B4-BE49-F238E27FC236}">
                <a16:creationId xmlns:a16="http://schemas.microsoft.com/office/drawing/2014/main" id="{A2A9F1CB-6C3A-4E89-BF22-6A5DCA8C32B6}"/>
              </a:ext>
            </a:extLst>
          </p:cNvPr>
          <p:cNvGraphicFramePr>
            <a:graphicFrameLocks/>
          </p:cNvGraphicFramePr>
          <p:nvPr>
            <p:extLst>
              <p:ext uri="{D42A27DB-BD31-4B8C-83A1-F6EECF244321}">
                <p14:modId xmlns:p14="http://schemas.microsoft.com/office/powerpoint/2010/main" val="3188244663"/>
              </p:ext>
            </p:extLst>
          </p:nvPr>
        </p:nvGraphicFramePr>
        <p:xfrm>
          <a:off x="677334" y="2367219"/>
          <a:ext cx="8596668" cy="3524676"/>
        </p:xfrm>
        <a:graphic>
          <a:graphicData uri="http://schemas.openxmlformats.org/drawingml/2006/table">
            <a:tbl>
              <a:tblPr firstRow="1" bandRow="1">
                <a:tableStyleId>{5C22544A-7EE6-4342-B048-85BDC9FD1C3A}</a:tableStyleId>
              </a:tblPr>
              <a:tblGrid>
                <a:gridCol w="1281086">
                  <a:extLst>
                    <a:ext uri="{9D8B030D-6E8A-4147-A177-3AD203B41FA5}">
                      <a16:colId xmlns:a16="http://schemas.microsoft.com/office/drawing/2014/main" val="1369548045"/>
                    </a:ext>
                  </a:extLst>
                </a:gridCol>
                <a:gridCol w="3363125">
                  <a:extLst>
                    <a:ext uri="{9D8B030D-6E8A-4147-A177-3AD203B41FA5}">
                      <a16:colId xmlns:a16="http://schemas.microsoft.com/office/drawing/2014/main" val="2266527798"/>
                    </a:ext>
                  </a:extLst>
                </a:gridCol>
                <a:gridCol w="3952457">
                  <a:extLst>
                    <a:ext uri="{9D8B030D-6E8A-4147-A177-3AD203B41FA5}">
                      <a16:colId xmlns:a16="http://schemas.microsoft.com/office/drawing/2014/main" val="2040638339"/>
                    </a:ext>
                  </a:extLst>
                </a:gridCol>
              </a:tblGrid>
              <a:tr h="604098">
                <a:tc>
                  <a:txBody>
                    <a:bodyPr/>
                    <a:lstStyle/>
                    <a:p>
                      <a:r>
                        <a:rPr lang="en-GB" sz="1400" dirty="0"/>
                        <a:t>Criteria</a:t>
                      </a:r>
                    </a:p>
                  </a:txBody>
                  <a:tcPr/>
                </a:tc>
                <a:tc>
                  <a:txBody>
                    <a:bodyPr/>
                    <a:lstStyle/>
                    <a:p>
                      <a:r>
                        <a:rPr lang="en-GB" sz="1400" dirty="0"/>
                        <a:t>Physical structure and performance</a:t>
                      </a:r>
                    </a:p>
                  </a:txBody>
                  <a:tcPr/>
                </a:tc>
                <a:tc>
                  <a:txBody>
                    <a:bodyPr/>
                    <a:lstStyle/>
                    <a:p>
                      <a:r>
                        <a:rPr lang="en-GB" sz="1400" dirty="0"/>
                        <a:t>Online structure and performance</a:t>
                      </a:r>
                    </a:p>
                  </a:txBody>
                  <a:tcPr/>
                </a:tc>
                <a:extLst>
                  <a:ext uri="{0D108BD9-81ED-4DB2-BD59-A6C34878D82A}">
                    <a16:rowId xmlns:a16="http://schemas.microsoft.com/office/drawing/2014/main" val="2299251723"/>
                  </a:ext>
                </a:extLst>
              </a:tr>
              <a:tr h="970218">
                <a:tc>
                  <a:txBody>
                    <a:bodyPr/>
                    <a:lstStyle/>
                    <a:p>
                      <a:r>
                        <a:rPr lang="en-GB" sz="1400" dirty="0"/>
                        <a:t>Customer reach</a:t>
                      </a:r>
                    </a:p>
                  </a:txBody>
                  <a:tcPr/>
                </a:tc>
                <a:tc>
                  <a:txBody>
                    <a:bodyPr/>
                    <a:lstStyle/>
                    <a:p>
                      <a:pPr algn="just"/>
                      <a:r>
                        <a:rPr lang="en-GB" sz="1400" dirty="0"/>
                        <a:t>People of all groups of age can visit and buy from the physical store, there is no need to have an Amazon account. However the store has limited access to customers due to static location.</a:t>
                      </a:r>
                    </a:p>
                  </a:txBody>
                  <a:tcPr/>
                </a:tc>
                <a:tc>
                  <a:txBody>
                    <a:bodyPr/>
                    <a:lstStyle/>
                    <a:p>
                      <a:pPr algn="just"/>
                      <a:r>
                        <a:rPr lang="en-GB" sz="1400" dirty="0"/>
                        <a:t>People from all over the world with an account can shop on Amazon online store</a:t>
                      </a:r>
                    </a:p>
                  </a:txBody>
                  <a:tcPr/>
                </a:tc>
                <a:extLst>
                  <a:ext uri="{0D108BD9-81ED-4DB2-BD59-A6C34878D82A}">
                    <a16:rowId xmlns:a16="http://schemas.microsoft.com/office/drawing/2014/main" val="2378435258"/>
                  </a:ext>
                </a:extLst>
              </a:tr>
              <a:tr h="604098">
                <a:tc>
                  <a:txBody>
                    <a:bodyPr/>
                    <a:lstStyle/>
                    <a:p>
                      <a:r>
                        <a:rPr lang="en-GB" sz="1400" dirty="0"/>
                        <a:t>Price</a:t>
                      </a:r>
                    </a:p>
                  </a:txBody>
                  <a:tcPr/>
                </a:tc>
                <a:tc>
                  <a:txBody>
                    <a:bodyPr/>
                    <a:lstStyle/>
                    <a:p>
                      <a:pPr algn="just"/>
                      <a:r>
                        <a:rPr lang="en-GB" sz="1400" dirty="0"/>
                        <a:t>There is a higher price paid by the customers without an Amazon account. </a:t>
                      </a:r>
                    </a:p>
                    <a:p>
                      <a:pPr algn="just"/>
                      <a:r>
                        <a:rPr lang="en-GB" sz="1400" dirty="0"/>
                        <a:t>With an Amazon account customers can pay the same low prices as shopping online. (Amazon, 2021)</a:t>
                      </a:r>
                    </a:p>
                  </a:txBody>
                  <a:tcPr/>
                </a:tc>
                <a:tc>
                  <a:txBody>
                    <a:bodyPr/>
                    <a:lstStyle/>
                    <a:p>
                      <a:pPr algn="just"/>
                      <a:r>
                        <a:rPr lang="en-GB" sz="1400" dirty="0"/>
                        <a:t>No double pricing for products, as only customers with an Amazon account can shop on the website.</a:t>
                      </a:r>
                    </a:p>
                  </a:txBody>
                  <a:tcPr/>
                </a:tc>
                <a:extLst>
                  <a:ext uri="{0D108BD9-81ED-4DB2-BD59-A6C34878D82A}">
                    <a16:rowId xmlns:a16="http://schemas.microsoft.com/office/drawing/2014/main" val="2773332324"/>
                  </a:ext>
                </a:extLst>
              </a:tr>
              <a:tr h="604098">
                <a:tc>
                  <a:txBody>
                    <a:bodyPr/>
                    <a:lstStyle/>
                    <a:p>
                      <a:r>
                        <a:rPr lang="en-GB" sz="1400" dirty="0"/>
                        <a:t>Accessibility</a:t>
                      </a:r>
                    </a:p>
                  </a:txBody>
                  <a:tcPr/>
                </a:tc>
                <a:tc>
                  <a:txBody>
                    <a:bodyPr/>
                    <a:lstStyle/>
                    <a:p>
                      <a:pPr algn="just"/>
                      <a:r>
                        <a:rPr lang="en-GB" sz="1400" dirty="0"/>
                        <a:t>People can visit the shop during the store opening hours.</a:t>
                      </a:r>
                    </a:p>
                  </a:txBody>
                  <a:tcPr/>
                </a:tc>
                <a:tc>
                  <a:txBody>
                    <a:bodyPr/>
                    <a:lstStyle/>
                    <a:p>
                      <a:pPr algn="just"/>
                      <a:r>
                        <a:rPr lang="en-GB" sz="1400" dirty="0"/>
                        <a:t>Website can be visited 24 hours a day.</a:t>
                      </a:r>
                    </a:p>
                  </a:txBody>
                  <a:tcPr/>
                </a:tc>
                <a:extLst>
                  <a:ext uri="{0D108BD9-81ED-4DB2-BD59-A6C34878D82A}">
                    <a16:rowId xmlns:a16="http://schemas.microsoft.com/office/drawing/2014/main" val="4210785273"/>
                  </a:ext>
                </a:extLst>
              </a:tr>
            </a:tbl>
          </a:graphicData>
        </a:graphic>
      </p:graphicFrame>
    </p:spTree>
    <p:extLst>
      <p:ext uri="{BB962C8B-B14F-4D97-AF65-F5344CB8AC3E}">
        <p14:creationId xmlns:p14="http://schemas.microsoft.com/office/powerpoint/2010/main" val="651193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C5A79-587C-4EEA-A6D4-87020634DF17}"/>
              </a:ext>
            </a:extLst>
          </p:cNvPr>
          <p:cNvSpPr>
            <a:spLocks noGrp="1"/>
          </p:cNvSpPr>
          <p:nvPr>
            <p:ph type="title"/>
          </p:nvPr>
        </p:nvSpPr>
        <p:spPr>
          <a:xfrm>
            <a:off x="602001" y="307759"/>
            <a:ext cx="8596668" cy="1320800"/>
          </a:xfrm>
        </p:spPr>
        <p:txBody>
          <a:bodyPr>
            <a:noAutofit/>
          </a:bodyPr>
          <a:lstStyle/>
          <a:p>
            <a:r>
              <a:rPr lang="en-GB" sz="2800" dirty="0"/>
              <a:t>Discuss different tasks and skills that management team of Amazon at Bluewater Amazon</a:t>
            </a:r>
            <a:br>
              <a:rPr lang="en-GB" sz="2800" dirty="0"/>
            </a:br>
            <a:r>
              <a:rPr lang="en-GB" sz="2800" dirty="0"/>
              <a:t>store can apply to bring operational effectiveness</a:t>
            </a:r>
          </a:p>
        </p:txBody>
      </p:sp>
      <p:sp>
        <p:nvSpPr>
          <p:cNvPr id="3" name="Content Placeholder 2">
            <a:extLst>
              <a:ext uri="{FF2B5EF4-FFF2-40B4-BE49-F238E27FC236}">
                <a16:creationId xmlns:a16="http://schemas.microsoft.com/office/drawing/2014/main" id="{76707AC4-9927-45FD-94B4-C67C9CA2847B}"/>
              </a:ext>
            </a:extLst>
          </p:cNvPr>
          <p:cNvSpPr>
            <a:spLocks noGrp="1"/>
          </p:cNvSpPr>
          <p:nvPr>
            <p:ph sz="half" idx="1"/>
          </p:nvPr>
        </p:nvSpPr>
        <p:spPr>
          <a:xfrm>
            <a:off x="602001" y="2093827"/>
            <a:ext cx="5320886" cy="4271462"/>
          </a:xfrm>
        </p:spPr>
        <p:txBody>
          <a:bodyPr>
            <a:noAutofit/>
          </a:bodyPr>
          <a:lstStyle/>
          <a:p>
            <a:pPr lvl="0" algn="just">
              <a:lnSpc>
                <a:spcPct val="120000"/>
              </a:lnSpc>
            </a:pPr>
            <a:r>
              <a:rPr lang="en-GB" b="1" dirty="0">
                <a:cs typeface="Arial" pitchFamily="34" charset="0"/>
              </a:rPr>
              <a:t>Communication skills (Karczewski and Karczewska, 2018). </a:t>
            </a:r>
            <a:endParaRPr lang="en-US" b="1" dirty="0">
              <a:cs typeface="Arial" pitchFamily="34" charset="0"/>
            </a:endParaRPr>
          </a:p>
          <a:p>
            <a:pPr lvl="0" algn="just">
              <a:lnSpc>
                <a:spcPct val="120000"/>
              </a:lnSpc>
            </a:pPr>
            <a:r>
              <a:rPr lang="en-GB" b="1" dirty="0">
                <a:cs typeface="Arial" pitchFamily="34" charset="0"/>
              </a:rPr>
              <a:t>Critical thinking</a:t>
            </a:r>
          </a:p>
          <a:p>
            <a:pPr lvl="0" algn="just">
              <a:lnSpc>
                <a:spcPct val="120000"/>
              </a:lnSpc>
            </a:pPr>
            <a:r>
              <a:rPr lang="en-GB" b="1" dirty="0">
                <a:cs typeface="Arial" pitchFamily="34" charset="0"/>
              </a:rPr>
              <a:t>Problem-solving skills</a:t>
            </a:r>
          </a:p>
          <a:p>
            <a:pPr lvl="0" algn="just">
              <a:lnSpc>
                <a:spcPct val="120000"/>
              </a:lnSpc>
            </a:pPr>
            <a:r>
              <a:rPr lang="en-GB" b="1" dirty="0">
                <a:cs typeface="Arial" pitchFamily="34" charset="0"/>
              </a:rPr>
              <a:t>Situational leadership </a:t>
            </a:r>
          </a:p>
          <a:p>
            <a:pPr lvl="0" algn="just">
              <a:lnSpc>
                <a:spcPct val="120000"/>
              </a:lnSpc>
            </a:pPr>
            <a:r>
              <a:rPr lang="en-GB" b="1" dirty="0">
                <a:cs typeface="Arial" pitchFamily="34" charset="0"/>
              </a:rPr>
              <a:t>Comprehension and analysing intellectual skills</a:t>
            </a:r>
          </a:p>
          <a:p>
            <a:pPr lvl="0" algn="just">
              <a:lnSpc>
                <a:spcPct val="120000"/>
              </a:lnSpc>
            </a:pPr>
            <a:r>
              <a:rPr lang="en-GB" b="1" dirty="0">
                <a:cs typeface="Arial" pitchFamily="34" charset="0"/>
              </a:rPr>
              <a:t>Technical proficiency</a:t>
            </a:r>
          </a:p>
          <a:p>
            <a:pPr lvl="0" algn="just">
              <a:lnSpc>
                <a:spcPct val="120000"/>
              </a:lnSpc>
            </a:pPr>
            <a:r>
              <a:rPr lang="en-GB" b="1" dirty="0"/>
              <a:t>Attention to detail</a:t>
            </a:r>
          </a:p>
        </p:txBody>
      </p:sp>
      <p:pic>
        <p:nvPicPr>
          <p:cNvPr id="5" name="Content Placeholder 6" descr="Teaming Up: Exemplifying the Right Behaviors — Cornerstone Learning">
            <a:extLst>
              <a:ext uri="{FF2B5EF4-FFF2-40B4-BE49-F238E27FC236}">
                <a16:creationId xmlns:a16="http://schemas.microsoft.com/office/drawing/2014/main" id="{5DF026D6-9B39-4C52-AD71-2BAE1ECDDE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69115" y="2466690"/>
            <a:ext cx="3952559" cy="31284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2758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82DC-7075-4F85-9709-3A7579297BE9}"/>
              </a:ext>
            </a:extLst>
          </p:cNvPr>
          <p:cNvSpPr>
            <a:spLocks noGrp="1"/>
          </p:cNvSpPr>
          <p:nvPr>
            <p:ph type="title"/>
          </p:nvPr>
        </p:nvSpPr>
        <p:spPr/>
        <p:txBody>
          <a:bodyPr>
            <a:normAutofit/>
          </a:bodyPr>
          <a:lstStyle/>
          <a:p>
            <a:r>
              <a:rPr lang="en-US" sz="2400" b="1" u="sng" dirty="0"/>
              <a:t>DIFFERENT TASKS AND SKILLS THAT MANAGEMENT OF AMAZON AT BLUEWATER AMAZON STORE CAN APPLY TO BRING OPPERATIONAL EFFECTIVENESS</a:t>
            </a:r>
            <a:endParaRPr lang="en-GB" sz="2400" dirty="0"/>
          </a:p>
        </p:txBody>
      </p:sp>
      <p:sp>
        <p:nvSpPr>
          <p:cNvPr id="3" name="Content Placeholder 2">
            <a:extLst>
              <a:ext uri="{FF2B5EF4-FFF2-40B4-BE49-F238E27FC236}">
                <a16:creationId xmlns:a16="http://schemas.microsoft.com/office/drawing/2014/main" id="{5D62B325-937D-47D3-95F2-56EA8482F9BB}"/>
              </a:ext>
            </a:extLst>
          </p:cNvPr>
          <p:cNvSpPr>
            <a:spLocks noGrp="1"/>
          </p:cNvSpPr>
          <p:nvPr>
            <p:ph idx="1"/>
          </p:nvPr>
        </p:nvSpPr>
        <p:spPr>
          <a:xfrm>
            <a:off x="677334" y="2175029"/>
            <a:ext cx="7241548" cy="3866333"/>
          </a:xfrm>
        </p:spPr>
        <p:txBody>
          <a:bodyPr>
            <a:normAutofit lnSpcReduction="10000"/>
          </a:bodyPr>
          <a:lstStyle/>
          <a:p>
            <a:pPr marL="0" indent="0">
              <a:buNone/>
            </a:pPr>
            <a:r>
              <a:rPr lang="en-US" sz="1800" b="1" u="sng" dirty="0"/>
              <a:t>1.Perform operations as code: </a:t>
            </a:r>
          </a:p>
          <a:p>
            <a:pPr marL="0" indent="0">
              <a:buNone/>
            </a:pPr>
            <a:r>
              <a:rPr lang="en-US" sz="1800" dirty="0"/>
              <a:t>At the Bluewater amazon store, the amazon team can register the similar engineering regulation that the amazon management utilize for application key to their whole atmosphere. The amazon team can describe their entire functions (operations, framework) as key and modernize it with key to achieve operational effectiveness at Bluewater store.</a:t>
            </a:r>
          </a:p>
          <a:p>
            <a:pPr marL="0" indent="0">
              <a:buNone/>
            </a:pPr>
            <a:r>
              <a:rPr lang="en-US" sz="1800" b="1" u="sng" dirty="0"/>
              <a:t>2.Make recurring, small, amendable changes:</a:t>
            </a:r>
          </a:p>
          <a:p>
            <a:pPr marL="0" indent="0">
              <a:buNone/>
            </a:pPr>
            <a:r>
              <a:rPr lang="en-US" sz="1800" dirty="0"/>
              <a:t> The amazon team at Bluewater outlet will plan duties to allow constituents to be modernized daily. They also  do  transformations in small additions that can be back if they fall (without influencing customers when needed) and can lead to operational effectiveness.</a:t>
            </a:r>
            <a:r>
              <a:rPr lang="en-IN" sz="1800" dirty="0">
                <a:latin typeface="Arial" pitchFamily="34" charset="0"/>
                <a:cs typeface="Arial" pitchFamily="34" charset="0"/>
              </a:rPr>
              <a:t> (Amazon, 2021)</a:t>
            </a:r>
            <a:r>
              <a:rPr lang="en-GB" sz="1800" dirty="0">
                <a:latin typeface="Arial" pitchFamily="34" charset="0"/>
                <a:cs typeface="Arial" pitchFamily="34" charset="0"/>
              </a:rPr>
              <a:t>. </a:t>
            </a:r>
            <a:endParaRPr lang="en-US" sz="1800" dirty="0"/>
          </a:p>
          <a:p>
            <a:endParaRPr lang="en-GB" dirty="0"/>
          </a:p>
        </p:txBody>
      </p:sp>
    </p:spTree>
    <p:extLst>
      <p:ext uri="{BB962C8B-B14F-4D97-AF65-F5344CB8AC3E}">
        <p14:creationId xmlns:p14="http://schemas.microsoft.com/office/powerpoint/2010/main" val="2018186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82445-B816-4E0D-BF27-660CDB99AFD0}"/>
              </a:ext>
            </a:extLst>
          </p:cNvPr>
          <p:cNvSpPr>
            <a:spLocks noGrp="1"/>
          </p:cNvSpPr>
          <p:nvPr>
            <p:ph type="title"/>
          </p:nvPr>
        </p:nvSpPr>
        <p:spPr>
          <a:xfrm>
            <a:off x="676746" y="609600"/>
            <a:ext cx="3729076" cy="1320800"/>
          </a:xfrm>
        </p:spPr>
        <p:txBody>
          <a:bodyPr anchor="ctr">
            <a:normAutofit/>
          </a:bodyPr>
          <a:lstStyle/>
          <a:p>
            <a:pPr>
              <a:lnSpc>
                <a:spcPct val="90000"/>
              </a:lnSpc>
            </a:pPr>
            <a:r>
              <a:rPr lang="en-GB" sz="2500"/>
              <a:t>“Workplace motivation at Bluewater Amazon store- description stage”</a:t>
            </a:r>
          </a:p>
        </p:txBody>
      </p:sp>
      <p:sp>
        <p:nvSpPr>
          <p:cNvPr id="3" name="Content Placeholder 2">
            <a:extLst>
              <a:ext uri="{FF2B5EF4-FFF2-40B4-BE49-F238E27FC236}">
                <a16:creationId xmlns:a16="http://schemas.microsoft.com/office/drawing/2014/main" id="{51F716B3-8DC8-4F41-9E3C-7131071F208F}"/>
              </a:ext>
            </a:extLst>
          </p:cNvPr>
          <p:cNvSpPr>
            <a:spLocks noGrp="1"/>
          </p:cNvSpPr>
          <p:nvPr>
            <p:ph idx="1"/>
          </p:nvPr>
        </p:nvSpPr>
        <p:spPr>
          <a:xfrm>
            <a:off x="685167" y="2160589"/>
            <a:ext cx="3720916" cy="3560733"/>
          </a:xfrm>
        </p:spPr>
        <p:txBody>
          <a:bodyPr>
            <a:normAutofit/>
          </a:bodyPr>
          <a:lstStyle/>
          <a:p>
            <a:r>
              <a:rPr lang="en-US"/>
              <a:t>Amazon is focused on safety measures for its employees</a:t>
            </a:r>
          </a:p>
          <a:p>
            <a:r>
              <a:rPr lang="en-US"/>
              <a:t>It also empowers employees to make decisions individually by chasing their “big ideas” (Amazon, 2019)</a:t>
            </a:r>
          </a:p>
          <a:p>
            <a:r>
              <a:rPr lang="en-US"/>
              <a:t>Amazon creates larger growth opportunities through effective learning and development</a:t>
            </a:r>
          </a:p>
          <a:p>
            <a:endParaRPr lang="en-GB"/>
          </a:p>
          <a:p>
            <a:endParaRPr lang="en-GB" dirty="0"/>
          </a:p>
        </p:txBody>
      </p:sp>
      <p:pic>
        <p:nvPicPr>
          <p:cNvPr id="4" name="Picture 3" descr="5 Steps to Design a Job that Motivates Employees | TechFunnel">
            <a:extLst>
              <a:ext uri="{FF2B5EF4-FFF2-40B4-BE49-F238E27FC236}">
                <a16:creationId xmlns:a16="http://schemas.microsoft.com/office/drawing/2014/main" id="{52B1CC7F-E348-42F4-A34E-B345ECA483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035" y="1847691"/>
            <a:ext cx="4602747" cy="2943384"/>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233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79293-D147-4D45-A462-EC1AAA087223}"/>
              </a:ext>
            </a:extLst>
          </p:cNvPr>
          <p:cNvSpPr>
            <a:spLocks noGrp="1"/>
          </p:cNvSpPr>
          <p:nvPr>
            <p:ph type="title"/>
          </p:nvPr>
        </p:nvSpPr>
        <p:spPr>
          <a:xfrm>
            <a:off x="677334" y="301841"/>
            <a:ext cx="8596668" cy="1628559"/>
          </a:xfrm>
        </p:spPr>
        <p:txBody>
          <a:bodyPr>
            <a:noAutofit/>
          </a:bodyPr>
          <a:lstStyle/>
          <a:p>
            <a:r>
              <a:rPr lang="en-GB" sz="2800" dirty="0"/>
              <a:t>Evaluate how management team of Amazon at Bluewater Amazon store can influence and</a:t>
            </a:r>
            <a:br>
              <a:rPr lang="en-GB" sz="2800" dirty="0"/>
            </a:br>
            <a:r>
              <a:rPr lang="en-GB" sz="2800" dirty="0"/>
              <a:t>motivate non-management staff members to improve their overall performance</a:t>
            </a:r>
          </a:p>
        </p:txBody>
      </p:sp>
      <p:sp>
        <p:nvSpPr>
          <p:cNvPr id="4" name="Content Placeholder 3">
            <a:extLst>
              <a:ext uri="{FF2B5EF4-FFF2-40B4-BE49-F238E27FC236}">
                <a16:creationId xmlns:a16="http://schemas.microsoft.com/office/drawing/2014/main" id="{68652913-3F78-43B5-A45F-19F2B481272E}"/>
              </a:ext>
            </a:extLst>
          </p:cNvPr>
          <p:cNvSpPr>
            <a:spLocks noGrp="1"/>
          </p:cNvSpPr>
          <p:nvPr>
            <p:ph sz="half" idx="2"/>
          </p:nvPr>
        </p:nvSpPr>
        <p:spPr>
          <a:xfrm>
            <a:off x="413066" y="2223362"/>
            <a:ext cx="9125203" cy="3852907"/>
          </a:xfrm>
        </p:spPr>
        <p:txBody>
          <a:bodyPr>
            <a:noAutofit/>
          </a:bodyPr>
          <a:lstStyle/>
          <a:p>
            <a:pPr lvl="0" algn="just">
              <a:lnSpc>
                <a:spcPct val="110000"/>
              </a:lnSpc>
            </a:pPr>
            <a:r>
              <a:rPr lang="en-GB" sz="1400" dirty="0">
                <a:latin typeface="Arial" pitchFamily="34" charset="0"/>
                <a:cs typeface="Arial" pitchFamily="34" charset="0"/>
              </a:rPr>
              <a:t>The management of Amazon includes communication, teamwork, performance appraisal and objective setting. </a:t>
            </a:r>
            <a:endParaRPr lang="en-US" sz="1400" dirty="0">
              <a:latin typeface="Arial" pitchFamily="34" charset="0"/>
              <a:cs typeface="Arial" pitchFamily="34" charset="0"/>
            </a:endParaRPr>
          </a:p>
          <a:p>
            <a:pPr lvl="0" algn="just">
              <a:lnSpc>
                <a:spcPct val="110000"/>
              </a:lnSpc>
            </a:pPr>
            <a:r>
              <a:rPr lang="en-GB" sz="1400" dirty="0">
                <a:latin typeface="Arial" pitchFamily="34" charset="0"/>
                <a:cs typeface="Arial" pitchFamily="34" charset="0"/>
              </a:rPr>
              <a:t>Retail strategy of Amazon has the capability to improve their tactical planning that can also control the management of Amazon (Amazon, 2021). </a:t>
            </a:r>
            <a:endParaRPr lang="en-US" sz="1400" dirty="0">
              <a:latin typeface="Arial" pitchFamily="34" charset="0"/>
              <a:cs typeface="Arial" pitchFamily="34" charset="0"/>
            </a:endParaRPr>
          </a:p>
          <a:p>
            <a:pPr lvl="0" algn="just">
              <a:lnSpc>
                <a:spcPct val="110000"/>
              </a:lnSpc>
            </a:pPr>
            <a:r>
              <a:rPr lang="en-GB" sz="1400" b="1" dirty="0">
                <a:latin typeface="Arial" pitchFamily="34" charset="0"/>
                <a:cs typeface="Arial" pitchFamily="34" charset="0"/>
              </a:rPr>
              <a:t>Maslow’s Hierarchy of Need</a:t>
            </a:r>
            <a:r>
              <a:rPr lang="en-GB" sz="1400" dirty="0">
                <a:latin typeface="Arial" pitchFamily="34" charset="0"/>
                <a:cs typeface="Arial" pitchFamily="34" charset="0"/>
              </a:rPr>
              <a:t>. a motivation-oriented framework with 5 layers present within it that include safety, physiological, love and belonging, self-actualisation and esteem needs (Hopper, 2020).</a:t>
            </a:r>
          </a:p>
          <a:p>
            <a:pPr algn="just">
              <a:lnSpc>
                <a:spcPct val="110000"/>
              </a:lnSpc>
            </a:pPr>
            <a:r>
              <a:rPr lang="en-GB" sz="1400" dirty="0">
                <a:latin typeface="Arial" pitchFamily="34" charset="0"/>
                <a:cs typeface="Arial" pitchFamily="34" charset="0"/>
              </a:rPr>
              <a:t>The </a:t>
            </a:r>
            <a:r>
              <a:rPr lang="en-GB" sz="1400" b="1" i="1" dirty="0">
                <a:latin typeface="Arial" pitchFamily="34" charset="0"/>
                <a:cs typeface="Arial" pitchFamily="34" charset="0"/>
              </a:rPr>
              <a:t>Equality Act 2010</a:t>
            </a:r>
            <a:r>
              <a:rPr lang="en-GB" sz="1400" dirty="0">
                <a:latin typeface="Arial" pitchFamily="34" charset="0"/>
                <a:cs typeface="Arial" pitchFamily="34" charset="0"/>
              </a:rPr>
              <a:t> that has the ability to reduce friction with non management staff in the workplace and</a:t>
            </a:r>
            <a:r>
              <a:rPr lang="en-GB" sz="1400" b="1" i="1" dirty="0">
                <a:latin typeface="Arial" pitchFamily="34" charset="0"/>
                <a:cs typeface="Arial" pitchFamily="34" charset="0"/>
              </a:rPr>
              <a:t> </a:t>
            </a:r>
            <a:r>
              <a:rPr lang="en-GB" sz="1400" dirty="0">
                <a:latin typeface="Arial" pitchFamily="34" charset="0"/>
                <a:cs typeface="Arial" pitchFamily="34" charset="0"/>
              </a:rPr>
              <a:t>is significantly used in Amazon in order to resolve diversity issues within businesses and make a positive environment. (Legislation, 2021b). </a:t>
            </a:r>
            <a:endParaRPr lang="en-US" sz="1400" dirty="0">
              <a:latin typeface="Arial" pitchFamily="34" charset="0"/>
              <a:cs typeface="Arial" pitchFamily="34" charset="0"/>
            </a:endParaRPr>
          </a:p>
          <a:p>
            <a:pPr lvl="0" algn="just">
              <a:lnSpc>
                <a:spcPct val="110000"/>
              </a:lnSpc>
            </a:pPr>
            <a:r>
              <a:rPr lang="en-GB" sz="1400" dirty="0">
                <a:latin typeface="Arial" pitchFamily="34" charset="0"/>
                <a:cs typeface="Arial" pitchFamily="34" charset="0"/>
              </a:rPr>
              <a:t>Amazon also uses the </a:t>
            </a:r>
            <a:r>
              <a:rPr lang="en-GB" sz="1400" b="1" i="1" dirty="0">
                <a:latin typeface="Arial" pitchFamily="34" charset="0"/>
                <a:cs typeface="Arial" pitchFamily="34" charset="0"/>
              </a:rPr>
              <a:t>“Global Human Right Principles” </a:t>
            </a:r>
            <a:r>
              <a:rPr lang="en-GB" sz="1400" dirty="0">
                <a:latin typeface="Arial" pitchFamily="34" charset="0"/>
                <a:cs typeface="Arial" pitchFamily="34" charset="0"/>
              </a:rPr>
              <a:t>(Aboutamazon, 2021b).  </a:t>
            </a:r>
          </a:p>
          <a:p>
            <a:pPr lvl="0" algn="just">
              <a:lnSpc>
                <a:spcPct val="110000"/>
              </a:lnSpc>
            </a:pPr>
            <a:r>
              <a:rPr lang="en-GB" sz="1400" dirty="0">
                <a:latin typeface="Arial" pitchFamily="34" charset="0"/>
                <a:cs typeface="Arial" pitchFamily="34" charset="0"/>
              </a:rPr>
              <a:t>The first non-food store of </a:t>
            </a:r>
            <a:r>
              <a:rPr lang="en-GB" sz="1400" b="1" i="1" dirty="0">
                <a:latin typeface="Arial" pitchFamily="34" charset="0"/>
                <a:cs typeface="Arial" pitchFamily="34" charset="0"/>
              </a:rPr>
              <a:t>Amazon at Bluewater Shopping Centre</a:t>
            </a:r>
            <a:r>
              <a:rPr lang="en-GB" sz="1400" dirty="0">
                <a:latin typeface="Arial" pitchFamily="34" charset="0"/>
                <a:cs typeface="Arial" pitchFamily="34" charset="0"/>
              </a:rPr>
              <a:t> opened at the time of covid-19 pandemic that lowered the motivation of the people who were not in the list of management (Bbc, 2021)</a:t>
            </a:r>
            <a:endParaRPr lang="en-IN" sz="1400" dirty="0">
              <a:latin typeface="Arial" pitchFamily="34" charset="0"/>
              <a:cs typeface="Arial" pitchFamily="34" charset="0"/>
            </a:endParaRPr>
          </a:p>
          <a:p>
            <a:pPr algn="just">
              <a:lnSpc>
                <a:spcPct val="110000"/>
              </a:lnSpc>
            </a:pPr>
            <a:r>
              <a:rPr lang="en-GB" sz="1400" dirty="0">
                <a:latin typeface="Arial" pitchFamily="34" charset="0"/>
                <a:cs typeface="Arial" pitchFamily="34" charset="0"/>
              </a:rPr>
              <a:t>“Computer programming”, “machine learning”, and other AI-centric development programmes (Forbes, 2019)</a:t>
            </a:r>
            <a:endParaRPr lang="en-US" sz="1400" dirty="0"/>
          </a:p>
          <a:p>
            <a:endParaRPr lang="en-GB" sz="1400" dirty="0"/>
          </a:p>
        </p:txBody>
      </p:sp>
      <p:pic>
        <p:nvPicPr>
          <p:cNvPr id="7" name="Picture 2">
            <a:extLst>
              <a:ext uri="{FF2B5EF4-FFF2-40B4-BE49-F238E27FC236}">
                <a16:creationId xmlns:a16="http://schemas.microsoft.com/office/drawing/2014/main" id="{20983CB5-CFD2-43B8-A7DA-2FF7F7F54A77}"/>
              </a:ext>
            </a:extLst>
          </p:cNvPr>
          <p:cNvPicPr>
            <a:picLocks noGrp="1" noChangeAspect="1" noChangeArrowheads="1"/>
          </p:cNvPicPr>
          <p:nvPr>
            <p:ph sz="quarter" idx="4"/>
          </p:nvPr>
        </p:nvPicPr>
        <p:blipFill>
          <a:blip r:embed="rId2"/>
          <a:srcRect/>
          <a:stretch>
            <a:fillRect/>
          </a:stretch>
        </p:blipFill>
        <p:spPr bwMode="auto">
          <a:xfrm>
            <a:off x="9274001" y="301841"/>
            <a:ext cx="2495550" cy="15906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24298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906B1CF-D702-4D3B-A416-3ABFA1AB0FB2}"/>
              </a:ext>
            </a:extLst>
          </p:cNvPr>
          <p:cNvGraphicFramePr>
            <a:graphicFrameLocks noGrp="1"/>
          </p:cNvGraphicFramePr>
          <p:nvPr>
            <p:extLst>
              <p:ext uri="{D42A27DB-BD31-4B8C-83A1-F6EECF244321}">
                <p14:modId xmlns:p14="http://schemas.microsoft.com/office/powerpoint/2010/main" val="557328213"/>
              </p:ext>
            </p:extLst>
          </p:nvPr>
        </p:nvGraphicFramePr>
        <p:xfrm>
          <a:off x="677863" y="2160588"/>
          <a:ext cx="8965660" cy="3669069"/>
        </p:xfrm>
        <a:graphic>
          <a:graphicData uri="http://schemas.openxmlformats.org/drawingml/2006/table">
            <a:tbl>
              <a:tblPr/>
              <a:tblGrid>
                <a:gridCol w="4464496">
                  <a:extLst>
                    <a:ext uri="{9D8B030D-6E8A-4147-A177-3AD203B41FA5}">
                      <a16:colId xmlns:a16="http://schemas.microsoft.com/office/drawing/2014/main" val="93865874"/>
                    </a:ext>
                  </a:extLst>
                </a:gridCol>
                <a:gridCol w="4501164">
                  <a:extLst>
                    <a:ext uri="{9D8B030D-6E8A-4147-A177-3AD203B41FA5}">
                      <a16:colId xmlns:a16="http://schemas.microsoft.com/office/drawing/2014/main" val="939800015"/>
                    </a:ext>
                  </a:extLst>
                </a:gridCol>
              </a:tblGrid>
              <a:tr h="156925">
                <a:tc>
                  <a:txBody>
                    <a:bodyPr/>
                    <a:lstStyle/>
                    <a:p>
                      <a:pPr algn="ctr">
                        <a:lnSpc>
                          <a:spcPct val="150000"/>
                        </a:lnSpc>
                        <a:spcAft>
                          <a:spcPts val="0"/>
                        </a:spcAft>
                      </a:pPr>
                      <a:r>
                        <a:rPr lang="en-IN" sz="900" b="1" dirty="0">
                          <a:solidFill>
                            <a:schemeClr val="tx1"/>
                          </a:solidFill>
                          <a:latin typeface="Arial"/>
                          <a:ea typeface="Arial"/>
                        </a:rPr>
                        <a:t>Market penetration</a:t>
                      </a:r>
                      <a:endParaRPr lang="en-IN" sz="900" dirty="0">
                        <a:solidFill>
                          <a:schemeClr val="tx1"/>
                        </a:solidFill>
                        <a:latin typeface="Arial"/>
                        <a:ea typeface="Arial"/>
                      </a:endParaRPr>
                    </a:p>
                  </a:txBody>
                  <a:tcPr marL="41051" marR="410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a:lnSpc>
                          <a:spcPct val="150000"/>
                        </a:lnSpc>
                        <a:spcAft>
                          <a:spcPts val="0"/>
                        </a:spcAft>
                      </a:pPr>
                      <a:r>
                        <a:rPr lang="en-IN" sz="900" b="1" dirty="0">
                          <a:solidFill>
                            <a:schemeClr val="tx1"/>
                          </a:solidFill>
                          <a:latin typeface="Arial"/>
                          <a:ea typeface="Arial"/>
                        </a:rPr>
                        <a:t>Product development</a:t>
                      </a:r>
                      <a:endParaRPr lang="en-IN" sz="900" dirty="0">
                        <a:solidFill>
                          <a:schemeClr val="tx1"/>
                        </a:solidFill>
                        <a:latin typeface="Arial"/>
                        <a:ea typeface="Arial"/>
                      </a:endParaRPr>
                    </a:p>
                  </a:txBody>
                  <a:tcPr marL="41051" marR="410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extLst>
                  <a:ext uri="{0D108BD9-81ED-4DB2-BD59-A6C34878D82A}">
                    <a16:rowId xmlns:a16="http://schemas.microsoft.com/office/drawing/2014/main" val="582070413"/>
                  </a:ext>
                </a:extLst>
              </a:tr>
              <a:tr h="2126903">
                <a:tc>
                  <a:txBody>
                    <a:bodyPr/>
                    <a:lstStyle/>
                    <a:p>
                      <a:pPr algn="just">
                        <a:lnSpc>
                          <a:spcPct val="150000"/>
                        </a:lnSpc>
                        <a:spcAft>
                          <a:spcPts val="0"/>
                        </a:spcAft>
                      </a:pPr>
                      <a:r>
                        <a:rPr lang="en-IN" sz="900" dirty="0">
                          <a:solidFill>
                            <a:schemeClr val="tx1"/>
                          </a:solidFill>
                          <a:latin typeface="Arial"/>
                          <a:ea typeface="Arial"/>
                        </a:rPr>
                        <a:t>Penetration of market refers to the trading existing goods to existing industry. The famous e-commerce brand Amazon uses the strategy like market penetration insistently. Sophisticated customers experience sort in common as well as feedback feature on online retail website in specific play a vital role in the function of the strategy of market penetration (</a:t>
                      </a:r>
                      <a:r>
                        <a:rPr lang="en-IN" sz="900" dirty="0" err="1">
                          <a:solidFill>
                            <a:schemeClr val="tx1"/>
                          </a:solidFill>
                          <a:latin typeface="Arial"/>
                          <a:ea typeface="Arial"/>
                        </a:rPr>
                        <a:t>Sastry</a:t>
                      </a:r>
                      <a:r>
                        <a:rPr lang="en-IN" sz="900" dirty="0">
                          <a:solidFill>
                            <a:schemeClr val="tx1"/>
                          </a:solidFill>
                          <a:latin typeface="Arial"/>
                          <a:ea typeface="Arial"/>
                        </a:rPr>
                        <a:t> et al. 2019).</a:t>
                      </a:r>
                    </a:p>
                  </a:txBody>
                  <a:tcPr marL="41051" marR="410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CDDC"/>
                    </a:solidFill>
                  </a:tcPr>
                </a:tc>
                <a:tc>
                  <a:txBody>
                    <a:bodyPr/>
                    <a:lstStyle/>
                    <a:p>
                      <a:pPr algn="just">
                        <a:lnSpc>
                          <a:spcPct val="150000"/>
                        </a:lnSpc>
                        <a:spcAft>
                          <a:spcPts val="0"/>
                        </a:spcAft>
                      </a:pPr>
                      <a:r>
                        <a:rPr lang="en-IN" sz="900" dirty="0">
                          <a:solidFill>
                            <a:schemeClr val="tx1"/>
                          </a:solidFill>
                          <a:latin typeface="Arial"/>
                          <a:ea typeface="Arial"/>
                        </a:rPr>
                        <a:t>Product development involves improving new products in order to trade to operating markets. However, Product improvement is the main strategies adopted through Amazon. In the initial phase Amazon usually was a physical books online retainer in 1997, however recently Amazon trades anything that is able to be sold online (</a:t>
                      </a:r>
                      <a:r>
                        <a:rPr lang="en-IN" sz="900" dirty="0" err="1">
                          <a:solidFill>
                            <a:schemeClr val="tx1"/>
                          </a:solidFill>
                          <a:latin typeface="Arial"/>
                          <a:ea typeface="Arial"/>
                        </a:rPr>
                        <a:t>Aboutamazon</a:t>
                      </a:r>
                      <a:r>
                        <a:rPr lang="en-IN" sz="900" dirty="0">
                          <a:solidFill>
                            <a:schemeClr val="tx1"/>
                          </a:solidFill>
                          <a:latin typeface="Arial"/>
                          <a:ea typeface="Arial"/>
                        </a:rPr>
                        <a:t>, 2021a). </a:t>
                      </a:r>
                    </a:p>
                    <a:p>
                      <a:pPr algn="just">
                        <a:lnSpc>
                          <a:spcPct val="150000"/>
                        </a:lnSpc>
                        <a:spcAft>
                          <a:spcPts val="0"/>
                        </a:spcAft>
                      </a:pPr>
                      <a:r>
                        <a:rPr lang="en-IN" sz="900" dirty="0">
                          <a:solidFill>
                            <a:schemeClr val="tx1"/>
                          </a:solidFill>
                          <a:latin typeface="Arial"/>
                          <a:ea typeface="Arial"/>
                        </a:rPr>
                        <a:t>The biggest online retailer with in the global location by profits sells around 500 million products, additionally products sold through third parties within Amazon platform. </a:t>
                      </a:r>
                    </a:p>
                    <a:p>
                      <a:pPr algn="just">
                        <a:lnSpc>
                          <a:spcPct val="150000"/>
                        </a:lnSpc>
                        <a:spcAft>
                          <a:spcPts val="0"/>
                        </a:spcAft>
                      </a:pPr>
                      <a:r>
                        <a:rPr lang="en-IN" sz="900" dirty="0">
                          <a:solidFill>
                            <a:schemeClr val="tx1"/>
                          </a:solidFill>
                          <a:latin typeface="Arial"/>
                          <a:ea typeface="Arial"/>
                        </a:rPr>
                        <a:t>Top demanded product specifications include shoes, clothing, home as well as kitchen appliances, jewellery, books, sports, electronic devices, outdoor products and others.</a:t>
                      </a:r>
                    </a:p>
                  </a:txBody>
                  <a:tcPr marL="41051" marR="410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CDDC"/>
                    </a:solidFill>
                  </a:tcPr>
                </a:tc>
                <a:extLst>
                  <a:ext uri="{0D108BD9-81ED-4DB2-BD59-A6C34878D82A}">
                    <a16:rowId xmlns:a16="http://schemas.microsoft.com/office/drawing/2014/main" val="3179655349"/>
                  </a:ext>
                </a:extLst>
              </a:tr>
              <a:tr h="156925">
                <a:tc>
                  <a:txBody>
                    <a:bodyPr/>
                    <a:lstStyle/>
                    <a:p>
                      <a:pPr algn="ctr">
                        <a:lnSpc>
                          <a:spcPct val="150000"/>
                        </a:lnSpc>
                        <a:spcAft>
                          <a:spcPts val="0"/>
                        </a:spcAft>
                      </a:pPr>
                      <a:r>
                        <a:rPr lang="en-IN" sz="900" b="1">
                          <a:solidFill>
                            <a:schemeClr val="tx1"/>
                          </a:solidFill>
                          <a:latin typeface="Arial"/>
                          <a:ea typeface="Arial"/>
                        </a:rPr>
                        <a:t>Market development</a:t>
                      </a:r>
                      <a:endParaRPr lang="en-IN" sz="900">
                        <a:solidFill>
                          <a:schemeClr val="tx1"/>
                        </a:solidFill>
                        <a:latin typeface="Arial"/>
                        <a:ea typeface="Arial"/>
                      </a:endParaRPr>
                    </a:p>
                  </a:txBody>
                  <a:tcPr marL="41051" marR="410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a:lnSpc>
                          <a:spcPct val="150000"/>
                        </a:lnSpc>
                        <a:spcAft>
                          <a:spcPts val="0"/>
                        </a:spcAft>
                      </a:pPr>
                      <a:r>
                        <a:rPr lang="en-IN" sz="900" b="1" dirty="0">
                          <a:solidFill>
                            <a:schemeClr val="tx1"/>
                          </a:solidFill>
                          <a:latin typeface="Arial"/>
                          <a:ea typeface="Arial"/>
                        </a:rPr>
                        <a:t>Diversification</a:t>
                      </a:r>
                      <a:endParaRPr lang="en-IN" sz="900" dirty="0">
                        <a:solidFill>
                          <a:schemeClr val="tx1"/>
                        </a:solidFill>
                        <a:latin typeface="Arial"/>
                        <a:ea typeface="Arial"/>
                      </a:endParaRPr>
                    </a:p>
                  </a:txBody>
                  <a:tcPr marL="41051" marR="410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extLst>
                  <a:ext uri="{0D108BD9-81ED-4DB2-BD59-A6C34878D82A}">
                    <a16:rowId xmlns:a16="http://schemas.microsoft.com/office/drawing/2014/main" val="3565239117"/>
                  </a:ext>
                </a:extLst>
              </a:tr>
              <a:tr h="1181612">
                <a:tc>
                  <a:txBody>
                    <a:bodyPr/>
                    <a:lstStyle/>
                    <a:p>
                      <a:pPr algn="just">
                        <a:lnSpc>
                          <a:spcPct val="150000"/>
                        </a:lnSpc>
                        <a:spcAft>
                          <a:spcPts val="0"/>
                        </a:spcAft>
                      </a:pPr>
                      <a:r>
                        <a:rPr lang="en-IN" sz="900">
                          <a:solidFill>
                            <a:schemeClr val="tx1"/>
                          </a:solidFill>
                          <a:latin typeface="Arial"/>
                          <a:ea typeface="Arial"/>
                        </a:rPr>
                        <a:t>Amazon has recently developing their market by expanding their offline stores in distinct locations in international countries.</a:t>
                      </a:r>
                    </a:p>
                    <a:p>
                      <a:pPr algn="just">
                        <a:lnSpc>
                          <a:spcPct val="150000"/>
                        </a:lnSpc>
                        <a:spcAft>
                          <a:spcPts val="0"/>
                        </a:spcAft>
                      </a:pPr>
                      <a:r>
                        <a:rPr lang="en-IN" sz="900">
                          <a:solidFill>
                            <a:schemeClr val="tx1"/>
                          </a:solidFill>
                          <a:latin typeface="Arial"/>
                          <a:ea typeface="Arial"/>
                        </a:rPr>
                        <a:t>Furthermore, Amazon’s “Prime Free Same Day and Prime Free One Day” services recently accessible in around 8000 cities as well as towns. “Prime Now service” is accessible in around 100 cities within 9 countries (Aboutamazon, 2021a).  </a:t>
                      </a:r>
                    </a:p>
                  </a:txBody>
                  <a:tcPr marL="41051" marR="410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9594"/>
                    </a:solidFill>
                  </a:tcPr>
                </a:tc>
                <a:tc>
                  <a:txBody>
                    <a:bodyPr/>
                    <a:lstStyle/>
                    <a:p>
                      <a:pPr algn="just">
                        <a:lnSpc>
                          <a:spcPct val="150000"/>
                        </a:lnSpc>
                        <a:spcAft>
                          <a:spcPts val="0"/>
                        </a:spcAft>
                      </a:pPr>
                      <a:r>
                        <a:rPr lang="en-IN" sz="900" dirty="0">
                          <a:solidFill>
                            <a:schemeClr val="tx1"/>
                          </a:solidFill>
                          <a:latin typeface="Arial"/>
                          <a:ea typeface="Arial"/>
                        </a:rPr>
                        <a:t>Diversification in Amazon mainly involves improvement in recent products in order to trade in the emerging markets in the context of risk strategy (Amazon, 2021). </a:t>
                      </a:r>
                    </a:p>
                    <a:p>
                      <a:pPr algn="just">
                        <a:lnSpc>
                          <a:spcPct val="150000"/>
                        </a:lnSpc>
                        <a:spcAft>
                          <a:spcPts val="0"/>
                        </a:spcAft>
                      </a:pPr>
                      <a:r>
                        <a:rPr lang="en-IN" sz="900" dirty="0">
                          <a:solidFill>
                            <a:schemeClr val="tx1"/>
                          </a:solidFill>
                          <a:latin typeface="Arial"/>
                          <a:ea typeface="Arial"/>
                        </a:rPr>
                        <a:t>The e-commerce brand adopts diversification to definite extent. In the outcome of the diversification strategy, the organization recently operates in “media, hardware, advertising and other business segments”.</a:t>
                      </a:r>
                    </a:p>
                  </a:txBody>
                  <a:tcPr marL="41051" marR="410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9594"/>
                    </a:solidFill>
                  </a:tcPr>
                </a:tc>
                <a:extLst>
                  <a:ext uri="{0D108BD9-81ED-4DB2-BD59-A6C34878D82A}">
                    <a16:rowId xmlns:a16="http://schemas.microsoft.com/office/drawing/2014/main" val="2617481389"/>
                  </a:ext>
                </a:extLst>
              </a:tr>
            </a:tbl>
          </a:graphicData>
        </a:graphic>
      </p:graphicFrame>
      <p:sp>
        <p:nvSpPr>
          <p:cNvPr id="4" name="TextBox 3">
            <a:extLst>
              <a:ext uri="{FF2B5EF4-FFF2-40B4-BE49-F238E27FC236}">
                <a16:creationId xmlns:a16="http://schemas.microsoft.com/office/drawing/2014/main" id="{28027040-E67B-4AB2-A05F-A8EE74FF6566}"/>
              </a:ext>
            </a:extLst>
          </p:cNvPr>
          <p:cNvSpPr txBox="1"/>
          <p:nvPr/>
        </p:nvSpPr>
        <p:spPr>
          <a:xfrm>
            <a:off x="2107931" y="614181"/>
            <a:ext cx="6105524" cy="1200329"/>
          </a:xfrm>
          <a:prstGeom prst="rect">
            <a:avLst/>
          </a:prstGeom>
          <a:noFill/>
        </p:spPr>
        <p:txBody>
          <a:bodyPr wrap="square">
            <a:spAutoFit/>
          </a:bodyPr>
          <a:lstStyle/>
          <a:p>
            <a:r>
              <a:rPr lang="en-GB" sz="1800" b="1" dirty="0">
                <a:solidFill>
                  <a:schemeClr val="accent1"/>
                </a:solidFill>
                <a:latin typeface="Aral"/>
              </a:rPr>
              <a:t>AN ANALYSIS OF INTERNAL AND EXTERNAL FACTORS INFLUENCING INDIVIDUAL AND GROUP BEHAVIOUR AND PERFORMANCE OF THE MANAGEMENT TEAM OF AMAZON AT BLUEWATER AMAZON STORE</a:t>
            </a:r>
            <a:endParaRPr lang="en-GB" dirty="0">
              <a:solidFill>
                <a:schemeClr val="accent1"/>
              </a:solidFill>
            </a:endParaRPr>
          </a:p>
        </p:txBody>
      </p:sp>
    </p:spTree>
    <p:extLst>
      <p:ext uri="{BB962C8B-B14F-4D97-AF65-F5344CB8AC3E}">
        <p14:creationId xmlns:p14="http://schemas.microsoft.com/office/powerpoint/2010/main" val="3514435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523EB-1ECA-44F8-B2FF-2B2FFE0FFE9D}"/>
              </a:ext>
            </a:extLst>
          </p:cNvPr>
          <p:cNvSpPr>
            <a:spLocks noGrp="1"/>
          </p:cNvSpPr>
          <p:nvPr>
            <p:ph type="title"/>
          </p:nvPr>
        </p:nvSpPr>
        <p:spPr/>
        <p:txBody>
          <a:bodyPr>
            <a:noAutofit/>
          </a:bodyPr>
          <a:lstStyle/>
          <a:p>
            <a:r>
              <a:rPr lang="en-GB" sz="2800" dirty="0"/>
              <a:t>An analysis of internal and external factors influencing individual and group behaviour and</a:t>
            </a:r>
            <a:br>
              <a:rPr lang="en-GB" sz="2800" dirty="0"/>
            </a:br>
            <a:r>
              <a:rPr lang="en-GB" sz="2800" dirty="0"/>
              <a:t>performance of the management team of Amazon at Bluewater Amazon store</a:t>
            </a:r>
          </a:p>
        </p:txBody>
      </p:sp>
      <p:sp>
        <p:nvSpPr>
          <p:cNvPr id="4" name="Content Placeholder 3">
            <a:extLst>
              <a:ext uri="{FF2B5EF4-FFF2-40B4-BE49-F238E27FC236}">
                <a16:creationId xmlns:a16="http://schemas.microsoft.com/office/drawing/2014/main" id="{F97FA8D0-EF91-4AEF-A660-958905BFF147}"/>
              </a:ext>
            </a:extLst>
          </p:cNvPr>
          <p:cNvSpPr>
            <a:spLocks noGrp="1"/>
          </p:cNvSpPr>
          <p:nvPr>
            <p:ph sz="half" idx="2"/>
          </p:nvPr>
        </p:nvSpPr>
        <p:spPr>
          <a:xfrm>
            <a:off x="677334" y="2577447"/>
            <a:ext cx="4185623" cy="3304117"/>
          </a:xfrm>
        </p:spPr>
        <p:txBody>
          <a:bodyPr>
            <a:normAutofit fontScale="92500" lnSpcReduction="10000"/>
          </a:bodyPr>
          <a:lstStyle/>
          <a:p>
            <a:pPr algn="just"/>
            <a:r>
              <a:rPr lang="en-US" dirty="0"/>
              <a:t>Structural change can affect people’s attitudes towards the organization</a:t>
            </a:r>
          </a:p>
          <a:p>
            <a:pPr algn="just"/>
            <a:r>
              <a:rPr lang="en-US" dirty="0"/>
              <a:t>Changes in machinery equipment can bring in resisting forces (Smith </a:t>
            </a:r>
            <a:r>
              <a:rPr lang="en-US" i="1" dirty="0"/>
              <a:t>et al.</a:t>
            </a:r>
            <a:r>
              <a:rPr lang="en-US" dirty="0"/>
              <a:t> 2019)</a:t>
            </a:r>
          </a:p>
          <a:p>
            <a:pPr algn="just"/>
            <a:r>
              <a:rPr lang="en-US" dirty="0"/>
              <a:t>Changes in procedural mechanism influence people's behavior's (</a:t>
            </a:r>
            <a:r>
              <a:rPr lang="en-US" dirty="0" err="1"/>
              <a:t>Dessart</a:t>
            </a:r>
            <a:r>
              <a:rPr lang="en-US" dirty="0"/>
              <a:t> </a:t>
            </a:r>
            <a:r>
              <a:rPr lang="en-US" i="1" dirty="0"/>
              <a:t>et al. </a:t>
            </a:r>
            <a:r>
              <a:rPr lang="en-US" dirty="0"/>
              <a:t>2019)</a:t>
            </a:r>
          </a:p>
          <a:p>
            <a:pPr algn="just"/>
            <a:r>
              <a:rPr lang="en-GB" dirty="0"/>
              <a:t>Socio-cultural aspects have broader influences on group behaviours (Kim et al. 2019)</a:t>
            </a:r>
          </a:p>
        </p:txBody>
      </p:sp>
      <p:pic>
        <p:nvPicPr>
          <p:cNvPr id="7" name="Content Placeholder 6" descr="What team communication can tell us about team effectiveness - Research  Outreach">
            <a:extLst>
              <a:ext uri="{FF2B5EF4-FFF2-40B4-BE49-F238E27FC236}">
                <a16:creationId xmlns:a16="http://schemas.microsoft.com/office/drawing/2014/main" id="{5B4FF4CF-9943-4618-9304-DD79A4DC88BD}"/>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5358400" y="2576389"/>
            <a:ext cx="3272450" cy="33051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1390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ABDE6-01A8-40DD-880A-DD7721884A10}"/>
              </a:ext>
            </a:extLst>
          </p:cNvPr>
          <p:cNvSpPr>
            <a:spLocks noGrp="1"/>
          </p:cNvSpPr>
          <p:nvPr>
            <p:ph type="title"/>
          </p:nvPr>
        </p:nvSpPr>
        <p:spPr/>
        <p:txBody>
          <a:bodyPr>
            <a:noAutofit/>
          </a:bodyPr>
          <a:lstStyle/>
          <a:p>
            <a:r>
              <a:rPr lang="en-GB" sz="2800" dirty="0"/>
              <a:t>An analysis of internal and external factors influencing individual and group behaviour and performance of the management team of Amazon at Bluewater Amazon store</a:t>
            </a:r>
          </a:p>
        </p:txBody>
      </p:sp>
      <p:sp>
        <p:nvSpPr>
          <p:cNvPr id="4" name="Content Placeholder 3">
            <a:extLst>
              <a:ext uri="{FF2B5EF4-FFF2-40B4-BE49-F238E27FC236}">
                <a16:creationId xmlns:a16="http://schemas.microsoft.com/office/drawing/2014/main" id="{17BA8503-1620-4E2B-B0F2-A798FAB5D61F}"/>
              </a:ext>
            </a:extLst>
          </p:cNvPr>
          <p:cNvSpPr>
            <a:spLocks noGrp="1"/>
          </p:cNvSpPr>
          <p:nvPr>
            <p:ph sz="half" idx="2"/>
          </p:nvPr>
        </p:nvSpPr>
        <p:spPr>
          <a:xfrm>
            <a:off x="677334" y="2737245"/>
            <a:ext cx="4569369" cy="3304117"/>
          </a:xfrm>
        </p:spPr>
        <p:txBody>
          <a:bodyPr>
            <a:normAutofit lnSpcReduction="10000"/>
          </a:bodyPr>
          <a:lstStyle/>
          <a:p>
            <a:pPr algn="just"/>
            <a:r>
              <a:rPr lang="en-GB" dirty="0">
                <a:latin typeface="Arial" panose="020B0604020202020204" pitchFamily="34" charset="0"/>
                <a:ea typeface="Arial" panose="020B0604020202020204" pitchFamily="34" charset="0"/>
              </a:rPr>
              <a:t>External factors can range from political, economic, technological, and environmental factors.</a:t>
            </a:r>
            <a:r>
              <a:rPr lang="en-US" dirty="0"/>
              <a:t> </a:t>
            </a:r>
          </a:p>
          <a:p>
            <a:pPr algn="just"/>
            <a:r>
              <a:rPr lang="en-GB" dirty="0"/>
              <a:t>Amazon must consider delaying the process of physical expansion till the coronavirus fades away (He et al., 2020).</a:t>
            </a:r>
          </a:p>
          <a:p>
            <a:pPr algn="just"/>
            <a:r>
              <a:rPr lang="en-US" dirty="0"/>
              <a:t>Since Brexit, </a:t>
            </a:r>
            <a:r>
              <a:rPr lang="en-GB" dirty="0"/>
              <a:t>trade can be done much more difficult, therefore greater expenses due to customs between EU and UK.</a:t>
            </a:r>
            <a:endParaRPr lang="en-US" dirty="0"/>
          </a:p>
          <a:p>
            <a:pPr algn="just"/>
            <a:endParaRPr lang="en-GB" dirty="0"/>
          </a:p>
        </p:txBody>
      </p:sp>
      <p:pic>
        <p:nvPicPr>
          <p:cNvPr id="8" name="Content Placeholder 6">
            <a:extLst>
              <a:ext uri="{FF2B5EF4-FFF2-40B4-BE49-F238E27FC236}">
                <a16:creationId xmlns:a16="http://schemas.microsoft.com/office/drawing/2014/main" id="{400F2ABF-F1C9-427C-B81E-CC5E151D96C2}"/>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p:blipFill>
        <p:spPr bwMode="auto">
          <a:xfrm>
            <a:off x="5815907" y="2737245"/>
            <a:ext cx="4186237" cy="27908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9731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00E9C-9988-47D8-8C2D-A7611E533C27}"/>
              </a:ext>
            </a:extLst>
          </p:cNvPr>
          <p:cNvSpPr>
            <a:spLocks noGrp="1"/>
          </p:cNvSpPr>
          <p:nvPr>
            <p:ph type="title"/>
          </p:nvPr>
        </p:nvSpPr>
        <p:spPr/>
        <p:txBody>
          <a:bodyPr/>
          <a:lstStyle/>
          <a:p>
            <a:r>
              <a:rPr lang="en-GB" dirty="0"/>
              <a:t>Conclusion</a:t>
            </a:r>
          </a:p>
        </p:txBody>
      </p:sp>
      <p:sp>
        <p:nvSpPr>
          <p:cNvPr id="4" name="Content Placeholder 3">
            <a:extLst>
              <a:ext uri="{FF2B5EF4-FFF2-40B4-BE49-F238E27FC236}">
                <a16:creationId xmlns:a16="http://schemas.microsoft.com/office/drawing/2014/main" id="{AE50C956-FBA6-42DF-ABE5-D112B4BC68EB}"/>
              </a:ext>
            </a:extLst>
          </p:cNvPr>
          <p:cNvSpPr>
            <a:spLocks noGrp="1"/>
          </p:cNvSpPr>
          <p:nvPr>
            <p:ph sz="half" idx="2"/>
          </p:nvPr>
        </p:nvSpPr>
        <p:spPr/>
        <p:txBody>
          <a:bodyPr/>
          <a:lstStyle/>
          <a:p>
            <a:pPr lvl="0" algn="just"/>
            <a:r>
              <a:rPr lang="en-GB" sz="1800" dirty="0">
                <a:latin typeface="Arial" pitchFamily="34" charset="0"/>
                <a:cs typeface="Arial" pitchFamily="34" charset="0"/>
              </a:rPr>
              <a:t>The study concludes that applying skills always makes better in overall organizational performance and makes a progressive work culture within the organization. </a:t>
            </a:r>
            <a:endParaRPr lang="en-US" sz="1800" dirty="0">
              <a:latin typeface="Arial" pitchFamily="34" charset="0"/>
              <a:cs typeface="Arial" pitchFamily="34" charset="0"/>
            </a:endParaRPr>
          </a:p>
          <a:p>
            <a:pPr lvl="0" algn="just"/>
            <a:r>
              <a:rPr lang="en-GB" sz="1800" dirty="0">
                <a:latin typeface="Arial" pitchFamily="34" charset="0"/>
                <a:cs typeface="Arial" pitchFamily="34" charset="0"/>
              </a:rPr>
              <a:t>In this study, we have concluded the vital facts of Amazon regarding the performance of the management</a:t>
            </a:r>
            <a:endParaRPr lang="en-GB" dirty="0"/>
          </a:p>
        </p:txBody>
      </p:sp>
      <p:pic>
        <p:nvPicPr>
          <p:cNvPr id="7" name="Picture 2">
            <a:extLst>
              <a:ext uri="{FF2B5EF4-FFF2-40B4-BE49-F238E27FC236}">
                <a16:creationId xmlns:a16="http://schemas.microsoft.com/office/drawing/2014/main" id="{6EE03031-4BA2-471D-A632-FEBE7B072CE0}"/>
              </a:ext>
            </a:extLst>
          </p:cNvPr>
          <p:cNvPicPr>
            <a:picLocks noGrp="1" noChangeAspect="1" noChangeArrowheads="1"/>
          </p:cNvPicPr>
          <p:nvPr>
            <p:ph sz="quarter" idx="4"/>
          </p:nvPr>
        </p:nvPicPr>
        <p:blipFill>
          <a:blip r:embed="rId2" cstate="print"/>
          <a:srcRect/>
          <a:stretch>
            <a:fillRect/>
          </a:stretch>
        </p:blipFill>
        <p:spPr bwMode="auto">
          <a:xfrm>
            <a:off x="5433357" y="2967828"/>
            <a:ext cx="3840644" cy="21900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280031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B7EDE-131D-488F-9168-513C25197F31}"/>
              </a:ext>
            </a:extLst>
          </p:cNvPr>
          <p:cNvSpPr>
            <a:spLocks noGrp="1"/>
          </p:cNvSpPr>
          <p:nvPr>
            <p:ph type="title"/>
          </p:nvPr>
        </p:nvSpPr>
        <p:spPr>
          <a:xfrm>
            <a:off x="695089" y="292964"/>
            <a:ext cx="8596668" cy="710214"/>
          </a:xfrm>
        </p:spPr>
        <p:txBody>
          <a:bodyPr/>
          <a:lstStyle/>
          <a:p>
            <a:r>
              <a:rPr lang="en-GB" dirty="0"/>
              <a:t>Reference list </a:t>
            </a:r>
          </a:p>
        </p:txBody>
      </p:sp>
      <p:sp>
        <p:nvSpPr>
          <p:cNvPr id="4" name="Content Placeholder 3">
            <a:extLst>
              <a:ext uri="{FF2B5EF4-FFF2-40B4-BE49-F238E27FC236}">
                <a16:creationId xmlns:a16="http://schemas.microsoft.com/office/drawing/2014/main" id="{080000F7-5BE6-48C6-AEE8-F3B33FC1B37A}"/>
              </a:ext>
            </a:extLst>
          </p:cNvPr>
          <p:cNvSpPr>
            <a:spLocks noGrp="1"/>
          </p:cNvSpPr>
          <p:nvPr>
            <p:ph sz="half" idx="2"/>
          </p:nvPr>
        </p:nvSpPr>
        <p:spPr>
          <a:xfrm>
            <a:off x="426129" y="905522"/>
            <a:ext cx="10173809" cy="6218808"/>
          </a:xfrm>
        </p:spPr>
        <p:txBody>
          <a:bodyPr>
            <a:normAutofit/>
          </a:bodyPr>
          <a:lstStyle/>
          <a:p>
            <a:pPr marL="0" marR="0" algn="just">
              <a:lnSpc>
                <a:spcPct val="150000"/>
              </a:lnSpc>
              <a:spcBef>
                <a:spcPts val="0"/>
              </a:spcBef>
              <a:spcAft>
                <a:spcPts val="800"/>
              </a:spcAft>
            </a:pPr>
            <a:r>
              <a:rPr lang="en-US" sz="1200" dirty="0">
                <a:effectLst/>
                <a:ea typeface="Calibri" panose="020F0502020204030204" pitchFamily="34" charset="0"/>
                <a:cs typeface="Times New Roman" panose="02020603050405020304" pitchFamily="18" charset="0"/>
              </a:rPr>
              <a:t>Ajzen, I., 2020. The theory of planned behavior: Frequently asked questions. </a:t>
            </a:r>
            <a:r>
              <a:rPr lang="en-US" sz="1200" i="1" dirty="0">
                <a:effectLst/>
                <a:ea typeface="Calibri" panose="020F0502020204030204" pitchFamily="34" charset="0"/>
                <a:cs typeface="Times New Roman" panose="02020603050405020304" pitchFamily="18" charset="0"/>
              </a:rPr>
              <a:t>Human Behavior and Emerging Technologies</a:t>
            </a:r>
            <a:r>
              <a:rPr lang="en-US" sz="1200" dirty="0">
                <a:effectLst/>
                <a:ea typeface="Calibri" panose="020F0502020204030204" pitchFamily="34" charset="0"/>
                <a:cs typeface="Times New Roman" panose="02020603050405020304" pitchFamily="18" charset="0"/>
              </a:rPr>
              <a:t>, </a:t>
            </a:r>
            <a:r>
              <a:rPr lang="en-US" sz="1200" i="1" dirty="0">
                <a:effectLst/>
                <a:ea typeface="Calibri" panose="020F0502020204030204" pitchFamily="34" charset="0"/>
                <a:cs typeface="Times New Roman" panose="02020603050405020304" pitchFamily="18" charset="0"/>
              </a:rPr>
              <a:t>2</a:t>
            </a:r>
            <a:r>
              <a:rPr lang="en-US" sz="1200" dirty="0">
                <a:effectLst/>
                <a:ea typeface="Calibri" panose="020F0502020204030204" pitchFamily="34" charset="0"/>
                <a:cs typeface="Times New Roman" panose="02020603050405020304" pitchFamily="18" charset="0"/>
              </a:rPr>
              <a:t>(4), pp.314-324.</a:t>
            </a:r>
          </a:p>
          <a:p>
            <a:pPr marL="0" marR="0" algn="just">
              <a:lnSpc>
                <a:spcPct val="150000"/>
              </a:lnSpc>
              <a:spcBef>
                <a:spcPts val="0"/>
              </a:spcBef>
              <a:spcAft>
                <a:spcPts val="800"/>
              </a:spcAft>
            </a:pPr>
            <a:r>
              <a:rPr lang="en-US" sz="1200" dirty="0">
                <a:effectLst/>
                <a:ea typeface="Calibri" panose="020F0502020204030204" pitchFamily="34" charset="0"/>
                <a:cs typeface="Times New Roman" panose="02020603050405020304" pitchFamily="18" charset="0"/>
              </a:rPr>
              <a:t>Dessart, F.J., Barreiro-</a:t>
            </a:r>
            <a:r>
              <a:rPr lang="en-US" sz="1200" dirty="0" err="1">
                <a:effectLst/>
                <a:ea typeface="Calibri" panose="020F0502020204030204" pitchFamily="34" charset="0"/>
                <a:cs typeface="Times New Roman" panose="02020603050405020304" pitchFamily="18" charset="0"/>
              </a:rPr>
              <a:t>Hurlé,J</a:t>
            </a:r>
            <a:r>
              <a:rPr lang="en-US" sz="1200" dirty="0">
                <a:effectLst/>
                <a:ea typeface="Calibri" panose="020F0502020204030204" pitchFamily="34" charset="0"/>
                <a:cs typeface="Times New Roman" panose="02020603050405020304" pitchFamily="18" charset="0"/>
              </a:rPr>
              <a:t>. and van Bavel, R., 2019. Behavioral factors affecting the adoption of sustainable farming practices: a policy-oriented review. </a:t>
            </a:r>
            <a:r>
              <a:rPr lang="en-US" sz="1200" i="1" dirty="0">
                <a:effectLst/>
                <a:ea typeface="Calibri" panose="020F0502020204030204" pitchFamily="34" charset="0"/>
                <a:cs typeface="Times New Roman" panose="02020603050405020304" pitchFamily="18" charset="0"/>
              </a:rPr>
              <a:t>European Review of Agricultural Economics</a:t>
            </a:r>
            <a:r>
              <a:rPr lang="en-US" sz="1200" dirty="0">
                <a:effectLst/>
                <a:ea typeface="Calibri" panose="020F0502020204030204" pitchFamily="34" charset="0"/>
                <a:cs typeface="Times New Roman" panose="02020603050405020304" pitchFamily="18" charset="0"/>
              </a:rPr>
              <a:t>, </a:t>
            </a:r>
            <a:r>
              <a:rPr lang="en-US" sz="1200" i="1" dirty="0">
                <a:effectLst/>
                <a:ea typeface="Calibri" panose="020F0502020204030204" pitchFamily="34" charset="0"/>
                <a:cs typeface="Times New Roman" panose="02020603050405020304" pitchFamily="18" charset="0"/>
              </a:rPr>
              <a:t>46</a:t>
            </a:r>
            <a:r>
              <a:rPr lang="en-US" sz="1200" dirty="0">
                <a:effectLst/>
                <a:ea typeface="Calibri" panose="020F0502020204030204" pitchFamily="34" charset="0"/>
                <a:cs typeface="Times New Roman" panose="02020603050405020304" pitchFamily="18" charset="0"/>
              </a:rPr>
              <a:t>(3), pp.417-471.</a:t>
            </a:r>
          </a:p>
          <a:p>
            <a:pPr marL="0" marR="0" algn="just">
              <a:lnSpc>
                <a:spcPct val="150000"/>
              </a:lnSpc>
              <a:spcBef>
                <a:spcPts val="0"/>
              </a:spcBef>
              <a:spcAft>
                <a:spcPts val="800"/>
              </a:spcAft>
            </a:pPr>
            <a:r>
              <a:rPr lang="en-US" sz="1200" dirty="0">
                <a:effectLst/>
                <a:ea typeface="Calibri" panose="020F0502020204030204" pitchFamily="34" charset="0"/>
                <a:cs typeface="Times New Roman" panose="02020603050405020304" pitchFamily="18" charset="0"/>
              </a:rPr>
              <a:t>Inews, 2021. </a:t>
            </a:r>
            <a:r>
              <a:rPr lang="en-US" sz="1200" i="1" dirty="0">
                <a:effectLst/>
                <a:ea typeface="Calibri" panose="020F0502020204030204" pitchFamily="34" charset="0"/>
                <a:cs typeface="Times New Roman" panose="02020603050405020304" pitchFamily="18" charset="0"/>
              </a:rPr>
              <a:t>Amazon opens first UK 4-star store in physical premises push</a:t>
            </a:r>
            <a:r>
              <a:rPr lang="en-US" sz="1200" dirty="0">
                <a:effectLst/>
                <a:ea typeface="Calibri" panose="020F0502020204030204" pitchFamily="34" charset="0"/>
                <a:cs typeface="Times New Roman" panose="02020603050405020304" pitchFamily="18" charset="0"/>
              </a:rPr>
              <a:t>. Available at: https://inews.co.uk/inews-lifestyle/money/amazon-opens-first-uk-4-star-store-in-physical-premises-push-1234883 [Accessed on 2 December 2021]</a:t>
            </a:r>
          </a:p>
          <a:p>
            <a:pPr marL="0" marR="0" algn="just">
              <a:lnSpc>
                <a:spcPct val="150000"/>
              </a:lnSpc>
              <a:spcBef>
                <a:spcPts val="0"/>
              </a:spcBef>
              <a:spcAft>
                <a:spcPts val="800"/>
              </a:spcAft>
            </a:pPr>
            <a:r>
              <a:rPr lang="en-US" sz="1200" dirty="0">
                <a:effectLst/>
                <a:ea typeface="Calibri" panose="020F0502020204030204" pitchFamily="34" charset="0"/>
                <a:cs typeface="Times New Roman" panose="02020603050405020304" pitchFamily="18" charset="0"/>
              </a:rPr>
              <a:t>Kim, Y.J., Kim, W.G., Choi, H.M. and Phetvaroon, K., 2019. The effect of green human resource management on hotel employees’ eco-friendly behavior and environmental performance. </a:t>
            </a:r>
            <a:r>
              <a:rPr lang="en-US" sz="1200" i="1" dirty="0">
                <a:effectLst/>
                <a:ea typeface="Calibri" panose="020F0502020204030204" pitchFamily="34" charset="0"/>
                <a:cs typeface="Times New Roman" panose="02020603050405020304" pitchFamily="18" charset="0"/>
              </a:rPr>
              <a:t>International Journal of Hospitality Management</a:t>
            </a:r>
            <a:r>
              <a:rPr lang="en-US" sz="1200" dirty="0">
                <a:effectLst/>
                <a:ea typeface="Calibri" panose="020F0502020204030204" pitchFamily="34" charset="0"/>
                <a:cs typeface="Times New Roman" panose="02020603050405020304" pitchFamily="18" charset="0"/>
              </a:rPr>
              <a:t>, </a:t>
            </a:r>
            <a:r>
              <a:rPr lang="en-US" sz="1200" i="1" dirty="0">
                <a:effectLst/>
                <a:ea typeface="Calibri" panose="020F0502020204030204" pitchFamily="34" charset="0"/>
                <a:cs typeface="Times New Roman" panose="02020603050405020304" pitchFamily="18" charset="0"/>
              </a:rPr>
              <a:t>76</a:t>
            </a:r>
            <a:r>
              <a:rPr lang="en-US" sz="1200" dirty="0">
                <a:effectLst/>
                <a:ea typeface="Calibri" panose="020F0502020204030204" pitchFamily="34" charset="0"/>
                <a:cs typeface="Times New Roman" panose="02020603050405020304" pitchFamily="18" charset="0"/>
              </a:rPr>
              <a:t>, pp.83-93.</a:t>
            </a:r>
          </a:p>
          <a:p>
            <a:pPr marL="0" marR="0" algn="just">
              <a:lnSpc>
                <a:spcPct val="150000"/>
              </a:lnSpc>
              <a:spcBef>
                <a:spcPts val="0"/>
              </a:spcBef>
              <a:spcAft>
                <a:spcPts val="800"/>
              </a:spcAft>
            </a:pPr>
            <a:r>
              <a:rPr lang="en-US" sz="1200" dirty="0">
                <a:effectLst/>
                <a:ea typeface="Calibri" panose="020F0502020204030204" pitchFamily="34" charset="0"/>
                <a:cs typeface="Times New Roman" panose="02020603050405020304" pitchFamily="18" charset="0"/>
              </a:rPr>
              <a:t>Smith, M., Busi, M., Ball, P. and Van Der Meer, R., 2019. Factors influencing an organisation’s ability to manage innovation: a structured literature review and conceptual model. </a:t>
            </a:r>
            <a:r>
              <a:rPr lang="en-US" sz="1200" i="1" dirty="0">
                <a:effectLst/>
                <a:ea typeface="Calibri" panose="020F0502020204030204" pitchFamily="34" charset="0"/>
                <a:cs typeface="Times New Roman" panose="02020603050405020304" pitchFamily="18" charset="0"/>
              </a:rPr>
              <a:t>Managing Innovation: What Do We Know About Innovation Success Factors?</a:t>
            </a:r>
            <a:r>
              <a:rPr lang="en-US" sz="1200" dirty="0">
                <a:effectLst/>
                <a:ea typeface="Calibri" panose="020F0502020204030204" pitchFamily="34" charset="0"/>
                <a:cs typeface="Times New Roman" panose="02020603050405020304" pitchFamily="18" charset="0"/>
              </a:rPr>
              <a:t>, pp.69-90.</a:t>
            </a:r>
          </a:p>
          <a:p>
            <a:pPr marL="0" marR="0" algn="just">
              <a:lnSpc>
                <a:spcPct val="150000"/>
              </a:lnSpc>
              <a:spcBef>
                <a:spcPts val="0"/>
              </a:spcBef>
              <a:spcAft>
                <a:spcPts val="800"/>
              </a:spcAft>
            </a:pPr>
            <a:r>
              <a:rPr lang="en-US" sz="1200" dirty="0">
                <a:effectLst/>
                <a:ea typeface="Calibri" panose="020F0502020204030204" pitchFamily="34" charset="0"/>
                <a:cs typeface="Times New Roman" panose="02020603050405020304" pitchFamily="18" charset="0"/>
              </a:rPr>
              <a:t>Taherdoost, H., 2018. A review of technology acceptance and adoption models and theories. </a:t>
            </a:r>
            <a:r>
              <a:rPr lang="en-US" sz="1200" i="1" dirty="0">
                <a:effectLst/>
                <a:ea typeface="Calibri" panose="020F0502020204030204" pitchFamily="34" charset="0"/>
                <a:cs typeface="Times New Roman" panose="02020603050405020304" pitchFamily="18" charset="0"/>
              </a:rPr>
              <a:t>Procedia manufacturing</a:t>
            </a:r>
            <a:r>
              <a:rPr lang="en-US" sz="1200" dirty="0">
                <a:effectLst/>
                <a:ea typeface="Calibri" panose="020F0502020204030204" pitchFamily="34" charset="0"/>
                <a:cs typeface="Times New Roman" panose="02020603050405020304" pitchFamily="18" charset="0"/>
              </a:rPr>
              <a:t>, </a:t>
            </a:r>
            <a:r>
              <a:rPr lang="en-US" sz="1200" i="1" dirty="0">
                <a:effectLst/>
                <a:ea typeface="Calibri" panose="020F0502020204030204" pitchFamily="34" charset="0"/>
                <a:cs typeface="Times New Roman" panose="02020603050405020304" pitchFamily="18" charset="0"/>
              </a:rPr>
              <a:t>22</a:t>
            </a:r>
            <a:r>
              <a:rPr lang="en-US" sz="1200" dirty="0">
                <a:effectLst/>
                <a:ea typeface="Calibri" panose="020F0502020204030204" pitchFamily="34" charset="0"/>
                <a:cs typeface="Times New Roman" panose="02020603050405020304" pitchFamily="18" charset="0"/>
              </a:rPr>
              <a:t>, pp.960-967.</a:t>
            </a:r>
          </a:p>
          <a:p>
            <a:pPr algn="just" rtl="0">
              <a:lnSpc>
                <a:spcPct val="100000"/>
              </a:lnSpc>
              <a:spcBef>
                <a:spcPts val="1200"/>
              </a:spcBef>
              <a:spcAft>
                <a:spcPts val="1200"/>
              </a:spcAft>
            </a:pPr>
            <a:r>
              <a:rPr lang="en-US" sz="1200" b="0" i="0" u="none" strike="noStrike" dirty="0">
                <a:effectLst/>
                <a:latin typeface="+mj-lt"/>
              </a:rPr>
              <a:t>Amazon, 2019. </a:t>
            </a:r>
            <a:r>
              <a:rPr lang="en-US" sz="1200" b="0" i="1" u="none" strike="noStrike" dirty="0">
                <a:effectLst/>
                <a:latin typeface="+mj-lt"/>
              </a:rPr>
              <a:t>6 things that make Amazon a "Best Workplace for Innovators"</a:t>
            </a:r>
            <a:r>
              <a:rPr lang="en-US" sz="1200" b="0" i="0" u="none" strike="noStrike" dirty="0">
                <a:effectLst/>
                <a:latin typeface="+mj-lt"/>
              </a:rPr>
              <a:t>. Available at: https://www.aboutamazon.com/news/workplace/6-things-that-make-amazon-a-best-workplace-for-innovators [Accessed on 3 December 2021]</a:t>
            </a:r>
            <a:endParaRPr lang="en-US" sz="1200" b="0" dirty="0">
              <a:effectLst/>
              <a:latin typeface="+mj-lt"/>
            </a:endParaRPr>
          </a:p>
          <a:p>
            <a:pPr algn="just" rtl="0">
              <a:lnSpc>
                <a:spcPct val="100000"/>
              </a:lnSpc>
              <a:spcBef>
                <a:spcPts val="1200"/>
              </a:spcBef>
              <a:spcAft>
                <a:spcPts val="1200"/>
              </a:spcAft>
            </a:pPr>
            <a:r>
              <a:rPr lang="en-US" sz="1200" b="0" i="0" u="none" strike="noStrike" dirty="0">
                <a:effectLst/>
                <a:latin typeface="+mj-lt"/>
              </a:rPr>
              <a:t>Amazon, 2021. </a:t>
            </a:r>
            <a:r>
              <a:rPr lang="en-US" sz="1200" b="0" i="1" u="none" strike="noStrike" dirty="0">
                <a:effectLst/>
                <a:latin typeface="+mj-lt"/>
              </a:rPr>
              <a:t>Connecting for success: Our people</a:t>
            </a:r>
            <a:r>
              <a:rPr lang="en-US" sz="1200" b="0" i="0" u="none" strike="noStrike" dirty="0">
                <a:effectLst/>
                <a:latin typeface="+mj-lt"/>
              </a:rPr>
              <a:t>. Available at: https://www.aboutamazon.co.uk/working-at-amazon/our-people#:~:text=Our%20people&amp;text=In%202021%20we%20will%20employ,1.3%20million%20around%20the%20world. [Accessed on 2 December 20201]</a:t>
            </a:r>
            <a:endParaRPr lang="en-US" sz="1200" b="0" dirty="0">
              <a:effectLst/>
              <a:latin typeface="+mj-lt"/>
            </a:endParaRPr>
          </a:p>
          <a:p>
            <a:pPr marL="0" marR="0" algn="just">
              <a:lnSpc>
                <a:spcPct val="150000"/>
              </a:lnSpc>
              <a:spcBef>
                <a:spcPts val="0"/>
              </a:spcBef>
              <a:spcAft>
                <a:spcPts val="800"/>
              </a:spcAft>
            </a:pPr>
            <a:endParaRPr lang="en-US" sz="1400" dirty="0">
              <a:effectLst/>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2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39561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87191-DF69-484F-B1A9-A28DACB185EB}"/>
              </a:ext>
            </a:extLst>
          </p:cNvPr>
          <p:cNvSpPr>
            <a:spLocks noGrp="1"/>
          </p:cNvSpPr>
          <p:nvPr>
            <p:ph type="title"/>
          </p:nvPr>
        </p:nvSpPr>
        <p:spPr>
          <a:xfrm>
            <a:off x="677334" y="355107"/>
            <a:ext cx="8910549" cy="6427433"/>
          </a:xfrm>
        </p:spPr>
        <p:txBody>
          <a:bodyPr>
            <a:noAutofit/>
          </a:bodyPr>
          <a:lstStyle/>
          <a:p>
            <a:pPr marL="171450" indent="-171450" fontAlgn="base">
              <a:spcBef>
                <a:spcPct val="0"/>
              </a:spcBef>
              <a:spcAft>
                <a:spcPct val="0"/>
              </a:spcAft>
              <a:buClr>
                <a:schemeClr val="accent1"/>
              </a:buClr>
              <a:buFont typeface="Wingdings 3" panose="05040102010807070707" pitchFamily="18" charset="2"/>
              <a:buChar char=""/>
            </a:pPr>
            <a:r>
              <a:rPr kumimoji="0" lang="en-GB" sz="1200" b="0" i="0" u="none" strike="noStrike" cap="none" normalizeH="0" baseline="0" dirty="0" err="1">
                <a:ln>
                  <a:noFill/>
                </a:ln>
                <a:solidFill>
                  <a:schemeClr val="tx1"/>
                </a:solidFill>
                <a:effectLst/>
                <a:latin typeface="+mn-lt"/>
                <a:ea typeface="Arial" pitchFamily="34" charset="0"/>
                <a:cs typeface="Arial" pitchFamily="34" charset="0"/>
              </a:rPr>
              <a:t>Aboutamazon</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2021a,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Amazon Global Human Rights Principles.</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[Online]. Available at: &lt;</a:t>
            </a:r>
            <a:r>
              <a:rPr kumimoji="0" lang="en-GB" sz="1200" b="0" i="0" u="none" strike="noStrike" cap="none" normalizeH="0" baseline="0" dirty="0">
                <a:ln>
                  <a:noFill/>
                </a:ln>
                <a:solidFill>
                  <a:schemeClr val="tx1"/>
                </a:solidFill>
                <a:effectLst/>
                <a:latin typeface="+mn-lt"/>
                <a:ea typeface="Arial" pitchFamily="34" charset="0"/>
                <a:cs typeface="Arial" pitchFamily="34" charset="0"/>
                <a:hlinkClick r:id="rId2"/>
              </a:rPr>
              <a:t>https://sustainability.aboutamazon.com/people/human-rights/principles</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&gt; [Accessed on: 27th October 2021]</a:t>
            </a:r>
            <a:br>
              <a:rPr kumimoji="0" lang="en-GB" sz="1200" b="0" i="0" u="none" strike="noStrike" cap="none" normalizeH="0" baseline="0" dirty="0">
                <a:ln>
                  <a:noFill/>
                </a:ln>
                <a:solidFill>
                  <a:schemeClr val="tx1"/>
                </a:solidFill>
                <a:effectLst/>
                <a:latin typeface="+mn-lt"/>
                <a:ea typeface="Arial" pitchFamily="34" charset="0"/>
                <a:cs typeface="Arial" pitchFamily="34" charset="0"/>
              </a:rPr>
            </a:br>
            <a:r>
              <a:rPr kumimoji="0" lang="en-GB" sz="1200" b="0" i="0" u="none" strike="noStrike" cap="none" normalizeH="0" baseline="0" dirty="0" err="1">
                <a:ln>
                  <a:noFill/>
                </a:ln>
                <a:solidFill>
                  <a:schemeClr val="tx1"/>
                </a:solidFill>
                <a:effectLst/>
                <a:latin typeface="+mn-lt"/>
                <a:ea typeface="Arial" pitchFamily="34" charset="0"/>
                <a:cs typeface="Arial" pitchFamily="34" charset="0"/>
              </a:rPr>
              <a:t>Aboutamazon</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2021b.</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 How Amazon helps military veterans and spouses reimagine their careers.</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[Online].</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 </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Available at: &lt;</a:t>
            </a:r>
            <a:r>
              <a:rPr kumimoji="0" lang="en-GB" sz="1200" b="0" i="0" u="none" strike="noStrike" cap="none" normalizeH="0" baseline="0" dirty="0">
                <a:ln>
                  <a:noFill/>
                </a:ln>
                <a:solidFill>
                  <a:schemeClr val="tx1"/>
                </a:solidFill>
                <a:effectLst/>
                <a:latin typeface="+mn-lt"/>
                <a:ea typeface="Arial" pitchFamily="34" charset="0"/>
                <a:cs typeface="Arial" pitchFamily="34" charset="0"/>
                <a:hlinkClick r:id="rId3"/>
              </a:rPr>
              <a:t>https://www.aboutamazon.com/news/workplace/how-amazon-helps-military-veterans-and-spouses-reimagine-their-careers</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&gt; [Accessed on 28th October 2021]</a:t>
            </a:r>
            <a:br>
              <a:rPr kumimoji="0" lang="en-US" sz="1200" b="0" i="0" u="none" strike="noStrike" cap="none" normalizeH="0" baseline="0" dirty="0">
                <a:ln>
                  <a:noFill/>
                </a:ln>
                <a:solidFill>
                  <a:schemeClr val="tx1"/>
                </a:solidFill>
                <a:effectLst/>
                <a:latin typeface="+mn-lt"/>
                <a:cs typeface="Arial" pitchFamily="34" charset="0"/>
              </a:rPr>
            </a:br>
            <a:r>
              <a:rPr kumimoji="0" lang="en-GB" sz="1200" b="0" i="0" u="none" strike="noStrike" cap="none" normalizeH="0" baseline="0" dirty="0">
                <a:ln>
                  <a:noFill/>
                </a:ln>
                <a:solidFill>
                  <a:schemeClr val="tx1"/>
                </a:solidFill>
                <a:effectLst/>
                <a:latin typeface="+mn-lt"/>
                <a:ea typeface="Arial" pitchFamily="34" charset="0"/>
                <a:cs typeface="Arial" pitchFamily="34" charset="0"/>
              </a:rPr>
              <a:t>Amazon, 2021.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Home.</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[Online]. Available at: &lt;</a:t>
            </a:r>
            <a:r>
              <a:rPr kumimoji="0" lang="en-GB" sz="1200" b="0" i="0" u="none" strike="noStrike" cap="none" normalizeH="0" baseline="0" dirty="0">
                <a:ln>
                  <a:noFill/>
                </a:ln>
                <a:solidFill>
                  <a:schemeClr val="tx1"/>
                </a:solidFill>
                <a:effectLst/>
                <a:latin typeface="+mn-lt"/>
                <a:ea typeface="Arial" pitchFamily="34" charset="0"/>
                <a:cs typeface="Arial" pitchFamily="34" charset="0"/>
                <a:hlinkClick r:id="rId4"/>
              </a:rPr>
              <a:t>https://www.amazon.co.uk/</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&gt; [Accessed on 30</a:t>
            </a:r>
            <a:r>
              <a:rPr kumimoji="0" lang="en-GB" sz="1200" b="0" i="0" u="none" strike="noStrike" cap="none" normalizeH="0" baseline="30000" dirty="0">
                <a:ln>
                  <a:noFill/>
                </a:ln>
                <a:solidFill>
                  <a:schemeClr val="tx1"/>
                </a:solidFill>
                <a:effectLst/>
                <a:latin typeface="+mn-lt"/>
                <a:ea typeface="Arial" pitchFamily="34" charset="0"/>
                <a:cs typeface="Arial" pitchFamily="34" charset="0"/>
              </a:rPr>
              <a:t>th</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October 2021]</a:t>
            </a:r>
            <a:br>
              <a:rPr kumimoji="0" lang="en-US" sz="1200" b="0" i="0" u="none" strike="noStrike" cap="none" normalizeH="0" baseline="0" dirty="0">
                <a:ln>
                  <a:noFill/>
                </a:ln>
                <a:solidFill>
                  <a:schemeClr val="tx1"/>
                </a:solidFill>
                <a:effectLst/>
                <a:latin typeface="+mn-lt"/>
                <a:cs typeface="Arial" pitchFamily="34" charset="0"/>
              </a:rPr>
            </a:br>
            <a:r>
              <a:rPr kumimoji="0" lang="en-GB" sz="1200" b="0" i="0" u="none" strike="noStrike" cap="none" normalizeH="0" baseline="0" dirty="0">
                <a:ln>
                  <a:noFill/>
                </a:ln>
                <a:solidFill>
                  <a:schemeClr val="tx1"/>
                </a:solidFill>
                <a:effectLst/>
                <a:latin typeface="+mn-lt"/>
                <a:ea typeface="Arial" pitchFamily="34" charset="0"/>
                <a:cs typeface="Arial" pitchFamily="34" charset="0"/>
              </a:rPr>
              <a:t>Bouakel, M. and Zerbout, A., 2021. Perspectives of Big Data Analytics' Integration in the Business Strategy of Amazon, Inc. In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Big Data Analytics</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(pp. 201-220). Apple Academic Press.</a:t>
            </a:r>
            <a:br>
              <a:rPr kumimoji="0" lang="en-US" sz="1200" b="0" i="0" u="none" strike="noStrike" cap="none" normalizeH="0" baseline="0" dirty="0">
                <a:ln>
                  <a:noFill/>
                </a:ln>
                <a:solidFill>
                  <a:schemeClr val="tx1"/>
                </a:solidFill>
                <a:effectLst/>
                <a:latin typeface="+mn-lt"/>
                <a:cs typeface="Arial" pitchFamily="34" charset="0"/>
              </a:rPr>
            </a:br>
            <a:r>
              <a:rPr kumimoji="0" lang="en-GB" sz="1200" b="0" i="0" u="none" strike="noStrike" cap="none" normalizeH="0" baseline="0" dirty="0">
                <a:ln>
                  <a:noFill/>
                </a:ln>
                <a:solidFill>
                  <a:schemeClr val="tx1"/>
                </a:solidFill>
                <a:effectLst/>
                <a:latin typeface="+mn-lt"/>
                <a:ea typeface="Arial" pitchFamily="34" charset="0"/>
                <a:cs typeface="Arial" pitchFamily="34" charset="0"/>
              </a:rPr>
              <a:t>Cnbc, 2021.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Brexit Issue.</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[Online]. Available at: &lt;</a:t>
            </a:r>
            <a:r>
              <a:rPr kumimoji="0" lang="en-GB" sz="1200" b="0" i="0" u="none" strike="noStrike" cap="none" normalizeH="0" baseline="0" dirty="0">
                <a:ln>
                  <a:noFill/>
                </a:ln>
                <a:solidFill>
                  <a:schemeClr val="tx1"/>
                </a:solidFill>
                <a:effectLst/>
                <a:latin typeface="+mn-lt"/>
                <a:ea typeface="Arial" pitchFamily="34" charset="0"/>
                <a:cs typeface="Arial" pitchFamily="34" charset="0"/>
                <a:hlinkClick r:id="rId5"/>
              </a:rPr>
              <a:t>https://www.cnbc.com/2016/06/24/brexit-will-complicate-amazons-uk-expansion-plans.html</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&gt; [Accessed on 29</a:t>
            </a:r>
            <a:r>
              <a:rPr kumimoji="0" lang="en-GB" sz="1200" b="0" i="0" u="none" strike="noStrike" cap="none" normalizeH="0" baseline="30000" dirty="0">
                <a:ln>
                  <a:noFill/>
                </a:ln>
                <a:solidFill>
                  <a:schemeClr val="tx1"/>
                </a:solidFill>
                <a:effectLst/>
                <a:latin typeface="+mn-lt"/>
                <a:ea typeface="Arial" pitchFamily="34" charset="0"/>
                <a:cs typeface="Arial" pitchFamily="34" charset="0"/>
              </a:rPr>
              <a:t>th</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October 2021]</a:t>
            </a:r>
            <a:br>
              <a:rPr kumimoji="0" lang="en-US" sz="1200" b="0" i="0" u="none" strike="noStrike" cap="none" normalizeH="0" baseline="0" dirty="0">
                <a:ln>
                  <a:noFill/>
                </a:ln>
                <a:solidFill>
                  <a:schemeClr val="tx1"/>
                </a:solidFill>
                <a:effectLst/>
                <a:latin typeface="+mn-lt"/>
                <a:cs typeface="Arial" pitchFamily="34" charset="0"/>
              </a:rPr>
            </a:br>
            <a:r>
              <a:rPr kumimoji="0" lang="en-GB" sz="1200" b="0" i="0" u="none" strike="noStrike" cap="none" normalizeH="0" baseline="0" dirty="0">
                <a:ln>
                  <a:noFill/>
                </a:ln>
                <a:solidFill>
                  <a:schemeClr val="tx1"/>
                </a:solidFill>
                <a:effectLst/>
                <a:latin typeface="+mn-lt"/>
                <a:ea typeface="Arial" pitchFamily="34" charset="0"/>
                <a:cs typeface="Arial" pitchFamily="34" charset="0"/>
              </a:rPr>
              <a:t>Hahn, Y., Kim, D. and Youn, M.K., 2018. A Brief Analysis of Amazon and Distribution Strategy.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The Journal of Distribution Science</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16</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(4), pp.17-20.</a:t>
            </a:r>
            <a:br>
              <a:rPr kumimoji="0" lang="en-US" sz="1200" b="0" i="0" u="none" strike="noStrike" cap="none" normalizeH="0" baseline="0" dirty="0">
                <a:ln>
                  <a:noFill/>
                </a:ln>
                <a:solidFill>
                  <a:schemeClr val="tx1"/>
                </a:solidFill>
                <a:effectLst/>
                <a:latin typeface="+mn-lt"/>
                <a:cs typeface="Arial" pitchFamily="34" charset="0"/>
              </a:rPr>
            </a:br>
            <a:r>
              <a:rPr kumimoji="0" lang="en-GB" sz="1200" b="0" i="0" u="none" strike="noStrike" cap="none" normalizeH="0" baseline="0" dirty="0">
                <a:ln>
                  <a:noFill/>
                </a:ln>
                <a:solidFill>
                  <a:schemeClr val="tx1"/>
                </a:solidFill>
                <a:effectLst/>
                <a:latin typeface="+mn-lt"/>
                <a:ea typeface="Arial" pitchFamily="34" charset="0"/>
                <a:cs typeface="Arial" pitchFamily="34" charset="0"/>
              </a:rPr>
              <a:t>Legislation, 2021a,</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 Data Protection Act 2018. </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[Online]. Available at: &lt;</a:t>
            </a:r>
            <a:r>
              <a:rPr kumimoji="0" lang="en-GB" sz="1200" b="0" i="0" u="none" strike="noStrike" cap="none" normalizeH="0" baseline="0" dirty="0">
                <a:ln>
                  <a:noFill/>
                </a:ln>
                <a:solidFill>
                  <a:schemeClr val="tx1"/>
                </a:solidFill>
                <a:effectLst/>
                <a:latin typeface="+mn-lt"/>
                <a:ea typeface="Arial" pitchFamily="34" charset="0"/>
                <a:cs typeface="Arial" pitchFamily="34" charset="0"/>
                <a:hlinkClick r:id="rId6"/>
              </a:rPr>
              <a:t>https://www.legislation.gov.uk/ukpga/2018/12/contents/enacted</a:t>
            </a:r>
            <a:r>
              <a:rPr kumimoji="0" lang="en-US" sz="1200" b="0" i="0" u="none" strike="noStrike" cap="none" normalizeH="0" baseline="0" dirty="0">
                <a:ln>
                  <a:noFill/>
                </a:ln>
                <a:solidFill>
                  <a:schemeClr val="tx1"/>
                </a:solidFill>
                <a:effectLst/>
                <a:latin typeface="+mn-lt"/>
                <a:ea typeface="Arial" pitchFamily="34" charset="0"/>
                <a:cs typeface="Arial" pitchFamily="34" charset="0"/>
              </a:rPr>
              <a:t>&gt;</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[Accessed on 20th October 2021]</a:t>
            </a:r>
            <a:br>
              <a:rPr kumimoji="0" lang="en-US" sz="1200" b="0" i="0" u="none" strike="noStrike" cap="none" normalizeH="0" baseline="0" dirty="0">
                <a:ln>
                  <a:noFill/>
                </a:ln>
                <a:solidFill>
                  <a:schemeClr val="tx1"/>
                </a:solidFill>
                <a:effectLst/>
                <a:latin typeface="+mn-lt"/>
                <a:cs typeface="Arial" pitchFamily="34" charset="0"/>
              </a:rPr>
            </a:br>
            <a:r>
              <a:rPr kumimoji="0" lang="en-GB" sz="1200" b="0" i="0" u="none" strike="noStrike" cap="none" normalizeH="0" baseline="0" dirty="0">
                <a:ln>
                  <a:noFill/>
                </a:ln>
                <a:solidFill>
                  <a:schemeClr val="tx1"/>
                </a:solidFill>
                <a:effectLst/>
                <a:latin typeface="+mn-lt"/>
                <a:ea typeface="Arial" pitchFamily="34" charset="0"/>
                <a:cs typeface="Arial" pitchFamily="34" charset="0"/>
              </a:rPr>
              <a:t>Legislation, 2021b.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Equality Act 2010.</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[Online]. Available at: &lt;</a:t>
            </a:r>
            <a:r>
              <a:rPr kumimoji="0" lang="en-GB" sz="1200" b="0" i="0" u="none" strike="noStrike" cap="none" normalizeH="0" baseline="0" dirty="0">
                <a:ln>
                  <a:noFill/>
                </a:ln>
                <a:solidFill>
                  <a:schemeClr val="tx1"/>
                </a:solidFill>
                <a:effectLst/>
                <a:latin typeface="+mn-lt"/>
                <a:ea typeface="Arial" pitchFamily="34" charset="0"/>
                <a:cs typeface="Arial" pitchFamily="34" charset="0"/>
                <a:hlinkClick r:id="rId7"/>
              </a:rPr>
              <a:t>https://www.legislation.gov.uk/ukpga/2010/15/contents</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&gt; [Accessed on 23</a:t>
            </a:r>
            <a:r>
              <a:rPr kumimoji="0" lang="en-GB" sz="1200" b="0" i="0" u="none" strike="noStrike" cap="none" normalizeH="0" baseline="30000" dirty="0">
                <a:ln>
                  <a:noFill/>
                </a:ln>
                <a:solidFill>
                  <a:schemeClr val="tx1"/>
                </a:solidFill>
                <a:effectLst/>
                <a:latin typeface="+mn-lt"/>
                <a:ea typeface="Arial" pitchFamily="34" charset="0"/>
                <a:cs typeface="Arial" pitchFamily="34" charset="0"/>
              </a:rPr>
              <a:t>rd</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October 2021] </a:t>
            </a:r>
            <a:br>
              <a:rPr kumimoji="0" lang="en-US" sz="1200" b="0" i="0" u="none" strike="noStrike" cap="none" normalizeH="0" baseline="0" dirty="0">
                <a:ln>
                  <a:noFill/>
                </a:ln>
                <a:solidFill>
                  <a:schemeClr val="tx1"/>
                </a:solidFill>
                <a:effectLst/>
                <a:latin typeface="+mn-lt"/>
                <a:cs typeface="Arial" pitchFamily="34" charset="0"/>
              </a:rPr>
            </a:br>
            <a:r>
              <a:rPr kumimoji="0" lang="en-GB" sz="1200" b="0" i="0" u="none" strike="noStrike" cap="none" normalizeH="0" baseline="0" dirty="0">
                <a:ln>
                  <a:noFill/>
                </a:ln>
                <a:solidFill>
                  <a:schemeClr val="tx1"/>
                </a:solidFill>
                <a:effectLst/>
                <a:latin typeface="+mn-lt"/>
                <a:ea typeface="Arial" pitchFamily="34" charset="0"/>
                <a:cs typeface="Arial" pitchFamily="34" charset="0"/>
              </a:rPr>
              <a:t>Legislation, 2021c.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Environmental Protection Act 1990.</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[Online]. Available at: &lt;</a:t>
            </a:r>
            <a:r>
              <a:rPr kumimoji="0" lang="en-GB" sz="1200" b="0" i="0" u="none" strike="noStrike" cap="none" normalizeH="0" baseline="0" dirty="0">
                <a:ln>
                  <a:noFill/>
                </a:ln>
                <a:solidFill>
                  <a:schemeClr val="tx1"/>
                </a:solidFill>
                <a:effectLst/>
                <a:latin typeface="+mn-lt"/>
                <a:ea typeface="Arial" pitchFamily="34" charset="0"/>
                <a:cs typeface="Arial" pitchFamily="34" charset="0"/>
                <a:hlinkClick r:id="rId8"/>
              </a:rPr>
              <a:t>https://www.legislation.gov.uk/ukpga/1990/43/contents</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&gt; [Accessed on 21</a:t>
            </a:r>
            <a:r>
              <a:rPr kumimoji="0" lang="en-GB" sz="1200" b="0" i="0" u="none" strike="noStrike" cap="none" normalizeH="0" baseline="30000" dirty="0">
                <a:ln>
                  <a:noFill/>
                </a:ln>
                <a:solidFill>
                  <a:schemeClr val="tx1"/>
                </a:solidFill>
                <a:effectLst/>
                <a:latin typeface="+mn-lt"/>
                <a:ea typeface="Arial" pitchFamily="34" charset="0"/>
                <a:cs typeface="Arial" pitchFamily="34" charset="0"/>
              </a:rPr>
              <a:t>st</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October 2021] </a:t>
            </a:r>
            <a:br>
              <a:rPr kumimoji="0" lang="en-US" sz="1200" b="0" i="0" u="none" strike="noStrike" cap="none" normalizeH="0" baseline="0" dirty="0">
                <a:ln>
                  <a:noFill/>
                </a:ln>
                <a:solidFill>
                  <a:schemeClr val="tx1"/>
                </a:solidFill>
                <a:effectLst/>
                <a:latin typeface="+mn-lt"/>
                <a:cs typeface="Arial" pitchFamily="34" charset="0"/>
              </a:rPr>
            </a:br>
            <a:r>
              <a:rPr kumimoji="0" lang="en-GB" sz="1200" b="0" i="0" u="none" strike="noStrike" cap="none" normalizeH="0" baseline="0" dirty="0">
                <a:ln>
                  <a:noFill/>
                </a:ln>
                <a:solidFill>
                  <a:schemeClr val="tx1"/>
                </a:solidFill>
                <a:effectLst/>
                <a:latin typeface="+mn-lt"/>
                <a:ea typeface="Arial" pitchFamily="34" charset="0"/>
                <a:cs typeface="Arial" pitchFamily="34" charset="0"/>
              </a:rPr>
              <a:t>Legislation, 2021d.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Public Services (Social Value) Act 2012.</a:t>
            </a:r>
            <a:r>
              <a:rPr kumimoji="0" lang="en-US" sz="1200" b="0" i="0" u="none" strike="noStrike" cap="none" normalizeH="0" baseline="0" dirty="0">
                <a:ln>
                  <a:noFill/>
                </a:ln>
                <a:solidFill>
                  <a:schemeClr val="tx1"/>
                </a:solidFill>
                <a:effectLst/>
                <a:latin typeface="+mn-lt"/>
                <a:ea typeface="Arial" pitchFamily="34" charset="0"/>
                <a:cs typeface="Arial" pitchFamily="34" charset="0"/>
              </a:rPr>
              <a:t> Available at: &lt;</a:t>
            </a:r>
            <a:r>
              <a:rPr kumimoji="0" lang="en-GB" sz="1200" b="0" i="0" u="none" strike="noStrike" cap="none" normalizeH="0" baseline="0" dirty="0">
                <a:ln>
                  <a:noFill/>
                </a:ln>
                <a:solidFill>
                  <a:schemeClr val="tx1"/>
                </a:solidFill>
                <a:effectLst/>
                <a:latin typeface="+mn-lt"/>
                <a:ea typeface="Arial" pitchFamily="34" charset="0"/>
                <a:cs typeface="Arial" pitchFamily="34" charset="0"/>
                <a:hlinkClick r:id="rId9"/>
              </a:rPr>
              <a:t>https://www.legislation.gov.uk/ukpga/2012/3/enacted</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&gt; [Accessed on 28</a:t>
            </a:r>
            <a:r>
              <a:rPr kumimoji="0" lang="en-GB" sz="1200" b="0" i="0" u="none" strike="noStrike" cap="none" normalizeH="0" baseline="30000" dirty="0">
                <a:ln>
                  <a:noFill/>
                </a:ln>
                <a:solidFill>
                  <a:schemeClr val="tx1"/>
                </a:solidFill>
                <a:effectLst/>
                <a:latin typeface="+mn-lt"/>
                <a:ea typeface="Arial" pitchFamily="34" charset="0"/>
                <a:cs typeface="Arial" pitchFamily="34" charset="0"/>
              </a:rPr>
              <a:t>th</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October 2021]</a:t>
            </a:r>
            <a:br>
              <a:rPr kumimoji="0" lang="en-US" sz="1200" b="0" i="0" u="none" strike="noStrike" cap="none" normalizeH="0" baseline="0" dirty="0">
                <a:ln>
                  <a:noFill/>
                </a:ln>
                <a:solidFill>
                  <a:schemeClr val="tx1"/>
                </a:solidFill>
                <a:effectLst/>
                <a:latin typeface="+mn-lt"/>
                <a:cs typeface="Arial" pitchFamily="34" charset="0"/>
              </a:rPr>
            </a:br>
            <a:r>
              <a:rPr kumimoji="0" lang="en-US" sz="1200" b="0" i="0" u="none" strike="noStrike" cap="none" normalizeH="0" baseline="0" dirty="0">
                <a:ln>
                  <a:noFill/>
                </a:ln>
                <a:solidFill>
                  <a:schemeClr val="tx1"/>
                </a:solidFill>
                <a:effectLst/>
                <a:latin typeface="+mn-lt"/>
                <a:ea typeface="Arial" pitchFamily="34" charset="0"/>
                <a:cs typeface="Arial" pitchFamily="34" charset="0"/>
              </a:rPr>
              <a:t>Omar, M. and Mahmood, N., 2020. Mediating the effect of organizational culture on the relationship between training and development and organizational performance. </a:t>
            </a:r>
            <a:r>
              <a:rPr kumimoji="0" lang="en-US" sz="1200" b="0" i="1" u="none" strike="noStrike" cap="none" normalizeH="0" baseline="0" dirty="0">
                <a:ln>
                  <a:noFill/>
                </a:ln>
                <a:solidFill>
                  <a:schemeClr val="tx1"/>
                </a:solidFill>
                <a:effectLst/>
                <a:latin typeface="+mn-lt"/>
                <a:ea typeface="Arial" pitchFamily="34" charset="0"/>
                <a:cs typeface="Arial" pitchFamily="34" charset="0"/>
              </a:rPr>
              <a:t>Management Science Letters</a:t>
            </a:r>
            <a:r>
              <a:rPr kumimoji="0" lang="en-US" sz="1200" b="0" i="0" u="none" strike="noStrike" cap="none" normalizeH="0" baseline="0" dirty="0">
                <a:ln>
                  <a:noFill/>
                </a:ln>
                <a:solidFill>
                  <a:schemeClr val="tx1"/>
                </a:solidFill>
                <a:effectLst/>
                <a:latin typeface="+mn-lt"/>
                <a:ea typeface="Arial" pitchFamily="34" charset="0"/>
                <a:cs typeface="Arial" pitchFamily="34" charset="0"/>
              </a:rPr>
              <a:t>, </a:t>
            </a:r>
            <a:r>
              <a:rPr kumimoji="0" lang="en-US" sz="1200" b="0" i="1" u="none" strike="noStrike" cap="none" normalizeH="0" baseline="0" dirty="0">
                <a:ln>
                  <a:noFill/>
                </a:ln>
                <a:solidFill>
                  <a:schemeClr val="tx1"/>
                </a:solidFill>
                <a:effectLst/>
                <a:latin typeface="+mn-lt"/>
                <a:ea typeface="Arial" pitchFamily="34" charset="0"/>
                <a:cs typeface="Arial" pitchFamily="34" charset="0"/>
              </a:rPr>
              <a:t>10</a:t>
            </a:r>
            <a:r>
              <a:rPr kumimoji="0" lang="en-US" sz="1200" b="0" i="0" u="none" strike="noStrike" cap="none" normalizeH="0" baseline="0" dirty="0">
                <a:ln>
                  <a:noFill/>
                </a:ln>
                <a:solidFill>
                  <a:schemeClr val="tx1"/>
                </a:solidFill>
                <a:effectLst/>
                <a:latin typeface="+mn-lt"/>
                <a:ea typeface="Arial" pitchFamily="34" charset="0"/>
                <a:cs typeface="Arial" pitchFamily="34" charset="0"/>
              </a:rPr>
              <a:t>(16), pp.3793-3800.</a:t>
            </a:r>
            <a:br>
              <a:rPr kumimoji="0" lang="en-US" sz="1200" b="0" i="0" u="none" strike="noStrike" cap="none" normalizeH="0" baseline="0" dirty="0">
                <a:ln>
                  <a:noFill/>
                </a:ln>
                <a:solidFill>
                  <a:schemeClr val="tx1"/>
                </a:solidFill>
                <a:effectLst/>
                <a:latin typeface="+mn-lt"/>
                <a:cs typeface="Arial" pitchFamily="34" charset="0"/>
              </a:rPr>
            </a:br>
            <a:r>
              <a:rPr kumimoji="0" lang="en-GB" sz="1200" b="0" i="0" u="none" strike="noStrike" cap="none" normalizeH="0" baseline="0" dirty="0">
                <a:ln>
                  <a:noFill/>
                </a:ln>
                <a:solidFill>
                  <a:schemeClr val="tx1"/>
                </a:solidFill>
                <a:effectLst/>
                <a:latin typeface="+mn-lt"/>
                <a:ea typeface="Arial" pitchFamily="34" charset="0"/>
                <a:cs typeface="Arial" pitchFamily="34" charset="0"/>
              </a:rPr>
              <a:t>Ryu, M.H., Cho, Y. and Lee, D., 2019. Should small-scale online retailers diversify distribution channels into offline channels? Focused on the clothing and fashion industry.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Journal of Retailing and Consumer Services</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47</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pp.74-77.</a:t>
            </a:r>
            <a:br>
              <a:rPr kumimoji="0" lang="en-US" sz="1200" b="0" i="0" u="none" strike="noStrike" cap="none" normalizeH="0" baseline="0" dirty="0">
                <a:ln>
                  <a:noFill/>
                </a:ln>
                <a:solidFill>
                  <a:schemeClr val="tx1"/>
                </a:solidFill>
                <a:effectLst/>
                <a:latin typeface="+mn-lt"/>
                <a:cs typeface="Arial" pitchFamily="34" charset="0"/>
              </a:rPr>
            </a:br>
            <a:r>
              <a:rPr kumimoji="0" lang="en-GB" sz="1200" b="0" i="0" u="none" strike="noStrike" cap="none" normalizeH="0" baseline="0" dirty="0">
                <a:ln>
                  <a:noFill/>
                </a:ln>
                <a:solidFill>
                  <a:schemeClr val="tx1"/>
                </a:solidFill>
                <a:effectLst/>
                <a:latin typeface="+mn-lt"/>
                <a:ea typeface="Arial" pitchFamily="34" charset="0"/>
                <a:cs typeface="Arial" pitchFamily="34" charset="0"/>
              </a:rPr>
              <a:t>Statista, 2021a.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United Kingdom: Inflation rate from 1986 to 2026.</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[Online]. Available at: &lt;</a:t>
            </a:r>
            <a:r>
              <a:rPr kumimoji="0" lang="en-GB" sz="1200" b="0" i="0" u="none" strike="noStrike" cap="none" normalizeH="0" baseline="0" dirty="0">
                <a:ln>
                  <a:noFill/>
                </a:ln>
                <a:solidFill>
                  <a:schemeClr val="tx1"/>
                </a:solidFill>
                <a:effectLst/>
                <a:latin typeface="+mn-lt"/>
                <a:ea typeface="Arial" pitchFamily="34" charset="0"/>
                <a:cs typeface="Arial" pitchFamily="34" charset="0"/>
                <a:hlinkClick r:id="rId10"/>
              </a:rPr>
              <a:t>https://www.statista.com/statistics/270384/inflation-rate-in-the-united-kingdom/</a:t>
            </a:r>
            <a:r>
              <a:rPr kumimoji="0" lang="en-US" sz="1200" b="0" i="0" u="none" strike="noStrike" cap="none" normalizeH="0" baseline="0" dirty="0">
                <a:ln>
                  <a:noFill/>
                </a:ln>
                <a:solidFill>
                  <a:schemeClr val="tx1"/>
                </a:solidFill>
                <a:effectLst/>
                <a:latin typeface="+mn-lt"/>
                <a:ea typeface="Arial" pitchFamily="34" charset="0"/>
                <a:cs typeface="Arial" pitchFamily="34" charset="0"/>
              </a:rPr>
              <a:t>&gt;</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[Accessed on 22nd October 2021]</a:t>
            </a:r>
            <a:br>
              <a:rPr kumimoji="0" lang="en-US" sz="1200" b="0" i="0" u="none" strike="noStrike" cap="none" normalizeH="0" baseline="0" dirty="0">
                <a:ln>
                  <a:noFill/>
                </a:ln>
                <a:solidFill>
                  <a:schemeClr val="tx1"/>
                </a:solidFill>
                <a:effectLst/>
                <a:latin typeface="+mn-lt"/>
                <a:cs typeface="Arial" pitchFamily="34" charset="0"/>
              </a:rPr>
            </a:br>
            <a:r>
              <a:rPr kumimoji="0" lang="en-GB" sz="1200" b="0" i="0" u="none" strike="noStrike" cap="none" normalizeH="0" baseline="0" dirty="0">
                <a:ln>
                  <a:noFill/>
                </a:ln>
                <a:solidFill>
                  <a:schemeClr val="tx1"/>
                </a:solidFill>
                <a:effectLst/>
                <a:latin typeface="+mn-lt"/>
                <a:ea typeface="Arial" pitchFamily="34" charset="0"/>
                <a:cs typeface="Arial" pitchFamily="34" charset="0"/>
              </a:rPr>
              <a:t>Statista, 2021b. </a:t>
            </a:r>
            <a:r>
              <a:rPr kumimoji="0" lang="en-GB" sz="1200" b="0" i="1" u="none" strike="noStrike" cap="none" normalizeH="0" baseline="0" dirty="0">
                <a:ln>
                  <a:noFill/>
                </a:ln>
                <a:solidFill>
                  <a:schemeClr val="tx1"/>
                </a:solidFill>
                <a:effectLst/>
                <a:latin typeface="+mn-lt"/>
                <a:ea typeface="Arial" pitchFamily="34" charset="0"/>
                <a:cs typeface="Arial" pitchFamily="34" charset="0"/>
              </a:rPr>
              <a:t>Net sales value of Amazon worldwide from 2016 to 2026</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[Online]. Available at: &lt;</a:t>
            </a:r>
            <a:r>
              <a:rPr kumimoji="0" lang="en-GB" sz="1200" b="0" i="0" u="none" strike="noStrike" cap="none" normalizeH="0" baseline="0" dirty="0">
                <a:ln>
                  <a:noFill/>
                </a:ln>
                <a:solidFill>
                  <a:schemeClr val="tx1"/>
                </a:solidFill>
                <a:effectLst/>
                <a:latin typeface="+mn-lt"/>
                <a:ea typeface="Arial" pitchFamily="34" charset="0"/>
                <a:cs typeface="Arial" pitchFamily="34" charset="0"/>
                <a:hlinkClick r:id="rId11"/>
              </a:rPr>
              <a:t>https://www.statista.com/statistics/1264135/amazon-net-sales/</a:t>
            </a:r>
            <a:r>
              <a:rPr kumimoji="0" lang="en-US" sz="1200" b="0" i="0" u="none" strike="noStrike" cap="none" normalizeH="0" baseline="0" dirty="0">
                <a:ln>
                  <a:noFill/>
                </a:ln>
                <a:solidFill>
                  <a:schemeClr val="tx1"/>
                </a:solidFill>
                <a:effectLst/>
                <a:latin typeface="+mn-lt"/>
                <a:ea typeface="Arial" pitchFamily="34" charset="0"/>
                <a:cs typeface="Arial" pitchFamily="34" charset="0"/>
              </a:rPr>
              <a:t>&gt;</a:t>
            </a:r>
            <a:r>
              <a:rPr kumimoji="0" lang="en-GB" sz="1200" b="0" i="0" u="none" strike="noStrike" cap="none" normalizeH="0" baseline="0" dirty="0">
                <a:ln>
                  <a:noFill/>
                </a:ln>
                <a:solidFill>
                  <a:schemeClr val="tx1"/>
                </a:solidFill>
                <a:effectLst/>
                <a:latin typeface="+mn-lt"/>
                <a:ea typeface="Arial" pitchFamily="34" charset="0"/>
                <a:cs typeface="Arial" pitchFamily="34" charset="0"/>
              </a:rPr>
              <a:t> [Accessed on 29th October 2021]</a:t>
            </a:r>
            <a:br>
              <a:rPr kumimoji="0" lang="en-GB" sz="1200" b="0" i="0" u="none" strike="noStrike" cap="none" normalizeH="0" baseline="0" dirty="0">
                <a:ln>
                  <a:noFill/>
                </a:ln>
                <a:solidFill>
                  <a:schemeClr val="tx1"/>
                </a:solidFill>
                <a:effectLst/>
                <a:latin typeface="+mn-lt"/>
                <a:ea typeface="Arial" pitchFamily="34" charset="0"/>
                <a:cs typeface="Arial" pitchFamily="34" charset="0"/>
              </a:rPr>
            </a:br>
            <a:r>
              <a:rPr lang="en-GB" sz="1200" dirty="0">
                <a:latin typeface="+mn-lt"/>
                <a:cs typeface="Arial" pitchFamily="34" charset="0"/>
              </a:rPr>
              <a:t>Bbc, 2021. Amazon opens first UK non-food store. [Online]. Available at: &lt;</a:t>
            </a:r>
            <a:r>
              <a:rPr lang="en-GB" sz="1200" dirty="0">
                <a:latin typeface="+mn-lt"/>
                <a:cs typeface="Arial" pitchFamily="34" charset="0"/>
                <a:hlinkClick r:id="rId12"/>
              </a:rPr>
              <a:t>https://www.bbc.com/news/business-58806762</a:t>
            </a:r>
            <a:r>
              <a:rPr lang="en-GB" sz="1200" dirty="0">
                <a:latin typeface="+mn-lt"/>
                <a:cs typeface="Arial" pitchFamily="34" charset="0"/>
              </a:rPr>
              <a:t>&gt; [Accessed on 30</a:t>
            </a:r>
            <a:r>
              <a:rPr lang="en-GB" sz="1200" baseline="30000" dirty="0">
                <a:latin typeface="+mn-lt"/>
                <a:cs typeface="Arial" pitchFamily="34" charset="0"/>
              </a:rPr>
              <a:t>th</a:t>
            </a:r>
            <a:r>
              <a:rPr lang="en-GB" sz="1200" dirty="0">
                <a:latin typeface="+mn-lt"/>
                <a:cs typeface="Arial" pitchFamily="34" charset="0"/>
              </a:rPr>
              <a:t> October 2021]</a:t>
            </a:r>
            <a:br>
              <a:rPr lang="en-IN" sz="1200" dirty="0">
                <a:latin typeface="+mn-lt"/>
                <a:cs typeface="Arial" pitchFamily="34" charset="0"/>
              </a:rPr>
            </a:br>
            <a:r>
              <a:rPr lang="en-IN" sz="1200" dirty="0">
                <a:latin typeface="+mn-lt"/>
                <a:cs typeface="Arial" pitchFamily="34" charset="0"/>
              </a:rPr>
              <a:t>Furholt, M., Grier, C., Spriggs, M. and Earle, T., 2020. Political economy in the archaeology of emergent complexity: A synthesis of bottom-up and top-down approaches. </a:t>
            </a:r>
            <a:r>
              <a:rPr lang="en-IN" sz="1200" i="1" dirty="0">
                <a:latin typeface="+mn-lt"/>
                <a:cs typeface="Arial" pitchFamily="34" charset="0"/>
              </a:rPr>
              <a:t>Journal of archaeological method and theory</a:t>
            </a:r>
            <a:r>
              <a:rPr lang="en-IN" sz="1200" dirty="0">
                <a:latin typeface="+mn-lt"/>
                <a:cs typeface="Arial" pitchFamily="34" charset="0"/>
              </a:rPr>
              <a:t>, </a:t>
            </a:r>
            <a:r>
              <a:rPr lang="en-IN" sz="1200" i="1" dirty="0">
                <a:latin typeface="+mn-lt"/>
                <a:cs typeface="Arial" pitchFamily="34" charset="0"/>
              </a:rPr>
              <a:t>27</a:t>
            </a:r>
            <a:r>
              <a:rPr lang="en-IN" sz="1200" dirty="0">
                <a:latin typeface="+mn-lt"/>
                <a:cs typeface="Arial" pitchFamily="34" charset="0"/>
              </a:rPr>
              <a:t>(2), pp.157-191.</a:t>
            </a:r>
            <a:br>
              <a:rPr lang="en-IN" sz="1200" dirty="0">
                <a:latin typeface="+mn-lt"/>
                <a:cs typeface="Arial" pitchFamily="34" charset="0"/>
              </a:rPr>
            </a:br>
            <a:br>
              <a:rPr kumimoji="0" lang="en-GB" sz="1200" b="0" i="0" u="none" strike="noStrike" cap="none" normalizeH="0" baseline="0" dirty="0">
                <a:ln>
                  <a:noFill/>
                </a:ln>
                <a:solidFill>
                  <a:schemeClr val="tx1"/>
                </a:solidFill>
                <a:effectLst/>
                <a:latin typeface="+mn-lt"/>
                <a:ea typeface="Arial" pitchFamily="34" charset="0"/>
                <a:cs typeface="Arial" pitchFamily="34" charset="0"/>
              </a:rPr>
            </a:br>
            <a:br>
              <a:rPr kumimoji="0" lang="en-US" sz="1200" b="0" i="0" u="none" strike="noStrike" cap="none" normalizeH="0" baseline="0" dirty="0">
                <a:ln>
                  <a:noFill/>
                </a:ln>
                <a:solidFill>
                  <a:schemeClr val="tx1"/>
                </a:solidFill>
                <a:effectLst/>
                <a:latin typeface="+mn-lt"/>
                <a:cs typeface="Arial" pitchFamily="34" charset="0"/>
              </a:rPr>
            </a:br>
            <a:endParaRPr lang="en-GB" sz="1200" dirty="0">
              <a:latin typeface="+mn-lt"/>
            </a:endParaRPr>
          </a:p>
        </p:txBody>
      </p:sp>
    </p:spTree>
    <p:extLst>
      <p:ext uri="{BB962C8B-B14F-4D97-AF65-F5344CB8AC3E}">
        <p14:creationId xmlns:p14="http://schemas.microsoft.com/office/powerpoint/2010/main" val="26910440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242</TotalTime>
  <Words>2819</Words>
  <Application>Microsoft Office PowerPoint</Application>
  <PresentationFormat>Widescreen</PresentationFormat>
  <Paragraphs>120</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Aral</vt:lpstr>
      <vt:lpstr>Arial</vt:lpstr>
      <vt:lpstr>Trebuchet MS</vt:lpstr>
      <vt:lpstr>Wingdings 3</vt:lpstr>
      <vt:lpstr>Facet</vt:lpstr>
      <vt:lpstr>Amazon </vt:lpstr>
      <vt:lpstr>Contents</vt:lpstr>
      <vt:lpstr>Introduction</vt:lpstr>
      <vt:lpstr>Background of Amazon</vt:lpstr>
      <vt:lpstr>Why Amazon has decided to move onto physical stores?</vt:lpstr>
      <vt:lpstr>Analyse the differences between Amazon’s physical organisational structure &amp; performance, and online organisational structure and performance </vt:lpstr>
      <vt:lpstr>Analyse the differences between Amazon’s physical organisational structure &amp; performance, and online organisational structure and performance </vt:lpstr>
      <vt:lpstr>Discuss different tasks and skills that management team of Amazon at Bluewater Amazon store can apply to bring operational effectiveness</vt:lpstr>
      <vt:lpstr>DIFFERENT TASKS AND SKILLS THAT MANAGEMENT OF AMAZON AT BLUEWATER AMAZON STORE CAN APPLY TO BRING OPPERATIONAL EFFECTIVENESS</vt:lpstr>
      <vt:lpstr>“Workplace motivation at Bluewater Amazon store- description stage”</vt:lpstr>
      <vt:lpstr>Evaluate how management team of Amazon at Bluewater Amazon store can influence and motivate non-management staff members to improve their overall performance</vt:lpstr>
      <vt:lpstr>PowerPoint Presentation</vt:lpstr>
      <vt:lpstr>An analysis of internal and external factors influencing individual and group behaviour and performance of the management team of Amazon at Bluewater Amazon store</vt:lpstr>
      <vt:lpstr>An analysis of internal and external factors influencing individual and group behaviour and performance of the management team of Amazon at Bluewater Amazon store</vt:lpstr>
      <vt:lpstr>Conclusion</vt:lpstr>
      <vt:lpstr>Reference list </vt:lpstr>
      <vt:lpstr>Aboutamazon, 2021a, Amazon Global Human Rights Principles. [Online]. Available at: &lt;https://sustainability.aboutamazon.com/people/human-rights/principles&gt; [Accessed on: 27th October 2021] Aboutamazon, 2021b. How Amazon helps military veterans and spouses reimagine their careers. [Online]. Available at: &lt;https://www.aboutamazon.com/news/workplace/how-amazon-helps-military-veterans-and-spouses-reimagine-their-careers&gt; [Accessed on 28th October 2021] Amazon, 2021. Home. [Online]. Available at: &lt;https://www.amazon.co.uk/&gt; [Accessed on 30th October 2021] Bouakel, M. and Zerbout, A., 2021. Perspectives of Big Data Analytics' Integration in the Business Strategy of Amazon, Inc. In Big Data Analytics (pp. 201-220). Apple Academic Press. Cnbc, 2021. Brexit Issue. [Online]. Available at: &lt;https://www.cnbc.com/2016/06/24/brexit-will-complicate-amazons-uk-expansion-plans.html&gt; [Accessed on 29th October 2021] Hahn, Y., Kim, D. and Youn, M.K., 2018. A Brief Analysis of Amazon and Distribution Strategy. The Journal of Distribution Science, 16(4), pp.17-20. Legislation, 2021a, Data Protection Act 2018. [Online]. Available at: &lt;https://www.legislation.gov.uk/ukpga/2018/12/contents/enacted&gt; [Accessed on 20th October 2021] Legislation, 2021b. Equality Act 2010. [Online]. Available at: &lt;https://www.legislation.gov.uk/ukpga/2010/15/contents&gt; [Accessed on 23rd October 2021]  Legislation, 2021c. Environmental Protection Act 1990. [Online]. Available at: &lt;https://www.legislation.gov.uk/ukpga/1990/43/contents&gt; [Accessed on 21st October 2021]  Legislation, 2021d. Public Services (Social Value) Act 2012. Available at: &lt;https://www.legislation.gov.uk/ukpga/2012/3/enacted&gt; [Accessed on 28th October 2021] Omar, M. and Mahmood, N., 2020. Mediating the effect of organizational culture on the relationship between training and development and organizational performance. Management Science Letters, 10(16), pp.3793-3800. Ryu, M.H., Cho, Y. and Lee, D., 2019. Should small-scale online retailers diversify distribution channels into offline channels? Focused on the clothing and fashion industry. Journal of Retailing and Consumer Services, 47, pp.74-77. Statista, 2021a. United Kingdom: Inflation rate from 1986 to 2026. [Online]. Available at: &lt;https://www.statista.com/statistics/270384/inflation-rate-in-the-united-kingdom/&gt; [Accessed on 22nd October 2021] Statista, 2021b. Net sales value of Amazon worldwide from 2016 to 2026. [Online]. Available at: &lt;https://www.statista.com/statistics/1264135/amazon-net-sales/&gt; [Accessed on 29th October 2021] Bbc, 2021. Amazon opens first UK non-food store. [Online]. Available at: &lt;https://www.bbc.com/news/business-58806762&gt; [Accessed on 30th October 2021] Furholt, M., Grier, C., Spriggs, M. and Earle, T., 2020. Political economy in the archaeology of emergent complexity: A synthesis of bottom-up and top-down approaches. Journal of archaeological method and theory, 27(2), pp.157-191.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 </dc:title>
  <dc:creator>Stefani Stefanova (2028009)</dc:creator>
  <cp:lastModifiedBy>Stefani Stefanova (2028009)</cp:lastModifiedBy>
  <cp:revision>4</cp:revision>
  <dcterms:created xsi:type="dcterms:W3CDTF">2021-12-15T16:32:18Z</dcterms:created>
  <dcterms:modified xsi:type="dcterms:W3CDTF">2021-12-15T21:14:44Z</dcterms:modified>
</cp:coreProperties>
</file>