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7" r:id="rId2"/>
    <p:sldId id="267" r:id="rId3"/>
    <p:sldId id="286" r:id="rId4"/>
    <p:sldId id="264" r:id="rId5"/>
    <p:sldId id="265" r:id="rId6"/>
    <p:sldId id="258" r:id="rId7"/>
    <p:sldId id="281" r:id="rId8"/>
    <p:sldId id="259" r:id="rId9"/>
    <p:sldId id="279" r:id="rId10"/>
    <p:sldId id="260" r:id="rId11"/>
    <p:sldId id="280" r:id="rId12"/>
    <p:sldId id="261" r:id="rId13"/>
    <p:sldId id="282" r:id="rId14"/>
    <p:sldId id="263" r:id="rId15"/>
    <p:sldId id="283" r:id="rId16"/>
    <p:sldId id="262" r:id="rId17"/>
    <p:sldId id="284" r:id="rId18"/>
    <p:sldId id="285"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D13D3A"/>
    <a:srgbClr val="8555AD"/>
    <a:srgbClr val="02B2D4"/>
    <a:srgbClr val="AECE25"/>
    <a:srgbClr val="F13A48"/>
    <a:srgbClr val="C3A6B9"/>
    <a:srgbClr val="FCC386"/>
    <a:srgbClr val="E2EF88"/>
    <a:srgbClr val="ABD2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55"/>
    <p:restoredTop sz="94643"/>
  </p:normalViewPr>
  <p:slideViewPr>
    <p:cSldViewPr snapToGrid="0" snapToObjects="1">
      <p:cViewPr>
        <p:scale>
          <a:sx n="73" d="100"/>
          <a:sy n="73" d="100"/>
        </p:scale>
        <p:origin x="784" y="46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7D516E-71A5-9141-B716-14B3D54D9ED0}" type="datetimeFigureOut">
              <a:rPr lang="en-US" smtClean="0"/>
              <a:t>2/26/18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B779D-9391-934D-99BF-0832D32B82FB}" type="slidenum">
              <a:rPr lang="en-US" smtClean="0"/>
              <a:t>‹#›</a:t>
            </a:fld>
            <a:endParaRPr lang="en-US"/>
          </a:p>
        </p:txBody>
      </p:sp>
    </p:spTree>
    <p:extLst>
      <p:ext uri="{BB962C8B-B14F-4D97-AF65-F5344CB8AC3E}">
        <p14:creationId xmlns:p14="http://schemas.microsoft.com/office/powerpoint/2010/main" val="1397377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FC3A6B3-1102-4E40-A0A2-1632BE281C8A}" type="datetimeFigureOut">
              <a:rPr lang="en-US" smtClean="0"/>
              <a:t>2/26/18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25444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FC3A6B3-1102-4E40-A0A2-1632BE281C8A}" type="datetimeFigureOut">
              <a:rPr lang="en-US" smtClean="0"/>
              <a:t>2/26/18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855577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C3A6B3-1102-4E40-A0A2-1632BE281C8A}" type="datetimeFigureOut">
              <a:rPr lang="en-US" smtClean="0"/>
              <a:t>2/26/18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45886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FC3A6B3-1102-4E40-A0A2-1632BE281C8A}" type="datetimeFigureOut">
              <a:rPr lang="en-US" smtClean="0"/>
              <a:t>2/26/18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64084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FC3A6B3-1102-4E40-A0A2-1632BE281C8A}" type="datetimeFigureOut">
              <a:rPr lang="en-US" smtClean="0"/>
              <a:t>2/26/18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788453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FC3A6B3-1102-4E40-A0A2-1632BE281C8A}" type="datetimeFigureOut">
              <a:rPr lang="en-US" smtClean="0"/>
              <a:t>2/26/18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207182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C3A6B3-1102-4E40-A0A2-1632BE281C8A}" type="datetimeFigureOut">
              <a:rPr lang="en-US" smtClean="0"/>
              <a:t>2/26/18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045806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C3A6B3-1102-4E40-A0A2-1632BE281C8A}" type="datetimeFigureOut">
              <a:rPr lang="en-US" smtClean="0"/>
              <a:t>2/26/18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867544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C3A6B3-1102-4E40-A0A2-1632BE281C8A}" type="datetimeFigureOut">
              <a:rPr lang="en-US" smtClean="0"/>
              <a:t>2/26/18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92065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FC3A6B3-1102-4E40-A0A2-1632BE281C8A}" type="datetimeFigureOut">
              <a:rPr lang="en-US" smtClean="0"/>
              <a:t>2/26/18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376634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FC3A6B3-1102-4E40-A0A2-1632BE281C8A}" type="datetimeFigureOut">
              <a:rPr lang="en-US" smtClean="0"/>
              <a:t>2/26/18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64E236-E8D9-A842-B702-1B7F378ADA71}" type="slidenum">
              <a:rPr lang="en-US" smtClean="0"/>
              <a:t>‹#›</a:t>
            </a:fld>
            <a:endParaRPr lang="en-US"/>
          </a:p>
        </p:txBody>
      </p:sp>
    </p:spTree>
    <p:extLst>
      <p:ext uri="{BB962C8B-B14F-4D97-AF65-F5344CB8AC3E}">
        <p14:creationId xmlns:p14="http://schemas.microsoft.com/office/powerpoint/2010/main" val="14622884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l="-13000" r="-1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C3A6B3-1102-4E40-A0A2-1632BE281C8A}" type="datetimeFigureOut">
              <a:rPr lang="en-US" smtClean="0"/>
              <a:t>2/26/18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64E236-E8D9-A842-B702-1B7F378ADA71}" type="slidenum">
              <a:rPr lang="en-US" smtClean="0"/>
              <a:t>‹#›</a:t>
            </a:fld>
            <a:endParaRPr lang="en-US"/>
          </a:p>
        </p:txBody>
      </p:sp>
    </p:spTree>
    <p:extLst>
      <p:ext uri="{BB962C8B-B14F-4D97-AF65-F5344CB8AC3E}">
        <p14:creationId xmlns:p14="http://schemas.microsoft.com/office/powerpoint/2010/main" val="9023492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1" Type="http://schemas.microsoft.com/office/2007/relationships/media" Target="../media/media1.m4a"/><Relationship Id="rId2" Type="http://schemas.openxmlformats.org/officeDocument/2006/relationships/audio" Target="../media/media1.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2.m4a"/><Relationship Id="rId2" Type="http://schemas.openxmlformats.org/officeDocument/2006/relationships/audio" Target="../media/media2.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5.jpeg"/><Relationship Id="rId5" Type="http://schemas.openxmlformats.org/officeDocument/2006/relationships/image" Target="../media/image4.png"/><Relationship Id="rId1" Type="http://schemas.microsoft.com/office/2007/relationships/media" Target="../media/media3.m4a"/><Relationship Id="rId2" Type="http://schemas.openxmlformats.org/officeDocument/2006/relationships/audio" Target="../media/media3.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6.jpeg"/><Relationship Id="rId5" Type="http://schemas.openxmlformats.org/officeDocument/2006/relationships/image" Target="../media/image4.png"/><Relationship Id="rId1" Type="http://schemas.microsoft.com/office/2007/relationships/media" Target="../media/media4.m4a"/><Relationship Id="rId2" Type="http://schemas.openxmlformats.org/officeDocument/2006/relationships/audio" Target="../media/media4.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5.m4a"/><Relationship Id="rId2" Type="http://schemas.openxmlformats.org/officeDocument/2006/relationships/audio" Target="../media/media5.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6.m4a"/><Relationship Id="rId2" Type="http://schemas.openxmlformats.org/officeDocument/2006/relationships/audio" Target="../media/media6.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7.jpeg"/><Relationship Id="rId5" Type="http://schemas.openxmlformats.org/officeDocument/2006/relationships/image" Target="../media/image4.png"/><Relationship Id="rId1" Type="http://schemas.microsoft.com/office/2007/relationships/media" Target="../media/media7.m4a"/><Relationship Id="rId2" Type="http://schemas.openxmlformats.org/officeDocument/2006/relationships/audio" Target="../media/media7.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8.jpg"/><Relationship Id="rId5" Type="http://schemas.openxmlformats.org/officeDocument/2006/relationships/image" Target="../media/image4.png"/><Relationship Id="rId1" Type="http://schemas.microsoft.com/office/2007/relationships/media" Target="../media/media8.m4a"/><Relationship Id="rId2" Type="http://schemas.openxmlformats.org/officeDocument/2006/relationships/audio" Target="../media/media8.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9.m4a"/><Relationship Id="rId2" Type="http://schemas.openxmlformats.org/officeDocument/2006/relationships/audio" Target="../media/media9.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jpg"/><Relationship Id="rId5" Type="http://schemas.openxmlformats.org/officeDocument/2006/relationships/image" Target="../media/image4.png"/><Relationship Id="rId1" Type="http://schemas.microsoft.com/office/2007/relationships/media" Target="../media/media10.m4a"/><Relationship Id="rId2" Type="http://schemas.openxmlformats.org/officeDocument/2006/relationships/audio" Target="../media/media10.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1.m4a"/><Relationship Id="rId2" Type="http://schemas.openxmlformats.org/officeDocument/2006/relationships/audio" Target="../media/media11.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jpg"/><Relationship Id="rId5" Type="http://schemas.openxmlformats.org/officeDocument/2006/relationships/image" Target="../media/image4.png"/><Relationship Id="rId1" Type="http://schemas.microsoft.com/office/2007/relationships/media" Target="../media/media12.m4a"/><Relationship Id="rId2" Type="http://schemas.openxmlformats.org/officeDocument/2006/relationships/audio" Target="../media/media12.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3.m4a"/><Relationship Id="rId2" Type="http://schemas.openxmlformats.org/officeDocument/2006/relationships/audio" Target="../media/media13.m4a"/></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1.jpg"/><Relationship Id="rId5" Type="http://schemas.openxmlformats.org/officeDocument/2006/relationships/image" Target="../media/image4.png"/><Relationship Id="rId1" Type="http://schemas.microsoft.com/office/2007/relationships/media" Target="../media/media14.m4a"/><Relationship Id="rId2" Type="http://schemas.openxmlformats.org/officeDocument/2006/relationships/audio" Target="../media/media14.m4a"/></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5.m4a"/><Relationship Id="rId2" Type="http://schemas.openxmlformats.org/officeDocument/2006/relationships/audio" Target="../media/media15.m4a"/></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6.m4a"/><Relationship Id="rId2" Type="http://schemas.openxmlformats.org/officeDocument/2006/relationships/audio" Target="../media/media16.m4a"/></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7.m4a"/><Relationship Id="rId2" Type="http://schemas.openxmlformats.org/officeDocument/2006/relationships/audio" Target="../media/media17.m4a"/></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1" Type="http://schemas.microsoft.com/office/2007/relationships/media" Target="../media/media18.m4a"/><Relationship Id="rId2" Type="http://schemas.openxmlformats.org/officeDocument/2006/relationships/audio" Target="../media/media18.m4a"/></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019943"/>
            <a:ext cx="10515600" cy="3453428"/>
          </a:xfrm>
        </p:spPr>
        <p:txBody>
          <a:bodyPr>
            <a:norm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lang="en-GB" sz="1800" dirty="0" smtClean="0"/>
          </a:p>
          <a:p>
            <a:pPr marL="0" marR="0" lvl="0" indent="0" algn="ctr" defTabSz="914400" eaLnBrk="1" fontAlgn="auto" latinLnBrk="0" hangingPunct="1">
              <a:lnSpc>
                <a:spcPct val="100000"/>
              </a:lnSpc>
              <a:spcBef>
                <a:spcPts val="0"/>
              </a:spcBef>
              <a:spcAft>
                <a:spcPts val="0"/>
              </a:spcAft>
              <a:buClrTx/>
              <a:buSzTx/>
              <a:buFontTx/>
              <a:buNone/>
              <a:tabLst/>
              <a:defRPr/>
            </a:pPr>
            <a:endParaRPr lang="en-GB" sz="1800" dirty="0"/>
          </a:p>
          <a:p>
            <a:pPr marL="0" marR="0" lvl="0" indent="0" algn="ctr" defTabSz="914400" eaLnBrk="1" fontAlgn="auto" latinLnBrk="0" hangingPunct="1">
              <a:lnSpc>
                <a:spcPct val="100000"/>
              </a:lnSpc>
              <a:spcBef>
                <a:spcPts val="0"/>
              </a:spcBef>
              <a:spcAft>
                <a:spcPts val="0"/>
              </a:spcAft>
              <a:buClrTx/>
              <a:buSzTx/>
              <a:buFontTx/>
              <a:buNone/>
              <a:tabLst/>
              <a:defRPr/>
            </a:pPr>
            <a:endParaRPr lang="en-GB" sz="1800" dirty="0" smtClean="0"/>
          </a:p>
          <a:p>
            <a:pPr marL="0" marR="0" lvl="0" indent="0" algn="ctr" defTabSz="914400" eaLnBrk="1" fontAlgn="auto" latinLnBrk="0" hangingPunct="1">
              <a:lnSpc>
                <a:spcPct val="100000"/>
              </a:lnSpc>
              <a:spcBef>
                <a:spcPts val="0"/>
              </a:spcBef>
              <a:spcAft>
                <a:spcPts val="0"/>
              </a:spcAft>
              <a:buClrTx/>
              <a:buSzTx/>
              <a:buFontTx/>
              <a:buNone/>
              <a:tabLst/>
              <a:defRPr/>
            </a:pPr>
            <a:r>
              <a:rPr lang="en-GB" sz="1800" dirty="0" smtClean="0"/>
              <a:t>International Business Module SBMA7122D </a:t>
            </a:r>
            <a:r>
              <a:rPr lang="mr-IN" sz="1800" dirty="0" smtClean="0"/>
              <a:t>–</a:t>
            </a:r>
            <a:r>
              <a:rPr lang="en-GB" sz="1800" dirty="0" smtClean="0"/>
              <a:t> Assignment 1</a:t>
            </a:r>
          </a:p>
          <a:p>
            <a:pPr marL="0" marR="0" lvl="0" indent="0" algn="ctr" defTabSz="914400" eaLnBrk="1" fontAlgn="auto" latinLnBrk="0" hangingPunct="1">
              <a:lnSpc>
                <a:spcPct val="100000"/>
              </a:lnSpc>
              <a:spcBef>
                <a:spcPts val="0"/>
              </a:spcBef>
              <a:spcAft>
                <a:spcPts val="0"/>
              </a:spcAft>
              <a:buClrTx/>
              <a:buSzTx/>
              <a:buFontTx/>
              <a:buNone/>
              <a:tabLst/>
              <a:defRPr/>
            </a:pPr>
            <a:r>
              <a:rPr lang="en-GB" sz="1800" dirty="0" smtClean="0"/>
              <a:t>Lecturer: Anthony Burns</a:t>
            </a:r>
          </a:p>
          <a:p>
            <a:pPr marL="0" marR="0" lvl="0" indent="0" algn="ctr" defTabSz="914400" eaLnBrk="1" fontAlgn="auto" latinLnBrk="0" hangingPunct="1">
              <a:lnSpc>
                <a:spcPct val="100000"/>
              </a:lnSpc>
              <a:spcBef>
                <a:spcPts val="0"/>
              </a:spcBef>
              <a:spcAft>
                <a:spcPts val="0"/>
              </a:spcAft>
              <a:buClrTx/>
              <a:buSzTx/>
              <a:buFontTx/>
              <a:buNone/>
              <a:tabLst/>
              <a:defRPr/>
            </a:pPr>
            <a:r>
              <a:rPr lang="en-GB" sz="1800" dirty="0" smtClean="0"/>
              <a:t>Master of Business Administration (MBA)</a:t>
            </a:r>
          </a:p>
          <a:p>
            <a:pPr marL="0" marR="0" lvl="0" indent="0" algn="ctr" defTabSz="914400" eaLnBrk="1" fontAlgn="auto" latinLnBrk="0" hangingPunct="1">
              <a:lnSpc>
                <a:spcPct val="100000"/>
              </a:lnSpc>
              <a:spcBef>
                <a:spcPts val="0"/>
              </a:spcBef>
              <a:spcAft>
                <a:spcPts val="0"/>
              </a:spcAft>
              <a:buClrTx/>
              <a:buSzTx/>
              <a:buFontTx/>
              <a:buNone/>
              <a:tabLst/>
              <a:defRPr/>
            </a:pPr>
            <a:r>
              <a:rPr lang="en-GB" sz="1800" dirty="0" smtClean="0"/>
              <a:t>University of Wales Trinity Saint David</a:t>
            </a:r>
          </a:p>
          <a:p>
            <a:pPr marL="0" marR="0" lvl="0" indent="0" algn="ctr" defTabSz="914400" eaLnBrk="1" fontAlgn="auto" latinLnBrk="0" hangingPunct="1">
              <a:lnSpc>
                <a:spcPct val="100000"/>
              </a:lnSpc>
              <a:spcBef>
                <a:spcPts val="0"/>
              </a:spcBef>
              <a:spcAft>
                <a:spcPts val="0"/>
              </a:spcAft>
              <a:buClrTx/>
              <a:buSzTx/>
              <a:buFontTx/>
              <a:buNone/>
              <a:tabLst/>
              <a:defRPr/>
            </a:pPr>
            <a:endParaRPr lang="en-GB" sz="1800" dirty="0" smtClean="0"/>
          </a:p>
          <a:p>
            <a:pPr marL="0" marR="0" lvl="0" indent="0" algn="ctr" defTabSz="914400" eaLnBrk="1" fontAlgn="auto" latinLnBrk="0" hangingPunct="1">
              <a:lnSpc>
                <a:spcPct val="100000"/>
              </a:lnSpc>
              <a:spcBef>
                <a:spcPts val="0"/>
              </a:spcBef>
              <a:spcAft>
                <a:spcPts val="0"/>
              </a:spcAft>
              <a:buClrTx/>
              <a:buSzTx/>
              <a:buFontTx/>
              <a:buNone/>
              <a:tabLst/>
              <a:defRPr/>
            </a:pPr>
            <a:endParaRPr lang="en-GB" sz="1800" dirty="0"/>
          </a:p>
          <a:p>
            <a:pPr marL="0" marR="0" lvl="0" indent="0" algn="ctr" defTabSz="914400" eaLnBrk="1" fontAlgn="auto" latinLnBrk="0" hangingPunct="1">
              <a:lnSpc>
                <a:spcPct val="100000"/>
              </a:lnSpc>
              <a:spcBef>
                <a:spcPts val="0"/>
              </a:spcBef>
              <a:spcAft>
                <a:spcPts val="0"/>
              </a:spcAft>
              <a:buClrTx/>
              <a:buSzTx/>
              <a:buFontTx/>
              <a:buNone/>
              <a:tabLst/>
              <a:defRPr/>
            </a:pPr>
            <a:r>
              <a:rPr lang="en-GB" sz="1800" dirty="0" smtClean="0"/>
              <a:t>Mark Stone</a:t>
            </a:r>
          </a:p>
          <a:p>
            <a:pPr marL="0" marR="0" lvl="0" indent="0" algn="ctr" defTabSz="914400" eaLnBrk="1" fontAlgn="auto" latinLnBrk="0" hangingPunct="1">
              <a:lnSpc>
                <a:spcPct val="100000"/>
              </a:lnSpc>
              <a:spcBef>
                <a:spcPts val="0"/>
              </a:spcBef>
              <a:spcAft>
                <a:spcPts val="0"/>
              </a:spcAft>
              <a:buClrTx/>
              <a:buSzTx/>
              <a:buFontTx/>
              <a:buNone/>
              <a:tabLst/>
              <a:defRPr/>
            </a:pPr>
            <a:r>
              <a:rPr lang="en-GB" sz="1800" dirty="0" smtClean="0"/>
              <a:t>Student Number: 1601851</a:t>
            </a:r>
          </a:p>
          <a:p>
            <a:pPr marL="0" marR="0" lvl="0" indent="0" algn="ctr" defTabSz="914400" eaLnBrk="1" fontAlgn="auto" latinLnBrk="0" hangingPunct="1">
              <a:lnSpc>
                <a:spcPct val="100000"/>
              </a:lnSpc>
              <a:spcBef>
                <a:spcPts val="0"/>
              </a:spcBef>
              <a:spcAft>
                <a:spcPts val="0"/>
              </a:spcAft>
              <a:buClrTx/>
              <a:buSzTx/>
              <a:buFontTx/>
              <a:buNone/>
              <a:tabLst/>
              <a:defRPr/>
            </a:pPr>
            <a:r>
              <a:rPr lang="en-GB" sz="1800" smtClean="0"/>
              <a:t>27</a:t>
            </a:r>
            <a:r>
              <a:rPr lang="en-GB" sz="1800" baseline="30000" smtClean="0"/>
              <a:t>th</a:t>
            </a:r>
            <a:r>
              <a:rPr lang="en-GB" sz="1800" smtClean="0"/>
              <a:t> </a:t>
            </a:r>
            <a:r>
              <a:rPr lang="en-GB" sz="1800" dirty="0" smtClean="0"/>
              <a:t>February 2018</a:t>
            </a:r>
            <a:endParaRPr lang="en-GB" sz="18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7658" y="2439955"/>
            <a:ext cx="1514966" cy="989045"/>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71027" y="2415547"/>
            <a:ext cx="1654370" cy="1037859"/>
          </a:xfrm>
          <a:prstGeom prst="rect">
            <a:avLst/>
          </a:prstGeom>
        </p:spPr>
      </p:pic>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14:fade in="1000" out="2000"/>
                </p14:media>
              </p:ext>
            </p:extLst>
          </p:nvPr>
        </p:nvPicPr>
        <p:blipFill>
          <a:blip r:embed="rId6"/>
          <a:stretch>
            <a:fillRect/>
          </a:stretch>
        </p:blipFill>
        <p:spPr>
          <a:xfrm>
            <a:off x="5689600" y="3022600"/>
            <a:ext cx="812800" cy="812800"/>
          </a:xfrm>
          <a:prstGeom prst="rect">
            <a:avLst/>
          </a:prstGeom>
        </p:spPr>
      </p:pic>
      <p:sp>
        <p:nvSpPr>
          <p:cNvPr id="9" name="Title 1"/>
          <p:cNvSpPr>
            <a:spLocks noGrp="1"/>
          </p:cNvSpPr>
          <p:nvPr>
            <p:ph type="title"/>
          </p:nvPr>
        </p:nvSpPr>
        <p:spPr>
          <a:xfrm>
            <a:off x="838200" y="412688"/>
            <a:ext cx="10515600" cy="1810914"/>
          </a:xfrm>
        </p:spPr>
        <p:txBody>
          <a:bodyPr/>
          <a:lstStyle/>
          <a:p>
            <a:r>
              <a:rPr lang="en-US" dirty="0"/>
              <a:t>Foreign Market Research and Risk Assessment for Expansion of </a:t>
            </a:r>
            <a:r>
              <a:rPr lang="en-US" dirty="0" err="1"/>
              <a:t>Askonas</a:t>
            </a:r>
            <a:r>
              <a:rPr lang="en-US" dirty="0"/>
              <a:t> Holt Ltd in the USA</a:t>
            </a:r>
            <a:endParaRPr lang="en-GB" dirty="0"/>
          </a:p>
        </p:txBody>
      </p:sp>
    </p:spTree>
    <p:extLst>
      <p:ext uri="{BB962C8B-B14F-4D97-AF65-F5344CB8AC3E}">
        <p14:creationId xmlns:p14="http://schemas.microsoft.com/office/powerpoint/2010/main" val="1128219399"/>
      </p:ext>
    </p:extLst>
  </p:cSld>
  <p:clrMapOvr>
    <a:masterClrMapping/>
  </p:clrMapOvr>
  <mc:AlternateContent xmlns:mc="http://schemas.openxmlformats.org/markup-compatibility/2006" xmlns:p14="http://schemas.microsoft.com/office/powerpoint/2010/main">
    <mc:Choice Requires="p14">
      <p:transition spd="slow" p14:dur="2000" advTm="7789"/>
    </mc:Choice>
    <mc:Fallback xmlns="">
      <p:transition spd="slow" advTm="7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2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mod="1">
    <p:ext uri="{E180D4A7-C9FB-4DFB-919C-405C955672EB}">
      <p14:showEvtLst xmlns:p14="http://schemas.microsoft.com/office/powerpoint/2010/main">
        <p14:playEvt time="11" objId="8"/>
        <p14:stopEvt time="7789" objId="8"/>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838200" y="1825625"/>
            <a:ext cx="10729686" cy="4556514"/>
          </a:xfrm>
        </p:spPr>
        <p:txBody>
          <a:bodyPr>
            <a:normAutofit/>
          </a:bodyPr>
          <a:lstStyle/>
          <a:p>
            <a:r>
              <a:rPr lang="en-GB" sz="1900" dirty="0" smtClean="0"/>
              <a:t>This presentation assesses</a:t>
            </a:r>
            <a:r>
              <a:rPr lang="en-GB" sz="1800" dirty="0" smtClean="0"/>
              <a:t> the USA opera market</a:t>
            </a:r>
          </a:p>
          <a:p>
            <a:r>
              <a:rPr lang="en-GB" sz="1800" dirty="0" smtClean="0"/>
              <a:t>It analyses the risk to </a:t>
            </a:r>
            <a:r>
              <a:rPr lang="en-GB" sz="1800" dirty="0" err="1" smtClean="0"/>
              <a:t>Askonas</a:t>
            </a:r>
            <a:r>
              <a:rPr lang="en-GB" sz="1800" dirty="0" smtClean="0"/>
              <a:t> Holt of entering this market as multinational enterprise, as defined by Bartlett &amp; Beamish (2011, p. 2) rather than the more general international engagement described by Stone (2018a), using the following methods:</a:t>
            </a:r>
          </a:p>
          <a:p>
            <a:pPr marL="720725" indent="-360363">
              <a:buFont typeface="Wingdings" charset="2"/>
              <a:buChar char="§"/>
            </a:pPr>
            <a:r>
              <a:rPr lang="en-GB" sz="1800" dirty="0" smtClean="0"/>
              <a:t>Hofstede’s six dimensions</a:t>
            </a:r>
          </a:p>
          <a:p>
            <a:pPr marL="720725" indent="-360363">
              <a:buFont typeface="Wingdings" charset="2"/>
              <a:buChar char="§"/>
            </a:pPr>
            <a:r>
              <a:rPr lang="en-GB" sz="1800" dirty="0" smtClean="0"/>
              <a:t>STEEPLE analysis</a:t>
            </a:r>
          </a:p>
          <a:p>
            <a:pPr marL="720725" indent="-360363">
              <a:buFont typeface="Wingdings" charset="2"/>
              <a:buChar char="§"/>
            </a:pPr>
            <a:r>
              <a:rPr lang="en-GB" sz="1800" dirty="0" smtClean="0"/>
              <a:t>Porter’s five forces</a:t>
            </a:r>
          </a:p>
          <a:p>
            <a:pPr marL="720725" indent="-360363">
              <a:buFont typeface="Wingdings" charset="2"/>
              <a:buChar char="§"/>
            </a:pPr>
            <a:r>
              <a:rPr lang="en-GB" sz="1800" dirty="0" smtClean="0"/>
              <a:t>SWOT analysis</a:t>
            </a:r>
          </a:p>
          <a:p>
            <a:pPr marL="720725" indent="-360363">
              <a:buFont typeface="Wingdings" charset="2"/>
              <a:buChar char="§"/>
            </a:pPr>
            <a:r>
              <a:rPr lang="en-GB" sz="1800" dirty="0" smtClean="0"/>
              <a:t>TOWS matrix</a:t>
            </a:r>
          </a:p>
          <a:p>
            <a:pPr marL="720725" indent="-360363">
              <a:buFont typeface="Wingdings" charset="2"/>
              <a:buChar char="§"/>
            </a:pPr>
            <a:r>
              <a:rPr lang="en-GB" sz="1800" dirty="0" smtClean="0"/>
              <a:t>Porter’s diamond</a:t>
            </a:r>
          </a:p>
          <a:p>
            <a:pPr marL="720725" indent="-360363">
              <a:buFont typeface="Wingdings" charset="2"/>
              <a:buChar char="§"/>
            </a:pPr>
            <a:r>
              <a:rPr lang="en-GB" sz="1800" dirty="0" smtClean="0"/>
              <a:t>QUEST analysis</a:t>
            </a:r>
            <a:endParaRPr lang="en-GB" sz="1800" dirty="0"/>
          </a:p>
          <a:p>
            <a:r>
              <a:rPr lang="en-GB" sz="1800" dirty="0" smtClean="0"/>
              <a:t>It recommends how </a:t>
            </a:r>
            <a:r>
              <a:rPr lang="en-GB" sz="1800" dirty="0" err="1" smtClean="0"/>
              <a:t>Askonas</a:t>
            </a:r>
            <a:r>
              <a:rPr lang="en-GB" sz="1800" dirty="0" smtClean="0"/>
              <a:t> Holt could proceed with expanding into the USA</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613602579"/>
      </p:ext>
    </p:extLst>
  </p:cSld>
  <p:clrMapOvr>
    <a:masterClrMapping/>
  </p:clrMapOvr>
  <mc:AlternateContent xmlns:mc="http://schemas.openxmlformats.org/markup-compatibility/2006" xmlns:p14="http://schemas.microsoft.com/office/powerpoint/2010/main">
    <mc:Choice Requires="p14">
      <p:transition spd="slow" p14:dur="2000" advTm="10049"/>
    </mc:Choice>
    <mc:Fallback xmlns="">
      <p:transition spd="slow" advTm="10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mod="1">
    <p:ext uri="{E180D4A7-C9FB-4DFB-919C-405C955672EB}">
      <p14:showEvtLst xmlns:p14="http://schemas.microsoft.com/office/powerpoint/2010/main">
        <p14:playEvt time="25" objId="6"/>
        <p14:stopEvt time="10049" objId="6"/>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USA opera market</a:t>
            </a:r>
            <a:endParaRPr lang="en-GB" dirty="0"/>
          </a:p>
        </p:txBody>
      </p:sp>
      <p:sp>
        <p:nvSpPr>
          <p:cNvPr id="3" name="Content Placeholder 2"/>
          <p:cNvSpPr>
            <a:spLocks noGrp="1"/>
          </p:cNvSpPr>
          <p:nvPr>
            <p:ph idx="1"/>
          </p:nvPr>
        </p:nvSpPr>
        <p:spPr>
          <a:xfrm>
            <a:off x="838200" y="1825625"/>
            <a:ext cx="4946780" cy="4556514"/>
          </a:xfrm>
        </p:spPr>
        <p:txBody>
          <a:bodyPr>
            <a:normAutofit fontScale="62500" lnSpcReduction="20000"/>
          </a:bodyPr>
          <a:lstStyle/>
          <a:p>
            <a:r>
              <a:rPr lang="en-GB" dirty="0" smtClean="0"/>
              <a:t>The USA opera market for 2016 estimated at $1.14 billion (Opera America, 2017, p. 54)</a:t>
            </a:r>
          </a:p>
          <a:p>
            <a:r>
              <a:rPr lang="en-GB" dirty="0"/>
              <a:t>Opera attendance in the USA fell after 9/11 and the recent financial crisis but has since stabilised despite the challenges of cinema broadcasts (Service, </a:t>
            </a:r>
            <a:r>
              <a:rPr lang="en-GB" dirty="0" smtClean="0"/>
              <a:t>2014</a:t>
            </a:r>
            <a:r>
              <a:rPr lang="en-GB" dirty="0"/>
              <a:t>)</a:t>
            </a:r>
            <a:endParaRPr lang="en-GB" dirty="0" smtClean="0"/>
          </a:p>
          <a:p>
            <a:r>
              <a:rPr lang="en-GB" dirty="0" smtClean="0"/>
              <a:t>Artistic costs are around 25% of total spend </a:t>
            </a:r>
            <a:r>
              <a:rPr lang="en-GB" dirty="0"/>
              <a:t>(Opera </a:t>
            </a:r>
            <a:r>
              <a:rPr lang="en-GB" dirty="0" smtClean="0"/>
              <a:t>America, 2017)</a:t>
            </a:r>
          </a:p>
          <a:p>
            <a:r>
              <a:rPr lang="en-GB" dirty="0" smtClean="0"/>
              <a:t>Based on </a:t>
            </a:r>
            <a:r>
              <a:rPr lang="en-GB" dirty="0" err="1" smtClean="0"/>
              <a:t>Askonas</a:t>
            </a:r>
            <a:r>
              <a:rPr lang="en-GB" dirty="0" smtClean="0"/>
              <a:t> Holt’s commission rate of 10%, there is $28.5m agency turnover in the US market</a:t>
            </a:r>
          </a:p>
          <a:p>
            <a:r>
              <a:rPr lang="en-GB" dirty="0" smtClean="0"/>
              <a:t>Currently the New York agency market is dominated seven agents (IMG, CAMI, Opus 3, Etude, Alex Fletcher, Alex </a:t>
            </a:r>
            <a:r>
              <a:rPr lang="en-GB" dirty="0" err="1" smtClean="0"/>
              <a:t>Treuhaft</a:t>
            </a:r>
            <a:r>
              <a:rPr lang="en-GB" dirty="0" smtClean="0"/>
              <a:t> and </a:t>
            </a:r>
            <a:r>
              <a:rPr lang="en-GB" dirty="0" err="1" smtClean="0"/>
              <a:t>Zemsky</a:t>
            </a:r>
            <a:r>
              <a:rPr lang="en-GB" dirty="0" smtClean="0"/>
              <a:t> Green)</a:t>
            </a:r>
          </a:p>
          <a:p>
            <a:r>
              <a:rPr lang="en-GB" dirty="0" err="1" smtClean="0"/>
              <a:t>Askonas</a:t>
            </a:r>
            <a:r>
              <a:rPr lang="en-GB" dirty="0" smtClean="0"/>
              <a:t> Holt should initially aim to achieve 1/8</a:t>
            </a:r>
            <a:r>
              <a:rPr lang="en-GB" baseline="30000" dirty="0" smtClean="0"/>
              <a:t>th</a:t>
            </a:r>
            <a:r>
              <a:rPr lang="en-GB" dirty="0" smtClean="0"/>
              <a:t> of US commission, amounting to $3.6m</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3532" y="1690688"/>
            <a:ext cx="4441372" cy="4323459"/>
          </a:xfrm>
          <a:prstGeom prst="rect">
            <a:avLst/>
          </a:prstGeom>
        </p:spPr>
      </p:pic>
      <p:sp>
        <p:nvSpPr>
          <p:cNvPr id="5"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Statista (</a:t>
            </a:r>
            <a:r>
              <a:rPr lang="en-US" sz="1800" dirty="0" err="1" smtClean="0"/>
              <a:t>n.d.</a:t>
            </a:r>
            <a:r>
              <a:rPr lang="en-US" sz="1800" dirty="0" smtClean="0"/>
              <a:t>)</a:t>
            </a: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593680232"/>
      </p:ext>
    </p:extLst>
  </p:cSld>
  <p:clrMapOvr>
    <a:masterClrMapping/>
  </p:clrMapOvr>
  <mc:AlternateContent xmlns:mc="http://schemas.openxmlformats.org/markup-compatibility/2006" xmlns:p14="http://schemas.microsoft.com/office/powerpoint/2010/main">
    <mc:Choice Requires="p14">
      <p:transition spd="slow" p14:dur="2000" advTm="22816"/>
    </mc:Choice>
    <mc:Fallback xmlns="">
      <p:transition spd="slow" advTm="22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0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mod="1">
    <p:ext uri="{E180D4A7-C9FB-4DFB-919C-405C955672EB}">
      <p14:showEvtLst xmlns:p14="http://schemas.microsoft.com/office/powerpoint/2010/main">
        <p14:playEvt time="59" objId="6"/>
        <p14:stopEvt time="22816" objId="6"/>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Hofstede’s six dimensions </a:t>
            </a:r>
            <a:r>
              <a:rPr lang="mr-IN" dirty="0" smtClean="0"/>
              <a:t>–</a:t>
            </a:r>
            <a:r>
              <a:rPr lang="en-GB" dirty="0" smtClean="0"/>
              <a:t> UK vs USA</a:t>
            </a:r>
            <a:endParaRPr lang="en-GB" dirty="0"/>
          </a:p>
        </p:txBody>
      </p:sp>
      <p:pic>
        <p:nvPicPr>
          <p:cNvPr id="4"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653397" y="3620648"/>
            <a:ext cx="4885205" cy="2460968"/>
          </a:xfrm>
        </p:spPr>
      </p:pic>
      <p:sp>
        <p:nvSpPr>
          <p:cNvPr id="5"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Hofstede Insights (2018)</a:t>
            </a:r>
          </a:p>
        </p:txBody>
      </p:sp>
      <p:sp>
        <p:nvSpPr>
          <p:cNvPr id="6" name="Content Placeholder 2"/>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1800" dirty="0" smtClean="0"/>
              <a:t>Hofstede (1984) described his concept of differences between nations according to four dimensions </a:t>
            </a:r>
            <a:r>
              <a:rPr lang="mr-IN" sz="1800" dirty="0" smtClean="0"/>
              <a:t>–</a:t>
            </a:r>
            <a:r>
              <a:rPr lang="en-GB" sz="1800" dirty="0" smtClean="0"/>
              <a:t> later expanded to six</a:t>
            </a:r>
          </a:p>
          <a:p>
            <a:r>
              <a:rPr lang="en-GB" sz="1800" dirty="0" smtClean="0"/>
              <a:t>These dimensions show UK and USA greatly aligned (Stone, 2018b)</a:t>
            </a:r>
          </a:p>
          <a:p>
            <a:r>
              <a:rPr lang="en-GB" sz="1800" dirty="0" smtClean="0"/>
              <a:t>Although De </a:t>
            </a:r>
            <a:r>
              <a:rPr lang="en-GB" sz="1800" dirty="0" err="1" smtClean="0"/>
              <a:t>Cieri</a:t>
            </a:r>
            <a:r>
              <a:rPr lang="en-GB" sz="1800" dirty="0" smtClean="0"/>
              <a:t> (2008) reports some criticism of Hofstede work </a:t>
            </a:r>
            <a:r>
              <a:rPr lang="mr-IN" sz="1800" dirty="0" smtClean="0"/>
              <a:t>–</a:t>
            </a:r>
            <a:r>
              <a:rPr lang="en-GB" sz="1800" dirty="0" smtClean="0"/>
              <a:t> concerning data collection and generalisation </a:t>
            </a:r>
            <a:r>
              <a:rPr lang="mr-IN" sz="1800" dirty="0" smtClean="0"/>
              <a:t>–</a:t>
            </a:r>
            <a:r>
              <a:rPr lang="en-GB" sz="1800" dirty="0" smtClean="0"/>
              <a:t> the understanding of national differences of culture is crucial to the success of multinational enterprises</a:t>
            </a:r>
            <a:endParaRPr lang="en-GB" sz="1800"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62690292"/>
      </p:ext>
    </p:extLst>
  </p:cSld>
  <p:clrMapOvr>
    <a:masterClrMapping/>
  </p:clrMapOvr>
  <mc:AlternateContent xmlns:mc="http://schemas.openxmlformats.org/markup-compatibility/2006" xmlns:p14="http://schemas.microsoft.com/office/powerpoint/2010/main">
    <mc:Choice Requires="p14">
      <p:transition spd="slow" p14:dur="2000" advTm="12010"/>
    </mc:Choice>
    <mc:Fallback xmlns="">
      <p:transition spd="slow" advTm="12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24" objId="3"/>
        <p14:stopEvt time="12010" objId="3"/>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Hofstede’s </a:t>
            </a:r>
            <a:r>
              <a:rPr lang="en-GB" dirty="0" smtClean="0"/>
              <a:t>six dimensions </a:t>
            </a:r>
            <a:r>
              <a:rPr lang="mr-IN" dirty="0" smtClean="0"/>
              <a:t>–</a:t>
            </a:r>
            <a:r>
              <a:rPr lang="en-GB" dirty="0" smtClean="0"/>
              <a:t> UK vs USA</a:t>
            </a:r>
            <a:endParaRPr lang="en-GB" dirty="0"/>
          </a:p>
        </p:txBody>
      </p:sp>
      <p:sp>
        <p:nvSpPr>
          <p:cNvPr id="3" name="Content Placeholder 2"/>
          <p:cNvSpPr>
            <a:spLocks noGrp="1"/>
          </p:cNvSpPr>
          <p:nvPr>
            <p:ph idx="1"/>
          </p:nvPr>
        </p:nvSpPr>
        <p:spPr>
          <a:xfrm>
            <a:off x="838200" y="1825625"/>
            <a:ext cx="10515600" cy="4799110"/>
          </a:xfrm>
        </p:spPr>
        <p:txBody>
          <a:bodyPr>
            <a:normAutofit/>
          </a:bodyPr>
          <a:lstStyle/>
          <a:p>
            <a:pPr algn="just"/>
            <a:r>
              <a:rPr lang="en-US" sz="1800" b="1" dirty="0"/>
              <a:t>Power Distance</a:t>
            </a:r>
            <a:r>
              <a:rPr lang="en-US" sz="1800" dirty="0"/>
              <a:t> (acceptance of unequal power </a:t>
            </a:r>
            <a:r>
              <a:rPr lang="en-US" sz="1800" dirty="0" smtClean="0"/>
              <a:t>distribution) </a:t>
            </a:r>
            <a:r>
              <a:rPr lang="mr-IN" sz="1800" dirty="0"/>
              <a:t>–</a:t>
            </a:r>
            <a:r>
              <a:rPr lang="en-US" sz="1800" dirty="0"/>
              <a:t> </a:t>
            </a:r>
            <a:r>
              <a:rPr lang="en-US" sz="1800" dirty="0" smtClean="0"/>
              <a:t>Both </a:t>
            </a:r>
            <a:r>
              <a:rPr lang="en-US" sz="1800" dirty="0"/>
              <a:t>countries </a:t>
            </a:r>
            <a:r>
              <a:rPr lang="en-US" sz="1800" dirty="0" smtClean="0"/>
              <a:t>rank low, </a:t>
            </a:r>
            <a:r>
              <a:rPr lang="en-US" sz="1800" dirty="0"/>
              <a:t>indicating a desire for people to be treated equally, with the </a:t>
            </a:r>
            <a:r>
              <a:rPr lang="en-US" sz="1800" dirty="0" smtClean="0"/>
              <a:t>USA’s</a:t>
            </a:r>
            <a:r>
              <a:rPr lang="en-US" sz="1800" dirty="0"/>
              <a:t> indicating </a:t>
            </a:r>
            <a:r>
              <a:rPr lang="en-US" sz="1800" dirty="0" smtClean="0"/>
              <a:t>more </a:t>
            </a:r>
            <a:r>
              <a:rPr lang="en-US" sz="1800" dirty="0"/>
              <a:t>deference </a:t>
            </a:r>
            <a:r>
              <a:rPr lang="en-US" sz="1800" dirty="0" smtClean="0"/>
              <a:t>to </a:t>
            </a:r>
            <a:r>
              <a:rPr lang="en-US" sz="1800" dirty="0"/>
              <a:t>senior </a:t>
            </a:r>
            <a:r>
              <a:rPr lang="en-US" sz="1800" dirty="0" smtClean="0"/>
              <a:t>staff</a:t>
            </a:r>
          </a:p>
          <a:p>
            <a:pPr algn="just"/>
            <a:r>
              <a:rPr lang="en-US" sz="1800" b="1" dirty="0" smtClean="0"/>
              <a:t>Individualism</a:t>
            </a:r>
            <a:r>
              <a:rPr lang="en-US" sz="1800" dirty="0" smtClean="0"/>
              <a:t> </a:t>
            </a:r>
            <a:r>
              <a:rPr lang="en-US" sz="1800" dirty="0"/>
              <a:t>(personal over societal </a:t>
            </a:r>
            <a:r>
              <a:rPr lang="en-US" sz="1800" dirty="0" smtClean="0"/>
              <a:t>motivation)</a:t>
            </a:r>
            <a:r>
              <a:rPr lang="en-US" sz="1800" dirty="0"/>
              <a:t> </a:t>
            </a:r>
            <a:r>
              <a:rPr lang="mr-IN" sz="1800" dirty="0" smtClean="0"/>
              <a:t>–</a:t>
            </a:r>
            <a:r>
              <a:rPr lang="en-US" sz="1800" dirty="0" smtClean="0"/>
              <a:t> Both </a:t>
            </a:r>
            <a:r>
              <a:rPr lang="en-US" sz="1800" dirty="0"/>
              <a:t>countries rate highly, with the UK’s drive for personal fulfilment corresponding to the “American Dream” </a:t>
            </a:r>
            <a:r>
              <a:rPr lang="en-US" sz="1800" dirty="0" smtClean="0"/>
              <a:t>mentality</a:t>
            </a:r>
          </a:p>
          <a:p>
            <a:pPr algn="just"/>
            <a:r>
              <a:rPr lang="en-US" sz="1800" b="1" dirty="0" smtClean="0"/>
              <a:t>Masculinity</a:t>
            </a:r>
            <a:r>
              <a:rPr lang="en-US" sz="1800" dirty="0" smtClean="0"/>
              <a:t> (achievement over quality </a:t>
            </a:r>
            <a:r>
              <a:rPr lang="en-US" sz="1800" dirty="0"/>
              <a:t>of life</a:t>
            </a:r>
            <a:r>
              <a:rPr lang="en-US" sz="1800" dirty="0" smtClean="0"/>
              <a:t>)</a:t>
            </a:r>
            <a:r>
              <a:rPr lang="en-US" sz="1800" dirty="0"/>
              <a:t> </a:t>
            </a:r>
            <a:r>
              <a:rPr lang="mr-IN" sz="1800" dirty="0" smtClean="0"/>
              <a:t>–</a:t>
            </a:r>
            <a:r>
              <a:rPr lang="en-GB" sz="1800" dirty="0" smtClean="0"/>
              <a:t> </a:t>
            </a:r>
            <a:r>
              <a:rPr lang="en-US" sz="1800" dirty="0" smtClean="0"/>
              <a:t>UK </a:t>
            </a:r>
            <a:r>
              <a:rPr lang="en-US" sz="1800" dirty="0"/>
              <a:t>and </a:t>
            </a:r>
            <a:r>
              <a:rPr lang="en-US" sz="1800" dirty="0" smtClean="0"/>
              <a:t>USA </a:t>
            </a:r>
            <a:r>
              <a:rPr lang="en-US" sz="1800" dirty="0"/>
              <a:t>are </a:t>
            </a:r>
            <a:r>
              <a:rPr lang="en-US" sz="1800" dirty="0" smtClean="0"/>
              <a:t>on </a:t>
            </a:r>
            <a:r>
              <a:rPr lang="en-US" sz="1800" dirty="0"/>
              <a:t>the masculine </a:t>
            </a:r>
            <a:r>
              <a:rPr lang="en-US" sz="1800" dirty="0" smtClean="0"/>
              <a:t>side. </a:t>
            </a:r>
            <a:r>
              <a:rPr lang="en-US" sz="1800" dirty="0"/>
              <a:t>The </a:t>
            </a:r>
            <a:r>
              <a:rPr lang="en-US" sz="1800" dirty="0" smtClean="0"/>
              <a:t>main difference is </a:t>
            </a:r>
            <a:r>
              <a:rPr lang="en-US" sz="1800" dirty="0"/>
              <a:t>Americans’ openness to discuss </a:t>
            </a:r>
            <a:r>
              <a:rPr lang="en-US" sz="1800" dirty="0" smtClean="0"/>
              <a:t>success </a:t>
            </a:r>
            <a:r>
              <a:rPr lang="en-US" sz="1800" dirty="0"/>
              <a:t>compared to the </a:t>
            </a:r>
            <a:r>
              <a:rPr lang="en-US" sz="1800" dirty="0" smtClean="0"/>
              <a:t>modest Brits</a:t>
            </a:r>
          </a:p>
          <a:p>
            <a:pPr algn="just"/>
            <a:r>
              <a:rPr lang="en-US" sz="1800" b="1" dirty="0" smtClean="0"/>
              <a:t>Uncertainty </a:t>
            </a:r>
            <a:r>
              <a:rPr lang="en-US" sz="1800" b="1" dirty="0"/>
              <a:t>avoidance</a:t>
            </a:r>
            <a:r>
              <a:rPr lang="en-US" sz="1800" dirty="0"/>
              <a:t> (threatened by ambiguity</a:t>
            </a:r>
            <a:r>
              <a:rPr lang="en-US" sz="1800" dirty="0" smtClean="0"/>
              <a:t>)</a:t>
            </a:r>
            <a:r>
              <a:rPr lang="en-US" sz="1800" dirty="0"/>
              <a:t> </a:t>
            </a:r>
            <a:r>
              <a:rPr lang="mr-IN" sz="1800" dirty="0"/>
              <a:t>–</a:t>
            </a:r>
            <a:r>
              <a:rPr lang="en-US" sz="1800" dirty="0"/>
              <a:t> </a:t>
            </a:r>
            <a:r>
              <a:rPr lang="en-US" sz="1800" dirty="0" smtClean="0"/>
              <a:t> UK </a:t>
            </a:r>
            <a:r>
              <a:rPr lang="en-US" sz="1800" dirty="0"/>
              <a:t>is slightly more accepting of unknown situations compared to Americans, a difference </a:t>
            </a:r>
            <a:r>
              <a:rPr lang="en-US" sz="1800" dirty="0" smtClean="0"/>
              <a:t>heightened </a:t>
            </a:r>
            <a:r>
              <a:rPr lang="en-US" sz="1800" dirty="0"/>
              <a:t>by the 9/11 terror </a:t>
            </a:r>
            <a:r>
              <a:rPr lang="en-US" sz="1800" dirty="0" smtClean="0"/>
              <a:t>attacks</a:t>
            </a:r>
          </a:p>
          <a:p>
            <a:pPr algn="just"/>
            <a:r>
              <a:rPr lang="en-US" sz="1800" b="1" dirty="0" smtClean="0"/>
              <a:t>Long-term </a:t>
            </a:r>
            <a:r>
              <a:rPr lang="en-US" sz="1800" b="1" dirty="0"/>
              <a:t>orientation</a:t>
            </a:r>
            <a:r>
              <a:rPr lang="en-US" sz="1800" dirty="0"/>
              <a:t> (preferring change over tradition</a:t>
            </a:r>
            <a:r>
              <a:rPr lang="en-US" sz="1800" dirty="0" smtClean="0"/>
              <a:t>)</a:t>
            </a:r>
            <a:r>
              <a:rPr lang="en-US" sz="1800" dirty="0"/>
              <a:t> </a:t>
            </a:r>
            <a:r>
              <a:rPr lang="mr-IN" sz="1800" dirty="0"/>
              <a:t>–</a:t>
            </a:r>
            <a:r>
              <a:rPr lang="en-US" sz="1800" dirty="0"/>
              <a:t> </a:t>
            </a:r>
            <a:r>
              <a:rPr lang="en-US" sz="1800" dirty="0" smtClean="0"/>
              <a:t>The </a:t>
            </a:r>
            <a:r>
              <a:rPr lang="en-US" sz="1800" dirty="0"/>
              <a:t>biggest </a:t>
            </a:r>
            <a:r>
              <a:rPr lang="en-US" sz="1800" dirty="0" smtClean="0"/>
              <a:t>difference</a:t>
            </a:r>
            <a:r>
              <a:rPr lang="en-US" sz="1800" dirty="0"/>
              <a:t>, with </a:t>
            </a:r>
            <a:r>
              <a:rPr lang="en-US" sz="1800" dirty="0" smtClean="0"/>
              <a:t>UK </a:t>
            </a:r>
            <a:r>
              <a:rPr lang="en-US" sz="1800" dirty="0"/>
              <a:t>being ambivalent, and </a:t>
            </a:r>
            <a:r>
              <a:rPr lang="en-US" sz="1800" dirty="0" smtClean="0"/>
              <a:t>USA</a:t>
            </a:r>
            <a:r>
              <a:rPr lang="en-US" sz="1800" dirty="0"/>
              <a:t> respecting tradition, reflecting their</a:t>
            </a:r>
            <a:r>
              <a:rPr lang="en-US" sz="1800"/>
              <a:t> </a:t>
            </a:r>
            <a:r>
              <a:rPr lang="en-US" sz="1800" smtClean="0"/>
              <a:t>deeper-held </a:t>
            </a:r>
            <a:r>
              <a:rPr lang="en-US" sz="1800" dirty="0"/>
              <a:t>beliefs of “good” and “</a:t>
            </a:r>
            <a:r>
              <a:rPr lang="en-US" sz="1800" dirty="0" smtClean="0"/>
              <a:t>evil”</a:t>
            </a:r>
          </a:p>
          <a:p>
            <a:pPr algn="just"/>
            <a:r>
              <a:rPr lang="en-US" sz="1800" b="1" dirty="0" smtClean="0"/>
              <a:t>Indulgence</a:t>
            </a:r>
            <a:r>
              <a:rPr lang="en-US" sz="1800" dirty="0" smtClean="0"/>
              <a:t> </a:t>
            </a:r>
            <a:r>
              <a:rPr lang="en-US" sz="1800" dirty="0"/>
              <a:t>(how little desires are controlled</a:t>
            </a:r>
            <a:r>
              <a:rPr lang="en-US" sz="1800" dirty="0" smtClean="0"/>
              <a:t>)</a:t>
            </a:r>
            <a:r>
              <a:rPr lang="en-US" sz="1800" dirty="0"/>
              <a:t> </a:t>
            </a:r>
            <a:r>
              <a:rPr lang="mr-IN" sz="1800" dirty="0"/>
              <a:t>–</a:t>
            </a:r>
            <a:r>
              <a:rPr lang="en-US" sz="1800" dirty="0"/>
              <a:t> </a:t>
            </a:r>
            <a:r>
              <a:rPr lang="en-US" sz="1800" dirty="0" smtClean="0"/>
              <a:t>Both </a:t>
            </a:r>
            <a:r>
              <a:rPr lang="en-US" sz="1800" dirty="0"/>
              <a:t>countries are similarly lacking </a:t>
            </a:r>
            <a:r>
              <a:rPr lang="en-US" sz="1800" dirty="0" smtClean="0"/>
              <a:t>restraint, with a </a:t>
            </a:r>
            <a:r>
              <a:rPr lang="en-US" sz="1800" dirty="0"/>
              <a:t>work-hard play-hard </a:t>
            </a:r>
            <a:r>
              <a:rPr lang="en-US" sz="1800" dirty="0" smtClean="0"/>
              <a:t>ethos, and USA having</a:t>
            </a:r>
            <a:r>
              <a:rPr lang="en-US" sz="1800" dirty="0"/>
              <a:t> high levels of drug addiction for a wealthy </a:t>
            </a:r>
            <a:r>
              <a:rPr lang="en-US" sz="1800" dirty="0" smtClean="0"/>
              <a:t>country</a:t>
            </a:r>
          </a:p>
          <a:p>
            <a:pPr algn="just"/>
            <a:endParaRPr lang="en-US" sz="1800" dirty="0" smtClean="0"/>
          </a:p>
          <a:p>
            <a:pPr marL="0" indent="0" algn="r">
              <a:buNone/>
            </a:pPr>
            <a:r>
              <a:rPr lang="en-US" sz="1800" dirty="0" smtClean="0"/>
              <a:t>Source: Hofstede Insights (2018)</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657251840"/>
      </p:ext>
    </p:extLst>
  </p:cSld>
  <p:clrMapOvr>
    <a:masterClrMapping/>
  </p:clrMapOvr>
  <mc:AlternateContent xmlns:mc="http://schemas.openxmlformats.org/markup-compatibility/2006" xmlns:p14="http://schemas.microsoft.com/office/powerpoint/2010/main">
    <mc:Choice Requires="p14">
      <p:transition spd="slow" p14:dur="2000" advTm="33432"/>
    </mc:Choice>
    <mc:Fallback xmlns="">
      <p:transition spd="slow" advTm="33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24" objId="5"/>
        <p14:stopEvt time="33268" objId="5"/>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STEEPLE analysis</a:t>
            </a:r>
            <a:endParaRPr lang="en-GB" dirty="0"/>
          </a:p>
        </p:txBody>
      </p:sp>
      <p:sp>
        <p:nvSpPr>
          <p:cNvPr id="3" name="Content Placeholder 2"/>
          <p:cNvSpPr>
            <a:spLocks noGrp="1"/>
          </p:cNvSpPr>
          <p:nvPr>
            <p:ph idx="1"/>
          </p:nvPr>
        </p:nvSpPr>
        <p:spPr/>
        <p:txBody>
          <a:bodyPr>
            <a:normAutofit/>
          </a:bodyPr>
          <a:lstStyle/>
          <a:p>
            <a:r>
              <a:rPr lang="en-US" sz="1800" dirty="0" smtClean="0"/>
              <a:t>Kew &amp; </a:t>
            </a:r>
            <a:r>
              <a:rPr lang="en-US" sz="1800" dirty="0" err="1" smtClean="0"/>
              <a:t>Stredwick</a:t>
            </a:r>
            <a:r>
              <a:rPr lang="en-US" sz="1800" dirty="0" smtClean="0"/>
              <a:t> (2008, p. 6) explain STEEPLE analysis as the consideration of factors affecting a business in the following areas:</a:t>
            </a:r>
          </a:p>
          <a:p>
            <a:pPr marL="646112" indent="-285750">
              <a:buFont typeface="Wingdings" charset="2"/>
              <a:buChar char="§"/>
            </a:pPr>
            <a:r>
              <a:rPr lang="en-US" sz="1800" dirty="0"/>
              <a:t>Social</a:t>
            </a:r>
          </a:p>
          <a:p>
            <a:pPr marL="646112" indent="-285750">
              <a:buFont typeface="Wingdings" charset="2"/>
              <a:buChar char="§"/>
            </a:pPr>
            <a:r>
              <a:rPr lang="en-US" sz="1800" dirty="0"/>
              <a:t>Technological</a:t>
            </a:r>
          </a:p>
          <a:p>
            <a:pPr marL="646112" indent="-285750">
              <a:buFont typeface="Wingdings" charset="2"/>
              <a:buChar char="§"/>
            </a:pPr>
            <a:r>
              <a:rPr lang="en-US" sz="1800" dirty="0"/>
              <a:t>Economic</a:t>
            </a:r>
          </a:p>
          <a:p>
            <a:pPr marL="646112" indent="-285750">
              <a:buFont typeface="Wingdings" charset="2"/>
              <a:buChar char="§"/>
            </a:pPr>
            <a:r>
              <a:rPr lang="en-US" sz="1800" dirty="0"/>
              <a:t>Environmental</a:t>
            </a:r>
          </a:p>
          <a:p>
            <a:pPr marL="646112" indent="-285750">
              <a:buFont typeface="Wingdings" charset="2"/>
              <a:buChar char="§"/>
            </a:pPr>
            <a:r>
              <a:rPr lang="en-US" sz="1800" dirty="0"/>
              <a:t>Political</a:t>
            </a:r>
          </a:p>
          <a:p>
            <a:pPr marL="646112" indent="-285750">
              <a:buFont typeface="Wingdings" charset="2"/>
              <a:buChar char="§"/>
            </a:pPr>
            <a:r>
              <a:rPr lang="en-US" sz="1800" dirty="0"/>
              <a:t>Legal</a:t>
            </a:r>
          </a:p>
          <a:p>
            <a:pPr marL="646112" indent="-285750">
              <a:buFont typeface="Wingdings" charset="2"/>
              <a:buChar char="§"/>
            </a:pPr>
            <a:r>
              <a:rPr lang="en-US" sz="1800" dirty="0"/>
              <a:t>Ethical</a:t>
            </a:r>
            <a:endParaRPr lang="en-US" sz="1800" dirty="0" smtClean="0"/>
          </a:p>
          <a:p>
            <a:r>
              <a:rPr lang="en-US" sz="1800" dirty="0" smtClean="0"/>
              <a:t>Pestle Analysis (2016) points out that this is a useful method of evaluating an environment, but needs to be updated to reflect any changing external factors</a:t>
            </a:r>
          </a:p>
          <a:p>
            <a:pPr marL="720725" indent="-360363">
              <a:buFont typeface="Wingdings" charset="2"/>
              <a:buChar char="v"/>
            </a:pPr>
            <a:endParaRPr lang="en-US" sz="1800" dirty="0" smtClean="0"/>
          </a:p>
          <a:p>
            <a:pPr marL="215900" indent="-215900">
              <a:buFont typeface="Wingdings" charset="2"/>
              <a:buChar char="v"/>
            </a:pPr>
            <a:endParaRPr lang="en-US" sz="1800" dirty="0" smtClean="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2979738"/>
            <a:ext cx="812800" cy="812800"/>
          </a:xfrm>
          <a:prstGeom prst="rect">
            <a:avLst/>
          </a:prstGeom>
        </p:spPr>
      </p:pic>
    </p:spTree>
    <p:extLst>
      <p:ext uri="{BB962C8B-B14F-4D97-AF65-F5344CB8AC3E}">
        <p14:creationId xmlns:p14="http://schemas.microsoft.com/office/powerpoint/2010/main" val="1424385140"/>
      </p:ext>
    </p:extLst>
  </p:cSld>
  <p:clrMapOvr>
    <a:masterClrMapping/>
  </p:clrMapOvr>
  <mc:AlternateContent xmlns:mc="http://schemas.openxmlformats.org/markup-compatibility/2006" xmlns:p14="http://schemas.microsoft.com/office/powerpoint/2010/main">
    <mc:Choice Requires="p14">
      <p:transition spd="slow" p14:dur="2000" advTm="10505"/>
    </mc:Choice>
    <mc:Fallback xmlns="">
      <p:transition spd="slow" advTm="10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31" objId="4"/>
        <p14:stopEvt time="10505" objId="4"/>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STEEPLE analysis</a:t>
            </a:r>
            <a:endParaRPr lang="en-GB" dirty="0"/>
          </a:p>
        </p:txBody>
      </p:sp>
      <p:sp>
        <p:nvSpPr>
          <p:cNvPr id="3" name="Content Placeholder 2"/>
          <p:cNvSpPr>
            <a:spLocks noGrp="1"/>
          </p:cNvSpPr>
          <p:nvPr>
            <p:ph idx="1"/>
          </p:nvPr>
        </p:nvSpPr>
        <p:spPr>
          <a:xfrm>
            <a:off x="735562" y="1566216"/>
            <a:ext cx="5292014" cy="1330389"/>
          </a:xfrm>
        </p:spPr>
        <p:txBody>
          <a:bodyPr>
            <a:normAutofit fontScale="47500" lnSpcReduction="20000"/>
          </a:bodyPr>
          <a:lstStyle/>
          <a:p>
            <a:pPr marL="0" indent="0">
              <a:buNone/>
            </a:pPr>
            <a:r>
              <a:rPr lang="en-US" b="1" dirty="0" smtClean="0"/>
              <a:t>Social</a:t>
            </a:r>
          </a:p>
          <a:p>
            <a:r>
              <a:rPr lang="en-US" dirty="0" smtClean="0"/>
              <a:t>Culturally, as indicated by Hofstede, the UK and USA are well aligned</a:t>
            </a:r>
          </a:p>
          <a:p>
            <a:r>
              <a:rPr lang="en-US" dirty="0" smtClean="0"/>
              <a:t>The difference in long-term orientation should shape the way the company operates in the USA</a:t>
            </a:r>
          </a:p>
          <a:p>
            <a:r>
              <a:rPr lang="en-US" dirty="0" smtClean="0"/>
              <a:t>This difference in long-term outlook could be used by </a:t>
            </a:r>
            <a:r>
              <a:rPr lang="en-US" dirty="0" err="1" smtClean="0"/>
              <a:t>Askonas</a:t>
            </a:r>
            <a:r>
              <a:rPr lang="en-US" dirty="0" smtClean="0"/>
              <a:t> Holt to provide a unique market position and competitive advantage</a:t>
            </a:r>
          </a:p>
        </p:txBody>
      </p:sp>
      <p:sp>
        <p:nvSpPr>
          <p:cNvPr id="5" name="Content Placeholder 2"/>
          <p:cNvSpPr txBox="1">
            <a:spLocks/>
          </p:cNvSpPr>
          <p:nvPr/>
        </p:nvSpPr>
        <p:spPr>
          <a:xfrm>
            <a:off x="735562" y="2885120"/>
            <a:ext cx="5292014" cy="1394265"/>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b="1" dirty="0" smtClean="0"/>
              <a:t>Technological</a:t>
            </a:r>
          </a:p>
          <a:p>
            <a:r>
              <a:rPr lang="en-US" dirty="0" smtClean="0"/>
              <a:t>The Internet has made opera a global business</a:t>
            </a:r>
          </a:p>
          <a:p>
            <a:r>
              <a:rPr lang="en-US" dirty="0" smtClean="0"/>
              <a:t>Time differences, language barriers and lack of personal contact still impact on business, and a US presence would benefit </a:t>
            </a:r>
            <a:r>
              <a:rPr lang="en-US" dirty="0" err="1" smtClean="0"/>
              <a:t>Askonas</a:t>
            </a:r>
            <a:r>
              <a:rPr lang="en-US" dirty="0" smtClean="0"/>
              <a:t> Holt</a:t>
            </a:r>
          </a:p>
          <a:p>
            <a:r>
              <a:rPr lang="en-US" dirty="0" smtClean="0"/>
              <a:t>Linking information systems with the London office would provide a greater resource than other US agencies</a:t>
            </a:r>
          </a:p>
        </p:txBody>
      </p:sp>
      <p:sp>
        <p:nvSpPr>
          <p:cNvPr id="6" name="Content Placeholder 2"/>
          <p:cNvSpPr txBox="1">
            <a:spLocks/>
          </p:cNvSpPr>
          <p:nvPr/>
        </p:nvSpPr>
        <p:spPr>
          <a:xfrm>
            <a:off x="735562" y="4215509"/>
            <a:ext cx="5292014" cy="1615610"/>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b="1" dirty="0" smtClean="0"/>
              <a:t>Economic</a:t>
            </a:r>
          </a:p>
          <a:p>
            <a:r>
              <a:rPr lang="en-US" dirty="0" smtClean="0"/>
              <a:t>President Trump’s Protectionist policies have led to tariffs being placed on certain sectors, but there is no indication of this occurring in the arts</a:t>
            </a:r>
          </a:p>
          <a:p>
            <a:r>
              <a:rPr lang="en-US" dirty="0" smtClean="0"/>
              <a:t>Brexit and other factors has seen large movements in the US-dollar-British-pound exchange rate. These fluctuations could be mitigated by moving US operations to New York, as suggested by Stone (2018c)</a:t>
            </a:r>
          </a:p>
          <a:p>
            <a:r>
              <a:rPr lang="en-US" dirty="0" smtClean="0"/>
              <a:t>Recent reductions in US corporate taxation has made doing business in the USA more profitable</a:t>
            </a:r>
          </a:p>
        </p:txBody>
      </p:sp>
      <p:sp>
        <p:nvSpPr>
          <p:cNvPr id="8" name="Content Placeholder 2"/>
          <p:cNvSpPr txBox="1">
            <a:spLocks/>
          </p:cNvSpPr>
          <p:nvPr/>
        </p:nvSpPr>
        <p:spPr>
          <a:xfrm>
            <a:off x="735562" y="5791323"/>
            <a:ext cx="5040086" cy="6127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sz="1300" b="1" dirty="0" smtClean="0"/>
              <a:t>Ecological</a:t>
            </a:r>
          </a:p>
          <a:p>
            <a:r>
              <a:rPr lang="en-US" sz="1300" dirty="0" smtClean="0"/>
              <a:t>Less need for transatlantic flights with office in New York</a:t>
            </a:r>
          </a:p>
        </p:txBody>
      </p:sp>
      <p:sp>
        <p:nvSpPr>
          <p:cNvPr id="10" name="Content Placeholder 2"/>
          <p:cNvSpPr txBox="1">
            <a:spLocks/>
          </p:cNvSpPr>
          <p:nvPr/>
        </p:nvSpPr>
        <p:spPr>
          <a:xfrm>
            <a:off x="6179976" y="1568614"/>
            <a:ext cx="5276462" cy="1999926"/>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b="1" dirty="0" smtClean="0"/>
              <a:t>Political</a:t>
            </a:r>
          </a:p>
          <a:p>
            <a:r>
              <a:rPr lang="en-US" dirty="0" smtClean="0"/>
              <a:t>New York and the arts community is less aligned with President Trumps protectionist policies, with 59% of the state voting for Hillary Clinton in the last election (New York Times, 2017)</a:t>
            </a:r>
          </a:p>
          <a:p>
            <a:r>
              <a:rPr lang="en-US" dirty="0" smtClean="0"/>
              <a:t>If sentiment moves towards </a:t>
            </a:r>
            <a:r>
              <a:rPr lang="en-US" dirty="0" err="1" smtClean="0"/>
              <a:t>favouring</a:t>
            </a:r>
            <a:r>
              <a:rPr lang="en-US" dirty="0" smtClean="0"/>
              <a:t> USA companies, </a:t>
            </a:r>
            <a:r>
              <a:rPr lang="en-US" dirty="0" err="1" smtClean="0"/>
              <a:t>Askonas</a:t>
            </a:r>
            <a:r>
              <a:rPr lang="en-US" dirty="0" smtClean="0"/>
              <a:t> Holt would be better placed if it had a US subsidiary</a:t>
            </a:r>
          </a:p>
          <a:p>
            <a:r>
              <a:rPr lang="en-US" dirty="0" smtClean="0"/>
              <a:t>A US office would be more aware of political changes affecting company, industry and clients, including tax, immigration and funding</a:t>
            </a:r>
            <a:endParaRPr lang="en-GB" dirty="0"/>
          </a:p>
        </p:txBody>
      </p:sp>
      <p:sp>
        <p:nvSpPr>
          <p:cNvPr id="12" name="Content Placeholder 2"/>
          <p:cNvSpPr txBox="1">
            <a:spLocks/>
          </p:cNvSpPr>
          <p:nvPr/>
        </p:nvSpPr>
        <p:spPr>
          <a:xfrm>
            <a:off x="6179976" y="3129642"/>
            <a:ext cx="5427306" cy="647888"/>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sz="2400" b="1" dirty="0" smtClean="0"/>
              <a:t>Legal</a:t>
            </a:r>
          </a:p>
          <a:p>
            <a:r>
              <a:rPr lang="en-US" sz="2400" dirty="0" smtClean="0"/>
              <a:t>A US subsidiary would ensure awareness of and compliance with all relevant USA legal requirements and limit </a:t>
            </a:r>
            <a:r>
              <a:rPr lang="en-US" sz="2400" smtClean="0"/>
              <a:t>any liabilities</a:t>
            </a:r>
            <a:endParaRPr lang="en-US" sz="2400" dirty="0" smtClean="0"/>
          </a:p>
          <a:p>
            <a:endParaRPr lang="en-US" dirty="0" smtClean="0"/>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79976" y="4630566"/>
            <a:ext cx="3239795" cy="1866396"/>
          </a:xfrm>
          <a:prstGeom prst="rect">
            <a:avLst/>
          </a:prstGeom>
        </p:spPr>
      </p:pic>
      <p:sp>
        <p:nvSpPr>
          <p:cNvPr id="14"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XE (2018)</a:t>
            </a:r>
          </a:p>
        </p:txBody>
      </p:sp>
      <p:sp>
        <p:nvSpPr>
          <p:cNvPr id="16" name="Content Placeholder 2"/>
          <p:cNvSpPr txBox="1">
            <a:spLocks/>
          </p:cNvSpPr>
          <p:nvPr/>
        </p:nvSpPr>
        <p:spPr>
          <a:xfrm>
            <a:off x="6179976" y="3719572"/>
            <a:ext cx="5595257" cy="917574"/>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US" b="1" dirty="0" smtClean="0"/>
              <a:t>Ethical</a:t>
            </a:r>
          </a:p>
          <a:p>
            <a:r>
              <a:rPr lang="en-US" dirty="0" smtClean="0"/>
              <a:t>Providing employment for American arts personnel and servicing American artists would portray the company in a good light morally and help in dealings with companies seeking to satisfy US philanthropists</a:t>
            </a:r>
          </a:p>
          <a:p>
            <a:endParaRPr lang="en-GB" dirty="0"/>
          </a:p>
        </p:txBody>
      </p:sp>
      <p:pic>
        <p:nvPicPr>
          <p:cNvPr id="11"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554718632"/>
      </p:ext>
    </p:extLst>
  </p:cSld>
  <p:clrMapOvr>
    <a:masterClrMapping/>
  </p:clrMapOvr>
  <mc:AlternateContent xmlns:mc="http://schemas.openxmlformats.org/markup-compatibility/2006" xmlns:p14="http://schemas.microsoft.com/office/powerpoint/2010/main">
    <mc:Choice Requires="p14">
      <p:transition spd="slow" p14:dur="2000" advTm="92135"/>
    </mc:Choice>
    <mc:Fallback xmlns="">
      <p:transition spd="slow" advTm="92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46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30" objId="11"/>
        <p14:stopEvt time="92135" objId="11"/>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Porter’s five forces</a:t>
            </a:r>
            <a:endParaRPr lang="en-GB" dirty="0"/>
          </a:p>
        </p:txBody>
      </p:sp>
      <p:sp>
        <p:nvSpPr>
          <p:cNvPr id="3" name="Content Placeholder 2"/>
          <p:cNvSpPr>
            <a:spLocks noGrp="1"/>
          </p:cNvSpPr>
          <p:nvPr>
            <p:ph idx="1"/>
          </p:nvPr>
        </p:nvSpPr>
        <p:spPr/>
        <p:txBody>
          <a:bodyPr>
            <a:normAutofit/>
          </a:bodyPr>
          <a:lstStyle/>
          <a:p>
            <a:r>
              <a:rPr lang="en-GB" sz="1800" dirty="0" smtClean="0"/>
              <a:t>Porter (2008) outlines the five forces of competition that shape strategy</a:t>
            </a:r>
            <a:endParaRPr lang="en-GB" sz="1800" dirty="0"/>
          </a:p>
          <a:p>
            <a:r>
              <a:rPr lang="en-GB" sz="1800" dirty="0" err="1" smtClean="0"/>
              <a:t>Dälken</a:t>
            </a:r>
            <a:r>
              <a:rPr lang="en-GB" sz="1800" dirty="0" smtClean="0"/>
              <a:t> (2014) points out that consideration of these five forces does not guarantee an inviolable and sustained competitive advantage</a:t>
            </a:r>
            <a:endParaRPr lang="en-GB" sz="18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18254" y="3043109"/>
            <a:ext cx="3555492" cy="2971038"/>
          </a:xfrm>
          <a:prstGeom prst="rect">
            <a:avLst/>
          </a:prstGeom>
        </p:spPr>
      </p:pic>
      <p:sp>
        <p:nvSpPr>
          <p:cNvPr id="5"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Porter (2008)</a:t>
            </a: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841274450"/>
      </p:ext>
    </p:extLst>
  </p:cSld>
  <p:clrMapOvr>
    <a:masterClrMapping/>
  </p:clrMapOvr>
  <mc:AlternateContent xmlns:mc="http://schemas.openxmlformats.org/markup-compatibility/2006" xmlns:p14="http://schemas.microsoft.com/office/powerpoint/2010/main">
    <mc:Choice Requires="p14">
      <p:transition spd="slow" p14:dur="2000" advTm="7426"/>
    </mc:Choice>
    <mc:Fallback xmlns="">
      <p:transition spd="slow" advTm="7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30" objId="6"/>
        <p14:stopEvt time="7426" objId="6"/>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Porter’s five forces</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2965450"/>
            <a:ext cx="812800" cy="812800"/>
          </a:xfrm>
          <a:prstGeom prst="rect">
            <a:avLst/>
          </a:prstGeom>
        </p:spPr>
      </p:pic>
      <p:sp>
        <p:nvSpPr>
          <p:cNvPr id="5" name="Content Placeholder 2"/>
          <p:cNvSpPr txBox="1">
            <a:spLocks/>
          </p:cNvSpPr>
          <p:nvPr/>
        </p:nvSpPr>
        <p:spPr>
          <a:xfrm>
            <a:off x="3787608" y="1522230"/>
            <a:ext cx="4419522" cy="989501"/>
          </a:xfrm>
          <a:prstGeom prst="rect">
            <a:avLst/>
          </a:prstGeom>
          <a:solidFill>
            <a:srgbClr val="F0F0F0"/>
          </a:solidFill>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300" b="1" dirty="0" smtClean="0"/>
              <a:t>Threat of new entrants</a:t>
            </a:r>
            <a:endParaRPr lang="en-GB" sz="1300" dirty="0" smtClean="0"/>
          </a:p>
          <a:p>
            <a:pPr marL="0" indent="0">
              <a:buNone/>
            </a:pPr>
            <a:r>
              <a:rPr lang="en-GB" sz="1300" dirty="0" smtClean="0"/>
              <a:t>Other new entrants to the US market would not have </a:t>
            </a:r>
            <a:r>
              <a:rPr lang="en-GB" sz="1300" dirty="0" err="1" smtClean="0"/>
              <a:t>Askonas</a:t>
            </a:r>
            <a:r>
              <a:rPr lang="en-GB" sz="1300" dirty="0" smtClean="0"/>
              <a:t> Holt’s international reputation or network of contacts</a:t>
            </a:r>
            <a:endParaRPr lang="en-GB" sz="1300" dirty="0"/>
          </a:p>
        </p:txBody>
      </p:sp>
      <p:sp>
        <p:nvSpPr>
          <p:cNvPr id="6" name="Content Placeholder 2"/>
          <p:cNvSpPr txBox="1">
            <a:spLocks/>
          </p:cNvSpPr>
          <p:nvPr/>
        </p:nvSpPr>
        <p:spPr>
          <a:xfrm>
            <a:off x="8256722" y="3220561"/>
            <a:ext cx="3683232" cy="1468560"/>
          </a:xfrm>
          <a:prstGeom prst="rect">
            <a:avLst/>
          </a:prstGeom>
          <a:solidFill>
            <a:srgbClr val="F0F0F0"/>
          </a:solidFill>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300" b="1" dirty="0" smtClean="0"/>
              <a:t>Bargaining power of buyers</a:t>
            </a:r>
            <a:endParaRPr lang="en-GB" sz="1300" dirty="0" smtClean="0"/>
          </a:p>
          <a:p>
            <a:pPr marL="0" indent="0">
              <a:buNone/>
            </a:pPr>
            <a:r>
              <a:rPr lang="en-GB" sz="1300" dirty="0" smtClean="0"/>
              <a:t>Many artists are competing for a limited amount of work, and most are happy to pay generally accepted rates of commission. In the rare instances of superstar clients negotiating reduced commission rates, the level of income has more than compensated</a:t>
            </a:r>
            <a:endParaRPr lang="en-GB" sz="1300" dirty="0"/>
          </a:p>
        </p:txBody>
      </p:sp>
      <p:sp>
        <p:nvSpPr>
          <p:cNvPr id="7" name="Content Placeholder 2"/>
          <p:cNvSpPr txBox="1">
            <a:spLocks/>
          </p:cNvSpPr>
          <p:nvPr/>
        </p:nvSpPr>
        <p:spPr>
          <a:xfrm>
            <a:off x="294131" y="3283962"/>
            <a:ext cx="3493477" cy="1468437"/>
          </a:xfrm>
          <a:prstGeom prst="rect">
            <a:avLst/>
          </a:prstGeom>
          <a:solidFill>
            <a:srgbClr val="F0F0F0"/>
          </a:solidFill>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300" b="1" dirty="0" smtClean="0"/>
              <a:t>Bargaining power of suppliers</a:t>
            </a:r>
            <a:endParaRPr lang="en-GB" sz="1300" dirty="0"/>
          </a:p>
          <a:p>
            <a:pPr marL="0" indent="0">
              <a:buNone/>
            </a:pPr>
            <a:r>
              <a:rPr lang="en-GB" sz="1300" dirty="0" smtClean="0"/>
              <a:t>Opera companies will seek to limit their artistic costs, but generally they will understand that to secure quality artists they need to pay appropriate fees</a:t>
            </a:r>
            <a:endParaRPr lang="en-GB" sz="1300" dirty="0"/>
          </a:p>
        </p:txBody>
      </p:sp>
      <p:sp>
        <p:nvSpPr>
          <p:cNvPr id="8" name="Content Placeholder 2"/>
          <p:cNvSpPr txBox="1">
            <a:spLocks/>
          </p:cNvSpPr>
          <p:nvPr/>
        </p:nvSpPr>
        <p:spPr>
          <a:xfrm>
            <a:off x="3787608" y="5367177"/>
            <a:ext cx="4419521" cy="1093421"/>
          </a:xfrm>
          <a:prstGeom prst="rect">
            <a:avLst/>
          </a:prstGeom>
          <a:solidFill>
            <a:srgbClr val="F0F0F0"/>
          </a:solidFill>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300" b="1" dirty="0" smtClean="0"/>
              <a:t>Threat of substitute services</a:t>
            </a:r>
          </a:p>
          <a:p>
            <a:pPr marL="0" indent="0">
              <a:buNone/>
            </a:pPr>
            <a:r>
              <a:rPr lang="en-GB" sz="1300" dirty="0" smtClean="0"/>
              <a:t>the main alternative for an artist is to work without an agent. Although this is possible, it is time consuming and creates a poor impression with opera companies</a:t>
            </a:r>
          </a:p>
          <a:p>
            <a:pPr marL="0" indent="0">
              <a:buNone/>
            </a:pPr>
            <a:endParaRPr lang="en-GB" dirty="0"/>
          </a:p>
        </p:txBody>
      </p:sp>
      <p:sp>
        <p:nvSpPr>
          <p:cNvPr id="10" name="Oval 9"/>
          <p:cNvSpPr/>
          <p:nvPr/>
        </p:nvSpPr>
        <p:spPr>
          <a:xfrm>
            <a:off x="4377980" y="3087852"/>
            <a:ext cx="3288323" cy="1792630"/>
          </a:xfrm>
          <a:prstGeom prst="ellipse">
            <a:avLst/>
          </a:prstGeom>
          <a:solidFill>
            <a:srgbClr val="F0F0F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617991" y="3371850"/>
            <a:ext cx="2758754" cy="1292662"/>
          </a:xfrm>
          <a:prstGeom prst="rect">
            <a:avLst/>
          </a:prstGeom>
          <a:noFill/>
        </p:spPr>
        <p:txBody>
          <a:bodyPr wrap="square" rtlCol="0">
            <a:spAutoFit/>
          </a:bodyPr>
          <a:lstStyle/>
          <a:p>
            <a:pPr algn="ctr"/>
            <a:r>
              <a:rPr lang="en-GB" sz="1300" b="1" dirty="0"/>
              <a:t>Rivalry among existing competitors</a:t>
            </a:r>
            <a:endParaRPr lang="en-GB" sz="1300" dirty="0"/>
          </a:p>
          <a:p>
            <a:pPr algn="ctr"/>
            <a:r>
              <a:rPr lang="en-GB" sz="1300" dirty="0"/>
              <a:t>This is the key issue for </a:t>
            </a:r>
            <a:r>
              <a:rPr lang="en-GB" sz="1300" dirty="0" err="1"/>
              <a:t>Askonas</a:t>
            </a:r>
            <a:r>
              <a:rPr lang="en-GB" sz="1300" dirty="0"/>
              <a:t> Holt. The New York agency environment is competitive, but their expertise and contacts should make them able to cope with this </a:t>
            </a:r>
            <a:r>
              <a:rPr lang="en-GB" sz="1300" dirty="0" smtClean="0"/>
              <a:t>threat</a:t>
            </a:r>
            <a:endParaRPr lang="en-GB" sz="1300" dirty="0"/>
          </a:p>
        </p:txBody>
      </p:sp>
      <p:sp>
        <p:nvSpPr>
          <p:cNvPr id="18" name="Left Arrow 17"/>
          <p:cNvSpPr/>
          <p:nvPr/>
        </p:nvSpPr>
        <p:spPr>
          <a:xfrm>
            <a:off x="7717925" y="3697138"/>
            <a:ext cx="469590" cy="484632"/>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8"/>
          <p:cNvSpPr/>
          <p:nvPr/>
        </p:nvSpPr>
        <p:spPr>
          <a:xfrm>
            <a:off x="3852466" y="3697138"/>
            <a:ext cx="420004" cy="484632"/>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Down Arrow 19"/>
          <p:cNvSpPr/>
          <p:nvPr/>
        </p:nvSpPr>
        <p:spPr>
          <a:xfrm>
            <a:off x="5755052" y="2570649"/>
            <a:ext cx="484632" cy="45016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Up Arrow 20"/>
          <p:cNvSpPr/>
          <p:nvPr/>
        </p:nvSpPr>
        <p:spPr>
          <a:xfrm>
            <a:off x="5755052" y="4963657"/>
            <a:ext cx="484632" cy="344053"/>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hevron 22"/>
          <p:cNvSpPr/>
          <p:nvPr/>
        </p:nvSpPr>
        <p:spPr>
          <a:xfrm rot="19770558">
            <a:off x="6939929" y="4561042"/>
            <a:ext cx="236420" cy="277280"/>
          </a:xfrm>
          <a:prstGeom prst="chevron">
            <a:avLst>
              <a:gd name="adj" fmla="val 67999"/>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Chevron 23"/>
          <p:cNvSpPr/>
          <p:nvPr/>
        </p:nvSpPr>
        <p:spPr>
          <a:xfrm rot="10800000">
            <a:off x="6173325" y="2965449"/>
            <a:ext cx="171869" cy="265756"/>
          </a:xfrm>
          <a:prstGeom prst="chevron">
            <a:avLst>
              <a:gd name="adj" fmla="val 67999"/>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Chevron 24"/>
          <p:cNvSpPr/>
          <p:nvPr/>
        </p:nvSpPr>
        <p:spPr>
          <a:xfrm rot="1736213">
            <a:off x="4895635" y="4548449"/>
            <a:ext cx="196165" cy="300664"/>
          </a:xfrm>
          <a:prstGeom prst="chevron">
            <a:avLst>
              <a:gd name="adj" fmla="val 67999"/>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81136751"/>
      </p:ext>
    </p:extLst>
  </p:cSld>
  <p:clrMapOvr>
    <a:masterClrMapping/>
  </p:clrMapOvr>
  <mc:AlternateContent xmlns:mc="http://schemas.openxmlformats.org/markup-compatibility/2006" xmlns:p14="http://schemas.microsoft.com/office/powerpoint/2010/main">
    <mc:Choice Requires="p14">
      <p:transition spd="slow" p14:dur="2000" advTm="60143"/>
    </mc:Choice>
    <mc:Fallback xmlns="">
      <p:transition spd="slow" advTm="60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28" objId="4"/>
        <p14:stopEvt time="60143" objId="4"/>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t>
            </a:r>
            <a:r>
              <a:rPr lang="en-GB" dirty="0" smtClean="0"/>
              <a:t>analysis</a:t>
            </a:r>
            <a:endParaRPr lang="en-GB" dirty="0"/>
          </a:p>
        </p:txBody>
      </p:sp>
      <p:sp>
        <p:nvSpPr>
          <p:cNvPr id="3" name="Content Placeholder 2"/>
          <p:cNvSpPr>
            <a:spLocks noGrp="1"/>
          </p:cNvSpPr>
          <p:nvPr>
            <p:ph idx="1"/>
          </p:nvPr>
        </p:nvSpPr>
        <p:spPr/>
        <p:txBody>
          <a:bodyPr>
            <a:normAutofit/>
          </a:bodyPr>
          <a:lstStyle/>
          <a:p>
            <a:r>
              <a:rPr lang="en-GB" sz="1800" dirty="0" smtClean="0"/>
              <a:t>Doyle (2011) describes SWOT analysis as identifying the internal strengths and weaknesses and the external opportunities and threats</a:t>
            </a:r>
          </a:p>
          <a:p>
            <a:r>
              <a:rPr lang="en-US" sz="1800" dirty="0" smtClean="0"/>
              <a:t>Despite Hill &amp; Westbrook (1997) </a:t>
            </a:r>
            <a:r>
              <a:rPr lang="en-US" sz="1800" dirty="0" err="1" smtClean="0"/>
              <a:t>criticise</a:t>
            </a:r>
            <a:r>
              <a:rPr lang="en-US" sz="1800" dirty="0" smtClean="0"/>
              <a:t> SWOT analysis as being unable to cope with instability inherent in today’s business world, it is a useful starting point</a:t>
            </a:r>
            <a:endParaRPr lang="en-GB" sz="1800" dirty="0" smtClean="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37845" y="3146769"/>
            <a:ext cx="2916309" cy="2867378"/>
          </a:xfrm>
          <a:prstGeom prst="rect">
            <a:avLst/>
          </a:prstGeom>
        </p:spPr>
      </p:pic>
      <p:sp>
        <p:nvSpPr>
          <p:cNvPr id="6"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Wikipedia (</a:t>
            </a:r>
            <a:r>
              <a:rPr lang="en-US" sz="1800" dirty="0" err="1" smtClean="0"/>
              <a:t>n.d.</a:t>
            </a:r>
            <a:r>
              <a:rPr lang="en-US" sz="1800" dirty="0" smtClean="0"/>
              <a:t>)</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98617382"/>
      </p:ext>
    </p:extLst>
  </p:cSld>
  <p:clrMapOvr>
    <a:masterClrMapping/>
  </p:clrMapOvr>
  <mc:AlternateContent xmlns:mc="http://schemas.openxmlformats.org/markup-compatibility/2006" xmlns:p14="http://schemas.microsoft.com/office/powerpoint/2010/main">
    <mc:Choice Requires="p14">
      <p:transition spd="slow" p14:dur="2000" advTm="8166"/>
    </mc:Choice>
    <mc:Fallback xmlns="">
      <p:transition spd="slow" advTm="8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0" objId="4"/>
        <p14:stopEvt time="8166" objId="4"/>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t>
            </a:r>
            <a:r>
              <a:rPr lang="en-GB" dirty="0" smtClean="0"/>
              <a:t>analysis</a:t>
            </a:r>
            <a:endParaRPr lang="en-GB" dirty="0"/>
          </a:p>
        </p:txBody>
      </p:sp>
      <p:sp>
        <p:nvSpPr>
          <p:cNvPr id="7" name="Content Placeholder 2"/>
          <p:cNvSpPr txBox="1">
            <a:spLocks/>
          </p:cNvSpPr>
          <p:nvPr/>
        </p:nvSpPr>
        <p:spPr>
          <a:xfrm>
            <a:off x="6096000" y="4056615"/>
            <a:ext cx="5400869" cy="18589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endParaRPr lang="en-GB" dirty="0"/>
          </a:p>
        </p:txBody>
      </p:sp>
      <p:sp>
        <p:nvSpPr>
          <p:cNvPr id="8" name="Content Placeholder 2"/>
          <p:cNvSpPr txBox="1">
            <a:spLocks/>
          </p:cNvSpPr>
          <p:nvPr/>
        </p:nvSpPr>
        <p:spPr>
          <a:xfrm>
            <a:off x="838200" y="1690689"/>
            <a:ext cx="4928118" cy="20415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smtClean="0"/>
          </a:p>
        </p:txBody>
      </p:sp>
      <p:sp>
        <p:nvSpPr>
          <p:cNvPr id="9" name="Content Placeholder 2"/>
          <p:cNvSpPr txBox="1">
            <a:spLocks/>
          </p:cNvSpPr>
          <p:nvPr/>
        </p:nvSpPr>
        <p:spPr>
          <a:xfrm>
            <a:off x="6096000" y="1690689"/>
            <a:ext cx="5400869" cy="16310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824645961"/>
              </p:ext>
            </p:extLst>
          </p:nvPr>
        </p:nvGraphicFramePr>
        <p:xfrm>
          <a:off x="942975" y="1494822"/>
          <a:ext cx="10553896" cy="4934553"/>
        </p:xfrm>
        <a:graphic>
          <a:graphicData uri="http://schemas.openxmlformats.org/drawingml/2006/table">
            <a:tbl>
              <a:tblPr firstRow="1" bandRow="1">
                <a:tableStyleId>{5C22544A-7EE6-4342-B048-85BDC9FD1C3A}</a:tableStyleId>
              </a:tblPr>
              <a:tblGrid>
                <a:gridCol w="5186363"/>
                <a:gridCol w="5367533"/>
              </a:tblGrid>
              <a:tr h="1938574">
                <a:tc>
                  <a:txBody>
                    <a:bodyPr/>
                    <a:lstStyle/>
                    <a:p>
                      <a:pPr marL="0" indent="0">
                        <a:buFont typeface="Arial"/>
                        <a:buNone/>
                      </a:pPr>
                      <a:r>
                        <a:rPr lang="en-GB" sz="1800" b="1" dirty="0" smtClean="0">
                          <a:solidFill>
                            <a:schemeClr val="tx1"/>
                          </a:solidFill>
                        </a:rPr>
                        <a:t>Strengths</a:t>
                      </a:r>
                    </a:p>
                    <a:p>
                      <a:pPr marL="285750" indent="-285750">
                        <a:buFont typeface="Arial" charset="0"/>
                        <a:buChar char="•"/>
                      </a:pPr>
                      <a:r>
                        <a:rPr lang="en-GB" sz="1800" b="0" dirty="0" smtClean="0">
                          <a:solidFill>
                            <a:schemeClr val="tx1"/>
                          </a:solidFill>
                        </a:rPr>
                        <a:t>Understanding of international opera market</a:t>
                      </a:r>
                    </a:p>
                    <a:p>
                      <a:pPr marL="285750" indent="-285750">
                        <a:buFont typeface="Arial" charset="0"/>
                        <a:buChar char="•"/>
                      </a:pPr>
                      <a:r>
                        <a:rPr lang="en-GB" sz="1800" b="0" dirty="0" smtClean="0">
                          <a:solidFill>
                            <a:schemeClr val="tx1"/>
                          </a:solidFill>
                        </a:rPr>
                        <a:t>Knowledge of opera repertoire</a:t>
                      </a:r>
                    </a:p>
                    <a:p>
                      <a:pPr marL="285750" indent="-285750">
                        <a:buFont typeface="Arial" charset="0"/>
                        <a:buChar char="•"/>
                      </a:pPr>
                      <a:r>
                        <a:rPr lang="en-GB" sz="1800" b="0" dirty="0" smtClean="0">
                          <a:solidFill>
                            <a:schemeClr val="tx1"/>
                          </a:solidFill>
                        </a:rPr>
                        <a:t>Excellent client servicing systems for arranging visas, travel etc.</a:t>
                      </a:r>
                    </a:p>
                    <a:p>
                      <a:pPr marL="285750" indent="-285750">
                        <a:buFont typeface="Arial" charset="0"/>
                        <a:buChar char="•"/>
                      </a:pPr>
                      <a:r>
                        <a:rPr lang="en-GB" sz="1800" b="0" dirty="0" smtClean="0">
                          <a:solidFill>
                            <a:schemeClr val="tx1"/>
                          </a:solidFill>
                        </a:rPr>
                        <a:t>Strong reputation in operatic community</a:t>
                      </a:r>
                    </a:p>
                  </a:txBody>
                  <a:tcPr>
                    <a:solidFill>
                      <a:srgbClr val="E2EF88"/>
                    </a:solidFill>
                  </a:tcPr>
                </a:tc>
                <a:tc>
                  <a:txBody>
                    <a:bodyPr/>
                    <a:lstStyle/>
                    <a:p>
                      <a:pPr marL="0" indent="0">
                        <a:buNone/>
                      </a:pPr>
                      <a:r>
                        <a:rPr lang="en-GB" sz="1800" b="1" dirty="0" smtClean="0">
                          <a:solidFill>
                            <a:schemeClr val="tx1"/>
                          </a:solidFill>
                        </a:rPr>
                        <a:t>Weaknesses</a:t>
                      </a:r>
                    </a:p>
                    <a:p>
                      <a:pPr marL="285750" indent="-285750">
                        <a:buFont typeface="Arial" charset="0"/>
                        <a:buChar char="•"/>
                      </a:pPr>
                      <a:r>
                        <a:rPr lang="en-GB" sz="1800" b="0" dirty="0" smtClean="0">
                          <a:solidFill>
                            <a:schemeClr val="tx1"/>
                          </a:solidFill>
                        </a:rPr>
                        <a:t>Less knowledge of American operatic market</a:t>
                      </a:r>
                    </a:p>
                    <a:p>
                      <a:pPr marL="285750" indent="-285750">
                        <a:buFont typeface="Arial" charset="0"/>
                        <a:buChar char="•"/>
                      </a:pPr>
                      <a:r>
                        <a:rPr lang="en-GB" sz="1800" b="0" dirty="0" smtClean="0">
                          <a:solidFill>
                            <a:schemeClr val="tx1"/>
                          </a:solidFill>
                        </a:rPr>
                        <a:t>Ignorance of American artists beyond those who work internationally</a:t>
                      </a:r>
                    </a:p>
                    <a:p>
                      <a:pPr marL="285750" indent="-285750">
                        <a:buFont typeface="Arial" charset="0"/>
                        <a:buChar char="•"/>
                      </a:pPr>
                      <a:r>
                        <a:rPr lang="en-GB" sz="1800" b="0" dirty="0" smtClean="0">
                          <a:solidFill>
                            <a:schemeClr val="tx1"/>
                          </a:solidFill>
                        </a:rPr>
                        <a:t>Lack of experience arranging visas for American artists</a:t>
                      </a:r>
                    </a:p>
                  </a:txBody>
                  <a:tcPr>
                    <a:solidFill>
                      <a:srgbClr val="FCC386"/>
                    </a:solidFill>
                  </a:tcPr>
                </a:tc>
              </a:tr>
              <a:tr h="2995979">
                <a:tc>
                  <a:txBody>
                    <a:bodyPr/>
                    <a:lstStyle/>
                    <a:p>
                      <a:pPr marL="0" indent="0">
                        <a:buNone/>
                      </a:pPr>
                      <a:r>
                        <a:rPr lang="en-GB" b="1" dirty="0" smtClean="0">
                          <a:solidFill>
                            <a:schemeClr val="tx1"/>
                          </a:solidFill>
                        </a:rPr>
                        <a:t>Opportunities</a:t>
                      </a:r>
                    </a:p>
                    <a:p>
                      <a:pPr marL="285750" indent="-285750">
                        <a:buFont typeface="Arial" charset="0"/>
                        <a:buChar char="•"/>
                      </a:pPr>
                      <a:r>
                        <a:rPr lang="en-GB" b="0" dirty="0" smtClean="0">
                          <a:solidFill>
                            <a:schemeClr val="tx1"/>
                          </a:solidFill>
                        </a:rPr>
                        <a:t>Large market of domestic American opera companies for </a:t>
                      </a:r>
                      <a:r>
                        <a:rPr lang="en-GB" b="0" dirty="0" err="1" smtClean="0">
                          <a:solidFill>
                            <a:schemeClr val="tx1"/>
                          </a:solidFill>
                        </a:rPr>
                        <a:t>Askonas</a:t>
                      </a:r>
                      <a:r>
                        <a:rPr lang="en-GB" b="0" dirty="0" smtClean="0">
                          <a:solidFill>
                            <a:schemeClr val="tx1"/>
                          </a:solidFill>
                        </a:rPr>
                        <a:t> Holt to engage with</a:t>
                      </a:r>
                    </a:p>
                    <a:p>
                      <a:pPr marL="285750" indent="-285750">
                        <a:buFont typeface="Arial" charset="0"/>
                        <a:buChar char="•"/>
                      </a:pPr>
                      <a:r>
                        <a:rPr lang="en-GB" b="0" dirty="0" smtClean="0">
                          <a:solidFill>
                            <a:schemeClr val="tx1"/>
                          </a:solidFill>
                        </a:rPr>
                        <a:t>Large number of American singers for </a:t>
                      </a:r>
                      <a:r>
                        <a:rPr lang="en-GB" b="0" dirty="0" err="1" smtClean="0">
                          <a:solidFill>
                            <a:schemeClr val="tx1"/>
                          </a:solidFill>
                        </a:rPr>
                        <a:t>Askonas</a:t>
                      </a:r>
                      <a:r>
                        <a:rPr lang="en-GB" b="0" dirty="0" smtClean="0">
                          <a:solidFill>
                            <a:schemeClr val="tx1"/>
                          </a:solidFill>
                        </a:rPr>
                        <a:t> Holt to service and earn commission from</a:t>
                      </a:r>
                    </a:p>
                    <a:p>
                      <a:pPr marL="285750" indent="-285750">
                        <a:buFont typeface="Arial" charset="0"/>
                        <a:buChar char="•"/>
                      </a:pPr>
                      <a:r>
                        <a:rPr lang="en-GB" b="0" dirty="0" smtClean="0">
                          <a:solidFill>
                            <a:schemeClr val="tx1"/>
                          </a:solidFill>
                        </a:rPr>
                        <a:t>The possibility of discovering new artistic talent at an earlier stage in their development</a:t>
                      </a:r>
                    </a:p>
                    <a:p>
                      <a:pPr marL="285750" indent="-285750">
                        <a:buFont typeface="Arial" charset="0"/>
                        <a:buChar char="•"/>
                      </a:pPr>
                      <a:r>
                        <a:rPr lang="en-GB" b="0" dirty="0" smtClean="0">
                          <a:solidFill>
                            <a:schemeClr val="tx1"/>
                          </a:solidFill>
                        </a:rPr>
                        <a:t>Engaging with a wider arts community, including arts management personnel, arts administration bodies and philanthropists</a:t>
                      </a:r>
                    </a:p>
                  </a:txBody>
                  <a:tcPr>
                    <a:solidFill>
                      <a:srgbClr val="ABD2BD"/>
                    </a:solidFill>
                  </a:tcPr>
                </a:tc>
                <a:tc>
                  <a:txBody>
                    <a:bodyPr/>
                    <a:lstStyle/>
                    <a:p>
                      <a:pPr marL="0" indent="0">
                        <a:buNone/>
                      </a:pPr>
                      <a:r>
                        <a:rPr lang="en-GB" b="1" dirty="0" smtClean="0">
                          <a:solidFill>
                            <a:schemeClr val="tx1"/>
                          </a:solidFill>
                        </a:rPr>
                        <a:t>Threats</a:t>
                      </a:r>
                    </a:p>
                    <a:p>
                      <a:pPr marL="285750" indent="-285750">
                        <a:buFont typeface="Arial" charset="0"/>
                        <a:buChar char="•"/>
                      </a:pPr>
                      <a:r>
                        <a:rPr lang="en-GB" b="0" dirty="0" smtClean="0">
                          <a:solidFill>
                            <a:schemeClr val="tx1"/>
                          </a:solidFill>
                        </a:rPr>
                        <a:t>The current New York agents may react strongly to the entrance of </a:t>
                      </a:r>
                      <a:r>
                        <a:rPr lang="en-GB" b="0" dirty="0" err="1" smtClean="0">
                          <a:solidFill>
                            <a:schemeClr val="tx1"/>
                          </a:solidFill>
                        </a:rPr>
                        <a:t>Askonas</a:t>
                      </a:r>
                      <a:r>
                        <a:rPr lang="en-GB" b="0" dirty="0" smtClean="0">
                          <a:solidFill>
                            <a:schemeClr val="tx1"/>
                          </a:solidFill>
                        </a:rPr>
                        <a:t> Holt into the domestic US market</a:t>
                      </a:r>
                    </a:p>
                    <a:p>
                      <a:pPr marL="285750" indent="-285750">
                        <a:buFont typeface="Arial" charset="0"/>
                        <a:buChar char="•"/>
                      </a:pPr>
                      <a:r>
                        <a:rPr lang="en-GB" b="0" dirty="0" smtClean="0">
                          <a:solidFill>
                            <a:schemeClr val="tx1"/>
                          </a:solidFill>
                        </a:rPr>
                        <a:t>Some US houses may be reluctant to deal with a company they perceive to be a foreign agency</a:t>
                      </a:r>
                    </a:p>
                    <a:p>
                      <a:pPr marL="285750" indent="-285750">
                        <a:buFont typeface="Arial" charset="0"/>
                        <a:buChar char="•"/>
                      </a:pPr>
                      <a:r>
                        <a:rPr lang="en-GB" b="0" dirty="0" smtClean="0">
                          <a:solidFill>
                            <a:schemeClr val="tx1"/>
                          </a:solidFill>
                        </a:rPr>
                        <a:t>US singers may prefer to deal with local agents</a:t>
                      </a:r>
                    </a:p>
                  </a:txBody>
                  <a:tcPr>
                    <a:solidFill>
                      <a:srgbClr val="C3A6B9"/>
                    </a:solidFill>
                  </a:tcPr>
                </a:tc>
              </a:tr>
            </a:tbl>
          </a:graphicData>
        </a:graphic>
      </p:graphicFrame>
    </p:spTree>
    <p:extLst>
      <p:ext uri="{BB962C8B-B14F-4D97-AF65-F5344CB8AC3E}">
        <p14:creationId xmlns:p14="http://schemas.microsoft.com/office/powerpoint/2010/main" val="1985897607"/>
      </p:ext>
    </p:extLst>
  </p:cSld>
  <p:clrMapOvr>
    <a:masterClrMapping/>
  </p:clrMapOvr>
  <mc:AlternateContent xmlns:mc="http://schemas.openxmlformats.org/markup-compatibility/2006" xmlns:p14="http://schemas.microsoft.com/office/powerpoint/2010/main">
    <mc:Choice Requires="p14">
      <p:transition spd="slow" p14:dur="2000" advTm="47096"/>
    </mc:Choice>
    <mc:Fallback xmlns="">
      <p:transition spd="slow" advTm="47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9" objId="5"/>
        <p14:stopEvt time="47096" objId="5"/>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TOWS matrix</a:t>
            </a:r>
            <a:endParaRPr lang="en-GB" dirty="0"/>
          </a:p>
        </p:txBody>
      </p:sp>
      <p:sp>
        <p:nvSpPr>
          <p:cNvPr id="3" name="Content Placeholder 2"/>
          <p:cNvSpPr>
            <a:spLocks noGrp="1"/>
          </p:cNvSpPr>
          <p:nvPr>
            <p:ph idx="1"/>
          </p:nvPr>
        </p:nvSpPr>
        <p:spPr/>
        <p:txBody>
          <a:bodyPr>
            <a:normAutofit/>
          </a:bodyPr>
          <a:lstStyle/>
          <a:p>
            <a:r>
              <a:rPr lang="en-GB" sz="1800" dirty="0" err="1" smtClean="0"/>
              <a:t>Weihrich</a:t>
            </a:r>
            <a:r>
              <a:rPr lang="en-GB" sz="1800" dirty="0" smtClean="0"/>
              <a:t> (1984) explains how SWOT analysis summarising the internal and external situation is used to formulate strategies in a TOWS matrix</a:t>
            </a:r>
          </a:p>
          <a:p>
            <a:r>
              <a:rPr lang="en-GB" sz="1800" dirty="0" smtClean="0"/>
              <a:t>As this is based on the results of SWOT analysis, it is subject to the same limitations</a:t>
            </a:r>
            <a:endParaRPr lang="en-GB" sz="18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09897" y="3049980"/>
            <a:ext cx="4183127" cy="2964167"/>
          </a:xfrm>
          <a:prstGeom prst="rect">
            <a:avLst/>
          </a:prstGeom>
        </p:spPr>
      </p:pic>
      <p:sp>
        <p:nvSpPr>
          <p:cNvPr id="6"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a:t>
            </a:r>
            <a:r>
              <a:rPr lang="en-US" sz="1800" dirty="0" err="1" smtClean="0"/>
              <a:t>Pslides</a:t>
            </a:r>
            <a:r>
              <a:rPr lang="en-US" sz="1800" dirty="0" smtClean="0"/>
              <a:t> (</a:t>
            </a:r>
            <a:r>
              <a:rPr lang="en-US" sz="1800" dirty="0" err="1" smtClean="0"/>
              <a:t>n.d.</a:t>
            </a:r>
            <a:r>
              <a:rPr lang="en-US" sz="1800" dirty="0" smtClean="0"/>
              <a:t>)</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398858881"/>
      </p:ext>
    </p:extLst>
  </p:cSld>
  <p:clrMapOvr>
    <a:masterClrMapping/>
  </p:clrMapOvr>
  <mc:AlternateContent xmlns:mc="http://schemas.openxmlformats.org/markup-compatibility/2006" xmlns:p14="http://schemas.microsoft.com/office/powerpoint/2010/main">
    <mc:Choice Requires="p14">
      <p:transition spd="slow" p14:dur="2000" advTm="7344"/>
    </mc:Choice>
    <mc:Fallback xmlns="">
      <p:transition spd="slow" advTm="7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28" objId="4"/>
        <p14:stopEvt time="7344" objId="4"/>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TOWS matrix</a:t>
            </a:r>
            <a:endParaRPr lang="en-GB" dirty="0"/>
          </a:p>
        </p:txBody>
      </p:sp>
      <p:sp>
        <p:nvSpPr>
          <p:cNvPr id="7" name="Content Placeholder 2"/>
          <p:cNvSpPr txBox="1">
            <a:spLocks/>
          </p:cNvSpPr>
          <p:nvPr/>
        </p:nvSpPr>
        <p:spPr>
          <a:xfrm>
            <a:off x="6096000" y="4056615"/>
            <a:ext cx="5400869" cy="23887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endParaRPr lang="en-GB" dirty="0" smtClean="0"/>
          </a:p>
        </p:txBody>
      </p:sp>
      <p:sp>
        <p:nvSpPr>
          <p:cNvPr id="8" name="Content Placeholder 2"/>
          <p:cNvSpPr txBox="1">
            <a:spLocks/>
          </p:cNvSpPr>
          <p:nvPr/>
        </p:nvSpPr>
        <p:spPr>
          <a:xfrm>
            <a:off x="838200" y="1690687"/>
            <a:ext cx="5257800" cy="27586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800" dirty="0" smtClean="0"/>
          </a:p>
        </p:txBody>
      </p:sp>
      <p:sp>
        <p:nvSpPr>
          <p:cNvPr id="9" name="Content Placeholder 2"/>
          <p:cNvSpPr txBox="1">
            <a:spLocks/>
          </p:cNvSpPr>
          <p:nvPr/>
        </p:nvSpPr>
        <p:spPr>
          <a:xfrm>
            <a:off x="6096000" y="1690689"/>
            <a:ext cx="5400869" cy="20415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endParaRPr lang="en-GB" sz="1800" dirty="0" smtClean="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800708500"/>
              </p:ext>
            </p:extLst>
          </p:nvPr>
        </p:nvGraphicFramePr>
        <p:xfrm>
          <a:off x="970059" y="1599085"/>
          <a:ext cx="10088466" cy="4297680"/>
        </p:xfrm>
        <a:graphic>
          <a:graphicData uri="http://schemas.openxmlformats.org/drawingml/2006/table">
            <a:tbl>
              <a:tblPr firstRow="1" bandRow="1">
                <a:tableStyleId>{5C22544A-7EE6-4342-B048-85BDC9FD1C3A}</a:tableStyleId>
              </a:tblPr>
              <a:tblGrid>
                <a:gridCol w="4887816"/>
                <a:gridCol w="5200650"/>
              </a:tblGrid>
              <a:tr h="370840">
                <a:tc>
                  <a:txBody>
                    <a:bodyPr/>
                    <a:lstStyle/>
                    <a:p>
                      <a:pPr marL="0" indent="0">
                        <a:buFont typeface="Arial"/>
                        <a:buNone/>
                      </a:pPr>
                      <a:r>
                        <a:rPr lang="en-GB" sz="1800" b="1" dirty="0" smtClean="0">
                          <a:solidFill>
                            <a:schemeClr val="bg1"/>
                          </a:solidFill>
                        </a:rPr>
                        <a:t>SO </a:t>
                      </a:r>
                      <a:r>
                        <a:rPr lang="mr-IN" sz="1800" b="1" dirty="0" smtClean="0">
                          <a:solidFill>
                            <a:schemeClr val="bg1"/>
                          </a:solidFill>
                        </a:rPr>
                        <a:t>–</a:t>
                      </a:r>
                      <a:r>
                        <a:rPr lang="en-GB" sz="1800" b="1" dirty="0" smtClean="0">
                          <a:solidFill>
                            <a:schemeClr val="bg1"/>
                          </a:solidFill>
                        </a:rPr>
                        <a:t> Maxi-maxi</a:t>
                      </a:r>
                    </a:p>
                    <a:p>
                      <a:pPr marL="285750" indent="-285750">
                        <a:buFont typeface="Arial" charset="0"/>
                        <a:buChar char="•"/>
                      </a:pPr>
                      <a:r>
                        <a:rPr lang="en-GB" sz="1800" b="0" dirty="0" smtClean="0">
                          <a:solidFill>
                            <a:schemeClr val="bg1"/>
                          </a:solidFill>
                        </a:rPr>
                        <a:t>Second staff from London to transfer skills </a:t>
                      </a:r>
                    </a:p>
                    <a:p>
                      <a:pPr marL="285750" indent="-285750">
                        <a:buFont typeface="Arial" charset="0"/>
                        <a:buChar char="•"/>
                      </a:pPr>
                      <a:r>
                        <a:rPr lang="en-GB" sz="1800" b="0" dirty="0" smtClean="0">
                          <a:solidFill>
                            <a:schemeClr val="bg1"/>
                          </a:solidFill>
                        </a:rPr>
                        <a:t>Arrange meetings with all sizes of opera management in USA</a:t>
                      </a:r>
                    </a:p>
                    <a:p>
                      <a:pPr marL="285750" indent="-285750">
                        <a:buFont typeface="Arial" charset="0"/>
                        <a:buChar char="•"/>
                      </a:pPr>
                      <a:r>
                        <a:rPr lang="en-GB" sz="1800" b="0" dirty="0" smtClean="0">
                          <a:solidFill>
                            <a:schemeClr val="bg1"/>
                          </a:solidFill>
                        </a:rPr>
                        <a:t>Scout smaller opera companies and conservatoires for nascent artistic talent</a:t>
                      </a:r>
                    </a:p>
                  </a:txBody>
                  <a:tcPr>
                    <a:solidFill>
                      <a:srgbClr val="F13A48"/>
                    </a:solidFill>
                  </a:tcPr>
                </a:tc>
                <a:tc>
                  <a:txBody>
                    <a:bodyPr/>
                    <a:lstStyle/>
                    <a:p>
                      <a:pPr marL="0" indent="0">
                        <a:buNone/>
                      </a:pPr>
                      <a:r>
                        <a:rPr lang="en-GB" sz="1800" b="1" dirty="0" smtClean="0">
                          <a:solidFill>
                            <a:schemeClr val="bg1"/>
                          </a:solidFill>
                        </a:rPr>
                        <a:t>ST </a:t>
                      </a:r>
                      <a:r>
                        <a:rPr lang="mr-IN" sz="1800" b="1" dirty="0" smtClean="0">
                          <a:solidFill>
                            <a:schemeClr val="bg1"/>
                          </a:solidFill>
                        </a:rPr>
                        <a:t>–</a:t>
                      </a:r>
                      <a:r>
                        <a:rPr lang="en-GB" sz="1800" b="1" dirty="0" smtClean="0">
                          <a:solidFill>
                            <a:schemeClr val="bg1"/>
                          </a:solidFill>
                        </a:rPr>
                        <a:t> Maxi-mini</a:t>
                      </a:r>
                    </a:p>
                    <a:p>
                      <a:pPr marL="285750" indent="-285750">
                        <a:buFont typeface="Arial" charset="0"/>
                        <a:buChar char="•"/>
                      </a:pPr>
                      <a:r>
                        <a:rPr lang="en-GB" sz="1800" b="0" dirty="0" smtClean="0">
                          <a:solidFill>
                            <a:schemeClr val="bg1"/>
                          </a:solidFill>
                        </a:rPr>
                        <a:t>Hire US staff already familiar with American market </a:t>
                      </a:r>
                    </a:p>
                    <a:p>
                      <a:pPr marL="285750" indent="-285750">
                        <a:buFont typeface="Arial" charset="0"/>
                        <a:buChar char="•"/>
                      </a:pPr>
                      <a:r>
                        <a:rPr lang="en-GB" sz="1800" b="0" dirty="0" smtClean="0">
                          <a:solidFill>
                            <a:schemeClr val="bg1"/>
                          </a:solidFill>
                        </a:rPr>
                        <a:t>Offer training for new US staff in London to entice and transfer skills</a:t>
                      </a:r>
                    </a:p>
                    <a:p>
                      <a:pPr marL="285750" indent="-285750">
                        <a:buFont typeface="Arial" charset="0"/>
                        <a:buChar char="•"/>
                      </a:pPr>
                      <a:r>
                        <a:rPr lang="en-GB" sz="1800" b="0" dirty="0" smtClean="0">
                          <a:solidFill>
                            <a:schemeClr val="bg1"/>
                          </a:solidFill>
                        </a:rPr>
                        <a:t>Arrange training for administrative staff on visas for US artists</a:t>
                      </a:r>
                    </a:p>
                  </a:txBody>
                  <a:tcPr>
                    <a:solidFill>
                      <a:srgbClr val="AECE25"/>
                    </a:solidFill>
                  </a:tcPr>
                </a:tc>
              </a:tr>
              <a:tr h="370840">
                <a:tc>
                  <a:txBody>
                    <a:bodyPr/>
                    <a:lstStyle/>
                    <a:p>
                      <a:pPr marL="0" indent="0">
                        <a:buNone/>
                      </a:pPr>
                      <a:r>
                        <a:rPr lang="en-GB" sz="1800" b="1" dirty="0" smtClean="0">
                          <a:solidFill>
                            <a:schemeClr val="bg1"/>
                          </a:solidFill>
                        </a:rPr>
                        <a:t>WO </a:t>
                      </a:r>
                      <a:r>
                        <a:rPr lang="mr-IN" sz="1800" b="1" dirty="0" smtClean="0">
                          <a:solidFill>
                            <a:schemeClr val="bg1"/>
                          </a:solidFill>
                        </a:rPr>
                        <a:t>–</a:t>
                      </a:r>
                      <a:r>
                        <a:rPr lang="en-GB" sz="1800" b="1" dirty="0" smtClean="0">
                          <a:solidFill>
                            <a:schemeClr val="bg1"/>
                          </a:solidFill>
                        </a:rPr>
                        <a:t> Mini-maxi</a:t>
                      </a:r>
                    </a:p>
                    <a:p>
                      <a:pPr marL="285750" indent="-285750">
                        <a:buFont typeface="Arial" charset="0"/>
                        <a:buChar char="•"/>
                      </a:pPr>
                      <a:r>
                        <a:rPr lang="en-GB" sz="1800" b="0" dirty="0" smtClean="0">
                          <a:solidFill>
                            <a:schemeClr val="bg1"/>
                          </a:solidFill>
                        </a:rPr>
                        <a:t>Arrange in-house training sessions for transferring staff to understand US market</a:t>
                      </a:r>
                    </a:p>
                    <a:p>
                      <a:pPr marL="285750" indent="-285750">
                        <a:buFont typeface="Arial" charset="0"/>
                        <a:buChar char="•"/>
                      </a:pPr>
                      <a:r>
                        <a:rPr lang="en-GB" sz="1800" b="0" dirty="0" smtClean="0">
                          <a:solidFill>
                            <a:schemeClr val="bg1"/>
                          </a:solidFill>
                        </a:rPr>
                        <a:t>Engage staff who are prepared to travel extensively in order to acquire new knowledge base</a:t>
                      </a:r>
                    </a:p>
                    <a:p>
                      <a:pPr marL="285750" indent="-285750">
                        <a:buFont typeface="Arial" charset="0"/>
                        <a:buChar char="•"/>
                      </a:pPr>
                      <a:r>
                        <a:rPr lang="en-GB" sz="1800" b="0" dirty="0" smtClean="0">
                          <a:solidFill>
                            <a:schemeClr val="bg1"/>
                          </a:solidFill>
                        </a:rPr>
                        <a:t>Use existing contacts in Europe and larger US companies to advise and promote </a:t>
                      </a:r>
                      <a:r>
                        <a:rPr lang="en-GB" sz="1800" b="0" dirty="0" err="1" smtClean="0">
                          <a:solidFill>
                            <a:schemeClr val="bg1"/>
                          </a:solidFill>
                        </a:rPr>
                        <a:t>Askonas</a:t>
                      </a:r>
                      <a:r>
                        <a:rPr lang="en-GB" sz="1800" b="0" dirty="0" smtClean="0">
                          <a:solidFill>
                            <a:schemeClr val="bg1"/>
                          </a:solidFill>
                        </a:rPr>
                        <a:t> Holt</a:t>
                      </a:r>
                    </a:p>
                  </a:txBody>
                  <a:tcPr>
                    <a:solidFill>
                      <a:srgbClr val="02B2D4"/>
                    </a:solidFill>
                  </a:tcPr>
                </a:tc>
                <a:tc>
                  <a:txBody>
                    <a:bodyPr/>
                    <a:lstStyle/>
                    <a:p>
                      <a:pPr marL="0" indent="0">
                        <a:buNone/>
                      </a:pPr>
                      <a:r>
                        <a:rPr lang="en-GB" b="1" dirty="0" smtClean="0">
                          <a:solidFill>
                            <a:schemeClr val="bg1"/>
                          </a:solidFill>
                        </a:rPr>
                        <a:t>WT - Mini-mini</a:t>
                      </a:r>
                    </a:p>
                    <a:p>
                      <a:pPr marL="285750" indent="-285750">
                        <a:buFont typeface="Arial" charset="0"/>
                        <a:buChar char="•"/>
                      </a:pPr>
                      <a:r>
                        <a:rPr lang="en-GB" b="0" dirty="0" smtClean="0">
                          <a:solidFill>
                            <a:schemeClr val="bg1"/>
                          </a:solidFill>
                        </a:rPr>
                        <a:t>Meet with conservatoire heads to establish the benefits of artists joining an international agency</a:t>
                      </a:r>
                    </a:p>
                    <a:p>
                      <a:pPr marL="285750" indent="-285750">
                        <a:buFont typeface="Arial" charset="0"/>
                        <a:buChar char="•"/>
                      </a:pPr>
                      <a:r>
                        <a:rPr lang="en-GB" b="0" dirty="0" smtClean="0">
                          <a:solidFill>
                            <a:schemeClr val="bg1"/>
                          </a:solidFill>
                        </a:rPr>
                        <a:t>Consider hiring some key personnel from existing agents in order to immediately acquire contacts and trust</a:t>
                      </a:r>
                    </a:p>
                    <a:p>
                      <a:pPr marL="285750" indent="-285750">
                        <a:buFont typeface="Arial" charset="0"/>
                        <a:buChar char="•"/>
                      </a:pPr>
                      <a:r>
                        <a:rPr lang="en-GB" b="0" dirty="0" smtClean="0">
                          <a:solidFill>
                            <a:schemeClr val="bg1"/>
                          </a:solidFill>
                        </a:rPr>
                        <a:t>Undertake an exhaustive review of American companies and artists</a:t>
                      </a:r>
                    </a:p>
                  </a:txBody>
                  <a:tcPr>
                    <a:solidFill>
                      <a:srgbClr val="8555AD"/>
                    </a:solidFill>
                  </a:tcPr>
                </a:tc>
              </a:tr>
            </a:tbl>
          </a:graphicData>
        </a:graphic>
      </p:graphicFrame>
    </p:spTree>
    <p:extLst>
      <p:ext uri="{BB962C8B-B14F-4D97-AF65-F5344CB8AC3E}">
        <p14:creationId xmlns:p14="http://schemas.microsoft.com/office/powerpoint/2010/main" val="59611985"/>
      </p:ext>
    </p:extLst>
  </p:cSld>
  <p:clrMapOvr>
    <a:masterClrMapping/>
  </p:clrMapOvr>
  <mc:AlternateContent xmlns:mc="http://schemas.openxmlformats.org/markup-compatibility/2006" xmlns:p14="http://schemas.microsoft.com/office/powerpoint/2010/main">
    <mc:Choice Requires="p14">
      <p:transition spd="slow" p14:dur="2000" advTm="60747"/>
    </mc:Choice>
    <mc:Fallback xmlns="">
      <p:transition spd="slow" advTm="60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41" objId="4"/>
        <p14:stopEvt time="60747" objId="4"/>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Porter’s diamond</a:t>
            </a:r>
            <a:endParaRPr lang="en-GB" dirty="0"/>
          </a:p>
        </p:txBody>
      </p:sp>
      <p:pic>
        <p:nvPicPr>
          <p:cNvPr id="4"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756031" y="3303443"/>
            <a:ext cx="4485651" cy="2710704"/>
          </a:xfrm>
        </p:spPr>
      </p:pic>
      <p:sp>
        <p:nvSpPr>
          <p:cNvPr id="5" name="Content Placeholder 2"/>
          <p:cNvSpPr txBox="1">
            <a:spLocks/>
          </p:cNvSpPr>
          <p:nvPr/>
        </p:nvSpPr>
        <p:spPr>
          <a:xfrm>
            <a:off x="838200" y="6149084"/>
            <a:ext cx="10515600" cy="708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r">
              <a:buFont typeface="Arial"/>
              <a:buNone/>
            </a:pPr>
            <a:r>
              <a:rPr lang="en-US" sz="1800" dirty="0" smtClean="0"/>
              <a:t>Source: Hill &amp; </a:t>
            </a:r>
            <a:r>
              <a:rPr lang="en-US" sz="1800" dirty="0" err="1" smtClean="0"/>
              <a:t>Hult</a:t>
            </a:r>
            <a:r>
              <a:rPr lang="en-US" sz="1800" dirty="0" smtClean="0"/>
              <a:t> (2017)</a:t>
            </a:r>
          </a:p>
        </p:txBody>
      </p:sp>
      <p:sp>
        <p:nvSpPr>
          <p:cNvPr id="6" name="Content Placeholder 2"/>
          <p:cNvSpPr txBox="1">
            <a:spLocks/>
          </p:cNvSpPr>
          <p:nvPr/>
        </p:nvSpPr>
        <p:spPr>
          <a:xfrm>
            <a:off x="838200" y="1825625"/>
            <a:ext cx="5751286" cy="4909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1800" dirty="0" smtClean="0"/>
              <a:t>Porter’s theory of international trade sought to explain industry clusters in certain countries (e.g. watches in Switzerland)</a:t>
            </a:r>
          </a:p>
          <a:p>
            <a:r>
              <a:rPr lang="en-GB" sz="1800" dirty="0" smtClean="0"/>
              <a:t>Porter proposed that four national attributes affect competitive advantage:</a:t>
            </a:r>
          </a:p>
          <a:p>
            <a:pPr marL="720725" indent="-360363">
              <a:buFont typeface="Wingdings" charset="2"/>
              <a:buChar char="§"/>
            </a:pPr>
            <a:r>
              <a:rPr lang="en-GB" sz="1800" dirty="0" smtClean="0"/>
              <a:t>Factor endowments</a:t>
            </a:r>
          </a:p>
          <a:p>
            <a:pPr marL="720725" indent="-360363">
              <a:buFont typeface="Wingdings" charset="2"/>
              <a:buChar char="§"/>
            </a:pPr>
            <a:r>
              <a:rPr lang="en-GB" sz="1800" dirty="0" smtClean="0"/>
              <a:t>Demand conditions</a:t>
            </a:r>
          </a:p>
          <a:p>
            <a:pPr marL="720725" indent="-360363">
              <a:buFont typeface="Wingdings" charset="2"/>
              <a:buChar char="§"/>
            </a:pPr>
            <a:r>
              <a:rPr lang="en-GB" sz="1800" dirty="0" smtClean="0"/>
              <a:t>Related and supporting industries</a:t>
            </a:r>
          </a:p>
          <a:p>
            <a:pPr marL="720725" indent="-360363">
              <a:buFont typeface="Wingdings" charset="2"/>
              <a:buChar char="§"/>
            </a:pPr>
            <a:r>
              <a:rPr lang="en-GB" sz="1800" dirty="0" smtClean="0"/>
              <a:t>Firm strategy, structure, and rivalry</a:t>
            </a:r>
          </a:p>
          <a:p>
            <a:pPr>
              <a:buFont typeface="Arial" charset="0"/>
              <a:buChar char="•"/>
            </a:pPr>
            <a:r>
              <a:rPr lang="en-GB" sz="1800" dirty="0" smtClean="0"/>
              <a:t>In addition, Porter suggests that Chance and Government affect these attributes</a:t>
            </a:r>
          </a:p>
          <a:p>
            <a:pPr>
              <a:buFont typeface="Arial" charset="0"/>
              <a:buChar char="•"/>
            </a:pPr>
            <a:r>
              <a:rPr lang="en-US" sz="1800" dirty="0"/>
              <a:t>Hill &amp; </a:t>
            </a:r>
            <a:r>
              <a:rPr lang="en-US" sz="1800" dirty="0" err="1"/>
              <a:t>Hult</a:t>
            </a:r>
            <a:r>
              <a:rPr lang="en-US" sz="1800" dirty="0"/>
              <a:t> (2017</a:t>
            </a:r>
            <a:r>
              <a:rPr lang="en-US" sz="1800" dirty="0" smtClean="0"/>
              <a:t>) reveal that Porter devised his theory looking at only 100 industries in 10 nations, meaning that there was considerable </a:t>
            </a:r>
            <a:r>
              <a:rPr lang="en-US" sz="1800" dirty="0" err="1" smtClean="0"/>
              <a:t>generalisation</a:t>
            </a:r>
            <a:r>
              <a:rPr lang="en-US" sz="1800" dirty="0" smtClean="0"/>
              <a:t> to reach his conclusions</a:t>
            </a:r>
            <a:endParaRPr lang="en-GB" sz="1800"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093399093"/>
      </p:ext>
    </p:extLst>
  </p:cSld>
  <p:clrMapOvr>
    <a:masterClrMapping/>
  </p:clrMapOvr>
  <mc:AlternateContent xmlns:mc="http://schemas.openxmlformats.org/markup-compatibility/2006" xmlns:p14="http://schemas.microsoft.com/office/powerpoint/2010/main">
    <mc:Choice Requires="p14">
      <p:transition spd="slow" p14:dur="2000" advTm="6106"/>
    </mc:Choice>
    <mc:Fallback xmlns="">
      <p:transition spd="slow" advTm="6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39" objId="3"/>
        <p14:stopEvt time="6033" objId="3"/>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Porter’s diamond</a:t>
            </a:r>
            <a:endParaRPr lang="en-GB" dirty="0"/>
          </a:p>
        </p:txBody>
      </p:sp>
      <p:sp>
        <p:nvSpPr>
          <p:cNvPr id="6" name="Content Placeholder 2"/>
          <p:cNvSpPr txBox="1">
            <a:spLocks/>
          </p:cNvSpPr>
          <p:nvPr/>
        </p:nvSpPr>
        <p:spPr>
          <a:xfrm>
            <a:off x="4094927" y="1494936"/>
            <a:ext cx="3580254" cy="1169987"/>
          </a:xfrm>
          <a:prstGeom prst="rect">
            <a:avLst/>
          </a:prstGeom>
          <a:solidFill>
            <a:srgbClr val="D13D3A"/>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800" b="1" dirty="0" smtClean="0">
                <a:solidFill>
                  <a:schemeClr val="bg1"/>
                </a:solidFill>
              </a:rPr>
              <a:t>Firm strategy, structure, and rivalry</a:t>
            </a:r>
            <a:endParaRPr lang="en-GB" sz="1800" dirty="0" smtClean="0">
              <a:solidFill>
                <a:schemeClr val="bg1"/>
              </a:solidFill>
            </a:endParaRPr>
          </a:p>
          <a:p>
            <a:pPr marL="0" indent="0">
              <a:buNone/>
            </a:pPr>
            <a:r>
              <a:rPr lang="en-GB" sz="1800" dirty="0" smtClean="0">
                <a:solidFill>
                  <a:schemeClr val="bg1"/>
                </a:solidFill>
              </a:rPr>
              <a:t>New York opera agency is a competitive, but not overcrowded environment. There is pressure to innovate but room for an experienced foreign company to enter the domestic market</a:t>
            </a:r>
            <a:endParaRPr lang="en-GB" sz="1800" b="1" dirty="0">
              <a:solidFill>
                <a:schemeClr val="bg1"/>
              </a:solidFill>
            </a:endParaRP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sp>
        <p:nvSpPr>
          <p:cNvPr id="5" name="Content Placeholder 2"/>
          <p:cNvSpPr txBox="1">
            <a:spLocks/>
          </p:cNvSpPr>
          <p:nvPr/>
        </p:nvSpPr>
        <p:spPr>
          <a:xfrm>
            <a:off x="4094926" y="5134707"/>
            <a:ext cx="3580255" cy="1173773"/>
          </a:xfrm>
          <a:prstGeom prst="rect">
            <a:avLst/>
          </a:prstGeom>
          <a:solidFill>
            <a:srgbClr val="D13D3A"/>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800" b="1" dirty="0" smtClean="0">
                <a:solidFill>
                  <a:schemeClr val="bg1"/>
                </a:solidFill>
              </a:rPr>
              <a:t>Related and supporting industries</a:t>
            </a:r>
            <a:endParaRPr lang="en-GB" sz="1800" dirty="0" smtClean="0">
              <a:solidFill>
                <a:schemeClr val="bg1"/>
              </a:solidFill>
            </a:endParaRPr>
          </a:p>
          <a:p>
            <a:pPr marL="0" indent="0">
              <a:buNone/>
            </a:pPr>
            <a:r>
              <a:rPr lang="en-GB" sz="1800" dirty="0" smtClean="0">
                <a:solidFill>
                  <a:schemeClr val="bg1"/>
                </a:solidFill>
              </a:rPr>
              <a:t>New York is home to the Metropolitan Opera, the USA’s largest company. In addition, there are numerous small companies, and all US companies hold auditions in New York</a:t>
            </a:r>
          </a:p>
        </p:txBody>
      </p:sp>
      <p:sp>
        <p:nvSpPr>
          <p:cNvPr id="7" name="Content Placeholder 2"/>
          <p:cNvSpPr txBox="1">
            <a:spLocks/>
          </p:cNvSpPr>
          <p:nvPr/>
        </p:nvSpPr>
        <p:spPr>
          <a:xfrm>
            <a:off x="7675181" y="3242039"/>
            <a:ext cx="3678619" cy="1305049"/>
          </a:xfrm>
          <a:prstGeom prst="rect">
            <a:avLst/>
          </a:prstGeom>
          <a:solidFill>
            <a:srgbClr val="D13D3A"/>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lnSpc>
                <a:spcPct val="70000"/>
              </a:lnSpc>
              <a:buNone/>
            </a:pPr>
            <a:r>
              <a:rPr lang="en-GB" sz="1400" b="1" dirty="0" smtClean="0">
                <a:solidFill>
                  <a:schemeClr val="bg1"/>
                </a:solidFill>
              </a:rPr>
              <a:t>Demand conditions</a:t>
            </a:r>
          </a:p>
          <a:p>
            <a:pPr marL="0" indent="0">
              <a:lnSpc>
                <a:spcPct val="70000"/>
              </a:lnSpc>
              <a:buNone/>
            </a:pPr>
            <a:r>
              <a:rPr lang="en-GB" sz="1400" dirty="0" smtClean="0">
                <a:solidFill>
                  <a:schemeClr val="bg1"/>
                </a:solidFill>
              </a:rPr>
              <a:t>There is an abundance of American artists who are keen to secure a high quality agent with international (and specifically European) connections</a:t>
            </a:r>
          </a:p>
          <a:p>
            <a:pPr marL="0" indent="0">
              <a:buNone/>
            </a:pPr>
            <a:endParaRPr lang="en-GB" sz="1400" dirty="0" smtClean="0">
              <a:solidFill>
                <a:schemeClr val="bg1"/>
              </a:solidFill>
            </a:endParaRPr>
          </a:p>
        </p:txBody>
      </p:sp>
      <p:sp>
        <p:nvSpPr>
          <p:cNvPr id="8" name="Content Placeholder 2"/>
          <p:cNvSpPr txBox="1">
            <a:spLocks/>
          </p:cNvSpPr>
          <p:nvPr/>
        </p:nvSpPr>
        <p:spPr>
          <a:xfrm>
            <a:off x="685800" y="3252542"/>
            <a:ext cx="3409126" cy="1294546"/>
          </a:xfrm>
          <a:prstGeom prst="rect">
            <a:avLst/>
          </a:prstGeom>
          <a:solidFill>
            <a:srgbClr val="D13D3A"/>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None/>
            </a:pPr>
            <a:r>
              <a:rPr lang="en-GB" sz="1800" b="1" dirty="0" smtClean="0">
                <a:solidFill>
                  <a:schemeClr val="bg1"/>
                </a:solidFill>
              </a:rPr>
              <a:t>Factor endowments</a:t>
            </a:r>
            <a:endParaRPr lang="en-GB" sz="1800" dirty="0">
              <a:solidFill>
                <a:schemeClr val="bg1"/>
              </a:solidFill>
            </a:endParaRPr>
          </a:p>
          <a:p>
            <a:pPr marL="0" indent="0">
              <a:buNone/>
            </a:pPr>
            <a:r>
              <a:rPr lang="en-GB" sz="1800" dirty="0" smtClean="0">
                <a:solidFill>
                  <a:schemeClr val="bg1"/>
                </a:solidFill>
              </a:rPr>
              <a:t>America is well endowed with both artists (USA musician training is excellent) and administrators. These advanced factors are particularly prevalent in New York, the business and operatic capital of America</a:t>
            </a:r>
            <a:endParaRPr lang="en-GB" sz="1800" b="1" dirty="0">
              <a:solidFill>
                <a:schemeClr val="bg1"/>
              </a:solidFill>
            </a:endParaRPr>
          </a:p>
        </p:txBody>
      </p:sp>
      <p:cxnSp>
        <p:nvCxnSpPr>
          <p:cNvPr id="9" name="Straight Arrow Connector 8"/>
          <p:cNvCxnSpPr/>
          <p:nvPr/>
        </p:nvCxnSpPr>
        <p:spPr>
          <a:xfrm flipV="1">
            <a:off x="2303585" y="2022231"/>
            <a:ext cx="1529861" cy="1000369"/>
          </a:xfrm>
          <a:prstGeom prst="straightConnector1">
            <a:avLst/>
          </a:prstGeom>
          <a:ln w="762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860323" y="2022231"/>
            <a:ext cx="1494692" cy="1000369"/>
          </a:xfrm>
          <a:prstGeom prst="straightConnector1">
            <a:avLst/>
          </a:prstGeom>
          <a:ln w="762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303585" y="4695092"/>
            <a:ext cx="1529861" cy="1026501"/>
          </a:xfrm>
          <a:prstGeom prst="straightConnector1">
            <a:avLst/>
          </a:prstGeom>
          <a:ln w="762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7860323" y="4695092"/>
            <a:ext cx="1494692" cy="1026501"/>
          </a:xfrm>
          <a:prstGeom prst="straightConnector1">
            <a:avLst/>
          </a:prstGeom>
          <a:ln w="762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4343400" y="3835400"/>
            <a:ext cx="3077308" cy="0"/>
          </a:xfrm>
          <a:prstGeom prst="straightConnector1">
            <a:avLst/>
          </a:prstGeom>
          <a:ln w="762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5885053" y="2848708"/>
            <a:ext cx="0" cy="2092569"/>
          </a:xfrm>
          <a:prstGeom prst="straightConnector1">
            <a:avLst/>
          </a:prstGeom>
          <a:ln w="762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344218"/>
      </p:ext>
    </p:extLst>
  </p:cSld>
  <p:clrMapOvr>
    <a:masterClrMapping/>
  </p:clrMapOvr>
  <mc:AlternateContent xmlns:mc="http://schemas.openxmlformats.org/markup-compatibility/2006" xmlns:p14="http://schemas.microsoft.com/office/powerpoint/2010/main">
    <mc:Choice Requires="p14">
      <p:transition spd="slow" p14:dur="2000" advTm="38482"/>
    </mc:Choice>
    <mc:Fallback xmlns="">
      <p:transition spd="slow" advTm="38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mod="1">
    <p:ext uri="{E180D4A7-C9FB-4DFB-919C-405C955672EB}">
      <p14:showEvtLst xmlns:p14="http://schemas.microsoft.com/office/powerpoint/2010/main">
        <p14:playEvt time="28" objId="3"/>
        <p14:stopEvt time="38482" objId="3"/>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9640"/>
            <a:ext cx="10515600" cy="1325563"/>
          </a:xfrm>
        </p:spPr>
        <p:txBody>
          <a:bodyPr/>
          <a:lstStyle/>
          <a:p>
            <a:r>
              <a:rPr lang="en-GB" dirty="0" smtClean="0"/>
              <a:t>QUEST analysis</a:t>
            </a:r>
            <a:endParaRPr lang="en-GB" dirty="0"/>
          </a:p>
        </p:txBody>
      </p:sp>
      <p:sp>
        <p:nvSpPr>
          <p:cNvPr id="3" name="Content Placeholder 2"/>
          <p:cNvSpPr>
            <a:spLocks noGrp="1"/>
          </p:cNvSpPr>
          <p:nvPr>
            <p:ph idx="1"/>
          </p:nvPr>
        </p:nvSpPr>
        <p:spPr>
          <a:xfrm>
            <a:off x="838200" y="1825625"/>
            <a:ext cx="10515600" cy="4909004"/>
          </a:xfrm>
        </p:spPr>
        <p:txBody>
          <a:bodyPr>
            <a:normAutofit/>
          </a:bodyPr>
          <a:lstStyle/>
          <a:p>
            <a:r>
              <a:rPr lang="en-GB" sz="1800" dirty="0" smtClean="0"/>
              <a:t>Du </a:t>
            </a:r>
            <a:r>
              <a:rPr lang="en-GB" sz="1800" dirty="0" err="1" smtClean="0"/>
              <a:t>Toit</a:t>
            </a:r>
            <a:r>
              <a:rPr lang="en-GB" sz="1800" dirty="0" smtClean="0"/>
              <a:t> (1993) outlines the Quick Environmental Scanning Technique (QUEST) proposed by Burt </a:t>
            </a:r>
            <a:r>
              <a:rPr lang="en-GB" sz="1800" dirty="0" err="1" smtClean="0"/>
              <a:t>Nanus</a:t>
            </a:r>
            <a:endParaRPr lang="en-GB" sz="1800" dirty="0" smtClean="0"/>
          </a:p>
          <a:p>
            <a:r>
              <a:rPr lang="en-GB" sz="1800" dirty="0" smtClean="0"/>
              <a:t>QUEST consists of four stages:</a:t>
            </a:r>
          </a:p>
          <a:p>
            <a:pPr marL="720725" indent="-360363">
              <a:buFont typeface="Wingdings" charset="2"/>
              <a:buChar char="§"/>
            </a:pPr>
            <a:r>
              <a:rPr lang="en-GB" sz="1800" dirty="0" smtClean="0"/>
              <a:t>Preparation phase</a:t>
            </a:r>
          </a:p>
          <a:p>
            <a:pPr marL="720725" indent="-360363">
              <a:buFont typeface="Wingdings" charset="2"/>
              <a:buChar char="§"/>
            </a:pPr>
            <a:r>
              <a:rPr lang="en-GB" sz="1800" dirty="0" smtClean="0"/>
              <a:t>Divergent planning session</a:t>
            </a:r>
          </a:p>
          <a:p>
            <a:pPr marL="720725" indent="-360363">
              <a:buFont typeface="Wingdings" charset="2"/>
              <a:buChar char="§"/>
            </a:pPr>
            <a:r>
              <a:rPr lang="en-GB" sz="1800" dirty="0" smtClean="0"/>
              <a:t>Scenario development phase</a:t>
            </a:r>
          </a:p>
          <a:p>
            <a:pPr marL="720725" indent="-360363">
              <a:buFont typeface="Wingdings" charset="2"/>
              <a:buChar char="§"/>
            </a:pPr>
            <a:r>
              <a:rPr lang="en-GB" sz="1800" dirty="0" smtClean="0"/>
              <a:t>Strategic options identification phase</a:t>
            </a:r>
          </a:p>
          <a:p>
            <a:pPr marL="273050" indent="-273050">
              <a:buFont typeface="Arial" charset="0"/>
              <a:buChar char="•"/>
            </a:pPr>
            <a:r>
              <a:rPr lang="en-GB" sz="1800" dirty="0" smtClean="0"/>
              <a:t>A two-day process such as this would be particularly fruitful at </a:t>
            </a:r>
            <a:r>
              <a:rPr lang="en-GB" sz="1800" dirty="0" err="1" smtClean="0"/>
              <a:t>Askonas</a:t>
            </a:r>
            <a:r>
              <a:rPr lang="en-GB" sz="1800" dirty="0" smtClean="0"/>
              <a:t> Holt given the high level of experience within the company</a:t>
            </a:r>
          </a:p>
          <a:p>
            <a:pPr marL="273050" indent="-273050">
              <a:buFont typeface="Arial" charset="0"/>
              <a:buChar char="•"/>
            </a:pPr>
            <a:r>
              <a:rPr lang="en-GB" sz="1800" dirty="0" smtClean="0"/>
              <a:t>In an uncertain and changing environment, exploring possible options is essential to the success of the organisation</a:t>
            </a:r>
            <a:endParaRPr lang="en-GB" sz="1800"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91897093"/>
      </p:ext>
    </p:extLst>
  </p:cSld>
  <p:clrMapOvr>
    <a:masterClrMapping/>
  </p:clrMapOvr>
  <mc:AlternateContent xmlns:mc="http://schemas.openxmlformats.org/markup-compatibility/2006" xmlns:p14="http://schemas.microsoft.com/office/powerpoint/2010/main">
    <mc:Choice Requires="p14">
      <p:transition spd="slow" p14:dur="2000" advTm="14968"/>
    </mc:Choice>
    <mc:Fallback xmlns="">
      <p:transition spd="slow" advTm="14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32" objId="4"/>
        <p14:stopEvt time="13822" objId="4"/>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6" name="Content Placeholder 2"/>
          <p:cNvSpPr txBox="1">
            <a:spLocks/>
          </p:cNvSpPr>
          <p:nvPr/>
        </p:nvSpPr>
        <p:spPr>
          <a:xfrm>
            <a:off x="838200" y="1825625"/>
            <a:ext cx="10628086" cy="4909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1800" dirty="0" smtClean="0"/>
              <a:t>There is a large US market that is currently not available to </a:t>
            </a:r>
            <a:r>
              <a:rPr lang="en-GB" sz="1800" dirty="0" err="1" smtClean="0"/>
              <a:t>Askonas</a:t>
            </a:r>
            <a:r>
              <a:rPr lang="en-GB" sz="1800" dirty="0" smtClean="0"/>
              <a:t> Holt</a:t>
            </a:r>
          </a:p>
          <a:p>
            <a:r>
              <a:rPr lang="en-GB" sz="1800" dirty="0" smtClean="0"/>
              <a:t>Based on the current market and competition, a New York subsidiary should aim initially to achieve a turnover of $3.6m</a:t>
            </a:r>
          </a:p>
          <a:p>
            <a:r>
              <a:rPr lang="en-GB" sz="1800" dirty="0" smtClean="0"/>
              <a:t>UK and USA cultures are significantly aligned</a:t>
            </a:r>
          </a:p>
          <a:p>
            <a:r>
              <a:rPr lang="en-GB" sz="1800" dirty="0" err="1" smtClean="0"/>
              <a:t>Askonas</a:t>
            </a:r>
            <a:r>
              <a:rPr lang="en-GB" sz="1800" dirty="0" smtClean="0"/>
              <a:t> Holt’s experience should enable it to compete effectively with existing New York firms</a:t>
            </a:r>
          </a:p>
          <a:p>
            <a:r>
              <a:rPr lang="en-GB" sz="1800" dirty="0" smtClean="0"/>
              <a:t>The New York cluster of operatic business for America has persisted, despite globalisation and improved Internet communication</a:t>
            </a:r>
          </a:p>
          <a:p>
            <a:endParaRPr lang="en-GB" sz="1800"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939399788"/>
      </p:ext>
    </p:extLst>
  </p:cSld>
  <p:clrMapOvr>
    <a:masterClrMapping/>
  </p:clrMapOvr>
  <mc:AlternateContent xmlns:mc="http://schemas.openxmlformats.org/markup-compatibility/2006" xmlns:p14="http://schemas.microsoft.com/office/powerpoint/2010/main">
    <mc:Choice Requires="p14">
      <p:transition spd="slow" p14:dur="2000" advTm="20090"/>
    </mc:Choice>
    <mc:Fallback xmlns="">
      <p:transition spd="slow" advTm="20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27" objId="4"/>
        <p14:stopEvt time="20090" objId="4"/>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6" name="Content Placeholder 2"/>
          <p:cNvSpPr txBox="1">
            <a:spLocks/>
          </p:cNvSpPr>
          <p:nvPr/>
        </p:nvSpPr>
        <p:spPr>
          <a:xfrm>
            <a:off x="838200" y="1825625"/>
            <a:ext cx="10628086" cy="49090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1800" dirty="0" smtClean="0"/>
              <a:t>Undertake a two-day internal </a:t>
            </a:r>
            <a:r>
              <a:rPr lang="en-GB" sz="1800" dirty="0"/>
              <a:t>QUEST </a:t>
            </a:r>
            <a:r>
              <a:rPr lang="en-GB" sz="1800" dirty="0" smtClean="0"/>
              <a:t>process to analyse </a:t>
            </a:r>
            <a:r>
              <a:rPr lang="en-GB" sz="1800" dirty="0"/>
              <a:t>possible outcomes </a:t>
            </a:r>
            <a:r>
              <a:rPr lang="en-GB" sz="1800" dirty="0" smtClean="0"/>
              <a:t>of and </a:t>
            </a:r>
            <a:r>
              <a:rPr lang="en-GB" sz="1800" dirty="0"/>
              <a:t>alternative </a:t>
            </a:r>
            <a:r>
              <a:rPr lang="en-GB" sz="1800" dirty="0" smtClean="0"/>
              <a:t>strategies for a New York subsidiary of </a:t>
            </a:r>
            <a:r>
              <a:rPr lang="en-GB" sz="1800" dirty="0" err="1" smtClean="0"/>
              <a:t>Askonas</a:t>
            </a:r>
            <a:r>
              <a:rPr lang="en-GB" sz="1800" dirty="0" smtClean="0"/>
              <a:t> Holt</a:t>
            </a:r>
          </a:p>
          <a:p>
            <a:r>
              <a:rPr lang="en-GB" sz="1800" dirty="0" smtClean="0"/>
              <a:t>Engage a number of American personnel for the New York office to aid communication and compliance, and to counter any protectionism </a:t>
            </a:r>
          </a:p>
          <a:p>
            <a:r>
              <a:rPr lang="en-GB" sz="1800" dirty="0" smtClean="0"/>
              <a:t>Fully research the US opera market and artists to add to the already-considerable in-house knowledge</a:t>
            </a:r>
          </a:p>
          <a:p>
            <a:r>
              <a:rPr lang="en-GB" sz="1800" dirty="0" smtClean="0"/>
              <a:t>Develop programmes for training </a:t>
            </a:r>
            <a:r>
              <a:rPr lang="en-GB" sz="1800" dirty="0"/>
              <a:t>and inter-office secondments </a:t>
            </a:r>
            <a:r>
              <a:rPr lang="en-GB" sz="1800" dirty="0" smtClean="0"/>
              <a:t>to ensure </a:t>
            </a:r>
            <a:r>
              <a:rPr lang="en-GB" sz="1800" dirty="0"/>
              <a:t>an effective and aligned work </a:t>
            </a:r>
            <a:r>
              <a:rPr lang="en-GB" sz="1800" dirty="0" smtClean="0"/>
              <a:t>environment</a:t>
            </a:r>
          </a:p>
          <a:p>
            <a:endParaRPr lang="en-GB" sz="1800" dirty="0" smtClean="0"/>
          </a:p>
          <a:p>
            <a:endParaRPr lang="en-GB" sz="1800"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14:fade out="2000"/>
                </p14:media>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966250557"/>
      </p:ext>
    </p:extLst>
  </p:cSld>
  <p:clrMapOvr>
    <a:masterClrMapping/>
  </p:clrMapOvr>
  <mc:AlternateContent xmlns:mc="http://schemas.openxmlformats.org/markup-compatibility/2006" xmlns:p14="http://schemas.microsoft.com/office/powerpoint/2010/main">
    <mc:Choice Requires="p14">
      <p:transition spd="slow" p14:dur="2000" advTm="16839"/>
    </mc:Choice>
    <mc:Fallback xmlns="">
      <p:transition spd="slow" advTm="16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24" objId="3"/>
        <p14:stopEvt time="16839" objId="3"/>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marL="187325" indent="-187325">
              <a:spcBef>
                <a:spcPts val="0"/>
              </a:spcBef>
              <a:buNone/>
            </a:pPr>
            <a:r>
              <a:rPr lang="en-GB" dirty="0" smtClean="0"/>
              <a:t>BARTLETT, C. A. &amp; BEAMISH, P. W. (2011) </a:t>
            </a:r>
            <a:r>
              <a:rPr lang="en-GB" i="1" dirty="0" smtClean="0"/>
              <a:t>Transnational Management: Text, Cases and Readings in Cross-Border Management</a:t>
            </a:r>
            <a:r>
              <a:rPr lang="en-GB" dirty="0" smtClean="0"/>
              <a:t>, 6</a:t>
            </a:r>
            <a:r>
              <a:rPr lang="en-GB" baseline="30000" dirty="0" smtClean="0"/>
              <a:t>th</a:t>
            </a:r>
            <a:r>
              <a:rPr lang="en-GB" dirty="0" smtClean="0"/>
              <a:t> edition. McGraw-Hill: New York</a:t>
            </a:r>
          </a:p>
          <a:p>
            <a:pPr marL="187325" indent="-187325">
              <a:spcBef>
                <a:spcPts val="0"/>
              </a:spcBef>
              <a:buNone/>
            </a:pPr>
            <a:r>
              <a:rPr lang="en-GB" dirty="0" smtClean="0"/>
              <a:t>BEATTIE, A. (2016) </a:t>
            </a:r>
            <a:r>
              <a:rPr lang="en-GB" i="1" dirty="0" smtClean="0"/>
              <a:t>The Pitfalls of Porter’s 5 Force</a:t>
            </a:r>
            <a:r>
              <a:rPr lang="en-GB" dirty="0" smtClean="0"/>
              <a:t>, Investopedia. </a:t>
            </a:r>
            <a:r>
              <a:rPr lang="en-GB" dirty="0"/>
              <a:t>Available at https://</a:t>
            </a:r>
            <a:r>
              <a:rPr lang="en-GB" dirty="0" err="1" smtClean="0"/>
              <a:t>www.investopedia.com</a:t>
            </a:r>
            <a:r>
              <a:rPr lang="en-GB" dirty="0" smtClean="0"/>
              <a:t>/articles/investing/103116/pitfalls-porters-5-forces.asp [accessed 24 February 2018].</a:t>
            </a:r>
          </a:p>
          <a:p>
            <a:pPr marL="187325" indent="-187325">
              <a:spcBef>
                <a:spcPts val="0"/>
              </a:spcBef>
              <a:buNone/>
            </a:pPr>
            <a:r>
              <a:rPr lang="en-GB" dirty="0" smtClean="0"/>
              <a:t>DÄLKEN, F. (2014) Are Porter’s five competitive forces still applicable? A critical examination concerning the relevance of today’s business, University of </a:t>
            </a:r>
            <a:r>
              <a:rPr lang="en-GB" dirty="0" err="1" smtClean="0"/>
              <a:t>Twent</a:t>
            </a:r>
            <a:r>
              <a:rPr lang="en-GB" dirty="0" smtClean="0"/>
              <a:t>. </a:t>
            </a:r>
            <a:r>
              <a:rPr lang="en-GB" dirty="0"/>
              <a:t>Available at http://</a:t>
            </a:r>
            <a:r>
              <a:rPr lang="en-GB" dirty="0" err="1" smtClean="0"/>
              <a:t>essay.utwente.nl</a:t>
            </a:r>
            <a:r>
              <a:rPr lang="en-GB" dirty="0" smtClean="0"/>
              <a:t>/65339/1/</a:t>
            </a:r>
            <a:r>
              <a:rPr lang="en-GB" dirty="0" err="1" smtClean="0"/>
              <a:t>Dälken_BA_MB.pdf</a:t>
            </a:r>
            <a:r>
              <a:rPr lang="en-GB" dirty="0" smtClean="0"/>
              <a:t> [accessed 25 February 2018].</a:t>
            </a:r>
          </a:p>
          <a:p>
            <a:pPr marL="187325" indent="-187325">
              <a:spcBef>
                <a:spcPts val="0"/>
              </a:spcBef>
              <a:buNone/>
            </a:pPr>
            <a:r>
              <a:rPr lang="en-GB" dirty="0" smtClean="0"/>
              <a:t>DE CIERI, H. (2008) </a:t>
            </a:r>
            <a:r>
              <a:rPr lang="en-GB" i="1" dirty="0" smtClean="0"/>
              <a:t>Transnational Firms and Cultural Diversity</a:t>
            </a:r>
            <a:r>
              <a:rPr lang="en-GB" dirty="0" smtClean="0"/>
              <a:t>, Oxford Handbooks Online. Available at </a:t>
            </a:r>
            <a:r>
              <a:rPr lang="en-US" dirty="0"/>
              <a:t>http://</a:t>
            </a:r>
            <a:r>
              <a:rPr lang="en-US" dirty="0" err="1" smtClean="0"/>
              <a:t>www.oxfordhandbooks.com</a:t>
            </a:r>
            <a:r>
              <a:rPr lang="en-US" dirty="0" smtClean="0"/>
              <a:t>/view/10.1093/</a:t>
            </a:r>
            <a:r>
              <a:rPr lang="en-US" dirty="0" err="1" smtClean="0"/>
              <a:t>oxfordhb</a:t>
            </a:r>
            <a:r>
              <a:rPr lang="en-US" dirty="0" smtClean="0"/>
              <a:t>/9780199547029.001.0001/oxfordhb-9780199547029-e-25?print=pdf [accessed 25 February 2018].</a:t>
            </a:r>
            <a:endParaRPr lang="en-GB" dirty="0" smtClean="0"/>
          </a:p>
          <a:p>
            <a:pPr marL="187325" indent="-187325">
              <a:spcBef>
                <a:spcPts val="0"/>
              </a:spcBef>
              <a:buNone/>
            </a:pPr>
            <a:r>
              <a:rPr lang="en-GB" dirty="0" smtClean="0"/>
              <a:t>DOYLE, C. (2011) </a:t>
            </a:r>
            <a:r>
              <a:rPr lang="en-GB" i="1" dirty="0" smtClean="0"/>
              <a:t>A </a:t>
            </a:r>
            <a:r>
              <a:rPr lang="en-GB" i="1" dirty="0"/>
              <a:t>D</a:t>
            </a:r>
            <a:r>
              <a:rPr lang="en-GB" i="1" dirty="0" smtClean="0"/>
              <a:t>ictionary of Marketing</a:t>
            </a:r>
            <a:r>
              <a:rPr lang="en-GB" dirty="0" smtClean="0"/>
              <a:t>, 3</a:t>
            </a:r>
            <a:r>
              <a:rPr lang="en-GB" baseline="30000" dirty="0" smtClean="0"/>
              <a:t>rd</a:t>
            </a:r>
            <a:r>
              <a:rPr lang="en-GB" dirty="0" smtClean="0"/>
              <a:t> edition. Available at </a:t>
            </a:r>
            <a:r>
              <a:rPr lang="en-US" dirty="0"/>
              <a:t>http://</a:t>
            </a:r>
            <a:r>
              <a:rPr lang="en-US" dirty="0" err="1"/>
              <a:t>www.oxfordreference.com.ezproxy.uwtsd.ac.uk</a:t>
            </a:r>
            <a:r>
              <a:rPr lang="en-US" dirty="0"/>
              <a:t>/view/10.1093/</a:t>
            </a:r>
            <a:r>
              <a:rPr lang="en-US" dirty="0" err="1"/>
              <a:t>acref</a:t>
            </a:r>
            <a:r>
              <a:rPr lang="en-US" dirty="0"/>
              <a:t>/9780199590230.001.0001/acref-9780199590230-e-1085</a:t>
            </a:r>
            <a:r>
              <a:rPr lang="en-US" dirty="0" smtClean="0"/>
              <a:t># [accessed 23 February 2018].</a:t>
            </a:r>
          </a:p>
          <a:p>
            <a:pPr marL="187325" indent="-187325">
              <a:spcBef>
                <a:spcPts val="0"/>
              </a:spcBef>
              <a:buNone/>
            </a:pPr>
            <a:r>
              <a:rPr lang="en-US" dirty="0" smtClean="0"/>
              <a:t>DU TOIT, A. S. A. (1993) </a:t>
            </a:r>
            <a:r>
              <a:rPr lang="en-US" i="1" dirty="0" smtClean="0"/>
              <a:t>Significance of the Quick Environmental Scanning Technique (QUEST) for information services</a:t>
            </a:r>
            <a:r>
              <a:rPr lang="en-US" dirty="0" smtClean="0"/>
              <a:t>, University of South Africa. </a:t>
            </a:r>
            <a:r>
              <a:rPr lang="en-US" dirty="0"/>
              <a:t>Available at https://</a:t>
            </a:r>
            <a:r>
              <a:rPr lang="en-US" dirty="0" err="1" smtClean="0"/>
              <a:t>www.researchgate.net</a:t>
            </a:r>
            <a:r>
              <a:rPr lang="en-US" dirty="0" smtClean="0"/>
              <a:t>/profile/</a:t>
            </a:r>
            <a:r>
              <a:rPr lang="en-US" dirty="0" err="1" smtClean="0"/>
              <a:t>Adeline_Du_Toit</a:t>
            </a:r>
            <a:r>
              <a:rPr lang="en-US" dirty="0" smtClean="0"/>
              <a:t>/publication/260807929_Significance_of_the_Quick_Environmental_Scanning_Technique_QUEST_for_information_services/links/5587d89208aef58c03a06003/Significance-of-the-Quick-Environmental-Scanning-Technique-QUEST-for-information-services.pdf [accessed 24 February 2018].</a:t>
            </a:r>
          </a:p>
          <a:p>
            <a:pPr marL="187325" indent="-187325">
              <a:spcBef>
                <a:spcPts val="0"/>
              </a:spcBef>
              <a:buNone/>
            </a:pPr>
            <a:r>
              <a:rPr lang="en-US" dirty="0" smtClean="0"/>
              <a:t>HILL, C. W. L. &amp; HULT, G. T. M. (2017) </a:t>
            </a:r>
            <a:r>
              <a:rPr lang="en-US" i="1" dirty="0" smtClean="0"/>
              <a:t>International Business: Competing in the </a:t>
            </a:r>
            <a:r>
              <a:rPr lang="en-US" i="1" dirty="0" err="1" smtClean="0"/>
              <a:t>Globale</a:t>
            </a:r>
            <a:r>
              <a:rPr lang="en-US" i="1" dirty="0" smtClean="0"/>
              <a:t> Marketplace</a:t>
            </a:r>
            <a:r>
              <a:rPr lang="en-US" dirty="0" smtClean="0"/>
              <a:t>, 11</a:t>
            </a:r>
            <a:r>
              <a:rPr lang="en-US" baseline="30000" dirty="0" smtClean="0"/>
              <a:t>th</a:t>
            </a:r>
            <a:r>
              <a:rPr lang="en-US" dirty="0" smtClean="0"/>
              <a:t> edition. McGraw Hill Education: New York.</a:t>
            </a:r>
          </a:p>
          <a:p>
            <a:pPr marL="187325" indent="-187325">
              <a:spcBef>
                <a:spcPts val="0"/>
              </a:spcBef>
              <a:buNone/>
            </a:pPr>
            <a:r>
              <a:rPr lang="en-US" dirty="0" smtClean="0"/>
              <a:t>HILL, T. &amp; WESTBROOK, R. (1997) </a:t>
            </a:r>
            <a:r>
              <a:rPr lang="en-US" i="1" dirty="0" smtClean="0"/>
              <a:t>SWOT Analysis: It’s Time for a Product Recall</a:t>
            </a:r>
            <a:r>
              <a:rPr lang="en-US" dirty="0" smtClean="0"/>
              <a:t>, Long Term Planning, Vol. 30, No. 1, pp. 46-52, 1997. </a:t>
            </a:r>
            <a:r>
              <a:rPr lang="en-US" dirty="0"/>
              <a:t>Available at https://</a:t>
            </a:r>
            <a:r>
              <a:rPr lang="en-US" dirty="0" err="1" smtClean="0"/>
              <a:t>pdfs.semanticscholar.org</a:t>
            </a:r>
            <a:r>
              <a:rPr lang="en-US" dirty="0" smtClean="0"/>
              <a:t>/2391/d179adcfa511bf2ff57f1b89a837ffcf4f92.pdf [accessed 25 February 2018].</a:t>
            </a:r>
            <a:endParaRPr lang="en-GB" dirty="0" smtClean="0"/>
          </a:p>
          <a:p>
            <a:pPr marL="187325" indent="-187325">
              <a:spcBef>
                <a:spcPts val="0"/>
              </a:spcBef>
              <a:buNone/>
            </a:pPr>
            <a:r>
              <a:rPr lang="en-GB" dirty="0" smtClean="0"/>
              <a:t>HOFSTEDE (1984) </a:t>
            </a:r>
            <a:r>
              <a:rPr lang="en-GB" i="1" dirty="0" smtClean="0"/>
              <a:t>Cultures Consequences: International Differences in Work-Related Values</a:t>
            </a:r>
            <a:r>
              <a:rPr lang="en-GB" dirty="0" smtClean="0"/>
              <a:t>. Sage Publications: Newbury Park.</a:t>
            </a:r>
          </a:p>
          <a:p>
            <a:pPr marL="187325" indent="-187325">
              <a:spcBef>
                <a:spcPts val="0"/>
              </a:spcBef>
              <a:buNone/>
            </a:pPr>
            <a:r>
              <a:rPr lang="en-GB" dirty="0" smtClean="0"/>
              <a:t>HOFSTEDE INSIGHTS (2018) </a:t>
            </a:r>
            <a:r>
              <a:rPr lang="en-GB" i="1" dirty="0" smtClean="0"/>
              <a:t>Country Comparison</a:t>
            </a:r>
            <a:r>
              <a:rPr lang="en-GB" dirty="0" smtClean="0"/>
              <a:t>, Hofstede Insights website. Available at https</a:t>
            </a:r>
            <a:r>
              <a:rPr lang="en-GB" dirty="0"/>
              <a:t>://</a:t>
            </a:r>
            <a:r>
              <a:rPr lang="en-GB" dirty="0" err="1"/>
              <a:t>www.hofstede-insights.com</a:t>
            </a:r>
            <a:r>
              <a:rPr lang="en-GB" dirty="0"/>
              <a:t>/country-comparison/the-</a:t>
            </a:r>
            <a:r>
              <a:rPr lang="en-GB" dirty="0" err="1"/>
              <a:t>uk,the</a:t>
            </a:r>
            <a:r>
              <a:rPr lang="en-GB" dirty="0"/>
              <a:t>-</a:t>
            </a:r>
            <a:r>
              <a:rPr lang="en-GB" dirty="0" err="1"/>
              <a:t>usa</a:t>
            </a:r>
            <a:r>
              <a:rPr lang="en-GB" dirty="0" smtClean="0"/>
              <a:t>/ [accessed 15 February 2018].</a:t>
            </a:r>
          </a:p>
          <a:p>
            <a:pPr marL="187325" indent="-187325">
              <a:spcBef>
                <a:spcPts val="0"/>
              </a:spcBef>
              <a:buNone/>
            </a:pPr>
            <a:r>
              <a:rPr lang="en-GB" dirty="0" smtClean="0"/>
              <a:t>KEW, J. &amp; STREDWICK, J. (2008) </a:t>
            </a:r>
            <a:r>
              <a:rPr lang="en-GB" i="1" dirty="0" smtClean="0"/>
              <a:t>Business Environment: Managing in a Strategic Context</a:t>
            </a:r>
            <a:r>
              <a:rPr lang="en-GB" dirty="0" smtClean="0"/>
              <a:t>. Chartered </a:t>
            </a:r>
            <a:r>
              <a:rPr lang="en-GB" dirty="0" err="1" smtClean="0"/>
              <a:t>Insititute</a:t>
            </a:r>
            <a:r>
              <a:rPr lang="en-GB" dirty="0" smtClean="0"/>
              <a:t> of Personnel and Development: London.</a:t>
            </a:r>
          </a:p>
          <a:p>
            <a:pPr marL="187325" indent="-187325">
              <a:spcBef>
                <a:spcPts val="0"/>
              </a:spcBef>
              <a:buNone/>
            </a:pPr>
            <a:r>
              <a:rPr lang="en-GB" dirty="0" smtClean="0"/>
              <a:t>NEW YORK TIMES (2017) </a:t>
            </a:r>
            <a:r>
              <a:rPr lang="en-GB" i="1" dirty="0" smtClean="0"/>
              <a:t>New York Results</a:t>
            </a:r>
            <a:r>
              <a:rPr lang="en-GB" dirty="0" smtClean="0"/>
              <a:t>, New York Times. </a:t>
            </a:r>
            <a:r>
              <a:rPr lang="en-GB" dirty="0"/>
              <a:t>Available at https://</a:t>
            </a:r>
            <a:r>
              <a:rPr lang="en-GB" dirty="0" err="1" smtClean="0"/>
              <a:t>www.nytimes.com</a:t>
            </a:r>
            <a:r>
              <a:rPr lang="en-GB" dirty="0" smtClean="0"/>
              <a:t>/elections/results/new-</a:t>
            </a:r>
            <a:r>
              <a:rPr lang="en-GB" dirty="0" err="1" smtClean="0"/>
              <a:t>york</a:t>
            </a:r>
            <a:r>
              <a:rPr lang="en-GB" dirty="0" smtClean="0"/>
              <a:t> [accessed 22 February 2018].</a:t>
            </a:r>
          </a:p>
          <a:p>
            <a:pPr marL="187325" indent="-187325">
              <a:spcBef>
                <a:spcPts val="0"/>
              </a:spcBef>
              <a:buNone/>
            </a:pPr>
            <a:r>
              <a:rPr lang="en-GB" dirty="0" smtClean="0"/>
              <a:t>OPERA AMERICA (2017) </a:t>
            </a:r>
            <a:r>
              <a:rPr lang="en-GB" i="1" dirty="0" smtClean="0"/>
              <a:t>Annual Field Report</a:t>
            </a:r>
            <a:r>
              <a:rPr lang="en-GB" dirty="0" smtClean="0"/>
              <a:t>, Opera America. </a:t>
            </a:r>
            <a:r>
              <a:rPr lang="en-GB" dirty="0"/>
              <a:t>Available at https://</a:t>
            </a:r>
            <a:r>
              <a:rPr lang="en-GB" dirty="0" err="1" smtClean="0"/>
              <a:t>www.operaamerica.org</a:t>
            </a:r>
            <a:r>
              <a:rPr lang="en-GB" dirty="0" smtClean="0"/>
              <a:t>/files/</a:t>
            </a:r>
            <a:r>
              <a:rPr lang="en-GB" dirty="0" err="1" smtClean="0"/>
              <a:t>oadocs</a:t>
            </a:r>
            <a:r>
              <a:rPr lang="en-GB" dirty="0" smtClean="0"/>
              <a:t>/financials/FY16_AFR.pdf [accessed 16 February 2018].</a:t>
            </a:r>
          </a:p>
          <a:p>
            <a:pPr marL="187325" indent="-187325">
              <a:spcBef>
                <a:spcPts val="0"/>
              </a:spcBef>
              <a:buNone/>
            </a:pPr>
            <a:r>
              <a:rPr lang="en-GB" dirty="0" smtClean="0"/>
              <a:t>PESTLE ANALYSIS (2016) </a:t>
            </a:r>
            <a:r>
              <a:rPr lang="en-GB" i="1" dirty="0" smtClean="0"/>
              <a:t>Potential Limitations to the PEST Analysis and How to Address Them</a:t>
            </a:r>
            <a:r>
              <a:rPr lang="en-GB" dirty="0" smtClean="0"/>
              <a:t>, Pestle Analysis website. </a:t>
            </a:r>
            <a:r>
              <a:rPr lang="en-GB" dirty="0"/>
              <a:t>Available at http://</a:t>
            </a:r>
            <a:r>
              <a:rPr lang="en-GB" dirty="0" err="1"/>
              <a:t>pestleanalysis.com</a:t>
            </a:r>
            <a:r>
              <a:rPr lang="en-GB" dirty="0"/>
              <a:t>/limitations-of-the-pest-analysis</a:t>
            </a:r>
            <a:r>
              <a:rPr lang="en-GB" dirty="0" smtClean="0"/>
              <a:t>/ [accessed 24 February 2018].</a:t>
            </a:r>
            <a:endParaRPr lang="en-GB" dirty="0"/>
          </a:p>
          <a:p>
            <a:pPr marL="187325" indent="-187325">
              <a:spcBef>
                <a:spcPts val="0"/>
              </a:spcBef>
              <a:buNone/>
            </a:pPr>
            <a:r>
              <a:rPr lang="en-GB" dirty="0" smtClean="0"/>
              <a:t>PORTER, M. E. (2008) </a:t>
            </a:r>
            <a:r>
              <a:rPr lang="en-GB" i="1" dirty="0" smtClean="0"/>
              <a:t>The Five Competitive Forces That Shape Strategy</a:t>
            </a:r>
            <a:r>
              <a:rPr lang="en-GB" dirty="0" smtClean="0"/>
              <a:t>, Harvard Business Review, January 2008. </a:t>
            </a:r>
            <a:r>
              <a:rPr lang="en-GB" dirty="0"/>
              <a:t>Available at https://</a:t>
            </a:r>
            <a:r>
              <a:rPr lang="en-GB" dirty="0" smtClean="0"/>
              <a:t>s3.amazonaws.com/</a:t>
            </a:r>
            <a:r>
              <a:rPr lang="en-GB" dirty="0" err="1" smtClean="0"/>
              <a:t>academia.edu.documents</a:t>
            </a:r>
            <a:r>
              <a:rPr lang="en-GB" dirty="0" smtClean="0"/>
              <a:t>/32580687/</a:t>
            </a:r>
            <a:r>
              <a:rPr lang="en-GB" dirty="0" err="1" smtClean="0"/>
              <a:t>HBR_on_Strategy.pdf?AWSAccessKeyId</a:t>
            </a:r>
            <a:r>
              <a:rPr lang="en-GB" dirty="0" smtClean="0"/>
              <a:t>=AKIAIWOWYYGZ2Y53UL3A&amp;Expires=1519390921&amp;Signature=I5WrvWC9QkO4oZ0yfFsTTBWFD9Y%3D&amp;response-content-disposition=inline%3B%20filename%3DHBR_on_Strategy.pdf#page=25 [accessed 23 February 2018].</a:t>
            </a:r>
          </a:p>
          <a:p>
            <a:pPr marL="187325" indent="-187325">
              <a:spcBef>
                <a:spcPts val="0"/>
              </a:spcBef>
              <a:buNone/>
            </a:pPr>
            <a:r>
              <a:rPr lang="en-GB" dirty="0" smtClean="0"/>
              <a:t>PSLIDES (</a:t>
            </a:r>
            <a:r>
              <a:rPr lang="en-GB" dirty="0" err="1" smtClean="0"/>
              <a:t>n.d.</a:t>
            </a:r>
            <a:r>
              <a:rPr lang="en-GB" dirty="0" smtClean="0"/>
              <a:t>) </a:t>
            </a:r>
            <a:r>
              <a:rPr lang="en-GB" i="1" dirty="0" smtClean="0"/>
              <a:t>Free TOWS Matrix for </a:t>
            </a:r>
            <a:r>
              <a:rPr lang="en-GB" i="1" dirty="0" err="1" smtClean="0"/>
              <a:t>Powerpoint</a:t>
            </a:r>
            <a:r>
              <a:rPr lang="en-GB" dirty="0" smtClean="0"/>
              <a:t>, </a:t>
            </a:r>
            <a:r>
              <a:rPr lang="en-GB" dirty="0" err="1" smtClean="0"/>
              <a:t>Pslides</a:t>
            </a:r>
            <a:r>
              <a:rPr lang="en-GB" dirty="0" smtClean="0"/>
              <a:t> website. </a:t>
            </a:r>
            <a:r>
              <a:rPr lang="en-GB" dirty="0"/>
              <a:t>Available at https://</a:t>
            </a:r>
            <a:r>
              <a:rPr lang="en-GB" dirty="0" err="1"/>
              <a:t>pslides.com</a:t>
            </a:r>
            <a:r>
              <a:rPr lang="en-GB" dirty="0"/>
              <a:t>/templates/tows-matrix-</a:t>
            </a:r>
            <a:r>
              <a:rPr lang="en-GB" dirty="0" err="1"/>
              <a:t>powerpoint</a:t>
            </a:r>
            <a:r>
              <a:rPr lang="en-GB" dirty="0" smtClean="0"/>
              <a:t>/ [accessed 24 February 2018].</a:t>
            </a:r>
          </a:p>
          <a:p>
            <a:pPr marL="187325" indent="-187325">
              <a:spcBef>
                <a:spcPts val="0"/>
              </a:spcBef>
              <a:buNone/>
            </a:pPr>
            <a:r>
              <a:rPr lang="en-GB" dirty="0" smtClean="0"/>
              <a:t>SERVICE, T. (2014</a:t>
            </a:r>
            <a:r>
              <a:rPr lang="en-GB" dirty="0"/>
              <a:t>) </a:t>
            </a:r>
            <a:r>
              <a:rPr lang="en-GB" i="1" dirty="0" smtClean="0"/>
              <a:t>Opera in cinemas: is it creating new audiences? </a:t>
            </a:r>
            <a:r>
              <a:rPr lang="en-GB" dirty="0" smtClean="0"/>
              <a:t>Available </a:t>
            </a:r>
            <a:r>
              <a:rPr lang="en-GB" dirty="0"/>
              <a:t>at https://</a:t>
            </a:r>
            <a:r>
              <a:rPr lang="en-GB" dirty="0" err="1" smtClean="0"/>
              <a:t>www.theguardian.com</a:t>
            </a:r>
            <a:r>
              <a:rPr lang="en-GB" dirty="0" smtClean="0"/>
              <a:t>/music/</a:t>
            </a:r>
            <a:r>
              <a:rPr lang="en-GB" dirty="0" err="1" smtClean="0"/>
              <a:t>tomserviceblog</a:t>
            </a:r>
            <a:r>
              <a:rPr lang="en-GB" dirty="0" smtClean="0"/>
              <a:t>/2014/may/30/opera-in-cinemas-creating-new-audiences [accessed 22 February 2018].</a:t>
            </a:r>
          </a:p>
          <a:p>
            <a:pPr marL="187325" indent="-187325">
              <a:spcBef>
                <a:spcPts val="0"/>
              </a:spcBef>
              <a:buNone/>
            </a:pPr>
            <a:r>
              <a:rPr lang="en-GB" dirty="0" smtClean="0"/>
              <a:t>STATISTA (</a:t>
            </a:r>
            <a:r>
              <a:rPr lang="en-GB" dirty="0" err="1" smtClean="0"/>
              <a:t>n.d.</a:t>
            </a:r>
            <a:r>
              <a:rPr lang="en-GB" dirty="0"/>
              <a:t>) </a:t>
            </a:r>
            <a:r>
              <a:rPr lang="en-GB" i="1" dirty="0"/>
              <a:t>Attendance at opera mainstage performances in the United States from 1999 to </a:t>
            </a:r>
            <a:r>
              <a:rPr lang="en-GB" i="1" dirty="0" smtClean="0"/>
              <a:t>2013</a:t>
            </a:r>
            <a:r>
              <a:rPr lang="en-GB" dirty="0" smtClean="0"/>
              <a:t>, Statista </a:t>
            </a:r>
            <a:r>
              <a:rPr lang="en-GB" dirty="0" err="1" smtClean="0"/>
              <a:t>websiteAvailable</a:t>
            </a:r>
            <a:r>
              <a:rPr lang="en-GB" dirty="0" smtClean="0"/>
              <a:t> at https</a:t>
            </a:r>
            <a:r>
              <a:rPr lang="en-GB" dirty="0"/>
              <a:t>://</a:t>
            </a:r>
            <a:r>
              <a:rPr lang="en-GB" dirty="0" err="1"/>
              <a:t>www.statista.com</a:t>
            </a:r>
            <a:r>
              <a:rPr lang="en-GB" dirty="0"/>
              <a:t>/statistics/193053/attendance-at-opera-performances-in-the-us-since-1999</a:t>
            </a:r>
            <a:r>
              <a:rPr lang="en-GB" dirty="0" smtClean="0"/>
              <a:t>/</a:t>
            </a:r>
            <a:r>
              <a:rPr lang="en-GB" dirty="0"/>
              <a:t> [accessed </a:t>
            </a:r>
            <a:r>
              <a:rPr lang="en-GB" dirty="0" smtClean="0"/>
              <a:t>16 </a:t>
            </a:r>
            <a:r>
              <a:rPr lang="en-GB" dirty="0"/>
              <a:t>February 2018</a:t>
            </a:r>
            <a:r>
              <a:rPr lang="en-GB" dirty="0" smtClean="0"/>
              <a:t>].</a:t>
            </a:r>
          </a:p>
          <a:p>
            <a:pPr marL="187325" indent="-187325">
              <a:spcBef>
                <a:spcPts val="0"/>
              </a:spcBef>
              <a:buNone/>
            </a:pPr>
            <a:r>
              <a:rPr lang="en-GB" dirty="0" smtClean="0"/>
              <a:t>STONE, M. (2018a) </a:t>
            </a:r>
            <a:r>
              <a:rPr lang="en-GB" i="1" dirty="0" smtClean="0"/>
              <a:t>What does international business mean to you?</a:t>
            </a:r>
            <a:r>
              <a:rPr lang="en-GB" dirty="0" smtClean="0"/>
              <a:t>, </a:t>
            </a:r>
            <a:r>
              <a:rPr lang="en-GB" dirty="0" err="1" smtClean="0"/>
              <a:t>eMBA</a:t>
            </a:r>
            <a:r>
              <a:rPr lang="en-GB" dirty="0" smtClean="0"/>
              <a:t> International Business 2018, </a:t>
            </a:r>
            <a:r>
              <a:rPr lang="en-GB" dirty="0" err="1" smtClean="0"/>
              <a:t>Curatr</a:t>
            </a:r>
            <a:r>
              <a:rPr lang="en-GB" dirty="0" smtClean="0"/>
              <a:t>, Step 2.1. </a:t>
            </a:r>
            <a:r>
              <a:rPr lang="en-GB" dirty="0"/>
              <a:t>Available at https://uniwales.curatr3.com/courses/emba-international-business-copy-6338/</a:t>
            </a:r>
            <a:r>
              <a:rPr lang="en-GB" dirty="0" err="1"/>
              <a:t>home#object</a:t>
            </a:r>
            <a:r>
              <a:rPr lang="en-GB" dirty="0"/>
              <a:t>/221670 </a:t>
            </a:r>
            <a:r>
              <a:rPr lang="en-GB" dirty="0" smtClean="0"/>
              <a:t>[accessed 25 February 2018].	</a:t>
            </a:r>
          </a:p>
          <a:p>
            <a:pPr marL="187325" indent="-187325">
              <a:spcBef>
                <a:spcPts val="0"/>
              </a:spcBef>
              <a:buNone/>
            </a:pPr>
            <a:r>
              <a:rPr lang="en-GB" dirty="0"/>
              <a:t>STONE, M. (</a:t>
            </a:r>
            <a:r>
              <a:rPr lang="en-GB" dirty="0" smtClean="0"/>
              <a:t>2018b) </a:t>
            </a:r>
            <a:r>
              <a:rPr lang="en-GB" i="1" dirty="0"/>
              <a:t>Benefits of Trade | United States Trade Representative</a:t>
            </a:r>
            <a:r>
              <a:rPr lang="en-GB" dirty="0" smtClean="0"/>
              <a:t>, </a:t>
            </a:r>
            <a:r>
              <a:rPr lang="en-GB" dirty="0" err="1"/>
              <a:t>eMBA</a:t>
            </a:r>
            <a:r>
              <a:rPr lang="en-GB" dirty="0"/>
              <a:t> International Business 2018, </a:t>
            </a:r>
            <a:r>
              <a:rPr lang="en-GB" dirty="0" err="1"/>
              <a:t>Curatr</a:t>
            </a:r>
            <a:r>
              <a:rPr lang="en-GB" dirty="0"/>
              <a:t>, Step </a:t>
            </a:r>
            <a:r>
              <a:rPr lang="en-GB" dirty="0" smtClean="0"/>
              <a:t>2.5</a:t>
            </a:r>
            <a:r>
              <a:rPr lang="en-GB" dirty="0"/>
              <a:t>. https://uniwales.curatr3.com/courses/emba-international-business-copy-6338/</a:t>
            </a:r>
            <a:r>
              <a:rPr lang="en-GB" dirty="0" err="1"/>
              <a:t>home#object</a:t>
            </a:r>
            <a:r>
              <a:rPr lang="en-GB" dirty="0"/>
              <a:t>/221674 [accessed 25 February 2018].	</a:t>
            </a:r>
            <a:endParaRPr lang="en-GB" dirty="0" smtClean="0"/>
          </a:p>
          <a:p>
            <a:pPr marL="187325" indent="-187325">
              <a:spcBef>
                <a:spcPts val="0"/>
              </a:spcBef>
              <a:buNone/>
            </a:pPr>
            <a:r>
              <a:rPr lang="en-GB" dirty="0"/>
              <a:t>STONE, M. (</a:t>
            </a:r>
            <a:r>
              <a:rPr lang="en-GB" dirty="0" smtClean="0"/>
              <a:t>2018c) </a:t>
            </a:r>
            <a:r>
              <a:rPr lang="en-GB" i="1" dirty="0" smtClean="0"/>
              <a:t>Exchange rate theory</a:t>
            </a:r>
            <a:r>
              <a:rPr lang="en-GB" dirty="0" smtClean="0"/>
              <a:t>, </a:t>
            </a:r>
            <a:r>
              <a:rPr lang="en-GB" dirty="0" err="1"/>
              <a:t>eMBA</a:t>
            </a:r>
            <a:r>
              <a:rPr lang="en-GB" dirty="0"/>
              <a:t> International Business 2018, </a:t>
            </a:r>
            <a:r>
              <a:rPr lang="en-GB" dirty="0" err="1"/>
              <a:t>Curatr</a:t>
            </a:r>
            <a:r>
              <a:rPr lang="en-GB" dirty="0"/>
              <a:t>, Step 3</a:t>
            </a:r>
            <a:r>
              <a:rPr lang="en-GB" dirty="0" smtClean="0"/>
              <a:t>.6</a:t>
            </a:r>
            <a:r>
              <a:rPr lang="en-GB" dirty="0"/>
              <a:t>. https://uniwales.curatr3.com/courses/emba-international-business-copy-6338/</a:t>
            </a:r>
            <a:r>
              <a:rPr lang="en-GB" dirty="0" err="1"/>
              <a:t>home#object</a:t>
            </a:r>
            <a:r>
              <a:rPr lang="en-GB" dirty="0"/>
              <a:t>/221683 [accessed 25 February 2018].	</a:t>
            </a:r>
          </a:p>
          <a:p>
            <a:pPr marL="187325" indent="-187325">
              <a:spcBef>
                <a:spcPts val="0"/>
              </a:spcBef>
              <a:buNone/>
            </a:pPr>
            <a:r>
              <a:rPr lang="en-GB" dirty="0" smtClean="0"/>
              <a:t>WEIHRICH, H. (1982) </a:t>
            </a:r>
            <a:r>
              <a:rPr lang="en-GB" i="1" dirty="0" smtClean="0"/>
              <a:t>The TOWS Matrix </a:t>
            </a:r>
            <a:r>
              <a:rPr lang="mr-IN" i="1" dirty="0" smtClean="0"/>
              <a:t>–</a:t>
            </a:r>
            <a:r>
              <a:rPr lang="en-GB" i="1" dirty="0" smtClean="0"/>
              <a:t> A Tool for Situational Analysis</a:t>
            </a:r>
            <a:r>
              <a:rPr lang="en-GB" dirty="0" smtClean="0"/>
              <a:t>, Long Range Planning, Vol.15, No. 2, pp. 54-66, 1982. </a:t>
            </a:r>
            <a:r>
              <a:rPr lang="en-GB" dirty="0"/>
              <a:t>Available at https://</a:t>
            </a:r>
            <a:r>
              <a:rPr lang="en-GB" dirty="0" smtClean="0"/>
              <a:t>s3.amazonaws.com/</a:t>
            </a:r>
            <a:r>
              <a:rPr lang="en-GB" dirty="0" err="1" smtClean="0"/>
              <a:t>academia.edu.documents</a:t>
            </a:r>
            <a:r>
              <a:rPr lang="en-GB" dirty="0" smtClean="0"/>
              <a:t>/54127095/weihrich1982.pdf?AWSAccessKeyId=AKIAIWOWYYGZ2Y53UL3A&amp;Expires=1519469988&amp;Signature=XNR79gpkU4RPAdNrG2Dl3LNI9v0%3D&amp;response-content-disposition=inline%3B%20filename%3DThe_TOWS_Matrix_A_Tool_for_Situational_A.pdf [accessed 24 February 2018].</a:t>
            </a:r>
          </a:p>
          <a:p>
            <a:pPr marL="187325" indent="-187325">
              <a:spcBef>
                <a:spcPts val="0"/>
              </a:spcBef>
              <a:buNone/>
            </a:pPr>
            <a:r>
              <a:rPr lang="en-GB" dirty="0" smtClean="0"/>
              <a:t>WIKIPEDIA (</a:t>
            </a:r>
            <a:r>
              <a:rPr lang="en-GB" dirty="0" err="1"/>
              <a:t>n.d.</a:t>
            </a:r>
            <a:r>
              <a:rPr lang="en-GB" dirty="0"/>
              <a:t>) </a:t>
            </a:r>
            <a:r>
              <a:rPr lang="en-GB" i="1" dirty="0"/>
              <a:t>SWOT analysis</a:t>
            </a:r>
            <a:r>
              <a:rPr lang="en-GB" dirty="0"/>
              <a:t>, Wikipedia website. Available at https://</a:t>
            </a:r>
            <a:r>
              <a:rPr lang="en-GB" dirty="0" err="1"/>
              <a:t>en.wikipedia.org</a:t>
            </a:r>
            <a:r>
              <a:rPr lang="en-GB" dirty="0"/>
              <a:t>/wiki/</a:t>
            </a:r>
            <a:r>
              <a:rPr lang="en-GB" dirty="0" err="1"/>
              <a:t>SWOT_analysis</a:t>
            </a:r>
            <a:r>
              <a:rPr lang="en-GB" dirty="0"/>
              <a:t> [accessed 23 February 2018</a:t>
            </a:r>
            <a:r>
              <a:rPr lang="en-GB" dirty="0" smtClean="0"/>
              <a:t>].</a:t>
            </a:r>
            <a:endParaRPr lang="en-GB" i="1" dirty="0" smtClean="0"/>
          </a:p>
          <a:p>
            <a:pPr marL="187325" indent="-187325">
              <a:spcBef>
                <a:spcPts val="0"/>
              </a:spcBef>
              <a:buNone/>
            </a:pPr>
            <a:r>
              <a:rPr lang="en-GB" dirty="0" smtClean="0"/>
              <a:t>XE (2018) </a:t>
            </a:r>
            <a:r>
              <a:rPr lang="en-GB" i="1" dirty="0" smtClean="0"/>
              <a:t>XE Currency Charts: GBP to USD</a:t>
            </a:r>
            <a:r>
              <a:rPr lang="en-GB" dirty="0" smtClean="0"/>
              <a:t>. </a:t>
            </a:r>
            <a:r>
              <a:rPr lang="en-GB" dirty="0"/>
              <a:t>Available at http://</a:t>
            </a:r>
            <a:r>
              <a:rPr lang="en-GB" dirty="0" err="1"/>
              <a:t>xe.com</a:t>
            </a:r>
            <a:r>
              <a:rPr lang="en-GB" dirty="0"/>
              <a:t>/</a:t>
            </a:r>
            <a:r>
              <a:rPr lang="en-GB" dirty="0" err="1"/>
              <a:t>currencycharts</a:t>
            </a:r>
            <a:r>
              <a:rPr lang="en-GB" dirty="0"/>
              <a:t>/?</a:t>
            </a:r>
            <a:r>
              <a:rPr lang="en-GB" dirty="0" smtClean="0"/>
              <a:t>from=</a:t>
            </a:r>
            <a:r>
              <a:rPr lang="en-GB" dirty="0" err="1" smtClean="0"/>
              <a:t>GBP&amp;to</a:t>
            </a:r>
            <a:r>
              <a:rPr lang="en-GB" dirty="0" smtClean="0"/>
              <a:t>=</a:t>
            </a:r>
            <a:r>
              <a:rPr lang="en-GB" dirty="0" err="1" smtClean="0"/>
              <a:t>USD&amp;view</a:t>
            </a:r>
            <a:r>
              <a:rPr lang="en-GB" dirty="0" smtClean="0"/>
              <a:t>=10Y [accessed 22 February 2018].</a:t>
            </a:r>
            <a:r>
              <a:rPr lang="en-GB" i="1" dirty="0" smtClean="0"/>
              <a:t> </a:t>
            </a:r>
            <a:endParaRPr lang="en-GB" dirty="0"/>
          </a:p>
        </p:txBody>
      </p:sp>
    </p:spTree>
    <p:extLst>
      <p:ext uri="{BB962C8B-B14F-4D97-AF65-F5344CB8AC3E}">
        <p14:creationId xmlns:p14="http://schemas.microsoft.com/office/powerpoint/2010/main" val="1318933875"/>
      </p:ext>
    </p:extLst>
  </p:cSld>
  <p:clrMapOvr>
    <a:masterClrMapping/>
  </p:clrMapOvr>
  <mc:AlternateContent xmlns:mc="http://schemas.openxmlformats.org/markup-compatibility/2006" xmlns:p14="http://schemas.microsoft.com/office/powerpoint/2010/main">
    <mc:Choice Requires="p14">
      <p:transition spd="slow" p14:dur="2000" advTm="2678"/>
    </mc:Choice>
    <mc:Fallback xmlns="">
      <p:transition spd="slow" advTm="2678"/>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4603</TotalTime>
  <Words>2384</Words>
  <Application>Microsoft Macintosh PowerPoint</Application>
  <PresentationFormat>Widescreen</PresentationFormat>
  <Paragraphs>203</Paragraphs>
  <Slides>19</Slides>
  <Notes>0</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Calibri</vt:lpstr>
      <vt:lpstr>Calibri Light</vt:lpstr>
      <vt:lpstr>Mangal</vt:lpstr>
      <vt:lpstr>Wingdings</vt:lpstr>
      <vt:lpstr>Arial</vt:lpstr>
      <vt:lpstr>Office Theme</vt:lpstr>
      <vt:lpstr>Foreign Market Research and Risk Assessment for Expansion of Askonas Holt Ltd in the USA</vt:lpstr>
      <vt:lpstr>Introduction</vt:lpstr>
      <vt:lpstr>The USA opera market</vt:lpstr>
      <vt:lpstr>Hofstede’s six dimensions – UK vs USA</vt:lpstr>
      <vt:lpstr>Hofstede’s six dimensions – UK vs USA</vt:lpstr>
      <vt:lpstr>STEEPLE analysis</vt:lpstr>
      <vt:lpstr>STEEPLE analysis</vt:lpstr>
      <vt:lpstr>Porter’s five forces</vt:lpstr>
      <vt:lpstr>Porter’s five forces</vt:lpstr>
      <vt:lpstr>SWOT analysis</vt:lpstr>
      <vt:lpstr>SWOT analysis</vt:lpstr>
      <vt:lpstr>TOWS matrix</vt:lpstr>
      <vt:lpstr>TOWS matrix</vt:lpstr>
      <vt:lpstr>Porter’s diamond</vt:lpstr>
      <vt:lpstr>Porter’s diamond</vt:lpstr>
      <vt:lpstr>QUEST analysis</vt:lpstr>
      <vt:lpstr>Summary</vt:lpstr>
      <vt:lpstr>Recommendations</vt:lpstr>
      <vt:lpstr>References</vt:lpstr>
    </vt:vector>
  </TitlesOfParts>
  <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at the Raspberry Pi Foundation Human Resource Management Module SBMA7101D – Assignment part 1 Lecturer: Will Fleming Master of Business Administration (MBA) University of Wales Trinity Saint David</dc:title>
  <dc:creator>Mark Stone</dc:creator>
  <cp:lastModifiedBy>Mark Stone</cp:lastModifiedBy>
  <cp:revision>181</cp:revision>
  <cp:lastPrinted>2018-02-26T17:17:12Z</cp:lastPrinted>
  <dcterms:created xsi:type="dcterms:W3CDTF">2017-07-06T11:15:27Z</dcterms:created>
  <dcterms:modified xsi:type="dcterms:W3CDTF">2018-02-27T00:02:11Z</dcterms:modified>
</cp:coreProperties>
</file>