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15A9B683-10C6-4594-A686-21F7C7E3BB91}">
  <a:tblStyle styleId="{15A9B683-10C6-4594-A686-21F7C7E3BB91}" styleName="Table_0">
    <a:wholeTbl>
      <a:tcTxStyle b="off" i="off">
        <a:font>
          <a:latin typeface="Tw Cen MT"/>
          <a:ea typeface="Tw Cen MT"/>
          <a:cs typeface="Tw Cen MT"/>
        </a:font>
        <a:srgbClr val="000000"/>
      </a:tcTxStyle>
      <a:tcStyle>
        <a:tcBdr>
          <a:left>
            <a:ln cap="flat" cmpd="sng" w="12700">
              <a:solidFill>
                <a:srgbClr val="FFFFFF"/>
              </a:solidFill>
              <a:prstDash val="solid"/>
              <a:round/>
              <a:headEnd len="sm" w="sm" type="none"/>
              <a:tailEnd len="sm" w="sm" type="none"/>
            </a:ln>
          </a:left>
          <a:right>
            <a:ln cap="flat" cmpd="sng" w="12700">
              <a:solidFill>
                <a:srgbClr val="FFFFFF"/>
              </a:solidFill>
              <a:prstDash val="solid"/>
              <a:round/>
              <a:headEnd len="sm" w="sm" type="none"/>
              <a:tailEnd len="sm" w="sm" type="none"/>
            </a:ln>
          </a:right>
          <a:top>
            <a:ln cap="flat" cmpd="sng" w="12700">
              <a:solidFill>
                <a:srgbClr val="FFFFFF"/>
              </a:solidFill>
              <a:prstDash val="solid"/>
              <a:round/>
              <a:headEnd len="sm" w="sm" type="none"/>
              <a:tailEnd len="sm" w="sm" type="none"/>
            </a:ln>
          </a:top>
          <a:bottom>
            <a:ln cap="flat" cmpd="sng" w="12700">
              <a:solidFill>
                <a:srgbClr val="FFFFFF"/>
              </a:solidFill>
              <a:prstDash val="solid"/>
              <a:round/>
              <a:headEnd len="sm" w="sm" type="none"/>
              <a:tailEnd len="sm" w="sm" type="none"/>
            </a:ln>
          </a:bottom>
          <a:insideH>
            <a:ln cap="flat" cmpd="sng" w="12700">
              <a:solidFill>
                <a:srgbClr val="FFFFFF"/>
              </a:solidFill>
              <a:prstDash val="solid"/>
              <a:round/>
              <a:headEnd len="sm" w="sm" type="none"/>
              <a:tailEnd len="sm" w="sm" type="none"/>
            </a:ln>
          </a:insideH>
          <a:insideV>
            <a:ln cap="flat" cmpd="sng" w="12700">
              <a:solidFill>
                <a:srgbClr val="FFFFFF"/>
              </a:solidFill>
              <a:prstDash val="solid"/>
              <a:round/>
              <a:headEnd len="sm" w="sm" type="none"/>
              <a:tailEnd len="sm" w="sm" type="none"/>
            </a:ln>
          </a:insideV>
        </a:tcBdr>
        <a:fill>
          <a:solidFill>
            <a:srgbClr val="EFF6E8"/>
          </a:solidFill>
        </a:fill>
      </a:tcStyle>
    </a:wholeTbl>
    <a:band1H>
      <a:tcTxStyle/>
      <a:tcStyle>
        <a:fill>
          <a:solidFill>
            <a:srgbClr val="DDEDCE"/>
          </a:solidFill>
        </a:fill>
      </a:tcStyle>
    </a:band1H>
    <a:band2H>
      <a:tcTxStyle/>
    </a:band2H>
    <a:band1V>
      <a:tcTxStyle/>
      <a:tcStyle>
        <a:fill>
          <a:solidFill>
            <a:srgbClr val="DDEDCE"/>
          </a:solidFill>
        </a:fill>
      </a:tcStyle>
    </a:band1V>
    <a:band2V>
      <a:tcTxStyle/>
    </a:band2V>
    <a:lastCol>
      <a:tcTxStyle b="on" i="off">
        <a:font>
          <a:latin typeface="Tw Cen MT"/>
          <a:ea typeface="Tw Cen MT"/>
          <a:cs typeface="Tw Cen MT"/>
        </a:font>
        <a:srgbClr val="FFFFFF"/>
      </a:tcTxStyle>
      <a:tcStyle>
        <a:fill>
          <a:solidFill>
            <a:srgbClr val="9ACD4C"/>
          </a:solidFill>
        </a:fill>
      </a:tcStyle>
    </a:lastCol>
    <a:firstCol>
      <a:tcTxStyle b="on" i="off">
        <a:font>
          <a:latin typeface="Tw Cen MT"/>
          <a:ea typeface="Tw Cen MT"/>
          <a:cs typeface="Tw Cen MT"/>
        </a:font>
        <a:srgbClr val="FFFFFF"/>
      </a:tcTxStyle>
      <a:tcStyle>
        <a:fill>
          <a:solidFill>
            <a:srgbClr val="9ACD4C"/>
          </a:solidFill>
        </a:fill>
      </a:tcStyle>
    </a:firstCol>
    <a:lastRow>
      <a:tcTxStyle b="on" i="off">
        <a:font>
          <a:latin typeface="Tw Cen MT"/>
          <a:ea typeface="Tw Cen MT"/>
          <a:cs typeface="Tw Cen MT"/>
        </a:font>
        <a:srgbClr val="FFFFFF"/>
      </a:tcTxStyle>
      <a:tcStyle>
        <a:tcBdr>
          <a:top>
            <a:ln cap="flat" cmpd="sng" w="38100">
              <a:solidFill>
                <a:srgbClr val="FFFFFF"/>
              </a:solidFill>
              <a:prstDash val="solid"/>
              <a:round/>
              <a:headEnd len="sm" w="sm" type="none"/>
              <a:tailEnd len="sm" w="sm" type="none"/>
            </a:ln>
          </a:top>
        </a:tcBdr>
        <a:fill>
          <a:solidFill>
            <a:srgbClr val="9ACD4C"/>
          </a:solidFill>
        </a:fill>
      </a:tcStyle>
    </a:lastRow>
    <a:seCell>
      <a:tcTxStyle/>
    </a:seCell>
    <a:swCell>
      <a:tcTxStyle/>
    </a:swCell>
    <a:firstRow>
      <a:tcTxStyle b="on" i="off">
        <a:font>
          <a:latin typeface="Tw Cen MT"/>
          <a:ea typeface="Tw Cen MT"/>
          <a:cs typeface="Tw Cen MT"/>
        </a:font>
        <a:srgbClr val="FFFFFF"/>
      </a:tcTxStyle>
      <a:tcStyle>
        <a:tcBdr>
          <a:bottom>
            <a:ln cap="flat" cmpd="sng" w="38100">
              <a:solidFill>
                <a:srgbClr val="FFFFFF"/>
              </a:solidFill>
              <a:prstDash val="solid"/>
              <a:round/>
              <a:headEnd len="sm" w="sm" type="none"/>
              <a:tailEnd len="sm" w="sm" type="none"/>
            </a:ln>
          </a:bottom>
        </a:tcBdr>
        <a:fill>
          <a:solidFill>
            <a:srgbClr val="9ACD4C"/>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2" Type="http://schemas.openxmlformats.org/officeDocument/2006/relationships/slide" Target="slides/slide46.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g5487098031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487098031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5" name="Shape 55"/>
        <p:cNvGrpSpPr/>
        <p:nvPr/>
      </p:nvGrpSpPr>
      <p:grpSpPr>
        <a:xfrm>
          <a:off x="0" y="0"/>
          <a:ext cx="0" cy="0"/>
          <a:chOff x="0" y="0"/>
          <a:chExt cx="0" cy="0"/>
        </a:xfrm>
      </p:grpSpPr>
      <p:sp>
        <p:nvSpPr>
          <p:cNvPr id="56" name="Google Shape;56;g5487098031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5487098031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2" name="Shape 62"/>
        <p:cNvGrpSpPr/>
        <p:nvPr/>
      </p:nvGrpSpPr>
      <p:grpSpPr>
        <a:xfrm>
          <a:off x="0" y="0"/>
          <a:ext cx="0" cy="0"/>
          <a:chOff x="0" y="0"/>
          <a:chExt cx="0" cy="0"/>
        </a:xfrm>
      </p:grpSpPr>
      <p:sp>
        <p:nvSpPr>
          <p:cNvPr id="63" name="Google Shape;63;g5487098031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5487098031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8" name="Shape 68"/>
        <p:cNvGrpSpPr/>
        <p:nvPr/>
      </p:nvGrpSpPr>
      <p:grpSpPr>
        <a:xfrm>
          <a:off x="0" y="0"/>
          <a:ext cx="0" cy="0"/>
          <a:chOff x="0" y="0"/>
          <a:chExt cx="0" cy="0"/>
        </a:xfrm>
      </p:grpSpPr>
      <p:sp>
        <p:nvSpPr>
          <p:cNvPr id="69" name="Google Shape;69;g5487098031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5487098031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3" name="Shape 73"/>
        <p:cNvGrpSpPr/>
        <p:nvPr/>
      </p:nvGrpSpPr>
      <p:grpSpPr>
        <a:xfrm>
          <a:off x="0" y="0"/>
          <a:ext cx="0" cy="0"/>
          <a:chOff x="0" y="0"/>
          <a:chExt cx="0" cy="0"/>
        </a:xfrm>
      </p:grpSpPr>
      <p:sp>
        <p:nvSpPr>
          <p:cNvPr id="74" name="Google Shape;74;g5487098031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5487098031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8" name="Shape 78"/>
        <p:cNvGrpSpPr/>
        <p:nvPr/>
      </p:nvGrpSpPr>
      <p:grpSpPr>
        <a:xfrm>
          <a:off x="0" y="0"/>
          <a:ext cx="0" cy="0"/>
          <a:chOff x="0" y="0"/>
          <a:chExt cx="0" cy="0"/>
        </a:xfrm>
      </p:grpSpPr>
      <p:sp>
        <p:nvSpPr>
          <p:cNvPr id="79" name="Google Shape;79;g5487098031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5487098031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4" name="Shape 84"/>
        <p:cNvGrpSpPr/>
        <p:nvPr/>
      </p:nvGrpSpPr>
      <p:grpSpPr>
        <a:xfrm>
          <a:off x="0" y="0"/>
          <a:ext cx="0" cy="0"/>
          <a:chOff x="0" y="0"/>
          <a:chExt cx="0" cy="0"/>
        </a:xfrm>
      </p:grpSpPr>
      <p:sp>
        <p:nvSpPr>
          <p:cNvPr id="85" name="Google Shape;8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Google Shape;92;g5487098031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5487098031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7" name="Shape 97"/>
        <p:cNvGrpSpPr/>
        <p:nvPr/>
      </p:nvGrpSpPr>
      <p:grpSpPr>
        <a:xfrm>
          <a:off x="0" y="0"/>
          <a:ext cx="0" cy="0"/>
          <a:chOff x="0" y="0"/>
          <a:chExt cx="0" cy="0"/>
        </a:xfrm>
      </p:grpSpPr>
      <p:sp>
        <p:nvSpPr>
          <p:cNvPr id="98" name="Google Shape;98;g548709803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548709803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Google Shape;103;g5487098031_0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5487098031_0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2" name="Shape 112"/>
        <p:cNvGrpSpPr/>
        <p:nvPr/>
      </p:nvGrpSpPr>
      <p:grpSpPr>
        <a:xfrm>
          <a:off x="0" y="0"/>
          <a:ext cx="0" cy="0"/>
          <a:chOff x="0" y="0"/>
          <a:chExt cx="0" cy="0"/>
        </a:xfrm>
      </p:grpSpPr>
      <p:sp>
        <p:nvSpPr>
          <p:cNvPr id="113" name="Google Shape;113;g5487098031_0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5487098031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g5487098031_0_1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5487098031_0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4" name="Shape 124"/>
        <p:cNvGrpSpPr/>
        <p:nvPr/>
      </p:nvGrpSpPr>
      <p:grpSpPr>
        <a:xfrm>
          <a:off x="0" y="0"/>
          <a:ext cx="0" cy="0"/>
          <a:chOff x="0" y="0"/>
          <a:chExt cx="0" cy="0"/>
        </a:xfrm>
      </p:grpSpPr>
      <p:sp>
        <p:nvSpPr>
          <p:cNvPr id="125" name="Google Shape;125;g5487098031_0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5487098031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0" name="Shape 130"/>
        <p:cNvGrpSpPr/>
        <p:nvPr/>
      </p:nvGrpSpPr>
      <p:grpSpPr>
        <a:xfrm>
          <a:off x="0" y="0"/>
          <a:ext cx="0" cy="0"/>
          <a:chOff x="0" y="0"/>
          <a:chExt cx="0" cy="0"/>
        </a:xfrm>
      </p:grpSpPr>
      <p:sp>
        <p:nvSpPr>
          <p:cNvPr id="131" name="Google Shape;131;g5487098031_0_1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5487098031_0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 name="Shape 138"/>
        <p:cNvGrpSpPr/>
        <p:nvPr/>
      </p:nvGrpSpPr>
      <p:grpSpPr>
        <a:xfrm>
          <a:off x="0" y="0"/>
          <a:ext cx="0" cy="0"/>
          <a:chOff x="0" y="0"/>
          <a:chExt cx="0" cy="0"/>
        </a:xfrm>
      </p:grpSpPr>
      <p:sp>
        <p:nvSpPr>
          <p:cNvPr id="139" name="Google Shape;139;g5487098031_0_1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5487098031_0_1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3" name="Shape 143"/>
        <p:cNvGrpSpPr/>
        <p:nvPr/>
      </p:nvGrpSpPr>
      <p:grpSpPr>
        <a:xfrm>
          <a:off x="0" y="0"/>
          <a:ext cx="0" cy="0"/>
          <a:chOff x="0" y="0"/>
          <a:chExt cx="0" cy="0"/>
        </a:xfrm>
      </p:grpSpPr>
      <p:sp>
        <p:nvSpPr>
          <p:cNvPr id="144" name="Google Shape;144;g5487098031_0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5487098031_0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Google Shape;149;g5487098031_0_1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5487098031_0_1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5" name="Shape 155"/>
        <p:cNvGrpSpPr/>
        <p:nvPr/>
      </p:nvGrpSpPr>
      <p:grpSpPr>
        <a:xfrm>
          <a:off x="0" y="0"/>
          <a:ext cx="0" cy="0"/>
          <a:chOff x="0" y="0"/>
          <a:chExt cx="0" cy="0"/>
        </a:xfrm>
      </p:grpSpPr>
      <p:sp>
        <p:nvSpPr>
          <p:cNvPr id="156" name="Google Shape;156;g5487098031_0_1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5487098031_0_1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g5487098031_0_1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5487098031_0_1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g5487098031_0_1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5487098031_0_1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Google Shape;174;g5487098031_0_1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5487098031_0_1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9" name="Shape 179"/>
        <p:cNvGrpSpPr/>
        <p:nvPr/>
      </p:nvGrpSpPr>
      <p:grpSpPr>
        <a:xfrm>
          <a:off x="0" y="0"/>
          <a:ext cx="0" cy="0"/>
          <a:chOff x="0" y="0"/>
          <a:chExt cx="0" cy="0"/>
        </a:xfrm>
      </p:grpSpPr>
      <p:sp>
        <p:nvSpPr>
          <p:cNvPr id="180" name="Google Shape;180;g5487098031_0_1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5487098031_0_1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6" name="Shape 186"/>
        <p:cNvGrpSpPr/>
        <p:nvPr/>
      </p:nvGrpSpPr>
      <p:grpSpPr>
        <a:xfrm>
          <a:off x="0" y="0"/>
          <a:ext cx="0" cy="0"/>
          <a:chOff x="0" y="0"/>
          <a:chExt cx="0" cy="0"/>
        </a:xfrm>
      </p:grpSpPr>
      <p:sp>
        <p:nvSpPr>
          <p:cNvPr id="187" name="Google Shape;187;g5487098031_0_2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5487098031_0_2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4" name="Shape 194"/>
        <p:cNvGrpSpPr/>
        <p:nvPr/>
      </p:nvGrpSpPr>
      <p:grpSpPr>
        <a:xfrm>
          <a:off x="0" y="0"/>
          <a:ext cx="0" cy="0"/>
          <a:chOff x="0" y="0"/>
          <a:chExt cx="0" cy="0"/>
        </a:xfrm>
      </p:grpSpPr>
      <p:sp>
        <p:nvSpPr>
          <p:cNvPr id="195" name="Google Shape;195;g5487098031_0_2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5487098031_0_2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0" name="Shape 200"/>
        <p:cNvGrpSpPr/>
        <p:nvPr/>
      </p:nvGrpSpPr>
      <p:grpSpPr>
        <a:xfrm>
          <a:off x="0" y="0"/>
          <a:ext cx="0" cy="0"/>
          <a:chOff x="0" y="0"/>
          <a:chExt cx="0" cy="0"/>
        </a:xfrm>
      </p:grpSpPr>
      <p:sp>
        <p:nvSpPr>
          <p:cNvPr id="201" name="Google Shape;201;g5487098031_0_2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5487098031_0_2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Google Shape;207;g5487098031_0_2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5487098031_0_2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2" name="Shape 212"/>
        <p:cNvGrpSpPr/>
        <p:nvPr/>
      </p:nvGrpSpPr>
      <p:grpSpPr>
        <a:xfrm>
          <a:off x="0" y="0"/>
          <a:ext cx="0" cy="0"/>
          <a:chOff x="0" y="0"/>
          <a:chExt cx="0" cy="0"/>
        </a:xfrm>
      </p:grpSpPr>
      <p:sp>
        <p:nvSpPr>
          <p:cNvPr id="213" name="Google Shape;213;g5487098031_0_2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4" name="Google Shape;214;g5487098031_0_2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9" name="Shape 239"/>
        <p:cNvGrpSpPr/>
        <p:nvPr/>
      </p:nvGrpSpPr>
      <p:grpSpPr>
        <a:xfrm>
          <a:off x="0" y="0"/>
          <a:ext cx="0" cy="0"/>
          <a:chOff x="0" y="0"/>
          <a:chExt cx="0" cy="0"/>
        </a:xfrm>
      </p:grpSpPr>
      <p:sp>
        <p:nvSpPr>
          <p:cNvPr id="240" name="Google Shape;240;g5487098031_0_3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5487098031_0_3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5" name="Shape 245"/>
        <p:cNvGrpSpPr/>
        <p:nvPr/>
      </p:nvGrpSpPr>
      <p:grpSpPr>
        <a:xfrm>
          <a:off x="0" y="0"/>
          <a:ext cx="0" cy="0"/>
          <a:chOff x="0" y="0"/>
          <a:chExt cx="0" cy="0"/>
        </a:xfrm>
      </p:grpSpPr>
      <p:sp>
        <p:nvSpPr>
          <p:cNvPr id="246" name="Google Shape;246;g5487098031_0_2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5487098031_0_2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1" name="Shape 251"/>
        <p:cNvGrpSpPr/>
        <p:nvPr/>
      </p:nvGrpSpPr>
      <p:grpSpPr>
        <a:xfrm>
          <a:off x="0" y="0"/>
          <a:ext cx="0" cy="0"/>
          <a:chOff x="0" y="0"/>
          <a:chExt cx="0" cy="0"/>
        </a:xfrm>
      </p:grpSpPr>
      <p:sp>
        <p:nvSpPr>
          <p:cNvPr id="252" name="Google Shape;252;g5487098031_0_2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5487098031_0_2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7" name="Shape 257"/>
        <p:cNvGrpSpPr/>
        <p:nvPr/>
      </p:nvGrpSpPr>
      <p:grpSpPr>
        <a:xfrm>
          <a:off x="0" y="0"/>
          <a:ext cx="0" cy="0"/>
          <a:chOff x="0" y="0"/>
          <a:chExt cx="0" cy="0"/>
        </a:xfrm>
      </p:grpSpPr>
      <p:sp>
        <p:nvSpPr>
          <p:cNvPr id="258" name="Google Shape;258;g5487098031_0_3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9" name="Google Shape;259;g5487098031_0_3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3" name="Shape 263"/>
        <p:cNvGrpSpPr/>
        <p:nvPr/>
      </p:nvGrpSpPr>
      <p:grpSpPr>
        <a:xfrm>
          <a:off x="0" y="0"/>
          <a:ext cx="0" cy="0"/>
          <a:chOff x="0" y="0"/>
          <a:chExt cx="0" cy="0"/>
        </a:xfrm>
      </p:grpSpPr>
      <p:sp>
        <p:nvSpPr>
          <p:cNvPr id="264" name="Google Shape;264;g5487098031_0_3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5487098031_0_3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9" name="Shape 269"/>
        <p:cNvGrpSpPr/>
        <p:nvPr/>
      </p:nvGrpSpPr>
      <p:grpSpPr>
        <a:xfrm>
          <a:off x="0" y="0"/>
          <a:ext cx="0" cy="0"/>
          <a:chOff x="0" y="0"/>
          <a:chExt cx="0" cy="0"/>
        </a:xfrm>
      </p:grpSpPr>
      <p:sp>
        <p:nvSpPr>
          <p:cNvPr id="270" name="Google Shape;270;g5487098031_0_2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1" name="Google Shape;271;g5487098031_0_2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5" name="Shape 275"/>
        <p:cNvGrpSpPr/>
        <p:nvPr/>
      </p:nvGrpSpPr>
      <p:grpSpPr>
        <a:xfrm>
          <a:off x="0" y="0"/>
          <a:ext cx="0" cy="0"/>
          <a:chOff x="0" y="0"/>
          <a:chExt cx="0" cy="0"/>
        </a:xfrm>
      </p:grpSpPr>
      <p:sp>
        <p:nvSpPr>
          <p:cNvPr id="276" name="Google Shape;276;g5487098031_0_3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7" name="Google Shape;277;g5487098031_0_3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0" name="Shape 280"/>
        <p:cNvGrpSpPr/>
        <p:nvPr/>
      </p:nvGrpSpPr>
      <p:grpSpPr>
        <a:xfrm>
          <a:off x="0" y="0"/>
          <a:ext cx="0" cy="0"/>
          <a:chOff x="0" y="0"/>
          <a:chExt cx="0" cy="0"/>
        </a:xfrm>
      </p:grpSpPr>
      <p:sp>
        <p:nvSpPr>
          <p:cNvPr id="281" name="Google Shape;281;g5487098031_0_3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 name="Google Shape;282;g5487098031_0_3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6" name="Shape 286"/>
        <p:cNvGrpSpPr/>
        <p:nvPr/>
      </p:nvGrpSpPr>
      <p:grpSpPr>
        <a:xfrm>
          <a:off x="0" y="0"/>
          <a:ext cx="0" cy="0"/>
          <a:chOff x="0" y="0"/>
          <a:chExt cx="0" cy="0"/>
        </a:xfrm>
      </p:grpSpPr>
      <p:sp>
        <p:nvSpPr>
          <p:cNvPr id="287" name="Google Shape;287;g5487098031_0_3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5487098031_0_3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2" name="Shape 292"/>
        <p:cNvGrpSpPr/>
        <p:nvPr/>
      </p:nvGrpSpPr>
      <p:grpSpPr>
        <a:xfrm>
          <a:off x="0" y="0"/>
          <a:ext cx="0" cy="0"/>
          <a:chOff x="0" y="0"/>
          <a:chExt cx="0" cy="0"/>
        </a:xfrm>
      </p:grpSpPr>
      <p:sp>
        <p:nvSpPr>
          <p:cNvPr id="293" name="Google Shape;293;g5487098031_0_3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5487098031_0_3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9" name="Shape 299"/>
        <p:cNvGrpSpPr/>
        <p:nvPr/>
      </p:nvGrpSpPr>
      <p:grpSpPr>
        <a:xfrm>
          <a:off x="0" y="0"/>
          <a:ext cx="0" cy="0"/>
          <a:chOff x="0" y="0"/>
          <a:chExt cx="0" cy="0"/>
        </a:xfrm>
      </p:grpSpPr>
      <p:sp>
        <p:nvSpPr>
          <p:cNvPr id="300" name="Google Shape;300;g5487098031_0_3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1" name="Google Shape;301;g5487098031_0_3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5" name="Shape 305"/>
        <p:cNvGrpSpPr/>
        <p:nvPr/>
      </p:nvGrpSpPr>
      <p:grpSpPr>
        <a:xfrm>
          <a:off x="0" y="0"/>
          <a:ext cx="0" cy="0"/>
          <a:chOff x="0" y="0"/>
          <a:chExt cx="0" cy="0"/>
        </a:xfrm>
      </p:grpSpPr>
      <p:sp>
        <p:nvSpPr>
          <p:cNvPr id="306" name="Google Shape;306;g5487098031_0_3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7" name="Google Shape;307;g5487098031_0_3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2" name="Shape 312"/>
        <p:cNvGrpSpPr/>
        <p:nvPr/>
      </p:nvGrpSpPr>
      <p:grpSpPr>
        <a:xfrm>
          <a:off x="0" y="0"/>
          <a:ext cx="0" cy="0"/>
          <a:chOff x="0" y="0"/>
          <a:chExt cx="0" cy="0"/>
        </a:xfrm>
      </p:grpSpPr>
      <p:sp>
        <p:nvSpPr>
          <p:cNvPr id="313" name="Google Shape;313;g5487098031_0_3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4" name="Google Shape;314;g5487098031_0_3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8" name="Shape 318"/>
        <p:cNvGrpSpPr/>
        <p:nvPr/>
      </p:nvGrpSpPr>
      <p:grpSpPr>
        <a:xfrm>
          <a:off x="0" y="0"/>
          <a:ext cx="0" cy="0"/>
          <a:chOff x="0" y="0"/>
          <a:chExt cx="0" cy="0"/>
        </a:xfrm>
      </p:grpSpPr>
      <p:sp>
        <p:nvSpPr>
          <p:cNvPr id="319" name="Google Shape;319;g5487098031_0_3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0" name="Google Shape;320;g5487098031_0_3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4" name="Shape 324"/>
        <p:cNvGrpSpPr/>
        <p:nvPr/>
      </p:nvGrpSpPr>
      <p:grpSpPr>
        <a:xfrm>
          <a:off x="0" y="0"/>
          <a:ext cx="0" cy="0"/>
          <a:chOff x="0" y="0"/>
          <a:chExt cx="0" cy="0"/>
        </a:xfrm>
      </p:grpSpPr>
      <p:sp>
        <p:nvSpPr>
          <p:cNvPr id="325" name="Google Shape;325;g5487098031_0_4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6" name="Google Shape;326;g5487098031_0_4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1" name="Shape 331"/>
        <p:cNvGrpSpPr/>
        <p:nvPr/>
      </p:nvGrpSpPr>
      <p:grpSpPr>
        <a:xfrm>
          <a:off x="0" y="0"/>
          <a:ext cx="0" cy="0"/>
          <a:chOff x="0" y="0"/>
          <a:chExt cx="0" cy="0"/>
        </a:xfrm>
      </p:grpSpPr>
      <p:sp>
        <p:nvSpPr>
          <p:cNvPr id="332" name="Google Shape;332;g5487098031_0_4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3" name="Google Shape;333;g5487098031_0_4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6" name="Shape 336"/>
        <p:cNvGrpSpPr/>
        <p:nvPr/>
      </p:nvGrpSpPr>
      <p:grpSpPr>
        <a:xfrm>
          <a:off x="0" y="0"/>
          <a:ext cx="0" cy="0"/>
          <a:chOff x="0" y="0"/>
          <a:chExt cx="0" cy="0"/>
        </a:xfrm>
      </p:grpSpPr>
      <p:sp>
        <p:nvSpPr>
          <p:cNvPr id="337" name="Google Shape;337;g5487098031_0_4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8" name="Google Shape;338;g5487098031_0_4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2" name="Shape 342"/>
        <p:cNvGrpSpPr/>
        <p:nvPr/>
      </p:nvGrpSpPr>
      <p:grpSpPr>
        <a:xfrm>
          <a:off x="0" y="0"/>
          <a:ext cx="0" cy="0"/>
          <a:chOff x="0" y="0"/>
          <a:chExt cx="0" cy="0"/>
        </a:xfrm>
      </p:grpSpPr>
      <p:sp>
        <p:nvSpPr>
          <p:cNvPr id="343" name="Google Shape;343;g5487098031_0_1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4" name="Google Shape;344;g5487098031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9" name="Shape 349"/>
        <p:cNvGrpSpPr/>
        <p:nvPr/>
      </p:nvGrpSpPr>
      <p:grpSpPr>
        <a:xfrm>
          <a:off x="0" y="0"/>
          <a:ext cx="0" cy="0"/>
          <a:chOff x="0" y="0"/>
          <a:chExt cx="0" cy="0"/>
        </a:xfrm>
      </p:grpSpPr>
      <p:sp>
        <p:nvSpPr>
          <p:cNvPr id="350" name="Google Shape;350;g5487098031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1" name="Google Shape;351;g5487098031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28.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mc:AlternateContent>
    <mc:Choice Requires="p14">
      <p:transition spd="slow" p14:dur="1000">
        <p:fade thruBlk="1"/>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5.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8.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9.jpg"/><Relationship Id="rId4" Type="http://schemas.openxmlformats.org/officeDocument/2006/relationships/hyperlink" Target="http://caravanistan.com/transport/horse-riding/kazakhstan/" TargetMode="External"/><Relationship Id="rId5" Type="http://schemas.openxmlformats.org/officeDocument/2006/relationships/hyperlink" Target="https://creativecommons.org/licenses/by-sa/3.0/"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7.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0.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jpg"/><Relationship Id="rId4" Type="http://schemas.openxmlformats.org/officeDocument/2006/relationships/image" Target="../media/image8.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0.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hyperlink" Target="http://www.facebook.com/INFINITEMOUTAIN" TargetMode="External"/><Relationship Id="rId4" Type="http://schemas.openxmlformats.org/officeDocument/2006/relationships/hyperlink" Target="http://www.twiter.com/INFINITEMOUTAIN" TargetMode="External"/><Relationship Id="rId5" Type="http://schemas.openxmlformats.org/officeDocument/2006/relationships/hyperlink" Target="http://www.booking.com/INFINITEMOUTAIN"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3.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1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1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33.jpg"/><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33.jpg"/><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32.jpg"/><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33.jpg"/><Relationship Id="rId4" Type="http://schemas.openxmlformats.org/officeDocument/2006/relationships/image" Target="../media/image21.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33.jpg"/><Relationship Id="rId4" Type="http://schemas.openxmlformats.org/officeDocument/2006/relationships/image" Target="../media/image17.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33.jpg"/><Relationship Id="rId4" Type="http://schemas.openxmlformats.org/officeDocument/2006/relationships/image" Target="../media/image17.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34.jpg"/><Relationship Id="rId4" Type="http://schemas.openxmlformats.org/officeDocument/2006/relationships/image" Target="../media/image17.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34.jpg"/><Relationship Id="rId4" Type="http://schemas.openxmlformats.org/officeDocument/2006/relationships/image" Target="../media/image17.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34.jpg"/><Relationship Id="rId4" Type="http://schemas.openxmlformats.org/officeDocument/2006/relationships/image" Target="../media/image31.png"/><Relationship Id="rId5" Type="http://schemas.openxmlformats.org/officeDocument/2006/relationships/image" Target="../media/image25.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29.jpg"/><Relationship Id="rId4" Type="http://schemas.openxmlformats.org/officeDocument/2006/relationships/image" Target="../media/image24.jpg"/><Relationship Id="rId5" Type="http://schemas.openxmlformats.org/officeDocument/2006/relationships/image" Target="../media/image23.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20.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 Id="rId3" Type="http://schemas.openxmlformats.org/officeDocument/2006/relationships/image" Target="../media/image25.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0" y="0"/>
            <a:ext cx="9144000" cy="51434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8" name="Shape 58"/>
        <p:cNvGrpSpPr/>
        <p:nvPr/>
      </p:nvGrpSpPr>
      <p:grpSpPr>
        <a:xfrm>
          <a:off x="0" y="0"/>
          <a:ext cx="0" cy="0"/>
          <a:chOff x="0" y="0"/>
          <a:chExt cx="0" cy="0"/>
        </a:xfrm>
      </p:grpSpPr>
      <p:pic>
        <p:nvPicPr>
          <p:cNvPr id="59" name="Google Shape;59;p14"/>
          <p:cNvPicPr preferRelativeResize="0"/>
          <p:nvPr/>
        </p:nvPicPr>
        <p:blipFill>
          <a:blip r:embed="rId3">
            <a:alphaModFix/>
          </a:blip>
          <a:stretch>
            <a:fillRect/>
          </a:stretch>
        </p:blipFill>
        <p:spPr>
          <a:xfrm>
            <a:off x="0" y="0"/>
            <a:ext cx="9143999" cy="5143499"/>
          </a:xfrm>
          <a:prstGeom prst="rect">
            <a:avLst/>
          </a:prstGeom>
          <a:noFill/>
          <a:ln>
            <a:noFill/>
          </a:ln>
        </p:spPr>
      </p:pic>
      <p:sp>
        <p:nvSpPr>
          <p:cNvPr id="60" name="Google Shape;60;p14"/>
          <p:cNvSpPr/>
          <p:nvPr/>
        </p:nvSpPr>
        <p:spPr>
          <a:xfrm>
            <a:off x="3196800" y="2822850"/>
            <a:ext cx="2750400" cy="9198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61" name="Google Shape;61;p14"/>
          <p:cNvPicPr preferRelativeResize="0"/>
          <p:nvPr/>
        </p:nvPicPr>
        <p:blipFill>
          <a:blip r:embed="rId4">
            <a:alphaModFix/>
          </a:blip>
          <a:stretch>
            <a:fillRect/>
          </a:stretch>
        </p:blipFill>
        <p:spPr>
          <a:xfrm>
            <a:off x="3196800" y="2822875"/>
            <a:ext cx="2750400" cy="9197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5" name="Shape 65"/>
        <p:cNvGrpSpPr/>
        <p:nvPr/>
      </p:nvGrpSpPr>
      <p:grpSpPr>
        <a:xfrm>
          <a:off x="0" y="0"/>
          <a:ext cx="0" cy="0"/>
          <a:chOff x="0" y="0"/>
          <a:chExt cx="0" cy="0"/>
        </a:xfrm>
      </p:grpSpPr>
      <p:sp>
        <p:nvSpPr>
          <p:cNvPr id="66" name="Google Shape;66;p15"/>
          <p:cNvSpPr txBox="1"/>
          <p:nvPr>
            <p:ph idx="1" type="body"/>
          </p:nvPr>
        </p:nvSpPr>
        <p:spPr>
          <a:xfrm>
            <a:off x="311700" y="802650"/>
            <a:ext cx="8520600" cy="1187700"/>
          </a:xfrm>
          <a:prstGeom prst="rect">
            <a:avLst/>
          </a:prstGeom>
        </p:spPr>
        <p:txBody>
          <a:bodyPr anchorCtr="0" anchor="t" bIns="91425" lIns="91425" spcFirstLastPara="1" rIns="91425" wrap="square" tIns="91425">
            <a:noAutofit/>
          </a:bodyPr>
          <a:lstStyle/>
          <a:p>
            <a:pPr indent="0" lvl="0" marL="0" rtl="0" algn="ctr">
              <a:lnSpc>
                <a:spcPct val="90000"/>
              </a:lnSpc>
              <a:spcBef>
                <a:spcPts val="0"/>
              </a:spcBef>
              <a:spcAft>
                <a:spcPts val="0"/>
              </a:spcAft>
              <a:buClr>
                <a:schemeClr val="dk1"/>
              </a:buClr>
              <a:buSzPts val="3800"/>
              <a:buFont typeface="Calibri"/>
              <a:buNone/>
            </a:pPr>
            <a:r>
              <a:rPr b="1" lang="en" sz="3000">
                <a:solidFill>
                  <a:schemeClr val="dk1"/>
                </a:solidFill>
                <a:latin typeface="Times New Roman"/>
                <a:ea typeface="Times New Roman"/>
                <a:cs typeface="Times New Roman"/>
                <a:sym typeface="Times New Roman"/>
              </a:rPr>
              <a:t>MARKETING ENVIRONMENTAL AUDIT TO ”INFINITE MOUNTAIN” INN</a:t>
            </a:r>
            <a:endParaRPr b="1" sz="3000">
              <a:solidFill>
                <a:schemeClr val="dk1"/>
              </a:solidFill>
              <a:latin typeface="Times New Roman"/>
              <a:ea typeface="Times New Roman"/>
              <a:cs typeface="Times New Roman"/>
              <a:sym typeface="Times New Roman"/>
            </a:endParaRPr>
          </a:p>
          <a:p>
            <a:pPr indent="0" lvl="0" marL="0" rtl="0" algn="l">
              <a:spcBef>
                <a:spcPts val="0"/>
              </a:spcBef>
              <a:spcAft>
                <a:spcPts val="1600"/>
              </a:spcAft>
              <a:buNone/>
            </a:pPr>
            <a:r>
              <a:t/>
            </a:r>
            <a:endParaRPr/>
          </a:p>
        </p:txBody>
      </p:sp>
      <p:sp>
        <p:nvSpPr>
          <p:cNvPr id="67" name="Google Shape;67;p15"/>
          <p:cNvSpPr txBox="1"/>
          <p:nvPr/>
        </p:nvSpPr>
        <p:spPr>
          <a:xfrm>
            <a:off x="6128153" y="2846149"/>
            <a:ext cx="2123100" cy="9678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None/>
            </a:pPr>
            <a:r>
              <a:rPr lang="en" sz="1800">
                <a:solidFill>
                  <a:srgbClr val="FFFFFF"/>
                </a:solidFill>
                <a:latin typeface="Calibri"/>
                <a:ea typeface="Calibri"/>
                <a:cs typeface="Calibri"/>
                <a:sym typeface="Calibri"/>
              </a:rPr>
              <a:t>PRESENTED BY ..</a:t>
            </a:r>
            <a:endParaRPr sz="18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r>
              <a:rPr lang="en" sz="1800">
                <a:solidFill>
                  <a:srgbClr val="FFFFFF"/>
                </a:solidFill>
                <a:latin typeface="Calibri"/>
                <a:ea typeface="Calibri"/>
                <a:cs typeface="Calibri"/>
                <a:sym typeface="Calibri"/>
              </a:rPr>
              <a:t>Emoke</a:t>
            </a:r>
            <a:endParaRPr sz="18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r>
              <a:rPr lang="en" sz="1800">
                <a:solidFill>
                  <a:srgbClr val="FFFFFF"/>
                </a:solidFill>
                <a:latin typeface="Calibri"/>
                <a:ea typeface="Calibri"/>
                <a:cs typeface="Calibri"/>
                <a:sym typeface="Calibri"/>
              </a:rPr>
              <a:t>Carmina</a:t>
            </a:r>
            <a:endParaRPr sz="18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r>
              <a:rPr lang="en" sz="1800">
                <a:solidFill>
                  <a:srgbClr val="FFFFFF"/>
                </a:solidFill>
                <a:latin typeface="Calibri"/>
                <a:ea typeface="Calibri"/>
                <a:cs typeface="Calibri"/>
                <a:sym typeface="Calibri"/>
              </a:rPr>
              <a:t>Emma</a:t>
            </a:r>
            <a:endParaRPr sz="18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r>
              <a:rPr lang="en" sz="1800">
                <a:solidFill>
                  <a:srgbClr val="FFFFFF"/>
                </a:solidFill>
                <a:latin typeface="Calibri"/>
                <a:ea typeface="Calibri"/>
                <a:cs typeface="Calibri"/>
                <a:sym typeface="Calibri"/>
              </a:rPr>
              <a:t>Erol.</a:t>
            </a:r>
            <a:endParaRPr sz="1800">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
                                        </p:tgtEl>
                                        <p:attrNameLst>
                                          <p:attrName>style.visibility</p:attrName>
                                        </p:attrNameLst>
                                      </p:cBhvr>
                                      <p:to>
                                        <p:strVal val="visible"/>
                                      </p:to>
                                    </p:set>
                                    <p:animEffect filter="fade" transition="in">
                                      <p:cBhvr>
                                        <p:cTn dur="1000"/>
                                        <p:tgtEl>
                                          <p:spTgt spid="6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7"/>
                                        </p:tgtEl>
                                        <p:attrNameLst>
                                          <p:attrName>style.visibility</p:attrName>
                                        </p:attrNameLst>
                                      </p:cBhvr>
                                      <p:to>
                                        <p:strVal val="visible"/>
                                      </p:to>
                                    </p:set>
                                    <p:animEffect filter="fade" transition="in">
                                      <p:cBhvr>
                                        <p:cTn dur="1000"/>
                                        <p:tgtEl>
                                          <p:spTgt spid="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1" name="Shape 71"/>
        <p:cNvGrpSpPr/>
        <p:nvPr/>
      </p:nvGrpSpPr>
      <p:grpSpPr>
        <a:xfrm>
          <a:off x="0" y="0"/>
          <a:ext cx="0" cy="0"/>
          <a:chOff x="0" y="0"/>
          <a:chExt cx="0" cy="0"/>
        </a:xfrm>
      </p:grpSpPr>
      <p:sp>
        <p:nvSpPr>
          <p:cNvPr id="72" name="Google Shape;72;p16"/>
          <p:cNvSpPr txBox="1"/>
          <p:nvPr>
            <p:ph idx="1" type="body"/>
          </p:nvPr>
        </p:nvSpPr>
        <p:spPr>
          <a:xfrm>
            <a:off x="311700" y="1152475"/>
            <a:ext cx="8520600" cy="3720300"/>
          </a:xfrm>
          <a:prstGeom prst="rect">
            <a:avLst/>
          </a:prstGeom>
        </p:spPr>
        <p:txBody>
          <a:bodyPr anchorCtr="0" anchor="t" bIns="91425" lIns="91425" spcFirstLastPara="1" rIns="91425" wrap="square" tIns="91425">
            <a:noAutofit/>
          </a:bodyPr>
          <a:lstStyle/>
          <a:p>
            <a:pPr indent="0" lvl="0" marL="0" rtl="0" algn="l">
              <a:lnSpc>
                <a:spcPct val="90000"/>
              </a:lnSpc>
              <a:spcBef>
                <a:spcPts val="0"/>
              </a:spcBef>
              <a:spcAft>
                <a:spcPts val="0"/>
              </a:spcAft>
              <a:buClr>
                <a:schemeClr val="dk1"/>
              </a:buClr>
              <a:buSzPts val="1100"/>
              <a:buFont typeface="Arial"/>
              <a:buNone/>
            </a:pPr>
            <a:r>
              <a:rPr lang="en" sz="2000">
                <a:solidFill>
                  <a:schemeClr val="lt1"/>
                </a:solidFill>
              </a:rPr>
              <a:t>THANK YOU FOR BEING HERE TODAY </a:t>
            </a:r>
            <a:endParaRPr sz="2000">
              <a:solidFill>
                <a:schemeClr val="lt1"/>
              </a:solidFill>
            </a:endParaRPr>
          </a:p>
          <a:p>
            <a:pPr indent="0" lvl="0" marL="0" rtl="0" algn="l">
              <a:lnSpc>
                <a:spcPct val="90000"/>
              </a:lnSpc>
              <a:spcBef>
                <a:spcPts val="0"/>
              </a:spcBef>
              <a:spcAft>
                <a:spcPts val="0"/>
              </a:spcAft>
              <a:buClr>
                <a:schemeClr val="dk1"/>
              </a:buClr>
              <a:buSzPts val="1100"/>
              <a:buFont typeface="Arial"/>
              <a:buNone/>
            </a:pPr>
            <a:r>
              <a:t/>
            </a:r>
            <a:endParaRPr sz="2000">
              <a:solidFill>
                <a:schemeClr val="lt1"/>
              </a:solidFill>
            </a:endParaRPr>
          </a:p>
          <a:p>
            <a:pPr indent="0" lvl="0" marL="0" rtl="0" algn="l">
              <a:lnSpc>
                <a:spcPct val="100000"/>
              </a:lnSpc>
              <a:spcBef>
                <a:spcPts val="0"/>
              </a:spcBef>
              <a:spcAft>
                <a:spcPts val="0"/>
              </a:spcAft>
              <a:buNone/>
            </a:pPr>
            <a:r>
              <a:rPr lang="en">
                <a:solidFill>
                  <a:schemeClr val="lt1"/>
                </a:solidFill>
              </a:rPr>
              <a:t>WE ARE THE ”INFINITE MOUNTAIN” INN LEADERSHIP TEAM FROM BRASOV, ROMANIA. </a:t>
            </a:r>
            <a:endParaRPr>
              <a:solidFill>
                <a:schemeClr val="lt1"/>
              </a:solidFill>
            </a:endParaRPr>
          </a:p>
          <a:p>
            <a:pPr indent="0" lvl="0" marL="0" rtl="0" algn="l">
              <a:lnSpc>
                <a:spcPct val="100000"/>
              </a:lnSpc>
              <a:spcBef>
                <a:spcPts val="0"/>
              </a:spcBef>
              <a:spcAft>
                <a:spcPts val="0"/>
              </a:spcAft>
              <a:buNone/>
            </a:pPr>
            <a:r>
              <a:t/>
            </a:r>
            <a:endParaRPr>
              <a:solidFill>
                <a:schemeClr val="lt1"/>
              </a:solidFill>
            </a:endParaRPr>
          </a:p>
          <a:p>
            <a:pPr indent="0" lvl="0" marL="0" rtl="0" algn="l">
              <a:lnSpc>
                <a:spcPct val="100000"/>
              </a:lnSpc>
              <a:spcBef>
                <a:spcPts val="0"/>
              </a:spcBef>
              <a:spcAft>
                <a:spcPts val="0"/>
              </a:spcAft>
              <a:buNone/>
            </a:pPr>
            <a:r>
              <a:t/>
            </a:r>
            <a:endParaRPr>
              <a:solidFill>
                <a:schemeClr val="lt1"/>
              </a:solidFill>
            </a:endParaRPr>
          </a:p>
          <a:p>
            <a:pPr indent="0" lvl="0" marL="0" rtl="0" algn="l">
              <a:lnSpc>
                <a:spcPct val="100000"/>
              </a:lnSpc>
              <a:spcBef>
                <a:spcPts val="0"/>
              </a:spcBef>
              <a:spcAft>
                <a:spcPts val="0"/>
              </a:spcAft>
              <a:buNone/>
            </a:pPr>
            <a:r>
              <a:t/>
            </a:r>
            <a:endParaRPr>
              <a:solidFill>
                <a:schemeClr val="lt1"/>
              </a:solidFill>
            </a:endParaRPr>
          </a:p>
          <a:p>
            <a:pPr indent="0" lvl="0" marL="0" rtl="0" algn="l">
              <a:lnSpc>
                <a:spcPct val="100000"/>
              </a:lnSpc>
              <a:spcBef>
                <a:spcPts val="0"/>
              </a:spcBef>
              <a:spcAft>
                <a:spcPts val="0"/>
              </a:spcAft>
              <a:buNone/>
            </a:pPr>
            <a:r>
              <a:t/>
            </a:r>
            <a:endParaRPr>
              <a:solidFill>
                <a:schemeClr val="lt1"/>
              </a:solidFill>
            </a:endParaRPr>
          </a:p>
          <a:p>
            <a:pPr indent="0" lvl="0" marL="0" rtl="0" algn="l">
              <a:lnSpc>
                <a:spcPct val="100000"/>
              </a:lnSpc>
              <a:spcBef>
                <a:spcPts val="0"/>
              </a:spcBef>
              <a:spcAft>
                <a:spcPts val="0"/>
              </a:spcAft>
              <a:buClr>
                <a:schemeClr val="dk1"/>
              </a:buClr>
              <a:buFont typeface="Arial"/>
              <a:buNone/>
            </a:pPr>
            <a:r>
              <a:t/>
            </a:r>
            <a:endParaRPr>
              <a:solidFill>
                <a:schemeClr val="lt1"/>
              </a:solidFill>
            </a:endParaRPr>
          </a:p>
          <a:p>
            <a:pPr indent="0" lvl="0" marL="0" rtl="0" algn="l">
              <a:lnSpc>
                <a:spcPct val="100000"/>
              </a:lnSpc>
              <a:spcBef>
                <a:spcPts val="0"/>
              </a:spcBef>
              <a:spcAft>
                <a:spcPts val="0"/>
              </a:spcAft>
              <a:buClr>
                <a:schemeClr val="dk1"/>
              </a:buClr>
              <a:buFont typeface="Arial"/>
              <a:buNone/>
            </a:pPr>
            <a:r>
              <a:rPr lang="en">
                <a:solidFill>
                  <a:schemeClr val="lt1"/>
                </a:solidFill>
              </a:rPr>
              <a:t>WE ARE HERE TODAY TO TALK  TO YOU ABOUT OUR NEWLY OPENED GUEST HOUSE LOCATED IN POIANA BRASOV, WHICH IS IN NEIGHBOURHOOD OF BRASOV, POPULAR AMONG TOURISTS FROM SEVERAL EUROPEAN COUNTRIES.</a:t>
            </a:r>
            <a:endParaRPr>
              <a:solidFill>
                <a:schemeClr val="lt1"/>
              </a:solidFill>
            </a:endParaRPr>
          </a:p>
          <a:p>
            <a:pPr indent="0" lvl="0" marL="0" rtl="0" algn="l">
              <a:spcBef>
                <a:spcPts val="0"/>
              </a:spcBef>
              <a:spcAft>
                <a:spcPts val="1600"/>
              </a:spcAft>
              <a:buNone/>
            </a:pPr>
            <a:r>
              <a:t/>
            </a:r>
            <a:endParaRPr>
              <a:solidFill>
                <a:schemeClr val="lt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
                                            <p:txEl>
                                              <p:pRg end="0" st="0"/>
                                            </p:txEl>
                                          </p:spTgt>
                                        </p:tgtEl>
                                        <p:attrNameLst>
                                          <p:attrName>style.visibility</p:attrName>
                                        </p:attrNameLst>
                                      </p:cBhvr>
                                      <p:to>
                                        <p:strVal val="visible"/>
                                      </p:to>
                                    </p:set>
                                    <p:animEffect filter="fade" transition="in">
                                      <p:cBhvr>
                                        <p:cTn dur="1000"/>
                                        <p:tgtEl>
                                          <p:spTgt spid="7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
                                            <p:txEl>
                                              <p:pRg end="1" st="1"/>
                                            </p:txEl>
                                          </p:spTgt>
                                        </p:tgtEl>
                                        <p:attrNameLst>
                                          <p:attrName>style.visibility</p:attrName>
                                        </p:attrNameLst>
                                      </p:cBhvr>
                                      <p:to>
                                        <p:strVal val="visible"/>
                                      </p:to>
                                    </p:set>
                                    <p:animEffect filter="fade" transition="in">
                                      <p:cBhvr>
                                        <p:cTn dur="1000"/>
                                        <p:tgtEl>
                                          <p:spTgt spid="7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
                                            <p:txEl>
                                              <p:pRg end="2" st="2"/>
                                            </p:txEl>
                                          </p:spTgt>
                                        </p:tgtEl>
                                        <p:attrNameLst>
                                          <p:attrName>style.visibility</p:attrName>
                                        </p:attrNameLst>
                                      </p:cBhvr>
                                      <p:to>
                                        <p:strVal val="visible"/>
                                      </p:to>
                                    </p:set>
                                    <p:animEffect filter="fade" transition="in">
                                      <p:cBhvr>
                                        <p:cTn dur="1000"/>
                                        <p:tgtEl>
                                          <p:spTgt spid="7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
                                            <p:txEl>
                                              <p:pRg end="3" st="3"/>
                                            </p:txEl>
                                          </p:spTgt>
                                        </p:tgtEl>
                                        <p:attrNameLst>
                                          <p:attrName>style.visibility</p:attrName>
                                        </p:attrNameLst>
                                      </p:cBhvr>
                                      <p:to>
                                        <p:strVal val="visible"/>
                                      </p:to>
                                    </p:set>
                                    <p:animEffect filter="fade" transition="in">
                                      <p:cBhvr>
                                        <p:cTn dur="1000"/>
                                        <p:tgtEl>
                                          <p:spTgt spid="7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
                                            <p:txEl>
                                              <p:pRg end="4" st="4"/>
                                            </p:txEl>
                                          </p:spTgt>
                                        </p:tgtEl>
                                        <p:attrNameLst>
                                          <p:attrName>style.visibility</p:attrName>
                                        </p:attrNameLst>
                                      </p:cBhvr>
                                      <p:to>
                                        <p:strVal val="visible"/>
                                      </p:to>
                                    </p:set>
                                    <p:animEffect filter="fade" transition="in">
                                      <p:cBhvr>
                                        <p:cTn dur="1000"/>
                                        <p:tgtEl>
                                          <p:spTgt spid="72">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
                                            <p:txEl>
                                              <p:pRg end="5" st="5"/>
                                            </p:txEl>
                                          </p:spTgt>
                                        </p:tgtEl>
                                        <p:attrNameLst>
                                          <p:attrName>style.visibility</p:attrName>
                                        </p:attrNameLst>
                                      </p:cBhvr>
                                      <p:to>
                                        <p:strVal val="visible"/>
                                      </p:to>
                                    </p:set>
                                    <p:animEffect filter="fade" transition="in">
                                      <p:cBhvr>
                                        <p:cTn dur="1000"/>
                                        <p:tgtEl>
                                          <p:spTgt spid="72">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
                                            <p:txEl>
                                              <p:pRg end="6" st="6"/>
                                            </p:txEl>
                                          </p:spTgt>
                                        </p:tgtEl>
                                        <p:attrNameLst>
                                          <p:attrName>style.visibility</p:attrName>
                                        </p:attrNameLst>
                                      </p:cBhvr>
                                      <p:to>
                                        <p:strVal val="visible"/>
                                      </p:to>
                                    </p:set>
                                    <p:animEffect filter="fade" transition="in">
                                      <p:cBhvr>
                                        <p:cTn dur="1000"/>
                                        <p:tgtEl>
                                          <p:spTgt spid="72">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
                                            <p:txEl>
                                              <p:pRg end="7" st="7"/>
                                            </p:txEl>
                                          </p:spTgt>
                                        </p:tgtEl>
                                        <p:attrNameLst>
                                          <p:attrName>style.visibility</p:attrName>
                                        </p:attrNameLst>
                                      </p:cBhvr>
                                      <p:to>
                                        <p:strVal val="visible"/>
                                      </p:to>
                                    </p:set>
                                    <p:animEffect filter="fade" transition="in">
                                      <p:cBhvr>
                                        <p:cTn dur="1000"/>
                                        <p:tgtEl>
                                          <p:spTgt spid="72">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
                                            <p:txEl>
                                              <p:pRg end="8" st="8"/>
                                            </p:txEl>
                                          </p:spTgt>
                                        </p:tgtEl>
                                        <p:attrNameLst>
                                          <p:attrName>style.visibility</p:attrName>
                                        </p:attrNameLst>
                                      </p:cBhvr>
                                      <p:to>
                                        <p:strVal val="visible"/>
                                      </p:to>
                                    </p:set>
                                    <p:animEffect filter="fade" transition="in">
                                      <p:cBhvr>
                                        <p:cTn dur="1000"/>
                                        <p:tgtEl>
                                          <p:spTgt spid="72">
                                            <p:txEl>
                                              <p:pRg end="8" st="8"/>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2">
                                            <p:txEl>
                                              <p:pRg end="9" st="9"/>
                                            </p:txEl>
                                          </p:spTgt>
                                        </p:tgtEl>
                                        <p:attrNameLst>
                                          <p:attrName>style.visibility</p:attrName>
                                        </p:attrNameLst>
                                      </p:cBhvr>
                                      <p:to>
                                        <p:strVal val="visible"/>
                                      </p:to>
                                    </p:set>
                                    <p:animEffect filter="fade" transition="in">
                                      <p:cBhvr>
                                        <p:cTn dur="1000"/>
                                        <p:tgtEl>
                                          <p:spTgt spid="72">
                                            <p:txEl>
                                              <p:pRg end="9" st="9"/>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6" name="Shape 76"/>
        <p:cNvGrpSpPr/>
        <p:nvPr/>
      </p:nvGrpSpPr>
      <p:grpSpPr>
        <a:xfrm>
          <a:off x="0" y="0"/>
          <a:ext cx="0" cy="0"/>
          <a:chOff x="0" y="0"/>
          <a:chExt cx="0" cy="0"/>
        </a:xfrm>
      </p:grpSpPr>
      <p:sp>
        <p:nvSpPr>
          <p:cNvPr id="77" name="Google Shape;77;p17"/>
          <p:cNvSpPr txBox="1"/>
          <p:nvPr>
            <p:ph idx="1" type="body"/>
          </p:nvPr>
        </p:nvSpPr>
        <p:spPr>
          <a:xfrm>
            <a:off x="245275" y="754675"/>
            <a:ext cx="8520600" cy="4275000"/>
          </a:xfrm>
          <a:prstGeom prst="rect">
            <a:avLst/>
          </a:prstGeom>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t/>
            </a:r>
            <a:endParaRPr sz="2000">
              <a:solidFill>
                <a:schemeClr val="lt1"/>
              </a:solidFill>
            </a:endParaRPr>
          </a:p>
          <a:p>
            <a:pPr indent="0" lvl="0" marL="0" rtl="0" algn="l">
              <a:lnSpc>
                <a:spcPct val="90000"/>
              </a:lnSpc>
              <a:spcBef>
                <a:spcPts val="0"/>
              </a:spcBef>
              <a:spcAft>
                <a:spcPts val="0"/>
              </a:spcAft>
              <a:buNone/>
            </a:pPr>
            <a:r>
              <a:t/>
            </a:r>
            <a:endParaRPr sz="2000">
              <a:solidFill>
                <a:schemeClr val="dk1"/>
              </a:solidFill>
            </a:endParaRPr>
          </a:p>
          <a:p>
            <a:pPr indent="0" lvl="0" marL="0" rtl="0" algn="l">
              <a:lnSpc>
                <a:spcPct val="90000"/>
              </a:lnSpc>
              <a:spcBef>
                <a:spcPts val="0"/>
              </a:spcBef>
              <a:spcAft>
                <a:spcPts val="0"/>
              </a:spcAft>
              <a:buNone/>
            </a:pPr>
            <a:r>
              <a:t/>
            </a:r>
            <a:endParaRPr sz="2000">
              <a:solidFill>
                <a:schemeClr val="dk1"/>
              </a:solidFill>
            </a:endParaRPr>
          </a:p>
          <a:p>
            <a:pPr indent="0" lvl="0" marL="0" rtl="0" algn="l">
              <a:lnSpc>
                <a:spcPct val="90000"/>
              </a:lnSpc>
              <a:spcBef>
                <a:spcPts val="0"/>
              </a:spcBef>
              <a:spcAft>
                <a:spcPts val="0"/>
              </a:spcAft>
              <a:buNone/>
            </a:pPr>
            <a:r>
              <a:t/>
            </a:r>
            <a:endParaRPr sz="2000">
              <a:solidFill>
                <a:schemeClr val="dk1"/>
              </a:solidFill>
            </a:endParaRPr>
          </a:p>
          <a:p>
            <a:pPr indent="0" lvl="0" marL="0" rtl="0" algn="l">
              <a:lnSpc>
                <a:spcPct val="90000"/>
              </a:lnSpc>
              <a:spcBef>
                <a:spcPts val="0"/>
              </a:spcBef>
              <a:spcAft>
                <a:spcPts val="0"/>
              </a:spcAft>
              <a:buNone/>
            </a:pPr>
            <a:r>
              <a:t/>
            </a:r>
            <a:endParaRPr sz="2000">
              <a:solidFill>
                <a:schemeClr val="dk1"/>
              </a:solidFill>
            </a:endParaRPr>
          </a:p>
          <a:p>
            <a:pPr indent="0" lvl="0" marL="0" rtl="0" algn="l">
              <a:lnSpc>
                <a:spcPct val="90000"/>
              </a:lnSpc>
              <a:spcBef>
                <a:spcPts val="0"/>
              </a:spcBef>
              <a:spcAft>
                <a:spcPts val="0"/>
              </a:spcAft>
              <a:buNone/>
            </a:pPr>
            <a:r>
              <a:t/>
            </a:r>
            <a:endParaRPr sz="2000">
              <a:solidFill>
                <a:schemeClr val="dk1"/>
              </a:solidFill>
            </a:endParaRPr>
          </a:p>
          <a:p>
            <a:pPr indent="0" lvl="0" marL="0" rtl="0" algn="l">
              <a:lnSpc>
                <a:spcPct val="90000"/>
              </a:lnSpc>
              <a:spcBef>
                <a:spcPts val="0"/>
              </a:spcBef>
              <a:spcAft>
                <a:spcPts val="0"/>
              </a:spcAft>
              <a:buNone/>
            </a:pPr>
            <a:r>
              <a:t/>
            </a:r>
            <a:endParaRPr sz="2000">
              <a:solidFill>
                <a:schemeClr val="dk1"/>
              </a:solidFill>
            </a:endParaRPr>
          </a:p>
          <a:p>
            <a:pPr indent="0" lvl="0" marL="0" rtl="0" algn="l">
              <a:lnSpc>
                <a:spcPct val="90000"/>
              </a:lnSpc>
              <a:spcBef>
                <a:spcPts val="0"/>
              </a:spcBef>
              <a:spcAft>
                <a:spcPts val="0"/>
              </a:spcAft>
              <a:buClr>
                <a:schemeClr val="dk1"/>
              </a:buClr>
              <a:buSzPts val="2000"/>
              <a:buFont typeface="Arial"/>
              <a:buNone/>
            </a:pPr>
            <a:r>
              <a:t/>
            </a:r>
            <a:endParaRPr sz="2000">
              <a:solidFill>
                <a:schemeClr val="lt1"/>
              </a:solidFill>
            </a:endParaRPr>
          </a:p>
          <a:p>
            <a:pPr indent="0" lvl="0" marL="0" rtl="0" algn="l">
              <a:lnSpc>
                <a:spcPct val="90000"/>
              </a:lnSpc>
              <a:spcBef>
                <a:spcPts val="0"/>
              </a:spcBef>
              <a:spcAft>
                <a:spcPts val="0"/>
              </a:spcAft>
              <a:buClr>
                <a:schemeClr val="dk1"/>
              </a:buClr>
              <a:buSzPts val="2000"/>
              <a:buFont typeface="Arial"/>
              <a:buNone/>
            </a:pPr>
            <a:br>
              <a:rPr lang="en" sz="2000">
                <a:solidFill>
                  <a:schemeClr val="lt1"/>
                </a:solidFill>
              </a:rPr>
            </a:br>
            <a:br>
              <a:rPr lang="en" sz="2000">
                <a:solidFill>
                  <a:schemeClr val="lt1"/>
                </a:solidFill>
              </a:rPr>
            </a:br>
            <a:r>
              <a:rPr lang="en" sz="1900">
                <a:solidFill>
                  <a:schemeClr val="lt1"/>
                </a:solidFill>
                <a:latin typeface="Calibri"/>
                <a:ea typeface="Calibri"/>
                <a:cs typeface="Calibri"/>
                <a:sym typeface="Calibri"/>
              </a:rPr>
              <a:t>IN THIS </a:t>
            </a:r>
            <a:r>
              <a:rPr lang="en" sz="1900">
                <a:solidFill>
                  <a:srgbClr val="FFFFFF"/>
                </a:solidFill>
                <a:latin typeface="Calibri"/>
                <a:ea typeface="Calibri"/>
                <a:cs typeface="Calibri"/>
                <a:sym typeface="Calibri"/>
              </a:rPr>
              <a:t>PRESENTATION WE WILL UNDERTAKE A MARKETING ENVIRONMENTAL AUDIT RELATING TO OUR NEW BUSINESS, PROVIDING JUSTIFICATION</a:t>
            </a:r>
            <a:r>
              <a:rPr lang="en" sz="1900">
                <a:solidFill>
                  <a:schemeClr val="lt1"/>
                </a:solidFill>
                <a:latin typeface="Calibri"/>
                <a:ea typeface="Calibri"/>
                <a:cs typeface="Calibri"/>
                <a:sym typeface="Calibri"/>
              </a:rPr>
              <a:t> FOR OUR PROPOSAL, UNDERTAKING A SEGMENTATION EXERCISE WHICH INCLUDES A COMMUNICATION MIX STRATEGY FOR EACH SEGMENT</a:t>
            </a:r>
            <a:br>
              <a:rPr lang="en" sz="1900">
                <a:solidFill>
                  <a:schemeClr val="lt1"/>
                </a:solidFill>
                <a:latin typeface="Calibri"/>
                <a:ea typeface="Calibri"/>
                <a:cs typeface="Calibri"/>
                <a:sym typeface="Calibri"/>
              </a:rPr>
            </a:br>
            <a:br>
              <a:rPr lang="en" sz="1900">
                <a:solidFill>
                  <a:schemeClr val="lt1"/>
                </a:solidFill>
                <a:latin typeface="Calibri"/>
                <a:ea typeface="Calibri"/>
                <a:cs typeface="Calibri"/>
                <a:sym typeface="Calibri"/>
              </a:rPr>
            </a:br>
            <a:endParaRPr sz="1900">
              <a:solidFill>
                <a:schemeClr val="lt1"/>
              </a:solidFill>
              <a:latin typeface="Calibri"/>
              <a:ea typeface="Calibri"/>
              <a:cs typeface="Calibri"/>
              <a:sym typeface="Calibri"/>
            </a:endParaRPr>
          </a:p>
          <a:p>
            <a:pPr indent="0" lvl="0" marL="0" rtl="0" algn="l">
              <a:spcBef>
                <a:spcPts val="0"/>
              </a:spcBef>
              <a:spcAft>
                <a:spcPts val="160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xEl>
                                              <p:pRg end="0" st="0"/>
                                            </p:txEl>
                                          </p:spTgt>
                                        </p:tgtEl>
                                        <p:attrNameLst>
                                          <p:attrName>style.visibility</p:attrName>
                                        </p:attrNameLst>
                                      </p:cBhvr>
                                      <p:to>
                                        <p:strVal val="visible"/>
                                      </p:to>
                                    </p:set>
                                    <p:animEffect filter="fade" transition="in">
                                      <p:cBhvr>
                                        <p:cTn dur="1000"/>
                                        <p:tgtEl>
                                          <p:spTgt spid="7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xEl>
                                              <p:pRg end="1" st="1"/>
                                            </p:txEl>
                                          </p:spTgt>
                                        </p:tgtEl>
                                        <p:attrNameLst>
                                          <p:attrName>style.visibility</p:attrName>
                                        </p:attrNameLst>
                                      </p:cBhvr>
                                      <p:to>
                                        <p:strVal val="visible"/>
                                      </p:to>
                                    </p:set>
                                    <p:animEffect filter="fade" transition="in">
                                      <p:cBhvr>
                                        <p:cTn dur="1000"/>
                                        <p:tgtEl>
                                          <p:spTgt spid="7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xEl>
                                              <p:pRg end="2" st="2"/>
                                            </p:txEl>
                                          </p:spTgt>
                                        </p:tgtEl>
                                        <p:attrNameLst>
                                          <p:attrName>style.visibility</p:attrName>
                                        </p:attrNameLst>
                                      </p:cBhvr>
                                      <p:to>
                                        <p:strVal val="visible"/>
                                      </p:to>
                                    </p:set>
                                    <p:animEffect filter="fade" transition="in">
                                      <p:cBhvr>
                                        <p:cTn dur="1000"/>
                                        <p:tgtEl>
                                          <p:spTgt spid="77">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xEl>
                                              <p:pRg end="3" st="3"/>
                                            </p:txEl>
                                          </p:spTgt>
                                        </p:tgtEl>
                                        <p:attrNameLst>
                                          <p:attrName>style.visibility</p:attrName>
                                        </p:attrNameLst>
                                      </p:cBhvr>
                                      <p:to>
                                        <p:strVal val="visible"/>
                                      </p:to>
                                    </p:set>
                                    <p:animEffect filter="fade" transition="in">
                                      <p:cBhvr>
                                        <p:cTn dur="1000"/>
                                        <p:tgtEl>
                                          <p:spTgt spid="77">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xEl>
                                              <p:pRg end="4" st="4"/>
                                            </p:txEl>
                                          </p:spTgt>
                                        </p:tgtEl>
                                        <p:attrNameLst>
                                          <p:attrName>style.visibility</p:attrName>
                                        </p:attrNameLst>
                                      </p:cBhvr>
                                      <p:to>
                                        <p:strVal val="visible"/>
                                      </p:to>
                                    </p:set>
                                    <p:animEffect filter="fade" transition="in">
                                      <p:cBhvr>
                                        <p:cTn dur="1000"/>
                                        <p:tgtEl>
                                          <p:spTgt spid="77">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xEl>
                                              <p:pRg end="5" st="5"/>
                                            </p:txEl>
                                          </p:spTgt>
                                        </p:tgtEl>
                                        <p:attrNameLst>
                                          <p:attrName>style.visibility</p:attrName>
                                        </p:attrNameLst>
                                      </p:cBhvr>
                                      <p:to>
                                        <p:strVal val="visible"/>
                                      </p:to>
                                    </p:set>
                                    <p:animEffect filter="fade" transition="in">
                                      <p:cBhvr>
                                        <p:cTn dur="1000"/>
                                        <p:tgtEl>
                                          <p:spTgt spid="77">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xEl>
                                              <p:pRg end="6" st="6"/>
                                            </p:txEl>
                                          </p:spTgt>
                                        </p:tgtEl>
                                        <p:attrNameLst>
                                          <p:attrName>style.visibility</p:attrName>
                                        </p:attrNameLst>
                                      </p:cBhvr>
                                      <p:to>
                                        <p:strVal val="visible"/>
                                      </p:to>
                                    </p:set>
                                    <p:animEffect filter="fade" transition="in">
                                      <p:cBhvr>
                                        <p:cTn dur="1000"/>
                                        <p:tgtEl>
                                          <p:spTgt spid="77">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xEl>
                                              <p:pRg end="7" st="7"/>
                                            </p:txEl>
                                          </p:spTgt>
                                        </p:tgtEl>
                                        <p:attrNameLst>
                                          <p:attrName>style.visibility</p:attrName>
                                        </p:attrNameLst>
                                      </p:cBhvr>
                                      <p:to>
                                        <p:strVal val="visible"/>
                                      </p:to>
                                    </p:set>
                                    <p:animEffect filter="fade" transition="in">
                                      <p:cBhvr>
                                        <p:cTn dur="1000"/>
                                        <p:tgtEl>
                                          <p:spTgt spid="77">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xEl>
                                              <p:pRg end="8" st="8"/>
                                            </p:txEl>
                                          </p:spTgt>
                                        </p:tgtEl>
                                        <p:attrNameLst>
                                          <p:attrName>style.visibility</p:attrName>
                                        </p:attrNameLst>
                                      </p:cBhvr>
                                      <p:to>
                                        <p:strVal val="visible"/>
                                      </p:to>
                                    </p:set>
                                    <p:animEffect filter="fade" transition="in">
                                      <p:cBhvr>
                                        <p:cTn dur="1000"/>
                                        <p:tgtEl>
                                          <p:spTgt spid="77">
                                            <p:txEl>
                                              <p:pRg end="8" st="8"/>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7">
                                            <p:txEl>
                                              <p:pRg end="9" st="9"/>
                                            </p:txEl>
                                          </p:spTgt>
                                        </p:tgtEl>
                                        <p:attrNameLst>
                                          <p:attrName>style.visibility</p:attrName>
                                        </p:attrNameLst>
                                      </p:cBhvr>
                                      <p:to>
                                        <p:strVal val="visible"/>
                                      </p:to>
                                    </p:set>
                                    <p:animEffect filter="fade" transition="in">
                                      <p:cBhvr>
                                        <p:cTn dur="1000"/>
                                        <p:tgtEl>
                                          <p:spTgt spid="77">
                                            <p:txEl>
                                              <p:pRg end="9" st="9"/>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81" name="Shape 81"/>
        <p:cNvGrpSpPr/>
        <p:nvPr/>
      </p:nvGrpSpPr>
      <p:grpSpPr>
        <a:xfrm>
          <a:off x="0" y="0"/>
          <a:ext cx="0" cy="0"/>
          <a:chOff x="0" y="0"/>
          <a:chExt cx="0" cy="0"/>
        </a:xfrm>
      </p:grpSpPr>
      <p:sp>
        <p:nvSpPr>
          <p:cNvPr id="82" name="Google Shape;82;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lnSpc>
                <a:spcPct val="90000"/>
              </a:lnSpc>
              <a:spcBef>
                <a:spcPts val="0"/>
              </a:spcBef>
              <a:spcAft>
                <a:spcPts val="0"/>
              </a:spcAft>
              <a:buClr>
                <a:schemeClr val="dk1"/>
              </a:buClr>
              <a:buSzPts val="4400"/>
              <a:buFont typeface="Calibri"/>
              <a:buNone/>
            </a:pPr>
            <a:r>
              <a:rPr b="1" i="1" lang="en" sz="2400" u="sng">
                <a:latin typeface="Calibri"/>
                <a:ea typeface="Calibri"/>
                <a:cs typeface="Calibri"/>
                <a:sym typeface="Calibri"/>
              </a:rPr>
              <a:t>POIANA BRASOV IS..</a:t>
            </a:r>
            <a:endParaRPr b="1" i="1" sz="2400" u="sng">
              <a:latin typeface="Calibri"/>
              <a:ea typeface="Calibri"/>
              <a:cs typeface="Calibri"/>
              <a:sym typeface="Calibri"/>
            </a:endParaRPr>
          </a:p>
          <a:p>
            <a:pPr indent="0" lvl="0" marL="0" rtl="0" algn="l">
              <a:spcBef>
                <a:spcPts val="0"/>
              </a:spcBef>
              <a:spcAft>
                <a:spcPts val="0"/>
              </a:spcAft>
              <a:buNone/>
            </a:pPr>
            <a:r>
              <a:t/>
            </a:r>
            <a:endParaRPr sz="2400"/>
          </a:p>
        </p:txBody>
      </p:sp>
      <p:sp>
        <p:nvSpPr>
          <p:cNvPr id="83" name="Google Shape;83;p18"/>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165100" lvl="0" marL="228600" rtl="0" algn="l">
              <a:lnSpc>
                <a:spcPct val="80000"/>
              </a:lnSpc>
              <a:spcBef>
                <a:spcPts val="0"/>
              </a:spcBef>
              <a:spcAft>
                <a:spcPts val="0"/>
              </a:spcAft>
              <a:buClr>
                <a:schemeClr val="lt1"/>
              </a:buClr>
              <a:buSzPts val="1800"/>
              <a:buChar char="•"/>
            </a:pPr>
            <a:r>
              <a:rPr lang="en">
                <a:solidFill>
                  <a:schemeClr val="lt1"/>
                </a:solidFill>
                <a:latin typeface="Calibri"/>
                <a:ea typeface="Calibri"/>
                <a:cs typeface="Calibri"/>
                <a:sym typeface="Calibri"/>
              </a:rPr>
              <a:t>THE BIGGEST AND MOST LUXURIOUS MOUNTAIN RESORT INTHE HEART OF TRANSYLVANIA IN  ROMANIA</a:t>
            </a:r>
            <a:endParaRPr>
              <a:solidFill>
                <a:schemeClr val="lt1"/>
              </a:solidFill>
              <a:latin typeface="Calibri"/>
              <a:ea typeface="Calibri"/>
              <a:cs typeface="Calibri"/>
              <a:sym typeface="Calibri"/>
            </a:endParaRPr>
          </a:p>
          <a:p>
            <a:pPr indent="-165100" lvl="0" marL="228600" rtl="0" algn="l">
              <a:lnSpc>
                <a:spcPct val="80000"/>
              </a:lnSpc>
              <a:spcBef>
                <a:spcPts val="1000"/>
              </a:spcBef>
              <a:spcAft>
                <a:spcPts val="0"/>
              </a:spcAft>
              <a:buClr>
                <a:schemeClr val="lt1"/>
              </a:buClr>
              <a:buSzPts val="1800"/>
              <a:buChar char="•"/>
            </a:pPr>
            <a:r>
              <a:rPr lang="en">
                <a:solidFill>
                  <a:schemeClr val="lt1"/>
                </a:solidFill>
                <a:latin typeface="Calibri"/>
                <a:ea typeface="Calibri"/>
                <a:cs typeface="Calibri"/>
                <a:sym typeface="Calibri"/>
              </a:rPr>
              <a:t>WAS VOTED THE MOST REASONABLY PRICED SKI RESORT BY TELEGRAPH.CO.UK IN 2008</a:t>
            </a:r>
            <a:endParaRPr>
              <a:solidFill>
                <a:schemeClr val="lt1"/>
              </a:solidFill>
              <a:latin typeface="Calibri"/>
              <a:ea typeface="Calibri"/>
              <a:cs typeface="Calibri"/>
              <a:sym typeface="Calibri"/>
            </a:endParaRPr>
          </a:p>
          <a:p>
            <a:pPr indent="-165100" lvl="0" marL="228600" rtl="0" algn="l">
              <a:lnSpc>
                <a:spcPct val="80000"/>
              </a:lnSpc>
              <a:spcBef>
                <a:spcPts val="1000"/>
              </a:spcBef>
              <a:spcAft>
                <a:spcPts val="0"/>
              </a:spcAft>
              <a:buClr>
                <a:schemeClr val="lt1"/>
              </a:buClr>
              <a:buSzPts val="1800"/>
              <a:buChar char="•"/>
            </a:pPr>
            <a:r>
              <a:rPr lang="en">
                <a:solidFill>
                  <a:schemeClr val="lt1"/>
                </a:solidFill>
                <a:latin typeface="Calibri"/>
                <a:ea typeface="Calibri"/>
                <a:cs typeface="Calibri"/>
                <a:sym typeface="Calibri"/>
              </a:rPr>
              <a:t>POSITIONED IN THE CARPATHIANS, STILL VERY CLOSE TO THE MAIOR CITY, BRASOV (14KM), FOR EASY ACCESS</a:t>
            </a:r>
            <a:endParaRPr>
              <a:solidFill>
                <a:schemeClr val="lt1"/>
              </a:solidFill>
              <a:latin typeface="Calibri"/>
              <a:ea typeface="Calibri"/>
              <a:cs typeface="Calibri"/>
              <a:sym typeface="Calibri"/>
            </a:endParaRPr>
          </a:p>
          <a:p>
            <a:pPr indent="-165100" lvl="0" marL="228600" rtl="0" algn="l">
              <a:lnSpc>
                <a:spcPct val="80000"/>
              </a:lnSpc>
              <a:spcBef>
                <a:spcPts val="1000"/>
              </a:spcBef>
              <a:spcAft>
                <a:spcPts val="0"/>
              </a:spcAft>
              <a:buClr>
                <a:schemeClr val="lt1"/>
              </a:buClr>
              <a:buSzPts val="1800"/>
              <a:buChar char="•"/>
            </a:pPr>
            <a:r>
              <a:rPr lang="en">
                <a:solidFill>
                  <a:schemeClr val="lt1"/>
                </a:solidFill>
                <a:latin typeface="Calibri"/>
                <a:ea typeface="Calibri"/>
                <a:cs typeface="Calibri"/>
                <a:sym typeface="Calibri"/>
              </a:rPr>
              <a:t>THE CLOSEST AIRPORT IS JUST 188KM AWAY IN THE CAPITAL CITY BUCHAREST</a:t>
            </a:r>
            <a:endParaRPr>
              <a:solidFill>
                <a:schemeClr val="lt1"/>
              </a:solidFill>
              <a:latin typeface="Calibri"/>
              <a:ea typeface="Calibri"/>
              <a:cs typeface="Calibri"/>
              <a:sym typeface="Calibri"/>
            </a:endParaRPr>
          </a:p>
          <a:p>
            <a:pPr indent="-165100" lvl="0" marL="228600" rtl="0" algn="l">
              <a:lnSpc>
                <a:spcPct val="80000"/>
              </a:lnSpc>
              <a:spcBef>
                <a:spcPts val="1000"/>
              </a:spcBef>
              <a:spcAft>
                <a:spcPts val="0"/>
              </a:spcAft>
              <a:buClr>
                <a:schemeClr val="lt1"/>
              </a:buClr>
              <a:buSzPts val="1800"/>
              <a:buChar char="•"/>
            </a:pPr>
            <a:r>
              <a:rPr lang="en">
                <a:solidFill>
                  <a:schemeClr val="lt1"/>
                </a:solidFill>
                <a:latin typeface="Calibri"/>
                <a:ea typeface="Calibri"/>
                <a:cs typeface="Calibri"/>
                <a:sym typeface="Calibri"/>
              </a:rPr>
              <a:t>CLOSE TO </a:t>
            </a:r>
            <a:r>
              <a:rPr lang="en">
                <a:solidFill>
                  <a:schemeClr val="lt1"/>
                </a:solidFill>
                <a:latin typeface="Calibri"/>
                <a:ea typeface="Calibri"/>
                <a:cs typeface="Calibri"/>
                <a:sym typeface="Calibri"/>
              </a:rPr>
              <a:t>MAJOR</a:t>
            </a:r>
            <a:r>
              <a:rPr lang="en">
                <a:solidFill>
                  <a:schemeClr val="lt1"/>
                </a:solidFill>
                <a:latin typeface="Calibri"/>
                <a:ea typeface="Calibri"/>
                <a:cs typeface="Calibri"/>
                <a:sym typeface="Calibri"/>
              </a:rPr>
              <a:t> TOURISTS ATTRACTIONS LIKE DRACULA’S CASTLE (23KM)..</a:t>
            </a:r>
            <a:endParaRPr>
              <a:solidFill>
                <a:schemeClr val="lt1"/>
              </a:solidFill>
              <a:latin typeface="Calibri"/>
              <a:ea typeface="Calibri"/>
              <a:cs typeface="Calibri"/>
              <a:sym typeface="Calibri"/>
            </a:endParaRPr>
          </a:p>
          <a:p>
            <a:pPr indent="-50800" lvl="0" marL="228600" rtl="0" algn="l">
              <a:lnSpc>
                <a:spcPct val="80000"/>
              </a:lnSpc>
              <a:spcBef>
                <a:spcPts val="1000"/>
              </a:spcBef>
              <a:spcAft>
                <a:spcPts val="0"/>
              </a:spcAft>
              <a:buClr>
                <a:schemeClr val="dk1"/>
              </a:buClr>
              <a:buSzPts val="2800"/>
              <a:buFont typeface="Arial"/>
              <a:buNone/>
            </a:pPr>
            <a:r>
              <a:t/>
            </a:r>
            <a:endParaRPr>
              <a:solidFill>
                <a:schemeClr val="lt1"/>
              </a:solidFill>
              <a:latin typeface="Calibri"/>
              <a:ea typeface="Calibri"/>
              <a:cs typeface="Calibri"/>
              <a:sym typeface="Calibri"/>
            </a:endParaRPr>
          </a:p>
          <a:p>
            <a:pPr indent="0" lvl="0" marL="0" rtl="0" algn="l">
              <a:spcBef>
                <a:spcPts val="0"/>
              </a:spcBef>
              <a:spcAft>
                <a:spcPts val="1600"/>
              </a:spcAft>
              <a:buNone/>
            </a:pPr>
            <a:r>
              <a:t/>
            </a:r>
            <a:endParaRPr>
              <a:solidFill>
                <a:schemeClr val="lt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2" presetSubtype="8">
                                  <p:stCondLst>
                                    <p:cond delay="0"/>
                                  </p:stCondLst>
                                  <p:childTnLst>
                                    <p:anim calcmode="lin" valueType="num">
                                      <p:cBhvr additive="base">
                                        <p:cTn dur="1000"/>
                                        <p:tgtEl>
                                          <p:spTgt spid="83"/>
                                        </p:tgtEl>
                                        <p:attrNameLst>
                                          <p:attrName>ppt_x</p:attrName>
                                        </p:attrNameLst>
                                      </p:cBhvr>
                                      <p:tavLst>
                                        <p:tav fmla="" tm="0">
                                          <p:val>
                                            <p:strVal val="#ppt_x"/>
                                          </p:val>
                                        </p:tav>
                                        <p:tav fmla="" tm="100000">
                                          <p:val>
                                            <p:strVal val="#ppt_x-1"/>
                                          </p:val>
                                        </p:tav>
                                      </p:tavLst>
                                    </p:anim>
                                    <p:set>
                                      <p:cBhvr>
                                        <p:cTn dur="1" fill="hold">
                                          <p:stCondLst>
                                            <p:cond delay="1000"/>
                                          </p:stCondLst>
                                        </p:cTn>
                                        <p:tgtEl>
                                          <p:spTgt spid="83"/>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7" name="Shape 87"/>
        <p:cNvGrpSpPr/>
        <p:nvPr/>
      </p:nvGrpSpPr>
      <p:grpSpPr>
        <a:xfrm>
          <a:off x="0" y="0"/>
          <a:ext cx="0" cy="0"/>
          <a:chOff x="0" y="0"/>
          <a:chExt cx="0" cy="0"/>
        </a:xfrm>
      </p:grpSpPr>
      <p:sp>
        <p:nvSpPr>
          <p:cNvPr id="88" name="Google Shape;88;p19"/>
          <p:cNvSpPr txBox="1"/>
          <p:nvPr/>
        </p:nvSpPr>
        <p:spPr>
          <a:xfrm>
            <a:off x="389075" y="844600"/>
            <a:ext cx="3245400" cy="1366500"/>
          </a:xfrm>
          <a:prstGeom prst="rect">
            <a:avLst/>
          </a:prstGeom>
          <a:noFill/>
          <a:ln>
            <a:noFill/>
          </a:ln>
        </p:spPr>
        <p:txBody>
          <a:bodyPr anchorCtr="0" anchor="t" bIns="91425" lIns="91425" spcFirstLastPara="1" rIns="91425" wrap="square" tIns="91425">
            <a:noAutofit/>
          </a:bodyPr>
          <a:lstStyle/>
          <a:p>
            <a:pPr indent="0" lvl="0" marL="0" rtl="0" algn="just">
              <a:lnSpc>
                <a:spcPct val="90000"/>
              </a:lnSpc>
              <a:spcBef>
                <a:spcPts val="0"/>
              </a:spcBef>
              <a:spcAft>
                <a:spcPts val="0"/>
              </a:spcAft>
              <a:buClr>
                <a:schemeClr val="lt1"/>
              </a:buClr>
              <a:buSzPts val="1900"/>
              <a:buFont typeface="Calibri"/>
              <a:buNone/>
            </a:pPr>
            <a:r>
              <a:rPr lang="en">
                <a:solidFill>
                  <a:schemeClr val="lt1"/>
                </a:solidFill>
                <a:latin typeface="Calibri"/>
                <a:ea typeface="Calibri"/>
                <a:cs typeface="Calibri"/>
                <a:sym typeface="Calibri"/>
              </a:rPr>
              <a:t>„INFINIT MOUNTAIN” INN LOCATED IN A QUIET AND PEACEFUL ENVIRONMENT IN POIANA BRASOV, TRANSYLVANIA IN ROMANIA, HAS BEEN ESTABLISHED IN MID JULY 2018</a:t>
            </a:r>
            <a:endParaRPr>
              <a:solidFill>
                <a:schemeClr val="lt1"/>
              </a:solidFill>
              <a:latin typeface="Calibri"/>
              <a:ea typeface="Calibri"/>
              <a:cs typeface="Calibri"/>
              <a:sym typeface="Calibri"/>
            </a:endParaRPr>
          </a:p>
          <a:p>
            <a:pPr indent="0" lvl="0" marL="0" rtl="0" algn="just">
              <a:spcBef>
                <a:spcPts val="0"/>
              </a:spcBef>
              <a:spcAft>
                <a:spcPts val="0"/>
              </a:spcAft>
              <a:buNone/>
            </a:pPr>
            <a:r>
              <a:t/>
            </a:r>
            <a:endParaRPr>
              <a:solidFill>
                <a:schemeClr val="lt1"/>
              </a:solidFill>
            </a:endParaRPr>
          </a:p>
        </p:txBody>
      </p:sp>
      <p:sp>
        <p:nvSpPr>
          <p:cNvPr id="89" name="Google Shape;89;p19"/>
          <p:cNvSpPr txBox="1"/>
          <p:nvPr/>
        </p:nvSpPr>
        <p:spPr>
          <a:xfrm>
            <a:off x="5285825" y="911025"/>
            <a:ext cx="3349800" cy="977400"/>
          </a:xfrm>
          <a:prstGeom prst="rect">
            <a:avLst/>
          </a:prstGeom>
          <a:noFill/>
          <a:ln>
            <a:noFill/>
          </a:ln>
        </p:spPr>
        <p:txBody>
          <a:bodyPr anchorCtr="0" anchor="t" bIns="91425" lIns="91425" spcFirstLastPara="1" rIns="91425" wrap="square" tIns="91425">
            <a:noAutofit/>
          </a:bodyPr>
          <a:lstStyle/>
          <a:p>
            <a:pPr indent="0" lvl="0" marL="0" rtl="0" algn="just">
              <a:lnSpc>
                <a:spcPct val="90000"/>
              </a:lnSpc>
              <a:spcBef>
                <a:spcPts val="0"/>
              </a:spcBef>
              <a:spcAft>
                <a:spcPts val="0"/>
              </a:spcAft>
              <a:buClr>
                <a:schemeClr val="lt1"/>
              </a:buClr>
              <a:buSzPts val="1900"/>
              <a:buFont typeface="Calibri"/>
              <a:buNone/>
            </a:pPr>
            <a:r>
              <a:rPr lang="en" sz="1800">
                <a:solidFill>
                  <a:schemeClr val="lt1"/>
                </a:solidFill>
                <a:latin typeface="Calibri"/>
                <a:ea typeface="Calibri"/>
                <a:cs typeface="Calibri"/>
                <a:sym typeface="Calibri"/>
              </a:rPr>
              <a:t>15 KM AWAY FROM BRASOV CITY, SURROUNDED BY BEAUTIFUL FORESTS AND HIGH MOUNTAINS</a:t>
            </a:r>
            <a:endParaRPr sz="1800">
              <a:solidFill>
                <a:schemeClr val="lt1"/>
              </a:solidFill>
              <a:latin typeface="Calibri"/>
              <a:ea typeface="Calibri"/>
              <a:cs typeface="Calibri"/>
              <a:sym typeface="Calibri"/>
            </a:endParaRPr>
          </a:p>
          <a:p>
            <a:pPr indent="0" lvl="0" marL="0" rtl="0" algn="just">
              <a:spcBef>
                <a:spcPts val="0"/>
              </a:spcBef>
              <a:spcAft>
                <a:spcPts val="0"/>
              </a:spcAft>
              <a:buNone/>
            </a:pPr>
            <a:r>
              <a:t/>
            </a:r>
            <a:endParaRPr/>
          </a:p>
        </p:txBody>
      </p:sp>
      <p:sp>
        <p:nvSpPr>
          <p:cNvPr id="90" name="Google Shape;90;p19"/>
          <p:cNvSpPr txBox="1"/>
          <p:nvPr/>
        </p:nvSpPr>
        <p:spPr>
          <a:xfrm>
            <a:off x="597850" y="3957275"/>
            <a:ext cx="7800600" cy="5124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Clr>
                <a:schemeClr val="lt1"/>
              </a:buClr>
              <a:buSzPts val="1900"/>
              <a:buFont typeface="Calibri"/>
              <a:buNone/>
            </a:pPr>
            <a:r>
              <a:rPr lang="en" sz="1900">
                <a:solidFill>
                  <a:schemeClr val="lt1"/>
                </a:solidFill>
                <a:latin typeface="Calibri"/>
                <a:ea typeface="Calibri"/>
                <a:cs typeface="Calibri"/>
                <a:sym typeface="Calibri"/>
              </a:rPr>
              <a:t>NEWEST 4 STARS GUEST-HOUSE IN TRANSYLVANIA</a:t>
            </a:r>
            <a:endParaRPr sz="1900">
              <a:solidFill>
                <a:schemeClr val="lt1"/>
              </a:solidFill>
              <a:latin typeface="Calibri"/>
              <a:ea typeface="Calibri"/>
              <a:cs typeface="Calibri"/>
              <a:sym typeface="Calibri"/>
            </a:endParaRPr>
          </a:p>
          <a:p>
            <a:pPr indent="0" lvl="0" marL="0" rtl="0" algn="l">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mph" presetID="8" presetSubtype="0">
                                  <p:stCondLst>
                                    <p:cond delay="0"/>
                                  </p:stCondLst>
                                  <p:childTnLst>
                                    <p:animRot by="-21600000">
                                      <p:cBhvr>
                                        <p:cTn dur="1000" fill="hold"/>
                                        <p:tgtEl>
                                          <p:spTgt spid="90"/>
                                        </p:tgtEl>
                                        <p:attrNameLst>
                                          <p:attrName>r</p:attrName>
                                        </p:attrNameLst>
                                      </p:cBhvr>
                                    </p:animRot>
                                  </p:childTnLst>
                                </p:cTn>
                              </p:par>
                            </p:childTnLst>
                          </p:cTn>
                        </p:par>
                      </p:childTnLst>
                    </p:cTn>
                  </p:par>
                  <p:par>
                    <p:cTn fill="hold">
                      <p:stCondLst>
                        <p:cond delay="indefinite"/>
                      </p:stCondLst>
                      <p:childTnLst>
                        <p:par>
                          <p:cTn fill="hold">
                            <p:stCondLst>
                              <p:cond delay="0"/>
                            </p:stCondLst>
                            <p:childTnLst>
                              <p:par>
                                <p:cTn fill="hold" nodeType="clickEffect" presetClass="exit" presetID="2" presetSubtype="8">
                                  <p:stCondLst>
                                    <p:cond delay="0"/>
                                  </p:stCondLst>
                                  <p:childTnLst>
                                    <p:anim calcmode="lin" valueType="num">
                                      <p:cBhvr additive="base">
                                        <p:cTn dur="1000"/>
                                        <p:tgtEl>
                                          <p:spTgt spid="88"/>
                                        </p:tgtEl>
                                        <p:attrNameLst>
                                          <p:attrName>ppt_x</p:attrName>
                                        </p:attrNameLst>
                                      </p:cBhvr>
                                      <p:tavLst>
                                        <p:tav fmla="" tm="0">
                                          <p:val>
                                            <p:strVal val="#ppt_x"/>
                                          </p:val>
                                        </p:tav>
                                        <p:tav fmla="" tm="100000">
                                          <p:val>
                                            <p:strVal val="#ppt_x-1"/>
                                          </p:val>
                                        </p:tav>
                                      </p:tavLst>
                                    </p:anim>
                                    <p:set>
                                      <p:cBhvr>
                                        <p:cTn dur="1" fill="hold">
                                          <p:stCondLst>
                                            <p:cond delay="1000"/>
                                          </p:stCondLst>
                                        </p:cTn>
                                        <p:tgtEl>
                                          <p:spTgt spid="88"/>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2" presetSubtype="2">
                                  <p:stCondLst>
                                    <p:cond delay="0"/>
                                  </p:stCondLst>
                                  <p:childTnLst>
                                    <p:anim calcmode="lin" valueType="num">
                                      <p:cBhvr additive="base">
                                        <p:cTn dur="1000"/>
                                        <p:tgtEl>
                                          <p:spTgt spid="89"/>
                                        </p:tgtEl>
                                        <p:attrNameLst>
                                          <p:attrName>ppt_x</p:attrName>
                                        </p:attrNameLst>
                                      </p:cBhvr>
                                      <p:tavLst>
                                        <p:tav fmla="" tm="0">
                                          <p:val>
                                            <p:strVal val="#ppt_x"/>
                                          </p:val>
                                        </p:tav>
                                        <p:tav fmla="" tm="100000">
                                          <p:val>
                                            <p:strVal val="#ppt_x+1"/>
                                          </p:val>
                                        </p:tav>
                                      </p:tavLst>
                                    </p:anim>
                                    <p:set>
                                      <p:cBhvr>
                                        <p:cTn dur="1" fill="hold">
                                          <p:stCondLst>
                                            <p:cond delay="1000"/>
                                          </p:stCondLst>
                                        </p:cTn>
                                        <p:tgtEl>
                                          <p:spTgt spid="89"/>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Google Shape;95;p20"/>
          <p:cNvSpPr txBox="1"/>
          <p:nvPr/>
        </p:nvSpPr>
        <p:spPr>
          <a:xfrm>
            <a:off x="360575" y="3833925"/>
            <a:ext cx="2695200" cy="986400"/>
          </a:xfrm>
          <a:prstGeom prst="rect">
            <a:avLst/>
          </a:prstGeom>
          <a:noFill/>
          <a:ln>
            <a:noFill/>
          </a:ln>
        </p:spPr>
        <p:txBody>
          <a:bodyPr anchorCtr="0" anchor="t" bIns="91425" lIns="91425" spcFirstLastPara="1" rIns="91425" wrap="square" tIns="91425">
            <a:noAutofit/>
          </a:bodyPr>
          <a:lstStyle/>
          <a:p>
            <a:pPr indent="0" lvl="0" marL="0" rtl="0" algn="just">
              <a:lnSpc>
                <a:spcPct val="90000"/>
              </a:lnSpc>
              <a:spcBef>
                <a:spcPts val="0"/>
              </a:spcBef>
              <a:spcAft>
                <a:spcPts val="0"/>
              </a:spcAft>
              <a:buNone/>
            </a:pPr>
            <a:r>
              <a:rPr lang="en" sz="1800">
                <a:solidFill>
                  <a:schemeClr val="lt1"/>
                </a:solidFill>
                <a:latin typeface="Calibri"/>
                <a:ea typeface="Calibri"/>
                <a:cs typeface="Calibri"/>
                <a:sym typeface="Calibri"/>
              </a:rPr>
              <a:t>SHORT PRESENTATION OF PRODUCTS AND SERVICES</a:t>
            </a:r>
            <a:br>
              <a:rPr lang="en" sz="1800">
                <a:solidFill>
                  <a:schemeClr val="lt1"/>
                </a:solidFill>
                <a:latin typeface="Calibri"/>
                <a:ea typeface="Calibri"/>
                <a:cs typeface="Calibri"/>
                <a:sym typeface="Calibri"/>
              </a:rPr>
            </a:br>
            <a:br>
              <a:rPr lang="en" sz="1800">
                <a:solidFill>
                  <a:schemeClr val="lt1"/>
                </a:solidFill>
                <a:latin typeface="Calibri"/>
                <a:ea typeface="Calibri"/>
                <a:cs typeface="Calibri"/>
                <a:sym typeface="Calibri"/>
              </a:rPr>
            </a:br>
            <a:endParaRPr sz="1800">
              <a:solidFill>
                <a:schemeClr val="lt1"/>
              </a:solidFill>
              <a:latin typeface="Calibri"/>
              <a:ea typeface="Calibri"/>
              <a:cs typeface="Calibri"/>
              <a:sym typeface="Calibri"/>
            </a:endParaRPr>
          </a:p>
        </p:txBody>
      </p:sp>
      <p:sp>
        <p:nvSpPr>
          <p:cNvPr id="96" name="Google Shape;96;p20"/>
          <p:cNvSpPr txBox="1"/>
          <p:nvPr/>
        </p:nvSpPr>
        <p:spPr>
          <a:xfrm>
            <a:off x="502875" y="1457300"/>
            <a:ext cx="8009400" cy="1450800"/>
          </a:xfrm>
          <a:prstGeom prst="rect">
            <a:avLst/>
          </a:prstGeom>
          <a:noFill/>
          <a:ln>
            <a:noFill/>
          </a:ln>
        </p:spPr>
        <p:txBody>
          <a:bodyPr anchorCtr="0" anchor="t" bIns="91425" lIns="91425" spcFirstLastPara="1" rIns="91425" wrap="square" tIns="91425">
            <a:noAutofit/>
          </a:bodyPr>
          <a:lstStyle/>
          <a:p>
            <a:pPr indent="-165100" lvl="0" marL="228600" rtl="0" algn="l">
              <a:lnSpc>
                <a:spcPct val="90000"/>
              </a:lnSpc>
              <a:spcBef>
                <a:spcPts val="0"/>
              </a:spcBef>
              <a:spcAft>
                <a:spcPts val="0"/>
              </a:spcAft>
              <a:buClr>
                <a:srgbClr val="FFD966"/>
              </a:buClr>
              <a:buSzPts val="1400"/>
              <a:buChar char="•"/>
            </a:pPr>
            <a:r>
              <a:rPr lang="en">
                <a:solidFill>
                  <a:srgbClr val="FFD966"/>
                </a:solidFill>
                <a:latin typeface="Calibri"/>
                <a:ea typeface="Calibri"/>
                <a:cs typeface="Calibri"/>
                <a:sym typeface="Calibri"/>
              </a:rPr>
              <a:t>15 UNIQUE AND ELEGANT ROOMS FOR RELAXATION(SUITE, DOUBLE, TRIPLE)</a:t>
            </a:r>
            <a:endParaRPr>
              <a:solidFill>
                <a:srgbClr val="FFD966"/>
              </a:solidFill>
              <a:latin typeface="Calibri"/>
              <a:ea typeface="Calibri"/>
              <a:cs typeface="Calibri"/>
              <a:sym typeface="Calibri"/>
            </a:endParaRPr>
          </a:p>
          <a:p>
            <a:pPr indent="-165100" lvl="0" marL="228600" rtl="0" algn="l">
              <a:lnSpc>
                <a:spcPct val="90000"/>
              </a:lnSpc>
              <a:spcBef>
                <a:spcPts val="1000"/>
              </a:spcBef>
              <a:spcAft>
                <a:spcPts val="0"/>
              </a:spcAft>
              <a:buClr>
                <a:srgbClr val="FFD966"/>
              </a:buClr>
              <a:buSzPts val="1400"/>
              <a:buChar char="•"/>
            </a:pPr>
            <a:r>
              <a:rPr lang="en">
                <a:solidFill>
                  <a:srgbClr val="FFD966"/>
                </a:solidFill>
                <a:latin typeface="Calibri"/>
                <a:ea typeface="Calibri"/>
                <a:cs typeface="Calibri"/>
                <a:sym typeface="Calibri"/>
              </a:rPr>
              <a:t>ALL ROOMS HAVE BALCONY, AIR CONDITIONING, BATHROOM, LCD TV AND FREE WI-FI</a:t>
            </a:r>
            <a:endParaRPr>
              <a:solidFill>
                <a:srgbClr val="FFD966"/>
              </a:solidFill>
              <a:latin typeface="Calibri"/>
              <a:ea typeface="Calibri"/>
              <a:cs typeface="Calibri"/>
              <a:sym typeface="Calibri"/>
            </a:endParaRPr>
          </a:p>
          <a:p>
            <a:pPr indent="-190500" lvl="0" marL="228600" rtl="0" algn="l">
              <a:lnSpc>
                <a:spcPct val="90000"/>
              </a:lnSpc>
              <a:spcBef>
                <a:spcPts val="1000"/>
              </a:spcBef>
              <a:spcAft>
                <a:spcPts val="0"/>
              </a:spcAft>
              <a:buClr>
                <a:srgbClr val="FFD966"/>
              </a:buClr>
              <a:buSzPts val="1800"/>
              <a:buFont typeface="Calibri"/>
              <a:buChar char="•"/>
            </a:pPr>
            <a:r>
              <a:t/>
            </a:r>
            <a:endParaRPr>
              <a:solidFill>
                <a:srgbClr val="FFD966"/>
              </a:solidFill>
              <a:latin typeface="Calibri"/>
              <a:ea typeface="Calibri"/>
              <a:cs typeface="Calibri"/>
              <a:sym typeface="Calibri"/>
            </a:endParaRPr>
          </a:p>
          <a:p>
            <a:pPr indent="-165100" lvl="0" marL="228600" rtl="0" algn="l">
              <a:lnSpc>
                <a:spcPct val="90000"/>
              </a:lnSpc>
              <a:spcBef>
                <a:spcPts val="1000"/>
              </a:spcBef>
              <a:spcAft>
                <a:spcPts val="0"/>
              </a:spcAft>
              <a:buClr>
                <a:srgbClr val="FFD966"/>
              </a:buClr>
              <a:buSzPts val="1400"/>
              <a:buChar char="•"/>
            </a:pPr>
            <a:r>
              <a:rPr lang="en">
                <a:solidFill>
                  <a:srgbClr val="FFD966"/>
                </a:solidFill>
                <a:latin typeface="Calibri"/>
                <a:ea typeface="Calibri"/>
                <a:cs typeface="Calibri"/>
                <a:sym typeface="Calibri"/>
              </a:rPr>
              <a:t>PRIVATE PARKING</a:t>
            </a:r>
            <a:endParaRPr>
              <a:solidFill>
                <a:srgbClr val="FFD966"/>
              </a:solidFill>
              <a:latin typeface="Calibri"/>
              <a:ea typeface="Calibri"/>
              <a:cs typeface="Calibri"/>
              <a:sym typeface="Calibri"/>
            </a:endParaRPr>
          </a:p>
          <a:p>
            <a:pPr indent="-165100" lvl="0" marL="228600" rtl="0" algn="l">
              <a:lnSpc>
                <a:spcPct val="90000"/>
              </a:lnSpc>
              <a:spcBef>
                <a:spcPts val="1000"/>
              </a:spcBef>
              <a:spcAft>
                <a:spcPts val="0"/>
              </a:spcAft>
              <a:buClr>
                <a:srgbClr val="FFD966"/>
              </a:buClr>
              <a:buSzPts val="1400"/>
              <a:buChar char="•"/>
            </a:pPr>
            <a:r>
              <a:rPr lang="en">
                <a:solidFill>
                  <a:srgbClr val="FFD966"/>
                </a:solidFill>
                <a:latin typeface="Calibri"/>
                <a:ea typeface="Calibri"/>
                <a:cs typeface="Calibri"/>
                <a:sym typeface="Calibri"/>
              </a:rPr>
              <a:t>LOCAL AND ORGANIC CUISINE</a:t>
            </a:r>
            <a:endParaRPr>
              <a:solidFill>
                <a:srgbClr val="FFD966"/>
              </a:solidFill>
              <a:latin typeface="Calibri"/>
              <a:ea typeface="Calibri"/>
              <a:cs typeface="Calibri"/>
              <a:sym typeface="Calibri"/>
            </a:endParaRPr>
          </a:p>
          <a:p>
            <a:pPr indent="-165100" lvl="0" marL="228600" rtl="0" algn="l">
              <a:lnSpc>
                <a:spcPct val="90000"/>
              </a:lnSpc>
              <a:spcBef>
                <a:spcPts val="1000"/>
              </a:spcBef>
              <a:spcAft>
                <a:spcPts val="0"/>
              </a:spcAft>
              <a:buClr>
                <a:srgbClr val="FFD966"/>
              </a:buClr>
              <a:buSzPts val="1400"/>
              <a:buChar char="•"/>
            </a:pPr>
            <a:r>
              <a:rPr lang="en">
                <a:solidFill>
                  <a:srgbClr val="FFD966"/>
                </a:solidFill>
                <a:latin typeface="Calibri"/>
                <a:ea typeface="Calibri"/>
                <a:cs typeface="Calibri"/>
                <a:sym typeface="Calibri"/>
              </a:rPr>
              <a:t>SAUNA/SPA/WELLNESS</a:t>
            </a:r>
            <a:endParaRPr>
              <a:solidFill>
                <a:srgbClr val="FFD966"/>
              </a:solidFill>
              <a:latin typeface="Calibri"/>
              <a:ea typeface="Calibri"/>
              <a:cs typeface="Calibri"/>
              <a:sym typeface="Calibri"/>
            </a:endParaRPr>
          </a:p>
          <a:p>
            <a:pPr indent="0" lvl="0" marL="0" rtl="0" algn="l">
              <a:lnSpc>
                <a:spcPct val="90000"/>
              </a:lnSpc>
              <a:spcBef>
                <a:spcPts val="1000"/>
              </a:spcBef>
              <a:spcAft>
                <a:spcPts val="0"/>
              </a:spcAft>
              <a:buNone/>
            </a:pPr>
            <a:r>
              <a:t/>
            </a:r>
            <a:endParaRPr>
              <a:solidFill>
                <a:srgbClr val="FFD966"/>
              </a:solidFill>
              <a:latin typeface="Calibri"/>
              <a:ea typeface="Calibri"/>
              <a:cs typeface="Calibri"/>
              <a:sym typeface="Calibri"/>
            </a:endParaRPr>
          </a:p>
          <a:p>
            <a:pPr indent="0" lvl="0" marL="0" rtl="0" algn="l">
              <a:lnSpc>
                <a:spcPct val="90000"/>
              </a:lnSpc>
              <a:spcBef>
                <a:spcPts val="1000"/>
              </a:spcBef>
              <a:spcAft>
                <a:spcPts val="0"/>
              </a:spcAft>
              <a:buNone/>
            </a:pPr>
            <a:r>
              <a:t/>
            </a:r>
            <a:endParaRPr>
              <a:solidFill>
                <a:srgbClr val="FFD966"/>
              </a:solidFill>
              <a:latin typeface="Calibri"/>
              <a:ea typeface="Calibri"/>
              <a:cs typeface="Calibri"/>
              <a:sym typeface="Calibri"/>
            </a:endParaRPr>
          </a:p>
          <a:p>
            <a:pPr indent="0" lvl="0" marL="0" rtl="0" algn="l">
              <a:lnSpc>
                <a:spcPct val="90000"/>
              </a:lnSpc>
              <a:spcBef>
                <a:spcPts val="1000"/>
              </a:spcBef>
              <a:spcAft>
                <a:spcPts val="0"/>
              </a:spcAft>
              <a:buNone/>
            </a:pPr>
            <a:r>
              <a:t/>
            </a:r>
            <a:endParaRPr>
              <a:solidFill>
                <a:srgbClr val="FFD966"/>
              </a:solidFill>
              <a:latin typeface="Calibri"/>
              <a:ea typeface="Calibri"/>
              <a:cs typeface="Calibri"/>
              <a:sym typeface="Calibri"/>
            </a:endParaRPr>
          </a:p>
          <a:p>
            <a:pPr indent="0" lvl="0" marL="0" rtl="0" algn="l">
              <a:lnSpc>
                <a:spcPct val="90000"/>
              </a:lnSpc>
              <a:spcBef>
                <a:spcPts val="1000"/>
              </a:spcBef>
              <a:spcAft>
                <a:spcPts val="0"/>
              </a:spcAft>
              <a:buNone/>
            </a:pPr>
            <a:r>
              <a:t/>
            </a:r>
            <a:endParaRPr>
              <a:solidFill>
                <a:srgbClr val="FFD966"/>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6">
                                            <p:txEl>
                                              <p:pRg end="0" st="0"/>
                                            </p:txEl>
                                          </p:spTgt>
                                        </p:tgtEl>
                                        <p:attrNameLst>
                                          <p:attrName>style.visibility</p:attrName>
                                        </p:attrNameLst>
                                      </p:cBhvr>
                                      <p:to>
                                        <p:strVal val="visible"/>
                                      </p:to>
                                    </p:set>
                                    <p:anim calcmode="lin" valueType="num">
                                      <p:cBhvr additive="base">
                                        <p:cTn dur="1000"/>
                                        <p:tgtEl>
                                          <p:spTgt spid="9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6">
                                            <p:txEl>
                                              <p:pRg end="1" st="1"/>
                                            </p:txEl>
                                          </p:spTgt>
                                        </p:tgtEl>
                                        <p:attrNameLst>
                                          <p:attrName>style.visibility</p:attrName>
                                        </p:attrNameLst>
                                      </p:cBhvr>
                                      <p:to>
                                        <p:strVal val="visible"/>
                                      </p:to>
                                    </p:set>
                                    <p:anim calcmode="lin" valueType="num">
                                      <p:cBhvr additive="base">
                                        <p:cTn dur="1000"/>
                                        <p:tgtEl>
                                          <p:spTgt spid="9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6">
                                            <p:txEl>
                                              <p:pRg end="2" st="2"/>
                                            </p:txEl>
                                          </p:spTgt>
                                        </p:tgtEl>
                                        <p:attrNameLst>
                                          <p:attrName>style.visibility</p:attrName>
                                        </p:attrNameLst>
                                      </p:cBhvr>
                                      <p:to>
                                        <p:strVal val="visible"/>
                                      </p:to>
                                    </p:set>
                                    <p:anim calcmode="lin" valueType="num">
                                      <p:cBhvr additive="base">
                                        <p:cTn dur="1000"/>
                                        <p:tgtEl>
                                          <p:spTgt spid="9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6">
                                            <p:txEl>
                                              <p:pRg end="3" st="3"/>
                                            </p:txEl>
                                          </p:spTgt>
                                        </p:tgtEl>
                                        <p:attrNameLst>
                                          <p:attrName>style.visibility</p:attrName>
                                        </p:attrNameLst>
                                      </p:cBhvr>
                                      <p:to>
                                        <p:strVal val="visible"/>
                                      </p:to>
                                    </p:set>
                                    <p:anim calcmode="lin" valueType="num">
                                      <p:cBhvr additive="base">
                                        <p:cTn dur="1000"/>
                                        <p:tgtEl>
                                          <p:spTgt spid="9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6">
                                            <p:txEl>
                                              <p:pRg end="4" st="4"/>
                                            </p:txEl>
                                          </p:spTgt>
                                        </p:tgtEl>
                                        <p:attrNameLst>
                                          <p:attrName>style.visibility</p:attrName>
                                        </p:attrNameLst>
                                      </p:cBhvr>
                                      <p:to>
                                        <p:strVal val="visible"/>
                                      </p:to>
                                    </p:set>
                                    <p:anim calcmode="lin" valueType="num">
                                      <p:cBhvr additive="base">
                                        <p:cTn dur="1000"/>
                                        <p:tgtEl>
                                          <p:spTgt spid="96">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6">
                                            <p:txEl>
                                              <p:pRg end="5" st="5"/>
                                            </p:txEl>
                                          </p:spTgt>
                                        </p:tgtEl>
                                        <p:attrNameLst>
                                          <p:attrName>style.visibility</p:attrName>
                                        </p:attrNameLst>
                                      </p:cBhvr>
                                      <p:to>
                                        <p:strVal val="visible"/>
                                      </p:to>
                                    </p:set>
                                    <p:anim calcmode="lin" valueType="num">
                                      <p:cBhvr additive="base">
                                        <p:cTn dur="1000"/>
                                        <p:tgtEl>
                                          <p:spTgt spid="96">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6">
                                            <p:txEl>
                                              <p:pRg end="6" st="6"/>
                                            </p:txEl>
                                          </p:spTgt>
                                        </p:tgtEl>
                                        <p:attrNameLst>
                                          <p:attrName>style.visibility</p:attrName>
                                        </p:attrNameLst>
                                      </p:cBhvr>
                                      <p:to>
                                        <p:strVal val="visible"/>
                                      </p:to>
                                    </p:set>
                                    <p:anim calcmode="lin" valueType="num">
                                      <p:cBhvr additive="base">
                                        <p:cTn dur="1000"/>
                                        <p:tgtEl>
                                          <p:spTgt spid="96">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6">
                                            <p:txEl>
                                              <p:pRg end="7" st="7"/>
                                            </p:txEl>
                                          </p:spTgt>
                                        </p:tgtEl>
                                        <p:attrNameLst>
                                          <p:attrName>style.visibility</p:attrName>
                                        </p:attrNameLst>
                                      </p:cBhvr>
                                      <p:to>
                                        <p:strVal val="visible"/>
                                      </p:to>
                                    </p:set>
                                    <p:anim calcmode="lin" valueType="num">
                                      <p:cBhvr additive="base">
                                        <p:cTn dur="1000"/>
                                        <p:tgtEl>
                                          <p:spTgt spid="96">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6">
                                            <p:txEl>
                                              <p:pRg end="8" st="8"/>
                                            </p:txEl>
                                          </p:spTgt>
                                        </p:tgtEl>
                                        <p:attrNameLst>
                                          <p:attrName>style.visibility</p:attrName>
                                        </p:attrNameLst>
                                      </p:cBhvr>
                                      <p:to>
                                        <p:strVal val="visible"/>
                                      </p:to>
                                    </p:set>
                                    <p:anim calcmode="lin" valueType="num">
                                      <p:cBhvr additive="base">
                                        <p:cTn dur="1000"/>
                                        <p:tgtEl>
                                          <p:spTgt spid="96">
                                            <p:txEl>
                                              <p:pRg end="8" st="8"/>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6">
                                            <p:txEl>
                                              <p:pRg end="9" st="9"/>
                                            </p:txEl>
                                          </p:spTgt>
                                        </p:tgtEl>
                                        <p:attrNameLst>
                                          <p:attrName>style.visibility</p:attrName>
                                        </p:attrNameLst>
                                      </p:cBhvr>
                                      <p:to>
                                        <p:strVal val="visible"/>
                                      </p:to>
                                    </p:set>
                                    <p:anim calcmode="lin" valueType="num">
                                      <p:cBhvr additive="base">
                                        <p:cTn dur="1000"/>
                                        <p:tgtEl>
                                          <p:spTgt spid="96">
                                            <p:txEl>
                                              <p:pRg end="9" st="9"/>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0" name="Shape 100"/>
        <p:cNvGrpSpPr/>
        <p:nvPr/>
      </p:nvGrpSpPr>
      <p:grpSpPr>
        <a:xfrm>
          <a:off x="0" y="0"/>
          <a:ext cx="0" cy="0"/>
          <a:chOff x="0" y="0"/>
          <a:chExt cx="0" cy="0"/>
        </a:xfrm>
      </p:grpSpPr>
      <p:sp>
        <p:nvSpPr>
          <p:cNvPr id="101" name="Google Shape;101;p21"/>
          <p:cNvSpPr txBox="1"/>
          <p:nvPr/>
        </p:nvSpPr>
        <p:spPr>
          <a:xfrm>
            <a:off x="455550" y="1167250"/>
            <a:ext cx="7515900" cy="3000000"/>
          </a:xfrm>
          <a:prstGeom prst="rect">
            <a:avLst/>
          </a:prstGeom>
          <a:noFill/>
          <a:ln>
            <a:noFill/>
          </a:ln>
        </p:spPr>
        <p:txBody>
          <a:bodyPr anchorCtr="0" anchor="t" bIns="91425" lIns="91425" spcFirstLastPara="1" rIns="91425" wrap="square" tIns="91425">
            <a:noAutofit/>
          </a:bodyPr>
          <a:lstStyle/>
          <a:p>
            <a:pPr indent="-228600" lvl="0" marL="228600" rtl="0" algn="l">
              <a:lnSpc>
                <a:spcPct val="90000"/>
              </a:lnSpc>
              <a:spcBef>
                <a:spcPts val="1000"/>
              </a:spcBef>
              <a:spcAft>
                <a:spcPts val="0"/>
              </a:spcAft>
              <a:buClr>
                <a:schemeClr val="lt1"/>
              </a:buClr>
              <a:buSzPts val="1800"/>
              <a:buChar char="•"/>
            </a:pPr>
            <a:r>
              <a:rPr lang="en" sz="1800">
                <a:solidFill>
                  <a:schemeClr val="lt1"/>
                </a:solidFill>
                <a:latin typeface="Calibri"/>
                <a:ea typeface="Calibri"/>
                <a:cs typeface="Calibri"/>
                <a:sym typeface="Calibri"/>
              </a:rPr>
              <a:t>OUR PRODUCTS AND SERVICES CORRESPOND TO THE EXPECTATION OF EACH CONSUMER GROUPS</a:t>
            </a:r>
            <a:endParaRPr sz="1800">
              <a:solidFill>
                <a:schemeClr val="lt1"/>
              </a:solidFill>
              <a:latin typeface="Calibri"/>
              <a:ea typeface="Calibri"/>
              <a:cs typeface="Calibri"/>
              <a:sym typeface="Calibri"/>
            </a:endParaRPr>
          </a:p>
          <a:p>
            <a:pPr indent="0" lvl="0" marL="228600" rtl="0" algn="l">
              <a:lnSpc>
                <a:spcPct val="90000"/>
              </a:lnSpc>
              <a:spcBef>
                <a:spcPts val="1000"/>
              </a:spcBef>
              <a:spcAft>
                <a:spcPts val="0"/>
              </a:spcAft>
              <a:buNone/>
            </a:pPr>
            <a:r>
              <a:t/>
            </a:r>
            <a:endParaRPr sz="1800">
              <a:solidFill>
                <a:schemeClr val="lt1"/>
              </a:solidFill>
              <a:latin typeface="Calibri"/>
              <a:ea typeface="Calibri"/>
              <a:cs typeface="Calibri"/>
              <a:sym typeface="Calibri"/>
            </a:endParaRPr>
          </a:p>
          <a:p>
            <a:pPr indent="0" lvl="0" marL="228600" rtl="0" algn="l">
              <a:lnSpc>
                <a:spcPct val="90000"/>
              </a:lnSpc>
              <a:spcBef>
                <a:spcPts val="0"/>
              </a:spcBef>
              <a:spcAft>
                <a:spcPts val="0"/>
              </a:spcAft>
              <a:buNone/>
            </a:pPr>
            <a:r>
              <a:t/>
            </a:r>
            <a:endParaRPr sz="1800">
              <a:solidFill>
                <a:schemeClr val="lt1"/>
              </a:solidFill>
              <a:latin typeface="Calibri"/>
              <a:ea typeface="Calibri"/>
              <a:cs typeface="Calibri"/>
              <a:sym typeface="Calibri"/>
            </a:endParaRPr>
          </a:p>
          <a:p>
            <a:pPr indent="-165100" lvl="0" marL="228600" rtl="0" algn="l">
              <a:lnSpc>
                <a:spcPct val="90000"/>
              </a:lnSpc>
              <a:spcBef>
                <a:spcPts val="0"/>
              </a:spcBef>
              <a:spcAft>
                <a:spcPts val="0"/>
              </a:spcAft>
              <a:buClr>
                <a:schemeClr val="lt1"/>
              </a:buClr>
              <a:buSzPts val="1800"/>
              <a:buChar char="•"/>
            </a:pPr>
            <a:r>
              <a:rPr lang="en" sz="1800">
                <a:solidFill>
                  <a:schemeClr val="lt1"/>
                </a:solidFill>
                <a:latin typeface="Calibri"/>
                <a:ea typeface="Calibri"/>
                <a:cs typeface="Calibri"/>
                <a:sym typeface="Calibri"/>
              </a:rPr>
              <a:t>SWIMMING POOL</a:t>
            </a:r>
            <a:endParaRPr sz="1800">
              <a:solidFill>
                <a:schemeClr val="lt1"/>
              </a:solidFill>
              <a:latin typeface="Calibri"/>
              <a:ea typeface="Calibri"/>
              <a:cs typeface="Calibri"/>
              <a:sym typeface="Calibri"/>
            </a:endParaRPr>
          </a:p>
          <a:p>
            <a:pPr indent="-165100" lvl="0" marL="228600" rtl="0" algn="l">
              <a:lnSpc>
                <a:spcPct val="90000"/>
              </a:lnSpc>
              <a:spcBef>
                <a:spcPts val="1000"/>
              </a:spcBef>
              <a:spcAft>
                <a:spcPts val="0"/>
              </a:spcAft>
              <a:buClr>
                <a:schemeClr val="lt1"/>
              </a:buClr>
              <a:buSzPts val="1800"/>
              <a:buChar char="•"/>
            </a:pPr>
            <a:r>
              <a:rPr lang="en" sz="1800">
                <a:solidFill>
                  <a:schemeClr val="lt1"/>
                </a:solidFill>
                <a:latin typeface="Calibri"/>
                <a:ea typeface="Calibri"/>
                <a:cs typeface="Calibri"/>
                <a:sym typeface="Calibri"/>
              </a:rPr>
              <a:t>GIFTSHOP </a:t>
            </a:r>
            <a:endParaRPr sz="1800">
              <a:solidFill>
                <a:schemeClr val="lt1"/>
              </a:solidFill>
              <a:latin typeface="Calibri"/>
              <a:ea typeface="Calibri"/>
              <a:cs typeface="Calibri"/>
              <a:sym typeface="Calibri"/>
            </a:endParaRPr>
          </a:p>
          <a:p>
            <a:pPr indent="0" lvl="0" marL="0" rtl="0" algn="l">
              <a:lnSpc>
                <a:spcPct val="90000"/>
              </a:lnSpc>
              <a:spcBef>
                <a:spcPts val="1000"/>
              </a:spcBef>
              <a:spcAft>
                <a:spcPts val="0"/>
              </a:spcAft>
              <a:buNone/>
            </a:pPr>
            <a:r>
              <a:t/>
            </a:r>
            <a:endParaRPr sz="1800">
              <a:solidFill>
                <a:schemeClr val="lt1"/>
              </a:solidFill>
              <a:latin typeface="Calibri"/>
              <a:ea typeface="Calibri"/>
              <a:cs typeface="Calibri"/>
              <a:sym typeface="Calibri"/>
            </a:endParaRPr>
          </a:p>
          <a:p>
            <a:pPr indent="-165100" lvl="0" marL="228600" rtl="0" algn="l">
              <a:lnSpc>
                <a:spcPct val="90000"/>
              </a:lnSpc>
              <a:spcBef>
                <a:spcPts val="1000"/>
              </a:spcBef>
              <a:spcAft>
                <a:spcPts val="0"/>
              </a:spcAft>
              <a:buClr>
                <a:schemeClr val="lt1"/>
              </a:buClr>
              <a:buSzPts val="1800"/>
              <a:buChar char="•"/>
            </a:pPr>
            <a:r>
              <a:rPr lang="en" sz="1800">
                <a:solidFill>
                  <a:schemeClr val="lt1"/>
                </a:solidFill>
                <a:latin typeface="Calibri"/>
                <a:ea typeface="Calibri"/>
                <a:cs typeface="Calibri"/>
                <a:sym typeface="Calibri"/>
              </a:rPr>
              <a:t>AFFORDABLE PRICES FOR ALL OUR REMARKABLE PRODUCTS AND SERVICES</a:t>
            </a:r>
            <a:endParaRPr sz="1800">
              <a:solidFill>
                <a:schemeClr val="lt1"/>
              </a:solidFill>
              <a:latin typeface="Calibri"/>
              <a:ea typeface="Calibri"/>
              <a:cs typeface="Calibri"/>
              <a:sym typeface="Calibri"/>
            </a:endParaRPr>
          </a:p>
          <a:p>
            <a:pPr indent="-165100" lvl="0" marL="228600" rtl="0" algn="l">
              <a:lnSpc>
                <a:spcPct val="90000"/>
              </a:lnSpc>
              <a:spcBef>
                <a:spcPts val="1000"/>
              </a:spcBef>
              <a:spcAft>
                <a:spcPts val="0"/>
              </a:spcAft>
              <a:buClr>
                <a:schemeClr val="lt1"/>
              </a:buClr>
              <a:buSzPts val="1800"/>
              <a:buChar char="•"/>
            </a:pPr>
            <a:r>
              <a:rPr lang="en" sz="1800">
                <a:solidFill>
                  <a:schemeClr val="lt1"/>
                </a:solidFill>
                <a:latin typeface="Calibri"/>
                <a:ea typeface="Calibri"/>
                <a:cs typeface="Calibri"/>
                <a:sym typeface="Calibri"/>
              </a:rPr>
              <a:t>PRICE ADVANTAGE OVER </a:t>
            </a:r>
            <a:r>
              <a:rPr lang="en" sz="1800">
                <a:solidFill>
                  <a:schemeClr val="lt1"/>
                </a:solidFill>
                <a:latin typeface="Calibri"/>
                <a:ea typeface="Calibri"/>
                <a:cs typeface="Calibri"/>
                <a:sym typeface="Calibri"/>
              </a:rPr>
              <a:t>COMPETITORS</a:t>
            </a:r>
            <a:endParaRPr sz="1800">
              <a:solidFill>
                <a:schemeClr val="lt1"/>
              </a:solidFill>
              <a:latin typeface="Calibri"/>
              <a:ea typeface="Calibri"/>
              <a:cs typeface="Calibri"/>
              <a:sym typeface="Calibri"/>
            </a:endParaRPr>
          </a:p>
          <a:p>
            <a:pPr indent="0" lvl="0" marL="0" rtl="0" algn="l">
              <a:lnSpc>
                <a:spcPct val="90000"/>
              </a:lnSpc>
              <a:spcBef>
                <a:spcPts val="100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1">
                                            <p:txEl>
                                              <p:pRg end="0" st="0"/>
                                            </p:txEl>
                                          </p:spTgt>
                                        </p:tgtEl>
                                        <p:attrNameLst>
                                          <p:attrName>style.visibility</p:attrName>
                                        </p:attrNameLst>
                                      </p:cBhvr>
                                      <p:to>
                                        <p:strVal val="visible"/>
                                      </p:to>
                                    </p:set>
                                    <p:anim calcmode="lin" valueType="num">
                                      <p:cBhvr additive="base">
                                        <p:cTn dur="1000"/>
                                        <p:tgtEl>
                                          <p:spTgt spid="10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1">
                                            <p:txEl>
                                              <p:pRg end="1" st="1"/>
                                            </p:txEl>
                                          </p:spTgt>
                                        </p:tgtEl>
                                        <p:attrNameLst>
                                          <p:attrName>style.visibility</p:attrName>
                                        </p:attrNameLst>
                                      </p:cBhvr>
                                      <p:to>
                                        <p:strVal val="visible"/>
                                      </p:to>
                                    </p:set>
                                    <p:anim calcmode="lin" valueType="num">
                                      <p:cBhvr additive="base">
                                        <p:cTn dur="1000"/>
                                        <p:tgtEl>
                                          <p:spTgt spid="101">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1">
                                            <p:txEl>
                                              <p:pRg end="2" st="2"/>
                                            </p:txEl>
                                          </p:spTgt>
                                        </p:tgtEl>
                                        <p:attrNameLst>
                                          <p:attrName>style.visibility</p:attrName>
                                        </p:attrNameLst>
                                      </p:cBhvr>
                                      <p:to>
                                        <p:strVal val="visible"/>
                                      </p:to>
                                    </p:set>
                                    <p:anim calcmode="lin" valueType="num">
                                      <p:cBhvr additive="base">
                                        <p:cTn dur="1000"/>
                                        <p:tgtEl>
                                          <p:spTgt spid="101">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1">
                                            <p:txEl>
                                              <p:pRg end="3" st="3"/>
                                            </p:txEl>
                                          </p:spTgt>
                                        </p:tgtEl>
                                        <p:attrNameLst>
                                          <p:attrName>style.visibility</p:attrName>
                                        </p:attrNameLst>
                                      </p:cBhvr>
                                      <p:to>
                                        <p:strVal val="visible"/>
                                      </p:to>
                                    </p:set>
                                    <p:anim calcmode="lin" valueType="num">
                                      <p:cBhvr additive="base">
                                        <p:cTn dur="1000"/>
                                        <p:tgtEl>
                                          <p:spTgt spid="101">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1">
                                            <p:txEl>
                                              <p:pRg end="4" st="4"/>
                                            </p:txEl>
                                          </p:spTgt>
                                        </p:tgtEl>
                                        <p:attrNameLst>
                                          <p:attrName>style.visibility</p:attrName>
                                        </p:attrNameLst>
                                      </p:cBhvr>
                                      <p:to>
                                        <p:strVal val="visible"/>
                                      </p:to>
                                    </p:set>
                                    <p:anim calcmode="lin" valueType="num">
                                      <p:cBhvr additive="base">
                                        <p:cTn dur="1000"/>
                                        <p:tgtEl>
                                          <p:spTgt spid="101">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1">
                                            <p:txEl>
                                              <p:pRg end="5" st="5"/>
                                            </p:txEl>
                                          </p:spTgt>
                                        </p:tgtEl>
                                        <p:attrNameLst>
                                          <p:attrName>style.visibility</p:attrName>
                                        </p:attrNameLst>
                                      </p:cBhvr>
                                      <p:to>
                                        <p:strVal val="visible"/>
                                      </p:to>
                                    </p:set>
                                    <p:anim calcmode="lin" valueType="num">
                                      <p:cBhvr additive="base">
                                        <p:cTn dur="1000"/>
                                        <p:tgtEl>
                                          <p:spTgt spid="101">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1">
                                            <p:txEl>
                                              <p:pRg end="6" st="6"/>
                                            </p:txEl>
                                          </p:spTgt>
                                        </p:tgtEl>
                                        <p:attrNameLst>
                                          <p:attrName>style.visibility</p:attrName>
                                        </p:attrNameLst>
                                      </p:cBhvr>
                                      <p:to>
                                        <p:strVal val="visible"/>
                                      </p:to>
                                    </p:set>
                                    <p:anim calcmode="lin" valueType="num">
                                      <p:cBhvr additive="base">
                                        <p:cTn dur="1000"/>
                                        <p:tgtEl>
                                          <p:spTgt spid="101">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1">
                                            <p:txEl>
                                              <p:pRg end="7" st="7"/>
                                            </p:txEl>
                                          </p:spTgt>
                                        </p:tgtEl>
                                        <p:attrNameLst>
                                          <p:attrName>style.visibility</p:attrName>
                                        </p:attrNameLst>
                                      </p:cBhvr>
                                      <p:to>
                                        <p:strVal val="visible"/>
                                      </p:to>
                                    </p:set>
                                    <p:anim calcmode="lin" valueType="num">
                                      <p:cBhvr additive="base">
                                        <p:cTn dur="1000"/>
                                        <p:tgtEl>
                                          <p:spTgt spid="101">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1">
                                            <p:txEl>
                                              <p:pRg end="8" st="8"/>
                                            </p:txEl>
                                          </p:spTgt>
                                        </p:tgtEl>
                                        <p:attrNameLst>
                                          <p:attrName>style.visibility</p:attrName>
                                        </p:attrNameLst>
                                      </p:cBhvr>
                                      <p:to>
                                        <p:strVal val="visible"/>
                                      </p:to>
                                    </p:set>
                                    <p:anim calcmode="lin" valueType="num">
                                      <p:cBhvr additive="base">
                                        <p:cTn dur="1000"/>
                                        <p:tgtEl>
                                          <p:spTgt spid="101">
                                            <p:txEl>
                                              <p:pRg end="8" st="8"/>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5" name="Shape 105"/>
        <p:cNvGrpSpPr/>
        <p:nvPr/>
      </p:nvGrpSpPr>
      <p:grpSpPr>
        <a:xfrm>
          <a:off x="0" y="0"/>
          <a:ext cx="0" cy="0"/>
          <a:chOff x="0" y="0"/>
          <a:chExt cx="0" cy="0"/>
        </a:xfrm>
      </p:grpSpPr>
      <p:sp>
        <p:nvSpPr>
          <p:cNvPr id="106" name="Google Shape;106;p22"/>
          <p:cNvSpPr txBox="1"/>
          <p:nvPr/>
        </p:nvSpPr>
        <p:spPr>
          <a:xfrm>
            <a:off x="493475" y="1195725"/>
            <a:ext cx="2249100" cy="30462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0"/>
              </a:spcBef>
              <a:spcAft>
                <a:spcPts val="0"/>
              </a:spcAft>
              <a:buNone/>
            </a:pPr>
            <a:r>
              <a:rPr lang="en" sz="2160">
                <a:solidFill>
                  <a:schemeClr val="lt1"/>
                </a:solidFill>
                <a:latin typeface="Calibri"/>
                <a:ea typeface="Calibri"/>
                <a:cs typeface="Calibri"/>
                <a:sym typeface="Calibri"/>
              </a:rPr>
              <a:t>...RELAXATION GUARANTEED</a:t>
            </a:r>
            <a:br>
              <a:rPr lang="en" sz="2160">
                <a:solidFill>
                  <a:schemeClr val="lt1"/>
                </a:solidFill>
                <a:latin typeface="Calibri"/>
                <a:ea typeface="Calibri"/>
                <a:cs typeface="Calibri"/>
                <a:sym typeface="Calibri"/>
              </a:rPr>
            </a:br>
            <a:endParaRPr sz="2160">
              <a:solidFill>
                <a:schemeClr val="lt1"/>
              </a:solidFill>
              <a:latin typeface="Calibri"/>
              <a:ea typeface="Calibri"/>
              <a:cs typeface="Calibri"/>
              <a:sym typeface="Calibri"/>
            </a:endParaRPr>
          </a:p>
          <a:p>
            <a:pPr indent="0" lvl="0" marL="0" rtl="0" algn="ctr">
              <a:lnSpc>
                <a:spcPct val="90000"/>
              </a:lnSpc>
              <a:spcBef>
                <a:spcPts val="0"/>
              </a:spcBef>
              <a:spcAft>
                <a:spcPts val="0"/>
              </a:spcAft>
              <a:buNone/>
            </a:pPr>
            <a:br>
              <a:rPr lang="en" sz="2160">
                <a:solidFill>
                  <a:schemeClr val="lt1"/>
                </a:solidFill>
                <a:latin typeface="Calibri"/>
                <a:ea typeface="Calibri"/>
                <a:cs typeface="Calibri"/>
                <a:sym typeface="Calibri"/>
              </a:rPr>
            </a:br>
            <a:r>
              <a:rPr lang="en" sz="2160">
                <a:solidFill>
                  <a:schemeClr val="lt1"/>
                </a:solidFill>
                <a:latin typeface="Calibri"/>
                <a:ea typeface="Calibri"/>
                <a:cs typeface="Calibri"/>
                <a:sym typeface="Calibri"/>
              </a:rPr>
              <a:t>WE CREATE ENTERTAINING PROGRAMS TO MAKE PEOPLE AT ALL AGE GROUPS HAPPIER</a:t>
            </a:r>
            <a:br>
              <a:rPr lang="en" sz="2160">
                <a:solidFill>
                  <a:schemeClr val="lt1"/>
                </a:solidFill>
                <a:latin typeface="Calibri"/>
                <a:ea typeface="Calibri"/>
                <a:cs typeface="Calibri"/>
                <a:sym typeface="Calibri"/>
              </a:rPr>
            </a:br>
            <a:br>
              <a:rPr lang="en" sz="2160">
                <a:solidFill>
                  <a:schemeClr val="lt1"/>
                </a:solidFill>
                <a:latin typeface="Calibri"/>
                <a:ea typeface="Calibri"/>
                <a:cs typeface="Calibri"/>
                <a:sym typeface="Calibri"/>
              </a:rPr>
            </a:br>
            <a:endParaRPr sz="2160">
              <a:solidFill>
                <a:schemeClr val="lt1"/>
              </a:solidFill>
              <a:latin typeface="Calibri"/>
              <a:ea typeface="Calibri"/>
              <a:cs typeface="Calibri"/>
              <a:sym typeface="Calibri"/>
            </a:endParaRPr>
          </a:p>
        </p:txBody>
      </p:sp>
      <p:sp>
        <p:nvSpPr>
          <p:cNvPr id="107" name="Google Shape;107;p22"/>
          <p:cNvSpPr txBox="1"/>
          <p:nvPr/>
        </p:nvSpPr>
        <p:spPr>
          <a:xfrm>
            <a:off x="2555650" y="882550"/>
            <a:ext cx="2967300" cy="540300"/>
          </a:xfrm>
          <a:prstGeom prst="rect">
            <a:avLst/>
          </a:prstGeom>
          <a:noFill/>
          <a:ln>
            <a:noFill/>
          </a:ln>
        </p:spPr>
        <p:txBody>
          <a:bodyPr anchorCtr="0" anchor="ctr" bIns="163825" lIns="163825" spcFirstLastPara="1" rIns="163825" wrap="square" tIns="163825">
            <a:noAutofit/>
          </a:bodyPr>
          <a:lstStyle/>
          <a:p>
            <a:pPr indent="0" lvl="0" marL="0" marR="0" rtl="0" algn="l">
              <a:lnSpc>
                <a:spcPct val="90000"/>
              </a:lnSpc>
              <a:spcBef>
                <a:spcPts val="0"/>
              </a:spcBef>
              <a:spcAft>
                <a:spcPts val="0"/>
              </a:spcAft>
              <a:buClr>
                <a:srgbClr val="FFFFFF"/>
              </a:buClr>
              <a:buSzPts val="4300"/>
              <a:buFont typeface="Calibri"/>
              <a:buNone/>
            </a:pPr>
            <a:r>
              <a:rPr lang="en" sz="2400">
                <a:solidFill>
                  <a:srgbClr val="FFFFFF"/>
                </a:solidFill>
                <a:latin typeface="Calibri"/>
                <a:ea typeface="Calibri"/>
                <a:cs typeface="Calibri"/>
                <a:sym typeface="Calibri"/>
              </a:rPr>
              <a:t>HORSE-RIDING</a:t>
            </a:r>
            <a:endParaRPr sz="2400">
              <a:solidFill>
                <a:srgbClr val="FFFFFF"/>
              </a:solidFill>
              <a:latin typeface="Calibri"/>
              <a:ea typeface="Calibri"/>
              <a:cs typeface="Calibri"/>
              <a:sym typeface="Calibri"/>
            </a:endParaRPr>
          </a:p>
        </p:txBody>
      </p:sp>
      <p:sp>
        <p:nvSpPr>
          <p:cNvPr id="108" name="Google Shape;108;p22"/>
          <p:cNvSpPr txBox="1"/>
          <p:nvPr/>
        </p:nvSpPr>
        <p:spPr>
          <a:xfrm>
            <a:off x="4368223" y="1561050"/>
            <a:ext cx="2796600" cy="459600"/>
          </a:xfrm>
          <a:prstGeom prst="rect">
            <a:avLst/>
          </a:prstGeom>
          <a:noFill/>
          <a:ln>
            <a:noFill/>
          </a:ln>
        </p:spPr>
        <p:txBody>
          <a:bodyPr anchorCtr="0" anchor="ctr" bIns="163825" lIns="163825" spcFirstLastPara="1" rIns="163825" wrap="square" tIns="163825">
            <a:noAutofit/>
          </a:bodyPr>
          <a:lstStyle/>
          <a:p>
            <a:pPr indent="0" lvl="0" marL="0" marR="0" rtl="0" algn="l">
              <a:lnSpc>
                <a:spcPct val="90000"/>
              </a:lnSpc>
              <a:spcBef>
                <a:spcPts val="0"/>
              </a:spcBef>
              <a:spcAft>
                <a:spcPts val="0"/>
              </a:spcAft>
              <a:buClr>
                <a:srgbClr val="FFFFFF"/>
              </a:buClr>
              <a:buSzPts val="4300"/>
              <a:buFont typeface="Calibri"/>
              <a:buNone/>
            </a:pPr>
            <a:r>
              <a:rPr lang="en" sz="1800">
                <a:solidFill>
                  <a:srgbClr val="FFFFFF"/>
                </a:solidFill>
                <a:latin typeface="Calibri"/>
                <a:ea typeface="Calibri"/>
                <a:cs typeface="Calibri"/>
                <a:sym typeface="Calibri"/>
              </a:rPr>
              <a:t>HIKING</a:t>
            </a:r>
            <a:endParaRPr sz="1800">
              <a:solidFill>
                <a:srgbClr val="FFFFFF"/>
              </a:solidFill>
              <a:latin typeface="Calibri"/>
              <a:ea typeface="Calibri"/>
              <a:cs typeface="Calibri"/>
              <a:sym typeface="Calibri"/>
            </a:endParaRPr>
          </a:p>
        </p:txBody>
      </p:sp>
      <p:sp>
        <p:nvSpPr>
          <p:cNvPr id="109" name="Google Shape;109;p22"/>
          <p:cNvSpPr txBox="1"/>
          <p:nvPr/>
        </p:nvSpPr>
        <p:spPr>
          <a:xfrm>
            <a:off x="6216425" y="882550"/>
            <a:ext cx="2362500" cy="4596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lang="en" sz="1800">
                <a:solidFill>
                  <a:schemeClr val="lt1"/>
                </a:solidFill>
                <a:latin typeface="Calibri"/>
                <a:ea typeface="Calibri"/>
                <a:cs typeface="Calibri"/>
                <a:sym typeface="Calibri"/>
              </a:rPr>
              <a:t>MOUNTAIN-CLIMBING</a:t>
            </a:r>
            <a:endParaRPr sz="1800">
              <a:solidFill>
                <a:schemeClr val="lt1"/>
              </a:solidFill>
              <a:latin typeface="Calibri"/>
              <a:ea typeface="Calibri"/>
              <a:cs typeface="Calibri"/>
              <a:sym typeface="Calibri"/>
            </a:endParaRPr>
          </a:p>
        </p:txBody>
      </p:sp>
      <p:sp>
        <p:nvSpPr>
          <p:cNvPr id="110" name="Google Shape;110;p22"/>
          <p:cNvSpPr txBox="1"/>
          <p:nvPr/>
        </p:nvSpPr>
        <p:spPr>
          <a:xfrm>
            <a:off x="6059825" y="3332075"/>
            <a:ext cx="2675700" cy="4158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lang="en" sz="1800">
                <a:solidFill>
                  <a:schemeClr val="lt1"/>
                </a:solidFill>
                <a:latin typeface="Calibri"/>
                <a:ea typeface="Calibri"/>
                <a:cs typeface="Calibri"/>
                <a:sym typeface="Calibri"/>
              </a:rPr>
              <a:t>SKIING/SNOWBOARDING </a:t>
            </a:r>
            <a:endParaRPr sz="1800">
              <a:solidFill>
                <a:schemeClr val="lt1"/>
              </a:solidFill>
              <a:latin typeface="Calibri"/>
              <a:ea typeface="Calibri"/>
              <a:cs typeface="Calibri"/>
              <a:sym typeface="Calibri"/>
            </a:endParaRPr>
          </a:p>
        </p:txBody>
      </p:sp>
      <p:sp>
        <p:nvSpPr>
          <p:cNvPr id="111" name="Google Shape;111;p22"/>
          <p:cNvSpPr txBox="1"/>
          <p:nvPr/>
        </p:nvSpPr>
        <p:spPr>
          <a:xfrm>
            <a:off x="5790500" y="3930475"/>
            <a:ext cx="1706400" cy="9657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lang="en" sz="4400">
                <a:solidFill>
                  <a:srgbClr val="FFFFFF"/>
                </a:solidFill>
                <a:latin typeface="Calibri"/>
                <a:ea typeface="Calibri"/>
                <a:cs typeface="Calibri"/>
                <a:sym typeface="Calibri"/>
              </a:rPr>
              <a:t>....</a:t>
            </a:r>
            <a:endParaRPr sz="4400">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06"/>
                                        </p:tgtEl>
                                        <p:attrNameLst>
                                          <p:attrName>style.visibility</p:attrName>
                                        </p:attrNameLst>
                                      </p:cBhvr>
                                      <p:to>
                                        <p:strVal val="visible"/>
                                      </p:to>
                                    </p:set>
                                    <p:anim calcmode="lin" valueType="num">
                                      <p:cBhvr additive="base">
                                        <p:cTn dur="1000"/>
                                        <p:tgtEl>
                                          <p:spTgt spid="106"/>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09"/>
                                        </p:tgtEl>
                                        <p:attrNameLst>
                                          <p:attrName>style.visibility</p:attrName>
                                        </p:attrNameLst>
                                      </p:cBhvr>
                                      <p:to>
                                        <p:strVal val="visible"/>
                                      </p:to>
                                    </p:set>
                                    <p:anim calcmode="lin" valueType="num">
                                      <p:cBhvr additive="base">
                                        <p:cTn dur="1000"/>
                                        <p:tgtEl>
                                          <p:spTgt spid="10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7"/>
                                        </p:tgtEl>
                                        <p:attrNameLst>
                                          <p:attrName>style.visibility</p:attrName>
                                        </p:attrNameLst>
                                      </p:cBhvr>
                                      <p:to>
                                        <p:strVal val="visible"/>
                                      </p:to>
                                    </p:set>
                                    <p:anim calcmode="lin" valueType="num">
                                      <p:cBhvr additive="base">
                                        <p:cTn dur="1000"/>
                                        <p:tgtEl>
                                          <p:spTgt spid="107"/>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8"/>
                                        </p:tgtEl>
                                        <p:attrNameLst>
                                          <p:attrName>style.visibility</p:attrName>
                                        </p:attrNameLst>
                                      </p:cBhvr>
                                      <p:to>
                                        <p:strVal val="visible"/>
                                      </p:to>
                                    </p:set>
                                    <p:animEffect filter="fade" transition="in">
                                      <p:cBhvr>
                                        <p:cTn dur="1000"/>
                                        <p:tgtEl>
                                          <p:spTgt spid="10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
                                        </p:tgtEl>
                                        <p:attrNameLst>
                                          <p:attrName>style.visibility</p:attrName>
                                        </p:attrNameLst>
                                      </p:cBhvr>
                                      <p:to>
                                        <p:strVal val="visible"/>
                                      </p:to>
                                    </p:set>
                                    <p:anim calcmode="lin" valueType="num">
                                      <p:cBhvr additive="base">
                                        <p:cTn dur="1000"/>
                                        <p:tgtEl>
                                          <p:spTgt spid="110"/>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1"/>
                                        </p:tgtEl>
                                        <p:attrNameLst>
                                          <p:attrName>style.visibility</p:attrName>
                                        </p:attrNameLst>
                                      </p:cBhvr>
                                      <p:to>
                                        <p:strVal val="visible"/>
                                      </p:to>
                                    </p:set>
                                    <p:animEffect filter="fade" transition="in">
                                      <p:cBhvr>
                                        <p:cTn dur="1000"/>
                                        <p:tgtEl>
                                          <p:spTgt spid="11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5" name="Shape 115"/>
        <p:cNvGrpSpPr/>
        <p:nvPr/>
      </p:nvGrpSpPr>
      <p:grpSpPr>
        <a:xfrm>
          <a:off x="0" y="0"/>
          <a:ext cx="0" cy="0"/>
          <a:chOff x="0" y="0"/>
          <a:chExt cx="0" cy="0"/>
        </a:xfrm>
      </p:grpSpPr>
      <p:pic>
        <p:nvPicPr>
          <p:cNvPr descr="A képen fa, fű, kültéri, talaj látható&#10;&#10;Automatikusan generált leírás" id="116" name="Google Shape;116;p23"/>
          <p:cNvPicPr preferRelativeResize="0"/>
          <p:nvPr/>
        </p:nvPicPr>
        <p:blipFill rotWithShape="1">
          <a:blip r:embed="rId3">
            <a:alphaModFix/>
          </a:blip>
          <a:srcRect b="10634" l="0" r="0" t="0"/>
          <a:stretch/>
        </p:blipFill>
        <p:spPr>
          <a:xfrm>
            <a:off x="1831550" y="446025"/>
            <a:ext cx="5485200" cy="4697400"/>
          </a:xfrm>
          <a:prstGeom prst="rect">
            <a:avLst/>
          </a:prstGeom>
          <a:noFill/>
          <a:ln>
            <a:noFill/>
          </a:ln>
        </p:spPr>
      </p:pic>
      <p:sp>
        <p:nvSpPr>
          <p:cNvPr id="117" name="Google Shape;117;p23"/>
          <p:cNvSpPr txBox="1"/>
          <p:nvPr/>
        </p:nvSpPr>
        <p:spPr>
          <a:xfrm>
            <a:off x="115375" y="3956075"/>
            <a:ext cx="3129600" cy="928800"/>
          </a:xfrm>
          <a:prstGeom prst="rect">
            <a:avLst/>
          </a:prstGeom>
          <a:noFill/>
          <a:ln>
            <a:noFill/>
          </a:ln>
          <a:effectLst>
            <a:outerShdw blurRad="57150" rotWithShape="0" algn="bl" dir="5400000" dist="19050">
              <a:srgbClr val="000000">
                <a:alpha val="67000"/>
              </a:srgbClr>
            </a:outerShdw>
          </a:effectLst>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b="1" i="1" lang="en" sz="2400" u="sng">
                <a:solidFill>
                  <a:srgbClr val="FFFFFF"/>
                </a:solidFill>
                <a:latin typeface="Calibri"/>
                <a:ea typeface="Calibri"/>
                <a:cs typeface="Calibri"/>
                <a:sym typeface="Calibri"/>
              </a:rPr>
              <a:t>SWIMMING POOL</a:t>
            </a:r>
            <a:endParaRPr b="1" i="1" sz="2400" u="sng">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7"/>
                                        </p:tgtEl>
                                        <p:attrNameLst>
                                          <p:attrName>style.visibility</p:attrName>
                                        </p:attrNameLst>
                                      </p:cBhvr>
                                      <p:to>
                                        <p:strVal val="visible"/>
                                      </p:to>
                                    </p:set>
                                    <p:animEffect filter="fade" transition="in">
                                      <p:cBhvr>
                                        <p:cTn dur="1000"/>
                                        <p:tgtEl>
                                          <p:spTgt spid="11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3F3F3"/>
        </a:solidFill>
      </p:bgPr>
    </p:bg>
    <p:spTree>
      <p:nvGrpSpPr>
        <p:cNvPr id="121" name="Shape 121"/>
        <p:cNvGrpSpPr/>
        <p:nvPr/>
      </p:nvGrpSpPr>
      <p:grpSpPr>
        <a:xfrm>
          <a:off x="0" y="0"/>
          <a:ext cx="0" cy="0"/>
          <a:chOff x="0" y="0"/>
          <a:chExt cx="0" cy="0"/>
        </a:xfrm>
      </p:grpSpPr>
      <p:pic>
        <p:nvPicPr>
          <p:cNvPr id="122" name="Google Shape;122;p24"/>
          <p:cNvPicPr preferRelativeResize="0"/>
          <p:nvPr/>
        </p:nvPicPr>
        <p:blipFill>
          <a:blip r:embed="rId3">
            <a:alphaModFix/>
          </a:blip>
          <a:stretch>
            <a:fillRect/>
          </a:stretch>
        </p:blipFill>
        <p:spPr>
          <a:xfrm>
            <a:off x="152400" y="152400"/>
            <a:ext cx="8602134" cy="4838701"/>
          </a:xfrm>
          <a:prstGeom prst="rect">
            <a:avLst/>
          </a:prstGeom>
          <a:noFill/>
          <a:ln>
            <a:noFill/>
          </a:ln>
        </p:spPr>
      </p:pic>
      <p:sp>
        <p:nvSpPr>
          <p:cNvPr id="123" name="Google Shape;123;p24"/>
          <p:cNvSpPr txBox="1"/>
          <p:nvPr/>
        </p:nvSpPr>
        <p:spPr>
          <a:xfrm>
            <a:off x="304800" y="304800"/>
            <a:ext cx="2048700" cy="9003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b="1" i="1" lang="en" sz="3000" u="sng">
                <a:solidFill>
                  <a:srgbClr val="FFFFFF"/>
                </a:solidFill>
                <a:latin typeface="Calibri"/>
                <a:ea typeface="Calibri"/>
                <a:cs typeface="Calibri"/>
                <a:sym typeface="Calibri"/>
              </a:rPr>
              <a:t>SAUNA</a:t>
            </a:r>
            <a:endParaRPr b="1" i="1" sz="3000" u="sng">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23"/>
                                        </p:tgtEl>
                                        <p:attrNameLst>
                                          <p:attrName>style.visibility</p:attrName>
                                        </p:attrNameLst>
                                      </p:cBhvr>
                                      <p:to>
                                        <p:strVal val="visible"/>
                                      </p:to>
                                    </p:set>
                                    <p:anim calcmode="lin" valueType="num">
                                      <p:cBhvr additive="base">
                                        <p:cTn dur="1000"/>
                                        <p:tgtEl>
                                          <p:spTgt spid="12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127" name="Shape 127"/>
        <p:cNvGrpSpPr/>
        <p:nvPr/>
      </p:nvGrpSpPr>
      <p:grpSpPr>
        <a:xfrm>
          <a:off x="0" y="0"/>
          <a:ext cx="0" cy="0"/>
          <a:chOff x="0" y="0"/>
          <a:chExt cx="0" cy="0"/>
        </a:xfrm>
      </p:grpSpPr>
      <p:pic>
        <p:nvPicPr>
          <p:cNvPr id="128" name="Google Shape;128;p25"/>
          <p:cNvPicPr preferRelativeResize="0"/>
          <p:nvPr/>
        </p:nvPicPr>
        <p:blipFill>
          <a:blip r:embed="rId3">
            <a:alphaModFix/>
          </a:blip>
          <a:stretch>
            <a:fillRect/>
          </a:stretch>
        </p:blipFill>
        <p:spPr>
          <a:xfrm>
            <a:off x="0" y="66425"/>
            <a:ext cx="9144001" cy="5143501"/>
          </a:xfrm>
          <a:prstGeom prst="rect">
            <a:avLst/>
          </a:prstGeom>
          <a:noFill/>
          <a:ln>
            <a:noFill/>
          </a:ln>
        </p:spPr>
      </p:pic>
      <p:sp>
        <p:nvSpPr>
          <p:cNvPr id="129" name="Google Shape;129;p25"/>
          <p:cNvSpPr txBox="1"/>
          <p:nvPr/>
        </p:nvSpPr>
        <p:spPr>
          <a:xfrm>
            <a:off x="0" y="0"/>
            <a:ext cx="3000000" cy="30000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lang="en" sz="2400">
                <a:solidFill>
                  <a:srgbClr val="FFFFFF"/>
                </a:solidFill>
                <a:highlight>
                  <a:srgbClr val="000000"/>
                </a:highlight>
                <a:latin typeface="Calibri"/>
                <a:ea typeface="Calibri"/>
                <a:cs typeface="Calibri"/>
                <a:sym typeface="Calibri"/>
              </a:rPr>
              <a:t>SPA</a:t>
            </a:r>
            <a:br>
              <a:rPr lang="en" sz="2400">
                <a:solidFill>
                  <a:srgbClr val="FFFFFF"/>
                </a:solidFill>
                <a:highlight>
                  <a:srgbClr val="000000"/>
                </a:highlight>
                <a:latin typeface="Calibri"/>
                <a:ea typeface="Calibri"/>
                <a:cs typeface="Calibri"/>
                <a:sym typeface="Calibri"/>
              </a:rPr>
            </a:br>
            <a:br>
              <a:rPr lang="en" sz="2400">
                <a:solidFill>
                  <a:srgbClr val="FFFFFF"/>
                </a:solidFill>
                <a:highlight>
                  <a:srgbClr val="000000"/>
                </a:highlight>
                <a:latin typeface="Calibri"/>
                <a:ea typeface="Calibri"/>
                <a:cs typeface="Calibri"/>
                <a:sym typeface="Calibri"/>
              </a:rPr>
            </a:br>
            <a:r>
              <a:rPr lang="en" sz="2400">
                <a:solidFill>
                  <a:srgbClr val="FFFFFF"/>
                </a:solidFill>
                <a:highlight>
                  <a:srgbClr val="000000"/>
                </a:highlight>
                <a:latin typeface="Calibri"/>
                <a:ea typeface="Calibri"/>
                <a:cs typeface="Calibri"/>
                <a:sym typeface="Calibri"/>
              </a:rPr>
              <a:t>WELLNESS</a:t>
            </a:r>
            <a:endParaRPr sz="2400">
              <a:solidFill>
                <a:srgbClr val="FFFFFF"/>
              </a:solidFill>
              <a:highlight>
                <a:srgbClr val="000000"/>
              </a:highlight>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29"/>
                                        </p:tgtEl>
                                        <p:attrNameLst>
                                          <p:attrName>style.visibility</p:attrName>
                                        </p:attrNameLst>
                                      </p:cBhvr>
                                      <p:to>
                                        <p:strVal val="visible"/>
                                      </p:to>
                                    </p:set>
                                    <p:anim calcmode="lin" valueType="num">
                                      <p:cBhvr additive="base">
                                        <p:cTn dur="1000"/>
                                        <p:tgtEl>
                                          <p:spTgt spid="129"/>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133" name="Shape 133"/>
        <p:cNvGrpSpPr/>
        <p:nvPr/>
      </p:nvGrpSpPr>
      <p:grpSpPr>
        <a:xfrm>
          <a:off x="0" y="0"/>
          <a:ext cx="0" cy="0"/>
          <a:chOff x="0" y="0"/>
          <a:chExt cx="0" cy="0"/>
        </a:xfrm>
      </p:grpSpPr>
      <p:pic>
        <p:nvPicPr>
          <p:cNvPr descr="A képen kültéri, ló, lovaglás, égbolt látható&#10;&#10;Automatikusan generált leírás" id="134" name="Google Shape;134;p26"/>
          <p:cNvPicPr preferRelativeResize="0"/>
          <p:nvPr/>
        </p:nvPicPr>
        <p:blipFill rotWithShape="1">
          <a:blip r:embed="rId3">
            <a:alphaModFix/>
          </a:blip>
          <a:srcRect b="0" l="21137" r="27281" t="0"/>
          <a:stretch/>
        </p:blipFill>
        <p:spPr>
          <a:xfrm>
            <a:off x="2" y="0"/>
            <a:ext cx="4637100" cy="6858000"/>
          </a:xfrm>
          <a:prstGeom prst="rect">
            <a:avLst/>
          </a:prstGeom>
          <a:noFill/>
          <a:ln>
            <a:noFill/>
          </a:ln>
        </p:spPr>
      </p:pic>
      <p:sp>
        <p:nvSpPr>
          <p:cNvPr id="135" name="Google Shape;135;p26"/>
          <p:cNvSpPr/>
          <p:nvPr/>
        </p:nvSpPr>
        <p:spPr>
          <a:xfrm>
            <a:off x="4637247" y="0"/>
            <a:ext cx="7554900" cy="6858000"/>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36" name="Google Shape;136;p26"/>
          <p:cNvSpPr txBox="1"/>
          <p:nvPr/>
        </p:nvSpPr>
        <p:spPr>
          <a:xfrm>
            <a:off x="4774351" y="649578"/>
            <a:ext cx="4369500" cy="19221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 sz="2400">
                <a:solidFill>
                  <a:srgbClr val="FFFFFF"/>
                </a:solidFill>
                <a:latin typeface="Calibri"/>
                <a:ea typeface="Calibri"/>
                <a:cs typeface="Calibri"/>
                <a:sym typeface="Calibri"/>
              </a:rPr>
              <a:t>HORSE-RIDING</a:t>
            </a:r>
            <a:br>
              <a:rPr lang="en" sz="2400">
                <a:solidFill>
                  <a:srgbClr val="FFFFFF"/>
                </a:solidFill>
                <a:latin typeface="Calibri"/>
                <a:ea typeface="Calibri"/>
                <a:cs typeface="Calibri"/>
                <a:sym typeface="Calibri"/>
              </a:rPr>
            </a:br>
            <a:endParaRPr sz="2400">
              <a:solidFill>
                <a:srgbClr val="FFFFFF"/>
              </a:solidFill>
              <a:latin typeface="Calibri"/>
              <a:ea typeface="Calibri"/>
              <a:cs typeface="Calibri"/>
              <a:sym typeface="Calibri"/>
            </a:endParaRPr>
          </a:p>
        </p:txBody>
      </p:sp>
      <p:sp>
        <p:nvSpPr>
          <p:cNvPr id="137" name="Google Shape;137;p26"/>
          <p:cNvSpPr txBox="1"/>
          <p:nvPr/>
        </p:nvSpPr>
        <p:spPr>
          <a:xfrm>
            <a:off x="9710231" y="6870700"/>
            <a:ext cx="2481900" cy="200100"/>
          </a:xfrm>
          <a:prstGeom prst="rect">
            <a:avLst/>
          </a:prstGeom>
          <a:solidFill>
            <a:srgbClr val="000000"/>
          </a:solid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 sz="700">
                <a:solidFill>
                  <a:srgbClr val="FFFFFF"/>
                </a:solidFill>
                <a:latin typeface="Calibri"/>
                <a:ea typeface="Calibri"/>
                <a:cs typeface="Calibri"/>
                <a:sym typeface="Calibri"/>
              </a:rPr>
              <a:t>Cím: </a:t>
            </a:r>
            <a:r>
              <a:rPr lang="en" sz="700" u="sng">
                <a:solidFill>
                  <a:srgbClr val="0563C1"/>
                </a:solidFill>
                <a:latin typeface="Calibri"/>
                <a:ea typeface="Calibri"/>
                <a:cs typeface="Calibri"/>
                <a:sym typeface="Calibri"/>
                <a:hlinkClick r:id="rId4"/>
              </a:rPr>
              <a:t>Fénykép</a:t>
            </a:r>
            <a:r>
              <a:rPr lang="en" sz="700">
                <a:solidFill>
                  <a:srgbClr val="FFFFFF"/>
                </a:solidFill>
                <a:latin typeface="Calibri"/>
                <a:ea typeface="Calibri"/>
                <a:cs typeface="Calibri"/>
                <a:sym typeface="Calibri"/>
              </a:rPr>
              <a:t>, készítette: Ismeretlen a készítő, licenc: </a:t>
            </a:r>
            <a:r>
              <a:rPr lang="en" sz="700" u="sng">
                <a:solidFill>
                  <a:srgbClr val="0563C1"/>
                </a:solidFill>
                <a:latin typeface="Calibri"/>
                <a:ea typeface="Calibri"/>
                <a:cs typeface="Calibri"/>
                <a:sym typeface="Calibri"/>
                <a:hlinkClick r:id="rId5"/>
              </a:rPr>
              <a:t>CC BY-SA</a:t>
            </a:r>
            <a:endParaRPr sz="700">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36"/>
                                        </p:tgtEl>
                                        <p:attrNameLst>
                                          <p:attrName>style.visibility</p:attrName>
                                        </p:attrNameLst>
                                      </p:cBhvr>
                                      <p:to>
                                        <p:strVal val="visible"/>
                                      </p:to>
                                    </p:set>
                                    <p:anim calcmode="lin" valueType="num">
                                      <p:cBhvr additive="base">
                                        <p:cTn dur="1000"/>
                                        <p:tgtEl>
                                          <p:spTgt spid="13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141" name="Shape 141"/>
        <p:cNvGrpSpPr/>
        <p:nvPr/>
      </p:nvGrpSpPr>
      <p:grpSpPr>
        <a:xfrm>
          <a:off x="0" y="0"/>
          <a:ext cx="0" cy="0"/>
          <a:chOff x="0" y="0"/>
          <a:chExt cx="0" cy="0"/>
        </a:xfrm>
      </p:grpSpPr>
      <p:sp>
        <p:nvSpPr>
          <p:cNvPr id="142" name="Google Shape;142;p27"/>
          <p:cNvSpPr txBox="1"/>
          <p:nvPr/>
        </p:nvSpPr>
        <p:spPr>
          <a:xfrm>
            <a:off x="47450" y="237300"/>
            <a:ext cx="4014300" cy="49062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lang="en" sz="2400">
                <a:solidFill>
                  <a:srgbClr val="FFFFFF"/>
                </a:solidFill>
                <a:latin typeface="Calibri"/>
                <a:ea typeface="Calibri"/>
                <a:cs typeface="Calibri"/>
                <a:sym typeface="Calibri"/>
              </a:rPr>
              <a:t>HIKING</a:t>
            </a:r>
            <a:br>
              <a:rPr lang="en" sz="2400">
                <a:solidFill>
                  <a:srgbClr val="FFFFFF"/>
                </a:solidFill>
                <a:latin typeface="Calibri"/>
                <a:ea typeface="Calibri"/>
                <a:cs typeface="Calibri"/>
                <a:sym typeface="Calibri"/>
              </a:rPr>
            </a:br>
            <a:br>
              <a:rPr lang="en" sz="2400">
                <a:solidFill>
                  <a:srgbClr val="FFFFFF"/>
                </a:solidFill>
                <a:latin typeface="Calibri"/>
                <a:ea typeface="Calibri"/>
                <a:cs typeface="Calibri"/>
                <a:sym typeface="Calibri"/>
              </a:rPr>
            </a:br>
            <a:endParaRPr sz="24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r>
              <a:t/>
            </a:r>
            <a:endParaRPr sz="24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r>
              <a:t/>
            </a:r>
            <a:endParaRPr sz="24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r>
              <a:t/>
            </a:r>
            <a:endParaRPr sz="24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r>
              <a:t/>
            </a:r>
            <a:endParaRPr sz="24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r>
              <a:t/>
            </a:r>
            <a:endParaRPr sz="24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r>
              <a:t/>
            </a:r>
            <a:endParaRPr sz="2400">
              <a:solidFill>
                <a:srgbClr val="FFFFFF"/>
              </a:solidFill>
              <a:latin typeface="Calibri"/>
              <a:ea typeface="Calibri"/>
              <a:cs typeface="Calibri"/>
              <a:sym typeface="Calibri"/>
            </a:endParaRPr>
          </a:p>
          <a:p>
            <a:pPr indent="0" lvl="0" marL="0" rtl="0" algn="l">
              <a:lnSpc>
                <a:spcPct val="90000"/>
              </a:lnSpc>
              <a:spcBef>
                <a:spcPts val="0"/>
              </a:spcBef>
              <a:spcAft>
                <a:spcPts val="0"/>
              </a:spcAft>
              <a:buNone/>
            </a:pPr>
            <a:br>
              <a:rPr lang="en" sz="2400">
                <a:solidFill>
                  <a:srgbClr val="FFFFFF"/>
                </a:solidFill>
                <a:latin typeface="Calibri"/>
                <a:ea typeface="Calibri"/>
                <a:cs typeface="Calibri"/>
                <a:sym typeface="Calibri"/>
              </a:rPr>
            </a:br>
            <a:r>
              <a:rPr lang="en" sz="2400">
                <a:solidFill>
                  <a:srgbClr val="FFFFFF"/>
                </a:solidFill>
                <a:latin typeface="Calibri"/>
                <a:ea typeface="Calibri"/>
                <a:cs typeface="Calibri"/>
                <a:sym typeface="Calibri"/>
              </a:rPr>
              <a:t>MOUNTAIN-CLIMBING</a:t>
            </a:r>
            <a:endParaRPr sz="2400">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xEl>
                                              <p:pRg end="0" st="0"/>
                                            </p:txEl>
                                          </p:spTgt>
                                        </p:tgtEl>
                                        <p:attrNameLst>
                                          <p:attrName>style.visibility</p:attrName>
                                        </p:attrNameLst>
                                      </p:cBhvr>
                                      <p:to>
                                        <p:strVal val="visible"/>
                                      </p:to>
                                    </p:set>
                                    <p:animEffect filter="fade" transition="in">
                                      <p:cBhvr>
                                        <p:cTn dur="1000"/>
                                        <p:tgtEl>
                                          <p:spTgt spid="14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xEl>
                                              <p:pRg end="1" st="1"/>
                                            </p:txEl>
                                          </p:spTgt>
                                        </p:tgtEl>
                                        <p:attrNameLst>
                                          <p:attrName>style.visibility</p:attrName>
                                        </p:attrNameLst>
                                      </p:cBhvr>
                                      <p:to>
                                        <p:strVal val="visible"/>
                                      </p:to>
                                    </p:set>
                                    <p:animEffect filter="fade" transition="in">
                                      <p:cBhvr>
                                        <p:cTn dur="1000"/>
                                        <p:tgtEl>
                                          <p:spTgt spid="14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xEl>
                                              <p:pRg end="2" st="2"/>
                                            </p:txEl>
                                          </p:spTgt>
                                        </p:tgtEl>
                                        <p:attrNameLst>
                                          <p:attrName>style.visibility</p:attrName>
                                        </p:attrNameLst>
                                      </p:cBhvr>
                                      <p:to>
                                        <p:strVal val="visible"/>
                                      </p:to>
                                    </p:set>
                                    <p:animEffect filter="fade" transition="in">
                                      <p:cBhvr>
                                        <p:cTn dur="1000"/>
                                        <p:tgtEl>
                                          <p:spTgt spid="14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xEl>
                                              <p:pRg end="3" st="3"/>
                                            </p:txEl>
                                          </p:spTgt>
                                        </p:tgtEl>
                                        <p:attrNameLst>
                                          <p:attrName>style.visibility</p:attrName>
                                        </p:attrNameLst>
                                      </p:cBhvr>
                                      <p:to>
                                        <p:strVal val="visible"/>
                                      </p:to>
                                    </p:set>
                                    <p:animEffect filter="fade" transition="in">
                                      <p:cBhvr>
                                        <p:cTn dur="1000"/>
                                        <p:tgtEl>
                                          <p:spTgt spid="14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xEl>
                                              <p:pRg end="4" st="4"/>
                                            </p:txEl>
                                          </p:spTgt>
                                        </p:tgtEl>
                                        <p:attrNameLst>
                                          <p:attrName>style.visibility</p:attrName>
                                        </p:attrNameLst>
                                      </p:cBhvr>
                                      <p:to>
                                        <p:strVal val="visible"/>
                                      </p:to>
                                    </p:set>
                                    <p:animEffect filter="fade" transition="in">
                                      <p:cBhvr>
                                        <p:cTn dur="1000"/>
                                        <p:tgtEl>
                                          <p:spTgt spid="142">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xEl>
                                              <p:pRg end="5" st="5"/>
                                            </p:txEl>
                                          </p:spTgt>
                                        </p:tgtEl>
                                        <p:attrNameLst>
                                          <p:attrName>style.visibility</p:attrName>
                                        </p:attrNameLst>
                                      </p:cBhvr>
                                      <p:to>
                                        <p:strVal val="visible"/>
                                      </p:to>
                                    </p:set>
                                    <p:animEffect filter="fade" transition="in">
                                      <p:cBhvr>
                                        <p:cTn dur="1000"/>
                                        <p:tgtEl>
                                          <p:spTgt spid="142">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xEl>
                                              <p:pRg end="6" st="6"/>
                                            </p:txEl>
                                          </p:spTgt>
                                        </p:tgtEl>
                                        <p:attrNameLst>
                                          <p:attrName>style.visibility</p:attrName>
                                        </p:attrNameLst>
                                      </p:cBhvr>
                                      <p:to>
                                        <p:strVal val="visible"/>
                                      </p:to>
                                    </p:set>
                                    <p:animEffect filter="fade" transition="in">
                                      <p:cBhvr>
                                        <p:cTn dur="1000"/>
                                        <p:tgtEl>
                                          <p:spTgt spid="142">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xEl>
                                              <p:pRg end="7" st="7"/>
                                            </p:txEl>
                                          </p:spTgt>
                                        </p:tgtEl>
                                        <p:attrNameLst>
                                          <p:attrName>style.visibility</p:attrName>
                                        </p:attrNameLst>
                                      </p:cBhvr>
                                      <p:to>
                                        <p:strVal val="visible"/>
                                      </p:to>
                                    </p:set>
                                    <p:animEffect filter="fade" transition="in">
                                      <p:cBhvr>
                                        <p:cTn dur="1000"/>
                                        <p:tgtEl>
                                          <p:spTgt spid="142">
                                            <p:txEl>
                                              <p:pRg end="7" st="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146" name="Shape 146"/>
        <p:cNvGrpSpPr/>
        <p:nvPr/>
      </p:nvGrpSpPr>
      <p:grpSpPr>
        <a:xfrm>
          <a:off x="0" y="0"/>
          <a:ext cx="0" cy="0"/>
          <a:chOff x="0" y="0"/>
          <a:chExt cx="0" cy="0"/>
        </a:xfrm>
      </p:grpSpPr>
      <p:sp>
        <p:nvSpPr>
          <p:cNvPr id="147" name="Google Shape;147;p28"/>
          <p:cNvSpPr txBox="1"/>
          <p:nvPr/>
        </p:nvSpPr>
        <p:spPr>
          <a:xfrm>
            <a:off x="5997575" y="142350"/>
            <a:ext cx="3000000" cy="30000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i="1" lang="en" sz="3000">
                <a:latin typeface="Calibri"/>
                <a:ea typeface="Calibri"/>
                <a:cs typeface="Calibri"/>
                <a:sym typeface="Calibri"/>
              </a:rPr>
              <a:t>SKIING</a:t>
            </a:r>
            <a:br>
              <a:rPr i="1" lang="en" sz="3000">
                <a:latin typeface="Calibri"/>
                <a:ea typeface="Calibri"/>
                <a:cs typeface="Calibri"/>
                <a:sym typeface="Calibri"/>
              </a:rPr>
            </a:br>
            <a:br>
              <a:rPr i="1" lang="en" sz="3000">
                <a:latin typeface="Calibri"/>
                <a:ea typeface="Calibri"/>
                <a:cs typeface="Calibri"/>
                <a:sym typeface="Calibri"/>
              </a:rPr>
            </a:br>
            <a:r>
              <a:rPr i="1" lang="en" sz="3000">
                <a:latin typeface="Calibri"/>
                <a:ea typeface="Calibri"/>
                <a:cs typeface="Calibri"/>
                <a:sym typeface="Calibri"/>
              </a:rPr>
              <a:t>SNOWBOARDING</a:t>
            </a:r>
            <a:endParaRPr i="1" sz="3000">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7">
                                            <p:txEl>
                                              <p:pRg end="0" st="0"/>
                                            </p:txEl>
                                          </p:spTgt>
                                        </p:tgtEl>
                                        <p:attrNameLst>
                                          <p:attrName>style.visibility</p:attrName>
                                        </p:attrNameLst>
                                      </p:cBhvr>
                                      <p:to>
                                        <p:strVal val="visible"/>
                                      </p:to>
                                    </p:set>
                                    <p:animEffect filter="fade" transition="in">
                                      <p:cBhvr>
                                        <p:cTn dur="1000"/>
                                        <p:tgtEl>
                                          <p:spTgt spid="147">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151" name="Shape 151"/>
        <p:cNvGrpSpPr/>
        <p:nvPr/>
      </p:nvGrpSpPr>
      <p:grpSpPr>
        <a:xfrm>
          <a:off x="0" y="0"/>
          <a:ext cx="0" cy="0"/>
          <a:chOff x="0" y="0"/>
          <a:chExt cx="0" cy="0"/>
        </a:xfrm>
      </p:grpSpPr>
      <p:pic>
        <p:nvPicPr>
          <p:cNvPr id="152" name="Google Shape;152;p29"/>
          <p:cNvPicPr preferRelativeResize="0"/>
          <p:nvPr/>
        </p:nvPicPr>
        <p:blipFill>
          <a:blip r:embed="rId3">
            <a:alphaModFix/>
          </a:blip>
          <a:stretch>
            <a:fillRect/>
          </a:stretch>
        </p:blipFill>
        <p:spPr>
          <a:xfrm>
            <a:off x="152400" y="3159125"/>
            <a:ext cx="3256846" cy="1831976"/>
          </a:xfrm>
          <a:prstGeom prst="rect">
            <a:avLst/>
          </a:prstGeom>
          <a:noFill/>
          <a:ln>
            <a:noFill/>
          </a:ln>
        </p:spPr>
      </p:pic>
      <p:pic>
        <p:nvPicPr>
          <p:cNvPr id="153" name="Google Shape;153;p29"/>
          <p:cNvPicPr preferRelativeResize="0"/>
          <p:nvPr/>
        </p:nvPicPr>
        <p:blipFill>
          <a:blip r:embed="rId4">
            <a:alphaModFix/>
          </a:blip>
          <a:stretch>
            <a:fillRect/>
          </a:stretch>
        </p:blipFill>
        <p:spPr>
          <a:xfrm>
            <a:off x="152400" y="152400"/>
            <a:ext cx="8839200" cy="2854325"/>
          </a:xfrm>
          <a:prstGeom prst="rect">
            <a:avLst/>
          </a:prstGeom>
          <a:noFill/>
          <a:ln>
            <a:noFill/>
          </a:ln>
        </p:spPr>
      </p:pic>
      <p:sp>
        <p:nvSpPr>
          <p:cNvPr id="154" name="Google Shape;154;p29"/>
          <p:cNvSpPr txBox="1"/>
          <p:nvPr/>
        </p:nvSpPr>
        <p:spPr>
          <a:xfrm>
            <a:off x="4194500" y="3006725"/>
            <a:ext cx="4887000" cy="21369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a:t> </a:t>
            </a:r>
            <a:r>
              <a:rPr b="1" lang="en" sz="2350">
                <a:solidFill>
                  <a:schemeClr val="dk1"/>
                </a:solidFill>
              </a:rPr>
              <a:t>         	Marketing Mix</a:t>
            </a:r>
            <a:r>
              <a:rPr lang="en" sz="2350">
                <a:solidFill>
                  <a:schemeClr val="dk1"/>
                </a:solidFill>
              </a:rPr>
              <a:t>​</a:t>
            </a:r>
            <a:endParaRPr sz="2350">
              <a:solidFill>
                <a:schemeClr val="dk1"/>
              </a:solidFill>
            </a:endParaRPr>
          </a:p>
          <a:p>
            <a:pPr indent="0" lvl="0" marL="0" rtl="0" algn="l">
              <a:lnSpc>
                <a:spcPct val="115000"/>
              </a:lnSpc>
              <a:spcBef>
                <a:spcPts val="0"/>
              </a:spcBef>
              <a:spcAft>
                <a:spcPts val="0"/>
              </a:spcAft>
              <a:buClr>
                <a:schemeClr val="dk1"/>
              </a:buClr>
              <a:buSzPts val="1100"/>
              <a:buFont typeface="Arial"/>
              <a:buNone/>
            </a:pPr>
            <a:r>
              <a:rPr i="1" lang="en" sz="1550">
                <a:solidFill>
                  <a:schemeClr val="dk1"/>
                </a:solidFill>
              </a:rPr>
              <a:t>Our business is at the beginning, ,we must keep in mind how to do the best strategies to achieve satisfactory results and in the future we can expand our business.</a:t>
            </a:r>
            <a:r>
              <a:rPr lang="en" sz="1550">
                <a:solidFill>
                  <a:schemeClr val="dk1"/>
                </a:solidFill>
              </a:rPr>
              <a:t>​</a:t>
            </a:r>
            <a:endParaRPr sz="1550">
              <a:solidFill>
                <a:schemeClr val="dk1"/>
              </a:solidFill>
            </a:endParaRPr>
          </a:p>
          <a:p>
            <a:pPr indent="0" lvl="0" marL="0" rtl="0" algn="l">
              <a:lnSpc>
                <a:spcPct val="115000"/>
              </a:lnSpc>
              <a:spcBef>
                <a:spcPts val="0"/>
              </a:spcBef>
              <a:spcAft>
                <a:spcPts val="0"/>
              </a:spcAft>
              <a:buClr>
                <a:schemeClr val="dk1"/>
              </a:buClr>
              <a:buSzPts val="1100"/>
              <a:buFont typeface="Arial"/>
              <a:buNone/>
            </a:pPr>
            <a:r>
              <a:rPr i="1" lang="en" sz="1550">
                <a:solidFill>
                  <a:schemeClr val="dk1"/>
                </a:solidFill>
              </a:rPr>
              <a:t>Each part of Marketing Mix is important for our business to identify the right target and to find the right strategy to success.</a:t>
            </a:r>
            <a:r>
              <a:rPr lang="en" sz="1550">
                <a:solidFill>
                  <a:schemeClr val="dk1"/>
                </a:solidFill>
              </a:rPr>
              <a:t>​</a:t>
            </a:r>
            <a:endParaRPr sz="1550">
              <a:solidFill>
                <a:schemeClr val="dk1"/>
              </a:solidFill>
            </a:endParaRPr>
          </a:p>
          <a:p>
            <a:pPr indent="0" lvl="0" marL="0" rtl="0" algn="l">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8" name="Shape 158"/>
        <p:cNvGrpSpPr/>
        <p:nvPr/>
      </p:nvGrpSpPr>
      <p:grpSpPr>
        <a:xfrm>
          <a:off x="0" y="0"/>
          <a:ext cx="0" cy="0"/>
          <a:chOff x="0" y="0"/>
          <a:chExt cx="0" cy="0"/>
        </a:xfrm>
      </p:grpSpPr>
      <p:sp>
        <p:nvSpPr>
          <p:cNvPr id="159" name="Google Shape;159;p30"/>
          <p:cNvSpPr txBox="1"/>
          <p:nvPr>
            <p:ph idx="1" type="subTitle"/>
          </p:nvPr>
        </p:nvSpPr>
        <p:spPr>
          <a:xfrm>
            <a:off x="311700" y="881925"/>
            <a:ext cx="8520600" cy="41184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sz="2350">
                <a:solidFill>
                  <a:srgbClr val="FFFFFF"/>
                </a:solidFill>
              </a:rPr>
              <a:t>      </a:t>
            </a:r>
            <a:r>
              <a:rPr b="1" lang="en" sz="2350">
                <a:solidFill>
                  <a:srgbClr val="FFFFFF"/>
                </a:solidFill>
                <a:highlight>
                  <a:srgbClr val="000000"/>
                </a:highlight>
              </a:rPr>
              <a:t>Products </a:t>
            </a:r>
            <a:r>
              <a:rPr lang="en" sz="2350">
                <a:solidFill>
                  <a:srgbClr val="FFFFFF"/>
                </a:solidFill>
                <a:highlight>
                  <a:srgbClr val="000000"/>
                </a:highlight>
              </a:rPr>
              <a:t>​</a:t>
            </a:r>
            <a:endParaRPr sz="2350">
              <a:solidFill>
                <a:srgbClr val="FFFFFF"/>
              </a:solidFill>
              <a:highlight>
                <a:srgbClr val="000000"/>
              </a:highlight>
            </a:endParaRPr>
          </a:p>
          <a:p>
            <a:pPr indent="0" lvl="0" marL="0" rtl="0" algn="l">
              <a:lnSpc>
                <a:spcPct val="115000"/>
              </a:lnSpc>
              <a:spcBef>
                <a:spcPts val="0"/>
              </a:spcBef>
              <a:spcAft>
                <a:spcPts val="0"/>
              </a:spcAft>
              <a:buNone/>
            </a:pPr>
            <a:r>
              <a:t/>
            </a:r>
            <a:endParaRPr sz="2350">
              <a:solidFill>
                <a:srgbClr val="FFFFFF"/>
              </a:solidFill>
              <a:highlight>
                <a:srgbClr val="000000"/>
              </a:highlight>
            </a:endParaRPr>
          </a:p>
          <a:p>
            <a:pPr indent="0" lvl="0" marL="0" rtl="0" algn="l">
              <a:lnSpc>
                <a:spcPct val="115000"/>
              </a:lnSpc>
              <a:spcBef>
                <a:spcPts val="0"/>
              </a:spcBef>
              <a:spcAft>
                <a:spcPts val="0"/>
              </a:spcAft>
              <a:buNone/>
            </a:pPr>
            <a:r>
              <a:t/>
            </a:r>
            <a:endParaRPr sz="2350">
              <a:solidFill>
                <a:srgbClr val="FFFFFF"/>
              </a:solidFill>
              <a:highlight>
                <a:srgbClr val="000000"/>
              </a:highlight>
            </a:endParaRPr>
          </a:p>
          <a:p>
            <a:pPr indent="0" lvl="0" marL="0" rtl="0" algn="l">
              <a:lnSpc>
                <a:spcPct val="115000"/>
              </a:lnSpc>
              <a:spcBef>
                <a:spcPts val="0"/>
              </a:spcBef>
              <a:spcAft>
                <a:spcPts val="0"/>
              </a:spcAft>
              <a:buClr>
                <a:schemeClr val="dk1"/>
              </a:buClr>
              <a:buSzPts val="1100"/>
              <a:buFont typeface="Arial"/>
              <a:buNone/>
            </a:pPr>
            <a:r>
              <a:t/>
            </a:r>
            <a:endParaRPr sz="2350">
              <a:solidFill>
                <a:srgbClr val="FFFFFF"/>
              </a:solidFill>
              <a:highlight>
                <a:srgbClr val="000000"/>
              </a:highlight>
            </a:endParaRPr>
          </a:p>
          <a:p>
            <a:pPr indent="0" lvl="0" marL="0" rtl="0" algn="l">
              <a:lnSpc>
                <a:spcPct val="115000"/>
              </a:lnSpc>
              <a:spcBef>
                <a:spcPts val="0"/>
              </a:spcBef>
              <a:spcAft>
                <a:spcPts val="0"/>
              </a:spcAft>
              <a:buClr>
                <a:schemeClr val="dk1"/>
              </a:buClr>
              <a:buSzPts val="1100"/>
              <a:buFont typeface="Arial"/>
              <a:buNone/>
            </a:pPr>
            <a:r>
              <a:rPr i="1" lang="en" sz="1550">
                <a:solidFill>
                  <a:srgbClr val="FFFFFF"/>
                </a:solidFill>
                <a:highlight>
                  <a:srgbClr val="000000"/>
                </a:highlight>
              </a:rPr>
              <a:t>We are offering traditional Romanian breakfast,lunch,dinner,deserts and drinks made from our local organic products. Upon request we also serve Halal and Kosher meals for our Muslim and Jewish guest.Also we offer  ski storage rooms,free parking,24-hours reception,safe,laundry and ironing facilities,children’s playground and tennis courts,relaxin massage and free WiFi.We organise games,barbecue and campfire on evenings,and guided tours. For Christmas,New Year and Easter we do also festive parties with Romanian dishes,mulled wine,Romanian brandy and music.</a:t>
            </a:r>
            <a:r>
              <a:rPr lang="en" sz="1550">
                <a:solidFill>
                  <a:srgbClr val="FFFFFF"/>
                </a:solidFill>
                <a:highlight>
                  <a:srgbClr val="000000"/>
                </a:highlight>
              </a:rPr>
              <a:t>​</a:t>
            </a:r>
            <a:endParaRPr sz="1550">
              <a:solidFill>
                <a:srgbClr val="FFFFFF"/>
              </a:solidFill>
              <a:highlight>
                <a:srgbClr val="000000"/>
              </a:highlight>
            </a:endParaRPr>
          </a:p>
          <a:p>
            <a:pPr indent="0" lvl="0" marL="0" rtl="0" algn="l">
              <a:lnSpc>
                <a:spcPct val="115000"/>
              </a:lnSpc>
              <a:spcBef>
                <a:spcPts val="0"/>
              </a:spcBef>
              <a:spcAft>
                <a:spcPts val="0"/>
              </a:spcAft>
              <a:buClr>
                <a:schemeClr val="dk1"/>
              </a:buClr>
              <a:buSzPts val="1100"/>
              <a:buFont typeface="Arial"/>
              <a:buNone/>
            </a:pPr>
            <a:r>
              <a:rPr lang="en" sz="2350">
                <a:solidFill>
                  <a:srgbClr val="FFFFFF"/>
                </a:solidFill>
                <a:highlight>
                  <a:srgbClr val="000000"/>
                </a:highlight>
              </a:rPr>
              <a:t>​</a:t>
            </a:r>
            <a:endParaRPr sz="2350">
              <a:solidFill>
                <a:srgbClr val="FFFFFF"/>
              </a:solidFill>
              <a:highlight>
                <a:srgbClr val="000000"/>
              </a:highlight>
            </a:endParaRPr>
          </a:p>
          <a:p>
            <a:pPr indent="0" lvl="0" marL="0" rtl="0" algn="ctr">
              <a:spcBef>
                <a:spcPts val="0"/>
              </a:spcBef>
              <a:spcAft>
                <a:spcPts val="0"/>
              </a:spcAft>
              <a:buNone/>
            </a:pPr>
            <a:r>
              <a:t/>
            </a:r>
            <a:endParaRPr>
              <a:solidFill>
                <a:srgbClr val="FFFFFF"/>
              </a:solidFill>
              <a:highlight>
                <a:srgbClr val="000000"/>
              </a:highlight>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xEl>
                                              <p:pRg end="0" st="0"/>
                                            </p:txEl>
                                          </p:spTgt>
                                        </p:tgtEl>
                                        <p:attrNameLst>
                                          <p:attrName>style.visibility</p:attrName>
                                        </p:attrNameLst>
                                      </p:cBhvr>
                                      <p:to>
                                        <p:strVal val="visible"/>
                                      </p:to>
                                    </p:set>
                                    <p:animEffect filter="fade" transition="in">
                                      <p:cBhvr>
                                        <p:cTn dur="1000"/>
                                        <p:tgtEl>
                                          <p:spTgt spid="15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xEl>
                                              <p:pRg end="1" st="1"/>
                                            </p:txEl>
                                          </p:spTgt>
                                        </p:tgtEl>
                                        <p:attrNameLst>
                                          <p:attrName>style.visibility</p:attrName>
                                        </p:attrNameLst>
                                      </p:cBhvr>
                                      <p:to>
                                        <p:strVal val="visible"/>
                                      </p:to>
                                    </p:set>
                                    <p:animEffect filter="fade" transition="in">
                                      <p:cBhvr>
                                        <p:cTn dur="1000"/>
                                        <p:tgtEl>
                                          <p:spTgt spid="15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xEl>
                                              <p:pRg end="2" st="2"/>
                                            </p:txEl>
                                          </p:spTgt>
                                        </p:tgtEl>
                                        <p:attrNameLst>
                                          <p:attrName>style.visibility</p:attrName>
                                        </p:attrNameLst>
                                      </p:cBhvr>
                                      <p:to>
                                        <p:strVal val="visible"/>
                                      </p:to>
                                    </p:set>
                                    <p:animEffect filter="fade" transition="in">
                                      <p:cBhvr>
                                        <p:cTn dur="1000"/>
                                        <p:tgtEl>
                                          <p:spTgt spid="159">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xEl>
                                              <p:pRg end="3" st="3"/>
                                            </p:txEl>
                                          </p:spTgt>
                                        </p:tgtEl>
                                        <p:attrNameLst>
                                          <p:attrName>style.visibility</p:attrName>
                                        </p:attrNameLst>
                                      </p:cBhvr>
                                      <p:to>
                                        <p:strVal val="visible"/>
                                      </p:to>
                                    </p:set>
                                    <p:animEffect filter="fade" transition="in">
                                      <p:cBhvr>
                                        <p:cTn dur="1000"/>
                                        <p:tgtEl>
                                          <p:spTgt spid="159">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xEl>
                                              <p:pRg end="4" st="4"/>
                                            </p:txEl>
                                          </p:spTgt>
                                        </p:tgtEl>
                                        <p:attrNameLst>
                                          <p:attrName>style.visibility</p:attrName>
                                        </p:attrNameLst>
                                      </p:cBhvr>
                                      <p:to>
                                        <p:strVal val="visible"/>
                                      </p:to>
                                    </p:set>
                                    <p:animEffect filter="fade" transition="in">
                                      <p:cBhvr>
                                        <p:cTn dur="1000"/>
                                        <p:tgtEl>
                                          <p:spTgt spid="159">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xEl>
                                              <p:pRg end="5" st="5"/>
                                            </p:txEl>
                                          </p:spTgt>
                                        </p:tgtEl>
                                        <p:attrNameLst>
                                          <p:attrName>style.visibility</p:attrName>
                                        </p:attrNameLst>
                                      </p:cBhvr>
                                      <p:to>
                                        <p:strVal val="visible"/>
                                      </p:to>
                                    </p:set>
                                    <p:animEffect filter="fade" transition="in">
                                      <p:cBhvr>
                                        <p:cTn dur="1000"/>
                                        <p:tgtEl>
                                          <p:spTgt spid="159">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xEl>
                                              <p:pRg end="6" st="6"/>
                                            </p:txEl>
                                          </p:spTgt>
                                        </p:tgtEl>
                                        <p:attrNameLst>
                                          <p:attrName>style.visibility</p:attrName>
                                        </p:attrNameLst>
                                      </p:cBhvr>
                                      <p:to>
                                        <p:strVal val="visible"/>
                                      </p:to>
                                    </p:set>
                                    <p:animEffect filter="fade" transition="in">
                                      <p:cBhvr>
                                        <p:cTn dur="1000"/>
                                        <p:tgtEl>
                                          <p:spTgt spid="159">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163" name="Shape 163"/>
        <p:cNvGrpSpPr/>
        <p:nvPr/>
      </p:nvGrpSpPr>
      <p:grpSpPr>
        <a:xfrm>
          <a:off x="0" y="0"/>
          <a:ext cx="0" cy="0"/>
          <a:chOff x="0" y="0"/>
          <a:chExt cx="0" cy="0"/>
        </a:xfrm>
      </p:grpSpPr>
      <p:pic>
        <p:nvPicPr>
          <p:cNvPr id="164" name="Google Shape;164;p31"/>
          <p:cNvPicPr preferRelativeResize="0"/>
          <p:nvPr/>
        </p:nvPicPr>
        <p:blipFill>
          <a:blip r:embed="rId3">
            <a:alphaModFix/>
          </a:blip>
          <a:stretch>
            <a:fillRect/>
          </a:stretch>
        </p:blipFill>
        <p:spPr>
          <a:xfrm>
            <a:off x="152400" y="152400"/>
            <a:ext cx="8306434" cy="4838700"/>
          </a:xfrm>
          <a:prstGeom prst="rect">
            <a:avLst/>
          </a:prstGeom>
          <a:noFill/>
          <a:ln>
            <a:noFill/>
          </a:ln>
        </p:spPr>
      </p:pic>
      <p:sp>
        <p:nvSpPr>
          <p:cNvPr id="165" name="Google Shape;165;p31"/>
          <p:cNvSpPr txBox="1"/>
          <p:nvPr/>
        </p:nvSpPr>
        <p:spPr>
          <a:xfrm>
            <a:off x="304800" y="304800"/>
            <a:ext cx="3000000" cy="300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a:t> </a:t>
            </a:r>
            <a:endParaRPr/>
          </a:p>
        </p:txBody>
      </p:sp>
      <p:sp>
        <p:nvSpPr>
          <p:cNvPr id="166" name="Google Shape;166;p31"/>
          <p:cNvSpPr txBox="1"/>
          <p:nvPr/>
        </p:nvSpPr>
        <p:spPr>
          <a:xfrm>
            <a:off x="76213" y="3672075"/>
            <a:ext cx="8458800" cy="8730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0"/>
              </a:spcBef>
              <a:spcAft>
                <a:spcPts val="0"/>
              </a:spcAft>
              <a:buNone/>
            </a:pPr>
            <a:r>
              <a:rPr lang="en" sz="2350">
                <a:solidFill>
                  <a:schemeClr val="dk1"/>
                </a:solidFill>
              </a:rPr>
              <a:t>        	</a:t>
            </a:r>
            <a:r>
              <a:rPr b="1" lang="en" sz="2350">
                <a:solidFill>
                  <a:schemeClr val="dk1"/>
                </a:solidFill>
              </a:rPr>
              <a:t>Price</a:t>
            </a:r>
            <a:r>
              <a:rPr lang="en" sz="2350">
                <a:solidFill>
                  <a:schemeClr val="dk1"/>
                </a:solidFill>
              </a:rPr>
              <a:t>​</a:t>
            </a:r>
            <a:endParaRPr sz="2350">
              <a:solidFill>
                <a:schemeClr val="dk1"/>
              </a:solidFill>
            </a:endParaRPr>
          </a:p>
          <a:p>
            <a:pPr indent="0" lvl="0" marL="0" rtl="0" algn="just">
              <a:lnSpc>
                <a:spcPct val="115000"/>
              </a:lnSpc>
              <a:spcBef>
                <a:spcPts val="0"/>
              </a:spcBef>
              <a:spcAft>
                <a:spcPts val="0"/>
              </a:spcAft>
              <a:buNone/>
            </a:pPr>
            <a:r>
              <a:rPr i="1" lang="en" sz="1550">
                <a:solidFill>
                  <a:schemeClr val="dk1"/>
                </a:solidFill>
              </a:rPr>
              <a:t>We will try to offer the best prices for our products and services to our costumers,considering the local competitors and the general business costs.</a:t>
            </a:r>
            <a:r>
              <a:rPr lang="en" sz="1550">
                <a:solidFill>
                  <a:schemeClr val="dk1"/>
                </a:solidFill>
              </a:rPr>
              <a:t>​</a:t>
            </a:r>
            <a:r>
              <a:rPr i="1" lang="en" sz="1550">
                <a:solidFill>
                  <a:schemeClr val="dk1"/>
                </a:solidFill>
              </a:rPr>
              <a:t>The costumers can make cash payments, cards payments,mobile payments and online payments also.</a:t>
            </a:r>
            <a:r>
              <a:rPr lang="en" sz="1550">
                <a:solidFill>
                  <a:schemeClr val="dk1"/>
                </a:solidFill>
              </a:rPr>
              <a:t>​</a:t>
            </a:r>
            <a:endParaRPr sz="1550">
              <a:solidFill>
                <a:schemeClr val="dk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6">
                                            <p:txEl>
                                              <p:pRg end="0" st="0"/>
                                            </p:txEl>
                                          </p:spTgt>
                                        </p:tgtEl>
                                        <p:attrNameLst>
                                          <p:attrName>style.visibility</p:attrName>
                                        </p:attrNameLst>
                                      </p:cBhvr>
                                      <p:to>
                                        <p:strVal val="visible"/>
                                      </p:to>
                                    </p:set>
                                    <p:animEffect filter="fade" transition="in">
                                      <p:cBhvr>
                                        <p:cTn dur="1000"/>
                                        <p:tgtEl>
                                          <p:spTgt spid="16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6">
                                            <p:txEl>
                                              <p:pRg end="1" st="1"/>
                                            </p:txEl>
                                          </p:spTgt>
                                        </p:tgtEl>
                                        <p:attrNameLst>
                                          <p:attrName>style.visibility</p:attrName>
                                        </p:attrNameLst>
                                      </p:cBhvr>
                                      <p:to>
                                        <p:strVal val="visible"/>
                                      </p:to>
                                    </p:set>
                                    <p:animEffect filter="fade" transition="in">
                                      <p:cBhvr>
                                        <p:cTn dur="1000"/>
                                        <p:tgtEl>
                                          <p:spTgt spid="166">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170" name="Shape 170"/>
        <p:cNvGrpSpPr/>
        <p:nvPr/>
      </p:nvGrpSpPr>
      <p:grpSpPr>
        <a:xfrm>
          <a:off x="0" y="0"/>
          <a:ext cx="0" cy="0"/>
          <a:chOff x="0" y="0"/>
          <a:chExt cx="0" cy="0"/>
        </a:xfrm>
      </p:grpSpPr>
      <p:pic>
        <p:nvPicPr>
          <p:cNvPr id="171" name="Google Shape;171;p32"/>
          <p:cNvPicPr preferRelativeResize="0"/>
          <p:nvPr/>
        </p:nvPicPr>
        <p:blipFill>
          <a:blip r:embed="rId3">
            <a:alphaModFix/>
          </a:blip>
          <a:stretch>
            <a:fillRect/>
          </a:stretch>
        </p:blipFill>
        <p:spPr>
          <a:xfrm>
            <a:off x="152400" y="152400"/>
            <a:ext cx="8602133" cy="4838700"/>
          </a:xfrm>
          <a:prstGeom prst="rect">
            <a:avLst/>
          </a:prstGeom>
          <a:noFill/>
          <a:ln>
            <a:noFill/>
          </a:ln>
        </p:spPr>
      </p:pic>
      <p:sp>
        <p:nvSpPr>
          <p:cNvPr id="172" name="Google Shape;172;p32"/>
          <p:cNvSpPr txBox="1"/>
          <p:nvPr/>
        </p:nvSpPr>
        <p:spPr>
          <a:xfrm>
            <a:off x="304800" y="304800"/>
            <a:ext cx="3000000" cy="300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1"/>
                                        </p:tgtEl>
                                        <p:attrNameLst>
                                          <p:attrName>style.visibility</p:attrName>
                                        </p:attrNameLst>
                                      </p:cBhvr>
                                      <p:to>
                                        <p:strVal val="visible"/>
                                      </p:to>
                                    </p:set>
                                    <p:anim calcmode="lin" valueType="num">
                                      <p:cBhvr additive="base">
                                        <p:cTn dur="1000"/>
                                        <p:tgtEl>
                                          <p:spTgt spid="171"/>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176" name="Shape 176"/>
        <p:cNvGrpSpPr/>
        <p:nvPr/>
      </p:nvGrpSpPr>
      <p:grpSpPr>
        <a:xfrm>
          <a:off x="0" y="0"/>
          <a:ext cx="0" cy="0"/>
          <a:chOff x="0" y="0"/>
          <a:chExt cx="0" cy="0"/>
        </a:xfrm>
      </p:grpSpPr>
      <p:pic>
        <p:nvPicPr>
          <p:cNvPr id="177" name="Google Shape;177;p33"/>
          <p:cNvPicPr preferRelativeResize="0"/>
          <p:nvPr/>
        </p:nvPicPr>
        <p:blipFill>
          <a:blip r:embed="rId3">
            <a:alphaModFix/>
          </a:blip>
          <a:stretch>
            <a:fillRect/>
          </a:stretch>
        </p:blipFill>
        <p:spPr>
          <a:xfrm>
            <a:off x="152400" y="152400"/>
            <a:ext cx="5465600" cy="4838700"/>
          </a:xfrm>
          <a:prstGeom prst="rect">
            <a:avLst/>
          </a:prstGeom>
          <a:noFill/>
          <a:ln>
            <a:noFill/>
          </a:ln>
        </p:spPr>
      </p:pic>
      <p:sp>
        <p:nvSpPr>
          <p:cNvPr id="178" name="Google Shape;178;p33"/>
          <p:cNvSpPr txBox="1"/>
          <p:nvPr/>
        </p:nvSpPr>
        <p:spPr>
          <a:xfrm>
            <a:off x="304800" y="304800"/>
            <a:ext cx="3000000" cy="300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a:t>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182" name="Shape 182"/>
        <p:cNvGrpSpPr/>
        <p:nvPr/>
      </p:nvGrpSpPr>
      <p:grpSpPr>
        <a:xfrm>
          <a:off x="0" y="0"/>
          <a:ext cx="0" cy="0"/>
          <a:chOff x="0" y="0"/>
          <a:chExt cx="0" cy="0"/>
        </a:xfrm>
      </p:grpSpPr>
      <p:pic>
        <p:nvPicPr>
          <p:cNvPr id="183" name="Google Shape;183;p34"/>
          <p:cNvPicPr preferRelativeResize="0"/>
          <p:nvPr/>
        </p:nvPicPr>
        <p:blipFill>
          <a:blip r:embed="rId3">
            <a:alphaModFix/>
          </a:blip>
          <a:stretch>
            <a:fillRect/>
          </a:stretch>
        </p:blipFill>
        <p:spPr>
          <a:xfrm>
            <a:off x="152400" y="152400"/>
            <a:ext cx="5987525" cy="4838700"/>
          </a:xfrm>
          <a:prstGeom prst="rect">
            <a:avLst/>
          </a:prstGeom>
          <a:noFill/>
          <a:ln>
            <a:noFill/>
          </a:ln>
        </p:spPr>
      </p:pic>
      <p:sp>
        <p:nvSpPr>
          <p:cNvPr id="184" name="Google Shape;184;p34"/>
          <p:cNvSpPr txBox="1"/>
          <p:nvPr/>
        </p:nvSpPr>
        <p:spPr>
          <a:xfrm>
            <a:off x="333924" y="304800"/>
            <a:ext cx="3573300" cy="300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a:t> </a:t>
            </a:r>
            <a:endParaRPr/>
          </a:p>
        </p:txBody>
      </p:sp>
      <p:sp>
        <p:nvSpPr>
          <p:cNvPr id="185" name="Google Shape;185;p34"/>
          <p:cNvSpPr txBox="1"/>
          <p:nvPr/>
        </p:nvSpPr>
        <p:spPr>
          <a:xfrm>
            <a:off x="6139925" y="0"/>
            <a:ext cx="3000000" cy="49911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sz="2350">
                <a:solidFill>
                  <a:schemeClr val="dk1"/>
                </a:solidFill>
              </a:rPr>
              <a:t>               	Promotion </a:t>
            </a:r>
            <a:r>
              <a:rPr lang="en" sz="2350">
                <a:solidFill>
                  <a:schemeClr val="dk1"/>
                </a:solidFill>
              </a:rPr>
              <a:t>​</a:t>
            </a:r>
            <a:endParaRPr sz="2350">
              <a:solidFill>
                <a:schemeClr val="dk1"/>
              </a:solidFill>
            </a:endParaRPr>
          </a:p>
          <a:p>
            <a:pPr indent="0" lvl="0" marL="0" rtl="0" algn="l">
              <a:lnSpc>
                <a:spcPct val="115000"/>
              </a:lnSpc>
              <a:spcBef>
                <a:spcPts val="0"/>
              </a:spcBef>
              <a:spcAft>
                <a:spcPts val="0"/>
              </a:spcAft>
              <a:buNone/>
            </a:pPr>
            <a:r>
              <a:rPr i="1" lang="en" sz="1550">
                <a:solidFill>
                  <a:schemeClr val="dk1"/>
                </a:solidFill>
              </a:rPr>
              <a:t>Because we are new on the market the promotion is most important for us now and we need to attract </a:t>
            </a:r>
            <a:r>
              <a:rPr i="1" lang="en" sz="1550">
                <a:solidFill>
                  <a:schemeClr val="dk1"/>
                </a:solidFill>
              </a:rPr>
              <a:t>customers</a:t>
            </a:r>
            <a:r>
              <a:rPr i="1" lang="en" sz="1550">
                <a:solidFill>
                  <a:schemeClr val="dk1"/>
                </a:solidFill>
              </a:rPr>
              <a:t>.</a:t>
            </a:r>
            <a:r>
              <a:rPr lang="en" sz="1550">
                <a:solidFill>
                  <a:schemeClr val="dk1"/>
                </a:solidFill>
              </a:rPr>
              <a:t>​</a:t>
            </a:r>
            <a:endParaRPr sz="1550">
              <a:solidFill>
                <a:schemeClr val="dk1"/>
              </a:solidFill>
            </a:endParaRPr>
          </a:p>
          <a:p>
            <a:pPr indent="0" lvl="0" marL="0" rtl="0" algn="l">
              <a:lnSpc>
                <a:spcPct val="115000"/>
              </a:lnSpc>
              <a:spcBef>
                <a:spcPts val="0"/>
              </a:spcBef>
              <a:spcAft>
                <a:spcPts val="0"/>
              </a:spcAft>
              <a:buNone/>
            </a:pPr>
            <a:r>
              <a:rPr i="1" lang="en" sz="1550">
                <a:solidFill>
                  <a:schemeClr val="dk1"/>
                </a:solidFill>
              </a:rPr>
              <a:t>We create special offers for </a:t>
            </a:r>
            <a:r>
              <a:rPr i="1" lang="en" sz="1550">
                <a:solidFill>
                  <a:schemeClr val="dk1"/>
                </a:solidFill>
              </a:rPr>
              <a:t>customers</a:t>
            </a:r>
            <a:r>
              <a:rPr i="1" lang="en" sz="1550">
                <a:solidFill>
                  <a:schemeClr val="dk1"/>
                </a:solidFill>
              </a:rPr>
              <a:t> </a:t>
            </a:r>
            <a:r>
              <a:rPr i="1" lang="en" sz="1550">
                <a:solidFill>
                  <a:schemeClr val="dk1"/>
                </a:solidFill>
              </a:rPr>
              <a:t>which</a:t>
            </a:r>
            <a:r>
              <a:rPr i="1" lang="en" sz="1550">
                <a:solidFill>
                  <a:schemeClr val="dk1"/>
                </a:solidFill>
              </a:rPr>
              <a:t> are visiting us online or offline.</a:t>
            </a:r>
            <a:r>
              <a:rPr lang="en" sz="1550">
                <a:solidFill>
                  <a:schemeClr val="dk1"/>
                </a:solidFill>
              </a:rPr>
              <a:t>​</a:t>
            </a:r>
            <a:endParaRPr sz="1550">
              <a:solidFill>
                <a:schemeClr val="dk1"/>
              </a:solidFill>
            </a:endParaRPr>
          </a:p>
          <a:p>
            <a:pPr indent="0" lvl="0" marL="0" rtl="0" algn="l">
              <a:lnSpc>
                <a:spcPct val="115000"/>
              </a:lnSpc>
              <a:spcBef>
                <a:spcPts val="0"/>
              </a:spcBef>
              <a:spcAft>
                <a:spcPts val="0"/>
              </a:spcAft>
              <a:buNone/>
            </a:pPr>
            <a:r>
              <a:rPr i="1" lang="en" sz="1550">
                <a:solidFill>
                  <a:schemeClr val="dk1"/>
                </a:solidFill>
              </a:rPr>
              <a:t>The offers are: rewards on social media and for our loyal customers and their friends,free meal for kids,discounts for students and special offers on special events.</a:t>
            </a:r>
            <a:r>
              <a:rPr lang="en" sz="1550">
                <a:solidFill>
                  <a:schemeClr val="dk1"/>
                </a:solidFill>
              </a:rPr>
              <a:t>​</a:t>
            </a:r>
            <a:endParaRPr sz="1550">
              <a:solidFill>
                <a:schemeClr val="dk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9" name="Shape 189"/>
        <p:cNvGrpSpPr/>
        <p:nvPr/>
      </p:nvGrpSpPr>
      <p:grpSpPr>
        <a:xfrm>
          <a:off x="0" y="0"/>
          <a:ext cx="0" cy="0"/>
          <a:chOff x="0" y="0"/>
          <a:chExt cx="0" cy="0"/>
        </a:xfrm>
      </p:grpSpPr>
      <p:sp>
        <p:nvSpPr>
          <p:cNvPr id="190" name="Google Shape;190;p35"/>
          <p:cNvSpPr txBox="1"/>
          <p:nvPr>
            <p:ph type="ctrTitle"/>
          </p:nvPr>
        </p:nvSpPr>
        <p:spPr>
          <a:xfrm>
            <a:off x="311700" y="635175"/>
            <a:ext cx="8520600" cy="2323200"/>
          </a:xfrm>
          <a:prstGeom prst="rect">
            <a:avLst/>
          </a:prstGeom>
        </p:spPr>
        <p:txBody>
          <a:bodyPr anchorCtr="0" anchor="b" bIns="91425" lIns="91425" spcFirstLastPara="1" rIns="91425" wrap="square" tIns="91425">
            <a:noAutofit/>
          </a:bodyPr>
          <a:lstStyle/>
          <a:p>
            <a:pPr indent="0" lvl="0" marL="0" rtl="0" algn="just">
              <a:lnSpc>
                <a:spcPct val="115000"/>
              </a:lnSpc>
              <a:spcBef>
                <a:spcPts val="0"/>
              </a:spcBef>
              <a:spcAft>
                <a:spcPts val="0"/>
              </a:spcAft>
              <a:buClr>
                <a:schemeClr val="dk1"/>
              </a:buClr>
              <a:buSzPts val="1100"/>
              <a:buFont typeface="Arial"/>
              <a:buNone/>
            </a:pPr>
            <a:r>
              <a:rPr lang="en" sz="2350"/>
              <a:t>            	</a:t>
            </a:r>
            <a:r>
              <a:rPr b="1" lang="en" sz="2350"/>
              <a:t>Marketing Strategy </a:t>
            </a:r>
            <a:r>
              <a:rPr lang="en" sz="2350"/>
              <a:t>​</a:t>
            </a:r>
            <a:endParaRPr sz="2350"/>
          </a:p>
          <a:p>
            <a:pPr indent="0" lvl="0" marL="0" rtl="0" algn="just">
              <a:lnSpc>
                <a:spcPct val="115000"/>
              </a:lnSpc>
              <a:spcBef>
                <a:spcPts val="0"/>
              </a:spcBef>
              <a:spcAft>
                <a:spcPts val="0"/>
              </a:spcAft>
              <a:buClr>
                <a:schemeClr val="dk1"/>
              </a:buClr>
              <a:buSzPts val="1100"/>
              <a:buFont typeface="Arial"/>
              <a:buNone/>
            </a:pPr>
            <a:r>
              <a:rPr i="1" lang="en" sz="1550"/>
              <a:t>Our strategy is to build an online presence because this days that is vital for any business,and we can attract </a:t>
            </a:r>
            <a:r>
              <a:rPr i="1" lang="en" sz="1550"/>
              <a:t>customers</a:t>
            </a:r>
            <a:r>
              <a:rPr i="1" lang="en" sz="1550"/>
              <a:t> from other countries also.</a:t>
            </a:r>
            <a:r>
              <a:rPr lang="en" sz="1550"/>
              <a:t>​</a:t>
            </a:r>
            <a:endParaRPr sz="1550"/>
          </a:p>
          <a:p>
            <a:pPr indent="0" lvl="0" marL="0" rtl="0" algn="just">
              <a:lnSpc>
                <a:spcPct val="115000"/>
              </a:lnSpc>
              <a:spcBef>
                <a:spcPts val="0"/>
              </a:spcBef>
              <a:spcAft>
                <a:spcPts val="0"/>
              </a:spcAft>
              <a:buClr>
                <a:schemeClr val="dk1"/>
              </a:buClr>
              <a:buSzPts val="1100"/>
              <a:buFont typeface="Arial"/>
              <a:buNone/>
            </a:pPr>
            <a:r>
              <a:rPr i="1" lang="en" sz="1550"/>
              <a:t>To advertise our business we have created a social media platforms , electronic media,press,website page and promoting on the travel sites also.</a:t>
            </a:r>
            <a:r>
              <a:rPr lang="en" sz="1550"/>
              <a:t>​</a:t>
            </a:r>
            <a:endParaRPr sz="1550"/>
          </a:p>
          <a:p>
            <a:pPr indent="0" lvl="0" marL="0" rtl="0" algn="just">
              <a:spcBef>
                <a:spcPts val="0"/>
              </a:spcBef>
              <a:spcAft>
                <a:spcPts val="0"/>
              </a:spcAft>
              <a:buNone/>
            </a:pPr>
            <a:r>
              <a:t/>
            </a:r>
            <a:endParaRPr/>
          </a:p>
        </p:txBody>
      </p:sp>
      <p:sp>
        <p:nvSpPr>
          <p:cNvPr id="191" name="Google Shape;191;p35"/>
          <p:cNvSpPr txBox="1"/>
          <p:nvPr/>
        </p:nvSpPr>
        <p:spPr>
          <a:xfrm>
            <a:off x="531425" y="3747875"/>
            <a:ext cx="5162400" cy="303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3"/>
              </a:rPr>
              <a:t>WWW.FACEBOOK.COM/INFINITEMOUTAIN</a:t>
            </a:r>
            <a:endParaRPr/>
          </a:p>
          <a:p>
            <a:pPr indent="0" lvl="0" marL="0" rtl="0" algn="l">
              <a:spcBef>
                <a:spcPts val="0"/>
              </a:spcBef>
              <a:spcAft>
                <a:spcPts val="0"/>
              </a:spcAft>
              <a:buNone/>
            </a:pPr>
            <a:r>
              <a:t/>
            </a:r>
            <a:endParaRPr/>
          </a:p>
        </p:txBody>
      </p:sp>
      <p:sp>
        <p:nvSpPr>
          <p:cNvPr id="192" name="Google Shape;192;p35"/>
          <p:cNvSpPr txBox="1"/>
          <p:nvPr/>
        </p:nvSpPr>
        <p:spPr>
          <a:xfrm>
            <a:off x="5238400" y="3795300"/>
            <a:ext cx="3549300" cy="417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4"/>
              </a:rPr>
              <a:t>www.TWITER.COM/INFINITEMOUTAIN</a:t>
            </a:r>
            <a:endParaRPr/>
          </a:p>
          <a:p>
            <a:pPr indent="0" lvl="0" marL="0" rtl="0" algn="l">
              <a:spcBef>
                <a:spcPts val="0"/>
              </a:spcBef>
              <a:spcAft>
                <a:spcPts val="0"/>
              </a:spcAft>
              <a:buNone/>
            </a:pPr>
            <a:r>
              <a:t/>
            </a:r>
            <a:endParaRPr/>
          </a:p>
        </p:txBody>
      </p:sp>
      <p:sp>
        <p:nvSpPr>
          <p:cNvPr id="193" name="Google Shape;193;p35"/>
          <p:cNvSpPr txBox="1"/>
          <p:nvPr/>
        </p:nvSpPr>
        <p:spPr>
          <a:xfrm>
            <a:off x="2239600" y="4374200"/>
            <a:ext cx="4821000" cy="303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5"/>
              </a:rPr>
              <a:t>WWW.BOOKING.COM/INFINITEMOUTAIN</a:t>
            </a:r>
            <a:endParaRPr/>
          </a:p>
          <a:p>
            <a:pPr indent="0" lvl="0" marL="0" rtl="0" algn="l">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0">
                                            <p:txEl>
                                              <p:pRg end="0" st="0"/>
                                            </p:txEl>
                                          </p:spTgt>
                                        </p:tgtEl>
                                        <p:attrNameLst>
                                          <p:attrName>style.visibility</p:attrName>
                                        </p:attrNameLst>
                                      </p:cBhvr>
                                      <p:to>
                                        <p:strVal val="visible"/>
                                      </p:to>
                                    </p:set>
                                    <p:animEffect filter="fade" transition="in">
                                      <p:cBhvr>
                                        <p:cTn dur="1000"/>
                                        <p:tgtEl>
                                          <p:spTgt spid="19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0">
                                            <p:txEl>
                                              <p:pRg end="1" st="1"/>
                                            </p:txEl>
                                          </p:spTgt>
                                        </p:tgtEl>
                                        <p:attrNameLst>
                                          <p:attrName>style.visibility</p:attrName>
                                        </p:attrNameLst>
                                      </p:cBhvr>
                                      <p:to>
                                        <p:strVal val="visible"/>
                                      </p:to>
                                    </p:set>
                                    <p:animEffect filter="fade" transition="in">
                                      <p:cBhvr>
                                        <p:cTn dur="1000"/>
                                        <p:tgtEl>
                                          <p:spTgt spid="19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0">
                                            <p:txEl>
                                              <p:pRg end="2" st="2"/>
                                            </p:txEl>
                                          </p:spTgt>
                                        </p:tgtEl>
                                        <p:attrNameLst>
                                          <p:attrName>style.visibility</p:attrName>
                                        </p:attrNameLst>
                                      </p:cBhvr>
                                      <p:to>
                                        <p:strVal val="visible"/>
                                      </p:to>
                                    </p:set>
                                    <p:animEffect filter="fade" transition="in">
                                      <p:cBhvr>
                                        <p:cTn dur="1000"/>
                                        <p:tgtEl>
                                          <p:spTgt spid="19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0">
                                            <p:txEl>
                                              <p:pRg end="3" st="3"/>
                                            </p:txEl>
                                          </p:spTgt>
                                        </p:tgtEl>
                                        <p:attrNameLst>
                                          <p:attrName>style.visibility</p:attrName>
                                        </p:attrNameLst>
                                      </p:cBhvr>
                                      <p:to>
                                        <p:strVal val="visible"/>
                                      </p:to>
                                    </p:set>
                                    <p:animEffect filter="fade" transition="in">
                                      <p:cBhvr>
                                        <p:cTn dur="1000"/>
                                        <p:tgtEl>
                                          <p:spTgt spid="190">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91"/>
                                        </p:tgtEl>
                                        <p:attrNameLst>
                                          <p:attrName>style.visibility</p:attrName>
                                        </p:attrNameLst>
                                      </p:cBhvr>
                                      <p:to>
                                        <p:strVal val="visible"/>
                                      </p:to>
                                    </p:set>
                                    <p:anim calcmode="lin" valueType="num">
                                      <p:cBhvr additive="base">
                                        <p:cTn dur="1000"/>
                                        <p:tgtEl>
                                          <p:spTgt spid="191"/>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92"/>
                                        </p:tgtEl>
                                        <p:attrNameLst>
                                          <p:attrName>style.visibility</p:attrName>
                                        </p:attrNameLst>
                                      </p:cBhvr>
                                      <p:to>
                                        <p:strVal val="visible"/>
                                      </p:to>
                                    </p:set>
                                    <p:anim calcmode="lin" valueType="num">
                                      <p:cBhvr additive="base">
                                        <p:cTn dur="1000"/>
                                        <p:tgtEl>
                                          <p:spTgt spid="192"/>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3"/>
                                        </p:tgtEl>
                                        <p:attrNameLst>
                                          <p:attrName>style.visibility</p:attrName>
                                        </p:attrNameLst>
                                      </p:cBhvr>
                                      <p:to>
                                        <p:strVal val="visible"/>
                                      </p:to>
                                    </p:set>
                                    <p:anim calcmode="lin" valueType="num">
                                      <p:cBhvr additive="base">
                                        <p:cTn dur="1000"/>
                                        <p:tgtEl>
                                          <p:spTgt spid="193"/>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197" name="Shape 197"/>
        <p:cNvGrpSpPr/>
        <p:nvPr/>
      </p:nvGrpSpPr>
      <p:grpSpPr>
        <a:xfrm>
          <a:off x="0" y="0"/>
          <a:ext cx="0" cy="0"/>
          <a:chOff x="0" y="0"/>
          <a:chExt cx="0" cy="0"/>
        </a:xfrm>
      </p:grpSpPr>
      <p:sp>
        <p:nvSpPr>
          <p:cNvPr id="198" name="Google Shape;198;p36"/>
          <p:cNvSpPr txBox="1"/>
          <p:nvPr>
            <p:ph type="ctrTitle"/>
          </p:nvPr>
        </p:nvSpPr>
        <p:spPr>
          <a:xfrm>
            <a:off x="311700" y="744575"/>
            <a:ext cx="8520600" cy="1266600"/>
          </a:xfrm>
          <a:prstGeom prst="rect">
            <a:avLst/>
          </a:prstGeom>
        </p:spPr>
        <p:txBody>
          <a:bodyPr anchorCtr="0" anchor="b" bIns="91425" lIns="91425" spcFirstLastPara="1" rIns="91425" wrap="square" tIns="91425">
            <a:noAutofit/>
          </a:bodyPr>
          <a:lstStyle/>
          <a:p>
            <a:pPr indent="0" lvl="0" marL="0" rtl="0" algn="ctr">
              <a:lnSpc>
                <a:spcPct val="90000"/>
              </a:lnSpc>
              <a:spcBef>
                <a:spcPts val="0"/>
              </a:spcBef>
              <a:spcAft>
                <a:spcPts val="0"/>
              </a:spcAft>
              <a:buClr>
                <a:schemeClr val="lt1"/>
              </a:buClr>
              <a:buSzPts val="3600"/>
              <a:buFont typeface="Twentieth Century"/>
              <a:buNone/>
            </a:pPr>
            <a:r>
              <a:rPr lang="en" sz="3600">
                <a:solidFill>
                  <a:schemeClr val="lt1"/>
                </a:solidFill>
                <a:latin typeface="Twentieth Century"/>
                <a:ea typeface="Twentieth Century"/>
                <a:cs typeface="Twentieth Century"/>
                <a:sym typeface="Twentieth Century"/>
              </a:rPr>
              <a:t>TARGET MARKETING</a:t>
            </a:r>
            <a:endParaRPr sz="3600">
              <a:solidFill>
                <a:schemeClr val="lt1"/>
              </a:solidFill>
              <a:latin typeface="Twentieth Century"/>
              <a:ea typeface="Twentieth Century"/>
              <a:cs typeface="Twentieth Century"/>
              <a:sym typeface="Twentieth Century"/>
            </a:endParaRPr>
          </a:p>
          <a:p>
            <a:pPr indent="0" lvl="0" marL="0" rtl="0" algn="ctr">
              <a:spcBef>
                <a:spcPts val="0"/>
              </a:spcBef>
              <a:spcAft>
                <a:spcPts val="0"/>
              </a:spcAft>
              <a:buNone/>
            </a:pPr>
            <a:r>
              <a:t/>
            </a:r>
            <a:endParaRPr/>
          </a:p>
        </p:txBody>
      </p:sp>
      <p:sp>
        <p:nvSpPr>
          <p:cNvPr id="199" name="Google Shape;199;p36"/>
          <p:cNvSpPr txBox="1"/>
          <p:nvPr>
            <p:ph idx="1" type="subTitle"/>
          </p:nvPr>
        </p:nvSpPr>
        <p:spPr>
          <a:xfrm>
            <a:off x="911025" y="1584150"/>
            <a:ext cx="7816800" cy="2374800"/>
          </a:xfrm>
          <a:prstGeom prst="rect">
            <a:avLst/>
          </a:prstGeom>
        </p:spPr>
        <p:txBody>
          <a:bodyPr anchorCtr="0" anchor="t" bIns="91425" lIns="91425" spcFirstLastPara="1" rIns="91425" wrap="square" tIns="91425">
            <a:noAutofit/>
          </a:bodyPr>
          <a:lstStyle/>
          <a:p>
            <a:pPr indent="0" lvl="0" marL="0" rtl="0" algn="l">
              <a:lnSpc>
                <a:spcPct val="80000"/>
              </a:lnSpc>
              <a:spcBef>
                <a:spcPts val="0"/>
              </a:spcBef>
              <a:spcAft>
                <a:spcPts val="0"/>
              </a:spcAft>
              <a:buClr>
                <a:srgbClr val="FF0000"/>
              </a:buClr>
              <a:buSzPts val="3000"/>
              <a:buFont typeface="Arial"/>
              <a:buNone/>
            </a:pPr>
            <a:r>
              <a:rPr lang="en" sz="2400">
                <a:solidFill>
                  <a:srgbClr val="000000"/>
                </a:solidFill>
                <a:latin typeface="Twentieth Century"/>
                <a:ea typeface="Twentieth Century"/>
                <a:cs typeface="Twentieth Century"/>
                <a:sym typeface="Twentieth Century"/>
              </a:rPr>
              <a:t>THE TARGET MARKET IS A GROUP OF CONSUMERS OR ORGANIZATIONS WHO WILL BUY PRODUCTS OR SERVICES FROM THE COMPANY. THAT IS WHY THE ACTIVITY MUST BE CARRIED OUT IN SUCH A WAY THAT EVERY EFFORT IS MADE TO REACH THIS AUDIENCE.</a:t>
            </a:r>
            <a:endParaRPr sz="2400">
              <a:solidFill>
                <a:srgbClr val="000000"/>
              </a:solidFill>
              <a:latin typeface="Twentieth Century"/>
              <a:ea typeface="Twentieth Century"/>
              <a:cs typeface="Twentieth Century"/>
              <a:sym typeface="Twentieth Century"/>
            </a:endParaRPr>
          </a:p>
          <a:p>
            <a:pPr indent="0" lvl="0" marL="0" rtl="0" algn="ctr">
              <a:spcBef>
                <a:spcPts val="0"/>
              </a:spcBef>
              <a:spcAft>
                <a:spcPts val="0"/>
              </a:spcAft>
              <a:buNone/>
            </a:pPr>
            <a:r>
              <a:t/>
            </a:r>
            <a:endParaRPr>
              <a:solidFill>
                <a:srgbClr val="000000"/>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8">
                                            <p:txEl>
                                              <p:pRg end="0" st="0"/>
                                            </p:txEl>
                                          </p:spTgt>
                                        </p:tgtEl>
                                        <p:attrNameLst>
                                          <p:attrName>style.visibility</p:attrName>
                                        </p:attrNameLst>
                                      </p:cBhvr>
                                      <p:to>
                                        <p:strVal val="visible"/>
                                      </p:to>
                                    </p:set>
                                    <p:animEffect filter="fade" transition="in">
                                      <p:cBhvr>
                                        <p:cTn dur="1000"/>
                                        <p:tgtEl>
                                          <p:spTgt spid="19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8">
                                            <p:txEl>
                                              <p:pRg end="1" st="1"/>
                                            </p:txEl>
                                          </p:spTgt>
                                        </p:tgtEl>
                                        <p:attrNameLst>
                                          <p:attrName>style.visibility</p:attrName>
                                        </p:attrNameLst>
                                      </p:cBhvr>
                                      <p:to>
                                        <p:strVal val="visible"/>
                                      </p:to>
                                    </p:set>
                                    <p:animEffect filter="fade" transition="in">
                                      <p:cBhvr>
                                        <p:cTn dur="1000"/>
                                        <p:tgtEl>
                                          <p:spTgt spid="19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9"/>
                                        </p:tgtEl>
                                        <p:attrNameLst>
                                          <p:attrName>style.visibility</p:attrName>
                                        </p:attrNameLst>
                                      </p:cBhvr>
                                      <p:to>
                                        <p:strVal val="visible"/>
                                      </p:to>
                                    </p:set>
                                    <p:animEffect filter="fade" transition="in">
                                      <p:cBhvr>
                                        <p:cTn dur="1000"/>
                                        <p:tgtEl>
                                          <p:spTgt spid="19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03" name="Shape 203"/>
        <p:cNvGrpSpPr/>
        <p:nvPr/>
      </p:nvGrpSpPr>
      <p:grpSpPr>
        <a:xfrm>
          <a:off x="0" y="0"/>
          <a:ext cx="0" cy="0"/>
          <a:chOff x="0" y="0"/>
          <a:chExt cx="0" cy="0"/>
        </a:xfrm>
      </p:grpSpPr>
      <p:sp>
        <p:nvSpPr>
          <p:cNvPr id="204" name="Google Shape;204;p37"/>
          <p:cNvSpPr txBox="1"/>
          <p:nvPr>
            <p:ph type="ctrTitle"/>
          </p:nvPr>
        </p:nvSpPr>
        <p:spPr>
          <a:xfrm>
            <a:off x="387625" y="644675"/>
            <a:ext cx="8520600" cy="1129200"/>
          </a:xfrm>
          <a:prstGeom prst="rect">
            <a:avLst/>
          </a:prstGeom>
        </p:spPr>
        <p:txBody>
          <a:bodyPr anchorCtr="0" anchor="b" bIns="91425" lIns="91425" spcFirstLastPara="1" rIns="91425" wrap="square" tIns="91425">
            <a:noAutofit/>
          </a:bodyPr>
          <a:lstStyle/>
          <a:p>
            <a:pPr indent="0" lvl="0" marL="0" rtl="0" algn="l">
              <a:lnSpc>
                <a:spcPct val="90000"/>
              </a:lnSpc>
              <a:spcBef>
                <a:spcPts val="0"/>
              </a:spcBef>
              <a:spcAft>
                <a:spcPts val="0"/>
              </a:spcAft>
              <a:buClr>
                <a:srgbClr val="092338"/>
              </a:buClr>
              <a:buSzPts val="3200"/>
              <a:buFont typeface="Twentieth Century"/>
              <a:buNone/>
            </a:pPr>
            <a:r>
              <a:rPr b="1" lang="en" sz="3200">
                <a:solidFill>
                  <a:srgbClr val="092338"/>
                </a:solidFill>
                <a:latin typeface="Twentieth Century"/>
                <a:ea typeface="Twentieth Century"/>
                <a:cs typeface="Twentieth Century"/>
                <a:sym typeface="Twentieth Century"/>
              </a:rPr>
              <a:t>                        TARGET MARKET</a:t>
            </a:r>
            <a:endParaRPr b="1" sz="3200">
              <a:solidFill>
                <a:srgbClr val="092338"/>
              </a:solidFill>
              <a:latin typeface="Twentieth Century"/>
              <a:ea typeface="Twentieth Century"/>
              <a:cs typeface="Twentieth Century"/>
              <a:sym typeface="Twentieth Century"/>
            </a:endParaRPr>
          </a:p>
          <a:p>
            <a:pPr indent="0" lvl="0" marL="0" rtl="0" algn="ctr">
              <a:spcBef>
                <a:spcPts val="0"/>
              </a:spcBef>
              <a:spcAft>
                <a:spcPts val="0"/>
              </a:spcAft>
              <a:buNone/>
            </a:pPr>
            <a:r>
              <a:t/>
            </a:r>
            <a:endParaRPr/>
          </a:p>
        </p:txBody>
      </p:sp>
      <p:sp>
        <p:nvSpPr>
          <p:cNvPr id="205" name="Google Shape;205;p37"/>
          <p:cNvSpPr txBox="1"/>
          <p:nvPr>
            <p:ph idx="1" type="subTitle"/>
          </p:nvPr>
        </p:nvSpPr>
        <p:spPr>
          <a:xfrm>
            <a:off x="387625" y="879200"/>
            <a:ext cx="8520600" cy="4149900"/>
          </a:xfrm>
          <a:prstGeom prst="rect">
            <a:avLst/>
          </a:prstGeom>
        </p:spPr>
        <p:txBody>
          <a:bodyPr anchorCtr="0" anchor="t" bIns="91425" lIns="91425" spcFirstLastPara="1" rIns="91425" wrap="square" tIns="91425">
            <a:noAutofit/>
          </a:bodyPr>
          <a:lstStyle/>
          <a:p>
            <a:pPr indent="-215900" lvl="0" marL="285750" rtl="0" algn="just">
              <a:lnSpc>
                <a:spcPct val="100000"/>
              </a:lnSpc>
              <a:spcBef>
                <a:spcPts val="0"/>
              </a:spcBef>
              <a:spcAft>
                <a:spcPts val="0"/>
              </a:spcAft>
              <a:buClr>
                <a:srgbClr val="000000"/>
              </a:buClr>
              <a:buSzPts val="1400"/>
              <a:buChar char="•"/>
            </a:pPr>
            <a:r>
              <a:rPr b="1" lang="en" sz="1400">
                <a:solidFill>
                  <a:srgbClr val="000000"/>
                </a:solidFill>
                <a:latin typeface="Twentieth Century"/>
                <a:ea typeface="Twentieth Century"/>
                <a:cs typeface="Twentieth Century"/>
                <a:sym typeface="Twentieth Century"/>
              </a:rPr>
              <a:t>The main target are mountain lovers, Romanian and foreign tourists;</a:t>
            </a:r>
            <a:endParaRPr sz="1400">
              <a:solidFill>
                <a:srgbClr val="000000"/>
              </a:solidFill>
              <a:latin typeface="Twentieth Century"/>
              <a:ea typeface="Twentieth Century"/>
              <a:cs typeface="Twentieth Century"/>
              <a:sym typeface="Twentieth Century"/>
            </a:endParaRPr>
          </a:p>
          <a:p>
            <a:pPr indent="-215900" lvl="0" marL="285750" rtl="0" algn="just">
              <a:lnSpc>
                <a:spcPct val="100000"/>
              </a:lnSpc>
              <a:spcBef>
                <a:spcPts val="1000"/>
              </a:spcBef>
              <a:spcAft>
                <a:spcPts val="0"/>
              </a:spcAft>
              <a:buClr>
                <a:srgbClr val="000000"/>
              </a:buClr>
              <a:buSzPts val="1400"/>
              <a:buChar char="•"/>
            </a:pPr>
            <a:r>
              <a:rPr b="1" lang="en" sz="1400">
                <a:solidFill>
                  <a:srgbClr val="000000"/>
                </a:solidFill>
                <a:latin typeface="Twentieth Century"/>
                <a:ea typeface="Twentieth Century"/>
                <a:cs typeface="Twentieth Century"/>
                <a:sym typeface="Twentieth Century"/>
              </a:rPr>
              <a:t>Tourists that do not have </a:t>
            </a:r>
            <a:r>
              <a:rPr b="1" lang="en" sz="1400">
                <a:solidFill>
                  <a:srgbClr val="000000"/>
                </a:solidFill>
                <a:latin typeface="Twentieth Century"/>
                <a:ea typeface="Twentieth Century"/>
                <a:cs typeface="Twentieth Century"/>
                <a:sym typeface="Twentieth Century"/>
              </a:rPr>
              <a:t>mountainous</a:t>
            </a:r>
            <a:r>
              <a:rPr b="1" lang="en" sz="1400">
                <a:solidFill>
                  <a:srgbClr val="000000"/>
                </a:solidFill>
                <a:latin typeface="Twentieth Century"/>
                <a:ea typeface="Twentieth Century"/>
                <a:cs typeface="Twentieth Century"/>
                <a:sym typeface="Twentieth Century"/>
              </a:rPr>
              <a:t> regions (from the south of the country, especially from Bucharest);</a:t>
            </a:r>
            <a:endParaRPr sz="1400">
              <a:solidFill>
                <a:srgbClr val="000000"/>
              </a:solidFill>
              <a:latin typeface="Twentieth Century"/>
              <a:ea typeface="Twentieth Century"/>
              <a:cs typeface="Twentieth Century"/>
              <a:sym typeface="Twentieth Century"/>
            </a:endParaRPr>
          </a:p>
          <a:p>
            <a:pPr indent="-215900" lvl="0" marL="285750" rtl="0" algn="just">
              <a:lnSpc>
                <a:spcPct val="100000"/>
              </a:lnSpc>
              <a:spcBef>
                <a:spcPts val="1000"/>
              </a:spcBef>
              <a:spcAft>
                <a:spcPts val="0"/>
              </a:spcAft>
              <a:buClr>
                <a:srgbClr val="000000"/>
              </a:buClr>
              <a:buSzPts val="1400"/>
              <a:buChar char="•"/>
            </a:pPr>
            <a:r>
              <a:rPr b="1" lang="en" sz="1400">
                <a:solidFill>
                  <a:srgbClr val="000000"/>
                </a:solidFill>
                <a:latin typeface="Twentieth Century"/>
                <a:ea typeface="Twentieth Century"/>
                <a:cs typeface="Twentieth Century"/>
                <a:sym typeface="Twentieth Century"/>
              </a:rPr>
              <a:t>Adventure tourism enthusiasts;</a:t>
            </a:r>
            <a:endParaRPr sz="1400">
              <a:solidFill>
                <a:srgbClr val="000000"/>
              </a:solidFill>
              <a:latin typeface="Twentieth Century"/>
              <a:ea typeface="Twentieth Century"/>
              <a:cs typeface="Twentieth Century"/>
              <a:sym typeface="Twentieth Century"/>
            </a:endParaRPr>
          </a:p>
          <a:p>
            <a:pPr indent="-215900" lvl="0" marL="285750" rtl="0" algn="just">
              <a:lnSpc>
                <a:spcPct val="100000"/>
              </a:lnSpc>
              <a:spcBef>
                <a:spcPts val="1000"/>
              </a:spcBef>
              <a:spcAft>
                <a:spcPts val="0"/>
              </a:spcAft>
              <a:buClr>
                <a:srgbClr val="000000"/>
              </a:buClr>
              <a:buSzPts val="1400"/>
              <a:buChar char="•"/>
            </a:pPr>
            <a:r>
              <a:rPr b="1" lang="en" sz="1400">
                <a:solidFill>
                  <a:srgbClr val="000000"/>
                </a:solidFill>
                <a:latin typeface="Twentieth Century"/>
                <a:ea typeface="Twentieth Century"/>
                <a:cs typeface="Twentieth Century"/>
                <a:sym typeface="Twentieth Century"/>
              </a:rPr>
              <a:t>Tourists from business environments who want to organize mountain meetings or contract services for their employees;</a:t>
            </a:r>
            <a:endParaRPr sz="1400">
              <a:solidFill>
                <a:srgbClr val="000000"/>
              </a:solidFill>
              <a:latin typeface="Twentieth Century"/>
              <a:ea typeface="Twentieth Century"/>
              <a:cs typeface="Twentieth Century"/>
              <a:sym typeface="Twentieth Century"/>
            </a:endParaRPr>
          </a:p>
          <a:p>
            <a:pPr indent="-215900" lvl="0" marL="285750" rtl="0" algn="just">
              <a:lnSpc>
                <a:spcPct val="100000"/>
              </a:lnSpc>
              <a:spcBef>
                <a:spcPts val="1000"/>
              </a:spcBef>
              <a:spcAft>
                <a:spcPts val="0"/>
              </a:spcAft>
              <a:buClr>
                <a:srgbClr val="000000"/>
              </a:buClr>
              <a:buSzPts val="1400"/>
              <a:buChar char="•"/>
            </a:pPr>
            <a:r>
              <a:rPr b="1" lang="en" sz="1400">
                <a:solidFill>
                  <a:srgbClr val="000000"/>
                </a:solidFill>
                <a:latin typeface="Twentieth Century"/>
                <a:ea typeface="Twentieth Century"/>
                <a:cs typeface="Twentieth Century"/>
                <a:sym typeface="Twentieth Century"/>
              </a:rPr>
              <a:t>Families with children;</a:t>
            </a:r>
            <a:endParaRPr sz="1400">
              <a:solidFill>
                <a:srgbClr val="000000"/>
              </a:solidFill>
              <a:latin typeface="Twentieth Century"/>
              <a:ea typeface="Twentieth Century"/>
              <a:cs typeface="Twentieth Century"/>
              <a:sym typeface="Twentieth Century"/>
            </a:endParaRPr>
          </a:p>
          <a:p>
            <a:pPr indent="-215900" lvl="0" marL="285750" rtl="0" algn="just">
              <a:lnSpc>
                <a:spcPct val="100000"/>
              </a:lnSpc>
              <a:spcBef>
                <a:spcPts val="1000"/>
              </a:spcBef>
              <a:spcAft>
                <a:spcPts val="0"/>
              </a:spcAft>
              <a:buClr>
                <a:srgbClr val="000000"/>
              </a:buClr>
              <a:buSzPts val="1400"/>
              <a:buChar char="•"/>
            </a:pPr>
            <a:r>
              <a:rPr b="1" lang="en" sz="1400">
                <a:solidFill>
                  <a:srgbClr val="000000"/>
                </a:solidFill>
                <a:latin typeface="Twentieth Century"/>
                <a:ea typeface="Twentieth Century"/>
                <a:cs typeface="Twentieth Century"/>
                <a:sym typeface="Twentieth Century"/>
              </a:rPr>
              <a:t>Young married couples;</a:t>
            </a:r>
            <a:endParaRPr sz="1400">
              <a:solidFill>
                <a:srgbClr val="000000"/>
              </a:solidFill>
              <a:latin typeface="Twentieth Century"/>
              <a:ea typeface="Twentieth Century"/>
              <a:cs typeface="Twentieth Century"/>
              <a:sym typeface="Twentieth Century"/>
            </a:endParaRPr>
          </a:p>
          <a:p>
            <a:pPr indent="-215900" lvl="0" marL="285750" rtl="0" algn="just">
              <a:lnSpc>
                <a:spcPct val="100000"/>
              </a:lnSpc>
              <a:spcBef>
                <a:spcPts val="1000"/>
              </a:spcBef>
              <a:spcAft>
                <a:spcPts val="0"/>
              </a:spcAft>
              <a:buClr>
                <a:srgbClr val="000000"/>
              </a:buClr>
              <a:buSzPts val="1400"/>
              <a:buChar char="•"/>
            </a:pPr>
            <a:r>
              <a:rPr b="1" lang="en" sz="1400">
                <a:solidFill>
                  <a:srgbClr val="000000"/>
                </a:solidFill>
                <a:latin typeface="Twentieth Century"/>
                <a:ea typeface="Twentieth Century"/>
                <a:cs typeface="Twentieth Century"/>
                <a:sym typeface="Twentieth Century"/>
              </a:rPr>
              <a:t>Small group of people who want to spend a weekend together;</a:t>
            </a:r>
            <a:endParaRPr sz="1400">
              <a:solidFill>
                <a:srgbClr val="000000"/>
              </a:solidFill>
              <a:latin typeface="Twentieth Century"/>
              <a:ea typeface="Twentieth Century"/>
              <a:cs typeface="Twentieth Century"/>
              <a:sym typeface="Twentieth Century"/>
            </a:endParaRPr>
          </a:p>
          <a:p>
            <a:pPr indent="-215900" lvl="0" marL="285750" rtl="0" algn="just">
              <a:lnSpc>
                <a:spcPct val="100000"/>
              </a:lnSpc>
              <a:spcBef>
                <a:spcPts val="1000"/>
              </a:spcBef>
              <a:spcAft>
                <a:spcPts val="0"/>
              </a:spcAft>
              <a:buClr>
                <a:srgbClr val="000000"/>
              </a:buClr>
              <a:buSzPts val="1400"/>
              <a:buChar char="•"/>
            </a:pPr>
            <a:r>
              <a:rPr b="1" lang="en" sz="1400">
                <a:solidFill>
                  <a:srgbClr val="000000"/>
                </a:solidFill>
                <a:latin typeface="Twentieth Century"/>
                <a:ea typeface="Twentieth Century"/>
                <a:cs typeface="Twentieth Century"/>
                <a:sym typeface="Twentieth Century"/>
              </a:rPr>
              <a:t>People who want to practice winter sports or hiking;</a:t>
            </a:r>
            <a:endParaRPr sz="1400">
              <a:solidFill>
                <a:srgbClr val="000000"/>
              </a:solidFill>
              <a:latin typeface="Twentieth Century"/>
              <a:ea typeface="Twentieth Century"/>
              <a:cs typeface="Twentieth Century"/>
              <a:sym typeface="Twentieth Century"/>
            </a:endParaRPr>
          </a:p>
          <a:p>
            <a:pPr indent="-215900" lvl="0" marL="285750" rtl="0" algn="just">
              <a:lnSpc>
                <a:spcPct val="100000"/>
              </a:lnSpc>
              <a:spcBef>
                <a:spcPts val="1000"/>
              </a:spcBef>
              <a:spcAft>
                <a:spcPts val="0"/>
              </a:spcAft>
              <a:buClr>
                <a:srgbClr val="000000"/>
              </a:buClr>
              <a:buSzPts val="1400"/>
              <a:buChar char="•"/>
            </a:pPr>
            <a:r>
              <a:rPr b="1" lang="en" sz="1400">
                <a:solidFill>
                  <a:srgbClr val="000000"/>
                </a:solidFill>
                <a:latin typeface="Twentieth Century"/>
                <a:ea typeface="Twentieth Century"/>
                <a:cs typeface="Twentieth Century"/>
                <a:sym typeface="Twentieth Century"/>
              </a:rPr>
              <a:t>Older people, retirees, who love the mountain and want to relax by breathing fresh air.</a:t>
            </a:r>
            <a:endParaRPr sz="1400">
              <a:solidFill>
                <a:srgbClr val="000000"/>
              </a:solidFill>
              <a:latin typeface="Twentieth Century"/>
              <a:ea typeface="Twentieth Century"/>
              <a:cs typeface="Twentieth Century"/>
              <a:sym typeface="Twentieth Century"/>
            </a:endParaRPr>
          </a:p>
          <a:p>
            <a:pPr indent="-127000" lvl="0" marL="285750" rtl="0" algn="just">
              <a:lnSpc>
                <a:spcPct val="100000"/>
              </a:lnSpc>
              <a:spcBef>
                <a:spcPts val="1000"/>
              </a:spcBef>
              <a:spcAft>
                <a:spcPts val="0"/>
              </a:spcAft>
              <a:buClr>
                <a:schemeClr val="lt1"/>
              </a:buClr>
              <a:buSzPts val="2500"/>
              <a:buFont typeface="Arial"/>
              <a:buNone/>
            </a:pPr>
            <a:r>
              <a:t/>
            </a:r>
            <a:endParaRPr b="1" sz="1400">
              <a:solidFill>
                <a:srgbClr val="000000"/>
              </a:solidFill>
              <a:latin typeface="Twentieth Century"/>
              <a:ea typeface="Twentieth Century"/>
              <a:cs typeface="Twentieth Century"/>
              <a:sym typeface="Twentieth Century"/>
            </a:endParaRPr>
          </a:p>
          <a:p>
            <a:pPr indent="-127000" lvl="0" marL="285750" rtl="0" algn="just">
              <a:lnSpc>
                <a:spcPct val="100000"/>
              </a:lnSpc>
              <a:spcBef>
                <a:spcPts val="1000"/>
              </a:spcBef>
              <a:spcAft>
                <a:spcPts val="0"/>
              </a:spcAft>
              <a:buClr>
                <a:schemeClr val="lt1"/>
              </a:buClr>
              <a:buSzPts val="2500"/>
              <a:buFont typeface="Arial"/>
              <a:buNone/>
            </a:pPr>
            <a:r>
              <a:t/>
            </a:r>
            <a:endParaRPr b="1" sz="1400">
              <a:solidFill>
                <a:srgbClr val="000000"/>
              </a:solidFill>
              <a:latin typeface="Twentieth Century"/>
              <a:ea typeface="Twentieth Century"/>
              <a:cs typeface="Twentieth Century"/>
              <a:sym typeface="Twentieth Century"/>
            </a:endParaRPr>
          </a:p>
          <a:p>
            <a:pPr indent="-158750" lvl="0" marL="285750" rtl="0" algn="just">
              <a:lnSpc>
                <a:spcPct val="100000"/>
              </a:lnSpc>
              <a:spcBef>
                <a:spcPts val="1000"/>
              </a:spcBef>
              <a:spcAft>
                <a:spcPts val="0"/>
              </a:spcAft>
              <a:buClr>
                <a:schemeClr val="lt1"/>
              </a:buClr>
              <a:buSzPts val="2000"/>
              <a:buFont typeface="Arial"/>
              <a:buNone/>
            </a:pPr>
            <a:r>
              <a:t/>
            </a:r>
            <a:endParaRPr b="1" sz="1400">
              <a:solidFill>
                <a:srgbClr val="000000"/>
              </a:solidFill>
              <a:latin typeface="Twentieth Century"/>
              <a:ea typeface="Twentieth Century"/>
              <a:cs typeface="Twentieth Century"/>
              <a:sym typeface="Twentieth Century"/>
            </a:endParaRPr>
          </a:p>
          <a:p>
            <a:pPr indent="0" lvl="0" marL="0" rtl="0" algn="just">
              <a:lnSpc>
                <a:spcPct val="100000"/>
              </a:lnSpc>
              <a:spcBef>
                <a:spcPts val="0"/>
              </a:spcBef>
              <a:spcAft>
                <a:spcPts val="0"/>
              </a:spcAft>
              <a:buNone/>
            </a:pPr>
            <a:r>
              <a:t/>
            </a:r>
            <a:endParaRPr sz="1400">
              <a:solidFill>
                <a:srgbClr val="000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09" name="Shape 209"/>
        <p:cNvGrpSpPr/>
        <p:nvPr/>
      </p:nvGrpSpPr>
      <p:grpSpPr>
        <a:xfrm>
          <a:off x="0" y="0"/>
          <a:ext cx="0" cy="0"/>
          <a:chOff x="0" y="0"/>
          <a:chExt cx="0" cy="0"/>
        </a:xfrm>
      </p:grpSpPr>
      <p:sp>
        <p:nvSpPr>
          <p:cNvPr id="210" name="Google Shape;210;p38"/>
          <p:cNvSpPr txBox="1"/>
          <p:nvPr>
            <p:ph type="ctrTitle"/>
          </p:nvPr>
        </p:nvSpPr>
        <p:spPr>
          <a:xfrm>
            <a:off x="311700" y="744575"/>
            <a:ext cx="8520600" cy="735900"/>
          </a:xfrm>
          <a:prstGeom prst="rect">
            <a:avLst/>
          </a:prstGeom>
        </p:spPr>
        <p:txBody>
          <a:bodyPr anchorCtr="0" anchor="b" bIns="91425" lIns="91425" spcFirstLastPara="1" rIns="91425" wrap="square" tIns="91425">
            <a:noAutofit/>
          </a:bodyPr>
          <a:lstStyle/>
          <a:p>
            <a:pPr indent="0" lvl="0" marL="0" rtl="0" algn="ctr">
              <a:lnSpc>
                <a:spcPct val="90000"/>
              </a:lnSpc>
              <a:spcBef>
                <a:spcPts val="0"/>
              </a:spcBef>
              <a:spcAft>
                <a:spcPts val="0"/>
              </a:spcAft>
              <a:buClr>
                <a:schemeClr val="lt1"/>
              </a:buClr>
              <a:buSzPts val="3600"/>
              <a:buFont typeface="Twentieth Century"/>
              <a:buNone/>
            </a:pPr>
            <a:r>
              <a:rPr lang="en" sz="3600">
                <a:solidFill>
                  <a:srgbClr val="000000"/>
                </a:solidFill>
                <a:latin typeface="Twentieth Century"/>
                <a:ea typeface="Twentieth Century"/>
                <a:cs typeface="Twentieth Century"/>
                <a:sym typeface="Twentieth Century"/>
              </a:rPr>
              <a:t>MARKET SEGMENTATION</a:t>
            </a:r>
            <a:endParaRPr sz="3600">
              <a:solidFill>
                <a:srgbClr val="000000"/>
              </a:solidFill>
              <a:latin typeface="Twentieth Century"/>
              <a:ea typeface="Twentieth Century"/>
              <a:cs typeface="Twentieth Century"/>
              <a:sym typeface="Twentieth Century"/>
            </a:endParaRPr>
          </a:p>
          <a:p>
            <a:pPr indent="0" lvl="0" marL="0" rtl="0" algn="ctr">
              <a:spcBef>
                <a:spcPts val="0"/>
              </a:spcBef>
              <a:spcAft>
                <a:spcPts val="0"/>
              </a:spcAft>
              <a:buNone/>
            </a:pPr>
            <a:r>
              <a:t/>
            </a:r>
            <a:endParaRPr>
              <a:solidFill>
                <a:srgbClr val="000000"/>
              </a:solidFill>
            </a:endParaRPr>
          </a:p>
        </p:txBody>
      </p:sp>
      <p:graphicFrame>
        <p:nvGraphicFramePr>
          <p:cNvPr id="211" name="Google Shape;211;p38"/>
          <p:cNvGraphicFramePr/>
          <p:nvPr/>
        </p:nvGraphicFramePr>
        <p:xfrm>
          <a:off x="311688" y="272126"/>
          <a:ext cx="3000000" cy="3000000"/>
        </p:xfrm>
        <a:graphic>
          <a:graphicData uri="http://schemas.openxmlformats.org/drawingml/2006/table">
            <a:tbl>
              <a:tblPr bandRow="1" firstRow="1">
                <a:noFill/>
                <a:tableStyleId>{15A9B683-10C6-4594-A686-21F7C7E3BB91}</a:tableStyleId>
              </a:tblPr>
              <a:tblGrid>
                <a:gridCol w="1953000"/>
                <a:gridCol w="1953000"/>
                <a:gridCol w="2209225"/>
                <a:gridCol w="2028900"/>
              </a:tblGrid>
              <a:tr h="640625">
                <a:tc>
                  <a:txBody>
                    <a:bodyPr>
                      <a:noAutofit/>
                    </a:bodyPr>
                    <a:lstStyle/>
                    <a:p>
                      <a:pPr indent="0" lvl="0" marL="0" marR="0" rtl="0" algn="ctr">
                        <a:spcBef>
                          <a:spcPts val="0"/>
                        </a:spcBef>
                        <a:spcAft>
                          <a:spcPts val="0"/>
                        </a:spcAft>
                        <a:buNone/>
                      </a:pPr>
                      <a:r>
                        <a:rPr b="0" lang="en" sz="1800" u="none" cap="none" strike="noStrike">
                          <a:solidFill>
                            <a:srgbClr val="FF0000"/>
                          </a:solidFill>
                        </a:rPr>
                        <a:t>GEOGRAFICS</a:t>
                      </a:r>
                      <a:endParaRPr b="0" sz="1800" u="none" cap="none" strike="noStrike">
                        <a:solidFill>
                          <a:srgbClr val="FF0000"/>
                        </a:solidFill>
                      </a:endParaRPr>
                    </a:p>
                  </a:txBody>
                  <a:tcPr marT="45725" marB="45725" marR="91450" marL="91450"/>
                </a:tc>
                <a:tc>
                  <a:txBody>
                    <a:bodyPr>
                      <a:noAutofit/>
                    </a:bodyPr>
                    <a:lstStyle/>
                    <a:p>
                      <a:pPr indent="0" lvl="0" marL="0" marR="0" rtl="0" algn="ctr">
                        <a:spcBef>
                          <a:spcPts val="0"/>
                        </a:spcBef>
                        <a:spcAft>
                          <a:spcPts val="0"/>
                        </a:spcAft>
                        <a:buNone/>
                      </a:pPr>
                      <a:r>
                        <a:rPr b="0" lang="en" sz="1800" u="none" cap="none" strike="noStrike">
                          <a:solidFill>
                            <a:srgbClr val="FF0000"/>
                          </a:solidFill>
                        </a:rPr>
                        <a:t>DEMOGRAFICS</a:t>
                      </a:r>
                      <a:endParaRPr b="0" sz="1800" u="none" cap="none" strike="noStrike">
                        <a:solidFill>
                          <a:srgbClr val="FF0000"/>
                        </a:solidFill>
                      </a:endParaRPr>
                    </a:p>
                  </a:txBody>
                  <a:tcPr marT="45725" marB="45725" marR="91450" marL="91450"/>
                </a:tc>
                <a:tc>
                  <a:txBody>
                    <a:bodyPr>
                      <a:noAutofit/>
                    </a:bodyPr>
                    <a:lstStyle/>
                    <a:p>
                      <a:pPr indent="0" lvl="0" marL="0" marR="0" rtl="0" algn="ctr">
                        <a:spcBef>
                          <a:spcPts val="0"/>
                        </a:spcBef>
                        <a:spcAft>
                          <a:spcPts val="0"/>
                        </a:spcAft>
                        <a:buNone/>
                      </a:pPr>
                      <a:r>
                        <a:rPr b="0" lang="en" sz="1800" u="none" cap="none" strike="noStrike">
                          <a:solidFill>
                            <a:srgbClr val="FF0000"/>
                          </a:solidFill>
                        </a:rPr>
                        <a:t>PSYCHOGRAFICS</a:t>
                      </a:r>
                      <a:endParaRPr b="0" sz="1800" u="none" cap="none" strike="noStrike">
                        <a:solidFill>
                          <a:srgbClr val="FF0000"/>
                        </a:solidFill>
                      </a:endParaRPr>
                    </a:p>
                  </a:txBody>
                  <a:tcPr marT="45725" marB="45725" marR="91450" marL="91450"/>
                </a:tc>
                <a:tc>
                  <a:txBody>
                    <a:bodyPr>
                      <a:noAutofit/>
                    </a:bodyPr>
                    <a:lstStyle/>
                    <a:p>
                      <a:pPr indent="0" lvl="0" marL="0" marR="0" rtl="0" algn="ctr">
                        <a:spcBef>
                          <a:spcPts val="0"/>
                        </a:spcBef>
                        <a:spcAft>
                          <a:spcPts val="0"/>
                        </a:spcAft>
                        <a:buNone/>
                      </a:pPr>
                      <a:r>
                        <a:rPr b="0" lang="en" sz="1800" u="none" cap="none" strike="noStrike">
                          <a:solidFill>
                            <a:srgbClr val="FF0000"/>
                          </a:solidFill>
                        </a:rPr>
                        <a:t>BEHAVIOR</a:t>
                      </a:r>
                      <a:endParaRPr b="0" sz="1800" u="none" cap="none" strike="noStrike">
                        <a:solidFill>
                          <a:srgbClr val="FF0000"/>
                        </a:solidFill>
                      </a:endParaRPr>
                    </a:p>
                  </a:txBody>
                  <a:tcPr marT="45725" marB="45725" marR="91450" marL="91450"/>
                </a:tc>
              </a:tr>
              <a:tr h="2893250">
                <a:tc>
                  <a:txBody>
                    <a:bodyPr>
                      <a:noAutofit/>
                    </a:bodyPr>
                    <a:lstStyle/>
                    <a:p>
                      <a:pPr indent="-285750" lvl="0" marL="285750" marR="0" rtl="0" algn="l">
                        <a:spcBef>
                          <a:spcPts val="0"/>
                        </a:spcBef>
                        <a:spcAft>
                          <a:spcPts val="0"/>
                        </a:spcAft>
                        <a:buClr>
                          <a:srgbClr val="FFFFFF"/>
                        </a:buClr>
                        <a:buSzPts val="1800"/>
                        <a:buFont typeface="Arial"/>
                        <a:buChar char="•"/>
                      </a:pPr>
                      <a:r>
                        <a:rPr lang="en" sz="1800" u="none" cap="none" strike="noStrike"/>
                        <a:t>Romanians</a:t>
                      </a:r>
                      <a:endParaRPr/>
                    </a:p>
                    <a:p>
                      <a:pPr indent="-285750" lvl="0" marL="285750" marR="0" rtl="0" algn="l">
                        <a:spcBef>
                          <a:spcPts val="0"/>
                        </a:spcBef>
                        <a:spcAft>
                          <a:spcPts val="0"/>
                        </a:spcAft>
                        <a:buClr>
                          <a:srgbClr val="FFFFFF"/>
                        </a:buClr>
                        <a:buSzPts val="1800"/>
                        <a:buFont typeface="Arial"/>
                        <a:buChar char="•"/>
                      </a:pPr>
                      <a:r>
                        <a:rPr lang="en" sz="1800" u="none" cap="none" strike="noStrike"/>
                        <a:t>Foreigners</a:t>
                      </a:r>
                      <a:endParaRPr/>
                    </a:p>
                    <a:p>
                      <a:pPr indent="-285750" lvl="0" marL="285750" marR="0" rtl="0" algn="l">
                        <a:spcBef>
                          <a:spcPts val="0"/>
                        </a:spcBef>
                        <a:spcAft>
                          <a:spcPts val="0"/>
                        </a:spcAft>
                        <a:buClr>
                          <a:srgbClr val="FFFFFF"/>
                        </a:buClr>
                        <a:buSzPts val="1800"/>
                        <a:buFont typeface="Arial"/>
                        <a:buChar char="•"/>
                      </a:pPr>
                      <a:r>
                        <a:rPr lang="en" sz="1800" u="none" cap="none" strike="noStrike"/>
                        <a:t>Rural</a:t>
                      </a:r>
                      <a:endParaRPr/>
                    </a:p>
                    <a:p>
                      <a:pPr indent="-285750" lvl="0" marL="285750" marR="0" rtl="0" algn="l">
                        <a:spcBef>
                          <a:spcPts val="0"/>
                        </a:spcBef>
                        <a:spcAft>
                          <a:spcPts val="0"/>
                        </a:spcAft>
                        <a:buClr>
                          <a:srgbClr val="FFFFFF"/>
                        </a:buClr>
                        <a:buSzPts val="1800"/>
                        <a:buFont typeface="Arial"/>
                        <a:buChar char="•"/>
                      </a:pPr>
                      <a:r>
                        <a:rPr lang="en" sz="1800" u="none" cap="none" strike="noStrike"/>
                        <a:t>Urban</a:t>
                      </a:r>
                      <a:endParaRPr/>
                    </a:p>
                    <a:p>
                      <a:pPr indent="-171450" lvl="0" marL="285750" marR="0" rtl="0" algn="l">
                        <a:spcBef>
                          <a:spcPts val="0"/>
                        </a:spcBef>
                        <a:spcAft>
                          <a:spcPts val="0"/>
                        </a:spcAft>
                        <a:buClr>
                          <a:srgbClr val="FFFFFF"/>
                        </a:buClr>
                        <a:buSzPts val="1800"/>
                        <a:buFont typeface="Arial"/>
                        <a:buNone/>
                      </a:pPr>
                      <a:r>
                        <a:t/>
                      </a:r>
                      <a:endParaRPr sz="1800" u="none" cap="none" strike="noStrike"/>
                    </a:p>
                  </a:txBody>
                  <a:tcPr marT="45725" marB="45725" marR="91450" marL="91450"/>
                </a:tc>
                <a:tc>
                  <a:txBody>
                    <a:bodyPr>
                      <a:noAutofit/>
                    </a:bodyPr>
                    <a:lstStyle/>
                    <a:p>
                      <a:pPr indent="-285750" lvl="0" marL="285750" marR="0" rtl="0" algn="l">
                        <a:spcBef>
                          <a:spcPts val="0"/>
                        </a:spcBef>
                        <a:spcAft>
                          <a:spcPts val="0"/>
                        </a:spcAft>
                        <a:buClr>
                          <a:srgbClr val="FFFFFF"/>
                        </a:buClr>
                        <a:buSzPts val="1800"/>
                        <a:buFont typeface="Arial"/>
                        <a:buChar char="•"/>
                      </a:pPr>
                      <a:r>
                        <a:rPr lang="en" sz="1800" u="none" cap="none" strike="noStrike"/>
                        <a:t>All ages</a:t>
                      </a:r>
                      <a:endParaRPr/>
                    </a:p>
                    <a:p>
                      <a:pPr indent="-285750" lvl="0" marL="285750" marR="0" rtl="0" algn="l">
                        <a:spcBef>
                          <a:spcPts val="0"/>
                        </a:spcBef>
                        <a:spcAft>
                          <a:spcPts val="0"/>
                        </a:spcAft>
                        <a:buClr>
                          <a:srgbClr val="FFFFFF"/>
                        </a:buClr>
                        <a:buSzPts val="1800"/>
                        <a:buFont typeface="Arial"/>
                        <a:buChar char="•"/>
                      </a:pPr>
                      <a:r>
                        <a:rPr lang="en" sz="1800" u="none" cap="none" strike="noStrike"/>
                        <a:t>All gender</a:t>
                      </a:r>
                      <a:endParaRPr/>
                    </a:p>
                    <a:p>
                      <a:pPr indent="-285750" lvl="0" marL="285750" marR="0" rtl="0" algn="l">
                        <a:spcBef>
                          <a:spcPts val="0"/>
                        </a:spcBef>
                        <a:spcAft>
                          <a:spcPts val="0"/>
                        </a:spcAft>
                        <a:buClr>
                          <a:srgbClr val="FFFFFF"/>
                        </a:buClr>
                        <a:buSzPts val="1800"/>
                        <a:buFont typeface="Arial"/>
                        <a:buChar char="•"/>
                      </a:pPr>
                      <a:r>
                        <a:rPr lang="en" sz="1800" u="none" cap="none" strike="noStrike"/>
                        <a:t>All races</a:t>
                      </a:r>
                      <a:endParaRPr/>
                    </a:p>
                    <a:p>
                      <a:pPr indent="-285750" lvl="0" marL="285750" marR="0" rtl="0" algn="l">
                        <a:spcBef>
                          <a:spcPts val="0"/>
                        </a:spcBef>
                        <a:spcAft>
                          <a:spcPts val="0"/>
                        </a:spcAft>
                        <a:buClr>
                          <a:srgbClr val="FFFFFF"/>
                        </a:buClr>
                        <a:buSzPts val="1800"/>
                        <a:buFont typeface="Arial"/>
                        <a:buChar char="•"/>
                      </a:pPr>
                      <a:r>
                        <a:rPr lang="en" sz="1800" u="none" cap="none" strike="noStrike"/>
                        <a:t>All religion</a:t>
                      </a:r>
                      <a:endParaRPr/>
                    </a:p>
                    <a:p>
                      <a:pPr indent="-285750" lvl="0" marL="285750" marR="0" rtl="0" algn="l">
                        <a:spcBef>
                          <a:spcPts val="0"/>
                        </a:spcBef>
                        <a:spcAft>
                          <a:spcPts val="0"/>
                        </a:spcAft>
                        <a:buClr>
                          <a:srgbClr val="FFFFFF"/>
                        </a:buClr>
                        <a:buSzPts val="1800"/>
                        <a:buFont typeface="Arial"/>
                        <a:buChar char="•"/>
                      </a:pPr>
                      <a:r>
                        <a:rPr lang="en" sz="1800" u="none" cap="none" strike="noStrike"/>
                        <a:t>Income medium to high</a:t>
                      </a:r>
                      <a:endParaRPr/>
                    </a:p>
                    <a:p>
                      <a:pPr indent="-171450" lvl="0" marL="285750" marR="0" rtl="0" algn="l">
                        <a:spcBef>
                          <a:spcPts val="0"/>
                        </a:spcBef>
                        <a:spcAft>
                          <a:spcPts val="0"/>
                        </a:spcAft>
                        <a:buClr>
                          <a:srgbClr val="FFFFFF"/>
                        </a:buClr>
                        <a:buSzPts val="1800"/>
                        <a:buFont typeface="Arial"/>
                        <a:buNone/>
                      </a:pPr>
                      <a:r>
                        <a:t/>
                      </a:r>
                      <a:endParaRPr sz="1800" u="none" cap="none" strike="noStrike"/>
                    </a:p>
                  </a:txBody>
                  <a:tcPr marT="45725" marB="45725" marR="91450" marL="91450"/>
                </a:tc>
                <a:tc>
                  <a:txBody>
                    <a:bodyPr>
                      <a:noAutofit/>
                    </a:bodyPr>
                    <a:lstStyle/>
                    <a:p>
                      <a:pPr indent="-285750" lvl="0" marL="285750" marR="0" rtl="0" algn="l">
                        <a:spcBef>
                          <a:spcPts val="0"/>
                        </a:spcBef>
                        <a:spcAft>
                          <a:spcPts val="0"/>
                        </a:spcAft>
                        <a:buClr>
                          <a:srgbClr val="FFFFFF"/>
                        </a:buClr>
                        <a:buSzPts val="1800"/>
                        <a:buFont typeface="Arial"/>
                        <a:buChar char="•"/>
                      </a:pPr>
                      <a:r>
                        <a:rPr lang="en" sz="1800" u="none" cap="none" strike="noStrike"/>
                        <a:t>Active lifestyle</a:t>
                      </a:r>
                      <a:endParaRPr/>
                    </a:p>
                    <a:p>
                      <a:pPr indent="-285750" lvl="0" marL="285750" marR="0" rtl="0" algn="l">
                        <a:spcBef>
                          <a:spcPts val="0"/>
                        </a:spcBef>
                        <a:spcAft>
                          <a:spcPts val="0"/>
                        </a:spcAft>
                        <a:buClr>
                          <a:srgbClr val="FFFFFF"/>
                        </a:buClr>
                        <a:buSzPts val="1800"/>
                        <a:buFont typeface="Arial"/>
                        <a:buChar char="•"/>
                      </a:pPr>
                      <a:r>
                        <a:rPr lang="en" sz="1800" u="none" cap="none" strike="noStrike"/>
                        <a:t>Medium to high social clas</a:t>
                      </a:r>
                      <a:r>
                        <a:rPr lang="en" sz="1800"/>
                        <a:t>s</a:t>
                      </a:r>
                      <a:endParaRPr/>
                    </a:p>
                    <a:p>
                      <a:pPr indent="-285750" lvl="0" marL="285750" marR="0" rtl="0" algn="l">
                        <a:spcBef>
                          <a:spcPts val="0"/>
                        </a:spcBef>
                        <a:spcAft>
                          <a:spcPts val="0"/>
                        </a:spcAft>
                        <a:buClr>
                          <a:srgbClr val="FFFFFF"/>
                        </a:buClr>
                        <a:buSzPts val="1800"/>
                        <a:buFont typeface="Arial"/>
                        <a:buChar char="•"/>
                      </a:pPr>
                      <a:r>
                        <a:rPr lang="en" sz="1800"/>
                        <a:t>Tho</a:t>
                      </a:r>
                      <a:r>
                        <a:rPr lang="en" sz="1800" u="none" cap="none" strike="noStrike"/>
                        <a:t>se who practice winter sports and hiking</a:t>
                      </a:r>
                      <a:endParaRPr/>
                    </a:p>
                    <a:p>
                      <a:pPr indent="0" lvl="0" marL="0" marR="0" rtl="0" algn="l">
                        <a:spcBef>
                          <a:spcPts val="0"/>
                        </a:spcBef>
                        <a:spcAft>
                          <a:spcPts val="0"/>
                        </a:spcAft>
                        <a:buNone/>
                      </a:pPr>
                      <a:r>
                        <a:t/>
                      </a:r>
                      <a:endParaRPr sz="1800"/>
                    </a:p>
                  </a:txBody>
                  <a:tcPr marT="45725" marB="45725" marR="91450" marL="91450"/>
                </a:tc>
                <a:tc>
                  <a:txBody>
                    <a:bodyPr>
                      <a:noAutofit/>
                    </a:bodyPr>
                    <a:lstStyle/>
                    <a:p>
                      <a:pPr indent="-285750" lvl="0" marL="285750" marR="0" rtl="0" algn="l">
                        <a:lnSpc>
                          <a:spcPct val="100000"/>
                        </a:lnSpc>
                        <a:spcBef>
                          <a:spcPts val="0"/>
                        </a:spcBef>
                        <a:spcAft>
                          <a:spcPts val="0"/>
                        </a:spcAft>
                        <a:buClr>
                          <a:srgbClr val="FFFFFF"/>
                        </a:buClr>
                        <a:buSzPts val="1800"/>
                        <a:buFont typeface="Arial"/>
                        <a:buChar char="•"/>
                      </a:pPr>
                      <a:r>
                        <a:rPr lang="en" sz="1800"/>
                        <a:t>To</a:t>
                      </a:r>
                      <a:r>
                        <a:rPr lang="en" sz="1800"/>
                        <a:t>urists who come for the first time</a:t>
                      </a:r>
                      <a:endParaRPr/>
                    </a:p>
                    <a:p>
                      <a:pPr indent="-285750" lvl="0" marL="285750" marR="0" rtl="0" algn="l">
                        <a:lnSpc>
                          <a:spcPct val="100000"/>
                        </a:lnSpc>
                        <a:spcBef>
                          <a:spcPts val="0"/>
                        </a:spcBef>
                        <a:spcAft>
                          <a:spcPts val="0"/>
                        </a:spcAft>
                        <a:buClr>
                          <a:srgbClr val="FFFFFF"/>
                        </a:buClr>
                        <a:buSzPts val="1800"/>
                        <a:buFont typeface="Arial"/>
                        <a:buChar char="•"/>
                      </a:pPr>
                      <a:r>
                        <a:rPr lang="en" sz="1800"/>
                        <a:t>L</a:t>
                      </a:r>
                      <a:r>
                        <a:rPr lang="en" sz="1800"/>
                        <a:t>oyal tourists, those who have been and have been pleased with the service</a:t>
                      </a:r>
                      <a:endParaRPr/>
                    </a:p>
                    <a:p>
                      <a:pPr indent="-285750" lvl="0" marL="285750" marR="0" rtl="0" algn="l">
                        <a:lnSpc>
                          <a:spcPct val="100000"/>
                        </a:lnSpc>
                        <a:spcBef>
                          <a:spcPts val="0"/>
                        </a:spcBef>
                        <a:spcAft>
                          <a:spcPts val="0"/>
                        </a:spcAft>
                        <a:buClr>
                          <a:srgbClr val="FFFFFF"/>
                        </a:buClr>
                        <a:buSzPts val="1800"/>
                        <a:buFont typeface="Arial"/>
                        <a:buChar char="•"/>
                      </a:pPr>
                      <a:r>
                        <a:rPr lang="en" sz="1800"/>
                        <a:t>T</a:t>
                      </a:r>
                      <a:r>
                        <a:rPr lang="en" sz="1800"/>
                        <a:t>ourists attracted by offers</a:t>
                      </a:r>
                      <a:endParaRPr/>
                    </a:p>
                    <a:p>
                      <a:pPr indent="0" lvl="0" marL="0" marR="0" rtl="0" algn="l">
                        <a:spcBef>
                          <a:spcPts val="0"/>
                        </a:spcBef>
                        <a:spcAft>
                          <a:spcPts val="0"/>
                        </a:spcAft>
                        <a:buNone/>
                      </a:pPr>
                      <a:r>
                        <a:t/>
                      </a:r>
                      <a:endParaRPr sz="1800"/>
                    </a:p>
                  </a:txBody>
                  <a:tcPr marT="45725" marB="45725" marR="91450" marL="91450"/>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0"/>
                                        </p:tgtEl>
                                        <p:attrNameLst>
                                          <p:attrName>style.visibility</p:attrName>
                                        </p:attrNameLst>
                                      </p:cBhvr>
                                      <p:to>
                                        <p:strVal val="visible"/>
                                      </p:to>
                                    </p:set>
                                    <p:animEffect filter="fade" transition="in">
                                      <p:cBhvr>
                                        <p:cTn dur="1000"/>
                                        <p:tgtEl>
                                          <p:spTgt spid="21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1"/>
                                        </p:tgtEl>
                                        <p:attrNameLst>
                                          <p:attrName>style.visibility</p:attrName>
                                        </p:attrNameLst>
                                      </p:cBhvr>
                                      <p:to>
                                        <p:strVal val="visible"/>
                                      </p:to>
                                    </p:set>
                                    <p:anim calcmode="lin" valueType="num">
                                      <p:cBhvr additive="base">
                                        <p:cTn dur="1000"/>
                                        <p:tgtEl>
                                          <p:spTgt spid="211"/>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15" name="Shape 215"/>
        <p:cNvGrpSpPr/>
        <p:nvPr/>
      </p:nvGrpSpPr>
      <p:grpSpPr>
        <a:xfrm>
          <a:off x="0" y="0"/>
          <a:ext cx="0" cy="0"/>
          <a:chOff x="0" y="0"/>
          <a:chExt cx="0" cy="0"/>
        </a:xfrm>
      </p:grpSpPr>
      <p:sp>
        <p:nvSpPr>
          <p:cNvPr id="216" name="Google Shape;216;p39"/>
          <p:cNvSpPr txBox="1"/>
          <p:nvPr/>
        </p:nvSpPr>
        <p:spPr>
          <a:xfrm>
            <a:off x="1118255" y="1311851"/>
            <a:ext cx="3855900" cy="16398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rPr lang="en" sz="3200">
                <a:latin typeface="Twentieth Century"/>
                <a:ea typeface="Twentieth Century"/>
                <a:cs typeface="Twentieth Century"/>
                <a:sym typeface="Twentieth Century"/>
              </a:rPr>
              <a:t>MICRO ENVIRONMENT</a:t>
            </a:r>
            <a:endParaRPr sz="3200">
              <a:latin typeface="Twentieth Century"/>
              <a:ea typeface="Twentieth Century"/>
              <a:cs typeface="Twentieth Century"/>
              <a:sym typeface="Twentieth Century"/>
            </a:endParaRPr>
          </a:p>
        </p:txBody>
      </p:sp>
      <p:grpSp>
        <p:nvGrpSpPr>
          <p:cNvPr id="217" name="Google Shape;217;p39"/>
          <p:cNvGrpSpPr/>
          <p:nvPr/>
        </p:nvGrpSpPr>
        <p:grpSpPr>
          <a:xfrm>
            <a:off x="4294560" y="639340"/>
            <a:ext cx="4825480" cy="3823444"/>
            <a:chOff x="139764" y="-20396"/>
            <a:chExt cx="5611676" cy="5239747"/>
          </a:xfrm>
        </p:grpSpPr>
        <p:sp>
          <p:nvSpPr>
            <p:cNvPr id="218" name="Google Shape;218;p39"/>
            <p:cNvSpPr/>
            <p:nvPr/>
          </p:nvSpPr>
          <p:spPr>
            <a:xfrm>
              <a:off x="2042974" y="-20396"/>
              <a:ext cx="1866000" cy="1656300"/>
            </a:xfrm>
            <a:prstGeom prst="ellipse">
              <a:avLst/>
            </a:prstGeom>
            <a:solidFill>
              <a:srgbClr val="99CD49"/>
            </a:solidFill>
            <a:ln cap="flat" cmpd="sng" w="158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39"/>
            <p:cNvSpPr txBox="1"/>
            <p:nvPr/>
          </p:nvSpPr>
          <p:spPr>
            <a:xfrm>
              <a:off x="2316246" y="222166"/>
              <a:ext cx="1319400" cy="1171200"/>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b="0" i="0" lang="en" sz="1800" u="none" cap="none" strike="noStrike">
                  <a:solidFill>
                    <a:srgbClr val="FFFFFF"/>
                  </a:solidFill>
                  <a:latin typeface="Twentieth Century"/>
                  <a:ea typeface="Twentieth Century"/>
                  <a:cs typeface="Twentieth Century"/>
                  <a:sym typeface="Twentieth Century"/>
                </a:rPr>
                <a:t>Competitors</a:t>
              </a:r>
              <a:endParaRPr b="0" i="0" sz="1800" u="none" cap="none" strike="noStrike">
                <a:solidFill>
                  <a:srgbClr val="FFFFFF"/>
                </a:solidFill>
                <a:latin typeface="Twentieth Century"/>
                <a:ea typeface="Twentieth Century"/>
                <a:cs typeface="Twentieth Century"/>
                <a:sym typeface="Twentieth Century"/>
              </a:endParaRPr>
            </a:p>
          </p:txBody>
        </p:sp>
        <p:sp>
          <p:nvSpPr>
            <p:cNvPr id="220" name="Google Shape;220;p39"/>
            <p:cNvSpPr/>
            <p:nvPr/>
          </p:nvSpPr>
          <p:spPr>
            <a:xfrm rot="2160045">
              <a:off x="3777782" y="1245958"/>
              <a:ext cx="332258" cy="530038"/>
            </a:xfrm>
            <a:prstGeom prst="rightArrow">
              <a:avLst>
                <a:gd fmla="val 60000" name="adj1"/>
                <a:gd fmla="val 50000" name="adj2"/>
              </a:avLst>
            </a:prstGeom>
            <a:solidFill>
              <a:srgbClr val="C9E1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39"/>
            <p:cNvSpPr txBox="1"/>
            <p:nvPr/>
          </p:nvSpPr>
          <p:spPr>
            <a:xfrm rot="2161642">
              <a:off x="3787353" y="1322796"/>
              <a:ext cx="232585" cy="31809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0" i="0" sz="1800" u="none" cap="none" strike="noStrike">
                <a:solidFill>
                  <a:srgbClr val="FFFFFF"/>
                </a:solidFill>
                <a:latin typeface="Twentieth Century"/>
                <a:ea typeface="Twentieth Century"/>
                <a:cs typeface="Twentieth Century"/>
                <a:sym typeface="Twentieth Century"/>
              </a:endParaRPr>
            </a:p>
          </p:txBody>
        </p:sp>
        <p:sp>
          <p:nvSpPr>
            <p:cNvPr id="222" name="Google Shape;222;p39"/>
            <p:cNvSpPr/>
            <p:nvPr/>
          </p:nvSpPr>
          <p:spPr>
            <a:xfrm>
              <a:off x="4013540" y="1407616"/>
              <a:ext cx="1737900" cy="1570500"/>
            </a:xfrm>
            <a:prstGeom prst="ellipse">
              <a:avLst/>
            </a:prstGeom>
            <a:solidFill>
              <a:srgbClr val="99CD49"/>
            </a:solidFill>
            <a:ln cap="flat" cmpd="sng" w="158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39"/>
            <p:cNvSpPr txBox="1"/>
            <p:nvPr/>
          </p:nvSpPr>
          <p:spPr>
            <a:xfrm>
              <a:off x="4268051" y="1637626"/>
              <a:ext cx="1228800" cy="1110600"/>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b="0" i="0" lang="en" sz="1800" u="none" cap="none" strike="noStrike">
                  <a:solidFill>
                    <a:srgbClr val="FFFFFF"/>
                  </a:solidFill>
                  <a:latin typeface="Twentieth Century"/>
                  <a:ea typeface="Twentieth Century"/>
                  <a:cs typeface="Twentieth Century"/>
                  <a:sym typeface="Twentieth Century"/>
                </a:rPr>
                <a:t>Customers</a:t>
              </a:r>
              <a:endParaRPr b="0" i="0" sz="1800" u="none" cap="none" strike="noStrike">
                <a:solidFill>
                  <a:srgbClr val="FFFFFF"/>
                </a:solidFill>
                <a:latin typeface="Twentieth Century"/>
                <a:ea typeface="Twentieth Century"/>
                <a:cs typeface="Twentieth Century"/>
                <a:sym typeface="Twentieth Century"/>
              </a:endParaRPr>
            </a:p>
          </p:txBody>
        </p:sp>
        <p:sp>
          <p:nvSpPr>
            <p:cNvPr id="224" name="Google Shape;224;p39"/>
            <p:cNvSpPr/>
            <p:nvPr/>
          </p:nvSpPr>
          <p:spPr>
            <a:xfrm rot="6480490">
              <a:off x="4318682" y="3036115"/>
              <a:ext cx="407566" cy="529949"/>
            </a:xfrm>
            <a:prstGeom prst="rightArrow">
              <a:avLst>
                <a:gd fmla="val 60000" name="adj1"/>
                <a:gd fmla="val 50000" name="adj2"/>
              </a:avLst>
            </a:prstGeom>
            <a:solidFill>
              <a:srgbClr val="C9E1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39"/>
            <p:cNvSpPr txBox="1"/>
            <p:nvPr/>
          </p:nvSpPr>
          <p:spPr>
            <a:xfrm rot="-4319062">
              <a:off x="4398715" y="3084043"/>
              <a:ext cx="285182" cy="31800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0" i="0" sz="1800" u="none" cap="none" strike="noStrike">
                <a:solidFill>
                  <a:srgbClr val="FFFFFF"/>
                </a:solidFill>
                <a:latin typeface="Twentieth Century"/>
                <a:ea typeface="Twentieth Century"/>
                <a:cs typeface="Twentieth Century"/>
                <a:sym typeface="Twentieth Century"/>
              </a:endParaRPr>
            </a:p>
          </p:txBody>
        </p:sp>
        <p:sp>
          <p:nvSpPr>
            <p:cNvPr id="226" name="Google Shape;226;p39"/>
            <p:cNvSpPr/>
            <p:nvPr/>
          </p:nvSpPr>
          <p:spPr>
            <a:xfrm>
              <a:off x="3238609" y="3648851"/>
              <a:ext cx="1831200" cy="1570500"/>
            </a:xfrm>
            <a:prstGeom prst="ellipse">
              <a:avLst/>
            </a:prstGeom>
            <a:solidFill>
              <a:srgbClr val="99CD49"/>
            </a:solidFill>
            <a:ln cap="flat" cmpd="sng" w="158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39"/>
            <p:cNvSpPr txBox="1"/>
            <p:nvPr/>
          </p:nvSpPr>
          <p:spPr>
            <a:xfrm>
              <a:off x="3506801" y="3878861"/>
              <a:ext cx="1294800" cy="1110600"/>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b="0" i="0" lang="en" sz="1800" u="none" cap="none" strike="noStrike">
                  <a:solidFill>
                    <a:srgbClr val="FFFFFF"/>
                  </a:solidFill>
                  <a:latin typeface="Twentieth Century"/>
                  <a:ea typeface="Twentieth Century"/>
                  <a:cs typeface="Twentieth Century"/>
                  <a:sym typeface="Twentieth Century"/>
                </a:rPr>
                <a:t>Distribution channels</a:t>
              </a:r>
              <a:endParaRPr b="0" i="0" sz="1800" u="none" cap="none" strike="noStrike">
                <a:solidFill>
                  <a:srgbClr val="FFFFFF"/>
                </a:solidFill>
                <a:latin typeface="Twentieth Century"/>
                <a:ea typeface="Twentieth Century"/>
                <a:cs typeface="Twentieth Century"/>
                <a:sym typeface="Twentieth Century"/>
              </a:endParaRPr>
            </a:p>
          </p:txBody>
        </p:sp>
        <p:sp>
          <p:nvSpPr>
            <p:cNvPr id="228" name="Google Shape;228;p39"/>
            <p:cNvSpPr/>
            <p:nvPr/>
          </p:nvSpPr>
          <p:spPr>
            <a:xfrm rot="10800000">
              <a:off x="2869662" y="4169094"/>
              <a:ext cx="260700" cy="530100"/>
            </a:xfrm>
            <a:prstGeom prst="rightArrow">
              <a:avLst>
                <a:gd fmla="val 60000" name="adj1"/>
                <a:gd fmla="val 50000" name="adj2"/>
              </a:avLst>
            </a:prstGeom>
            <a:solidFill>
              <a:srgbClr val="C9E1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39"/>
            <p:cNvSpPr txBox="1"/>
            <p:nvPr/>
          </p:nvSpPr>
          <p:spPr>
            <a:xfrm>
              <a:off x="2947820" y="4275131"/>
              <a:ext cx="182400" cy="31800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0" i="0" sz="1800" u="none" cap="none" strike="noStrike">
                <a:solidFill>
                  <a:srgbClr val="FFFFFF"/>
                </a:solidFill>
                <a:latin typeface="Twentieth Century"/>
                <a:ea typeface="Twentieth Century"/>
                <a:cs typeface="Twentieth Century"/>
                <a:sym typeface="Twentieth Century"/>
              </a:endParaRPr>
            </a:p>
          </p:txBody>
        </p:sp>
        <p:sp>
          <p:nvSpPr>
            <p:cNvPr id="230" name="Google Shape;230;p39"/>
            <p:cNvSpPr/>
            <p:nvPr/>
          </p:nvSpPr>
          <p:spPr>
            <a:xfrm>
              <a:off x="848817" y="3648851"/>
              <a:ext cx="1897800" cy="1570500"/>
            </a:xfrm>
            <a:prstGeom prst="ellipse">
              <a:avLst/>
            </a:prstGeom>
            <a:solidFill>
              <a:srgbClr val="99CD49"/>
            </a:solidFill>
            <a:ln cap="flat" cmpd="sng" w="158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39"/>
            <p:cNvSpPr txBox="1"/>
            <p:nvPr/>
          </p:nvSpPr>
          <p:spPr>
            <a:xfrm>
              <a:off x="1126738" y="3878861"/>
              <a:ext cx="1341900" cy="1110600"/>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b="0" i="0" lang="en" sz="1800" u="none" cap="none" strike="noStrike">
                  <a:solidFill>
                    <a:srgbClr val="FFFFFF"/>
                  </a:solidFill>
                  <a:latin typeface="Twentieth Century"/>
                  <a:ea typeface="Twentieth Century"/>
                  <a:cs typeface="Twentieth Century"/>
                  <a:sym typeface="Twentieth Century"/>
                </a:rPr>
                <a:t>Suppliers</a:t>
              </a:r>
              <a:endParaRPr b="0" i="0" sz="1800" u="none" cap="none" strike="noStrike">
                <a:solidFill>
                  <a:srgbClr val="FFFFFF"/>
                </a:solidFill>
                <a:latin typeface="Twentieth Century"/>
                <a:ea typeface="Twentieth Century"/>
                <a:cs typeface="Twentieth Century"/>
                <a:sym typeface="Twentieth Century"/>
              </a:endParaRPr>
            </a:p>
          </p:txBody>
        </p:sp>
        <p:sp>
          <p:nvSpPr>
            <p:cNvPr id="232" name="Google Shape;232;p39"/>
            <p:cNvSpPr/>
            <p:nvPr/>
          </p:nvSpPr>
          <p:spPr>
            <a:xfrm rot="-6478673">
              <a:off x="1234788" y="3058892"/>
              <a:ext cx="404342" cy="529949"/>
            </a:xfrm>
            <a:prstGeom prst="rightArrow">
              <a:avLst>
                <a:gd fmla="val 60000" name="adj1"/>
                <a:gd fmla="val 50000" name="adj2"/>
              </a:avLst>
            </a:prstGeom>
            <a:solidFill>
              <a:srgbClr val="C9E1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39"/>
            <p:cNvSpPr txBox="1"/>
            <p:nvPr/>
          </p:nvSpPr>
          <p:spPr>
            <a:xfrm rot="4318104">
              <a:off x="1314303" y="3222584"/>
              <a:ext cx="282999" cy="318007"/>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0" i="0" sz="1800" u="none" cap="none" strike="noStrike">
                <a:solidFill>
                  <a:srgbClr val="FFFFFF"/>
                </a:solidFill>
                <a:latin typeface="Twentieth Century"/>
                <a:ea typeface="Twentieth Century"/>
                <a:cs typeface="Twentieth Century"/>
                <a:sym typeface="Twentieth Century"/>
              </a:endParaRPr>
            </a:p>
          </p:txBody>
        </p:sp>
        <p:sp>
          <p:nvSpPr>
            <p:cNvPr id="234" name="Google Shape;234;p39"/>
            <p:cNvSpPr/>
            <p:nvPr/>
          </p:nvSpPr>
          <p:spPr>
            <a:xfrm>
              <a:off x="139764" y="1407616"/>
              <a:ext cx="1859400" cy="1570500"/>
            </a:xfrm>
            <a:prstGeom prst="ellipse">
              <a:avLst/>
            </a:prstGeom>
            <a:solidFill>
              <a:srgbClr val="99CD49"/>
            </a:solidFill>
            <a:ln cap="flat" cmpd="sng" w="158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39"/>
            <p:cNvSpPr txBox="1"/>
            <p:nvPr/>
          </p:nvSpPr>
          <p:spPr>
            <a:xfrm>
              <a:off x="412070" y="1637626"/>
              <a:ext cx="1314900" cy="1110600"/>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b="0" i="0" lang="en" sz="1800" u="none" cap="none" strike="noStrike">
                  <a:solidFill>
                    <a:srgbClr val="FFFFFF"/>
                  </a:solidFill>
                  <a:latin typeface="Twentieth Century"/>
                  <a:ea typeface="Twentieth Century"/>
                  <a:cs typeface="Twentieth Century"/>
                  <a:sym typeface="Twentieth Century"/>
                </a:rPr>
                <a:t>Public</a:t>
              </a:r>
              <a:endParaRPr b="0" i="0" sz="1800" u="none" cap="none" strike="noStrike">
                <a:solidFill>
                  <a:srgbClr val="FFFFFF"/>
                </a:solidFill>
                <a:latin typeface="Twentieth Century"/>
                <a:ea typeface="Twentieth Century"/>
                <a:cs typeface="Twentieth Century"/>
                <a:sym typeface="Twentieth Century"/>
              </a:endParaRPr>
            </a:p>
          </p:txBody>
        </p:sp>
        <p:sp>
          <p:nvSpPr>
            <p:cNvPr id="236" name="Google Shape;236;p39"/>
            <p:cNvSpPr/>
            <p:nvPr/>
          </p:nvSpPr>
          <p:spPr>
            <a:xfrm rot="-2161642">
              <a:off x="1849866" y="1246659"/>
              <a:ext cx="314194" cy="530038"/>
            </a:xfrm>
            <a:prstGeom prst="rightArrow">
              <a:avLst>
                <a:gd fmla="val 60000" name="adj1"/>
                <a:gd fmla="val 50000" name="adj2"/>
              </a:avLst>
            </a:prstGeom>
            <a:solidFill>
              <a:srgbClr val="C9E1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39"/>
            <p:cNvSpPr txBox="1"/>
            <p:nvPr/>
          </p:nvSpPr>
          <p:spPr>
            <a:xfrm rot="-2160608">
              <a:off x="1858815" y="1380498"/>
              <a:ext cx="219925" cy="31809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0" i="0" sz="1800" u="none" cap="none" strike="noStrike">
                <a:solidFill>
                  <a:srgbClr val="FFFFFF"/>
                </a:solidFill>
                <a:latin typeface="Twentieth Century"/>
                <a:ea typeface="Twentieth Century"/>
                <a:cs typeface="Twentieth Century"/>
                <a:sym typeface="Twentieth Century"/>
              </a:endParaRPr>
            </a:p>
          </p:txBody>
        </p:sp>
      </p:grpSp>
      <p:sp>
        <p:nvSpPr>
          <p:cNvPr id="238" name="Google Shape;238;p39"/>
          <p:cNvSpPr txBox="1"/>
          <p:nvPr/>
        </p:nvSpPr>
        <p:spPr>
          <a:xfrm>
            <a:off x="1213130" y="2477261"/>
            <a:ext cx="3855900" cy="3541800"/>
          </a:xfrm>
          <a:prstGeom prst="rect">
            <a:avLst/>
          </a:prstGeom>
          <a:noFill/>
          <a:ln>
            <a:noFill/>
          </a:ln>
        </p:spPr>
        <p:txBody>
          <a:bodyPr anchorCtr="0" anchor="t" bIns="45700" lIns="91425" spcFirstLastPara="1" rIns="91425" wrap="square" tIns="45700">
            <a:noAutofit/>
          </a:bodyPr>
          <a:lstStyle/>
          <a:p>
            <a:pPr indent="0" lvl="0" marL="0" rtl="0" algn="l">
              <a:lnSpc>
                <a:spcPct val="120000"/>
              </a:lnSpc>
              <a:spcBef>
                <a:spcPts val="0"/>
              </a:spcBef>
              <a:spcAft>
                <a:spcPts val="0"/>
              </a:spcAft>
              <a:buNone/>
            </a:pPr>
            <a:r>
              <a:t/>
            </a:r>
            <a:endParaRPr sz="1600">
              <a:solidFill>
                <a:srgbClr val="FFFFFF"/>
              </a:solidFill>
              <a:latin typeface="Twentieth Century"/>
              <a:ea typeface="Twentieth Century"/>
              <a:cs typeface="Twentieth Century"/>
              <a:sym typeface="Twentieth Century"/>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42" name="Shape 242"/>
        <p:cNvGrpSpPr/>
        <p:nvPr/>
      </p:nvGrpSpPr>
      <p:grpSpPr>
        <a:xfrm>
          <a:off x="0" y="0"/>
          <a:ext cx="0" cy="0"/>
          <a:chOff x="0" y="0"/>
          <a:chExt cx="0" cy="0"/>
        </a:xfrm>
      </p:grpSpPr>
      <p:sp>
        <p:nvSpPr>
          <p:cNvPr id="243" name="Google Shape;243;p40"/>
          <p:cNvSpPr txBox="1"/>
          <p:nvPr/>
        </p:nvSpPr>
        <p:spPr>
          <a:xfrm>
            <a:off x="1001712" y="768000"/>
            <a:ext cx="8142300" cy="4061700"/>
          </a:xfrm>
          <a:prstGeom prst="rect">
            <a:avLst/>
          </a:prstGeom>
          <a:noFill/>
          <a:ln>
            <a:noFill/>
          </a:ln>
        </p:spPr>
        <p:txBody>
          <a:bodyPr anchorCtr="0" anchor="t" bIns="91425" lIns="91425" spcFirstLastPara="1" rIns="91425" wrap="square" tIns="91425">
            <a:noAutofit/>
          </a:bodyPr>
          <a:lstStyle/>
          <a:p>
            <a:pPr indent="-228599" lvl="0" marL="228600" rtl="0" algn="l">
              <a:spcBef>
                <a:spcPts val="0"/>
              </a:spcBef>
              <a:spcAft>
                <a:spcPts val="0"/>
              </a:spcAft>
              <a:buClr>
                <a:srgbClr val="000000"/>
              </a:buClr>
              <a:buSzPts val="2099"/>
              <a:buChar char="•"/>
            </a:pPr>
            <a:r>
              <a:rPr lang="en" sz="1679">
                <a:latin typeface="Twentieth Century"/>
                <a:ea typeface="Twentieth Century"/>
                <a:cs typeface="Twentieth Century"/>
                <a:sym typeface="Twentieth Century"/>
              </a:rPr>
              <a:t>In Poiana Brasov there are many hotels and hostels that attract tourists, being one of the most beautiful resorts in Romania.</a:t>
            </a:r>
            <a:br>
              <a:rPr lang="en" sz="1679">
                <a:latin typeface="Twentieth Century"/>
                <a:ea typeface="Twentieth Century"/>
                <a:cs typeface="Twentieth Century"/>
                <a:sym typeface="Twentieth Century"/>
              </a:rPr>
            </a:br>
            <a:r>
              <a:rPr lang="en" sz="1679">
                <a:latin typeface="Twentieth Century"/>
                <a:ea typeface="Twentieth Century"/>
                <a:cs typeface="Twentieth Century"/>
                <a:sym typeface="Twentieth Century"/>
              </a:rPr>
              <a:t>The tourist units with  seniority, the ones that have been operating in the area for longer, are the true competitors of Infinite Mountains Inn****. The only advantage of these hotels would be their seniority, with loyal customers. The competitive advantage of the Infinite Mountains Inn is that it is a 4 star category offering great comfort and relaxation, it also offers breakfast and the prices are not very high compared to those of the competitors. As a 4-star Inn the reception service is personalized, the rooms have a private bathroom, smart TV, hairdryer, coffee and tea making facilities as well as high speed internet. Breakfast will be fresh ingredients from local households.</a:t>
            </a:r>
            <a:endParaRPr sz="2400">
              <a:latin typeface="Twentieth Century"/>
              <a:ea typeface="Twentieth Century"/>
              <a:cs typeface="Twentieth Century"/>
              <a:sym typeface="Twentieth Century"/>
            </a:endParaRPr>
          </a:p>
          <a:p>
            <a:pPr indent="-95250" lvl="0" marL="228600" rtl="0" algn="l">
              <a:spcBef>
                <a:spcPts val="1000"/>
              </a:spcBef>
              <a:spcAft>
                <a:spcPts val="0"/>
              </a:spcAft>
              <a:buNone/>
            </a:pPr>
            <a:r>
              <a:t/>
            </a:r>
            <a:endParaRPr sz="1679">
              <a:latin typeface="Twentieth Century"/>
              <a:ea typeface="Twentieth Century"/>
              <a:cs typeface="Twentieth Century"/>
              <a:sym typeface="Twentieth Century"/>
            </a:endParaRPr>
          </a:p>
        </p:txBody>
      </p:sp>
      <p:sp>
        <p:nvSpPr>
          <p:cNvPr id="244" name="Google Shape;244;p40"/>
          <p:cNvSpPr txBox="1"/>
          <p:nvPr/>
        </p:nvSpPr>
        <p:spPr>
          <a:xfrm>
            <a:off x="152400" y="152400"/>
            <a:ext cx="6262800" cy="6156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0"/>
              </a:spcBef>
              <a:spcAft>
                <a:spcPts val="0"/>
              </a:spcAft>
              <a:buNone/>
            </a:pPr>
            <a:r>
              <a:rPr b="1" i="1" lang="en" sz="3600" u="sng">
                <a:latin typeface="Twentieth Century"/>
                <a:ea typeface="Twentieth Century"/>
                <a:cs typeface="Twentieth Century"/>
                <a:sym typeface="Twentieth Century"/>
              </a:rPr>
              <a:t>COMPETITORS</a:t>
            </a:r>
            <a:endParaRPr b="1" i="1" sz="3600" u="sng">
              <a:latin typeface="Twentieth Century"/>
              <a:ea typeface="Twentieth Century"/>
              <a:cs typeface="Twentieth Century"/>
              <a:sym typeface="Twentieth Century"/>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48" name="Shape 248"/>
        <p:cNvGrpSpPr/>
        <p:nvPr/>
      </p:nvGrpSpPr>
      <p:grpSpPr>
        <a:xfrm>
          <a:off x="0" y="0"/>
          <a:ext cx="0" cy="0"/>
          <a:chOff x="0" y="0"/>
          <a:chExt cx="0" cy="0"/>
        </a:xfrm>
      </p:grpSpPr>
      <p:sp>
        <p:nvSpPr>
          <p:cNvPr id="249" name="Google Shape;249;p41"/>
          <p:cNvSpPr txBox="1"/>
          <p:nvPr/>
        </p:nvSpPr>
        <p:spPr>
          <a:xfrm>
            <a:off x="94900" y="739575"/>
            <a:ext cx="8778000" cy="3862200"/>
          </a:xfrm>
          <a:prstGeom prst="rect">
            <a:avLst/>
          </a:prstGeom>
          <a:noFill/>
          <a:ln>
            <a:noFill/>
          </a:ln>
        </p:spPr>
        <p:txBody>
          <a:bodyPr anchorCtr="0" anchor="t" bIns="91425" lIns="91425" spcFirstLastPara="1" rIns="91425" wrap="square" tIns="91425">
            <a:noAutofit/>
          </a:bodyPr>
          <a:lstStyle/>
          <a:p>
            <a:pPr indent="-204787" lvl="0" marL="228600" rtl="0" algn="l">
              <a:spcBef>
                <a:spcPts val="0"/>
              </a:spcBef>
              <a:spcAft>
                <a:spcPts val="0"/>
              </a:spcAft>
              <a:buClr>
                <a:srgbClr val="000000"/>
              </a:buClr>
              <a:buSzPts val="2400"/>
              <a:buChar char="•"/>
            </a:pPr>
            <a:r>
              <a:rPr lang="en" sz="2400">
                <a:latin typeface="Twentieth Century"/>
                <a:ea typeface="Twentieth Century"/>
                <a:cs typeface="Twentieth Century"/>
                <a:sym typeface="Twentieth Century"/>
              </a:rPr>
              <a:t>Being a high end inn, the guests will be those with at the least a mid level income people who can afford a higher price for a privileged treatment. Among the clients will be: </a:t>
            </a:r>
            <a:endParaRPr sz="2400">
              <a:latin typeface="Twentieth Century"/>
              <a:ea typeface="Twentieth Century"/>
              <a:cs typeface="Twentieth Century"/>
              <a:sym typeface="Twentieth Century"/>
            </a:endParaRPr>
          </a:p>
          <a:p>
            <a:pPr indent="-204787" lvl="0" marL="1541462" rtl="0" algn="l">
              <a:spcBef>
                <a:spcPts val="1000"/>
              </a:spcBef>
              <a:spcAft>
                <a:spcPts val="0"/>
              </a:spcAft>
              <a:buClr>
                <a:srgbClr val="000000"/>
              </a:buClr>
              <a:buSzPts val="2400"/>
              <a:buFont typeface="Noto Sans Symbols"/>
              <a:buChar char="❑"/>
            </a:pPr>
            <a:r>
              <a:rPr lang="en" sz="2400">
                <a:latin typeface="Twentieth Century"/>
                <a:ea typeface="Twentieth Century"/>
                <a:cs typeface="Twentieth Century"/>
                <a:sym typeface="Twentieth Century"/>
              </a:rPr>
              <a:t> those who want to relax over the weekend; </a:t>
            </a:r>
            <a:endParaRPr sz="2400">
              <a:latin typeface="Twentieth Century"/>
              <a:ea typeface="Twentieth Century"/>
              <a:cs typeface="Twentieth Century"/>
              <a:sym typeface="Twentieth Century"/>
            </a:endParaRPr>
          </a:p>
          <a:p>
            <a:pPr indent="-204787" lvl="0" marL="1541462" rtl="0" algn="l">
              <a:spcBef>
                <a:spcPts val="1000"/>
              </a:spcBef>
              <a:spcAft>
                <a:spcPts val="0"/>
              </a:spcAft>
              <a:buClr>
                <a:srgbClr val="000000"/>
              </a:buClr>
              <a:buSzPts val="2400"/>
              <a:buFont typeface="Noto Sans Symbols"/>
              <a:buChar char="❑"/>
            </a:pPr>
            <a:r>
              <a:rPr lang="en" sz="2400">
                <a:latin typeface="Twentieth Century"/>
                <a:ea typeface="Twentieth Century"/>
                <a:cs typeface="Twentieth Century"/>
                <a:sym typeface="Twentieth Century"/>
              </a:rPr>
              <a:t>those who want to organize a festive meal;</a:t>
            </a:r>
            <a:endParaRPr sz="2400">
              <a:latin typeface="Twentieth Century"/>
              <a:ea typeface="Twentieth Century"/>
              <a:cs typeface="Twentieth Century"/>
              <a:sym typeface="Twentieth Century"/>
            </a:endParaRPr>
          </a:p>
          <a:p>
            <a:pPr indent="-204787" lvl="0" marL="1541462" rtl="0" algn="l">
              <a:spcBef>
                <a:spcPts val="1000"/>
              </a:spcBef>
              <a:spcAft>
                <a:spcPts val="0"/>
              </a:spcAft>
              <a:buClr>
                <a:srgbClr val="000000"/>
              </a:buClr>
              <a:buSzPts val="2400"/>
              <a:buFont typeface="Noto Sans Symbols"/>
              <a:buChar char="❑"/>
            </a:pPr>
            <a:r>
              <a:rPr lang="en" sz="2400">
                <a:latin typeface="Twentieth Century"/>
                <a:ea typeface="Twentieth Century"/>
                <a:cs typeface="Twentieth Century"/>
                <a:sym typeface="Twentieth Century"/>
              </a:rPr>
              <a:t>families with children on vacation;</a:t>
            </a:r>
            <a:endParaRPr sz="2400">
              <a:latin typeface="Twentieth Century"/>
              <a:ea typeface="Twentieth Century"/>
              <a:cs typeface="Twentieth Century"/>
              <a:sym typeface="Twentieth Century"/>
            </a:endParaRPr>
          </a:p>
          <a:p>
            <a:pPr indent="-204787" lvl="0" marL="1541462" rtl="0" algn="l">
              <a:spcBef>
                <a:spcPts val="1000"/>
              </a:spcBef>
              <a:spcAft>
                <a:spcPts val="0"/>
              </a:spcAft>
              <a:buClr>
                <a:srgbClr val="000000"/>
              </a:buClr>
              <a:buSzPts val="2400"/>
              <a:buFont typeface="Noto Sans Symbols"/>
              <a:buChar char="❑"/>
            </a:pPr>
            <a:r>
              <a:rPr lang="en" sz="2400">
                <a:latin typeface="Twentieth Century"/>
                <a:ea typeface="Twentieth Century"/>
                <a:cs typeface="Twentieth Century"/>
                <a:sym typeface="Twentieth Century"/>
              </a:rPr>
              <a:t> people who practice winter sports ,or hiking lovers;</a:t>
            </a:r>
            <a:endParaRPr sz="2400">
              <a:latin typeface="Twentieth Century"/>
              <a:ea typeface="Twentieth Century"/>
              <a:cs typeface="Twentieth Century"/>
              <a:sym typeface="Twentieth Century"/>
            </a:endParaRPr>
          </a:p>
          <a:p>
            <a:pPr indent="-204787" lvl="0" marL="1541462" rtl="0" algn="l">
              <a:spcBef>
                <a:spcPts val="1000"/>
              </a:spcBef>
              <a:spcAft>
                <a:spcPts val="0"/>
              </a:spcAft>
              <a:buClr>
                <a:srgbClr val="000000"/>
              </a:buClr>
              <a:buSzPts val="2400"/>
              <a:buFont typeface="Noto Sans Symbols"/>
              <a:buChar char="❑"/>
            </a:pPr>
            <a:r>
              <a:rPr lang="en" sz="2400">
                <a:latin typeface="Twentieth Century"/>
                <a:ea typeface="Twentieth Century"/>
                <a:cs typeface="Twentieth Century"/>
                <a:sym typeface="Twentieth Century"/>
              </a:rPr>
              <a:t>foreign clients will be in large numbers because the resort is known and appreciated internationally.</a:t>
            </a:r>
            <a:endParaRPr sz="2400">
              <a:latin typeface="Twentieth Century"/>
              <a:ea typeface="Twentieth Century"/>
              <a:cs typeface="Twentieth Century"/>
              <a:sym typeface="Twentieth Century"/>
            </a:endParaRPr>
          </a:p>
        </p:txBody>
      </p:sp>
      <p:sp>
        <p:nvSpPr>
          <p:cNvPr id="250" name="Google Shape;250;p41"/>
          <p:cNvSpPr txBox="1"/>
          <p:nvPr/>
        </p:nvSpPr>
        <p:spPr>
          <a:xfrm>
            <a:off x="152400" y="152400"/>
            <a:ext cx="5114400" cy="5871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b="1" i="1" lang="en" sz="3600">
                <a:latin typeface="Twentieth Century"/>
                <a:ea typeface="Twentieth Century"/>
                <a:cs typeface="Twentieth Century"/>
                <a:sym typeface="Twentieth Century"/>
              </a:rPr>
              <a:t>CUSTOMERS</a:t>
            </a:r>
            <a:endParaRPr b="1" i="1" sz="3600">
              <a:latin typeface="Twentieth Century"/>
              <a:ea typeface="Twentieth Century"/>
              <a:cs typeface="Twentieth Century"/>
              <a:sym typeface="Twentieth Centur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54" name="Shape 254"/>
        <p:cNvGrpSpPr/>
        <p:nvPr/>
      </p:nvGrpSpPr>
      <p:grpSpPr>
        <a:xfrm>
          <a:off x="0" y="0"/>
          <a:ext cx="0" cy="0"/>
          <a:chOff x="0" y="0"/>
          <a:chExt cx="0" cy="0"/>
        </a:xfrm>
      </p:grpSpPr>
      <p:sp>
        <p:nvSpPr>
          <p:cNvPr id="255" name="Google Shape;255;p42"/>
          <p:cNvSpPr txBox="1"/>
          <p:nvPr/>
        </p:nvSpPr>
        <p:spPr>
          <a:xfrm>
            <a:off x="0" y="0"/>
            <a:ext cx="7734300" cy="6264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b="1" i="1" lang="en" sz="3600" u="sng">
                <a:latin typeface="Twentieth Century"/>
                <a:ea typeface="Twentieth Century"/>
                <a:cs typeface="Twentieth Century"/>
                <a:sym typeface="Twentieth Century"/>
              </a:rPr>
              <a:t>DISTRIBUTION CHANNELS</a:t>
            </a:r>
            <a:endParaRPr b="1" i="1" sz="3600" u="sng">
              <a:latin typeface="Twentieth Century"/>
              <a:ea typeface="Twentieth Century"/>
              <a:cs typeface="Twentieth Century"/>
              <a:sym typeface="Twentieth Century"/>
            </a:endParaRPr>
          </a:p>
        </p:txBody>
      </p:sp>
      <p:sp>
        <p:nvSpPr>
          <p:cNvPr id="256" name="Google Shape;256;p42"/>
          <p:cNvSpPr txBox="1"/>
          <p:nvPr/>
        </p:nvSpPr>
        <p:spPr>
          <a:xfrm>
            <a:off x="152400" y="768050"/>
            <a:ext cx="8559300" cy="4185000"/>
          </a:xfrm>
          <a:prstGeom prst="rect">
            <a:avLst/>
          </a:prstGeom>
          <a:noFill/>
          <a:ln>
            <a:noFill/>
          </a:ln>
        </p:spPr>
        <p:txBody>
          <a:bodyPr anchorCtr="0" anchor="t" bIns="91425" lIns="91425" spcFirstLastPara="1" rIns="91425" wrap="square" tIns="91425">
            <a:noAutofit/>
          </a:bodyPr>
          <a:lstStyle/>
          <a:p>
            <a:pPr indent="-152400" lvl="0" marL="228600" rtl="0" algn="l">
              <a:lnSpc>
                <a:spcPct val="120000"/>
              </a:lnSpc>
              <a:spcBef>
                <a:spcPts val="0"/>
              </a:spcBef>
              <a:spcAft>
                <a:spcPts val="0"/>
              </a:spcAft>
              <a:buClr>
                <a:srgbClr val="000000"/>
              </a:buClr>
              <a:buSzPts val="1800"/>
              <a:buChar char="•"/>
            </a:pPr>
            <a:r>
              <a:rPr lang="en" sz="1800">
                <a:latin typeface="Twentieth Century"/>
                <a:ea typeface="Twentieth Century"/>
                <a:cs typeface="Twentieth Century"/>
                <a:sym typeface="Twentieth Century"/>
              </a:rPr>
              <a:t>by booking the room directly on the inn’s website, booking at the hotel's or phone's reception by the tourist.</a:t>
            </a:r>
            <a:endParaRPr sz="1800">
              <a:latin typeface="Twentieth Century"/>
              <a:ea typeface="Twentieth Century"/>
              <a:cs typeface="Twentieth Century"/>
              <a:sym typeface="Twentieth Century"/>
            </a:endParaRPr>
          </a:p>
          <a:p>
            <a:pPr indent="-152400"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through online booking portals: </a:t>
            </a:r>
            <a:endParaRPr sz="1800">
              <a:latin typeface="Twentieth Century"/>
              <a:ea typeface="Twentieth Century"/>
              <a:cs typeface="Twentieth Century"/>
              <a:sym typeface="Twentieth Century"/>
            </a:endParaRPr>
          </a:p>
          <a:p>
            <a:pPr indent="-152400"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tripadvisor.com </a:t>
            </a:r>
            <a:endParaRPr sz="1800">
              <a:latin typeface="Twentieth Century"/>
              <a:ea typeface="Twentieth Century"/>
              <a:cs typeface="Twentieth Century"/>
              <a:sym typeface="Twentieth Century"/>
            </a:endParaRPr>
          </a:p>
          <a:p>
            <a:pPr indent="-152400"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 booking.com </a:t>
            </a:r>
            <a:endParaRPr sz="1800">
              <a:latin typeface="Twentieth Century"/>
              <a:ea typeface="Twentieth Century"/>
              <a:cs typeface="Twentieth Century"/>
              <a:sym typeface="Twentieth Century"/>
            </a:endParaRPr>
          </a:p>
          <a:p>
            <a:pPr indent="-152400"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travel.ro </a:t>
            </a:r>
            <a:endParaRPr sz="1800">
              <a:latin typeface="Twentieth Century"/>
              <a:ea typeface="Twentieth Century"/>
              <a:cs typeface="Twentieth Century"/>
              <a:sym typeface="Twentieth Century"/>
            </a:endParaRPr>
          </a:p>
          <a:p>
            <a:pPr indent="-152400"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priceline.ro</a:t>
            </a:r>
            <a:endParaRPr sz="1800">
              <a:latin typeface="Twentieth Century"/>
              <a:ea typeface="Twentieth Century"/>
              <a:cs typeface="Twentieth Century"/>
              <a:sym typeface="Twentieth Century"/>
            </a:endParaRPr>
          </a:p>
          <a:p>
            <a:pPr indent="-152400"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social media platforms</a:t>
            </a:r>
            <a:endParaRPr sz="1800">
              <a:latin typeface="Twentieth Century"/>
              <a:ea typeface="Twentieth Century"/>
              <a:cs typeface="Twentieth Century"/>
              <a:sym typeface="Twentieth Century"/>
            </a:endParaRPr>
          </a:p>
          <a:p>
            <a:pPr indent="-152400"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travel agencies in Romania and abroad.</a:t>
            </a:r>
            <a:endParaRPr sz="1800">
              <a:latin typeface="Twentieth Century"/>
              <a:ea typeface="Twentieth Century"/>
              <a:cs typeface="Twentieth Century"/>
              <a:sym typeface="Twentieth Century"/>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60" name="Shape 260"/>
        <p:cNvGrpSpPr/>
        <p:nvPr/>
      </p:nvGrpSpPr>
      <p:grpSpPr>
        <a:xfrm>
          <a:off x="0" y="0"/>
          <a:ext cx="0" cy="0"/>
          <a:chOff x="0" y="0"/>
          <a:chExt cx="0" cy="0"/>
        </a:xfrm>
      </p:grpSpPr>
      <p:sp>
        <p:nvSpPr>
          <p:cNvPr id="261" name="Google Shape;261;p43"/>
          <p:cNvSpPr txBox="1"/>
          <p:nvPr/>
        </p:nvSpPr>
        <p:spPr>
          <a:xfrm>
            <a:off x="0" y="0"/>
            <a:ext cx="6747300" cy="7302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b="1" i="1" lang="en" sz="3600" u="sng">
                <a:latin typeface="Twentieth Century"/>
                <a:ea typeface="Twentieth Century"/>
                <a:cs typeface="Twentieth Century"/>
                <a:sym typeface="Twentieth Century"/>
              </a:rPr>
              <a:t>SUPPLIERS</a:t>
            </a:r>
            <a:endParaRPr b="1" i="1" sz="3600" u="sng">
              <a:latin typeface="Twentieth Century"/>
              <a:ea typeface="Twentieth Century"/>
              <a:cs typeface="Twentieth Century"/>
              <a:sym typeface="Twentieth Century"/>
            </a:endParaRPr>
          </a:p>
        </p:txBody>
      </p:sp>
      <p:sp>
        <p:nvSpPr>
          <p:cNvPr id="262" name="Google Shape;262;p43"/>
          <p:cNvSpPr txBox="1"/>
          <p:nvPr/>
        </p:nvSpPr>
        <p:spPr>
          <a:xfrm>
            <a:off x="152400" y="730200"/>
            <a:ext cx="8170200" cy="4194300"/>
          </a:xfrm>
          <a:prstGeom prst="rect">
            <a:avLst/>
          </a:prstGeom>
          <a:noFill/>
          <a:ln>
            <a:noFill/>
          </a:ln>
        </p:spPr>
        <p:txBody>
          <a:bodyPr anchorCtr="0" anchor="t" bIns="91425" lIns="91425" spcFirstLastPara="1" rIns="91425" wrap="square" tIns="91425">
            <a:noAutofit/>
          </a:bodyPr>
          <a:lstStyle/>
          <a:p>
            <a:pPr indent="-228600" lvl="0" marL="228600" rtl="0" algn="l">
              <a:lnSpc>
                <a:spcPct val="120000"/>
              </a:lnSpc>
              <a:spcBef>
                <a:spcPts val="0"/>
              </a:spcBef>
              <a:spcAft>
                <a:spcPts val="0"/>
              </a:spcAft>
              <a:buClr>
                <a:srgbClr val="000000"/>
              </a:buClr>
              <a:buSzPts val="3000"/>
              <a:buChar char="•"/>
            </a:pPr>
            <a:r>
              <a:rPr lang="en" sz="2400">
                <a:latin typeface="Twentieth Century"/>
                <a:ea typeface="Twentieth Century"/>
                <a:cs typeface="Twentieth Century"/>
                <a:sym typeface="Twentieth Century"/>
              </a:rPr>
              <a:t>For breakfast, the products will be purchased from locals who have their own gardens or own small farms, especially organic products;</a:t>
            </a:r>
            <a:endParaRPr sz="2400">
              <a:latin typeface="Twentieth Century"/>
              <a:ea typeface="Twentieth Century"/>
              <a:cs typeface="Twentieth Century"/>
              <a:sym typeface="Twentieth Century"/>
            </a:endParaRPr>
          </a:p>
          <a:p>
            <a:pPr indent="-228600" lvl="0" marL="228600" rtl="0" algn="l">
              <a:lnSpc>
                <a:spcPct val="120000"/>
              </a:lnSpc>
              <a:spcBef>
                <a:spcPts val="1000"/>
              </a:spcBef>
              <a:spcAft>
                <a:spcPts val="0"/>
              </a:spcAft>
              <a:buClr>
                <a:srgbClr val="000000"/>
              </a:buClr>
              <a:buSzPts val="3000"/>
              <a:buChar char="•"/>
            </a:pPr>
            <a:r>
              <a:rPr lang="en" sz="2400">
                <a:latin typeface="Twentieth Century"/>
                <a:ea typeface="Twentieth Century"/>
                <a:cs typeface="Twentieth Century"/>
                <a:sym typeface="Twentieth Century"/>
              </a:rPr>
              <a:t>other products, hygiene, consumables, bed linen, towels, to be purchased from supermarkets in the area.</a:t>
            </a:r>
            <a:endParaRPr sz="2400">
              <a:latin typeface="Twentieth Century"/>
              <a:ea typeface="Twentieth Century"/>
              <a:cs typeface="Twentieth Century"/>
              <a:sym typeface="Twentieth Century"/>
            </a:endParaRPr>
          </a:p>
          <a:p>
            <a:pPr indent="-190500" lvl="0" marL="228600" rtl="0" algn="l">
              <a:lnSpc>
                <a:spcPct val="120000"/>
              </a:lnSpc>
              <a:spcBef>
                <a:spcPts val="1000"/>
              </a:spcBef>
              <a:spcAft>
                <a:spcPts val="0"/>
              </a:spcAft>
              <a:buClr>
                <a:schemeClr val="lt1"/>
              </a:buClr>
              <a:buSzPts val="2400"/>
              <a:buFont typeface="Twentieth Century"/>
              <a:buChar char="•"/>
            </a:pPr>
            <a:r>
              <a:rPr lang="en" sz="2400">
                <a:latin typeface="Twentieth Century"/>
                <a:ea typeface="Twentieth Century"/>
                <a:cs typeface="Twentieth Century"/>
                <a:sym typeface="Twentieth Century"/>
              </a:rPr>
              <a:t>Halal and Kosher food vendors certified and </a:t>
            </a:r>
            <a:r>
              <a:rPr lang="en" sz="2400">
                <a:latin typeface="Twentieth Century"/>
                <a:ea typeface="Twentieth Century"/>
                <a:cs typeface="Twentieth Century"/>
                <a:sym typeface="Twentieth Century"/>
              </a:rPr>
              <a:t>pre-approved</a:t>
            </a:r>
            <a:endParaRPr sz="2400">
              <a:latin typeface="Twentieth Century"/>
              <a:ea typeface="Twentieth Century"/>
              <a:cs typeface="Twentieth Century"/>
              <a:sym typeface="Twentieth Century"/>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66" name="Shape 266"/>
        <p:cNvGrpSpPr/>
        <p:nvPr/>
      </p:nvGrpSpPr>
      <p:grpSpPr>
        <a:xfrm>
          <a:off x="0" y="0"/>
          <a:ext cx="0" cy="0"/>
          <a:chOff x="0" y="0"/>
          <a:chExt cx="0" cy="0"/>
        </a:xfrm>
      </p:grpSpPr>
      <p:sp>
        <p:nvSpPr>
          <p:cNvPr id="267" name="Google Shape;267;p44"/>
          <p:cNvSpPr txBox="1"/>
          <p:nvPr/>
        </p:nvSpPr>
        <p:spPr>
          <a:xfrm>
            <a:off x="0" y="0"/>
            <a:ext cx="5608500" cy="6162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None/>
            </a:pPr>
            <a:r>
              <a:rPr b="1" i="1" lang="en" sz="3600" u="sng">
                <a:latin typeface="Twentieth Century"/>
                <a:ea typeface="Twentieth Century"/>
                <a:cs typeface="Twentieth Century"/>
                <a:sym typeface="Twentieth Century"/>
              </a:rPr>
              <a:t>PUBLIC</a:t>
            </a:r>
            <a:endParaRPr b="1" i="1" sz="3600" u="sng">
              <a:latin typeface="Twentieth Century"/>
              <a:ea typeface="Twentieth Century"/>
              <a:cs typeface="Twentieth Century"/>
              <a:sym typeface="Twentieth Century"/>
            </a:endParaRPr>
          </a:p>
        </p:txBody>
      </p:sp>
      <p:sp>
        <p:nvSpPr>
          <p:cNvPr id="268" name="Google Shape;268;p44"/>
          <p:cNvSpPr txBox="1"/>
          <p:nvPr/>
        </p:nvSpPr>
        <p:spPr>
          <a:xfrm>
            <a:off x="152400" y="701625"/>
            <a:ext cx="7942500" cy="4242000"/>
          </a:xfrm>
          <a:prstGeom prst="rect">
            <a:avLst/>
          </a:prstGeom>
          <a:noFill/>
          <a:ln>
            <a:noFill/>
          </a:ln>
        </p:spPr>
        <p:txBody>
          <a:bodyPr anchorCtr="0" anchor="t" bIns="91425" lIns="91425" spcFirstLastPara="1" rIns="91425" wrap="square" tIns="91425">
            <a:noAutofit/>
          </a:bodyPr>
          <a:lstStyle/>
          <a:p>
            <a:pPr indent="0" lvl="0" marL="0" rtl="0" algn="l">
              <a:lnSpc>
                <a:spcPct val="120000"/>
              </a:lnSpc>
              <a:spcBef>
                <a:spcPts val="0"/>
              </a:spcBef>
              <a:spcAft>
                <a:spcPts val="0"/>
              </a:spcAft>
              <a:buNone/>
            </a:pPr>
            <a:r>
              <a:t/>
            </a:r>
            <a:endParaRPr sz="1800">
              <a:latin typeface="Twentieth Century"/>
              <a:ea typeface="Twentieth Century"/>
              <a:cs typeface="Twentieth Century"/>
              <a:sym typeface="Twentieth Century"/>
            </a:endParaRPr>
          </a:p>
          <a:p>
            <a:pPr indent="-166687"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groups of friends or work colleagues;</a:t>
            </a:r>
            <a:endParaRPr sz="1800">
              <a:latin typeface="Twentieth Century"/>
              <a:ea typeface="Twentieth Century"/>
              <a:cs typeface="Twentieth Century"/>
              <a:sym typeface="Twentieth Century"/>
            </a:endParaRPr>
          </a:p>
          <a:p>
            <a:pPr indent="-166687"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foreign tourists;</a:t>
            </a:r>
            <a:endParaRPr sz="1800">
              <a:latin typeface="Twentieth Century"/>
              <a:ea typeface="Twentieth Century"/>
              <a:cs typeface="Twentieth Century"/>
              <a:sym typeface="Twentieth Century"/>
            </a:endParaRPr>
          </a:p>
          <a:p>
            <a:pPr indent="-166687"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families with children;</a:t>
            </a:r>
            <a:endParaRPr sz="1800">
              <a:latin typeface="Twentieth Century"/>
              <a:ea typeface="Twentieth Century"/>
              <a:cs typeface="Twentieth Century"/>
              <a:sym typeface="Twentieth Century"/>
            </a:endParaRPr>
          </a:p>
          <a:p>
            <a:pPr indent="-166687"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people who practice sports as a hobby;</a:t>
            </a:r>
            <a:endParaRPr sz="1800">
              <a:latin typeface="Twentieth Century"/>
              <a:ea typeface="Twentieth Century"/>
              <a:cs typeface="Twentieth Century"/>
              <a:sym typeface="Twentieth Century"/>
            </a:endParaRPr>
          </a:p>
          <a:p>
            <a:pPr indent="-166687" lvl="0" marL="228600" rtl="0" algn="l">
              <a:lnSpc>
                <a:spcPct val="120000"/>
              </a:lnSpc>
              <a:spcBef>
                <a:spcPts val="1000"/>
              </a:spcBef>
              <a:spcAft>
                <a:spcPts val="0"/>
              </a:spcAft>
              <a:buClr>
                <a:srgbClr val="000000"/>
              </a:buClr>
              <a:buSzPts val="1800"/>
              <a:buChar char="•"/>
            </a:pPr>
            <a:r>
              <a:rPr lang="en" sz="1800">
                <a:latin typeface="Twentieth Century"/>
                <a:ea typeface="Twentieth Century"/>
                <a:cs typeface="Twentieth Century"/>
                <a:sym typeface="Twentieth Century"/>
              </a:rPr>
              <a:t>weekend tourists.</a:t>
            </a:r>
            <a:endParaRPr sz="1800">
              <a:latin typeface="Twentieth Century"/>
              <a:ea typeface="Twentieth Century"/>
              <a:cs typeface="Twentieth Century"/>
              <a:sym typeface="Twentieth Century"/>
            </a:endParaRPr>
          </a:p>
          <a:p>
            <a:pPr indent="-166687" lvl="0" marL="228600" rtl="0" algn="l">
              <a:lnSpc>
                <a:spcPct val="120000"/>
              </a:lnSpc>
              <a:spcBef>
                <a:spcPts val="1000"/>
              </a:spcBef>
              <a:spcAft>
                <a:spcPts val="0"/>
              </a:spcAft>
              <a:buClr>
                <a:schemeClr val="lt1"/>
              </a:buClr>
              <a:buSzPts val="1800"/>
              <a:buFont typeface="Twentieth Century"/>
              <a:buChar char="•"/>
            </a:pPr>
            <a:r>
              <a:rPr lang="en" sz="1800">
                <a:latin typeface="Twentieth Century"/>
                <a:ea typeface="Twentieth Century"/>
                <a:cs typeface="Twentieth Century"/>
                <a:sym typeface="Twentieth Century"/>
              </a:rPr>
              <a:t>elderly people</a:t>
            </a:r>
            <a:endParaRPr sz="1800">
              <a:latin typeface="Twentieth Century"/>
              <a:ea typeface="Twentieth Century"/>
              <a:cs typeface="Twentieth Century"/>
              <a:sym typeface="Twentieth Century"/>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72" name="Shape 272"/>
        <p:cNvGrpSpPr/>
        <p:nvPr/>
      </p:nvGrpSpPr>
      <p:grpSpPr>
        <a:xfrm>
          <a:off x="0" y="0"/>
          <a:ext cx="0" cy="0"/>
          <a:chOff x="0" y="0"/>
          <a:chExt cx="0" cy="0"/>
        </a:xfrm>
      </p:grpSpPr>
      <p:sp>
        <p:nvSpPr>
          <p:cNvPr id="273" name="Google Shape;273;p45"/>
          <p:cNvSpPr txBox="1"/>
          <p:nvPr/>
        </p:nvSpPr>
        <p:spPr>
          <a:xfrm>
            <a:off x="0" y="0"/>
            <a:ext cx="3786900" cy="271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i="1" lang="en" sz="2400" u="sng">
                <a:solidFill>
                  <a:srgbClr val="FFFFFF"/>
                </a:solidFill>
              </a:rPr>
              <a:t>PESTLE  ANALYSIS:</a:t>
            </a:r>
            <a:endParaRPr>
              <a:solidFill>
                <a:srgbClr val="FFFFFF"/>
              </a:solidFill>
            </a:endParaRPr>
          </a:p>
        </p:txBody>
      </p:sp>
      <p:pic>
        <p:nvPicPr>
          <p:cNvPr id="274" name="Google Shape;274;p45"/>
          <p:cNvPicPr preferRelativeResize="0"/>
          <p:nvPr/>
        </p:nvPicPr>
        <p:blipFill>
          <a:blip r:embed="rId4">
            <a:alphaModFix/>
          </a:blip>
          <a:stretch>
            <a:fillRect/>
          </a:stretch>
        </p:blipFill>
        <p:spPr>
          <a:xfrm>
            <a:off x="3939300" y="152400"/>
            <a:ext cx="5052299" cy="474413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3"/>
                                        </p:tgtEl>
                                        <p:attrNameLst>
                                          <p:attrName>style.visibility</p:attrName>
                                        </p:attrNameLst>
                                      </p:cBhvr>
                                      <p:to>
                                        <p:strVal val="visible"/>
                                      </p:to>
                                    </p:set>
                                    <p:animEffect filter="fade" transition="in">
                                      <p:cBhvr>
                                        <p:cTn dur="1000"/>
                                        <p:tgtEl>
                                          <p:spTgt spid="27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78" name="Shape 278"/>
        <p:cNvGrpSpPr/>
        <p:nvPr/>
      </p:nvGrpSpPr>
      <p:grpSpPr>
        <a:xfrm>
          <a:off x="0" y="0"/>
          <a:ext cx="0" cy="0"/>
          <a:chOff x="0" y="0"/>
          <a:chExt cx="0" cy="0"/>
        </a:xfrm>
      </p:grpSpPr>
      <p:pic>
        <p:nvPicPr>
          <p:cNvPr id="279" name="Google Shape;279;p46"/>
          <p:cNvPicPr preferRelativeResize="0"/>
          <p:nvPr/>
        </p:nvPicPr>
        <p:blipFill>
          <a:blip r:embed="rId4">
            <a:alphaModFix/>
          </a:blip>
          <a:stretch>
            <a:fillRect/>
          </a:stretch>
        </p:blipFill>
        <p:spPr>
          <a:xfrm>
            <a:off x="152400" y="152400"/>
            <a:ext cx="8839203" cy="15823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9"/>
                                        </p:tgtEl>
                                        <p:attrNameLst>
                                          <p:attrName>style.visibility</p:attrName>
                                        </p:attrNameLst>
                                      </p:cBhvr>
                                      <p:to>
                                        <p:strVal val="visible"/>
                                      </p:to>
                                    </p:set>
                                    <p:animEffect filter="fade" transition="in">
                                      <p:cBhvr>
                                        <p:cTn dur="1000"/>
                                        <p:tgtEl>
                                          <p:spTgt spid="2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83" name="Shape 283"/>
        <p:cNvGrpSpPr/>
        <p:nvPr/>
      </p:nvGrpSpPr>
      <p:grpSpPr>
        <a:xfrm>
          <a:off x="0" y="0"/>
          <a:ext cx="0" cy="0"/>
          <a:chOff x="0" y="0"/>
          <a:chExt cx="0" cy="0"/>
        </a:xfrm>
      </p:grpSpPr>
      <p:sp>
        <p:nvSpPr>
          <p:cNvPr id="284" name="Google Shape;284;p47"/>
          <p:cNvSpPr txBox="1"/>
          <p:nvPr/>
        </p:nvSpPr>
        <p:spPr>
          <a:xfrm>
            <a:off x="142350" y="151850"/>
            <a:ext cx="3976200" cy="45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i="1" lang="en" sz="2400" u="sng"/>
              <a:t>PESTLE ANALYSIS:</a:t>
            </a:r>
            <a:endParaRPr b="1" i="1" sz="2400" u="sng"/>
          </a:p>
        </p:txBody>
      </p:sp>
      <p:pic>
        <p:nvPicPr>
          <p:cNvPr id="285" name="Google Shape;285;p47"/>
          <p:cNvPicPr preferRelativeResize="0"/>
          <p:nvPr/>
        </p:nvPicPr>
        <p:blipFill>
          <a:blip r:embed="rId4">
            <a:alphaModFix/>
          </a:blip>
          <a:stretch>
            <a:fillRect/>
          </a:stretch>
        </p:blipFill>
        <p:spPr>
          <a:xfrm>
            <a:off x="152400" y="759650"/>
            <a:ext cx="8839198" cy="410592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4"/>
                                        </p:tgtEl>
                                        <p:attrNameLst>
                                          <p:attrName>style.visibility</p:attrName>
                                        </p:attrNameLst>
                                      </p:cBhvr>
                                      <p:to>
                                        <p:strVal val="visible"/>
                                      </p:to>
                                    </p:set>
                                    <p:animEffect filter="fade" transition="in">
                                      <p:cBhvr>
                                        <p:cTn dur="1000"/>
                                        <p:tgtEl>
                                          <p:spTgt spid="28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5"/>
                                        </p:tgtEl>
                                        <p:attrNameLst>
                                          <p:attrName>style.visibility</p:attrName>
                                        </p:attrNameLst>
                                      </p:cBhvr>
                                      <p:to>
                                        <p:strVal val="visible"/>
                                      </p:to>
                                    </p:set>
                                    <p:animEffect filter="fade" transition="in">
                                      <p:cBhvr>
                                        <p:cTn dur="1000"/>
                                        <p:tgtEl>
                                          <p:spTgt spid="2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89" name="Shape 289"/>
        <p:cNvGrpSpPr/>
        <p:nvPr/>
      </p:nvGrpSpPr>
      <p:grpSpPr>
        <a:xfrm>
          <a:off x="0" y="0"/>
          <a:ext cx="0" cy="0"/>
          <a:chOff x="0" y="0"/>
          <a:chExt cx="0" cy="0"/>
        </a:xfrm>
      </p:grpSpPr>
      <p:sp>
        <p:nvSpPr>
          <p:cNvPr id="290" name="Google Shape;290;p48"/>
          <p:cNvSpPr txBox="1"/>
          <p:nvPr/>
        </p:nvSpPr>
        <p:spPr>
          <a:xfrm>
            <a:off x="313150" y="94925"/>
            <a:ext cx="7848000" cy="1157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i="1" lang="en" sz="1800" u="sng">
                <a:solidFill>
                  <a:schemeClr val="lt1"/>
                </a:solidFill>
              </a:rPr>
              <a:t>SWOT ANALYSIS:</a:t>
            </a:r>
            <a:endParaRPr b="1" i="1" sz="1800" u="sng">
              <a:solidFill>
                <a:schemeClr val="lt1"/>
              </a:solidFill>
            </a:endParaRPr>
          </a:p>
          <a:p>
            <a:pPr indent="0" lvl="0" marL="0" rtl="0" algn="just">
              <a:lnSpc>
                <a:spcPct val="115000"/>
              </a:lnSpc>
              <a:spcBef>
                <a:spcPts val="0"/>
              </a:spcBef>
              <a:spcAft>
                <a:spcPts val="0"/>
              </a:spcAft>
              <a:buClr>
                <a:schemeClr val="dk1"/>
              </a:buClr>
              <a:buSzPts val="1100"/>
              <a:buFont typeface="Arial"/>
              <a:buNone/>
            </a:pPr>
            <a:r>
              <a:rPr b="1" lang="en" sz="1200">
                <a:solidFill>
                  <a:schemeClr val="dk1"/>
                </a:solidFill>
              </a:rPr>
              <a:t> </a:t>
            </a:r>
            <a:r>
              <a:rPr b="1" lang="en">
                <a:solidFill>
                  <a:schemeClr val="dk1"/>
                </a:solidFill>
              </a:rPr>
              <a:t>( Thompson, 2007)</a:t>
            </a:r>
            <a:r>
              <a:rPr lang="en">
                <a:solidFill>
                  <a:schemeClr val="dk1"/>
                </a:solidFill>
              </a:rPr>
              <a:t> “</a:t>
            </a:r>
            <a:r>
              <a:rPr b="1" lang="en">
                <a:solidFill>
                  <a:schemeClr val="dk1"/>
                </a:solidFill>
              </a:rPr>
              <a:t>SWOT Analysis is a simple but powerful tool for sizing up an organization’s resource capabilities and deficiencies, its market opportunities, and the external threats to its future</a:t>
            </a:r>
            <a:r>
              <a:rPr lang="en">
                <a:solidFill>
                  <a:schemeClr val="dk1"/>
                </a:solidFill>
              </a:rPr>
              <a:t>” A SWOT analysis helps our organisation  asses attributes and resources, in order to maximize potential and profit</a:t>
            </a:r>
            <a:endParaRPr>
              <a:solidFill>
                <a:schemeClr val="dk1"/>
              </a:solidFill>
            </a:endParaRPr>
          </a:p>
          <a:p>
            <a:pPr indent="0" lvl="0" marL="0" rtl="0" algn="l">
              <a:spcBef>
                <a:spcPts val="0"/>
              </a:spcBef>
              <a:spcAft>
                <a:spcPts val="0"/>
              </a:spcAft>
              <a:buNone/>
            </a:pPr>
            <a:r>
              <a:t/>
            </a:r>
            <a:endParaRPr>
              <a:solidFill>
                <a:schemeClr val="lt1"/>
              </a:solidFill>
            </a:endParaRPr>
          </a:p>
        </p:txBody>
      </p:sp>
      <p:pic>
        <p:nvPicPr>
          <p:cNvPr id="291" name="Google Shape;291;p48"/>
          <p:cNvPicPr preferRelativeResize="0"/>
          <p:nvPr/>
        </p:nvPicPr>
        <p:blipFill>
          <a:blip r:embed="rId4">
            <a:alphaModFix/>
          </a:blip>
          <a:stretch>
            <a:fillRect/>
          </a:stretch>
        </p:blipFill>
        <p:spPr>
          <a:xfrm>
            <a:off x="1433525" y="1436075"/>
            <a:ext cx="6637372" cy="370742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1"/>
                                        </p:tgtEl>
                                        <p:attrNameLst>
                                          <p:attrName>style.visibility</p:attrName>
                                        </p:attrNameLst>
                                      </p:cBhvr>
                                      <p:to>
                                        <p:strVal val="visible"/>
                                      </p:to>
                                    </p:set>
                                    <p:animEffect filter="fade" transition="in">
                                      <p:cBhvr>
                                        <p:cTn dur="1000"/>
                                        <p:tgtEl>
                                          <p:spTgt spid="29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95" name="Shape 295"/>
        <p:cNvGrpSpPr/>
        <p:nvPr/>
      </p:nvGrpSpPr>
      <p:grpSpPr>
        <a:xfrm>
          <a:off x="0" y="0"/>
          <a:ext cx="0" cy="0"/>
          <a:chOff x="0" y="0"/>
          <a:chExt cx="0" cy="0"/>
        </a:xfrm>
      </p:grpSpPr>
      <p:sp>
        <p:nvSpPr>
          <p:cNvPr id="296" name="Google Shape;296;p49"/>
          <p:cNvSpPr txBox="1"/>
          <p:nvPr/>
        </p:nvSpPr>
        <p:spPr>
          <a:xfrm>
            <a:off x="313175" y="227750"/>
            <a:ext cx="2334600" cy="38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FFFFF"/>
                </a:solidFill>
              </a:rPr>
              <a:t>Present:</a:t>
            </a:r>
            <a:endParaRPr sz="2400">
              <a:solidFill>
                <a:srgbClr val="FFFFFF"/>
              </a:solidFill>
            </a:endParaRPr>
          </a:p>
        </p:txBody>
      </p:sp>
      <p:sp>
        <p:nvSpPr>
          <p:cNvPr id="297" name="Google Shape;297;p49"/>
          <p:cNvSpPr txBox="1"/>
          <p:nvPr/>
        </p:nvSpPr>
        <p:spPr>
          <a:xfrm>
            <a:off x="370100" y="892050"/>
            <a:ext cx="7914600" cy="220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rPr>
              <a:t>Strengths</a:t>
            </a:r>
            <a:r>
              <a:rPr lang="en" sz="1800">
                <a:solidFill>
                  <a:srgbClr val="FFFFFF"/>
                </a:solidFill>
              </a:rPr>
              <a:t>:</a:t>
            </a:r>
            <a:endParaRPr sz="1800">
              <a:solidFill>
                <a:srgbClr val="FFFFFF"/>
              </a:solidFill>
            </a:endParaRPr>
          </a:p>
          <a:p>
            <a:pPr indent="0" lvl="0" marL="0" rtl="0" algn="l">
              <a:spcBef>
                <a:spcPts val="0"/>
              </a:spcBef>
              <a:spcAft>
                <a:spcPts val="0"/>
              </a:spcAft>
              <a:buNone/>
            </a:pPr>
            <a:r>
              <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Tourist</a:t>
            </a:r>
            <a:r>
              <a:rPr lang="en" sz="1800">
                <a:solidFill>
                  <a:srgbClr val="FFFFFF"/>
                </a:solidFill>
              </a:rPr>
              <a:t> friendly area, filled with many </a:t>
            </a:r>
            <a:r>
              <a:rPr lang="en" sz="1800">
                <a:solidFill>
                  <a:srgbClr val="FFFFFF"/>
                </a:solidFill>
              </a:rPr>
              <a:t>attractions</a:t>
            </a:r>
            <a:r>
              <a:rPr lang="en" sz="1800">
                <a:solidFill>
                  <a:srgbClr val="FFFFFF"/>
                </a:solidFill>
              </a:rPr>
              <a:t>.</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Eco Friendly</a:t>
            </a:r>
            <a:r>
              <a:rPr lang="en" sz="1800">
                <a:solidFill>
                  <a:srgbClr val="FFFFFF"/>
                </a:solidFill>
              </a:rPr>
              <a:t> supply of goods </a:t>
            </a:r>
            <a:r>
              <a:rPr lang="en" sz="1800">
                <a:solidFill>
                  <a:srgbClr val="FFFFFF"/>
                </a:solidFill>
              </a:rPr>
              <a:t>necessary</a:t>
            </a:r>
            <a:r>
              <a:rPr lang="en" sz="1800">
                <a:solidFill>
                  <a:srgbClr val="FFFFFF"/>
                </a:solidFill>
              </a:rPr>
              <a:t> for the good functioning of the business.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Low pollution, raw nature, ideal for </a:t>
            </a:r>
            <a:r>
              <a:rPr lang="en" sz="1800">
                <a:solidFill>
                  <a:srgbClr val="FFFFFF"/>
                </a:solidFill>
              </a:rPr>
              <a:t>attracting</a:t>
            </a:r>
            <a:r>
              <a:rPr lang="en" sz="1800">
                <a:solidFill>
                  <a:srgbClr val="FFFFFF"/>
                </a:solidFill>
              </a:rPr>
              <a:t> people from the big cities.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Traditional cuisine, with traditional and all natural ingredients from surrounding suppliers.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Climate is perfect all year, winter snow assures the </a:t>
            </a:r>
            <a:r>
              <a:rPr lang="en" sz="1800">
                <a:solidFill>
                  <a:srgbClr val="FFFFFF"/>
                </a:solidFill>
              </a:rPr>
              <a:t>attraction</a:t>
            </a:r>
            <a:r>
              <a:rPr lang="en" sz="1800">
                <a:solidFill>
                  <a:srgbClr val="FFFFFF"/>
                </a:solidFill>
              </a:rPr>
              <a:t> of people that seek winter sports and activities. The rest of the year sees cool temperatures, for people looking to get away from the high temperature cities.</a:t>
            </a:r>
            <a:endParaRPr sz="1800">
              <a:solidFill>
                <a:srgbClr val="FFFFFF"/>
              </a:solidFill>
            </a:endParaRPr>
          </a:p>
        </p:txBody>
      </p:sp>
      <p:pic>
        <p:nvPicPr>
          <p:cNvPr id="298" name="Google Shape;298;p49"/>
          <p:cNvPicPr preferRelativeResize="0"/>
          <p:nvPr/>
        </p:nvPicPr>
        <p:blipFill>
          <a:blip r:embed="rId4">
            <a:alphaModFix/>
          </a:blip>
          <a:stretch>
            <a:fillRect/>
          </a:stretch>
        </p:blipFill>
        <p:spPr>
          <a:xfrm>
            <a:off x="6927575" y="57575"/>
            <a:ext cx="2121400" cy="1589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8"/>
                                        </p:tgtEl>
                                        <p:attrNameLst>
                                          <p:attrName>style.visibility</p:attrName>
                                        </p:attrNameLst>
                                      </p:cBhvr>
                                      <p:to>
                                        <p:strVal val="visible"/>
                                      </p:to>
                                    </p:set>
                                    <p:animEffect filter="fade" transition="in">
                                      <p:cBhvr>
                                        <p:cTn dur="1000"/>
                                        <p:tgtEl>
                                          <p:spTgt spid="29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6"/>
                                        </p:tgtEl>
                                        <p:attrNameLst>
                                          <p:attrName>style.visibility</p:attrName>
                                        </p:attrNameLst>
                                      </p:cBhvr>
                                      <p:to>
                                        <p:strVal val="visible"/>
                                      </p:to>
                                    </p:set>
                                    <p:animEffect filter="fade" transition="in">
                                      <p:cBhvr>
                                        <p:cTn dur="1000"/>
                                        <p:tgtEl>
                                          <p:spTgt spid="29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7">
                                            <p:txEl>
                                              <p:pRg end="0" st="0"/>
                                            </p:txEl>
                                          </p:spTgt>
                                        </p:tgtEl>
                                        <p:attrNameLst>
                                          <p:attrName>style.visibility</p:attrName>
                                        </p:attrNameLst>
                                      </p:cBhvr>
                                      <p:to>
                                        <p:strVal val="visible"/>
                                      </p:to>
                                    </p:set>
                                    <p:animEffect filter="fade" transition="in">
                                      <p:cBhvr>
                                        <p:cTn dur="1000"/>
                                        <p:tgtEl>
                                          <p:spTgt spid="29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7">
                                            <p:txEl>
                                              <p:pRg end="1" st="1"/>
                                            </p:txEl>
                                          </p:spTgt>
                                        </p:tgtEl>
                                        <p:attrNameLst>
                                          <p:attrName>style.visibility</p:attrName>
                                        </p:attrNameLst>
                                      </p:cBhvr>
                                      <p:to>
                                        <p:strVal val="visible"/>
                                      </p:to>
                                    </p:set>
                                    <p:animEffect filter="fade" transition="in">
                                      <p:cBhvr>
                                        <p:cTn dur="1000"/>
                                        <p:tgtEl>
                                          <p:spTgt spid="29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7">
                                            <p:txEl>
                                              <p:pRg end="2" st="2"/>
                                            </p:txEl>
                                          </p:spTgt>
                                        </p:tgtEl>
                                        <p:attrNameLst>
                                          <p:attrName>style.visibility</p:attrName>
                                        </p:attrNameLst>
                                      </p:cBhvr>
                                      <p:to>
                                        <p:strVal val="visible"/>
                                      </p:to>
                                    </p:set>
                                    <p:animEffect filter="fade" transition="in">
                                      <p:cBhvr>
                                        <p:cTn dur="1000"/>
                                        <p:tgtEl>
                                          <p:spTgt spid="297">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7">
                                            <p:txEl>
                                              <p:pRg end="3" st="3"/>
                                            </p:txEl>
                                          </p:spTgt>
                                        </p:tgtEl>
                                        <p:attrNameLst>
                                          <p:attrName>style.visibility</p:attrName>
                                        </p:attrNameLst>
                                      </p:cBhvr>
                                      <p:to>
                                        <p:strVal val="visible"/>
                                      </p:to>
                                    </p:set>
                                    <p:animEffect filter="fade" transition="in">
                                      <p:cBhvr>
                                        <p:cTn dur="1000"/>
                                        <p:tgtEl>
                                          <p:spTgt spid="297">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7">
                                            <p:txEl>
                                              <p:pRg end="4" st="4"/>
                                            </p:txEl>
                                          </p:spTgt>
                                        </p:tgtEl>
                                        <p:attrNameLst>
                                          <p:attrName>style.visibility</p:attrName>
                                        </p:attrNameLst>
                                      </p:cBhvr>
                                      <p:to>
                                        <p:strVal val="visible"/>
                                      </p:to>
                                    </p:set>
                                    <p:animEffect filter="fade" transition="in">
                                      <p:cBhvr>
                                        <p:cTn dur="1000"/>
                                        <p:tgtEl>
                                          <p:spTgt spid="297">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7">
                                            <p:txEl>
                                              <p:pRg end="5" st="5"/>
                                            </p:txEl>
                                          </p:spTgt>
                                        </p:tgtEl>
                                        <p:attrNameLst>
                                          <p:attrName>style.visibility</p:attrName>
                                        </p:attrNameLst>
                                      </p:cBhvr>
                                      <p:to>
                                        <p:strVal val="visible"/>
                                      </p:to>
                                    </p:set>
                                    <p:animEffect filter="fade" transition="in">
                                      <p:cBhvr>
                                        <p:cTn dur="1000"/>
                                        <p:tgtEl>
                                          <p:spTgt spid="297">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7">
                                            <p:txEl>
                                              <p:pRg end="6" st="6"/>
                                            </p:txEl>
                                          </p:spTgt>
                                        </p:tgtEl>
                                        <p:attrNameLst>
                                          <p:attrName>style.visibility</p:attrName>
                                        </p:attrNameLst>
                                      </p:cBhvr>
                                      <p:to>
                                        <p:strVal val="visible"/>
                                      </p:to>
                                    </p:set>
                                    <p:animEffect filter="fade" transition="in">
                                      <p:cBhvr>
                                        <p:cTn dur="1000"/>
                                        <p:tgtEl>
                                          <p:spTgt spid="297">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302" name="Shape 302"/>
        <p:cNvGrpSpPr/>
        <p:nvPr/>
      </p:nvGrpSpPr>
      <p:grpSpPr>
        <a:xfrm>
          <a:off x="0" y="0"/>
          <a:ext cx="0" cy="0"/>
          <a:chOff x="0" y="0"/>
          <a:chExt cx="0" cy="0"/>
        </a:xfrm>
      </p:grpSpPr>
      <p:sp>
        <p:nvSpPr>
          <p:cNvPr id="303" name="Google Shape;303;p50"/>
          <p:cNvSpPr txBox="1"/>
          <p:nvPr/>
        </p:nvSpPr>
        <p:spPr>
          <a:xfrm>
            <a:off x="531425" y="512450"/>
            <a:ext cx="7800600" cy="2286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FFFFF"/>
                </a:solidFill>
              </a:rPr>
              <a:t>Weaknesses:</a:t>
            </a:r>
            <a:endParaRPr sz="2400">
              <a:solidFill>
                <a:srgbClr val="FFFFFF"/>
              </a:solidFill>
            </a:endParaRPr>
          </a:p>
          <a:p>
            <a:pPr indent="0" lvl="0" marL="0" rtl="0" algn="l">
              <a:spcBef>
                <a:spcPts val="0"/>
              </a:spcBef>
              <a:spcAft>
                <a:spcPts val="0"/>
              </a:spcAft>
              <a:buNone/>
            </a:pPr>
            <a:r>
              <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Lack of </a:t>
            </a:r>
            <a:r>
              <a:rPr lang="en" sz="1800">
                <a:solidFill>
                  <a:srgbClr val="FFFFFF"/>
                </a:solidFill>
              </a:rPr>
              <a:t>government</a:t>
            </a:r>
            <a:r>
              <a:rPr lang="en" sz="1800">
                <a:solidFill>
                  <a:srgbClr val="FFFFFF"/>
                </a:solidFill>
              </a:rPr>
              <a:t> support for the areas development.</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High level of competition with other local businesses.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High taxes.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Difficulties in sustainable profitability during the first year</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During </a:t>
            </a:r>
            <a:r>
              <a:rPr lang="en" sz="1800">
                <a:solidFill>
                  <a:srgbClr val="FFFFFF"/>
                </a:solidFill>
              </a:rPr>
              <a:t>powerful</a:t>
            </a:r>
            <a:r>
              <a:rPr lang="en" sz="1800">
                <a:solidFill>
                  <a:srgbClr val="FFFFFF"/>
                </a:solidFill>
              </a:rPr>
              <a:t> storms the area might be </a:t>
            </a:r>
            <a:r>
              <a:rPr lang="en" sz="1800">
                <a:solidFill>
                  <a:srgbClr val="FFFFFF"/>
                </a:solidFill>
              </a:rPr>
              <a:t>inaccessible</a:t>
            </a:r>
            <a:r>
              <a:rPr lang="en" sz="1800">
                <a:solidFill>
                  <a:srgbClr val="FFFFFF"/>
                </a:solidFill>
              </a:rPr>
              <a:t> to some guests/ people will also be blocked in, so contingencies need to be put in place.</a:t>
            </a:r>
            <a:endParaRPr sz="1800">
              <a:solidFill>
                <a:srgbClr val="FFFFFF"/>
              </a:solidFill>
            </a:endParaRPr>
          </a:p>
        </p:txBody>
      </p:sp>
      <p:pic>
        <p:nvPicPr>
          <p:cNvPr id="304" name="Google Shape;304;p50"/>
          <p:cNvPicPr preferRelativeResize="0"/>
          <p:nvPr/>
        </p:nvPicPr>
        <p:blipFill>
          <a:blip r:embed="rId4">
            <a:alphaModFix/>
          </a:blip>
          <a:stretch>
            <a:fillRect/>
          </a:stretch>
        </p:blipFill>
        <p:spPr>
          <a:xfrm>
            <a:off x="6908600" y="95550"/>
            <a:ext cx="2121400" cy="1589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4"/>
                                        </p:tgtEl>
                                        <p:attrNameLst>
                                          <p:attrName>style.visibility</p:attrName>
                                        </p:attrNameLst>
                                      </p:cBhvr>
                                      <p:to>
                                        <p:strVal val="visible"/>
                                      </p:to>
                                    </p:set>
                                    <p:animEffect filter="fade" transition="in">
                                      <p:cBhvr>
                                        <p:cTn dur="1000"/>
                                        <p:tgtEl>
                                          <p:spTgt spid="3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3">
                                            <p:txEl>
                                              <p:pRg end="0" st="0"/>
                                            </p:txEl>
                                          </p:spTgt>
                                        </p:tgtEl>
                                        <p:attrNameLst>
                                          <p:attrName>style.visibility</p:attrName>
                                        </p:attrNameLst>
                                      </p:cBhvr>
                                      <p:to>
                                        <p:strVal val="visible"/>
                                      </p:to>
                                    </p:set>
                                    <p:animEffect filter="fade" transition="in">
                                      <p:cBhvr>
                                        <p:cTn dur="1000"/>
                                        <p:tgtEl>
                                          <p:spTgt spid="30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3">
                                            <p:txEl>
                                              <p:pRg end="1" st="1"/>
                                            </p:txEl>
                                          </p:spTgt>
                                        </p:tgtEl>
                                        <p:attrNameLst>
                                          <p:attrName>style.visibility</p:attrName>
                                        </p:attrNameLst>
                                      </p:cBhvr>
                                      <p:to>
                                        <p:strVal val="visible"/>
                                      </p:to>
                                    </p:set>
                                    <p:animEffect filter="fade" transition="in">
                                      <p:cBhvr>
                                        <p:cTn dur="1000"/>
                                        <p:tgtEl>
                                          <p:spTgt spid="30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3">
                                            <p:txEl>
                                              <p:pRg end="2" st="2"/>
                                            </p:txEl>
                                          </p:spTgt>
                                        </p:tgtEl>
                                        <p:attrNameLst>
                                          <p:attrName>style.visibility</p:attrName>
                                        </p:attrNameLst>
                                      </p:cBhvr>
                                      <p:to>
                                        <p:strVal val="visible"/>
                                      </p:to>
                                    </p:set>
                                    <p:animEffect filter="fade" transition="in">
                                      <p:cBhvr>
                                        <p:cTn dur="1000"/>
                                        <p:tgtEl>
                                          <p:spTgt spid="30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3">
                                            <p:txEl>
                                              <p:pRg end="3" st="3"/>
                                            </p:txEl>
                                          </p:spTgt>
                                        </p:tgtEl>
                                        <p:attrNameLst>
                                          <p:attrName>style.visibility</p:attrName>
                                        </p:attrNameLst>
                                      </p:cBhvr>
                                      <p:to>
                                        <p:strVal val="visible"/>
                                      </p:to>
                                    </p:set>
                                    <p:animEffect filter="fade" transition="in">
                                      <p:cBhvr>
                                        <p:cTn dur="1000"/>
                                        <p:tgtEl>
                                          <p:spTgt spid="30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3">
                                            <p:txEl>
                                              <p:pRg end="4" st="4"/>
                                            </p:txEl>
                                          </p:spTgt>
                                        </p:tgtEl>
                                        <p:attrNameLst>
                                          <p:attrName>style.visibility</p:attrName>
                                        </p:attrNameLst>
                                      </p:cBhvr>
                                      <p:to>
                                        <p:strVal val="visible"/>
                                      </p:to>
                                    </p:set>
                                    <p:animEffect filter="fade" transition="in">
                                      <p:cBhvr>
                                        <p:cTn dur="1000"/>
                                        <p:tgtEl>
                                          <p:spTgt spid="303">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3">
                                            <p:txEl>
                                              <p:pRg end="5" st="5"/>
                                            </p:txEl>
                                          </p:spTgt>
                                        </p:tgtEl>
                                        <p:attrNameLst>
                                          <p:attrName>style.visibility</p:attrName>
                                        </p:attrNameLst>
                                      </p:cBhvr>
                                      <p:to>
                                        <p:strVal val="visible"/>
                                      </p:to>
                                    </p:set>
                                    <p:animEffect filter="fade" transition="in">
                                      <p:cBhvr>
                                        <p:cTn dur="1000"/>
                                        <p:tgtEl>
                                          <p:spTgt spid="303">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3">
                                            <p:txEl>
                                              <p:pRg end="6" st="6"/>
                                            </p:txEl>
                                          </p:spTgt>
                                        </p:tgtEl>
                                        <p:attrNameLst>
                                          <p:attrName>style.visibility</p:attrName>
                                        </p:attrNameLst>
                                      </p:cBhvr>
                                      <p:to>
                                        <p:strVal val="visible"/>
                                      </p:to>
                                    </p:set>
                                    <p:animEffect filter="fade" transition="in">
                                      <p:cBhvr>
                                        <p:cTn dur="1000"/>
                                        <p:tgtEl>
                                          <p:spTgt spid="303">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308" name="Shape 308"/>
        <p:cNvGrpSpPr/>
        <p:nvPr/>
      </p:nvGrpSpPr>
      <p:grpSpPr>
        <a:xfrm>
          <a:off x="0" y="0"/>
          <a:ext cx="0" cy="0"/>
          <a:chOff x="0" y="0"/>
          <a:chExt cx="0" cy="0"/>
        </a:xfrm>
      </p:grpSpPr>
      <p:sp>
        <p:nvSpPr>
          <p:cNvPr id="309" name="Google Shape;309;p51"/>
          <p:cNvSpPr txBox="1"/>
          <p:nvPr/>
        </p:nvSpPr>
        <p:spPr>
          <a:xfrm>
            <a:off x="427050" y="275200"/>
            <a:ext cx="4145100" cy="474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FFFFF"/>
                </a:solidFill>
              </a:rPr>
              <a:t>Future:</a:t>
            </a:r>
            <a:endParaRPr sz="2400">
              <a:solidFill>
                <a:srgbClr val="FFFFFF"/>
              </a:solidFill>
            </a:endParaRPr>
          </a:p>
          <a:p>
            <a:pPr indent="0" lvl="0" marL="0" rtl="0" algn="l">
              <a:spcBef>
                <a:spcPts val="0"/>
              </a:spcBef>
              <a:spcAft>
                <a:spcPts val="0"/>
              </a:spcAft>
              <a:buNone/>
            </a:pPr>
            <a:r>
              <a:t/>
            </a:r>
            <a:endParaRPr/>
          </a:p>
        </p:txBody>
      </p:sp>
      <p:sp>
        <p:nvSpPr>
          <p:cNvPr id="310" name="Google Shape;310;p51"/>
          <p:cNvSpPr txBox="1"/>
          <p:nvPr/>
        </p:nvSpPr>
        <p:spPr>
          <a:xfrm>
            <a:off x="559900" y="996450"/>
            <a:ext cx="7772100" cy="2296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rPr>
              <a:t>Opportunities: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Availability of European Union funds for growth.</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Collaborations with turism agencies would assure a large number of guests.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Business retreat option.</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Development and/ or promotion of rural turism as well as eco friendly targeted marketing promoting ethnic/ folk atracted base of clients.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Holliday retreat possibilities.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Recurring guests.</a:t>
            </a:r>
            <a:endParaRPr sz="1800">
              <a:solidFill>
                <a:srgbClr val="FFFFFF"/>
              </a:solidFill>
            </a:endParaRPr>
          </a:p>
          <a:p>
            <a:pPr indent="0" lvl="0" marL="457200" rtl="0" algn="l">
              <a:spcBef>
                <a:spcPts val="0"/>
              </a:spcBef>
              <a:spcAft>
                <a:spcPts val="0"/>
              </a:spcAft>
              <a:buNone/>
            </a:pPr>
            <a:r>
              <a:t/>
            </a:r>
            <a:endParaRPr sz="1800">
              <a:solidFill>
                <a:srgbClr val="FFFFFF"/>
              </a:solidFill>
            </a:endParaRPr>
          </a:p>
        </p:txBody>
      </p:sp>
      <p:pic>
        <p:nvPicPr>
          <p:cNvPr id="311" name="Google Shape;311;p51"/>
          <p:cNvPicPr preferRelativeResize="0"/>
          <p:nvPr/>
        </p:nvPicPr>
        <p:blipFill>
          <a:blip r:embed="rId4">
            <a:alphaModFix/>
          </a:blip>
          <a:stretch>
            <a:fillRect/>
          </a:stretch>
        </p:blipFill>
        <p:spPr>
          <a:xfrm>
            <a:off x="6927600" y="67050"/>
            <a:ext cx="2121400" cy="1589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1"/>
                                        </p:tgtEl>
                                        <p:attrNameLst>
                                          <p:attrName>style.visibility</p:attrName>
                                        </p:attrNameLst>
                                      </p:cBhvr>
                                      <p:to>
                                        <p:strVal val="visible"/>
                                      </p:to>
                                    </p:set>
                                    <p:animEffect filter="fade" transition="in">
                                      <p:cBhvr>
                                        <p:cTn dur="1000"/>
                                        <p:tgtEl>
                                          <p:spTgt spid="31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9"/>
                                        </p:tgtEl>
                                        <p:attrNameLst>
                                          <p:attrName>style.visibility</p:attrName>
                                        </p:attrNameLst>
                                      </p:cBhvr>
                                      <p:to>
                                        <p:strVal val="visible"/>
                                      </p:to>
                                    </p:set>
                                    <p:animEffect filter="fade" transition="in">
                                      <p:cBhvr>
                                        <p:cTn dur="1000"/>
                                        <p:tgtEl>
                                          <p:spTgt spid="3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0">
                                            <p:txEl>
                                              <p:pRg end="0" st="0"/>
                                            </p:txEl>
                                          </p:spTgt>
                                        </p:tgtEl>
                                        <p:attrNameLst>
                                          <p:attrName>style.visibility</p:attrName>
                                        </p:attrNameLst>
                                      </p:cBhvr>
                                      <p:to>
                                        <p:strVal val="visible"/>
                                      </p:to>
                                    </p:set>
                                    <p:animEffect filter="fade" transition="in">
                                      <p:cBhvr>
                                        <p:cTn dur="1000"/>
                                        <p:tgtEl>
                                          <p:spTgt spid="31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0">
                                            <p:txEl>
                                              <p:pRg end="1" st="1"/>
                                            </p:txEl>
                                          </p:spTgt>
                                        </p:tgtEl>
                                        <p:attrNameLst>
                                          <p:attrName>style.visibility</p:attrName>
                                        </p:attrNameLst>
                                      </p:cBhvr>
                                      <p:to>
                                        <p:strVal val="visible"/>
                                      </p:to>
                                    </p:set>
                                    <p:animEffect filter="fade" transition="in">
                                      <p:cBhvr>
                                        <p:cTn dur="1000"/>
                                        <p:tgtEl>
                                          <p:spTgt spid="31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0">
                                            <p:txEl>
                                              <p:pRg end="2" st="2"/>
                                            </p:txEl>
                                          </p:spTgt>
                                        </p:tgtEl>
                                        <p:attrNameLst>
                                          <p:attrName>style.visibility</p:attrName>
                                        </p:attrNameLst>
                                      </p:cBhvr>
                                      <p:to>
                                        <p:strVal val="visible"/>
                                      </p:to>
                                    </p:set>
                                    <p:animEffect filter="fade" transition="in">
                                      <p:cBhvr>
                                        <p:cTn dur="1000"/>
                                        <p:tgtEl>
                                          <p:spTgt spid="31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0">
                                            <p:txEl>
                                              <p:pRg end="3" st="3"/>
                                            </p:txEl>
                                          </p:spTgt>
                                        </p:tgtEl>
                                        <p:attrNameLst>
                                          <p:attrName>style.visibility</p:attrName>
                                        </p:attrNameLst>
                                      </p:cBhvr>
                                      <p:to>
                                        <p:strVal val="visible"/>
                                      </p:to>
                                    </p:set>
                                    <p:animEffect filter="fade" transition="in">
                                      <p:cBhvr>
                                        <p:cTn dur="1000"/>
                                        <p:tgtEl>
                                          <p:spTgt spid="310">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0">
                                            <p:txEl>
                                              <p:pRg end="4" st="4"/>
                                            </p:txEl>
                                          </p:spTgt>
                                        </p:tgtEl>
                                        <p:attrNameLst>
                                          <p:attrName>style.visibility</p:attrName>
                                        </p:attrNameLst>
                                      </p:cBhvr>
                                      <p:to>
                                        <p:strVal val="visible"/>
                                      </p:to>
                                    </p:set>
                                    <p:animEffect filter="fade" transition="in">
                                      <p:cBhvr>
                                        <p:cTn dur="1000"/>
                                        <p:tgtEl>
                                          <p:spTgt spid="310">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0">
                                            <p:txEl>
                                              <p:pRg end="5" st="5"/>
                                            </p:txEl>
                                          </p:spTgt>
                                        </p:tgtEl>
                                        <p:attrNameLst>
                                          <p:attrName>style.visibility</p:attrName>
                                        </p:attrNameLst>
                                      </p:cBhvr>
                                      <p:to>
                                        <p:strVal val="visible"/>
                                      </p:to>
                                    </p:set>
                                    <p:animEffect filter="fade" transition="in">
                                      <p:cBhvr>
                                        <p:cTn dur="1000"/>
                                        <p:tgtEl>
                                          <p:spTgt spid="310">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0">
                                            <p:txEl>
                                              <p:pRg end="6" st="6"/>
                                            </p:txEl>
                                          </p:spTgt>
                                        </p:tgtEl>
                                        <p:attrNameLst>
                                          <p:attrName>style.visibility</p:attrName>
                                        </p:attrNameLst>
                                      </p:cBhvr>
                                      <p:to>
                                        <p:strVal val="visible"/>
                                      </p:to>
                                    </p:set>
                                    <p:animEffect filter="fade" transition="in">
                                      <p:cBhvr>
                                        <p:cTn dur="1000"/>
                                        <p:tgtEl>
                                          <p:spTgt spid="310">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0">
                                            <p:txEl>
                                              <p:pRg end="7" st="7"/>
                                            </p:txEl>
                                          </p:spTgt>
                                        </p:tgtEl>
                                        <p:attrNameLst>
                                          <p:attrName>style.visibility</p:attrName>
                                        </p:attrNameLst>
                                      </p:cBhvr>
                                      <p:to>
                                        <p:strVal val="visible"/>
                                      </p:to>
                                    </p:set>
                                    <p:animEffect filter="fade" transition="in">
                                      <p:cBhvr>
                                        <p:cTn dur="1000"/>
                                        <p:tgtEl>
                                          <p:spTgt spid="310">
                                            <p:txEl>
                                              <p:pRg end="7" st="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315" name="Shape 315"/>
        <p:cNvGrpSpPr/>
        <p:nvPr/>
      </p:nvGrpSpPr>
      <p:grpSpPr>
        <a:xfrm>
          <a:off x="0" y="0"/>
          <a:ext cx="0" cy="0"/>
          <a:chOff x="0" y="0"/>
          <a:chExt cx="0" cy="0"/>
        </a:xfrm>
      </p:grpSpPr>
      <p:sp>
        <p:nvSpPr>
          <p:cNvPr id="316" name="Google Shape;316;p52"/>
          <p:cNvSpPr txBox="1"/>
          <p:nvPr/>
        </p:nvSpPr>
        <p:spPr>
          <a:xfrm>
            <a:off x="294175" y="208775"/>
            <a:ext cx="6528900" cy="271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FFFFFF"/>
                </a:solidFill>
              </a:rPr>
              <a:t>Threats:</a:t>
            </a:r>
            <a:endParaRPr sz="24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Competition</a:t>
            </a:r>
            <a:r>
              <a:rPr lang="en" sz="1800">
                <a:solidFill>
                  <a:srgbClr val="FFFFFF"/>
                </a:solidFill>
              </a:rPr>
              <a:t> in the area.</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Lack of </a:t>
            </a:r>
            <a:r>
              <a:rPr lang="en" sz="1800">
                <a:solidFill>
                  <a:srgbClr val="FFFFFF"/>
                </a:solidFill>
              </a:rPr>
              <a:t>governmental</a:t>
            </a:r>
            <a:r>
              <a:rPr lang="en" sz="1800">
                <a:solidFill>
                  <a:srgbClr val="FFFFFF"/>
                </a:solidFill>
              </a:rPr>
              <a:t> </a:t>
            </a:r>
            <a:r>
              <a:rPr lang="en" sz="1800">
                <a:solidFill>
                  <a:srgbClr val="FFFFFF"/>
                </a:solidFill>
              </a:rPr>
              <a:t>involvement</a:t>
            </a:r>
            <a:r>
              <a:rPr lang="en" sz="1800">
                <a:solidFill>
                  <a:srgbClr val="FFFFFF"/>
                </a:solidFill>
              </a:rPr>
              <a:t> in the areas promotion internationally.</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Implementation of new technologies in the area might increase functioning costs.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Access roads are vulnerable to weather conditions.</a:t>
            </a:r>
            <a:endParaRPr sz="1800">
              <a:solidFill>
                <a:srgbClr val="FFFFFF"/>
              </a:solidFill>
            </a:endParaRPr>
          </a:p>
          <a:p>
            <a:pPr indent="-342900" lvl="0" marL="457200" rtl="0" algn="l">
              <a:spcBef>
                <a:spcPts val="0"/>
              </a:spcBef>
              <a:spcAft>
                <a:spcPts val="0"/>
              </a:spcAft>
              <a:buClr>
                <a:srgbClr val="FFFFFF"/>
              </a:buClr>
              <a:buSzPts val="1800"/>
              <a:buChar char="●"/>
            </a:pPr>
            <a:r>
              <a:rPr lang="en" sz="1800">
                <a:solidFill>
                  <a:srgbClr val="FFFFFF"/>
                </a:solidFill>
              </a:rPr>
              <a:t>Insufficient marketing </a:t>
            </a:r>
            <a:r>
              <a:rPr lang="en" sz="1800">
                <a:solidFill>
                  <a:srgbClr val="FFFFFF"/>
                </a:solidFill>
              </a:rPr>
              <a:t>campaigns</a:t>
            </a:r>
            <a:r>
              <a:rPr lang="en" sz="1800">
                <a:solidFill>
                  <a:srgbClr val="FFFFFF"/>
                </a:solidFill>
              </a:rPr>
              <a:t> to </a:t>
            </a:r>
            <a:r>
              <a:rPr lang="en" sz="1800">
                <a:solidFill>
                  <a:srgbClr val="FFFFFF"/>
                </a:solidFill>
              </a:rPr>
              <a:t>attract</a:t>
            </a:r>
            <a:r>
              <a:rPr lang="en" sz="1800">
                <a:solidFill>
                  <a:srgbClr val="FFFFFF"/>
                </a:solidFill>
              </a:rPr>
              <a:t> business both locally and internationally.</a:t>
            </a:r>
            <a:endParaRPr sz="1800">
              <a:solidFill>
                <a:srgbClr val="FFFFFF"/>
              </a:solidFill>
            </a:endParaRPr>
          </a:p>
        </p:txBody>
      </p:sp>
      <p:pic>
        <p:nvPicPr>
          <p:cNvPr id="317" name="Google Shape;317;p52"/>
          <p:cNvPicPr preferRelativeResize="0"/>
          <p:nvPr/>
        </p:nvPicPr>
        <p:blipFill>
          <a:blip r:embed="rId4">
            <a:alphaModFix/>
          </a:blip>
          <a:stretch>
            <a:fillRect/>
          </a:stretch>
        </p:blipFill>
        <p:spPr>
          <a:xfrm>
            <a:off x="6937075" y="67075"/>
            <a:ext cx="2121400" cy="1589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7"/>
                                        </p:tgtEl>
                                        <p:attrNameLst>
                                          <p:attrName>style.visibility</p:attrName>
                                        </p:attrNameLst>
                                      </p:cBhvr>
                                      <p:to>
                                        <p:strVal val="visible"/>
                                      </p:to>
                                    </p:set>
                                    <p:animEffect filter="fade" transition="in">
                                      <p:cBhvr>
                                        <p:cTn dur="1000"/>
                                        <p:tgtEl>
                                          <p:spTgt spid="31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6">
                                            <p:txEl>
                                              <p:pRg end="0" st="0"/>
                                            </p:txEl>
                                          </p:spTgt>
                                        </p:tgtEl>
                                        <p:attrNameLst>
                                          <p:attrName>style.visibility</p:attrName>
                                        </p:attrNameLst>
                                      </p:cBhvr>
                                      <p:to>
                                        <p:strVal val="visible"/>
                                      </p:to>
                                    </p:set>
                                    <p:animEffect filter="fade" transition="in">
                                      <p:cBhvr>
                                        <p:cTn dur="1000"/>
                                        <p:tgtEl>
                                          <p:spTgt spid="31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6">
                                            <p:txEl>
                                              <p:pRg end="1" st="1"/>
                                            </p:txEl>
                                          </p:spTgt>
                                        </p:tgtEl>
                                        <p:attrNameLst>
                                          <p:attrName>style.visibility</p:attrName>
                                        </p:attrNameLst>
                                      </p:cBhvr>
                                      <p:to>
                                        <p:strVal val="visible"/>
                                      </p:to>
                                    </p:set>
                                    <p:animEffect filter="fade" transition="in">
                                      <p:cBhvr>
                                        <p:cTn dur="1000"/>
                                        <p:tgtEl>
                                          <p:spTgt spid="31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6">
                                            <p:txEl>
                                              <p:pRg end="2" st="2"/>
                                            </p:txEl>
                                          </p:spTgt>
                                        </p:tgtEl>
                                        <p:attrNameLst>
                                          <p:attrName>style.visibility</p:attrName>
                                        </p:attrNameLst>
                                      </p:cBhvr>
                                      <p:to>
                                        <p:strVal val="visible"/>
                                      </p:to>
                                    </p:set>
                                    <p:animEffect filter="fade" transition="in">
                                      <p:cBhvr>
                                        <p:cTn dur="1000"/>
                                        <p:tgtEl>
                                          <p:spTgt spid="31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6">
                                            <p:txEl>
                                              <p:pRg end="3" st="3"/>
                                            </p:txEl>
                                          </p:spTgt>
                                        </p:tgtEl>
                                        <p:attrNameLst>
                                          <p:attrName>style.visibility</p:attrName>
                                        </p:attrNameLst>
                                      </p:cBhvr>
                                      <p:to>
                                        <p:strVal val="visible"/>
                                      </p:to>
                                    </p:set>
                                    <p:animEffect filter="fade" transition="in">
                                      <p:cBhvr>
                                        <p:cTn dur="1000"/>
                                        <p:tgtEl>
                                          <p:spTgt spid="316">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6">
                                            <p:txEl>
                                              <p:pRg end="4" st="4"/>
                                            </p:txEl>
                                          </p:spTgt>
                                        </p:tgtEl>
                                        <p:attrNameLst>
                                          <p:attrName>style.visibility</p:attrName>
                                        </p:attrNameLst>
                                      </p:cBhvr>
                                      <p:to>
                                        <p:strVal val="visible"/>
                                      </p:to>
                                    </p:set>
                                    <p:animEffect filter="fade" transition="in">
                                      <p:cBhvr>
                                        <p:cTn dur="1000"/>
                                        <p:tgtEl>
                                          <p:spTgt spid="316">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6">
                                            <p:txEl>
                                              <p:pRg end="5" st="5"/>
                                            </p:txEl>
                                          </p:spTgt>
                                        </p:tgtEl>
                                        <p:attrNameLst>
                                          <p:attrName>style.visibility</p:attrName>
                                        </p:attrNameLst>
                                      </p:cBhvr>
                                      <p:to>
                                        <p:strVal val="visible"/>
                                      </p:to>
                                    </p:set>
                                    <p:animEffect filter="fade" transition="in">
                                      <p:cBhvr>
                                        <p:cTn dur="1000"/>
                                        <p:tgtEl>
                                          <p:spTgt spid="316">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321" name="Shape 321"/>
        <p:cNvGrpSpPr/>
        <p:nvPr/>
      </p:nvGrpSpPr>
      <p:grpSpPr>
        <a:xfrm>
          <a:off x="0" y="0"/>
          <a:ext cx="0" cy="0"/>
          <a:chOff x="0" y="0"/>
          <a:chExt cx="0" cy="0"/>
        </a:xfrm>
      </p:grpSpPr>
      <p:pic>
        <p:nvPicPr>
          <p:cNvPr id="322" name="Google Shape;322;p53"/>
          <p:cNvPicPr preferRelativeResize="0"/>
          <p:nvPr/>
        </p:nvPicPr>
        <p:blipFill>
          <a:blip r:embed="rId4">
            <a:alphaModFix/>
          </a:blip>
          <a:stretch>
            <a:fillRect/>
          </a:stretch>
        </p:blipFill>
        <p:spPr>
          <a:xfrm>
            <a:off x="152400" y="152400"/>
            <a:ext cx="6048376" cy="4838701"/>
          </a:xfrm>
          <a:prstGeom prst="rect">
            <a:avLst/>
          </a:prstGeom>
          <a:noFill/>
          <a:ln>
            <a:noFill/>
          </a:ln>
        </p:spPr>
      </p:pic>
      <p:pic>
        <p:nvPicPr>
          <p:cNvPr id="323" name="Google Shape;323;p53"/>
          <p:cNvPicPr preferRelativeResize="0"/>
          <p:nvPr/>
        </p:nvPicPr>
        <p:blipFill>
          <a:blip r:embed="rId5">
            <a:alphaModFix/>
          </a:blip>
          <a:stretch>
            <a:fillRect/>
          </a:stretch>
        </p:blipFill>
        <p:spPr>
          <a:xfrm>
            <a:off x="6411379" y="2695126"/>
            <a:ext cx="2334049" cy="190745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2"/>
                                        </p:tgtEl>
                                        <p:attrNameLst>
                                          <p:attrName>style.visibility</p:attrName>
                                        </p:attrNameLst>
                                      </p:cBhvr>
                                      <p:to>
                                        <p:strVal val="visible"/>
                                      </p:to>
                                    </p:set>
                                    <p:animEffect filter="fade" transition="in">
                                      <p:cBhvr>
                                        <p:cTn dur="1000"/>
                                        <p:tgtEl>
                                          <p:spTgt spid="32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322"/>
                                        </p:tgtEl>
                                        <p:attrNameLst>
                                          <p:attrName>style.visibility</p:attrName>
                                        </p:attrNameLst>
                                      </p:cBhvr>
                                      <p:to>
                                        <p:strVal val="visible"/>
                                      </p:to>
                                    </p:set>
                                    <p:anim calcmode="lin" valueType="num">
                                      <p:cBhvr additive="base">
                                        <p:cTn dur="1000"/>
                                        <p:tgtEl>
                                          <p:spTgt spid="322"/>
                                        </p:tgtEl>
                                        <p:attrNameLst>
                                          <p:attrName>ppt_w</p:attrName>
                                        </p:attrNameLst>
                                      </p:cBhvr>
                                      <p:tavLst>
                                        <p:tav fmla="" tm="0">
                                          <p:val>
                                            <p:strVal val="0"/>
                                          </p:val>
                                        </p:tav>
                                        <p:tav fmla="" tm="100000">
                                          <p:val>
                                            <p:strVal val="#ppt_w"/>
                                          </p:val>
                                        </p:tav>
                                      </p:tavLst>
                                    </p:anim>
                                    <p:anim calcmode="lin" valueType="num">
                                      <p:cBhvr additive="base">
                                        <p:cTn dur="1000"/>
                                        <p:tgtEl>
                                          <p:spTgt spid="322"/>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7" name="Shape 327"/>
        <p:cNvGrpSpPr/>
        <p:nvPr/>
      </p:nvGrpSpPr>
      <p:grpSpPr>
        <a:xfrm>
          <a:off x="0" y="0"/>
          <a:ext cx="0" cy="0"/>
          <a:chOff x="0" y="0"/>
          <a:chExt cx="0" cy="0"/>
        </a:xfrm>
      </p:grpSpPr>
      <p:pic>
        <p:nvPicPr>
          <p:cNvPr id="328" name="Google Shape;328;p54"/>
          <p:cNvPicPr preferRelativeResize="0"/>
          <p:nvPr/>
        </p:nvPicPr>
        <p:blipFill>
          <a:blip r:embed="rId3">
            <a:alphaModFix/>
          </a:blip>
          <a:stretch>
            <a:fillRect/>
          </a:stretch>
        </p:blipFill>
        <p:spPr>
          <a:xfrm>
            <a:off x="4690100" y="2638175"/>
            <a:ext cx="4453901" cy="2505325"/>
          </a:xfrm>
          <a:prstGeom prst="rect">
            <a:avLst/>
          </a:prstGeom>
          <a:noFill/>
          <a:ln>
            <a:noFill/>
          </a:ln>
        </p:spPr>
      </p:pic>
      <p:pic>
        <p:nvPicPr>
          <p:cNvPr id="329" name="Google Shape;329;p54"/>
          <p:cNvPicPr preferRelativeResize="0"/>
          <p:nvPr/>
        </p:nvPicPr>
        <p:blipFill>
          <a:blip r:embed="rId4">
            <a:alphaModFix/>
          </a:blip>
          <a:stretch>
            <a:fillRect/>
          </a:stretch>
        </p:blipFill>
        <p:spPr>
          <a:xfrm>
            <a:off x="348025" y="1310175"/>
            <a:ext cx="4385300" cy="3288975"/>
          </a:xfrm>
          <a:prstGeom prst="rect">
            <a:avLst/>
          </a:prstGeom>
          <a:noFill/>
          <a:ln>
            <a:noFill/>
          </a:ln>
        </p:spPr>
      </p:pic>
      <p:pic>
        <p:nvPicPr>
          <p:cNvPr id="330" name="Google Shape;330;p54"/>
          <p:cNvPicPr preferRelativeResize="0"/>
          <p:nvPr/>
        </p:nvPicPr>
        <p:blipFill>
          <a:blip r:embed="rId5">
            <a:alphaModFix/>
          </a:blip>
          <a:stretch>
            <a:fillRect/>
          </a:stretch>
        </p:blipFill>
        <p:spPr>
          <a:xfrm>
            <a:off x="4690100" y="380725"/>
            <a:ext cx="3617637" cy="2333376"/>
          </a:xfrm>
          <a:prstGeom prst="rect">
            <a:avLst/>
          </a:prstGeom>
          <a:noFill/>
          <a:ln>
            <a:noFill/>
          </a:ln>
        </p:spPr>
      </p:pic>
    </p:spTree>
  </p:cSld>
  <p:clrMapOvr>
    <a:masterClrMapping/>
  </p:clrMapOvr>
  <mc:AlternateContent>
    <mc:Choice Requires="p14">
      <p:transition spd="slow" p14:dur="2000">
        <p:fade thruBlk="1"/>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0"/>
                                        </p:tgtEl>
                                        <p:attrNameLst>
                                          <p:attrName>style.visibility</p:attrName>
                                        </p:attrNameLst>
                                      </p:cBhvr>
                                      <p:to>
                                        <p:strVal val="visible"/>
                                      </p:to>
                                    </p:set>
                                    <p:animEffect filter="fade" transition="in">
                                      <p:cBhvr>
                                        <p:cTn dur="1000"/>
                                        <p:tgtEl>
                                          <p:spTgt spid="33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8"/>
                                        </p:tgtEl>
                                        <p:attrNameLst>
                                          <p:attrName>style.visibility</p:attrName>
                                        </p:attrNameLst>
                                      </p:cBhvr>
                                      <p:to>
                                        <p:strVal val="visible"/>
                                      </p:to>
                                    </p:set>
                                    <p:animEffect filter="fade" transition="in">
                                      <p:cBhvr>
                                        <p:cTn dur="1000"/>
                                        <p:tgtEl>
                                          <p:spTgt spid="32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9"/>
                                        </p:tgtEl>
                                        <p:attrNameLst>
                                          <p:attrName>style.visibility</p:attrName>
                                        </p:attrNameLst>
                                      </p:cBhvr>
                                      <p:to>
                                        <p:strVal val="visible"/>
                                      </p:to>
                                    </p:set>
                                    <p:animEffect filter="fade" transition="in">
                                      <p:cBhvr>
                                        <p:cTn dur="1000"/>
                                        <p:tgtEl>
                                          <p:spTgt spid="3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4" name="Shape 334"/>
        <p:cNvGrpSpPr/>
        <p:nvPr/>
      </p:nvGrpSpPr>
      <p:grpSpPr>
        <a:xfrm>
          <a:off x="0" y="0"/>
          <a:ext cx="0" cy="0"/>
          <a:chOff x="0" y="0"/>
          <a:chExt cx="0" cy="0"/>
        </a:xfrm>
      </p:grpSpPr>
      <p:pic>
        <p:nvPicPr>
          <p:cNvPr id="335" name="Google Shape;335;p55"/>
          <p:cNvPicPr preferRelativeResize="0"/>
          <p:nvPr/>
        </p:nvPicPr>
        <p:blipFill>
          <a:blip r:embed="rId3">
            <a:alphaModFix/>
          </a:blip>
          <a:stretch>
            <a:fillRect/>
          </a:stretch>
        </p:blipFill>
        <p:spPr>
          <a:xfrm>
            <a:off x="1822050" y="616850"/>
            <a:ext cx="5570551" cy="448812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9" name="Shape 339"/>
        <p:cNvGrpSpPr/>
        <p:nvPr/>
      </p:nvGrpSpPr>
      <p:grpSpPr>
        <a:xfrm>
          <a:off x="0" y="0"/>
          <a:ext cx="0" cy="0"/>
          <a:chOff x="0" y="0"/>
          <a:chExt cx="0" cy="0"/>
        </a:xfrm>
      </p:grpSpPr>
      <p:sp>
        <p:nvSpPr>
          <p:cNvPr id="340" name="Google Shape;340;p56"/>
          <p:cNvSpPr txBox="1"/>
          <p:nvPr>
            <p:ph type="ctrTitle"/>
          </p:nvPr>
        </p:nvSpPr>
        <p:spPr>
          <a:xfrm>
            <a:off x="311700" y="744575"/>
            <a:ext cx="8520600" cy="688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FFFFFF"/>
                </a:solidFill>
              </a:rPr>
              <a:t>Conclusion:</a:t>
            </a:r>
            <a:endParaRPr>
              <a:solidFill>
                <a:srgbClr val="FFFFFF"/>
              </a:solidFill>
            </a:endParaRPr>
          </a:p>
        </p:txBody>
      </p:sp>
      <p:sp>
        <p:nvSpPr>
          <p:cNvPr id="341" name="Google Shape;341;p56"/>
          <p:cNvSpPr txBox="1"/>
          <p:nvPr/>
        </p:nvSpPr>
        <p:spPr>
          <a:xfrm>
            <a:off x="2609700" y="4118600"/>
            <a:ext cx="3245400" cy="4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FFFFF"/>
                </a:solidFill>
              </a:rPr>
              <a:t>Simple enough, right?</a:t>
            </a:r>
            <a:endParaRPr>
              <a:solidFill>
                <a:srgbClr val="FFFFFF"/>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0"/>
                                        </p:tgtEl>
                                        <p:attrNameLst>
                                          <p:attrName>style.visibility</p:attrName>
                                        </p:attrNameLst>
                                      </p:cBhvr>
                                      <p:to>
                                        <p:strVal val="visible"/>
                                      </p:to>
                                    </p:set>
                                    <p:animEffect filter="fade" transition="in">
                                      <p:cBhvr>
                                        <p:cTn dur="1000"/>
                                        <p:tgtEl>
                                          <p:spTgt spid="34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345" name="Shape 345"/>
        <p:cNvGrpSpPr/>
        <p:nvPr/>
      </p:nvGrpSpPr>
      <p:grpSpPr>
        <a:xfrm>
          <a:off x="0" y="0"/>
          <a:ext cx="0" cy="0"/>
          <a:chOff x="0" y="0"/>
          <a:chExt cx="0" cy="0"/>
        </a:xfrm>
      </p:grpSpPr>
      <p:sp>
        <p:nvSpPr>
          <p:cNvPr id="346" name="Google Shape;346;p57"/>
          <p:cNvSpPr txBox="1"/>
          <p:nvPr>
            <p:ph type="ctrTitle"/>
          </p:nvPr>
        </p:nvSpPr>
        <p:spPr>
          <a:xfrm>
            <a:off x="311700" y="170825"/>
            <a:ext cx="3465300" cy="512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t>References:</a:t>
            </a:r>
            <a:endParaRPr sz="1800"/>
          </a:p>
        </p:txBody>
      </p:sp>
      <p:sp>
        <p:nvSpPr>
          <p:cNvPr id="347" name="Google Shape;347;p57"/>
          <p:cNvSpPr txBox="1"/>
          <p:nvPr>
            <p:ph idx="1" type="subTitle"/>
          </p:nvPr>
        </p:nvSpPr>
        <p:spPr>
          <a:xfrm>
            <a:off x="311700" y="559275"/>
            <a:ext cx="8520600" cy="4203900"/>
          </a:xfrm>
          <a:prstGeom prst="rect">
            <a:avLst/>
          </a:prstGeom>
        </p:spPr>
        <p:txBody>
          <a:bodyPr anchorCtr="0" anchor="t" bIns="91425" lIns="91425" spcFirstLastPara="1" rIns="91425" wrap="square" tIns="91425">
            <a:noAutofit/>
          </a:bodyPr>
          <a:lstStyle/>
          <a:p>
            <a:pPr indent="-139700" lvl="0" marL="228600" rtl="0" algn="l">
              <a:lnSpc>
                <a:spcPct val="80000"/>
              </a:lnSpc>
              <a:spcBef>
                <a:spcPts val="0"/>
              </a:spcBef>
              <a:spcAft>
                <a:spcPts val="0"/>
              </a:spcAft>
              <a:buClr>
                <a:srgbClr val="000000"/>
              </a:buClr>
              <a:buSzPts val="1400"/>
              <a:buChar char="•"/>
            </a:pPr>
            <a:r>
              <a:rPr lang="en" sz="1400">
                <a:solidFill>
                  <a:srgbClr val="000000"/>
                </a:solidFill>
                <a:latin typeface="Calibri"/>
                <a:ea typeface="Calibri"/>
                <a:cs typeface="Calibri"/>
                <a:sym typeface="Calibri"/>
              </a:rPr>
              <a:t>Mc Murtry, J M. (2017) </a:t>
            </a:r>
            <a:r>
              <a:rPr i="1" lang="en" sz="1400">
                <a:solidFill>
                  <a:srgbClr val="000000"/>
                </a:solidFill>
                <a:latin typeface="Calibri"/>
                <a:ea typeface="Calibri"/>
                <a:cs typeface="Calibri"/>
                <a:sym typeface="Calibri"/>
              </a:rPr>
              <a:t>Marketing for Dummies</a:t>
            </a:r>
            <a:r>
              <a:rPr lang="en" sz="1400">
                <a:solidFill>
                  <a:srgbClr val="000000"/>
                </a:solidFill>
                <a:latin typeface="Calibri"/>
                <a:ea typeface="Calibri"/>
                <a:cs typeface="Calibri"/>
                <a:sym typeface="Calibri"/>
              </a:rPr>
              <a:t>. 5th Edition edn. Hoboken: John Wiley &amp; Sons, Inc.. (Mc Murtry, 2017)</a:t>
            </a:r>
            <a:endParaRPr sz="1400">
              <a:solidFill>
                <a:srgbClr val="000000"/>
              </a:solidFill>
              <a:latin typeface="Calibri"/>
              <a:ea typeface="Calibri"/>
              <a:cs typeface="Calibri"/>
              <a:sym typeface="Calibri"/>
            </a:endParaRPr>
          </a:p>
          <a:p>
            <a:pPr indent="-139700" lvl="0" marL="228600" rtl="0" algn="l">
              <a:lnSpc>
                <a:spcPct val="80000"/>
              </a:lnSpc>
              <a:spcBef>
                <a:spcPts val="1000"/>
              </a:spcBef>
              <a:spcAft>
                <a:spcPts val="0"/>
              </a:spcAft>
              <a:buClr>
                <a:srgbClr val="000000"/>
              </a:buClr>
              <a:buSzPts val="1400"/>
              <a:buChar char="•"/>
            </a:pPr>
            <a:r>
              <a:rPr lang="en" sz="1400">
                <a:solidFill>
                  <a:srgbClr val="000000"/>
                </a:solidFill>
                <a:latin typeface="Calibri"/>
                <a:ea typeface="Calibri"/>
                <a:cs typeface="Calibri"/>
                <a:sym typeface="Calibri"/>
              </a:rPr>
              <a:t>(2018) </a:t>
            </a:r>
            <a:r>
              <a:rPr i="1" lang="en" sz="1400">
                <a:solidFill>
                  <a:srgbClr val="000000"/>
                </a:solidFill>
                <a:latin typeface="Calibri"/>
                <a:ea typeface="Calibri"/>
                <a:cs typeface="Calibri"/>
                <a:sym typeface="Calibri"/>
              </a:rPr>
              <a:t>Poiana Brasov Resort</a:t>
            </a:r>
            <a:r>
              <a:rPr lang="en" sz="1400">
                <a:solidFill>
                  <a:srgbClr val="000000"/>
                </a:solidFill>
                <a:latin typeface="Calibri"/>
                <a:ea typeface="Calibri"/>
                <a:cs typeface="Calibri"/>
                <a:sym typeface="Calibri"/>
              </a:rPr>
              <a:t> [online] Available at &lt;http://www.PoianaBrasov.com&gt; [Accessed 24 MARCH 2019].</a:t>
            </a:r>
            <a:endParaRPr sz="1400">
              <a:solidFill>
                <a:srgbClr val="000000"/>
              </a:solidFill>
              <a:latin typeface="Calibri"/>
              <a:ea typeface="Calibri"/>
              <a:cs typeface="Calibri"/>
              <a:sym typeface="Calibri"/>
            </a:endParaRPr>
          </a:p>
          <a:p>
            <a:pPr indent="-139700" lvl="0" marL="228600" rtl="0" algn="l">
              <a:lnSpc>
                <a:spcPct val="80000"/>
              </a:lnSpc>
              <a:spcBef>
                <a:spcPts val="1000"/>
              </a:spcBef>
              <a:spcAft>
                <a:spcPts val="0"/>
              </a:spcAft>
              <a:buClr>
                <a:srgbClr val="000000"/>
              </a:buClr>
              <a:buSzPts val="1400"/>
              <a:buChar char="•"/>
            </a:pPr>
            <a:r>
              <a:rPr i="1" lang="en" sz="1400">
                <a:solidFill>
                  <a:srgbClr val="000000"/>
                </a:solidFill>
              </a:rPr>
              <a:t>White,C.(2004). Strategic Management:Palgrave Macmillan, 26-33 and 669-679.</a:t>
            </a:r>
            <a:r>
              <a:rPr lang="en" sz="1400">
                <a:solidFill>
                  <a:srgbClr val="000000"/>
                </a:solidFill>
              </a:rPr>
              <a:t>​</a:t>
            </a:r>
            <a:endParaRPr sz="1400">
              <a:solidFill>
                <a:srgbClr val="000000"/>
              </a:solidFill>
            </a:endParaRPr>
          </a:p>
          <a:p>
            <a:pPr indent="-139700" lvl="0" marL="228600" rtl="0" algn="l">
              <a:lnSpc>
                <a:spcPct val="80000"/>
              </a:lnSpc>
              <a:spcBef>
                <a:spcPts val="1000"/>
              </a:spcBef>
              <a:spcAft>
                <a:spcPts val="0"/>
              </a:spcAft>
              <a:buClr>
                <a:srgbClr val="000000"/>
              </a:buClr>
              <a:buSzPts val="1400"/>
              <a:buChar char="•"/>
            </a:pPr>
            <a:r>
              <a:rPr lang="en" sz="1400">
                <a:solidFill>
                  <a:schemeClr val="dk1"/>
                </a:solidFill>
              </a:rPr>
              <a:t>THOMPSON, A. A., STRICKLAND, A. J. &amp; GAMBLE, J. E. (2007). Crafting and Executing Strategy-Concepts and Cases, (15th Edition), USA: McGraw-Hill/Irwin.</a:t>
            </a:r>
            <a:endParaRPr sz="1400">
              <a:solidFill>
                <a:srgbClr val="000000"/>
              </a:solidFill>
            </a:endParaRPr>
          </a:p>
          <a:p>
            <a:pPr indent="-139700" lvl="0" marL="228600" rtl="0" algn="l">
              <a:lnSpc>
                <a:spcPct val="80000"/>
              </a:lnSpc>
              <a:spcBef>
                <a:spcPts val="1000"/>
              </a:spcBef>
              <a:spcAft>
                <a:spcPts val="0"/>
              </a:spcAft>
              <a:buClr>
                <a:srgbClr val="000000"/>
              </a:buClr>
              <a:buSzPts val="1400"/>
              <a:buChar char="•"/>
            </a:pPr>
            <a:r>
              <a:rPr i="1" lang="en" sz="1400">
                <a:solidFill>
                  <a:srgbClr val="000000"/>
                </a:solidFill>
              </a:rPr>
              <a:t>Tribe,J. (1997). Corporate Strategy for Tourism. London:Thomson,Chapter 2.</a:t>
            </a:r>
            <a:r>
              <a:rPr lang="en" sz="1400">
                <a:solidFill>
                  <a:srgbClr val="000000"/>
                </a:solidFill>
              </a:rPr>
              <a:t>​</a:t>
            </a:r>
            <a:endParaRPr sz="1400">
              <a:solidFill>
                <a:srgbClr val="000000"/>
              </a:solidFill>
            </a:endParaRPr>
          </a:p>
          <a:p>
            <a:pPr indent="-139700" lvl="0" marL="228600" rtl="0" algn="l">
              <a:lnSpc>
                <a:spcPct val="80000"/>
              </a:lnSpc>
              <a:spcBef>
                <a:spcPts val="1000"/>
              </a:spcBef>
              <a:spcAft>
                <a:spcPts val="0"/>
              </a:spcAft>
              <a:buClr>
                <a:srgbClr val="000000"/>
              </a:buClr>
              <a:buSzPts val="1400"/>
              <a:buChar char="•"/>
            </a:pPr>
            <a:r>
              <a:rPr lang="en" sz="1400">
                <a:solidFill>
                  <a:srgbClr val="000000"/>
                </a:solidFill>
                <a:latin typeface="Twentieth Century"/>
                <a:ea typeface="Twentieth Century"/>
                <a:cs typeface="Twentieth Century"/>
                <a:sym typeface="Twentieth Century"/>
              </a:rPr>
              <a:t>Investopedia. (2019). </a:t>
            </a:r>
            <a:r>
              <a:rPr i="1" lang="en" sz="1400">
                <a:solidFill>
                  <a:srgbClr val="000000"/>
                </a:solidFill>
                <a:latin typeface="Twentieth Century"/>
                <a:ea typeface="Twentieth Century"/>
                <a:cs typeface="Twentieth Century"/>
                <a:sym typeface="Twentieth Century"/>
              </a:rPr>
              <a:t>Know How to Target Specific Markets to Bring in a Large Profit</a:t>
            </a:r>
            <a:r>
              <a:rPr lang="en" sz="1400">
                <a:solidFill>
                  <a:srgbClr val="000000"/>
                </a:solidFill>
                <a:latin typeface="Twentieth Century"/>
                <a:ea typeface="Twentieth Century"/>
                <a:cs typeface="Twentieth Century"/>
                <a:sym typeface="Twentieth Century"/>
              </a:rPr>
              <a:t>. [online] Available at: https://www.investopedia.com/terms/m/marketsegmentation.asp [Accessed 19 Mar. 2019].</a:t>
            </a:r>
            <a:endParaRPr sz="1400">
              <a:solidFill>
                <a:srgbClr val="000000"/>
              </a:solidFill>
              <a:latin typeface="Twentieth Century"/>
              <a:ea typeface="Twentieth Century"/>
              <a:cs typeface="Twentieth Century"/>
              <a:sym typeface="Twentieth Century"/>
            </a:endParaRPr>
          </a:p>
          <a:p>
            <a:pPr indent="0" lvl="0" marL="228600" rtl="0" algn="l">
              <a:lnSpc>
                <a:spcPct val="80000"/>
              </a:lnSpc>
              <a:spcBef>
                <a:spcPts val="1000"/>
              </a:spcBef>
              <a:spcAft>
                <a:spcPts val="0"/>
              </a:spcAft>
              <a:buNone/>
            </a:pPr>
            <a:r>
              <a:t/>
            </a:r>
            <a:endParaRPr sz="1400">
              <a:solidFill>
                <a:srgbClr val="000000"/>
              </a:solidFill>
              <a:latin typeface="Calibri"/>
              <a:ea typeface="Calibri"/>
              <a:cs typeface="Calibri"/>
              <a:sym typeface="Calibri"/>
            </a:endParaRPr>
          </a:p>
          <a:p>
            <a:pPr indent="-50800" lvl="0" marL="228600" rtl="0" algn="l">
              <a:lnSpc>
                <a:spcPct val="80000"/>
              </a:lnSpc>
              <a:spcBef>
                <a:spcPts val="1000"/>
              </a:spcBef>
              <a:spcAft>
                <a:spcPts val="0"/>
              </a:spcAft>
              <a:buClr>
                <a:schemeClr val="dk1"/>
              </a:buClr>
              <a:buSzPts val="2800"/>
              <a:buFont typeface="Arial"/>
              <a:buNone/>
            </a:pPr>
            <a:r>
              <a:t/>
            </a:r>
            <a:endParaRPr sz="1400">
              <a:solidFill>
                <a:srgbClr val="000000"/>
              </a:solidFill>
              <a:latin typeface="Calibri"/>
              <a:ea typeface="Calibri"/>
              <a:cs typeface="Calibri"/>
              <a:sym typeface="Calibri"/>
            </a:endParaRPr>
          </a:p>
          <a:p>
            <a:pPr indent="0" lvl="0" marL="0" rtl="0" algn="ctr">
              <a:spcBef>
                <a:spcPts val="0"/>
              </a:spcBef>
              <a:spcAft>
                <a:spcPts val="0"/>
              </a:spcAft>
              <a:buNone/>
            </a:pPr>
            <a:r>
              <a:t/>
            </a:r>
            <a:endParaRPr sz="1400">
              <a:solidFill>
                <a:srgbClr val="000000"/>
              </a:solidFill>
            </a:endParaRPr>
          </a:p>
        </p:txBody>
      </p:sp>
      <p:pic>
        <p:nvPicPr>
          <p:cNvPr id="348" name="Google Shape;348;p57"/>
          <p:cNvPicPr preferRelativeResize="0"/>
          <p:nvPr/>
        </p:nvPicPr>
        <p:blipFill>
          <a:blip r:embed="rId3">
            <a:alphaModFix/>
          </a:blip>
          <a:stretch>
            <a:fillRect/>
          </a:stretch>
        </p:blipFill>
        <p:spPr>
          <a:xfrm>
            <a:off x="6809954" y="3236051"/>
            <a:ext cx="2334049" cy="1907452"/>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2" name="Shape 352"/>
        <p:cNvGrpSpPr/>
        <p:nvPr/>
      </p:nvGrpSpPr>
      <p:grpSpPr>
        <a:xfrm>
          <a:off x="0" y="0"/>
          <a:ext cx="0" cy="0"/>
          <a:chOff x="0" y="0"/>
          <a:chExt cx="0" cy="0"/>
        </a:xfrm>
      </p:grpSpPr>
      <p:sp>
        <p:nvSpPr>
          <p:cNvPr id="353" name="Google Shape;353;p58"/>
          <p:cNvSpPr txBox="1"/>
          <p:nvPr>
            <p:ph type="ctrTitle"/>
          </p:nvPr>
        </p:nvSpPr>
        <p:spPr>
          <a:xfrm>
            <a:off x="311700" y="744575"/>
            <a:ext cx="8520600" cy="606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i="1" lang="en" u="sng">
                <a:solidFill>
                  <a:srgbClr val="FFFFFF"/>
                </a:solidFill>
              </a:rPr>
              <a:t>Management</a:t>
            </a:r>
            <a:r>
              <a:rPr b="1" i="1" lang="en" u="sng">
                <a:solidFill>
                  <a:srgbClr val="FFFFFF"/>
                </a:solidFill>
              </a:rPr>
              <a:t> team:</a:t>
            </a:r>
            <a:endParaRPr b="1" i="1" u="sng">
              <a:solidFill>
                <a:srgbClr val="FFFFFF"/>
              </a:solidFill>
            </a:endParaRPr>
          </a:p>
        </p:txBody>
      </p:sp>
      <p:sp>
        <p:nvSpPr>
          <p:cNvPr id="354" name="Google Shape;354;p58"/>
          <p:cNvSpPr txBox="1"/>
          <p:nvPr>
            <p:ph idx="1" type="subTitle"/>
          </p:nvPr>
        </p:nvSpPr>
        <p:spPr>
          <a:xfrm>
            <a:off x="311700" y="2834125"/>
            <a:ext cx="8520600" cy="1774200"/>
          </a:xfrm>
          <a:prstGeom prst="rect">
            <a:avLst/>
          </a:prstGeom>
        </p:spPr>
        <p:txBody>
          <a:bodyPr anchorCtr="0" anchor="t" bIns="91425" lIns="91425" spcFirstLastPara="1" rIns="91425" wrap="square" tIns="91425">
            <a:noAutofit/>
          </a:bodyPr>
          <a:lstStyle/>
          <a:p>
            <a:pPr indent="-406400" lvl="0" marL="457200" rtl="0" algn="l">
              <a:spcBef>
                <a:spcPts val="0"/>
              </a:spcBef>
              <a:spcAft>
                <a:spcPts val="0"/>
              </a:spcAft>
              <a:buClr>
                <a:srgbClr val="FFFFFF"/>
              </a:buClr>
              <a:buSzPts val="2800"/>
              <a:buChar char="●"/>
            </a:pPr>
            <a:r>
              <a:rPr lang="en">
                <a:solidFill>
                  <a:srgbClr val="FFFFFF"/>
                </a:solidFill>
              </a:rPr>
              <a:t>Erol Asan ………………………….. 1814997</a:t>
            </a:r>
            <a:endParaRPr>
              <a:solidFill>
                <a:srgbClr val="FFFFFF"/>
              </a:solidFill>
            </a:endParaRPr>
          </a:p>
          <a:p>
            <a:pPr indent="-406400" lvl="0" marL="457200" rtl="0" algn="l">
              <a:spcBef>
                <a:spcPts val="0"/>
              </a:spcBef>
              <a:spcAft>
                <a:spcPts val="0"/>
              </a:spcAft>
              <a:buClr>
                <a:srgbClr val="FFFFFF"/>
              </a:buClr>
              <a:buSzPts val="2800"/>
              <a:buChar char="●"/>
            </a:pPr>
            <a:r>
              <a:rPr lang="en">
                <a:solidFill>
                  <a:srgbClr val="FFFFFF"/>
                </a:solidFill>
              </a:rPr>
              <a:t>Emoke Gego…………………. ….   1815061</a:t>
            </a:r>
            <a:endParaRPr>
              <a:solidFill>
                <a:srgbClr val="FFFFFF"/>
              </a:solidFill>
            </a:endParaRPr>
          </a:p>
          <a:p>
            <a:pPr indent="-406400" lvl="0" marL="457200" rtl="0" algn="l">
              <a:spcBef>
                <a:spcPts val="0"/>
              </a:spcBef>
              <a:spcAft>
                <a:spcPts val="0"/>
              </a:spcAft>
              <a:buClr>
                <a:srgbClr val="FFFFFF"/>
              </a:buClr>
              <a:buSzPts val="2800"/>
              <a:buChar char="●"/>
            </a:pPr>
            <a:r>
              <a:rPr lang="en">
                <a:solidFill>
                  <a:srgbClr val="FFFFFF"/>
                </a:solidFill>
              </a:rPr>
              <a:t>Carmina Lorena Cornea…………...1815046</a:t>
            </a:r>
            <a:endParaRPr>
              <a:solidFill>
                <a:srgbClr val="FFFFFF"/>
              </a:solidFill>
            </a:endParaRPr>
          </a:p>
          <a:p>
            <a:pPr indent="-406400" lvl="0" marL="457200" rtl="0" algn="l">
              <a:spcBef>
                <a:spcPts val="0"/>
              </a:spcBef>
              <a:spcAft>
                <a:spcPts val="0"/>
              </a:spcAft>
              <a:buClr>
                <a:srgbClr val="FFFFFF"/>
              </a:buClr>
              <a:buSzPts val="2800"/>
              <a:buChar char="●"/>
            </a:pPr>
            <a:r>
              <a:rPr lang="en">
                <a:solidFill>
                  <a:srgbClr val="FFFFFF"/>
                </a:solidFill>
              </a:rPr>
              <a:t>Mihaela Costea…,..........................1815099</a:t>
            </a:r>
            <a:endParaRPr>
              <a:solidFill>
                <a:srgbClr val="FFFFFF"/>
              </a:solidFill>
            </a:endParaRPr>
          </a:p>
          <a:p>
            <a:pPr indent="0" lvl="0" marL="457200" rtl="0" algn="l">
              <a:spcBef>
                <a:spcPts val="0"/>
              </a:spcBef>
              <a:spcAft>
                <a:spcPts val="0"/>
              </a:spcAft>
              <a:buNone/>
            </a:pPr>
            <a:r>
              <a:t/>
            </a:r>
            <a:endParaRPr>
              <a:solidFill>
                <a:srgbClr val="000000"/>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