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9" r:id="rId4"/>
    <p:sldId id="260" r:id="rId5"/>
    <p:sldId id="261" r:id="rId6"/>
    <p:sldId id="262" r:id="rId7"/>
    <p:sldId id="267"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D79B15-5831-4006-9694-765D382F7B30}" v="1021" dt="2025-11-09T13:15:26.6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93447" autoAdjust="0"/>
  </p:normalViewPr>
  <p:slideViewPr>
    <p:cSldViewPr snapToGrid="0">
      <p:cViewPr>
        <p:scale>
          <a:sx n="66" d="100"/>
          <a:sy n="66" d="100"/>
        </p:scale>
        <p:origin x="480" y="-112"/>
      </p:cViewPr>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line Dayanara Cedeno Pincay (2413535)" userId="S::2413535@student.uwtsd.ac.uk::96ca684d-6e5d-4631-a4fb-353e8eceead0" providerId="AD" clId="Web-{67FB6367-1D61-B872-DE1F-010D2BEC40F4}"/>
    <pc:docChg chg="addSld modSld">
      <pc:chgData name="Joseline Dayanara Cedeno Pincay (2413535)" userId="S::2413535@student.uwtsd.ac.uk::96ca684d-6e5d-4631-a4fb-353e8eceead0" providerId="AD" clId="Web-{67FB6367-1D61-B872-DE1F-010D2BEC40F4}" dt="2025-11-01T11:49:19.508" v="447" actId="20577"/>
      <pc:docMkLst>
        <pc:docMk/>
      </pc:docMkLst>
      <pc:sldChg chg="addSp delSp modSp">
        <pc:chgData name="Joseline Dayanara Cedeno Pincay (2413535)" userId="S::2413535@student.uwtsd.ac.uk::96ca684d-6e5d-4631-a4fb-353e8eceead0" providerId="AD" clId="Web-{67FB6367-1D61-B872-DE1F-010D2BEC40F4}" dt="2025-11-01T11:16:27.112" v="216" actId="14100"/>
        <pc:sldMkLst>
          <pc:docMk/>
          <pc:sldMk cId="109857222" sldId="256"/>
        </pc:sldMkLst>
        <pc:spChg chg="mod">
          <ac:chgData name="Joseline Dayanara Cedeno Pincay (2413535)" userId="S::2413535@student.uwtsd.ac.uk::96ca684d-6e5d-4631-a4fb-353e8eceead0" providerId="AD" clId="Web-{67FB6367-1D61-B872-DE1F-010D2BEC40F4}" dt="2025-10-30T17:38:27.775" v="198" actId="20577"/>
          <ac:spMkLst>
            <pc:docMk/>
            <pc:sldMk cId="109857222" sldId="256"/>
            <ac:spMk id="2" creationId="{00000000-0000-0000-0000-000000000000}"/>
          </ac:spMkLst>
        </pc:spChg>
      </pc:sldChg>
      <pc:sldChg chg="modSp new">
        <pc:chgData name="Joseline Dayanara Cedeno Pincay (2413535)" userId="S::2413535@student.uwtsd.ac.uk::96ca684d-6e5d-4631-a4fb-353e8eceead0" providerId="AD" clId="Web-{67FB6367-1D61-B872-DE1F-010D2BEC40F4}" dt="2025-10-30T17:38:04.226" v="196" actId="20577"/>
        <pc:sldMkLst>
          <pc:docMk/>
          <pc:sldMk cId="1438229347" sldId="257"/>
        </pc:sldMkLst>
        <pc:spChg chg="mod">
          <ac:chgData name="Joseline Dayanara Cedeno Pincay (2413535)" userId="S::2413535@student.uwtsd.ac.uk::96ca684d-6e5d-4631-a4fb-353e8eceead0" providerId="AD" clId="Web-{67FB6367-1D61-B872-DE1F-010D2BEC40F4}" dt="2025-10-30T17:38:04.226" v="196" actId="20577"/>
          <ac:spMkLst>
            <pc:docMk/>
            <pc:sldMk cId="1438229347" sldId="257"/>
            <ac:spMk id="2" creationId="{EC3DC34A-CBD5-8774-0827-A991316FCA6D}"/>
          </ac:spMkLst>
        </pc:spChg>
      </pc:sldChg>
      <pc:sldChg chg="addSp delSp modSp new">
        <pc:chgData name="Joseline Dayanara Cedeno Pincay (2413535)" userId="S::2413535@student.uwtsd.ac.uk::96ca684d-6e5d-4631-a4fb-353e8eceead0" providerId="AD" clId="Web-{67FB6367-1D61-B872-DE1F-010D2BEC40F4}" dt="2025-11-01T11:49:19.508" v="447" actId="20577"/>
        <pc:sldMkLst>
          <pc:docMk/>
          <pc:sldMk cId="1609769424" sldId="258"/>
        </pc:sldMkLst>
      </pc:sldChg>
    </pc:docChg>
  </pc:docChgLst>
  <pc:docChgLst>
    <pc:chgData name="Joseline Dayanara Cedeno Pincay (2413535)" userId="96ca684d-6e5d-4631-a4fb-353e8eceead0" providerId="ADAL" clId="{09D79B15-5831-4006-9694-765D382F7B30}"/>
    <pc:docChg chg="undo redo custSel addSld delSld modSld sldOrd">
      <pc:chgData name="Joseline Dayanara Cedeno Pincay (2413535)" userId="96ca684d-6e5d-4631-a4fb-353e8eceead0" providerId="ADAL" clId="{09D79B15-5831-4006-9694-765D382F7B30}" dt="2025-11-09T13:17:14.871" v="7589" actId="404"/>
      <pc:docMkLst>
        <pc:docMk/>
      </pc:docMkLst>
      <pc:sldChg chg="delSp modSp mod">
        <pc:chgData name="Joseline Dayanara Cedeno Pincay (2413535)" userId="96ca684d-6e5d-4631-a4fb-353e8eceead0" providerId="ADAL" clId="{09D79B15-5831-4006-9694-765D382F7B30}" dt="2025-11-07T20:41:24.835" v="4110" actId="20577"/>
        <pc:sldMkLst>
          <pc:docMk/>
          <pc:sldMk cId="109857222" sldId="256"/>
        </pc:sldMkLst>
        <pc:spChg chg="mod">
          <ac:chgData name="Joseline Dayanara Cedeno Pincay (2413535)" userId="96ca684d-6e5d-4631-a4fb-353e8eceead0" providerId="ADAL" clId="{09D79B15-5831-4006-9694-765D382F7B30}" dt="2025-11-07T20:41:24.835" v="4110" actId="20577"/>
          <ac:spMkLst>
            <pc:docMk/>
            <pc:sldMk cId="109857222" sldId="256"/>
            <ac:spMk id="2" creationId="{00000000-0000-0000-0000-000000000000}"/>
          </ac:spMkLst>
        </pc:spChg>
      </pc:sldChg>
      <pc:sldChg chg="addSp delSp modSp mod setBg">
        <pc:chgData name="Joseline Dayanara Cedeno Pincay (2413535)" userId="96ca684d-6e5d-4631-a4fb-353e8eceead0" providerId="ADAL" clId="{09D79B15-5831-4006-9694-765D382F7B30}" dt="2025-11-09T13:17:14.871" v="7589" actId="404"/>
        <pc:sldMkLst>
          <pc:docMk/>
          <pc:sldMk cId="1438229347" sldId="257"/>
        </pc:sldMkLst>
        <pc:spChg chg="mod">
          <ac:chgData name="Joseline Dayanara Cedeno Pincay (2413535)" userId="96ca684d-6e5d-4631-a4fb-353e8eceead0" providerId="ADAL" clId="{09D79B15-5831-4006-9694-765D382F7B30}" dt="2025-11-07T20:25:05.515" v="3952" actId="14100"/>
          <ac:spMkLst>
            <pc:docMk/>
            <pc:sldMk cId="1438229347" sldId="257"/>
            <ac:spMk id="2" creationId="{EC3DC34A-CBD5-8774-0827-A991316FCA6D}"/>
          </ac:spMkLst>
        </pc:spChg>
        <pc:spChg chg="add mod">
          <ac:chgData name="Joseline Dayanara Cedeno Pincay (2413535)" userId="96ca684d-6e5d-4631-a4fb-353e8eceead0" providerId="ADAL" clId="{09D79B15-5831-4006-9694-765D382F7B30}" dt="2025-11-09T13:17:14.871" v="7589" actId="404"/>
          <ac:spMkLst>
            <pc:docMk/>
            <pc:sldMk cId="1438229347" sldId="257"/>
            <ac:spMk id="4" creationId="{CF886972-53ED-3AB1-EDC9-79B6CC21D245}"/>
          </ac:spMkLst>
        </pc:spChg>
        <pc:spChg chg="add del mod">
          <ac:chgData name="Joseline Dayanara Cedeno Pincay (2413535)" userId="96ca684d-6e5d-4631-a4fb-353e8eceead0" providerId="ADAL" clId="{09D79B15-5831-4006-9694-765D382F7B30}" dt="2025-11-08T11:14:03.308" v="4507" actId="14100"/>
          <ac:spMkLst>
            <pc:docMk/>
            <pc:sldMk cId="1438229347" sldId="257"/>
            <ac:spMk id="6" creationId="{AD8ED457-6BD7-7EFD-07C7-A945E352B062}"/>
          </ac:spMkLst>
        </pc:spChg>
      </pc:sldChg>
      <pc:sldChg chg="addSp delSp modSp del mod">
        <pc:chgData name="Joseline Dayanara Cedeno Pincay (2413535)" userId="96ca684d-6e5d-4631-a4fb-353e8eceead0" providerId="ADAL" clId="{09D79B15-5831-4006-9694-765D382F7B30}" dt="2025-11-06T19:28:24.607" v="220" actId="2696"/>
        <pc:sldMkLst>
          <pc:docMk/>
          <pc:sldMk cId="1609769424" sldId="258"/>
        </pc:sldMkLst>
      </pc:sldChg>
      <pc:sldChg chg="addSp delSp modSp new mod setBg delDesignElem">
        <pc:chgData name="Joseline Dayanara Cedeno Pincay (2413535)" userId="96ca684d-6e5d-4631-a4fb-353e8eceead0" providerId="ADAL" clId="{09D79B15-5831-4006-9694-765D382F7B30}" dt="2025-11-09T13:12:41.271" v="7540" actId="20577"/>
        <pc:sldMkLst>
          <pc:docMk/>
          <pc:sldMk cId="335194501" sldId="259"/>
        </pc:sldMkLst>
        <pc:spChg chg="mod">
          <ac:chgData name="Joseline Dayanara Cedeno Pincay (2413535)" userId="96ca684d-6e5d-4631-a4fb-353e8eceead0" providerId="ADAL" clId="{09D79B15-5831-4006-9694-765D382F7B30}" dt="2025-11-09T13:03:32.664" v="6733" actId="113"/>
          <ac:spMkLst>
            <pc:docMk/>
            <pc:sldMk cId="335194501" sldId="259"/>
            <ac:spMk id="2" creationId="{178BC0D7-946E-58CE-7C50-9940C978DFF1}"/>
          </ac:spMkLst>
        </pc:spChg>
        <pc:spChg chg="mod ord">
          <ac:chgData name="Joseline Dayanara Cedeno Pincay (2413535)" userId="96ca684d-6e5d-4631-a4fb-353e8eceead0" providerId="ADAL" clId="{09D79B15-5831-4006-9694-765D382F7B30}" dt="2025-11-09T13:12:41.271" v="7540" actId="20577"/>
          <ac:spMkLst>
            <pc:docMk/>
            <pc:sldMk cId="335194501" sldId="259"/>
            <ac:spMk id="3" creationId="{F01A69F5-6EE9-2903-A392-086EA1B2CDDE}"/>
          </ac:spMkLst>
        </pc:spChg>
        <pc:picChg chg="add mod ord">
          <ac:chgData name="Joseline Dayanara Cedeno Pincay (2413535)" userId="96ca684d-6e5d-4631-a4fb-353e8eceead0" providerId="ADAL" clId="{09D79B15-5831-4006-9694-765D382F7B30}" dt="2025-11-08T11:36:20.625" v="4795" actId="14100"/>
          <ac:picMkLst>
            <pc:docMk/>
            <pc:sldMk cId="335194501" sldId="259"/>
            <ac:picMk id="5" creationId="{2379F48E-4A51-7AED-9D07-9A18407381A5}"/>
          </ac:picMkLst>
        </pc:picChg>
      </pc:sldChg>
      <pc:sldChg chg="addSp delSp modSp new mod">
        <pc:chgData name="Joseline Dayanara Cedeno Pincay (2413535)" userId="96ca684d-6e5d-4631-a4fb-353e8eceead0" providerId="ADAL" clId="{09D79B15-5831-4006-9694-765D382F7B30}" dt="2025-11-09T13:12:47.711" v="7541" actId="20577"/>
        <pc:sldMkLst>
          <pc:docMk/>
          <pc:sldMk cId="998577559" sldId="260"/>
        </pc:sldMkLst>
        <pc:spChg chg="mod">
          <ac:chgData name="Joseline Dayanara Cedeno Pincay (2413535)" userId="96ca684d-6e5d-4631-a4fb-353e8eceead0" providerId="ADAL" clId="{09D79B15-5831-4006-9694-765D382F7B30}" dt="2025-11-09T13:03:40.589" v="6734" actId="113"/>
          <ac:spMkLst>
            <pc:docMk/>
            <pc:sldMk cId="998577559" sldId="260"/>
            <ac:spMk id="2" creationId="{81223A51-3E95-3A95-025A-21047B96D36F}"/>
          </ac:spMkLst>
        </pc:spChg>
        <pc:graphicFrameChg chg="add mod modGraphic">
          <ac:chgData name="Joseline Dayanara Cedeno Pincay (2413535)" userId="96ca684d-6e5d-4631-a4fb-353e8eceead0" providerId="ADAL" clId="{09D79B15-5831-4006-9694-765D382F7B30}" dt="2025-11-07T20:28:27.681" v="3993" actId="1076"/>
          <ac:graphicFrameMkLst>
            <pc:docMk/>
            <pc:sldMk cId="998577559" sldId="260"/>
            <ac:graphicFrameMk id="5" creationId="{B4A5ED8E-6F16-14C8-7CC6-8F2A1F1E0F47}"/>
          </ac:graphicFrameMkLst>
        </pc:graphicFrameChg>
        <pc:graphicFrameChg chg="add mod">
          <ac:chgData name="Joseline Dayanara Cedeno Pincay (2413535)" userId="96ca684d-6e5d-4631-a4fb-353e8eceead0" providerId="ADAL" clId="{09D79B15-5831-4006-9694-765D382F7B30}" dt="2025-11-09T13:12:47.711" v="7541" actId="20577"/>
          <ac:graphicFrameMkLst>
            <pc:docMk/>
            <pc:sldMk cId="998577559" sldId="260"/>
            <ac:graphicFrameMk id="8" creationId="{66D235F3-5316-61DC-62A2-BFB123C3520E}"/>
          </ac:graphicFrameMkLst>
        </pc:graphicFrameChg>
      </pc:sldChg>
      <pc:sldChg chg="addSp delSp modSp new mod setBg delDesignElem">
        <pc:chgData name="Joseline Dayanara Cedeno Pincay (2413535)" userId="96ca684d-6e5d-4631-a4fb-353e8eceead0" providerId="ADAL" clId="{09D79B15-5831-4006-9694-765D382F7B30}" dt="2025-11-09T13:12:56.818" v="7542" actId="20577"/>
        <pc:sldMkLst>
          <pc:docMk/>
          <pc:sldMk cId="3900281268" sldId="261"/>
        </pc:sldMkLst>
        <pc:spChg chg="mod">
          <ac:chgData name="Joseline Dayanara Cedeno Pincay (2413535)" userId="96ca684d-6e5d-4631-a4fb-353e8eceead0" providerId="ADAL" clId="{09D79B15-5831-4006-9694-765D382F7B30}" dt="2025-11-07T20:28:58.530" v="3996" actId="2711"/>
          <ac:spMkLst>
            <pc:docMk/>
            <pc:sldMk cId="3900281268" sldId="261"/>
            <ac:spMk id="2" creationId="{4ECD8AA0-C368-D421-D233-EB37019D7167}"/>
          </ac:spMkLst>
        </pc:spChg>
        <pc:spChg chg="add mod ord">
          <ac:chgData name="Joseline Dayanara Cedeno Pincay (2413535)" userId="96ca684d-6e5d-4631-a4fb-353e8eceead0" providerId="ADAL" clId="{09D79B15-5831-4006-9694-765D382F7B30}" dt="2025-11-09T13:12:56.818" v="7542" actId="20577"/>
          <ac:spMkLst>
            <pc:docMk/>
            <pc:sldMk cId="3900281268" sldId="261"/>
            <ac:spMk id="40" creationId="{08FC82E4-C452-3392-7D63-87FC07E27AB5}"/>
          </ac:spMkLst>
        </pc:spChg>
        <pc:picChg chg="add mod ord">
          <ac:chgData name="Joseline Dayanara Cedeno Pincay (2413535)" userId="96ca684d-6e5d-4631-a4fb-353e8eceead0" providerId="ADAL" clId="{09D79B15-5831-4006-9694-765D382F7B30}" dt="2025-11-06T19:49:45.904" v="548" actId="26606"/>
          <ac:picMkLst>
            <pc:docMk/>
            <pc:sldMk cId="3900281268" sldId="261"/>
            <ac:picMk id="7" creationId="{7FDE82F5-DA0D-23E6-D739-C6B721CABC32}"/>
          </ac:picMkLst>
        </pc:picChg>
      </pc:sldChg>
      <pc:sldChg chg="addSp delSp modSp new mod setBg delDesignElem">
        <pc:chgData name="Joseline Dayanara Cedeno Pincay (2413535)" userId="96ca684d-6e5d-4631-a4fb-353e8eceead0" providerId="ADAL" clId="{09D79B15-5831-4006-9694-765D382F7B30}" dt="2025-11-09T13:13:03.615" v="7546" actId="20577"/>
        <pc:sldMkLst>
          <pc:docMk/>
          <pc:sldMk cId="3125094775" sldId="262"/>
        </pc:sldMkLst>
        <pc:spChg chg="mod">
          <ac:chgData name="Joseline Dayanara Cedeno Pincay (2413535)" userId="96ca684d-6e5d-4631-a4fb-353e8eceead0" providerId="ADAL" clId="{09D79B15-5831-4006-9694-765D382F7B30}" dt="2025-11-09T13:03:48.013" v="6735" actId="113"/>
          <ac:spMkLst>
            <pc:docMk/>
            <pc:sldMk cId="3125094775" sldId="262"/>
            <ac:spMk id="2" creationId="{3F4BFB7B-5B64-DE88-D30D-C2EE3357A26A}"/>
          </ac:spMkLst>
        </pc:spChg>
        <pc:spChg chg="mod">
          <ac:chgData name="Joseline Dayanara Cedeno Pincay (2413535)" userId="96ca684d-6e5d-4631-a4fb-353e8eceead0" providerId="ADAL" clId="{09D79B15-5831-4006-9694-765D382F7B30}" dt="2025-11-09T13:13:03.615" v="7546" actId="20577"/>
          <ac:spMkLst>
            <pc:docMk/>
            <pc:sldMk cId="3125094775" sldId="262"/>
            <ac:spMk id="3" creationId="{1D254013-64F4-50DE-BE70-65B3A15EBCCB}"/>
          </ac:spMkLst>
        </pc:spChg>
        <pc:spChg chg="mod ord">
          <ac:chgData name="Joseline Dayanara Cedeno Pincay (2413535)" userId="96ca684d-6e5d-4631-a4fb-353e8eceead0" providerId="ADAL" clId="{09D79B15-5831-4006-9694-765D382F7B30}" dt="2025-11-09T12:10:42.878" v="5169" actId="26606"/>
          <ac:spMkLst>
            <pc:docMk/>
            <pc:sldMk cId="3125094775" sldId="262"/>
            <ac:spMk id="4" creationId="{D9A14A55-8368-9E4C-F6FA-8432095D49EE}"/>
          </ac:spMkLst>
        </pc:spChg>
        <pc:spChg chg="add">
          <ac:chgData name="Joseline Dayanara Cedeno Pincay (2413535)" userId="96ca684d-6e5d-4631-a4fb-353e8eceead0" providerId="ADAL" clId="{09D79B15-5831-4006-9694-765D382F7B30}" dt="2025-11-09T12:10:42.878" v="5169" actId="26606"/>
          <ac:spMkLst>
            <pc:docMk/>
            <pc:sldMk cId="3125094775" sldId="262"/>
            <ac:spMk id="13" creationId="{8A94871E-96FC-4ADE-815B-41A636E34F1A}"/>
          </ac:spMkLst>
        </pc:spChg>
        <pc:spChg chg="add">
          <ac:chgData name="Joseline Dayanara Cedeno Pincay (2413535)" userId="96ca684d-6e5d-4631-a4fb-353e8eceead0" providerId="ADAL" clId="{09D79B15-5831-4006-9694-765D382F7B30}" dt="2025-11-09T12:10:42.878" v="5169" actId="26606"/>
          <ac:spMkLst>
            <pc:docMk/>
            <pc:sldMk cId="3125094775" sldId="262"/>
            <ac:spMk id="15" creationId="{3FCFB1DE-0B7E-48CC-BA90-B2AB0889F9D6}"/>
          </ac:spMkLst>
        </pc:spChg>
        <pc:picChg chg="add del mod">
          <ac:chgData name="Joseline Dayanara Cedeno Pincay (2413535)" userId="96ca684d-6e5d-4631-a4fb-353e8eceead0" providerId="ADAL" clId="{09D79B15-5831-4006-9694-765D382F7B30}" dt="2025-11-09T12:10:30.543" v="5167" actId="478"/>
          <ac:picMkLst>
            <pc:docMk/>
            <pc:sldMk cId="3125094775" sldId="262"/>
            <ac:picMk id="7" creationId="{4AA915CB-B883-3EB5-7200-472ACF689095}"/>
          </ac:picMkLst>
        </pc:picChg>
        <pc:picChg chg="add mod">
          <ac:chgData name="Joseline Dayanara Cedeno Pincay (2413535)" userId="96ca684d-6e5d-4631-a4fb-353e8eceead0" providerId="ADAL" clId="{09D79B15-5831-4006-9694-765D382F7B30}" dt="2025-11-09T12:11:04.251" v="5173" actId="14100"/>
          <ac:picMkLst>
            <pc:docMk/>
            <pc:sldMk cId="3125094775" sldId="262"/>
            <ac:picMk id="8" creationId="{3C99926D-F701-7589-01A1-68B50652E53E}"/>
          </ac:picMkLst>
        </pc:picChg>
      </pc:sldChg>
      <pc:sldChg chg="addSp delSp modSp new mod setBg">
        <pc:chgData name="Joseline Dayanara Cedeno Pincay (2413535)" userId="96ca684d-6e5d-4631-a4fb-353e8eceead0" providerId="ADAL" clId="{09D79B15-5831-4006-9694-765D382F7B30}" dt="2025-11-09T13:05:11.636" v="6746" actId="113"/>
        <pc:sldMkLst>
          <pc:docMk/>
          <pc:sldMk cId="3761510220" sldId="263"/>
        </pc:sldMkLst>
        <pc:spChg chg="mod">
          <ac:chgData name="Joseline Dayanara Cedeno Pincay (2413535)" userId="96ca684d-6e5d-4631-a4fb-353e8eceead0" providerId="ADAL" clId="{09D79B15-5831-4006-9694-765D382F7B30}" dt="2025-11-09T13:05:08.587" v="6745" actId="113"/>
          <ac:spMkLst>
            <pc:docMk/>
            <pc:sldMk cId="3761510220" sldId="263"/>
            <ac:spMk id="2" creationId="{AF1D5C5E-B8C0-13AD-FB02-75BF5F6C52A3}"/>
          </ac:spMkLst>
        </pc:spChg>
        <pc:spChg chg="mod">
          <ac:chgData name="Joseline Dayanara Cedeno Pincay (2413535)" userId="96ca684d-6e5d-4631-a4fb-353e8eceead0" providerId="ADAL" clId="{09D79B15-5831-4006-9694-765D382F7B30}" dt="2025-11-09T13:05:11.636" v="6746" actId="113"/>
          <ac:spMkLst>
            <pc:docMk/>
            <pc:sldMk cId="3761510220" sldId="263"/>
            <ac:spMk id="3" creationId="{4266275A-F1F4-A864-5F44-2DDD9A786537}"/>
          </ac:spMkLst>
        </pc:spChg>
        <pc:spChg chg="add">
          <ac:chgData name="Joseline Dayanara Cedeno Pincay (2413535)" userId="96ca684d-6e5d-4631-a4fb-353e8eceead0" providerId="ADAL" clId="{09D79B15-5831-4006-9694-765D382F7B30}" dt="2025-11-07T20:00:49.980" v="3502" actId="26606"/>
          <ac:spMkLst>
            <pc:docMk/>
            <pc:sldMk cId="3761510220" sldId="263"/>
            <ac:spMk id="35" creationId="{2EB492CD-616E-47F8-933B-5E2D952A0593}"/>
          </ac:spMkLst>
        </pc:spChg>
        <pc:spChg chg="add">
          <ac:chgData name="Joseline Dayanara Cedeno Pincay (2413535)" userId="96ca684d-6e5d-4631-a4fb-353e8eceead0" providerId="ADAL" clId="{09D79B15-5831-4006-9694-765D382F7B30}" dt="2025-11-07T20:00:49.980" v="3502" actId="26606"/>
          <ac:spMkLst>
            <pc:docMk/>
            <pc:sldMk cId="3761510220" sldId="263"/>
            <ac:spMk id="36" creationId="{59383CF9-23B5-4335-9B21-1791C4CF1C75}"/>
          </ac:spMkLst>
        </pc:spChg>
        <pc:spChg chg="add">
          <ac:chgData name="Joseline Dayanara Cedeno Pincay (2413535)" userId="96ca684d-6e5d-4631-a4fb-353e8eceead0" providerId="ADAL" clId="{09D79B15-5831-4006-9694-765D382F7B30}" dt="2025-11-07T20:00:49.980" v="3502" actId="26606"/>
          <ac:spMkLst>
            <pc:docMk/>
            <pc:sldMk cId="3761510220" sldId="263"/>
            <ac:spMk id="37" creationId="{0007FE00-9498-4706-B255-6437B0252C02}"/>
          </ac:spMkLst>
        </pc:spChg>
        <pc:graphicFrameChg chg="add mod modGraphic">
          <ac:chgData name="Joseline Dayanara Cedeno Pincay (2413535)" userId="96ca684d-6e5d-4631-a4fb-353e8eceead0" providerId="ADAL" clId="{09D79B15-5831-4006-9694-765D382F7B30}" dt="2025-11-09T13:03:11.562" v="6730" actId="115"/>
          <ac:graphicFrameMkLst>
            <pc:docMk/>
            <pc:sldMk cId="3761510220" sldId="263"/>
            <ac:graphicFrameMk id="4" creationId="{58FE19AF-D0F6-C2FE-49E3-6305EC0E9644}"/>
          </ac:graphicFrameMkLst>
        </pc:graphicFrameChg>
      </pc:sldChg>
      <pc:sldChg chg="modSp new del">
        <pc:chgData name="Joseline Dayanara Cedeno Pincay (2413535)" userId="96ca684d-6e5d-4631-a4fb-353e8eceead0" providerId="ADAL" clId="{09D79B15-5831-4006-9694-765D382F7B30}" dt="2025-11-07T19:51:45.281" v="3396" actId="2696"/>
        <pc:sldMkLst>
          <pc:docMk/>
          <pc:sldMk cId="235683004" sldId="264"/>
        </pc:sldMkLst>
      </pc:sldChg>
      <pc:sldChg chg="addSp delSp modSp new mod setBg">
        <pc:chgData name="Joseline Dayanara Cedeno Pincay (2413535)" userId="96ca684d-6e5d-4631-a4fb-353e8eceead0" providerId="ADAL" clId="{09D79B15-5831-4006-9694-765D382F7B30}" dt="2025-11-09T13:13:22.007" v="7548" actId="20577"/>
        <pc:sldMkLst>
          <pc:docMk/>
          <pc:sldMk cId="2124901608" sldId="264"/>
        </pc:sldMkLst>
        <pc:spChg chg="mod">
          <ac:chgData name="Joseline Dayanara Cedeno Pincay (2413535)" userId="96ca684d-6e5d-4631-a4fb-353e8eceead0" providerId="ADAL" clId="{09D79B15-5831-4006-9694-765D382F7B30}" dt="2025-11-09T13:04:59.819" v="6744" actId="113"/>
          <ac:spMkLst>
            <pc:docMk/>
            <pc:sldMk cId="2124901608" sldId="264"/>
            <ac:spMk id="2" creationId="{A6E4AD8B-D11F-71D6-5063-2F225BAE3E0A}"/>
          </ac:spMkLst>
        </pc:spChg>
        <pc:spChg chg="mod ord">
          <ac:chgData name="Joseline Dayanara Cedeno Pincay (2413535)" userId="96ca684d-6e5d-4631-a4fb-353e8eceead0" providerId="ADAL" clId="{09D79B15-5831-4006-9694-765D382F7B30}" dt="2025-11-09T13:13:22.007" v="7548" actId="20577"/>
          <ac:spMkLst>
            <pc:docMk/>
            <pc:sldMk cId="2124901608" sldId="264"/>
            <ac:spMk id="3" creationId="{99E2D97A-E671-613B-7918-8B6A2FCB6A35}"/>
          </ac:spMkLst>
        </pc:spChg>
        <pc:spChg chg="add">
          <ac:chgData name="Joseline Dayanara Cedeno Pincay (2413535)" userId="96ca684d-6e5d-4631-a4fb-353e8eceead0" providerId="ADAL" clId="{09D79B15-5831-4006-9694-765D382F7B30}" dt="2025-11-07T20:08:03.171" v="3655" actId="26606"/>
          <ac:spMkLst>
            <pc:docMk/>
            <pc:sldMk cId="2124901608" sldId="264"/>
            <ac:spMk id="46" creationId="{2B97F24A-32CE-4C1C-A50D-3016B394DCFB}"/>
          </ac:spMkLst>
        </pc:spChg>
        <pc:spChg chg="add">
          <ac:chgData name="Joseline Dayanara Cedeno Pincay (2413535)" userId="96ca684d-6e5d-4631-a4fb-353e8eceead0" providerId="ADAL" clId="{09D79B15-5831-4006-9694-765D382F7B30}" dt="2025-11-07T20:08:03.171" v="3655" actId="26606"/>
          <ac:spMkLst>
            <pc:docMk/>
            <pc:sldMk cId="2124901608" sldId="264"/>
            <ac:spMk id="47" creationId="{CD8B4F24-440B-49E9-B85D-733523DC064B}"/>
          </ac:spMkLst>
        </pc:spChg>
        <pc:picChg chg="add mod ord">
          <ac:chgData name="Joseline Dayanara Cedeno Pincay (2413535)" userId="96ca684d-6e5d-4631-a4fb-353e8eceead0" providerId="ADAL" clId="{09D79B15-5831-4006-9694-765D382F7B30}" dt="2025-11-07T20:08:11.121" v="3659" actId="14100"/>
          <ac:picMkLst>
            <pc:docMk/>
            <pc:sldMk cId="2124901608" sldId="264"/>
            <ac:picMk id="5" creationId="{5AD090DD-AA5A-1EC2-8B45-6D4D78D48781}"/>
          </ac:picMkLst>
        </pc:picChg>
      </pc:sldChg>
      <pc:sldChg chg="modSp new mod">
        <pc:chgData name="Joseline Dayanara Cedeno Pincay (2413535)" userId="96ca684d-6e5d-4631-a4fb-353e8eceead0" providerId="ADAL" clId="{09D79B15-5831-4006-9694-765D382F7B30}" dt="2025-11-07T20:40:36.572" v="4100" actId="20577"/>
        <pc:sldMkLst>
          <pc:docMk/>
          <pc:sldMk cId="4012059827" sldId="265"/>
        </pc:sldMkLst>
        <pc:spChg chg="mod">
          <ac:chgData name="Joseline Dayanara Cedeno Pincay (2413535)" userId="96ca684d-6e5d-4631-a4fb-353e8eceead0" providerId="ADAL" clId="{09D79B15-5831-4006-9694-765D382F7B30}" dt="2025-11-07T20:39:15.511" v="4070" actId="255"/>
          <ac:spMkLst>
            <pc:docMk/>
            <pc:sldMk cId="4012059827" sldId="265"/>
            <ac:spMk id="2" creationId="{A18F7904-FEA9-6A65-4E8A-A9D3673D1169}"/>
          </ac:spMkLst>
        </pc:spChg>
        <pc:spChg chg="mod">
          <ac:chgData name="Joseline Dayanara Cedeno Pincay (2413535)" userId="96ca684d-6e5d-4631-a4fb-353e8eceead0" providerId="ADAL" clId="{09D79B15-5831-4006-9694-765D382F7B30}" dt="2025-11-07T20:40:36.572" v="4100" actId="20577"/>
          <ac:spMkLst>
            <pc:docMk/>
            <pc:sldMk cId="4012059827" sldId="265"/>
            <ac:spMk id="3" creationId="{4F973E57-55C1-6950-F506-2CE130DD671D}"/>
          </ac:spMkLst>
        </pc:spChg>
      </pc:sldChg>
      <pc:sldChg chg="modSp new mod">
        <pc:chgData name="Joseline Dayanara Cedeno Pincay (2413535)" userId="96ca684d-6e5d-4631-a4fb-353e8eceead0" providerId="ADAL" clId="{09D79B15-5831-4006-9694-765D382F7B30}" dt="2025-11-07T20:39:56.942" v="4083" actId="12"/>
        <pc:sldMkLst>
          <pc:docMk/>
          <pc:sldMk cId="4093943791" sldId="266"/>
        </pc:sldMkLst>
        <pc:spChg chg="mod">
          <ac:chgData name="Joseline Dayanara Cedeno Pincay (2413535)" userId="96ca684d-6e5d-4631-a4fb-353e8eceead0" providerId="ADAL" clId="{09D79B15-5831-4006-9694-765D382F7B30}" dt="2025-11-07T20:37:55.417" v="4058" actId="2711"/>
          <ac:spMkLst>
            <pc:docMk/>
            <pc:sldMk cId="4093943791" sldId="266"/>
            <ac:spMk id="2" creationId="{0AF8B944-94FA-2686-714B-92F9D5D887A7}"/>
          </ac:spMkLst>
        </pc:spChg>
        <pc:spChg chg="mod">
          <ac:chgData name="Joseline Dayanara Cedeno Pincay (2413535)" userId="96ca684d-6e5d-4631-a4fb-353e8eceead0" providerId="ADAL" clId="{09D79B15-5831-4006-9694-765D382F7B30}" dt="2025-11-07T20:39:56.942" v="4083" actId="12"/>
          <ac:spMkLst>
            <pc:docMk/>
            <pc:sldMk cId="4093943791" sldId="266"/>
            <ac:spMk id="3" creationId="{84594760-5AA8-2627-F2FB-1201408FE600}"/>
          </ac:spMkLst>
        </pc:spChg>
      </pc:sldChg>
      <pc:sldChg chg="addSp modSp new mod ord setBg">
        <pc:chgData name="Joseline Dayanara Cedeno Pincay (2413535)" userId="96ca684d-6e5d-4631-a4fb-353e8eceead0" providerId="ADAL" clId="{09D79B15-5831-4006-9694-765D382F7B30}" dt="2025-11-09T13:14:24.419" v="7550"/>
        <pc:sldMkLst>
          <pc:docMk/>
          <pc:sldMk cId="3414475462" sldId="267"/>
        </pc:sldMkLst>
        <pc:spChg chg="mod">
          <ac:chgData name="Joseline Dayanara Cedeno Pincay (2413535)" userId="96ca684d-6e5d-4631-a4fb-353e8eceead0" providerId="ADAL" clId="{09D79B15-5831-4006-9694-765D382F7B30}" dt="2025-11-09T13:04:55.486" v="6743" actId="113"/>
          <ac:spMkLst>
            <pc:docMk/>
            <pc:sldMk cId="3414475462" sldId="267"/>
            <ac:spMk id="2" creationId="{A3EEC756-6C0D-7C86-E852-89C3EE5B085C}"/>
          </ac:spMkLst>
        </pc:spChg>
        <pc:spChg chg="mod">
          <ac:chgData name="Joseline Dayanara Cedeno Pincay (2413535)" userId="96ca684d-6e5d-4631-a4fb-353e8eceead0" providerId="ADAL" clId="{09D79B15-5831-4006-9694-765D382F7B30}" dt="2025-11-09T13:04:39.951" v="6742" actId="20577"/>
          <ac:spMkLst>
            <pc:docMk/>
            <pc:sldMk cId="3414475462" sldId="267"/>
            <ac:spMk id="3" creationId="{186FA40D-DCEA-3126-5236-5EE91D5F8796}"/>
          </ac:spMkLst>
        </pc:spChg>
        <pc:spChg chg="mod">
          <ac:chgData name="Joseline Dayanara Cedeno Pincay (2413535)" userId="96ca684d-6e5d-4631-a4fb-353e8eceead0" providerId="ADAL" clId="{09D79B15-5831-4006-9694-765D382F7B30}" dt="2025-11-09T12:59:00.736" v="6668" actId="26606"/>
          <ac:spMkLst>
            <pc:docMk/>
            <pc:sldMk cId="3414475462" sldId="267"/>
            <ac:spMk id="4" creationId="{457229CA-2896-ABE0-B2AE-9CC74CE28BFC}"/>
          </ac:spMkLst>
        </pc:spChg>
        <pc:spChg chg="add">
          <ac:chgData name="Joseline Dayanara Cedeno Pincay (2413535)" userId="96ca684d-6e5d-4631-a4fb-353e8eceead0" providerId="ADAL" clId="{09D79B15-5831-4006-9694-765D382F7B30}" dt="2025-11-09T12:59:00.736" v="6668" actId="26606"/>
          <ac:spMkLst>
            <pc:docMk/>
            <pc:sldMk cId="3414475462" sldId="267"/>
            <ac:spMk id="9" creationId="{907EF6B7-1338-4443-8C46-6A318D952DFD}"/>
          </ac:spMkLst>
        </pc:spChg>
        <pc:spChg chg="add">
          <ac:chgData name="Joseline Dayanara Cedeno Pincay (2413535)" userId="96ca684d-6e5d-4631-a4fb-353e8eceead0" providerId="ADAL" clId="{09D79B15-5831-4006-9694-765D382F7B30}" dt="2025-11-09T12:59:00.736" v="6668" actId="26606"/>
          <ac:spMkLst>
            <pc:docMk/>
            <pc:sldMk cId="3414475462" sldId="267"/>
            <ac:spMk id="11" creationId="{DAAE4CDD-124C-4DCF-9584-B6033B545DD5}"/>
          </ac:spMkLst>
        </pc:spChg>
        <pc:spChg chg="add">
          <ac:chgData name="Joseline Dayanara Cedeno Pincay (2413535)" userId="96ca684d-6e5d-4631-a4fb-353e8eceead0" providerId="ADAL" clId="{09D79B15-5831-4006-9694-765D382F7B30}" dt="2025-11-09T12:59:00.736" v="6668" actId="26606"/>
          <ac:spMkLst>
            <pc:docMk/>
            <pc:sldMk cId="3414475462" sldId="267"/>
            <ac:spMk id="13" creationId="{081E4A58-353D-44AE-B2FC-2A74E2E400F7}"/>
          </ac:spMkLst>
        </pc:spChg>
      </pc:sldChg>
    </pc:docChg>
  </pc:docChgLst>
  <pc:docChgLst>
    <pc:chgData name="Joseline Dayanara Cedeno Pincay (2413535)" userId="S::2413535@student.uwtsd.ac.uk::96ca684d-6e5d-4631-a4fb-353e8eceead0" providerId="AD" clId="Web-{B036C16C-0178-9903-1E6D-4BC5803FEA51}"/>
    <pc:docChg chg="modSld">
      <pc:chgData name="Joseline Dayanara Cedeno Pincay (2413535)" userId="S::2413535@student.uwtsd.ac.uk::96ca684d-6e5d-4631-a4fb-353e8eceead0" providerId="AD" clId="Web-{B036C16C-0178-9903-1E6D-4BC5803FEA51}" dt="2025-11-01T12:11:52.414" v="209" actId="20577"/>
      <pc:docMkLst>
        <pc:docMk/>
      </pc:docMkLst>
      <pc:sldChg chg="modSp">
        <pc:chgData name="Joseline Dayanara Cedeno Pincay (2413535)" userId="S::2413535@student.uwtsd.ac.uk::96ca684d-6e5d-4631-a4fb-353e8eceead0" providerId="AD" clId="Web-{B036C16C-0178-9903-1E6D-4BC5803FEA51}" dt="2025-11-01T12:11:52.414" v="209" actId="20577"/>
        <pc:sldMkLst>
          <pc:docMk/>
          <pc:sldMk cId="1609769424" sldId="258"/>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A8BCBD-C914-4553-B378-7DAFDFABFA1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CC33251-6C45-4403-B996-0A85020F792B}">
      <dgm:prSet/>
      <dgm:spPr/>
      <dgm:t>
        <a:bodyPr/>
        <a:lstStyle/>
        <a:p>
          <a:pPr>
            <a:lnSpc>
              <a:spcPct val="100000"/>
            </a:lnSpc>
          </a:pPr>
          <a:r>
            <a:rPr lang="en-GB" dirty="0">
              <a:latin typeface="Arial "/>
            </a:rPr>
            <a:t>For my business idea I have choose is Limited Company.</a:t>
          </a:r>
          <a:endParaRPr lang="en-US" dirty="0">
            <a:latin typeface="Arial "/>
          </a:endParaRPr>
        </a:p>
      </dgm:t>
    </dgm:pt>
    <dgm:pt modelId="{704B000E-0E7A-4DD2-BCFA-C55F010DD2EE}" type="parTrans" cxnId="{62F84F14-3B36-47A2-9F4D-96AE33DD0CDA}">
      <dgm:prSet/>
      <dgm:spPr/>
      <dgm:t>
        <a:bodyPr/>
        <a:lstStyle/>
        <a:p>
          <a:endParaRPr lang="en-US"/>
        </a:p>
      </dgm:t>
    </dgm:pt>
    <dgm:pt modelId="{A665FF46-43C9-4AF2-AAFD-2366FF4EA206}" type="sibTrans" cxnId="{62F84F14-3B36-47A2-9F4D-96AE33DD0CDA}">
      <dgm:prSet/>
      <dgm:spPr/>
      <dgm:t>
        <a:bodyPr/>
        <a:lstStyle/>
        <a:p>
          <a:endParaRPr lang="en-US"/>
        </a:p>
      </dgm:t>
    </dgm:pt>
    <dgm:pt modelId="{7A910A0C-2313-47A1-8471-4BCAFA596729}">
      <dgm:prSet/>
      <dgm:spPr/>
      <dgm:t>
        <a:bodyPr/>
        <a:lstStyle/>
        <a:p>
          <a:pPr>
            <a:lnSpc>
              <a:spcPct val="100000"/>
            </a:lnSpc>
          </a:pPr>
          <a:r>
            <a:rPr lang="en-GB" dirty="0">
              <a:latin typeface="Arial "/>
            </a:rPr>
            <a:t>This legal structure offers several advantages that make it suitable for a small to medium-sized family-run business while providing professional credibility and financial protection.</a:t>
          </a:r>
          <a:endParaRPr lang="en-US" dirty="0">
            <a:latin typeface="Arial "/>
          </a:endParaRPr>
        </a:p>
      </dgm:t>
    </dgm:pt>
    <dgm:pt modelId="{816B6536-97DC-4DD1-87A2-60C8F0792519}" type="parTrans" cxnId="{1A332242-96F8-4B78-9685-92C8A55ABF92}">
      <dgm:prSet/>
      <dgm:spPr/>
      <dgm:t>
        <a:bodyPr/>
        <a:lstStyle/>
        <a:p>
          <a:endParaRPr lang="en-US"/>
        </a:p>
      </dgm:t>
    </dgm:pt>
    <dgm:pt modelId="{9AF42DC6-DD5E-4887-AA34-013B729F64D4}" type="sibTrans" cxnId="{1A332242-96F8-4B78-9685-92C8A55ABF92}">
      <dgm:prSet/>
      <dgm:spPr/>
      <dgm:t>
        <a:bodyPr/>
        <a:lstStyle/>
        <a:p>
          <a:endParaRPr lang="en-US"/>
        </a:p>
      </dgm:t>
    </dgm:pt>
    <dgm:pt modelId="{2B70D940-FA9C-45AD-B0D7-2298F47D5FE4}">
      <dgm:prSet/>
      <dgm:spPr/>
      <dgm:t>
        <a:bodyPr/>
        <a:lstStyle/>
        <a:p>
          <a:pPr>
            <a:lnSpc>
              <a:spcPct val="100000"/>
            </a:lnSpc>
          </a:pPr>
          <a:r>
            <a:rPr lang="en-GB" dirty="0">
              <a:latin typeface="Arial "/>
            </a:rPr>
            <a:t>Summary: Company provides a balance of legal protection, tax efficiency, professional credibility, a long-term growth opportunities, making it an ideal structure for a small family-owned business.</a:t>
          </a:r>
          <a:endParaRPr lang="en-US" dirty="0">
            <a:latin typeface="Arial "/>
          </a:endParaRPr>
        </a:p>
      </dgm:t>
    </dgm:pt>
    <dgm:pt modelId="{747C84B6-511F-4A70-8043-B6B23E1A6042}" type="parTrans" cxnId="{31E71F53-B150-49FA-8889-3CE0C26F2B8C}">
      <dgm:prSet/>
      <dgm:spPr/>
      <dgm:t>
        <a:bodyPr/>
        <a:lstStyle/>
        <a:p>
          <a:endParaRPr lang="en-US"/>
        </a:p>
      </dgm:t>
    </dgm:pt>
    <dgm:pt modelId="{033D3825-F954-4DEA-9540-6D3D483CE92E}" type="sibTrans" cxnId="{31E71F53-B150-49FA-8889-3CE0C26F2B8C}">
      <dgm:prSet/>
      <dgm:spPr/>
      <dgm:t>
        <a:bodyPr/>
        <a:lstStyle/>
        <a:p>
          <a:endParaRPr lang="en-US"/>
        </a:p>
      </dgm:t>
    </dgm:pt>
    <dgm:pt modelId="{5EBF0A90-B9B3-467E-8227-AD64FAFD6FA8}" type="pres">
      <dgm:prSet presAssocID="{23A8BCBD-C914-4553-B378-7DAFDFABFA1A}" presName="root" presStyleCnt="0">
        <dgm:presLayoutVars>
          <dgm:dir/>
          <dgm:resizeHandles val="exact"/>
        </dgm:presLayoutVars>
      </dgm:prSet>
      <dgm:spPr/>
    </dgm:pt>
    <dgm:pt modelId="{BB237174-15D4-43AB-AFE5-3CD6B440A814}" type="pres">
      <dgm:prSet presAssocID="{8CC33251-6C45-4403-B996-0A85020F792B}" presName="compNode" presStyleCnt="0"/>
      <dgm:spPr/>
    </dgm:pt>
    <dgm:pt modelId="{59DDBE58-C70A-4BA6-A831-D7357D35EC92}" type="pres">
      <dgm:prSet presAssocID="{8CC33251-6C45-4403-B996-0A85020F792B}" presName="bgRect" presStyleLbl="bgShp" presStyleIdx="0" presStyleCnt="3"/>
      <dgm:spPr/>
    </dgm:pt>
    <dgm:pt modelId="{FBECE157-7DFF-418F-B701-5B63C45C94D3}" type="pres">
      <dgm:prSet presAssocID="{8CC33251-6C45-4403-B996-0A85020F792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bulb"/>
        </a:ext>
      </dgm:extLst>
    </dgm:pt>
    <dgm:pt modelId="{57632DD0-0981-4E1E-88C8-387C349BAD64}" type="pres">
      <dgm:prSet presAssocID="{8CC33251-6C45-4403-B996-0A85020F792B}" presName="spaceRect" presStyleCnt="0"/>
      <dgm:spPr/>
    </dgm:pt>
    <dgm:pt modelId="{3A163F26-0227-4FF1-996A-12CCE14B3480}" type="pres">
      <dgm:prSet presAssocID="{8CC33251-6C45-4403-B996-0A85020F792B}" presName="parTx" presStyleLbl="revTx" presStyleIdx="0" presStyleCnt="3">
        <dgm:presLayoutVars>
          <dgm:chMax val="0"/>
          <dgm:chPref val="0"/>
        </dgm:presLayoutVars>
      </dgm:prSet>
      <dgm:spPr/>
    </dgm:pt>
    <dgm:pt modelId="{6966254C-409E-4F73-A5CD-F8EEC34622DE}" type="pres">
      <dgm:prSet presAssocID="{A665FF46-43C9-4AF2-AAFD-2366FF4EA206}" presName="sibTrans" presStyleCnt="0"/>
      <dgm:spPr/>
    </dgm:pt>
    <dgm:pt modelId="{A698BFAD-F5B8-4597-89EB-D21A725F1D15}" type="pres">
      <dgm:prSet presAssocID="{7A910A0C-2313-47A1-8471-4BCAFA596729}" presName="compNode" presStyleCnt="0"/>
      <dgm:spPr/>
    </dgm:pt>
    <dgm:pt modelId="{F17D686E-20E7-4822-95E0-151C7E0ECE4C}" type="pres">
      <dgm:prSet presAssocID="{7A910A0C-2313-47A1-8471-4BCAFA596729}" presName="bgRect" presStyleLbl="bgShp" presStyleIdx="1" presStyleCnt="3"/>
      <dgm:spPr/>
    </dgm:pt>
    <dgm:pt modelId="{E1AC9F40-C711-4C81-ADC8-8F7675BCB536}" type="pres">
      <dgm:prSet presAssocID="{7A910A0C-2313-47A1-8471-4BCAFA59672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s of Justice"/>
        </a:ext>
      </dgm:extLst>
    </dgm:pt>
    <dgm:pt modelId="{37140DCA-A1A2-4F0C-8F34-9C19F35388C7}" type="pres">
      <dgm:prSet presAssocID="{7A910A0C-2313-47A1-8471-4BCAFA596729}" presName="spaceRect" presStyleCnt="0"/>
      <dgm:spPr/>
    </dgm:pt>
    <dgm:pt modelId="{0C85932B-F2CB-4DA4-83D8-A88ED5E0FDF5}" type="pres">
      <dgm:prSet presAssocID="{7A910A0C-2313-47A1-8471-4BCAFA596729}" presName="parTx" presStyleLbl="revTx" presStyleIdx="1" presStyleCnt="3">
        <dgm:presLayoutVars>
          <dgm:chMax val="0"/>
          <dgm:chPref val="0"/>
        </dgm:presLayoutVars>
      </dgm:prSet>
      <dgm:spPr/>
    </dgm:pt>
    <dgm:pt modelId="{39D692B8-04EA-4EB7-A93E-EA1348EA6070}" type="pres">
      <dgm:prSet presAssocID="{9AF42DC6-DD5E-4887-AA34-013B729F64D4}" presName="sibTrans" presStyleCnt="0"/>
      <dgm:spPr/>
    </dgm:pt>
    <dgm:pt modelId="{87E429B5-506E-44BE-BF68-B4872AA99F6F}" type="pres">
      <dgm:prSet presAssocID="{2B70D940-FA9C-45AD-B0D7-2298F47D5FE4}" presName="compNode" presStyleCnt="0"/>
      <dgm:spPr/>
    </dgm:pt>
    <dgm:pt modelId="{337E2CD1-F74A-43F3-B415-6B9E0C463D7A}" type="pres">
      <dgm:prSet presAssocID="{2B70D940-FA9C-45AD-B0D7-2298F47D5FE4}" presName="bgRect" presStyleLbl="bgShp" presStyleIdx="2" presStyleCnt="3"/>
      <dgm:spPr/>
    </dgm:pt>
    <dgm:pt modelId="{D996761C-493D-449E-BEC5-9541D9CB997C}" type="pres">
      <dgm:prSet presAssocID="{2B70D940-FA9C-45AD-B0D7-2298F47D5FE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oney"/>
        </a:ext>
      </dgm:extLst>
    </dgm:pt>
    <dgm:pt modelId="{0C35CD87-E8CA-4CA7-8F4B-497E65B72E95}" type="pres">
      <dgm:prSet presAssocID="{2B70D940-FA9C-45AD-B0D7-2298F47D5FE4}" presName="spaceRect" presStyleCnt="0"/>
      <dgm:spPr/>
    </dgm:pt>
    <dgm:pt modelId="{CA92C726-5BF2-4EB9-ADC8-5DFDD7E3A1A5}" type="pres">
      <dgm:prSet presAssocID="{2B70D940-FA9C-45AD-B0D7-2298F47D5FE4}" presName="parTx" presStyleLbl="revTx" presStyleIdx="2" presStyleCnt="3">
        <dgm:presLayoutVars>
          <dgm:chMax val="0"/>
          <dgm:chPref val="0"/>
        </dgm:presLayoutVars>
      </dgm:prSet>
      <dgm:spPr/>
    </dgm:pt>
  </dgm:ptLst>
  <dgm:cxnLst>
    <dgm:cxn modelId="{2B05B00E-7A7A-4CB9-B6B1-7CC029657AA9}" type="presOf" srcId="{7A910A0C-2313-47A1-8471-4BCAFA596729}" destId="{0C85932B-F2CB-4DA4-83D8-A88ED5E0FDF5}" srcOrd="0" destOrd="0" presId="urn:microsoft.com/office/officeart/2018/2/layout/IconVerticalSolidList"/>
    <dgm:cxn modelId="{62F84F14-3B36-47A2-9F4D-96AE33DD0CDA}" srcId="{23A8BCBD-C914-4553-B378-7DAFDFABFA1A}" destId="{8CC33251-6C45-4403-B996-0A85020F792B}" srcOrd="0" destOrd="0" parTransId="{704B000E-0E7A-4DD2-BCFA-C55F010DD2EE}" sibTransId="{A665FF46-43C9-4AF2-AAFD-2366FF4EA206}"/>
    <dgm:cxn modelId="{88114615-D055-4A8E-B9CE-672E314AD363}" type="presOf" srcId="{23A8BCBD-C914-4553-B378-7DAFDFABFA1A}" destId="{5EBF0A90-B9B3-467E-8227-AD64FAFD6FA8}" srcOrd="0" destOrd="0" presId="urn:microsoft.com/office/officeart/2018/2/layout/IconVerticalSolidList"/>
    <dgm:cxn modelId="{1A332242-96F8-4B78-9685-92C8A55ABF92}" srcId="{23A8BCBD-C914-4553-B378-7DAFDFABFA1A}" destId="{7A910A0C-2313-47A1-8471-4BCAFA596729}" srcOrd="1" destOrd="0" parTransId="{816B6536-97DC-4DD1-87A2-60C8F0792519}" sibTransId="{9AF42DC6-DD5E-4887-AA34-013B729F64D4}"/>
    <dgm:cxn modelId="{31E71F53-B150-49FA-8889-3CE0C26F2B8C}" srcId="{23A8BCBD-C914-4553-B378-7DAFDFABFA1A}" destId="{2B70D940-FA9C-45AD-B0D7-2298F47D5FE4}" srcOrd="2" destOrd="0" parTransId="{747C84B6-511F-4A70-8043-B6B23E1A6042}" sibTransId="{033D3825-F954-4DEA-9540-6D3D483CE92E}"/>
    <dgm:cxn modelId="{52A98878-E86B-4CE7-8501-7E572AE25941}" type="presOf" srcId="{2B70D940-FA9C-45AD-B0D7-2298F47D5FE4}" destId="{CA92C726-5BF2-4EB9-ADC8-5DFDD7E3A1A5}" srcOrd="0" destOrd="0" presId="urn:microsoft.com/office/officeart/2018/2/layout/IconVerticalSolidList"/>
    <dgm:cxn modelId="{7C9426B0-CC1F-45B1-A902-1922EE9A12C7}" type="presOf" srcId="{8CC33251-6C45-4403-B996-0A85020F792B}" destId="{3A163F26-0227-4FF1-996A-12CCE14B3480}" srcOrd="0" destOrd="0" presId="urn:microsoft.com/office/officeart/2018/2/layout/IconVerticalSolidList"/>
    <dgm:cxn modelId="{7F664242-36AD-4908-8BFC-1FCC2B69AEAC}" type="presParOf" srcId="{5EBF0A90-B9B3-467E-8227-AD64FAFD6FA8}" destId="{BB237174-15D4-43AB-AFE5-3CD6B440A814}" srcOrd="0" destOrd="0" presId="urn:microsoft.com/office/officeart/2018/2/layout/IconVerticalSolidList"/>
    <dgm:cxn modelId="{72CBA0FC-FC7B-4860-B9A3-9507EC5EB854}" type="presParOf" srcId="{BB237174-15D4-43AB-AFE5-3CD6B440A814}" destId="{59DDBE58-C70A-4BA6-A831-D7357D35EC92}" srcOrd="0" destOrd="0" presId="urn:microsoft.com/office/officeart/2018/2/layout/IconVerticalSolidList"/>
    <dgm:cxn modelId="{350B574F-0DC3-43F1-9087-6959147868D8}" type="presParOf" srcId="{BB237174-15D4-43AB-AFE5-3CD6B440A814}" destId="{FBECE157-7DFF-418F-B701-5B63C45C94D3}" srcOrd="1" destOrd="0" presId="urn:microsoft.com/office/officeart/2018/2/layout/IconVerticalSolidList"/>
    <dgm:cxn modelId="{BDFE1268-2544-4D29-98BC-DDA9AF9B9110}" type="presParOf" srcId="{BB237174-15D4-43AB-AFE5-3CD6B440A814}" destId="{57632DD0-0981-4E1E-88C8-387C349BAD64}" srcOrd="2" destOrd="0" presId="urn:microsoft.com/office/officeart/2018/2/layout/IconVerticalSolidList"/>
    <dgm:cxn modelId="{6B673939-4A8B-4D33-9353-07471014E750}" type="presParOf" srcId="{BB237174-15D4-43AB-AFE5-3CD6B440A814}" destId="{3A163F26-0227-4FF1-996A-12CCE14B3480}" srcOrd="3" destOrd="0" presId="urn:microsoft.com/office/officeart/2018/2/layout/IconVerticalSolidList"/>
    <dgm:cxn modelId="{4BEEC5A7-A573-485E-9BFE-0BD554953AAF}" type="presParOf" srcId="{5EBF0A90-B9B3-467E-8227-AD64FAFD6FA8}" destId="{6966254C-409E-4F73-A5CD-F8EEC34622DE}" srcOrd="1" destOrd="0" presId="urn:microsoft.com/office/officeart/2018/2/layout/IconVerticalSolidList"/>
    <dgm:cxn modelId="{A858EA13-B2F2-4CCD-B6AF-CECEBCA4AC38}" type="presParOf" srcId="{5EBF0A90-B9B3-467E-8227-AD64FAFD6FA8}" destId="{A698BFAD-F5B8-4597-89EB-D21A725F1D15}" srcOrd="2" destOrd="0" presId="urn:microsoft.com/office/officeart/2018/2/layout/IconVerticalSolidList"/>
    <dgm:cxn modelId="{293272D0-534E-443B-A171-2F388A3FFAF2}" type="presParOf" srcId="{A698BFAD-F5B8-4597-89EB-D21A725F1D15}" destId="{F17D686E-20E7-4822-95E0-151C7E0ECE4C}" srcOrd="0" destOrd="0" presId="urn:microsoft.com/office/officeart/2018/2/layout/IconVerticalSolidList"/>
    <dgm:cxn modelId="{19A1E61D-0CBD-4B36-A042-602CB5322D3E}" type="presParOf" srcId="{A698BFAD-F5B8-4597-89EB-D21A725F1D15}" destId="{E1AC9F40-C711-4C81-ADC8-8F7675BCB536}" srcOrd="1" destOrd="0" presId="urn:microsoft.com/office/officeart/2018/2/layout/IconVerticalSolidList"/>
    <dgm:cxn modelId="{BBB3DE30-8C90-4779-BFB6-338B92640F34}" type="presParOf" srcId="{A698BFAD-F5B8-4597-89EB-D21A725F1D15}" destId="{37140DCA-A1A2-4F0C-8F34-9C19F35388C7}" srcOrd="2" destOrd="0" presId="urn:microsoft.com/office/officeart/2018/2/layout/IconVerticalSolidList"/>
    <dgm:cxn modelId="{865339B3-8F18-4907-9D5D-3463B5450771}" type="presParOf" srcId="{A698BFAD-F5B8-4597-89EB-D21A725F1D15}" destId="{0C85932B-F2CB-4DA4-83D8-A88ED5E0FDF5}" srcOrd="3" destOrd="0" presId="urn:microsoft.com/office/officeart/2018/2/layout/IconVerticalSolidList"/>
    <dgm:cxn modelId="{A2510C02-0EC7-4098-AFE1-914458050A11}" type="presParOf" srcId="{5EBF0A90-B9B3-467E-8227-AD64FAFD6FA8}" destId="{39D692B8-04EA-4EB7-A93E-EA1348EA6070}" srcOrd="3" destOrd="0" presId="urn:microsoft.com/office/officeart/2018/2/layout/IconVerticalSolidList"/>
    <dgm:cxn modelId="{08E2FF93-242D-45A9-9768-1EEB8519086E}" type="presParOf" srcId="{5EBF0A90-B9B3-467E-8227-AD64FAFD6FA8}" destId="{87E429B5-506E-44BE-BF68-B4872AA99F6F}" srcOrd="4" destOrd="0" presId="urn:microsoft.com/office/officeart/2018/2/layout/IconVerticalSolidList"/>
    <dgm:cxn modelId="{B4507483-E6E3-4BA9-B420-B4E320A8FF98}" type="presParOf" srcId="{87E429B5-506E-44BE-BF68-B4872AA99F6F}" destId="{337E2CD1-F74A-43F3-B415-6B9E0C463D7A}" srcOrd="0" destOrd="0" presId="urn:microsoft.com/office/officeart/2018/2/layout/IconVerticalSolidList"/>
    <dgm:cxn modelId="{993C0EDF-C16E-454F-8C59-899C9FCD7C89}" type="presParOf" srcId="{87E429B5-506E-44BE-BF68-B4872AA99F6F}" destId="{D996761C-493D-449E-BEC5-9541D9CB997C}" srcOrd="1" destOrd="0" presId="urn:microsoft.com/office/officeart/2018/2/layout/IconVerticalSolidList"/>
    <dgm:cxn modelId="{5A9C2948-92AE-4F60-88D6-C936BAAE4B67}" type="presParOf" srcId="{87E429B5-506E-44BE-BF68-B4872AA99F6F}" destId="{0C35CD87-E8CA-4CA7-8F4B-497E65B72E95}" srcOrd="2" destOrd="0" presId="urn:microsoft.com/office/officeart/2018/2/layout/IconVerticalSolidList"/>
    <dgm:cxn modelId="{017D17C5-F30C-4B47-BDEC-EDBD862DF66C}" type="presParOf" srcId="{87E429B5-506E-44BE-BF68-B4872AA99F6F}" destId="{CA92C726-5BF2-4EB9-ADC8-5DFDD7E3A1A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25BED9-9B99-4722-A5FE-E09046E621B2}"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BFA2720E-07BC-45FA-99F3-214B67E70846}">
      <dgm:prSet phldrT="[Text]" phldr="0" custT="1"/>
      <dgm:spPr>
        <a:solidFill>
          <a:schemeClr val="accent2">
            <a:lumMod val="75000"/>
          </a:schemeClr>
        </a:solidFill>
      </dgm:spPr>
      <dgm:t>
        <a:bodyPr/>
        <a:lstStyle/>
        <a:p>
          <a:r>
            <a:rPr lang="en-GB" sz="1200" b="1" dirty="0">
              <a:latin typeface="Arial "/>
            </a:rPr>
            <a:t>Reasons for choosing Limited company </a:t>
          </a:r>
        </a:p>
      </dgm:t>
    </dgm:pt>
    <dgm:pt modelId="{1BF93B89-7EB8-40C3-9BB4-B6A93FEBD1D9}" type="parTrans" cxnId="{DFBBEDC3-5D45-42CB-BBCC-3F91623899D4}">
      <dgm:prSet/>
      <dgm:spPr/>
      <dgm:t>
        <a:bodyPr/>
        <a:lstStyle/>
        <a:p>
          <a:endParaRPr lang="en-GB"/>
        </a:p>
      </dgm:t>
    </dgm:pt>
    <dgm:pt modelId="{AB35DDEA-3EE8-4263-8384-D311C2430B53}" type="sibTrans" cxnId="{DFBBEDC3-5D45-42CB-BBCC-3F91623899D4}">
      <dgm:prSet/>
      <dgm:spPr/>
      <dgm:t>
        <a:bodyPr/>
        <a:lstStyle/>
        <a:p>
          <a:endParaRPr lang="en-GB"/>
        </a:p>
      </dgm:t>
    </dgm:pt>
    <dgm:pt modelId="{3F52D3CF-39DB-4D07-92BE-DD0FC18BC4B0}">
      <dgm:prSet phldrT="[Text]" custT="1"/>
      <dgm:spPr>
        <a:solidFill>
          <a:schemeClr val="accent2">
            <a:lumMod val="60000"/>
            <a:lumOff val="40000"/>
          </a:schemeClr>
        </a:solidFill>
      </dgm:spPr>
      <dgm:t>
        <a:bodyPr/>
        <a:lstStyle/>
        <a:p>
          <a:pPr>
            <a:buFont typeface="+mj-lt"/>
            <a:buAutoNum type="arabicPeriod"/>
          </a:pPr>
          <a:r>
            <a:rPr lang="en-GB" sz="900" u="sng" dirty="0">
              <a:latin typeface="Arial "/>
            </a:rPr>
            <a:t>Separate Legal Entity</a:t>
          </a:r>
        </a:p>
        <a:p>
          <a:pPr>
            <a:buFont typeface="+mj-lt"/>
            <a:buAutoNum type="arabicPeriod"/>
          </a:pPr>
          <a:r>
            <a:rPr lang="en-GB" sz="900" dirty="0">
              <a:latin typeface="Arial "/>
            </a:rPr>
            <a:t>A limited Company is treated as a separate legal entity from its owners, allowing it to own assets and incur liabilities </a:t>
          </a:r>
          <a:r>
            <a:rPr lang="en-GB" sz="900" dirty="0" err="1">
              <a:latin typeface="Arial "/>
            </a:rPr>
            <a:t>independly</a:t>
          </a:r>
          <a:r>
            <a:rPr lang="en-GB" sz="900" dirty="0">
              <a:latin typeface="Arial "/>
            </a:rPr>
            <a:t> (Companies House, 2024)</a:t>
          </a:r>
        </a:p>
      </dgm:t>
    </dgm:pt>
    <dgm:pt modelId="{88B715E0-27EB-492A-85BC-DC6618B29F8D}" type="parTrans" cxnId="{62681AAE-153B-4A89-80D0-4F20D60DE0D1}">
      <dgm:prSet/>
      <dgm:spPr/>
      <dgm:t>
        <a:bodyPr/>
        <a:lstStyle/>
        <a:p>
          <a:endParaRPr lang="en-GB"/>
        </a:p>
      </dgm:t>
    </dgm:pt>
    <dgm:pt modelId="{87250A20-FF13-43D1-8F58-E91BD72B7681}" type="sibTrans" cxnId="{62681AAE-153B-4A89-80D0-4F20D60DE0D1}">
      <dgm:prSet/>
      <dgm:spPr/>
      <dgm:t>
        <a:bodyPr/>
        <a:lstStyle/>
        <a:p>
          <a:endParaRPr lang="en-GB"/>
        </a:p>
      </dgm:t>
    </dgm:pt>
    <dgm:pt modelId="{76F2BF51-F1F4-45FA-9AA6-975AC7CFEF6A}">
      <dgm:prSet phldrT="[Text]" custT="1"/>
      <dgm:spPr>
        <a:solidFill>
          <a:schemeClr val="accent2">
            <a:lumMod val="60000"/>
            <a:lumOff val="40000"/>
          </a:schemeClr>
        </a:solidFill>
      </dgm:spPr>
      <dgm:t>
        <a:bodyPr/>
        <a:lstStyle/>
        <a:p>
          <a:pPr>
            <a:buFont typeface="+mj-lt"/>
            <a:buAutoNum type="arabicPeriod"/>
          </a:pPr>
          <a:r>
            <a:rPr lang="en-GB" sz="900" u="sng" dirty="0">
              <a:latin typeface="Arial "/>
            </a:rPr>
            <a:t>Tax Efficiency </a:t>
          </a:r>
        </a:p>
        <a:p>
          <a:pPr>
            <a:buFont typeface="+mj-lt"/>
            <a:buAutoNum type="arabicPeriod"/>
          </a:pPr>
          <a:r>
            <a:rPr lang="en-GB" sz="900" dirty="0">
              <a:latin typeface="Arial "/>
            </a:rPr>
            <a:t>Limited Companies often benefit from lower corporation tax rates and flexible dividend payments, making them more tax efficient than sole trades (HMRC, 2024) </a:t>
          </a:r>
        </a:p>
      </dgm:t>
    </dgm:pt>
    <dgm:pt modelId="{A560569F-EDD9-428A-B694-6F8837BC985F}" type="parTrans" cxnId="{4C19513B-E331-4C0C-8DDA-9F0A1CF5C296}">
      <dgm:prSet/>
      <dgm:spPr/>
      <dgm:t>
        <a:bodyPr/>
        <a:lstStyle/>
        <a:p>
          <a:endParaRPr lang="en-GB"/>
        </a:p>
      </dgm:t>
    </dgm:pt>
    <dgm:pt modelId="{26E08387-7190-4CFB-8553-F0F3AEBFD874}" type="sibTrans" cxnId="{4C19513B-E331-4C0C-8DDA-9F0A1CF5C296}">
      <dgm:prSet/>
      <dgm:spPr/>
      <dgm:t>
        <a:bodyPr/>
        <a:lstStyle/>
        <a:p>
          <a:endParaRPr lang="en-GB"/>
        </a:p>
      </dgm:t>
    </dgm:pt>
    <dgm:pt modelId="{8D8D2A38-B272-4A24-9757-0D1E5976AC42}">
      <dgm:prSet phldrT="[Text]" custT="1"/>
      <dgm:spPr>
        <a:solidFill>
          <a:schemeClr val="accent2">
            <a:lumMod val="60000"/>
            <a:lumOff val="40000"/>
          </a:schemeClr>
        </a:solidFill>
      </dgm:spPr>
      <dgm:t>
        <a:bodyPr/>
        <a:lstStyle/>
        <a:p>
          <a:pPr>
            <a:buFont typeface="+mj-lt"/>
            <a:buAutoNum type="arabicPeriod"/>
          </a:pPr>
          <a:r>
            <a:rPr lang="en-GB" sz="900" u="sng" dirty="0">
              <a:latin typeface="Arial "/>
            </a:rPr>
            <a:t>Company Pension Schemes</a:t>
          </a:r>
        </a:p>
        <a:p>
          <a:pPr>
            <a:buFont typeface="+mj-lt"/>
            <a:buAutoNum type="arabicPeriod"/>
          </a:pPr>
          <a:r>
            <a:rPr lang="en-GB" sz="900" dirty="0">
              <a:latin typeface="Arial "/>
            </a:rPr>
            <a:t> Operating as a Limited Company enables access to structured pension schemes for directors and employees (MoneyHelper, 2024)</a:t>
          </a:r>
        </a:p>
      </dgm:t>
    </dgm:pt>
    <dgm:pt modelId="{A695F66B-AF3F-4EAA-8064-DF3BE6CA3592}" type="parTrans" cxnId="{5F747153-786A-4653-B9FA-97C1C6D3DAAD}">
      <dgm:prSet/>
      <dgm:spPr/>
      <dgm:t>
        <a:bodyPr/>
        <a:lstStyle/>
        <a:p>
          <a:endParaRPr lang="en-GB"/>
        </a:p>
      </dgm:t>
    </dgm:pt>
    <dgm:pt modelId="{70139AA2-1914-4B16-B084-C9C24C815361}" type="sibTrans" cxnId="{5F747153-786A-4653-B9FA-97C1C6D3DAAD}">
      <dgm:prSet/>
      <dgm:spPr/>
      <dgm:t>
        <a:bodyPr/>
        <a:lstStyle/>
        <a:p>
          <a:endParaRPr lang="en-GB"/>
        </a:p>
      </dgm:t>
    </dgm:pt>
    <dgm:pt modelId="{F892D496-D159-4EA0-9658-587BF8DA5479}">
      <dgm:prSet phldrT="[Text]" custT="1"/>
      <dgm:spPr>
        <a:solidFill>
          <a:schemeClr val="accent2">
            <a:lumMod val="60000"/>
            <a:lumOff val="40000"/>
          </a:schemeClr>
        </a:solidFill>
      </dgm:spPr>
      <dgm:t>
        <a:bodyPr/>
        <a:lstStyle/>
        <a:p>
          <a:pPr>
            <a:buFont typeface="+mj-lt"/>
            <a:buAutoNum type="arabicPeriod"/>
          </a:pPr>
          <a:r>
            <a:rPr lang="en-GB" sz="800" u="sng" dirty="0">
              <a:latin typeface="Arial "/>
            </a:rPr>
            <a:t>Limited Liability</a:t>
          </a:r>
        </a:p>
        <a:p>
          <a:pPr>
            <a:buFont typeface="+mj-lt"/>
            <a:buAutoNum type="arabicPeriod"/>
          </a:pPr>
          <a:r>
            <a:rPr lang="en-GB" sz="800" dirty="0">
              <a:latin typeface="Arial "/>
            </a:rPr>
            <a:t>Shareholders’ financial risk is limited to the amount invested in the company, protecting personal assets from business debts (Companies Act, 2006).  </a:t>
          </a:r>
        </a:p>
      </dgm:t>
    </dgm:pt>
    <dgm:pt modelId="{63B25F65-5865-4039-B40E-65A38F7C8CB2}" type="parTrans" cxnId="{D9D5C0EF-CC1E-432F-BF06-891531848A68}">
      <dgm:prSet/>
      <dgm:spPr/>
      <dgm:t>
        <a:bodyPr/>
        <a:lstStyle/>
        <a:p>
          <a:endParaRPr lang="en-GB"/>
        </a:p>
      </dgm:t>
    </dgm:pt>
    <dgm:pt modelId="{1A515267-DC95-413F-8D8D-1D44446A456B}" type="sibTrans" cxnId="{D9D5C0EF-CC1E-432F-BF06-891531848A68}">
      <dgm:prSet/>
      <dgm:spPr/>
      <dgm:t>
        <a:bodyPr/>
        <a:lstStyle/>
        <a:p>
          <a:endParaRPr lang="en-GB"/>
        </a:p>
      </dgm:t>
    </dgm:pt>
    <dgm:pt modelId="{09615F12-B769-410B-935D-ED16B89E2F36}">
      <dgm:prSet phldrT="[Text]" custT="1"/>
      <dgm:spPr>
        <a:solidFill>
          <a:schemeClr val="accent2">
            <a:lumMod val="60000"/>
            <a:lumOff val="40000"/>
          </a:schemeClr>
        </a:solidFill>
      </dgm:spPr>
      <dgm:t>
        <a:bodyPr/>
        <a:lstStyle/>
        <a:p>
          <a:pPr>
            <a:buFont typeface="+mj-lt"/>
            <a:buAutoNum type="arabicPeriod"/>
          </a:pPr>
          <a:r>
            <a:rPr lang="en-GB" sz="800" u="sng" dirty="0">
              <a:latin typeface="Arial "/>
            </a:rPr>
            <a:t>Professional Status 	and Credibility </a:t>
          </a:r>
        </a:p>
        <a:p>
          <a:pPr>
            <a:buFont typeface="+mj-lt"/>
            <a:buAutoNum type="arabicPeriod"/>
          </a:pPr>
          <a:r>
            <a:rPr lang="en-GB" sz="800" dirty="0">
              <a:latin typeface="Arial "/>
            </a:rPr>
            <a:t>The structure enhances credibility with clients, investors, and suppliers, improving growth opportunities (Federation of small Business, 2024) </a:t>
          </a:r>
        </a:p>
      </dgm:t>
    </dgm:pt>
    <dgm:pt modelId="{303C762F-6690-4A9B-A461-3912E0D31867}" type="parTrans" cxnId="{A80FC682-16F1-4BFC-9CBE-7E084EC6856A}">
      <dgm:prSet/>
      <dgm:spPr/>
      <dgm:t>
        <a:bodyPr/>
        <a:lstStyle/>
        <a:p>
          <a:endParaRPr lang="en-GB"/>
        </a:p>
      </dgm:t>
    </dgm:pt>
    <dgm:pt modelId="{7C06CC78-1534-4770-A775-D25633BCF9E2}" type="sibTrans" cxnId="{A80FC682-16F1-4BFC-9CBE-7E084EC6856A}">
      <dgm:prSet/>
      <dgm:spPr/>
      <dgm:t>
        <a:bodyPr/>
        <a:lstStyle/>
        <a:p>
          <a:endParaRPr lang="en-GB"/>
        </a:p>
      </dgm:t>
    </dgm:pt>
    <dgm:pt modelId="{49FD2980-6E1D-4EB9-B763-887A77CA123C}">
      <dgm:prSet phldrT="[Text]" custT="1"/>
      <dgm:spPr>
        <a:solidFill>
          <a:schemeClr val="accent2">
            <a:lumMod val="60000"/>
            <a:lumOff val="40000"/>
          </a:schemeClr>
        </a:solidFill>
      </dgm:spPr>
      <dgm:t>
        <a:bodyPr/>
        <a:lstStyle/>
        <a:p>
          <a:pPr>
            <a:buNone/>
          </a:pPr>
          <a:r>
            <a:rPr lang="en-GB" sz="900" u="sng" dirty="0">
              <a:latin typeface="Arial "/>
            </a:rPr>
            <a:t>Long-term growth opportunities </a:t>
          </a:r>
        </a:p>
        <a:p>
          <a:pPr>
            <a:buNone/>
          </a:pPr>
          <a:r>
            <a:rPr lang="en-GB" sz="900" dirty="0">
              <a:latin typeface="Arial "/>
            </a:rPr>
            <a:t>Business growth through easier access to investment, scalability, and strategic partnerships (British Business Bank, 2024).</a:t>
          </a:r>
        </a:p>
      </dgm:t>
    </dgm:pt>
    <dgm:pt modelId="{DC2A722B-6ADA-4A9D-9516-DE29E332EA5F}" type="parTrans" cxnId="{62892720-9BF0-40D0-B1E7-8CA235047922}">
      <dgm:prSet/>
      <dgm:spPr/>
      <dgm:t>
        <a:bodyPr/>
        <a:lstStyle/>
        <a:p>
          <a:endParaRPr lang="en-GB"/>
        </a:p>
      </dgm:t>
    </dgm:pt>
    <dgm:pt modelId="{75D3D684-73F5-42F0-9AD8-265210A4CAAD}" type="sibTrans" cxnId="{62892720-9BF0-40D0-B1E7-8CA235047922}">
      <dgm:prSet/>
      <dgm:spPr/>
      <dgm:t>
        <a:bodyPr/>
        <a:lstStyle/>
        <a:p>
          <a:endParaRPr lang="en-GB"/>
        </a:p>
      </dgm:t>
    </dgm:pt>
    <dgm:pt modelId="{CCF953BB-DF98-4DB8-A08B-18EAB250758D}" type="pres">
      <dgm:prSet presAssocID="{4C25BED9-9B99-4722-A5FE-E09046E621B2}" presName="Name0" presStyleCnt="0">
        <dgm:presLayoutVars>
          <dgm:chMax val="1"/>
          <dgm:chPref val="1"/>
          <dgm:dir/>
          <dgm:animOne val="branch"/>
          <dgm:animLvl val="lvl"/>
        </dgm:presLayoutVars>
      </dgm:prSet>
      <dgm:spPr/>
    </dgm:pt>
    <dgm:pt modelId="{54DCA28B-8E77-4BCC-BAA2-3C9A0D739779}" type="pres">
      <dgm:prSet presAssocID="{BFA2720E-07BC-45FA-99F3-214B67E70846}" presName="Parent" presStyleLbl="node0" presStyleIdx="0" presStyleCnt="1">
        <dgm:presLayoutVars>
          <dgm:chMax val="6"/>
          <dgm:chPref val="6"/>
        </dgm:presLayoutVars>
      </dgm:prSet>
      <dgm:spPr/>
    </dgm:pt>
    <dgm:pt modelId="{0B2BDEF7-B1AB-45D1-8F9D-02D6464703E4}" type="pres">
      <dgm:prSet presAssocID="{3F52D3CF-39DB-4D07-92BE-DD0FC18BC4B0}" presName="Accent1" presStyleCnt="0"/>
      <dgm:spPr/>
    </dgm:pt>
    <dgm:pt modelId="{A54CA5C5-88D2-41FF-8CFF-6DC916167098}" type="pres">
      <dgm:prSet presAssocID="{3F52D3CF-39DB-4D07-92BE-DD0FC18BC4B0}" presName="Accent" presStyleLbl="bgShp" presStyleIdx="0" presStyleCnt="6"/>
      <dgm:spPr/>
    </dgm:pt>
    <dgm:pt modelId="{A4087EDE-2C00-4296-9418-D5E495E43D00}" type="pres">
      <dgm:prSet presAssocID="{3F52D3CF-39DB-4D07-92BE-DD0FC18BC4B0}" presName="Child1" presStyleLbl="node1" presStyleIdx="0" presStyleCnt="6">
        <dgm:presLayoutVars>
          <dgm:chMax val="0"/>
          <dgm:chPref val="0"/>
          <dgm:bulletEnabled val="1"/>
        </dgm:presLayoutVars>
      </dgm:prSet>
      <dgm:spPr/>
    </dgm:pt>
    <dgm:pt modelId="{DF6F3FE6-D157-445C-981F-B830DC5F091B}" type="pres">
      <dgm:prSet presAssocID="{76F2BF51-F1F4-45FA-9AA6-975AC7CFEF6A}" presName="Accent2" presStyleCnt="0"/>
      <dgm:spPr/>
    </dgm:pt>
    <dgm:pt modelId="{FD8A721D-C80D-48D3-B61F-7FFC8742724C}" type="pres">
      <dgm:prSet presAssocID="{76F2BF51-F1F4-45FA-9AA6-975AC7CFEF6A}" presName="Accent" presStyleLbl="bgShp" presStyleIdx="1" presStyleCnt="6"/>
      <dgm:spPr/>
    </dgm:pt>
    <dgm:pt modelId="{AA8CB849-9DCF-4BFB-B542-A5B3632E2143}" type="pres">
      <dgm:prSet presAssocID="{76F2BF51-F1F4-45FA-9AA6-975AC7CFEF6A}" presName="Child2" presStyleLbl="node1" presStyleIdx="1" presStyleCnt="6">
        <dgm:presLayoutVars>
          <dgm:chMax val="0"/>
          <dgm:chPref val="0"/>
          <dgm:bulletEnabled val="1"/>
        </dgm:presLayoutVars>
      </dgm:prSet>
      <dgm:spPr/>
    </dgm:pt>
    <dgm:pt modelId="{EC0A4C7B-6825-4BF1-82E3-5801073B7226}" type="pres">
      <dgm:prSet presAssocID="{8D8D2A38-B272-4A24-9757-0D1E5976AC42}" presName="Accent3" presStyleCnt="0"/>
      <dgm:spPr/>
    </dgm:pt>
    <dgm:pt modelId="{584B8FB6-6C25-44F5-9CD9-600D41D2D1C0}" type="pres">
      <dgm:prSet presAssocID="{8D8D2A38-B272-4A24-9757-0D1E5976AC42}" presName="Accent" presStyleLbl="bgShp" presStyleIdx="2" presStyleCnt="6"/>
      <dgm:spPr/>
    </dgm:pt>
    <dgm:pt modelId="{0E8C3DDD-EFC3-47A5-8A97-F7D056621825}" type="pres">
      <dgm:prSet presAssocID="{8D8D2A38-B272-4A24-9757-0D1E5976AC42}" presName="Child3" presStyleLbl="node1" presStyleIdx="2" presStyleCnt="6">
        <dgm:presLayoutVars>
          <dgm:chMax val="0"/>
          <dgm:chPref val="0"/>
          <dgm:bulletEnabled val="1"/>
        </dgm:presLayoutVars>
      </dgm:prSet>
      <dgm:spPr/>
    </dgm:pt>
    <dgm:pt modelId="{0A8399B2-2039-4A53-AC0C-341D65254CB1}" type="pres">
      <dgm:prSet presAssocID="{F892D496-D159-4EA0-9658-587BF8DA5479}" presName="Accent4" presStyleCnt="0"/>
      <dgm:spPr/>
    </dgm:pt>
    <dgm:pt modelId="{875FF6DE-5762-49D4-8F14-731028FE0E6E}" type="pres">
      <dgm:prSet presAssocID="{F892D496-D159-4EA0-9658-587BF8DA5479}" presName="Accent" presStyleLbl="bgShp" presStyleIdx="3" presStyleCnt="6"/>
      <dgm:spPr/>
    </dgm:pt>
    <dgm:pt modelId="{ADA75260-9BAC-4C26-B2BC-6CCE50E4A3D7}" type="pres">
      <dgm:prSet presAssocID="{F892D496-D159-4EA0-9658-587BF8DA5479}" presName="Child4" presStyleLbl="node1" presStyleIdx="3" presStyleCnt="6">
        <dgm:presLayoutVars>
          <dgm:chMax val="0"/>
          <dgm:chPref val="0"/>
          <dgm:bulletEnabled val="1"/>
        </dgm:presLayoutVars>
      </dgm:prSet>
      <dgm:spPr/>
    </dgm:pt>
    <dgm:pt modelId="{513A464F-223C-4936-9240-CFBD0760ED22}" type="pres">
      <dgm:prSet presAssocID="{09615F12-B769-410B-935D-ED16B89E2F36}" presName="Accent5" presStyleCnt="0"/>
      <dgm:spPr/>
    </dgm:pt>
    <dgm:pt modelId="{6D360F6F-AE07-41F1-933C-B68114927E78}" type="pres">
      <dgm:prSet presAssocID="{09615F12-B769-410B-935D-ED16B89E2F36}" presName="Accent" presStyleLbl="bgShp" presStyleIdx="4" presStyleCnt="6"/>
      <dgm:spPr/>
    </dgm:pt>
    <dgm:pt modelId="{7D36921D-C060-47E4-AED4-4D2CCB54F9CA}" type="pres">
      <dgm:prSet presAssocID="{09615F12-B769-410B-935D-ED16B89E2F36}" presName="Child5" presStyleLbl="node1" presStyleIdx="4" presStyleCnt="6">
        <dgm:presLayoutVars>
          <dgm:chMax val="0"/>
          <dgm:chPref val="0"/>
          <dgm:bulletEnabled val="1"/>
        </dgm:presLayoutVars>
      </dgm:prSet>
      <dgm:spPr/>
    </dgm:pt>
    <dgm:pt modelId="{8753396C-A4FC-4585-8213-A873A867318C}" type="pres">
      <dgm:prSet presAssocID="{49FD2980-6E1D-4EB9-B763-887A77CA123C}" presName="Accent6" presStyleCnt="0"/>
      <dgm:spPr/>
    </dgm:pt>
    <dgm:pt modelId="{7DF50DD6-8A4E-420E-AE67-E33BA93A4544}" type="pres">
      <dgm:prSet presAssocID="{49FD2980-6E1D-4EB9-B763-887A77CA123C}" presName="Accent" presStyleLbl="bgShp" presStyleIdx="5" presStyleCnt="6"/>
      <dgm:spPr/>
    </dgm:pt>
    <dgm:pt modelId="{5C0CA199-F389-42D9-B2C4-211D74610982}" type="pres">
      <dgm:prSet presAssocID="{49FD2980-6E1D-4EB9-B763-887A77CA123C}" presName="Child6" presStyleLbl="node1" presStyleIdx="5" presStyleCnt="6">
        <dgm:presLayoutVars>
          <dgm:chMax val="0"/>
          <dgm:chPref val="0"/>
          <dgm:bulletEnabled val="1"/>
        </dgm:presLayoutVars>
      </dgm:prSet>
      <dgm:spPr/>
    </dgm:pt>
  </dgm:ptLst>
  <dgm:cxnLst>
    <dgm:cxn modelId="{62892720-9BF0-40D0-B1E7-8CA235047922}" srcId="{BFA2720E-07BC-45FA-99F3-214B67E70846}" destId="{49FD2980-6E1D-4EB9-B763-887A77CA123C}" srcOrd="5" destOrd="0" parTransId="{DC2A722B-6ADA-4A9D-9516-DE29E332EA5F}" sibTransId="{75D3D684-73F5-42F0-9AD8-265210A4CAAD}"/>
    <dgm:cxn modelId="{9DA79223-2872-4BC0-AB52-DC7E3B5BCAF8}" type="presOf" srcId="{F892D496-D159-4EA0-9658-587BF8DA5479}" destId="{ADA75260-9BAC-4C26-B2BC-6CCE50E4A3D7}" srcOrd="0" destOrd="0" presId="urn:microsoft.com/office/officeart/2011/layout/HexagonRadial"/>
    <dgm:cxn modelId="{F875A12E-5BD0-4B3E-BD6E-8D966625AD27}" type="presOf" srcId="{BFA2720E-07BC-45FA-99F3-214B67E70846}" destId="{54DCA28B-8E77-4BCC-BAA2-3C9A0D739779}" srcOrd="0" destOrd="0" presId="urn:microsoft.com/office/officeart/2011/layout/HexagonRadial"/>
    <dgm:cxn modelId="{4C19513B-E331-4C0C-8DDA-9F0A1CF5C296}" srcId="{BFA2720E-07BC-45FA-99F3-214B67E70846}" destId="{76F2BF51-F1F4-45FA-9AA6-975AC7CFEF6A}" srcOrd="1" destOrd="0" parTransId="{A560569F-EDD9-428A-B694-6F8837BC985F}" sibTransId="{26E08387-7190-4CFB-8553-F0F3AEBFD874}"/>
    <dgm:cxn modelId="{6E71A864-457B-45B9-B83E-7417D6800E7E}" type="presOf" srcId="{4C25BED9-9B99-4722-A5FE-E09046E621B2}" destId="{CCF953BB-DF98-4DB8-A08B-18EAB250758D}" srcOrd="0" destOrd="0" presId="urn:microsoft.com/office/officeart/2011/layout/HexagonRadial"/>
    <dgm:cxn modelId="{5F747153-786A-4653-B9FA-97C1C6D3DAAD}" srcId="{BFA2720E-07BC-45FA-99F3-214B67E70846}" destId="{8D8D2A38-B272-4A24-9757-0D1E5976AC42}" srcOrd="2" destOrd="0" parTransId="{A695F66B-AF3F-4EAA-8064-DF3BE6CA3592}" sibTransId="{70139AA2-1914-4B16-B084-C9C24C815361}"/>
    <dgm:cxn modelId="{A80FC682-16F1-4BFC-9CBE-7E084EC6856A}" srcId="{BFA2720E-07BC-45FA-99F3-214B67E70846}" destId="{09615F12-B769-410B-935D-ED16B89E2F36}" srcOrd="4" destOrd="0" parTransId="{303C762F-6690-4A9B-A461-3912E0D31867}" sibTransId="{7C06CC78-1534-4770-A775-D25633BCF9E2}"/>
    <dgm:cxn modelId="{C84389A4-3D21-48AD-8F7F-A6ABB1063E25}" type="presOf" srcId="{49FD2980-6E1D-4EB9-B763-887A77CA123C}" destId="{5C0CA199-F389-42D9-B2C4-211D74610982}" srcOrd="0" destOrd="0" presId="urn:microsoft.com/office/officeart/2011/layout/HexagonRadial"/>
    <dgm:cxn modelId="{62681AAE-153B-4A89-80D0-4F20D60DE0D1}" srcId="{BFA2720E-07BC-45FA-99F3-214B67E70846}" destId="{3F52D3CF-39DB-4D07-92BE-DD0FC18BC4B0}" srcOrd="0" destOrd="0" parTransId="{88B715E0-27EB-492A-85BC-DC6618B29F8D}" sibTransId="{87250A20-FF13-43D1-8F58-E91BD72B7681}"/>
    <dgm:cxn modelId="{5785D0B3-D4EF-48BC-9040-6849502999BB}" type="presOf" srcId="{76F2BF51-F1F4-45FA-9AA6-975AC7CFEF6A}" destId="{AA8CB849-9DCF-4BFB-B542-A5B3632E2143}" srcOrd="0" destOrd="0" presId="urn:microsoft.com/office/officeart/2011/layout/HexagonRadial"/>
    <dgm:cxn modelId="{DFBBEDC3-5D45-42CB-BBCC-3F91623899D4}" srcId="{4C25BED9-9B99-4722-A5FE-E09046E621B2}" destId="{BFA2720E-07BC-45FA-99F3-214B67E70846}" srcOrd="0" destOrd="0" parTransId="{1BF93B89-7EB8-40C3-9BB4-B6A93FEBD1D9}" sibTransId="{AB35DDEA-3EE8-4263-8384-D311C2430B53}"/>
    <dgm:cxn modelId="{FEAD81C9-0A3E-4F94-8B6B-952822DF93DC}" type="presOf" srcId="{8D8D2A38-B272-4A24-9757-0D1E5976AC42}" destId="{0E8C3DDD-EFC3-47A5-8A97-F7D056621825}" srcOrd="0" destOrd="0" presId="urn:microsoft.com/office/officeart/2011/layout/HexagonRadial"/>
    <dgm:cxn modelId="{A53873DA-DF92-40A2-9C9B-81328B3EC2AB}" type="presOf" srcId="{09615F12-B769-410B-935D-ED16B89E2F36}" destId="{7D36921D-C060-47E4-AED4-4D2CCB54F9CA}" srcOrd="0" destOrd="0" presId="urn:microsoft.com/office/officeart/2011/layout/HexagonRadial"/>
    <dgm:cxn modelId="{285E0BEE-6C36-4AA5-8E94-FEE6467A82C2}" type="presOf" srcId="{3F52D3CF-39DB-4D07-92BE-DD0FC18BC4B0}" destId="{A4087EDE-2C00-4296-9418-D5E495E43D00}" srcOrd="0" destOrd="0" presId="urn:microsoft.com/office/officeart/2011/layout/HexagonRadial"/>
    <dgm:cxn modelId="{D9D5C0EF-CC1E-432F-BF06-891531848A68}" srcId="{BFA2720E-07BC-45FA-99F3-214B67E70846}" destId="{F892D496-D159-4EA0-9658-587BF8DA5479}" srcOrd="3" destOrd="0" parTransId="{63B25F65-5865-4039-B40E-65A38F7C8CB2}" sibTransId="{1A515267-DC95-413F-8D8D-1D44446A456B}"/>
    <dgm:cxn modelId="{0E4CAD0B-19F8-452A-92CC-1022195A9DC6}" type="presParOf" srcId="{CCF953BB-DF98-4DB8-A08B-18EAB250758D}" destId="{54DCA28B-8E77-4BCC-BAA2-3C9A0D739779}" srcOrd="0" destOrd="0" presId="urn:microsoft.com/office/officeart/2011/layout/HexagonRadial"/>
    <dgm:cxn modelId="{8BAC1213-2022-49B5-B05B-60266ECD0C89}" type="presParOf" srcId="{CCF953BB-DF98-4DB8-A08B-18EAB250758D}" destId="{0B2BDEF7-B1AB-45D1-8F9D-02D6464703E4}" srcOrd="1" destOrd="0" presId="urn:microsoft.com/office/officeart/2011/layout/HexagonRadial"/>
    <dgm:cxn modelId="{509D2DDC-2534-448F-91B9-3F3D3DBA2062}" type="presParOf" srcId="{0B2BDEF7-B1AB-45D1-8F9D-02D6464703E4}" destId="{A54CA5C5-88D2-41FF-8CFF-6DC916167098}" srcOrd="0" destOrd="0" presId="urn:microsoft.com/office/officeart/2011/layout/HexagonRadial"/>
    <dgm:cxn modelId="{B11B99B4-463B-4FEB-8FEE-511B9E64A702}" type="presParOf" srcId="{CCF953BB-DF98-4DB8-A08B-18EAB250758D}" destId="{A4087EDE-2C00-4296-9418-D5E495E43D00}" srcOrd="2" destOrd="0" presId="urn:microsoft.com/office/officeart/2011/layout/HexagonRadial"/>
    <dgm:cxn modelId="{548C65FE-D386-4828-BC54-5EBDE3DEA791}" type="presParOf" srcId="{CCF953BB-DF98-4DB8-A08B-18EAB250758D}" destId="{DF6F3FE6-D157-445C-981F-B830DC5F091B}" srcOrd="3" destOrd="0" presId="urn:microsoft.com/office/officeart/2011/layout/HexagonRadial"/>
    <dgm:cxn modelId="{D31C63E2-0F01-4C0A-A762-669EB140EB05}" type="presParOf" srcId="{DF6F3FE6-D157-445C-981F-B830DC5F091B}" destId="{FD8A721D-C80D-48D3-B61F-7FFC8742724C}" srcOrd="0" destOrd="0" presId="urn:microsoft.com/office/officeart/2011/layout/HexagonRadial"/>
    <dgm:cxn modelId="{3E98F384-E8B8-43F6-A9D7-BFBF928F74C9}" type="presParOf" srcId="{CCF953BB-DF98-4DB8-A08B-18EAB250758D}" destId="{AA8CB849-9DCF-4BFB-B542-A5B3632E2143}" srcOrd="4" destOrd="0" presId="urn:microsoft.com/office/officeart/2011/layout/HexagonRadial"/>
    <dgm:cxn modelId="{1512CA1D-36B7-4757-A9DB-BD9615749E11}" type="presParOf" srcId="{CCF953BB-DF98-4DB8-A08B-18EAB250758D}" destId="{EC0A4C7B-6825-4BF1-82E3-5801073B7226}" srcOrd="5" destOrd="0" presId="urn:microsoft.com/office/officeart/2011/layout/HexagonRadial"/>
    <dgm:cxn modelId="{6E6CCC3C-D0E2-4BD1-AB42-04E195144474}" type="presParOf" srcId="{EC0A4C7B-6825-4BF1-82E3-5801073B7226}" destId="{584B8FB6-6C25-44F5-9CD9-600D41D2D1C0}" srcOrd="0" destOrd="0" presId="urn:microsoft.com/office/officeart/2011/layout/HexagonRadial"/>
    <dgm:cxn modelId="{7982CA09-C0C5-4131-8686-081F3325CB32}" type="presParOf" srcId="{CCF953BB-DF98-4DB8-A08B-18EAB250758D}" destId="{0E8C3DDD-EFC3-47A5-8A97-F7D056621825}" srcOrd="6" destOrd="0" presId="urn:microsoft.com/office/officeart/2011/layout/HexagonRadial"/>
    <dgm:cxn modelId="{2D50EA40-4038-429E-A715-2B0AEB4749F2}" type="presParOf" srcId="{CCF953BB-DF98-4DB8-A08B-18EAB250758D}" destId="{0A8399B2-2039-4A53-AC0C-341D65254CB1}" srcOrd="7" destOrd="0" presId="urn:microsoft.com/office/officeart/2011/layout/HexagonRadial"/>
    <dgm:cxn modelId="{5DADD06A-A41B-4B84-9233-59FD9944C96C}" type="presParOf" srcId="{0A8399B2-2039-4A53-AC0C-341D65254CB1}" destId="{875FF6DE-5762-49D4-8F14-731028FE0E6E}" srcOrd="0" destOrd="0" presId="urn:microsoft.com/office/officeart/2011/layout/HexagonRadial"/>
    <dgm:cxn modelId="{1EC9DAC9-4C87-48B7-92E0-560A03379E62}" type="presParOf" srcId="{CCF953BB-DF98-4DB8-A08B-18EAB250758D}" destId="{ADA75260-9BAC-4C26-B2BC-6CCE50E4A3D7}" srcOrd="8" destOrd="0" presId="urn:microsoft.com/office/officeart/2011/layout/HexagonRadial"/>
    <dgm:cxn modelId="{61B0122E-1155-492C-80AE-2718B63F9CB8}" type="presParOf" srcId="{CCF953BB-DF98-4DB8-A08B-18EAB250758D}" destId="{513A464F-223C-4936-9240-CFBD0760ED22}" srcOrd="9" destOrd="0" presId="urn:microsoft.com/office/officeart/2011/layout/HexagonRadial"/>
    <dgm:cxn modelId="{706170EE-2E77-4D72-9B53-A0CDF0F5044F}" type="presParOf" srcId="{513A464F-223C-4936-9240-CFBD0760ED22}" destId="{6D360F6F-AE07-41F1-933C-B68114927E78}" srcOrd="0" destOrd="0" presId="urn:microsoft.com/office/officeart/2011/layout/HexagonRadial"/>
    <dgm:cxn modelId="{86685438-6720-40A4-BB19-0DBB1EFB7A77}" type="presParOf" srcId="{CCF953BB-DF98-4DB8-A08B-18EAB250758D}" destId="{7D36921D-C060-47E4-AED4-4D2CCB54F9CA}" srcOrd="10" destOrd="0" presId="urn:microsoft.com/office/officeart/2011/layout/HexagonRadial"/>
    <dgm:cxn modelId="{A187A0FB-8B98-49DA-828C-8CC4370177A6}" type="presParOf" srcId="{CCF953BB-DF98-4DB8-A08B-18EAB250758D}" destId="{8753396C-A4FC-4585-8213-A873A867318C}" srcOrd="11" destOrd="0" presId="urn:microsoft.com/office/officeart/2011/layout/HexagonRadial"/>
    <dgm:cxn modelId="{B7818631-E627-4780-80D2-46DB1295A38D}" type="presParOf" srcId="{8753396C-A4FC-4585-8213-A873A867318C}" destId="{7DF50DD6-8A4E-420E-AE67-E33BA93A4544}" srcOrd="0" destOrd="0" presId="urn:microsoft.com/office/officeart/2011/layout/HexagonRadial"/>
    <dgm:cxn modelId="{780021DA-E4BC-42FB-A420-985948ED933C}" type="presParOf" srcId="{CCF953BB-DF98-4DB8-A08B-18EAB250758D}" destId="{5C0CA199-F389-42D9-B2C4-211D74610982}" srcOrd="12" destOrd="0" presId="urn:microsoft.com/office/officeart/2011/layout/HexagonRadial"/>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8877153-AEE8-494E-86B6-FB18255A1E9C}"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GB"/>
        </a:p>
      </dgm:t>
    </dgm:pt>
    <dgm:pt modelId="{AD3E3913-60BD-4F64-AF48-0817BAA94C94}">
      <dgm:prSet phldrT="[Text]" phldr="0"/>
      <dgm:spPr/>
      <dgm:t>
        <a:bodyPr/>
        <a:lstStyle/>
        <a:p>
          <a:r>
            <a:rPr lang="en-GB" u="sng" dirty="0"/>
            <a:t>Social Media Marketing </a:t>
          </a:r>
        </a:p>
        <a:p>
          <a:r>
            <a:rPr lang="en-GB" dirty="0"/>
            <a:t>Allows business to connect directly with their target audience (Kotler, et al., 2022)</a:t>
          </a:r>
        </a:p>
      </dgm:t>
    </dgm:pt>
    <dgm:pt modelId="{877E7B83-19F3-4B5D-B3D7-CA2FCA65310F}" type="parTrans" cxnId="{46BF03AD-F4D2-4BE4-B2F0-E613B499D31C}">
      <dgm:prSet/>
      <dgm:spPr/>
      <dgm:t>
        <a:bodyPr/>
        <a:lstStyle/>
        <a:p>
          <a:endParaRPr lang="en-GB"/>
        </a:p>
      </dgm:t>
    </dgm:pt>
    <dgm:pt modelId="{BDC93E65-1852-470E-8D02-14E2D35FCC49}" type="sibTrans" cxnId="{46BF03AD-F4D2-4BE4-B2F0-E613B499D31C}">
      <dgm:prSet/>
      <dgm:spPr/>
      <dgm:t>
        <a:bodyPr/>
        <a:lstStyle/>
        <a:p>
          <a:endParaRPr lang="en-GB"/>
        </a:p>
      </dgm:t>
    </dgm:pt>
    <dgm:pt modelId="{2C79E4DF-42D7-4DB3-A6EB-DF59546CB338}">
      <dgm:prSet phldrT="[Text]" phldr="0"/>
      <dgm:spPr/>
      <dgm:t>
        <a:bodyPr/>
        <a:lstStyle/>
        <a:p>
          <a:r>
            <a:rPr lang="en-GB" u="sng" dirty="0"/>
            <a:t>Online Presence and Google Business Listing</a:t>
          </a:r>
        </a:p>
        <a:p>
          <a:r>
            <a:rPr lang="en-GB" dirty="0"/>
            <a:t>A strong presence and an optimized Google Business profile improve local visibility and credibility (Chaffev and Ellis-Chadwick, 2022)</a:t>
          </a:r>
        </a:p>
      </dgm:t>
    </dgm:pt>
    <dgm:pt modelId="{ECDE8227-8636-4EF3-95E7-FA746E34C3B4}" type="parTrans" cxnId="{D4D45FC1-A029-47BF-9815-6239EFCE52C2}">
      <dgm:prSet/>
      <dgm:spPr/>
      <dgm:t>
        <a:bodyPr/>
        <a:lstStyle/>
        <a:p>
          <a:endParaRPr lang="en-GB"/>
        </a:p>
      </dgm:t>
    </dgm:pt>
    <dgm:pt modelId="{C6E5D6E6-BC3B-4105-AAF8-2B6763F5DDF2}" type="sibTrans" cxnId="{D4D45FC1-A029-47BF-9815-6239EFCE52C2}">
      <dgm:prSet/>
      <dgm:spPr/>
      <dgm:t>
        <a:bodyPr/>
        <a:lstStyle/>
        <a:p>
          <a:endParaRPr lang="en-GB"/>
        </a:p>
      </dgm:t>
    </dgm:pt>
    <dgm:pt modelId="{DD02FF82-1C94-4186-B962-996977CF5671}">
      <dgm:prSet phldrT="[Text]" phldr="0"/>
      <dgm:spPr/>
      <dgm:t>
        <a:bodyPr/>
        <a:lstStyle/>
        <a:p>
          <a:r>
            <a:rPr lang="en-GB" u="sng" dirty="0"/>
            <a:t>Collaboration with Food Delivery </a:t>
          </a:r>
          <a:r>
            <a:rPr lang="en-GB" dirty="0"/>
            <a:t>Services</a:t>
          </a:r>
        </a:p>
        <a:p>
          <a:r>
            <a:rPr lang="en-GB" dirty="0"/>
            <a:t>For reaching a wider customer base  such as just Eats or Uber Eats.</a:t>
          </a:r>
        </a:p>
        <a:p>
          <a:r>
            <a:rPr lang="en-GB" dirty="0"/>
            <a:t>(Zeng,2020)</a:t>
          </a:r>
        </a:p>
      </dgm:t>
    </dgm:pt>
    <dgm:pt modelId="{488F83B1-9483-4599-BAAA-23457F73BB46}" type="parTrans" cxnId="{E41DFC09-839F-454A-B0E8-95D0AE5B9C9A}">
      <dgm:prSet/>
      <dgm:spPr/>
      <dgm:t>
        <a:bodyPr/>
        <a:lstStyle/>
        <a:p>
          <a:endParaRPr lang="en-GB"/>
        </a:p>
      </dgm:t>
    </dgm:pt>
    <dgm:pt modelId="{1E2AA6E6-3E58-48B0-930E-69572665666F}" type="sibTrans" cxnId="{E41DFC09-839F-454A-B0E8-95D0AE5B9C9A}">
      <dgm:prSet/>
      <dgm:spPr/>
      <dgm:t>
        <a:bodyPr/>
        <a:lstStyle/>
        <a:p>
          <a:endParaRPr lang="en-GB"/>
        </a:p>
      </dgm:t>
    </dgm:pt>
    <dgm:pt modelId="{B52C19A8-4F62-4308-9E8B-0A4151D56655}">
      <dgm:prSet phldrT="[Text]" phldr="0"/>
      <dgm:spPr/>
      <dgm:t>
        <a:bodyPr/>
        <a:lstStyle/>
        <a:p>
          <a:r>
            <a:rPr lang="en-GB" u="sng" dirty="0"/>
            <a:t>Promotions and Loyalty </a:t>
          </a:r>
          <a:r>
            <a:rPr lang="en-GB" dirty="0"/>
            <a:t>Programs </a:t>
          </a:r>
        </a:p>
        <a:p>
          <a:r>
            <a:rPr lang="en-GB" dirty="0"/>
            <a:t>Promotional offers can encourage repeat purchases (Sharp and Sharp, 1997)</a:t>
          </a:r>
        </a:p>
      </dgm:t>
    </dgm:pt>
    <dgm:pt modelId="{AE9206AC-FB81-4C7F-960E-58BB3F7FC7A7}" type="parTrans" cxnId="{AEF89BB8-9C40-4952-A77F-A302D26629AB}">
      <dgm:prSet/>
      <dgm:spPr/>
      <dgm:t>
        <a:bodyPr/>
        <a:lstStyle/>
        <a:p>
          <a:endParaRPr lang="en-GB"/>
        </a:p>
      </dgm:t>
    </dgm:pt>
    <dgm:pt modelId="{20A8BF04-08BE-4B43-BB8E-10D09815E389}" type="sibTrans" cxnId="{AEF89BB8-9C40-4952-A77F-A302D26629AB}">
      <dgm:prSet/>
      <dgm:spPr/>
      <dgm:t>
        <a:bodyPr/>
        <a:lstStyle/>
        <a:p>
          <a:endParaRPr lang="en-GB"/>
        </a:p>
      </dgm:t>
    </dgm:pt>
    <dgm:pt modelId="{30F580DD-0D66-49DE-8446-8960D02E53B1}">
      <dgm:prSet phldrT="[Text]" phldr="0"/>
      <dgm:spPr/>
      <dgm:t>
        <a:bodyPr/>
        <a:lstStyle/>
        <a:p>
          <a:r>
            <a:rPr lang="en-GB" u="sng" dirty="0"/>
            <a:t>Local Community Engagement </a:t>
          </a:r>
        </a:p>
        <a:p>
          <a:r>
            <a:rPr lang="en-GB" dirty="0"/>
            <a:t>Engaging with the local community helps business strengthen their reputation and build loyalty among nearby customers (</a:t>
          </a:r>
          <a:r>
            <a:rPr lang="en-GB" dirty="0" err="1"/>
            <a:t>Pansari</a:t>
          </a:r>
          <a:r>
            <a:rPr lang="en-GB" dirty="0"/>
            <a:t> and Kumar, 2017)</a:t>
          </a:r>
        </a:p>
      </dgm:t>
    </dgm:pt>
    <dgm:pt modelId="{F6C6F767-FDB6-41C9-8951-BE62B151536C}" type="parTrans" cxnId="{F94782BC-1467-4A69-AFC3-770674B00BA9}">
      <dgm:prSet/>
      <dgm:spPr/>
      <dgm:t>
        <a:bodyPr/>
        <a:lstStyle/>
        <a:p>
          <a:endParaRPr lang="en-GB"/>
        </a:p>
      </dgm:t>
    </dgm:pt>
    <dgm:pt modelId="{AD5899F1-524A-490D-A442-0531B5F3C31B}" type="sibTrans" cxnId="{F94782BC-1467-4A69-AFC3-770674B00BA9}">
      <dgm:prSet/>
      <dgm:spPr/>
      <dgm:t>
        <a:bodyPr/>
        <a:lstStyle/>
        <a:p>
          <a:endParaRPr lang="en-GB"/>
        </a:p>
      </dgm:t>
    </dgm:pt>
    <dgm:pt modelId="{31E9EF3C-9C8D-41F5-A33C-90BC9A3DE95A}">
      <dgm:prSet phldrT="[Text]" phldr="0"/>
      <dgm:spPr/>
      <dgm:t>
        <a:bodyPr/>
        <a:lstStyle/>
        <a:p>
          <a:r>
            <a:rPr lang="en-GB" u="sng" dirty="0"/>
            <a:t>Word of Mouth and Referral Incentives </a:t>
          </a:r>
        </a:p>
        <a:p>
          <a:r>
            <a:rPr lang="en-GB" dirty="0"/>
            <a:t> One of the most trusted forms of marketing, especially when combined with referral incentive (Trusov, Bucking and Pauwels, 2009)</a:t>
          </a:r>
        </a:p>
      </dgm:t>
    </dgm:pt>
    <dgm:pt modelId="{61CC9C10-32DE-4FAD-BA36-F95334053D5B}" type="parTrans" cxnId="{6DDCD4DF-333D-4021-B7B7-3922FEFE0704}">
      <dgm:prSet/>
      <dgm:spPr/>
      <dgm:t>
        <a:bodyPr/>
        <a:lstStyle/>
        <a:p>
          <a:endParaRPr lang="en-GB"/>
        </a:p>
      </dgm:t>
    </dgm:pt>
    <dgm:pt modelId="{5CF09586-D454-4089-8F91-80CD10EDCF25}" type="sibTrans" cxnId="{6DDCD4DF-333D-4021-B7B7-3922FEFE0704}">
      <dgm:prSet/>
      <dgm:spPr/>
      <dgm:t>
        <a:bodyPr/>
        <a:lstStyle/>
        <a:p>
          <a:endParaRPr lang="en-GB"/>
        </a:p>
      </dgm:t>
    </dgm:pt>
    <dgm:pt modelId="{00EF0FCC-7622-45B5-A9FE-B4558A0DE78B}">
      <dgm:prSet phldrT="[Text]" phldr="0"/>
      <dgm:spPr/>
      <dgm:t>
        <a:bodyPr/>
        <a:lstStyle/>
        <a:p>
          <a:r>
            <a:rPr lang="en-GB" u="sng" dirty="0"/>
            <a:t>Customer Relationship Management (CRM)</a:t>
          </a:r>
        </a:p>
        <a:p>
          <a:r>
            <a:rPr lang="en-GB" dirty="0"/>
            <a:t>It helps to collect and analyse customer data, leading to  more personalized and effective marketing strategies (Buttle and Maklan, 2019) </a:t>
          </a:r>
        </a:p>
      </dgm:t>
    </dgm:pt>
    <dgm:pt modelId="{AB81BBF6-9E36-4484-B3E2-6459ACEFBBB6}" type="parTrans" cxnId="{3C11BE7E-B83F-4A6F-BFE2-EFEC14CB4546}">
      <dgm:prSet/>
      <dgm:spPr/>
      <dgm:t>
        <a:bodyPr/>
        <a:lstStyle/>
        <a:p>
          <a:endParaRPr lang="en-GB"/>
        </a:p>
      </dgm:t>
    </dgm:pt>
    <dgm:pt modelId="{9BC4BB3F-4D90-4E04-80B0-213EE24D9C1C}" type="sibTrans" cxnId="{3C11BE7E-B83F-4A6F-BFE2-EFEC14CB4546}">
      <dgm:prSet/>
      <dgm:spPr/>
      <dgm:t>
        <a:bodyPr/>
        <a:lstStyle/>
        <a:p>
          <a:endParaRPr lang="en-GB"/>
        </a:p>
      </dgm:t>
    </dgm:pt>
    <dgm:pt modelId="{0AE988EC-5F7A-4463-8C1C-F2712685EB23}" type="pres">
      <dgm:prSet presAssocID="{88877153-AEE8-494E-86B6-FB18255A1E9C}" presName="Name0" presStyleCnt="0">
        <dgm:presLayoutVars>
          <dgm:dir/>
          <dgm:resizeHandles val="exact"/>
        </dgm:presLayoutVars>
      </dgm:prSet>
      <dgm:spPr/>
    </dgm:pt>
    <dgm:pt modelId="{69F6510D-0663-499A-AE77-B0C889A643FF}" type="pres">
      <dgm:prSet presAssocID="{AD3E3913-60BD-4F64-AF48-0817BAA94C94}" presName="node" presStyleLbl="node1" presStyleIdx="0" presStyleCnt="7" custScaleY="320762">
        <dgm:presLayoutVars>
          <dgm:bulletEnabled val="1"/>
        </dgm:presLayoutVars>
      </dgm:prSet>
      <dgm:spPr/>
    </dgm:pt>
    <dgm:pt modelId="{9886D3B9-1310-4DFF-9D17-5238FD1FD753}" type="pres">
      <dgm:prSet presAssocID="{BDC93E65-1852-470E-8D02-14E2D35FCC49}" presName="sibTrans" presStyleLbl="sibTrans1D1" presStyleIdx="0" presStyleCnt="6"/>
      <dgm:spPr/>
    </dgm:pt>
    <dgm:pt modelId="{6086A019-7B68-47FE-AE41-40895E6340C6}" type="pres">
      <dgm:prSet presAssocID="{BDC93E65-1852-470E-8D02-14E2D35FCC49}" presName="connectorText" presStyleLbl="sibTrans1D1" presStyleIdx="0" presStyleCnt="6"/>
      <dgm:spPr/>
    </dgm:pt>
    <dgm:pt modelId="{43B22E7D-604D-4C37-962E-9C7A164DC546}" type="pres">
      <dgm:prSet presAssocID="{2C79E4DF-42D7-4DB3-A6EB-DF59546CB338}" presName="node" presStyleLbl="node1" presStyleIdx="1" presStyleCnt="7" custScaleX="124282" custScaleY="321840">
        <dgm:presLayoutVars>
          <dgm:bulletEnabled val="1"/>
        </dgm:presLayoutVars>
      </dgm:prSet>
      <dgm:spPr/>
    </dgm:pt>
    <dgm:pt modelId="{6327F5E6-57C6-40B1-9C03-C1545CE76809}" type="pres">
      <dgm:prSet presAssocID="{C6E5D6E6-BC3B-4105-AAF8-2B6763F5DDF2}" presName="sibTrans" presStyleLbl="sibTrans1D1" presStyleIdx="1" presStyleCnt="6"/>
      <dgm:spPr/>
    </dgm:pt>
    <dgm:pt modelId="{EC207396-34C1-41EC-8023-B953A59EF029}" type="pres">
      <dgm:prSet presAssocID="{C6E5D6E6-BC3B-4105-AAF8-2B6763F5DDF2}" presName="connectorText" presStyleLbl="sibTrans1D1" presStyleIdx="1" presStyleCnt="6"/>
      <dgm:spPr/>
    </dgm:pt>
    <dgm:pt modelId="{5644BCB0-0373-4FD1-A02E-9E001AE1B6C1}" type="pres">
      <dgm:prSet presAssocID="{DD02FF82-1C94-4186-B962-996977CF5671}" presName="node" presStyleLbl="node1" presStyleIdx="2" presStyleCnt="7" custScaleY="323873">
        <dgm:presLayoutVars>
          <dgm:bulletEnabled val="1"/>
        </dgm:presLayoutVars>
      </dgm:prSet>
      <dgm:spPr/>
    </dgm:pt>
    <dgm:pt modelId="{F161323D-255E-428C-A107-0882856F5C14}" type="pres">
      <dgm:prSet presAssocID="{1E2AA6E6-3E58-48B0-930E-69572665666F}" presName="sibTrans" presStyleLbl="sibTrans1D1" presStyleIdx="2" presStyleCnt="6"/>
      <dgm:spPr/>
    </dgm:pt>
    <dgm:pt modelId="{F27C605D-4B76-4F6F-9E8E-ABE46DC052B1}" type="pres">
      <dgm:prSet presAssocID="{1E2AA6E6-3E58-48B0-930E-69572665666F}" presName="connectorText" presStyleLbl="sibTrans1D1" presStyleIdx="2" presStyleCnt="6"/>
      <dgm:spPr/>
    </dgm:pt>
    <dgm:pt modelId="{5577842D-E6F6-4583-B2B7-DEE6F490FD9C}" type="pres">
      <dgm:prSet presAssocID="{B52C19A8-4F62-4308-9E8B-0A4151D56655}" presName="node" presStyleLbl="node1" presStyleIdx="3" presStyleCnt="7" custScaleY="296440">
        <dgm:presLayoutVars>
          <dgm:bulletEnabled val="1"/>
        </dgm:presLayoutVars>
      </dgm:prSet>
      <dgm:spPr/>
    </dgm:pt>
    <dgm:pt modelId="{8457536F-E523-4CA9-88CE-019C3AF7FAC9}" type="pres">
      <dgm:prSet presAssocID="{20A8BF04-08BE-4B43-BB8E-10D09815E389}" presName="sibTrans" presStyleLbl="sibTrans1D1" presStyleIdx="3" presStyleCnt="6"/>
      <dgm:spPr/>
    </dgm:pt>
    <dgm:pt modelId="{911E7604-C8BB-40A3-AD0B-5748E5AC6BFE}" type="pres">
      <dgm:prSet presAssocID="{20A8BF04-08BE-4B43-BB8E-10D09815E389}" presName="connectorText" presStyleLbl="sibTrans1D1" presStyleIdx="3" presStyleCnt="6"/>
      <dgm:spPr/>
    </dgm:pt>
    <dgm:pt modelId="{0FF95D21-387B-4AC0-9695-A2895DC0B92E}" type="pres">
      <dgm:prSet presAssocID="{30F580DD-0D66-49DE-8446-8960D02E53B1}" presName="node" presStyleLbl="node1" presStyleIdx="4" presStyleCnt="7" custScaleY="370756">
        <dgm:presLayoutVars>
          <dgm:bulletEnabled val="1"/>
        </dgm:presLayoutVars>
      </dgm:prSet>
      <dgm:spPr/>
    </dgm:pt>
    <dgm:pt modelId="{BFCF403D-FD54-42A2-A98F-229DB01C891F}" type="pres">
      <dgm:prSet presAssocID="{AD5899F1-524A-490D-A442-0531B5F3C31B}" presName="sibTrans" presStyleLbl="sibTrans1D1" presStyleIdx="4" presStyleCnt="6"/>
      <dgm:spPr/>
    </dgm:pt>
    <dgm:pt modelId="{FF292F95-E39B-4344-8E9F-D47A70B2CE86}" type="pres">
      <dgm:prSet presAssocID="{AD5899F1-524A-490D-A442-0531B5F3C31B}" presName="connectorText" presStyleLbl="sibTrans1D1" presStyleIdx="4" presStyleCnt="6"/>
      <dgm:spPr/>
    </dgm:pt>
    <dgm:pt modelId="{10957E1F-E491-435B-B613-93AD701A33F5}" type="pres">
      <dgm:prSet presAssocID="{31E9EF3C-9C8D-41F5-A33C-90BC9A3DE95A}" presName="node" presStyleLbl="node1" presStyleIdx="5" presStyleCnt="7" custScaleY="367192">
        <dgm:presLayoutVars>
          <dgm:bulletEnabled val="1"/>
        </dgm:presLayoutVars>
      </dgm:prSet>
      <dgm:spPr/>
    </dgm:pt>
    <dgm:pt modelId="{3630A6D1-6554-4D7F-AB75-912C3BAB8AFD}" type="pres">
      <dgm:prSet presAssocID="{5CF09586-D454-4089-8F91-80CD10EDCF25}" presName="sibTrans" presStyleLbl="sibTrans1D1" presStyleIdx="5" presStyleCnt="6"/>
      <dgm:spPr/>
    </dgm:pt>
    <dgm:pt modelId="{EFCEEB04-488B-46B1-BDD4-97E9357BD1D0}" type="pres">
      <dgm:prSet presAssocID="{5CF09586-D454-4089-8F91-80CD10EDCF25}" presName="connectorText" presStyleLbl="sibTrans1D1" presStyleIdx="5" presStyleCnt="6"/>
      <dgm:spPr/>
    </dgm:pt>
    <dgm:pt modelId="{B6E070ED-19BB-4876-A764-12F80960927E}" type="pres">
      <dgm:prSet presAssocID="{00EF0FCC-7622-45B5-A9FE-B4558A0DE78B}" presName="node" presStyleLbl="node1" presStyleIdx="6" presStyleCnt="7" custScaleY="369744">
        <dgm:presLayoutVars>
          <dgm:bulletEnabled val="1"/>
        </dgm:presLayoutVars>
      </dgm:prSet>
      <dgm:spPr/>
    </dgm:pt>
  </dgm:ptLst>
  <dgm:cxnLst>
    <dgm:cxn modelId="{E41DFC09-839F-454A-B0E8-95D0AE5B9C9A}" srcId="{88877153-AEE8-494E-86B6-FB18255A1E9C}" destId="{DD02FF82-1C94-4186-B962-996977CF5671}" srcOrd="2" destOrd="0" parTransId="{488F83B1-9483-4599-BAAA-23457F73BB46}" sibTransId="{1E2AA6E6-3E58-48B0-930E-69572665666F}"/>
    <dgm:cxn modelId="{68B60C0C-39FF-4D07-B45A-FAD561382FF4}" type="presOf" srcId="{20A8BF04-08BE-4B43-BB8E-10D09815E389}" destId="{911E7604-C8BB-40A3-AD0B-5748E5AC6BFE}" srcOrd="1" destOrd="0" presId="urn:microsoft.com/office/officeart/2016/7/layout/RepeatingBendingProcessNew"/>
    <dgm:cxn modelId="{DCD2A310-89B4-4FEF-A5A3-EBE0108CBD47}" type="presOf" srcId="{AD3E3913-60BD-4F64-AF48-0817BAA94C94}" destId="{69F6510D-0663-499A-AE77-B0C889A643FF}" srcOrd="0" destOrd="0" presId="urn:microsoft.com/office/officeart/2016/7/layout/RepeatingBendingProcessNew"/>
    <dgm:cxn modelId="{1F549D24-1E50-4243-B2FA-85B716A1743A}" type="presOf" srcId="{88877153-AEE8-494E-86B6-FB18255A1E9C}" destId="{0AE988EC-5F7A-4463-8C1C-F2712685EB23}" srcOrd="0" destOrd="0" presId="urn:microsoft.com/office/officeart/2016/7/layout/RepeatingBendingProcessNew"/>
    <dgm:cxn modelId="{9293B528-00A9-4707-90A2-EEA1327D057D}" type="presOf" srcId="{31E9EF3C-9C8D-41F5-A33C-90BC9A3DE95A}" destId="{10957E1F-E491-435B-B613-93AD701A33F5}" srcOrd="0" destOrd="0" presId="urn:microsoft.com/office/officeart/2016/7/layout/RepeatingBendingProcessNew"/>
    <dgm:cxn modelId="{88E24C2A-6285-43D1-90C4-D3E8BF43BE8A}" type="presOf" srcId="{5CF09586-D454-4089-8F91-80CD10EDCF25}" destId="{EFCEEB04-488B-46B1-BDD4-97E9357BD1D0}" srcOrd="1" destOrd="0" presId="urn:microsoft.com/office/officeart/2016/7/layout/RepeatingBendingProcessNew"/>
    <dgm:cxn modelId="{A277132D-FE81-4E27-AEAB-1944F39F5415}" type="presOf" srcId="{C6E5D6E6-BC3B-4105-AAF8-2B6763F5DDF2}" destId="{6327F5E6-57C6-40B1-9C03-C1545CE76809}" srcOrd="0" destOrd="0" presId="urn:microsoft.com/office/officeart/2016/7/layout/RepeatingBendingProcessNew"/>
    <dgm:cxn modelId="{3912B043-6A9C-40AB-B938-8F4BEFE2E0C8}" type="presOf" srcId="{5CF09586-D454-4089-8F91-80CD10EDCF25}" destId="{3630A6D1-6554-4D7F-AB75-912C3BAB8AFD}" srcOrd="0" destOrd="0" presId="urn:microsoft.com/office/officeart/2016/7/layout/RepeatingBendingProcessNew"/>
    <dgm:cxn modelId="{2DB0576E-7CAE-4A6A-94A4-EAA43E7035AF}" type="presOf" srcId="{00EF0FCC-7622-45B5-A9FE-B4558A0DE78B}" destId="{B6E070ED-19BB-4876-A764-12F80960927E}" srcOrd="0" destOrd="0" presId="urn:microsoft.com/office/officeart/2016/7/layout/RepeatingBendingProcessNew"/>
    <dgm:cxn modelId="{6C498F76-7C33-4E7C-8FF2-0F99DE0B9B6B}" type="presOf" srcId="{DD02FF82-1C94-4186-B962-996977CF5671}" destId="{5644BCB0-0373-4FD1-A02E-9E001AE1B6C1}" srcOrd="0" destOrd="0" presId="urn:microsoft.com/office/officeart/2016/7/layout/RepeatingBendingProcessNew"/>
    <dgm:cxn modelId="{EE8ADD57-0C40-4B93-B1E3-AB4D61E7C203}" type="presOf" srcId="{AD5899F1-524A-490D-A442-0531B5F3C31B}" destId="{FF292F95-E39B-4344-8E9F-D47A70B2CE86}" srcOrd="1" destOrd="0" presId="urn:microsoft.com/office/officeart/2016/7/layout/RepeatingBendingProcessNew"/>
    <dgm:cxn modelId="{3C11BE7E-B83F-4A6F-BFE2-EFEC14CB4546}" srcId="{88877153-AEE8-494E-86B6-FB18255A1E9C}" destId="{00EF0FCC-7622-45B5-A9FE-B4558A0DE78B}" srcOrd="6" destOrd="0" parTransId="{AB81BBF6-9E36-4484-B3E2-6459ACEFBBB6}" sibTransId="{9BC4BB3F-4D90-4E04-80B0-213EE24D9C1C}"/>
    <dgm:cxn modelId="{74CFD981-B6D0-49B2-8268-4E1C05055C45}" type="presOf" srcId="{B52C19A8-4F62-4308-9E8B-0A4151D56655}" destId="{5577842D-E6F6-4583-B2B7-DEE6F490FD9C}" srcOrd="0" destOrd="0" presId="urn:microsoft.com/office/officeart/2016/7/layout/RepeatingBendingProcessNew"/>
    <dgm:cxn modelId="{DE2E7D84-C345-4A0E-9DF4-09B8EEB69536}" type="presOf" srcId="{30F580DD-0D66-49DE-8446-8960D02E53B1}" destId="{0FF95D21-387B-4AC0-9695-A2895DC0B92E}" srcOrd="0" destOrd="0" presId="urn:microsoft.com/office/officeart/2016/7/layout/RepeatingBendingProcessNew"/>
    <dgm:cxn modelId="{CC17868B-DBB0-48BA-A41D-C9A08E8EC4DE}" type="presOf" srcId="{1E2AA6E6-3E58-48B0-930E-69572665666F}" destId="{F161323D-255E-428C-A107-0882856F5C14}" srcOrd="0" destOrd="0" presId="urn:microsoft.com/office/officeart/2016/7/layout/RepeatingBendingProcessNew"/>
    <dgm:cxn modelId="{64D064A7-0C34-47D8-A295-8168D2FEE9A1}" type="presOf" srcId="{BDC93E65-1852-470E-8D02-14E2D35FCC49}" destId="{9886D3B9-1310-4DFF-9D17-5238FD1FD753}" srcOrd="0" destOrd="0" presId="urn:microsoft.com/office/officeart/2016/7/layout/RepeatingBendingProcessNew"/>
    <dgm:cxn modelId="{706CDBAA-4DE4-4AD1-8835-10404AB006FE}" type="presOf" srcId="{C6E5D6E6-BC3B-4105-AAF8-2B6763F5DDF2}" destId="{EC207396-34C1-41EC-8023-B953A59EF029}" srcOrd="1" destOrd="0" presId="urn:microsoft.com/office/officeart/2016/7/layout/RepeatingBendingProcessNew"/>
    <dgm:cxn modelId="{46BF03AD-F4D2-4BE4-B2F0-E613B499D31C}" srcId="{88877153-AEE8-494E-86B6-FB18255A1E9C}" destId="{AD3E3913-60BD-4F64-AF48-0817BAA94C94}" srcOrd="0" destOrd="0" parTransId="{877E7B83-19F3-4B5D-B3D7-CA2FCA65310F}" sibTransId="{BDC93E65-1852-470E-8D02-14E2D35FCC49}"/>
    <dgm:cxn modelId="{AEF89BB8-9C40-4952-A77F-A302D26629AB}" srcId="{88877153-AEE8-494E-86B6-FB18255A1E9C}" destId="{B52C19A8-4F62-4308-9E8B-0A4151D56655}" srcOrd="3" destOrd="0" parTransId="{AE9206AC-FB81-4C7F-960E-58BB3F7FC7A7}" sibTransId="{20A8BF04-08BE-4B43-BB8E-10D09815E389}"/>
    <dgm:cxn modelId="{F94782BC-1467-4A69-AFC3-770674B00BA9}" srcId="{88877153-AEE8-494E-86B6-FB18255A1E9C}" destId="{30F580DD-0D66-49DE-8446-8960D02E53B1}" srcOrd="4" destOrd="0" parTransId="{F6C6F767-FDB6-41C9-8951-BE62B151536C}" sibTransId="{AD5899F1-524A-490D-A442-0531B5F3C31B}"/>
    <dgm:cxn modelId="{D4D45FC1-A029-47BF-9815-6239EFCE52C2}" srcId="{88877153-AEE8-494E-86B6-FB18255A1E9C}" destId="{2C79E4DF-42D7-4DB3-A6EB-DF59546CB338}" srcOrd="1" destOrd="0" parTransId="{ECDE8227-8636-4EF3-95E7-FA746E34C3B4}" sibTransId="{C6E5D6E6-BC3B-4105-AAF8-2B6763F5DDF2}"/>
    <dgm:cxn modelId="{947FA3DB-A50B-4390-B077-D97A5A63F626}" type="presOf" srcId="{BDC93E65-1852-470E-8D02-14E2D35FCC49}" destId="{6086A019-7B68-47FE-AE41-40895E6340C6}" srcOrd="1" destOrd="0" presId="urn:microsoft.com/office/officeart/2016/7/layout/RepeatingBendingProcessNew"/>
    <dgm:cxn modelId="{5D45E9DB-922A-4EFF-BDEF-C65F53BB285F}" type="presOf" srcId="{20A8BF04-08BE-4B43-BB8E-10D09815E389}" destId="{8457536F-E523-4CA9-88CE-019C3AF7FAC9}" srcOrd="0" destOrd="0" presId="urn:microsoft.com/office/officeart/2016/7/layout/RepeatingBendingProcessNew"/>
    <dgm:cxn modelId="{3A81D4DC-110D-49EC-B879-4DDE03513415}" type="presOf" srcId="{AD5899F1-524A-490D-A442-0531B5F3C31B}" destId="{BFCF403D-FD54-42A2-A98F-229DB01C891F}" srcOrd="0" destOrd="0" presId="urn:microsoft.com/office/officeart/2016/7/layout/RepeatingBendingProcessNew"/>
    <dgm:cxn modelId="{6DDCD4DF-333D-4021-B7B7-3922FEFE0704}" srcId="{88877153-AEE8-494E-86B6-FB18255A1E9C}" destId="{31E9EF3C-9C8D-41F5-A33C-90BC9A3DE95A}" srcOrd="5" destOrd="0" parTransId="{61CC9C10-32DE-4FAD-BA36-F95334053D5B}" sibTransId="{5CF09586-D454-4089-8F91-80CD10EDCF25}"/>
    <dgm:cxn modelId="{7D466DF0-F199-4E68-845F-F49A073FC8CD}" type="presOf" srcId="{1E2AA6E6-3E58-48B0-930E-69572665666F}" destId="{F27C605D-4B76-4F6F-9E8E-ABE46DC052B1}" srcOrd="1" destOrd="0" presId="urn:microsoft.com/office/officeart/2016/7/layout/RepeatingBendingProcessNew"/>
    <dgm:cxn modelId="{66508EFC-DB26-4DB5-BA7D-03A3789904D6}" type="presOf" srcId="{2C79E4DF-42D7-4DB3-A6EB-DF59546CB338}" destId="{43B22E7D-604D-4C37-962E-9C7A164DC546}" srcOrd="0" destOrd="0" presId="urn:microsoft.com/office/officeart/2016/7/layout/RepeatingBendingProcessNew"/>
    <dgm:cxn modelId="{00201450-34AD-4817-9DB8-87FCA6FF05E4}" type="presParOf" srcId="{0AE988EC-5F7A-4463-8C1C-F2712685EB23}" destId="{69F6510D-0663-499A-AE77-B0C889A643FF}" srcOrd="0" destOrd="0" presId="urn:microsoft.com/office/officeart/2016/7/layout/RepeatingBendingProcessNew"/>
    <dgm:cxn modelId="{E907C303-237D-4AFC-A4E7-D4813AA2E5B4}" type="presParOf" srcId="{0AE988EC-5F7A-4463-8C1C-F2712685EB23}" destId="{9886D3B9-1310-4DFF-9D17-5238FD1FD753}" srcOrd="1" destOrd="0" presId="urn:microsoft.com/office/officeart/2016/7/layout/RepeatingBendingProcessNew"/>
    <dgm:cxn modelId="{8ACE1F8A-F50C-46C6-B426-2593719EDDF0}" type="presParOf" srcId="{9886D3B9-1310-4DFF-9D17-5238FD1FD753}" destId="{6086A019-7B68-47FE-AE41-40895E6340C6}" srcOrd="0" destOrd="0" presId="urn:microsoft.com/office/officeart/2016/7/layout/RepeatingBendingProcessNew"/>
    <dgm:cxn modelId="{C6D2490B-DCE2-4B5E-BEBE-E0AA6F3337AD}" type="presParOf" srcId="{0AE988EC-5F7A-4463-8C1C-F2712685EB23}" destId="{43B22E7D-604D-4C37-962E-9C7A164DC546}" srcOrd="2" destOrd="0" presId="urn:microsoft.com/office/officeart/2016/7/layout/RepeatingBendingProcessNew"/>
    <dgm:cxn modelId="{0EC87CAC-C9A3-4B9B-ABF2-016A3954727A}" type="presParOf" srcId="{0AE988EC-5F7A-4463-8C1C-F2712685EB23}" destId="{6327F5E6-57C6-40B1-9C03-C1545CE76809}" srcOrd="3" destOrd="0" presId="urn:microsoft.com/office/officeart/2016/7/layout/RepeatingBendingProcessNew"/>
    <dgm:cxn modelId="{5AC6B61B-25EF-40EE-B2BF-1B7A8639D383}" type="presParOf" srcId="{6327F5E6-57C6-40B1-9C03-C1545CE76809}" destId="{EC207396-34C1-41EC-8023-B953A59EF029}" srcOrd="0" destOrd="0" presId="urn:microsoft.com/office/officeart/2016/7/layout/RepeatingBendingProcessNew"/>
    <dgm:cxn modelId="{BC777AC2-EA3F-4574-8BB0-4A0B5B69BAC2}" type="presParOf" srcId="{0AE988EC-5F7A-4463-8C1C-F2712685EB23}" destId="{5644BCB0-0373-4FD1-A02E-9E001AE1B6C1}" srcOrd="4" destOrd="0" presId="urn:microsoft.com/office/officeart/2016/7/layout/RepeatingBendingProcessNew"/>
    <dgm:cxn modelId="{E8724574-88B8-4362-970C-05BD4291E458}" type="presParOf" srcId="{0AE988EC-5F7A-4463-8C1C-F2712685EB23}" destId="{F161323D-255E-428C-A107-0882856F5C14}" srcOrd="5" destOrd="0" presId="urn:microsoft.com/office/officeart/2016/7/layout/RepeatingBendingProcessNew"/>
    <dgm:cxn modelId="{EFC8811D-5F68-4D87-8DF4-243BC45A0F60}" type="presParOf" srcId="{F161323D-255E-428C-A107-0882856F5C14}" destId="{F27C605D-4B76-4F6F-9E8E-ABE46DC052B1}" srcOrd="0" destOrd="0" presId="urn:microsoft.com/office/officeart/2016/7/layout/RepeatingBendingProcessNew"/>
    <dgm:cxn modelId="{00CDD78F-666D-40B1-A8F0-2E25959E3562}" type="presParOf" srcId="{0AE988EC-5F7A-4463-8C1C-F2712685EB23}" destId="{5577842D-E6F6-4583-B2B7-DEE6F490FD9C}" srcOrd="6" destOrd="0" presId="urn:microsoft.com/office/officeart/2016/7/layout/RepeatingBendingProcessNew"/>
    <dgm:cxn modelId="{C3B638C4-A93D-4B09-9F3C-54B15992470D}" type="presParOf" srcId="{0AE988EC-5F7A-4463-8C1C-F2712685EB23}" destId="{8457536F-E523-4CA9-88CE-019C3AF7FAC9}" srcOrd="7" destOrd="0" presId="urn:microsoft.com/office/officeart/2016/7/layout/RepeatingBendingProcessNew"/>
    <dgm:cxn modelId="{408ABDEE-113D-4A98-928D-CC015EC22E7F}" type="presParOf" srcId="{8457536F-E523-4CA9-88CE-019C3AF7FAC9}" destId="{911E7604-C8BB-40A3-AD0B-5748E5AC6BFE}" srcOrd="0" destOrd="0" presId="urn:microsoft.com/office/officeart/2016/7/layout/RepeatingBendingProcessNew"/>
    <dgm:cxn modelId="{8D49367F-7C20-4066-8FF8-A87AA0280549}" type="presParOf" srcId="{0AE988EC-5F7A-4463-8C1C-F2712685EB23}" destId="{0FF95D21-387B-4AC0-9695-A2895DC0B92E}" srcOrd="8" destOrd="0" presId="urn:microsoft.com/office/officeart/2016/7/layout/RepeatingBendingProcessNew"/>
    <dgm:cxn modelId="{7BABC780-FB15-4CD5-B515-BBB40753B235}" type="presParOf" srcId="{0AE988EC-5F7A-4463-8C1C-F2712685EB23}" destId="{BFCF403D-FD54-42A2-A98F-229DB01C891F}" srcOrd="9" destOrd="0" presId="urn:microsoft.com/office/officeart/2016/7/layout/RepeatingBendingProcessNew"/>
    <dgm:cxn modelId="{8A3AEDF8-6F4D-4971-ABB8-053CAEE66AF3}" type="presParOf" srcId="{BFCF403D-FD54-42A2-A98F-229DB01C891F}" destId="{FF292F95-E39B-4344-8E9F-D47A70B2CE86}" srcOrd="0" destOrd="0" presId="urn:microsoft.com/office/officeart/2016/7/layout/RepeatingBendingProcessNew"/>
    <dgm:cxn modelId="{4FE03F2B-B596-4CDB-988E-CCF8B1CDC178}" type="presParOf" srcId="{0AE988EC-5F7A-4463-8C1C-F2712685EB23}" destId="{10957E1F-E491-435B-B613-93AD701A33F5}" srcOrd="10" destOrd="0" presId="urn:microsoft.com/office/officeart/2016/7/layout/RepeatingBendingProcessNew"/>
    <dgm:cxn modelId="{9FF777BD-DB63-4402-9671-2A52F73B73BD}" type="presParOf" srcId="{0AE988EC-5F7A-4463-8C1C-F2712685EB23}" destId="{3630A6D1-6554-4D7F-AB75-912C3BAB8AFD}" srcOrd="11" destOrd="0" presId="urn:microsoft.com/office/officeart/2016/7/layout/RepeatingBendingProcessNew"/>
    <dgm:cxn modelId="{BB13FF4A-80CF-48FF-B1D1-9B79F0D29DF8}" type="presParOf" srcId="{3630A6D1-6554-4D7F-AB75-912C3BAB8AFD}" destId="{EFCEEB04-488B-46B1-BDD4-97E9357BD1D0}" srcOrd="0" destOrd="0" presId="urn:microsoft.com/office/officeart/2016/7/layout/RepeatingBendingProcessNew"/>
    <dgm:cxn modelId="{9BCA1153-DD53-4E2C-97A6-56E3EF08C639}" type="presParOf" srcId="{0AE988EC-5F7A-4463-8C1C-F2712685EB23}" destId="{B6E070ED-19BB-4876-A764-12F80960927E}"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DDBE58-C70A-4BA6-A831-D7357D35EC92}">
      <dsp:nvSpPr>
        <dsp:cNvPr id="0" name=""/>
        <dsp:cNvSpPr/>
      </dsp:nvSpPr>
      <dsp:spPr>
        <a:xfrm>
          <a:off x="0" y="2794"/>
          <a:ext cx="4967316" cy="12730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ECE157-7DFF-418F-B701-5B63C45C94D3}">
      <dsp:nvSpPr>
        <dsp:cNvPr id="0" name=""/>
        <dsp:cNvSpPr/>
      </dsp:nvSpPr>
      <dsp:spPr>
        <a:xfrm>
          <a:off x="385104" y="289236"/>
          <a:ext cx="700874" cy="7001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163F26-0227-4FF1-996A-12CCE14B3480}">
      <dsp:nvSpPr>
        <dsp:cNvPr id="0" name=""/>
        <dsp:cNvSpPr/>
      </dsp:nvSpPr>
      <dsp:spPr>
        <a:xfrm>
          <a:off x="1471083" y="2794"/>
          <a:ext cx="3320573" cy="1274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865" tIns="134865" rIns="134865" bIns="134865"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
            </a:rPr>
            <a:t>For my business idea I have choose is Limited Company.</a:t>
          </a:r>
          <a:endParaRPr lang="en-US" sz="1400" kern="1200" dirty="0">
            <a:latin typeface="Arial "/>
          </a:endParaRPr>
        </a:p>
      </dsp:txBody>
      <dsp:txXfrm>
        <a:off x="1471083" y="2794"/>
        <a:ext cx="3320573" cy="1274317"/>
      </dsp:txXfrm>
    </dsp:sp>
    <dsp:sp modelId="{F17D686E-20E7-4822-95E0-151C7E0ECE4C}">
      <dsp:nvSpPr>
        <dsp:cNvPr id="0" name=""/>
        <dsp:cNvSpPr/>
      </dsp:nvSpPr>
      <dsp:spPr>
        <a:xfrm>
          <a:off x="0" y="1538510"/>
          <a:ext cx="4967316" cy="12730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AC9F40-C711-4C81-ADC8-8F7675BCB536}">
      <dsp:nvSpPr>
        <dsp:cNvPr id="0" name=""/>
        <dsp:cNvSpPr/>
      </dsp:nvSpPr>
      <dsp:spPr>
        <a:xfrm>
          <a:off x="385104" y="1824951"/>
          <a:ext cx="700874" cy="7001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85932B-F2CB-4DA4-83D8-A88ED5E0FDF5}">
      <dsp:nvSpPr>
        <dsp:cNvPr id="0" name=""/>
        <dsp:cNvSpPr/>
      </dsp:nvSpPr>
      <dsp:spPr>
        <a:xfrm>
          <a:off x="1471083" y="1538510"/>
          <a:ext cx="3320573" cy="1274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865" tIns="134865" rIns="134865" bIns="134865"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
            </a:rPr>
            <a:t>This legal structure offers several advantages that make it suitable for a small to medium-sized family-run business while providing professional credibility and financial protection.</a:t>
          </a:r>
          <a:endParaRPr lang="en-US" sz="1400" kern="1200" dirty="0">
            <a:latin typeface="Arial "/>
          </a:endParaRPr>
        </a:p>
      </dsp:txBody>
      <dsp:txXfrm>
        <a:off x="1471083" y="1538510"/>
        <a:ext cx="3320573" cy="1274317"/>
      </dsp:txXfrm>
    </dsp:sp>
    <dsp:sp modelId="{337E2CD1-F74A-43F3-B415-6B9E0C463D7A}">
      <dsp:nvSpPr>
        <dsp:cNvPr id="0" name=""/>
        <dsp:cNvSpPr/>
      </dsp:nvSpPr>
      <dsp:spPr>
        <a:xfrm>
          <a:off x="0" y="3074226"/>
          <a:ext cx="4967316" cy="12730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96761C-493D-449E-BEC5-9541D9CB997C}">
      <dsp:nvSpPr>
        <dsp:cNvPr id="0" name=""/>
        <dsp:cNvSpPr/>
      </dsp:nvSpPr>
      <dsp:spPr>
        <a:xfrm>
          <a:off x="385104" y="3360667"/>
          <a:ext cx="700874" cy="7001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92C726-5BF2-4EB9-ADC8-5DFDD7E3A1A5}">
      <dsp:nvSpPr>
        <dsp:cNvPr id="0" name=""/>
        <dsp:cNvSpPr/>
      </dsp:nvSpPr>
      <dsp:spPr>
        <a:xfrm>
          <a:off x="1471083" y="3074226"/>
          <a:ext cx="3320573" cy="1274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865" tIns="134865" rIns="134865" bIns="134865"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
            </a:rPr>
            <a:t>Summary: Company provides a balance of legal protection, tax efficiency, professional credibility, a long-term growth opportunities, making it an ideal structure for a small family-owned business.</a:t>
          </a:r>
          <a:endParaRPr lang="en-US" sz="1400" kern="1200" dirty="0">
            <a:latin typeface="Arial "/>
          </a:endParaRPr>
        </a:p>
      </dsp:txBody>
      <dsp:txXfrm>
        <a:off x="1471083" y="3074226"/>
        <a:ext cx="3320573" cy="12743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DCA28B-8E77-4BCC-BAA2-3C9A0D739779}">
      <dsp:nvSpPr>
        <dsp:cNvPr id="0" name=""/>
        <dsp:cNvSpPr/>
      </dsp:nvSpPr>
      <dsp:spPr>
        <a:xfrm>
          <a:off x="1491447" y="1619738"/>
          <a:ext cx="2058757" cy="1780908"/>
        </a:xfrm>
        <a:prstGeom prst="hexagon">
          <a:avLst>
            <a:gd name="adj" fmla="val 28570"/>
            <a:gd name="vf" fmla="val 115470"/>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
            </a:rPr>
            <a:t>Reasons for choosing Limited company </a:t>
          </a:r>
        </a:p>
      </dsp:txBody>
      <dsp:txXfrm>
        <a:off x="1832612" y="1914859"/>
        <a:ext cx="1376427" cy="1190666"/>
      </dsp:txXfrm>
    </dsp:sp>
    <dsp:sp modelId="{FD8A721D-C80D-48D3-B61F-7FFC8742724C}">
      <dsp:nvSpPr>
        <dsp:cNvPr id="0" name=""/>
        <dsp:cNvSpPr/>
      </dsp:nvSpPr>
      <dsp:spPr>
        <a:xfrm>
          <a:off x="2780625" y="767693"/>
          <a:ext cx="776763" cy="66928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087EDE-2C00-4296-9418-D5E495E43D00}">
      <dsp:nvSpPr>
        <dsp:cNvPr id="0" name=""/>
        <dsp:cNvSpPr/>
      </dsp:nvSpPr>
      <dsp:spPr>
        <a:xfrm>
          <a:off x="1681088" y="0"/>
          <a:ext cx="1687137" cy="1459572"/>
        </a:xfrm>
        <a:prstGeom prst="hexagon">
          <a:avLst>
            <a:gd name="adj" fmla="val 28570"/>
            <a:gd name="vf" fmla="val 115470"/>
          </a:avLst>
        </a:prstGeom>
        <a:solidFill>
          <a:schemeClr val="accent2">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Font typeface="+mj-lt"/>
            <a:buNone/>
          </a:pPr>
          <a:r>
            <a:rPr lang="en-GB" sz="900" u="sng" kern="1200" dirty="0">
              <a:latin typeface="Arial "/>
            </a:rPr>
            <a:t>Separate Legal Entity</a:t>
          </a:r>
        </a:p>
        <a:p>
          <a:pPr marL="0" lvl="0" indent="0" algn="ctr" defTabSz="400050">
            <a:lnSpc>
              <a:spcPct val="90000"/>
            </a:lnSpc>
            <a:spcBef>
              <a:spcPct val="0"/>
            </a:spcBef>
            <a:spcAft>
              <a:spcPct val="35000"/>
            </a:spcAft>
            <a:buFont typeface="+mj-lt"/>
            <a:buNone/>
          </a:pPr>
          <a:r>
            <a:rPr lang="en-GB" sz="900" kern="1200" dirty="0">
              <a:latin typeface="Arial "/>
            </a:rPr>
            <a:t>A limited Company is treated as a separate legal entity from its owners, allowing it to own assets and incur liabilities </a:t>
          </a:r>
          <a:r>
            <a:rPr lang="en-GB" sz="900" kern="1200" dirty="0" err="1">
              <a:latin typeface="Arial "/>
            </a:rPr>
            <a:t>independly</a:t>
          </a:r>
          <a:r>
            <a:rPr lang="en-GB" sz="900" kern="1200" dirty="0">
              <a:latin typeface="Arial "/>
            </a:rPr>
            <a:t> (Companies House, 2024)</a:t>
          </a:r>
        </a:p>
      </dsp:txBody>
      <dsp:txXfrm>
        <a:off x="1960683" y="241882"/>
        <a:ext cx="1127947" cy="975808"/>
      </dsp:txXfrm>
    </dsp:sp>
    <dsp:sp modelId="{584B8FB6-6C25-44F5-9CD9-600D41D2D1C0}">
      <dsp:nvSpPr>
        <dsp:cNvPr id="0" name=""/>
        <dsp:cNvSpPr/>
      </dsp:nvSpPr>
      <dsp:spPr>
        <a:xfrm>
          <a:off x="3687168" y="2018899"/>
          <a:ext cx="776763" cy="66928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8CB849-9DCF-4BFB-B542-A5B3632E2143}">
      <dsp:nvSpPr>
        <dsp:cNvPr id="0" name=""/>
        <dsp:cNvSpPr/>
      </dsp:nvSpPr>
      <dsp:spPr>
        <a:xfrm>
          <a:off x="3228389" y="897734"/>
          <a:ext cx="1687137" cy="1459572"/>
        </a:xfrm>
        <a:prstGeom prst="hexagon">
          <a:avLst>
            <a:gd name="adj" fmla="val 28570"/>
            <a:gd name="vf" fmla="val 115470"/>
          </a:avLst>
        </a:prstGeom>
        <a:solidFill>
          <a:schemeClr val="accent2">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Font typeface="+mj-lt"/>
            <a:buNone/>
          </a:pPr>
          <a:r>
            <a:rPr lang="en-GB" sz="900" u="sng" kern="1200" dirty="0">
              <a:latin typeface="Arial "/>
            </a:rPr>
            <a:t>Tax Efficiency </a:t>
          </a:r>
        </a:p>
        <a:p>
          <a:pPr marL="0" lvl="0" indent="0" algn="ctr" defTabSz="400050">
            <a:lnSpc>
              <a:spcPct val="90000"/>
            </a:lnSpc>
            <a:spcBef>
              <a:spcPct val="0"/>
            </a:spcBef>
            <a:spcAft>
              <a:spcPct val="35000"/>
            </a:spcAft>
            <a:buFont typeface="+mj-lt"/>
            <a:buNone/>
          </a:pPr>
          <a:r>
            <a:rPr lang="en-GB" sz="900" kern="1200" dirty="0">
              <a:latin typeface="Arial "/>
            </a:rPr>
            <a:t>Limited Companies often benefit from lower corporation tax rates and flexible dividend payments, making them more tax efficient than sole trades (HMRC, 2024) </a:t>
          </a:r>
        </a:p>
      </dsp:txBody>
      <dsp:txXfrm>
        <a:off x="3507984" y="1139616"/>
        <a:ext cx="1127947" cy="975808"/>
      </dsp:txXfrm>
    </dsp:sp>
    <dsp:sp modelId="{875FF6DE-5762-49D4-8F14-731028FE0E6E}">
      <dsp:nvSpPr>
        <dsp:cNvPr id="0" name=""/>
        <dsp:cNvSpPr/>
      </dsp:nvSpPr>
      <dsp:spPr>
        <a:xfrm>
          <a:off x="3057424" y="3431274"/>
          <a:ext cx="776763" cy="66928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8C3DDD-EFC3-47A5-8A97-F7D056621825}">
      <dsp:nvSpPr>
        <dsp:cNvPr id="0" name=""/>
        <dsp:cNvSpPr/>
      </dsp:nvSpPr>
      <dsp:spPr>
        <a:xfrm>
          <a:off x="3228389" y="2662576"/>
          <a:ext cx="1687137" cy="1459572"/>
        </a:xfrm>
        <a:prstGeom prst="hexagon">
          <a:avLst>
            <a:gd name="adj" fmla="val 28570"/>
            <a:gd name="vf" fmla="val 115470"/>
          </a:avLst>
        </a:prstGeom>
        <a:solidFill>
          <a:schemeClr val="accent2">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Font typeface="+mj-lt"/>
            <a:buNone/>
          </a:pPr>
          <a:r>
            <a:rPr lang="en-GB" sz="900" u="sng" kern="1200" dirty="0">
              <a:latin typeface="Arial "/>
            </a:rPr>
            <a:t>Company Pension Schemes</a:t>
          </a:r>
        </a:p>
        <a:p>
          <a:pPr marL="0" lvl="0" indent="0" algn="ctr" defTabSz="400050">
            <a:lnSpc>
              <a:spcPct val="90000"/>
            </a:lnSpc>
            <a:spcBef>
              <a:spcPct val="0"/>
            </a:spcBef>
            <a:spcAft>
              <a:spcPct val="35000"/>
            </a:spcAft>
            <a:buFont typeface="+mj-lt"/>
            <a:buNone/>
          </a:pPr>
          <a:r>
            <a:rPr lang="en-GB" sz="900" kern="1200" dirty="0">
              <a:latin typeface="Arial "/>
            </a:rPr>
            <a:t> Operating as a Limited Company enables access to structured pension schemes for directors and employees (MoneyHelper, 2024)</a:t>
          </a:r>
        </a:p>
      </dsp:txBody>
      <dsp:txXfrm>
        <a:off x="3507984" y="2904458"/>
        <a:ext cx="1127947" cy="975808"/>
      </dsp:txXfrm>
    </dsp:sp>
    <dsp:sp modelId="{6D360F6F-AE07-41F1-933C-B68114927E78}">
      <dsp:nvSpPr>
        <dsp:cNvPr id="0" name=""/>
        <dsp:cNvSpPr/>
      </dsp:nvSpPr>
      <dsp:spPr>
        <a:xfrm>
          <a:off x="1495278" y="3577884"/>
          <a:ext cx="776763" cy="66928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A75260-9BAC-4C26-B2BC-6CCE50E4A3D7}">
      <dsp:nvSpPr>
        <dsp:cNvPr id="0" name=""/>
        <dsp:cNvSpPr/>
      </dsp:nvSpPr>
      <dsp:spPr>
        <a:xfrm>
          <a:off x="1681088" y="3561315"/>
          <a:ext cx="1687137" cy="1459572"/>
        </a:xfrm>
        <a:prstGeom prst="hexagon">
          <a:avLst>
            <a:gd name="adj" fmla="val 28570"/>
            <a:gd name="vf" fmla="val 115470"/>
          </a:avLst>
        </a:prstGeom>
        <a:solidFill>
          <a:schemeClr val="accent2">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Font typeface="+mj-lt"/>
            <a:buNone/>
          </a:pPr>
          <a:r>
            <a:rPr lang="en-GB" sz="800" u="sng" kern="1200" dirty="0">
              <a:latin typeface="Arial "/>
            </a:rPr>
            <a:t>Limited Liability</a:t>
          </a:r>
        </a:p>
        <a:p>
          <a:pPr marL="0" lvl="0" indent="0" algn="ctr" defTabSz="355600">
            <a:lnSpc>
              <a:spcPct val="90000"/>
            </a:lnSpc>
            <a:spcBef>
              <a:spcPct val="0"/>
            </a:spcBef>
            <a:spcAft>
              <a:spcPct val="35000"/>
            </a:spcAft>
            <a:buFont typeface="+mj-lt"/>
            <a:buNone/>
          </a:pPr>
          <a:r>
            <a:rPr lang="en-GB" sz="800" kern="1200" dirty="0">
              <a:latin typeface="Arial "/>
            </a:rPr>
            <a:t>Shareholders’ financial risk is limited to the amount invested in the company, protecting personal assets from business debts (Companies Act, 2006).  </a:t>
          </a:r>
        </a:p>
      </dsp:txBody>
      <dsp:txXfrm>
        <a:off x="1960683" y="3803197"/>
        <a:ext cx="1127947" cy="975808"/>
      </dsp:txXfrm>
    </dsp:sp>
    <dsp:sp modelId="{7DF50DD6-8A4E-420E-AE67-E33BA93A4544}">
      <dsp:nvSpPr>
        <dsp:cNvPr id="0" name=""/>
        <dsp:cNvSpPr/>
      </dsp:nvSpPr>
      <dsp:spPr>
        <a:xfrm>
          <a:off x="573889" y="2327181"/>
          <a:ext cx="776763" cy="66928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36921D-C060-47E4-AED4-4D2CCB54F9CA}">
      <dsp:nvSpPr>
        <dsp:cNvPr id="0" name=""/>
        <dsp:cNvSpPr/>
      </dsp:nvSpPr>
      <dsp:spPr>
        <a:xfrm>
          <a:off x="126604" y="2663581"/>
          <a:ext cx="1687137" cy="1459572"/>
        </a:xfrm>
        <a:prstGeom prst="hexagon">
          <a:avLst>
            <a:gd name="adj" fmla="val 28570"/>
            <a:gd name="vf" fmla="val 115470"/>
          </a:avLst>
        </a:prstGeom>
        <a:solidFill>
          <a:schemeClr val="accent2">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Font typeface="+mj-lt"/>
            <a:buNone/>
          </a:pPr>
          <a:r>
            <a:rPr lang="en-GB" sz="800" u="sng" kern="1200" dirty="0">
              <a:latin typeface="Arial "/>
            </a:rPr>
            <a:t>Professional Status 	and Credibility </a:t>
          </a:r>
        </a:p>
        <a:p>
          <a:pPr marL="0" lvl="0" indent="0" algn="ctr" defTabSz="355600">
            <a:lnSpc>
              <a:spcPct val="90000"/>
            </a:lnSpc>
            <a:spcBef>
              <a:spcPct val="0"/>
            </a:spcBef>
            <a:spcAft>
              <a:spcPct val="35000"/>
            </a:spcAft>
            <a:buFont typeface="+mj-lt"/>
            <a:buNone/>
          </a:pPr>
          <a:r>
            <a:rPr lang="en-GB" sz="800" kern="1200" dirty="0">
              <a:latin typeface="Arial "/>
            </a:rPr>
            <a:t>The structure enhances credibility with clients, investors, and suppliers, improving growth opportunities (Federation of small Business, 2024) </a:t>
          </a:r>
        </a:p>
      </dsp:txBody>
      <dsp:txXfrm>
        <a:off x="406199" y="2905463"/>
        <a:ext cx="1127947" cy="975808"/>
      </dsp:txXfrm>
    </dsp:sp>
    <dsp:sp modelId="{5C0CA199-F389-42D9-B2C4-211D74610982}">
      <dsp:nvSpPr>
        <dsp:cNvPr id="0" name=""/>
        <dsp:cNvSpPr/>
      </dsp:nvSpPr>
      <dsp:spPr>
        <a:xfrm>
          <a:off x="126604" y="895726"/>
          <a:ext cx="1687137" cy="1459572"/>
        </a:xfrm>
        <a:prstGeom prst="hexagon">
          <a:avLst>
            <a:gd name="adj" fmla="val 28570"/>
            <a:gd name="vf" fmla="val 115470"/>
          </a:avLst>
        </a:prstGeom>
        <a:solidFill>
          <a:schemeClr val="accent2">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u="sng" kern="1200" dirty="0">
              <a:latin typeface="Arial "/>
            </a:rPr>
            <a:t>Long-term growth opportunities </a:t>
          </a:r>
        </a:p>
        <a:p>
          <a:pPr marL="0" lvl="0" indent="0" algn="ctr" defTabSz="400050">
            <a:lnSpc>
              <a:spcPct val="90000"/>
            </a:lnSpc>
            <a:spcBef>
              <a:spcPct val="0"/>
            </a:spcBef>
            <a:spcAft>
              <a:spcPct val="35000"/>
            </a:spcAft>
            <a:buNone/>
          </a:pPr>
          <a:r>
            <a:rPr lang="en-GB" sz="900" kern="1200" dirty="0">
              <a:latin typeface="Arial "/>
            </a:rPr>
            <a:t>Business growth through easier access to investment, scalability, and strategic partnerships (British Business Bank, 2024).</a:t>
          </a:r>
        </a:p>
      </dsp:txBody>
      <dsp:txXfrm>
        <a:off x="406199" y="1137608"/>
        <a:ext cx="1127947" cy="9758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86D3B9-1310-4DFF-9D17-5238FD1FD753}">
      <dsp:nvSpPr>
        <dsp:cNvPr id="0" name=""/>
        <dsp:cNvSpPr/>
      </dsp:nvSpPr>
      <dsp:spPr>
        <a:xfrm>
          <a:off x="1269327" y="1093048"/>
          <a:ext cx="237692" cy="91440"/>
        </a:xfrm>
        <a:custGeom>
          <a:avLst/>
          <a:gdLst/>
          <a:ahLst/>
          <a:cxnLst/>
          <a:rect l="0" t="0" r="0" b="0"/>
          <a:pathLst>
            <a:path>
              <a:moveTo>
                <a:pt x="0" y="45720"/>
              </a:moveTo>
              <a:lnTo>
                <a:pt x="23769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381466" y="1137426"/>
        <a:ext cx="13414" cy="2685"/>
      </dsp:txXfrm>
    </dsp:sp>
    <dsp:sp modelId="{69F6510D-0663-499A-AE77-B0C889A643FF}">
      <dsp:nvSpPr>
        <dsp:cNvPr id="0" name=""/>
        <dsp:cNvSpPr/>
      </dsp:nvSpPr>
      <dsp:spPr>
        <a:xfrm>
          <a:off x="104636" y="16271"/>
          <a:ext cx="1166490" cy="224499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9" tIns="59998" rIns="57159" bIns="59998" numCol="1" spcCol="1270" anchor="ctr" anchorCtr="0">
          <a:noAutofit/>
        </a:bodyPr>
        <a:lstStyle/>
        <a:p>
          <a:pPr marL="0" lvl="0" indent="0" algn="ctr" defTabSz="533400">
            <a:lnSpc>
              <a:spcPct val="90000"/>
            </a:lnSpc>
            <a:spcBef>
              <a:spcPct val="0"/>
            </a:spcBef>
            <a:spcAft>
              <a:spcPct val="35000"/>
            </a:spcAft>
            <a:buNone/>
          </a:pPr>
          <a:r>
            <a:rPr lang="en-GB" sz="1200" u="sng" kern="1200" dirty="0"/>
            <a:t>Social Media Marketing </a:t>
          </a:r>
        </a:p>
        <a:p>
          <a:pPr marL="0" lvl="0" indent="0" algn="ctr" defTabSz="533400">
            <a:lnSpc>
              <a:spcPct val="90000"/>
            </a:lnSpc>
            <a:spcBef>
              <a:spcPct val="0"/>
            </a:spcBef>
            <a:spcAft>
              <a:spcPct val="35000"/>
            </a:spcAft>
            <a:buNone/>
          </a:pPr>
          <a:r>
            <a:rPr lang="en-GB" sz="1200" kern="1200" dirty="0"/>
            <a:t>Allows business to connect directly with their target audience (Kotler, et al., 2022)</a:t>
          </a:r>
        </a:p>
      </dsp:txBody>
      <dsp:txXfrm>
        <a:off x="104636" y="16271"/>
        <a:ext cx="1166490" cy="2244995"/>
      </dsp:txXfrm>
    </dsp:sp>
    <dsp:sp modelId="{6327F5E6-57C6-40B1-9C03-C1545CE76809}">
      <dsp:nvSpPr>
        <dsp:cNvPr id="0" name=""/>
        <dsp:cNvSpPr/>
      </dsp:nvSpPr>
      <dsp:spPr>
        <a:xfrm>
          <a:off x="2987358" y="1093048"/>
          <a:ext cx="237692" cy="91440"/>
        </a:xfrm>
        <a:custGeom>
          <a:avLst/>
          <a:gdLst/>
          <a:ahLst/>
          <a:cxnLst/>
          <a:rect l="0" t="0" r="0" b="0"/>
          <a:pathLst>
            <a:path>
              <a:moveTo>
                <a:pt x="0" y="45720"/>
              </a:moveTo>
              <a:lnTo>
                <a:pt x="23769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99497" y="1137426"/>
        <a:ext cx="13414" cy="2685"/>
      </dsp:txXfrm>
    </dsp:sp>
    <dsp:sp modelId="{43B22E7D-604D-4C37-962E-9C7A164DC546}">
      <dsp:nvSpPr>
        <dsp:cNvPr id="0" name=""/>
        <dsp:cNvSpPr/>
      </dsp:nvSpPr>
      <dsp:spPr>
        <a:xfrm>
          <a:off x="1539420" y="12498"/>
          <a:ext cx="1449737" cy="225254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9" tIns="59998" rIns="57159" bIns="59998" numCol="1" spcCol="1270" anchor="ctr" anchorCtr="0">
          <a:noAutofit/>
        </a:bodyPr>
        <a:lstStyle/>
        <a:p>
          <a:pPr marL="0" lvl="0" indent="0" algn="ctr" defTabSz="533400">
            <a:lnSpc>
              <a:spcPct val="90000"/>
            </a:lnSpc>
            <a:spcBef>
              <a:spcPct val="0"/>
            </a:spcBef>
            <a:spcAft>
              <a:spcPct val="35000"/>
            </a:spcAft>
            <a:buNone/>
          </a:pPr>
          <a:r>
            <a:rPr lang="en-GB" sz="1200" u="sng" kern="1200" dirty="0"/>
            <a:t>Online Presence and Google Business Listing</a:t>
          </a:r>
        </a:p>
        <a:p>
          <a:pPr marL="0" lvl="0" indent="0" algn="ctr" defTabSz="533400">
            <a:lnSpc>
              <a:spcPct val="90000"/>
            </a:lnSpc>
            <a:spcBef>
              <a:spcPct val="0"/>
            </a:spcBef>
            <a:spcAft>
              <a:spcPct val="35000"/>
            </a:spcAft>
            <a:buNone/>
          </a:pPr>
          <a:r>
            <a:rPr lang="en-GB" sz="1200" kern="1200" dirty="0"/>
            <a:t>A strong presence and an optimized Google Business profile improve local visibility and credibility (Chaffev and Ellis-Chadwick, 2022)</a:t>
          </a:r>
        </a:p>
      </dsp:txBody>
      <dsp:txXfrm>
        <a:off x="1539420" y="12498"/>
        <a:ext cx="1449737" cy="2252540"/>
      </dsp:txXfrm>
    </dsp:sp>
    <dsp:sp modelId="{F161323D-255E-428C-A107-0882856F5C14}">
      <dsp:nvSpPr>
        <dsp:cNvPr id="0" name=""/>
        <dsp:cNvSpPr/>
      </dsp:nvSpPr>
      <dsp:spPr>
        <a:xfrm>
          <a:off x="4422141" y="1093048"/>
          <a:ext cx="237692" cy="91440"/>
        </a:xfrm>
        <a:custGeom>
          <a:avLst/>
          <a:gdLst/>
          <a:ahLst/>
          <a:cxnLst/>
          <a:rect l="0" t="0" r="0" b="0"/>
          <a:pathLst>
            <a:path>
              <a:moveTo>
                <a:pt x="0" y="45720"/>
              </a:moveTo>
              <a:lnTo>
                <a:pt x="237692"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34280" y="1137426"/>
        <a:ext cx="13414" cy="2685"/>
      </dsp:txXfrm>
    </dsp:sp>
    <dsp:sp modelId="{5644BCB0-0373-4FD1-A02E-9E001AE1B6C1}">
      <dsp:nvSpPr>
        <dsp:cNvPr id="0" name=""/>
        <dsp:cNvSpPr/>
      </dsp:nvSpPr>
      <dsp:spPr>
        <a:xfrm>
          <a:off x="3257451" y="5384"/>
          <a:ext cx="1166490" cy="226676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9" tIns="59998" rIns="57159" bIns="59998" numCol="1" spcCol="1270" anchor="ctr" anchorCtr="0">
          <a:noAutofit/>
        </a:bodyPr>
        <a:lstStyle/>
        <a:p>
          <a:pPr marL="0" lvl="0" indent="0" algn="ctr" defTabSz="533400">
            <a:lnSpc>
              <a:spcPct val="90000"/>
            </a:lnSpc>
            <a:spcBef>
              <a:spcPct val="0"/>
            </a:spcBef>
            <a:spcAft>
              <a:spcPct val="35000"/>
            </a:spcAft>
            <a:buNone/>
          </a:pPr>
          <a:r>
            <a:rPr lang="en-GB" sz="1200" u="sng" kern="1200" dirty="0"/>
            <a:t>Collaboration with Food Delivery </a:t>
          </a:r>
          <a:r>
            <a:rPr lang="en-GB" sz="1200" kern="1200" dirty="0"/>
            <a:t>Services</a:t>
          </a:r>
        </a:p>
        <a:p>
          <a:pPr marL="0" lvl="0" indent="0" algn="ctr" defTabSz="533400">
            <a:lnSpc>
              <a:spcPct val="90000"/>
            </a:lnSpc>
            <a:spcBef>
              <a:spcPct val="0"/>
            </a:spcBef>
            <a:spcAft>
              <a:spcPct val="35000"/>
            </a:spcAft>
            <a:buNone/>
          </a:pPr>
          <a:r>
            <a:rPr lang="en-GB" sz="1200" kern="1200" dirty="0"/>
            <a:t>For reaching a wider customer base  such as just Eats or Uber Eats.</a:t>
          </a:r>
        </a:p>
        <a:p>
          <a:pPr marL="0" lvl="0" indent="0" algn="ctr" defTabSz="533400">
            <a:lnSpc>
              <a:spcPct val="90000"/>
            </a:lnSpc>
            <a:spcBef>
              <a:spcPct val="0"/>
            </a:spcBef>
            <a:spcAft>
              <a:spcPct val="35000"/>
            </a:spcAft>
            <a:buNone/>
          </a:pPr>
          <a:r>
            <a:rPr lang="en-GB" sz="1200" kern="1200" dirty="0"/>
            <a:t>(Zeng,2020)</a:t>
          </a:r>
        </a:p>
      </dsp:txBody>
      <dsp:txXfrm>
        <a:off x="3257451" y="5384"/>
        <a:ext cx="1166490" cy="2266769"/>
      </dsp:txXfrm>
    </dsp:sp>
    <dsp:sp modelId="{8457536F-E523-4CA9-88CE-019C3AF7FAC9}">
      <dsp:nvSpPr>
        <dsp:cNvPr id="0" name=""/>
        <dsp:cNvSpPr/>
      </dsp:nvSpPr>
      <dsp:spPr>
        <a:xfrm>
          <a:off x="687882" y="2174352"/>
          <a:ext cx="4587597" cy="333693"/>
        </a:xfrm>
        <a:custGeom>
          <a:avLst/>
          <a:gdLst/>
          <a:ahLst/>
          <a:cxnLst/>
          <a:rect l="0" t="0" r="0" b="0"/>
          <a:pathLst>
            <a:path>
              <a:moveTo>
                <a:pt x="4587597" y="0"/>
              </a:moveTo>
              <a:lnTo>
                <a:pt x="4587597" y="183946"/>
              </a:lnTo>
              <a:lnTo>
                <a:pt x="0" y="183946"/>
              </a:lnTo>
              <a:lnTo>
                <a:pt x="0" y="333693"/>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66630" y="2339856"/>
        <a:ext cx="230101" cy="2685"/>
      </dsp:txXfrm>
    </dsp:sp>
    <dsp:sp modelId="{5577842D-E6F6-4583-B2B7-DEE6F490FD9C}">
      <dsp:nvSpPr>
        <dsp:cNvPr id="0" name=""/>
        <dsp:cNvSpPr/>
      </dsp:nvSpPr>
      <dsp:spPr>
        <a:xfrm>
          <a:off x="4692234" y="101385"/>
          <a:ext cx="1166490" cy="207476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9" tIns="59998" rIns="57159" bIns="59998" numCol="1" spcCol="1270" anchor="ctr" anchorCtr="0">
          <a:noAutofit/>
        </a:bodyPr>
        <a:lstStyle/>
        <a:p>
          <a:pPr marL="0" lvl="0" indent="0" algn="ctr" defTabSz="533400">
            <a:lnSpc>
              <a:spcPct val="90000"/>
            </a:lnSpc>
            <a:spcBef>
              <a:spcPct val="0"/>
            </a:spcBef>
            <a:spcAft>
              <a:spcPct val="35000"/>
            </a:spcAft>
            <a:buNone/>
          </a:pPr>
          <a:r>
            <a:rPr lang="en-GB" sz="1200" u="sng" kern="1200" dirty="0"/>
            <a:t>Promotions and Loyalty </a:t>
          </a:r>
          <a:r>
            <a:rPr lang="en-GB" sz="1200" kern="1200" dirty="0"/>
            <a:t>Programs </a:t>
          </a:r>
        </a:p>
        <a:p>
          <a:pPr marL="0" lvl="0" indent="0" algn="ctr" defTabSz="533400">
            <a:lnSpc>
              <a:spcPct val="90000"/>
            </a:lnSpc>
            <a:spcBef>
              <a:spcPct val="0"/>
            </a:spcBef>
            <a:spcAft>
              <a:spcPct val="35000"/>
            </a:spcAft>
            <a:buNone/>
          </a:pPr>
          <a:r>
            <a:rPr lang="en-GB" sz="1200" kern="1200" dirty="0"/>
            <a:t>Promotional offers can encourage repeat purchases (Sharp and Sharp, 1997)</a:t>
          </a:r>
        </a:p>
      </dsp:txBody>
      <dsp:txXfrm>
        <a:off x="4692234" y="101385"/>
        <a:ext cx="1166490" cy="2074766"/>
      </dsp:txXfrm>
    </dsp:sp>
    <dsp:sp modelId="{BFCF403D-FD54-42A2-A98F-229DB01C891F}">
      <dsp:nvSpPr>
        <dsp:cNvPr id="0" name=""/>
        <dsp:cNvSpPr/>
      </dsp:nvSpPr>
      <dsp:spPr>
        <a:xfrm>
          <a:off x="1269327" y="3792176"/>
          <a:ext cx="237692" cy="91440"/>
        </a:xfrm>
        <a:custGeom>
          <a:avLst/>
          <a:gdLst/>
          <a:ahLst/>
          <a:cxnLst/>
          <a:rect l="0" t="0" r="0" b="0"/>
          <a:pathLst>
            <a:path>
              <a:moveTo>
                <a:pt x="0" y="45720"/>
              </a:moveTo>
              <a:lnTo>
                <a:pt x="23769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381466" y="3836553"/>
        <a:ext cx="13414" cy="2685"/>
      </dsp:txXfrm>
    </dsp:sp>
    <dsp:sp modelId="{0FF95D21-387B-4AC0-9695-A2895DC0B92E}">
      <dsp:nvSpPr>
        <dsp:cNvPr id="0" name=""/>
        <dsp:cNvSpPr/>
      </dsp:nvSpPr>
      <dsp:spPr>
        <a:xfrm>
          <a:off x="104636" y="2540446"/>
          <a:ext cx="1166490" cy="2594900"/>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9" tIns="59998" rIns="57159" bIns="59998" numCol="1" spcCol="1270" anchor="ctr" anchorCtr="0">
          <a:noAutofit/>
        </a:bodyPr>
        <a:lstStyle/>
        <a:p>
          <a:pPr marL="0" lvl="0" indent="0" algn="ctr" defTabSz="533400">
            <a:lnSpc>
              <a:spcPct val="90000"/>
            </a:lnSpc>
            <a:spcBef>
              <a:spcPct val="0"/>
            </a:spcBef>
            <a:spcAft>
              <a:spcPct val="35000"/>
            </a:spcAft>
            <a:buNone/>
          </a:pPr>
          <a:r>
            <a:rPr lang="en-GB" sz="1200" u="sng" kern="1200" dirty="0"/>
            <a:t>Local Community Engagement </a:t>
          </a:r>
        </a:p>
        <a:p>
          <a:pPr marL="0" lvl="0" indent="0" algn="ctr" defTabSz="533400">
            <a:lnSpc>
              <a:spcPct val="90000"/>
            </a:lnSpc>
            <a:spcBef>
              <a:spcPct val="0"/>
            </a:spcBef>
            <a:spcAft>
              <a:spcPct val="35000"/>
            </a:spcAft>
            <a:buNone/>
          </a:pPr>
          <a:r>
            <a:rPr lang="en-GB" sz="1200" kern="1200" dirty="0"/>
            <a:t>Engaging with the local community helps business strengthen their reputation and build loyalty among nearby customers (</a:t>
          </a:r>
          <a:r>
            <a:rPr lang="en-GB" sz="1200" kern="1200" dirty="0" err="1"/>
            <a:t>Pansari</a:t>
          </a:r>
          <a:r>
            <a:rPr lang="en-GB" sz="1200" kern="1200" dirty="0"/>
            <a:t> and Kumar, 2017)</a:t>
          </a:r>
        </a:p>
      </dsp:txBody>
      <dsp:txXfrm>
        <a:off x="104636" y="2540446"/>
        <a:ext cx="1166490" cy="2594900"/>
      </dsp:txXfrm>
    </dsp:sp>
    <dsp:sp modelId="{3630A6D1-6554-4D7F-AB75-912C3BAB8AFD}">
      <dsp:nvSpPr>
        <dsp:cNvPr id="0" name=""/>
        <dsp:cNvSpPr/>
      </dsp:nvSpPr>
      <dsp:spPr>
        <a:xfrm>
          <a:off x="2704110" y="3792176"/>
          <a:ext cx="237692" cy="91440"/>
        </a:xfrm>
        <a:custGeom>
          <a:avLst/>
          <a:gdLst/>
          <a:ahLst/>
          <a:cxnLst/>
          <a:rect l="0" t="0" r="0" b="0"/>
          <a:pathLst>
            <a:path>
              <a:moveTo>
                <a:pt x="0" y="45720"/>
              </a:moveTo>
              <a:lnTo>
                <a:pt x="23769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16250" y="3836553"/>
        <a:ext cx="13414" cy="2685"/>
      </dsp:txXfrm>
    </dsp:sp>
    <dsp:sp modelId="{10957E1F-E491-435B-B613-93AD701A33F5}">
      <dsp:nvSpPr>
        <dsp:cNvPr id="0" name=""/>
        <dsp:cNvSpPr/>
      </dsp:nvSpPr>
      <dsp:spPr>
        <a:xfrm>
          <a:off x="1539420" y="2552918"/>
          <a:ext cx="1166490" cy="256995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9" tIns="59998" rIns="57159" bIns="59998" numCol="1" spcCol="1270" anchor="ctr" anchorCtr="0">
          <a:noAutofit/>
        </a:bodyPr>
        <a:lstStyle/>
        <a:p>
          <a:pPr marL="0" lvl="0" indent="0" algn="ctr" defTabSz="533400">
            <a:lnSpc>
              <a:spcPct val="90000"/>
            </a:lnSpc>
            <a:spcBef>
              <a:spcPct val="0"/>
            </a:spcBef>
            <a:spcAft>
              <a:spcPct val="35000"/>
            </a:spcAft>
            <a:buNone/>
          </a:pPr>
          <a:r>
            <a:rPr lang="en-GB" sz="1200" u="sng" kern="1200" dirty="0"/>
            <a:t>Word of Mouth and Referral Incentives </a:t>
          </a:r>
        </a:p>
        <a:p>
          <a:pPr marL="0" lvl="0" indent="0" algn="ctr" defTabSz="533400">
            <a:lnSpc>
              <a:spcPct val="90000"/>
            </a:lnSpc>
            <a:spcBef>
              <a:spcPct val="0"/>
            </a:spcBef>
            <a:spcAft>
              <a:spcPct val="35000"/>
            </a:spcAft>
            <a:buNone/>
          </a:pPr>
          <a:r>
            <a:rPr lang="en-GB" sz="1200" kern="1200" dirty="0"/>
            <a:t> One of the most trusted forms of marketing, especially when combined with referral incentive (Trusov, Bucking and Pauwels, 2009)</a:t>
          </a:r>
        </a:p>
      </dsp:txBody>
      <dsp:txXfrm>
        <a:off x="1539420" y="2552918"/>
        <a:ext cx="1166490" cy="2569956"/>
      </dsp:txXfrm>
    </dsp:sp>
    <dsp:sp modelId="{B6E070ED-19BB-4876-A764-12F80960927E}">
      <dsp:nvSpPr>
        <dsp:cNvPr id="0" name=""/>
        <dsp:cNvSpPr/>
      </dsp:nvSpPr>
      <dsp:spPr>
        <a:xfrm>
          <a:off x="2974203" y="2543987"/>
          <a:ext cx="1166490" cy="258781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9" tIns="59998" rIns="57159" bIns="59998" numCol="1" spcCol="1270" anchor="ctr" anchorCtr="0">
          <a:noAutofit/>
        </a:bodyPr>
        <a:lstStyle/>
        <a:p>
          <a:pPr marL="0" lvl="0" indent="0" algn="ctr" defTabSz="533400">
            <a:lnSpc>
              <a:spcPct val="90000"/>
            </a:lnSpc>
            <a:spcBef>
              <a:spcPct val="0"/>
            </a:spcBef>
            <a:spcAft>
              <a:spcPct val="35000"/>
            </a:spcAft>
            <a:buNone/>
          </a:pPr>
          <a:r>
            <a:rPr lang="en-GB" sz="1200" u="sng" kern="1200" dirty="0"/>
            <a:t>Customer Relationship Management (CRM)</a:t>
          </a:r>
        </a:p>
        <a:p>
          <a:pPr marL="0" lvl="0" indent="0" algn="ctr" defTabSz="533400">
            <a:lnSpc>
              <a:spcPct val="90000"/>
            </a:lnSpc>
            <a:spcBef>
              <a:spcPct val="0"/>
            </a:spcBef>
            <a:spcAft>
              <a:spcPct val="35000"/>
            </a:spcAft>
            <a:buNone/>
          </a:pPr>
          <a:r>
            <a:rPr lang="en-GB" sz="1200" kern="1200" dirty="0"/>
            <a:t>It helps to collect and analyse customer data, leading to  more personalized and effective marketing strategies (Buttle and Maklan, 2019) </a:t>
          </a:r>
        </a:p>
      </dsp:txBody>
      <dsp:txXfrm>
        <a:off x="2974203" y="2543987"/>
        <a:ext cx="1166490" cy="258781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DFB7FC-EB12-44BB-BDA7-1CC723C1396B}" type="datetimeFigureOut">
              <a:rPr lang="en-GB" smtClean="0"/>
              <a:t>08/11/2025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BB124D-0CEF-416F-910C-B47944196075}" type="slidenum">
              <a:rPr lang="en-GB" smtClean="0"/>
              <a:t>‹#›</a:t>
            </a:fld>
            <a:endParaRPr lang="en-GB"/>
          </a:p>
        </p:txBody>
      </p:sp>
    </p:spTree>
    <p:extLst>
      <p:ext uri="{BB962C8B-B14F-4D97-AF65-F5344CB8AC3E}">
        <p14:creationId xmlns:p14="http://schemas.microsoft.com/office/powerpoint/2010/main" val="2899874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73EF3-F2F9-3C00-3F5E-ECEFB5A7074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1A51A14-D45A-F2E6-1867-0AFBBDB718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36E2504-280A-6787-A6F7-E77542D03976}"/>
              </a:ext>
            </a:extLst>
          </p:cNvPr>
          <p:cNvSpPr>
            <a:spLocks noGrp="1"/>
          </p:cNvSpPr>
          <p:nvPr>
            <p:ph type="dt" sz="half" idx="10"/>
          </p:nvPr>
        </p:nvSpPr>
        <p:spPr/>
        <p:txBody>
          <a:bodyPr/>
          <a:lstStyle/>
          <a:p>
            <a:fld id="{6C823843-0D54-4EF7-A3BC-D1400AE3CC98}" type="datetime1">
              <a:rPr lang="en-GB" smtClean="0"/>
              <a:t>08/11/2025</a:t>
            </a:fld>
            <a:endParaRPr lang="en-GB"/>
          </a:p>
        </p:txBody>
      </p:sp>
      <p:sp>
        <p:nvSpPr>
          <p:cNvPr id="5" name="Footer Placeholder 4">
            <a:extLst>
              <a:ext uri="{FF2B5EF4-FFF2-40B4-BE49-F238E27FC236}">
                <a16:creationId xmlns:a16="http://schemas.microsoft.com/office/drawing/2014/main" id="{4E659BD1-2C44-B5A5-898A-47E0BAC2C0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B628B4-95A0-2893-654B-6764ADB52EA9}"/>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9720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628C0-3F1C-9E7C-4485-C4FE3BB0F29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71593CD-9B90-075E-4735-FC1FEC8FF26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7919CD6-CA59-F19A-7DCD-DF9E166B55B8}"/>
              </a:ext>
            </a:extLst>
          </p:cNvPr>
          <p:cNvSpPr>
            <a:spLocks noGrp="1"/>
          </p:cNvSpPr>
          <p:nvPr>
            <p:ph type="dt" sz="half" idx="10"/>
          </p:nvPr>
        </p:nvSpPr>
        <p:spPr/>
        <p:txBody>
          <a:bodyPr/>
          <a:lstStyle/>
          <a:p>
            <a:fld id="{A0DEE7CA-227E-4773-ACFC-DF6E66656F00}" type="datetime1">
              <a:rPr lang="en-GB" smtClean="0"/>
              <a:t>08/11/2025</a:t>
            </a:fld>
            <a:endParaRPr lang="en-GB"/>
          </a:p>
        </p:txBody>
      </p:sp>
      <p:sp>
        <p:nvSpPr>
          <p:cNvPr id="5" name="Footer Placeholder 4">
            <a:extLst>
              <a:ext uri="{FF2B5EF4-FFF2-40B4-BE49-F238E27FC236}">
                <a16:creationId xmlns:a16="http://schemas.microsoft.com/office/drawing/2014/main" id="{878916E1-0060-1359-C3C8-C6A498BABF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080192-76A4-8679-DA78-EE3D358E4EBE}"/>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39688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2B994-CF09-48E3-E8EF-986AE6AB366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DE0A4BC-65FE-4A8E-DD39-F501123816D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F36D25-93BB-BEB9-42A7-0524FA360350}"/>
              </a:ext>
            </a:extLst>
          </p:cNvPr>
          <p:cNvSpPr>
            <a:spLocks noGrp="1"/>
          </p:cNvSpPr>
          <p:nvPr>
            <p:ph type="dt" sz="half" idx="10"/>
          </p:nvPr>
        </p:nvSpPr>
        <p:spPr/>
        <p:txBody>
          <a:bodyPr/>
          <a:lstStyle/>
          <a:p>
            <a:fld id="{6039A63D-D806-48AF-AF24-1381833FC24D}" type="datetime1">
              <a:rPr lang="en-GB" smtClean="0"/>
              <a:t>08/11/2025</a:t>
            </a:fld>
            <a:endParaRPr lang="en-GB"/>
          </a:p>
        </p:txBody>
      </p:sp>
      <p:sp>
        <p:nvSpPr>
          <p:cNvPr id="5" name="Footer Placeholder 4">
            <a:extLst>
              <a:ext uri="{FF2B5EF4-FFF2-40B4-BE49-F238E27FC236}">
                <a16:creationId xmlns:a16="http://schemas.microsoft.com/office/drawing/2014/main" id="{A06B8417-5250-65C6-BE68-9E280EEF84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189256-FBE6-502D-0005-85ADCB1D9EB5}"/>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39744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64ABF-F144-27AA-624E-1B2EEB72FDE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C314DAF-14EF-B536-60C6-26A92B6A1D6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7FB2B55-6AE2-2200-4AB6-A7816744680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77ECF15-9821-5357-D493-B6D757F9782B}"/>
              </a:ext>
            </a:extLst>
          </p:cNvPr>
          <p:cNvSpPr>
            <a:spLocks noGrp="1"/>
          </p:cNvSpPr>
          <p:nvPr>
            <p:ph type="dt" sz="half" idx="10"/>
          </p:nvPr>
        </p:nvSpPr>
        <p:spPr/>
        <p:txBody>
          <a:bodyPr/>
          <a:lstStyle/>
          <a:p>
            <a:fld id="{D0B795F1-2C4F-44EE-B5BF-FF726EF7BD25}" type="datetime1">
              <a:rPr lang="en-GB" smtClean="0"/>
              <a:t>08/11/2025</a:t>
            </a:fld>
            <a:endParaRPr lang="en-GB"/>
          </a:p>
        </p:txBody>
      </p:sp>
      <p:sp>
        <p:nvSpPr>
          <p:cNvPr id="6" name="Footer Placeholder 5">
            <a:extLst>
              <a:ext uri="{FF2B5EF4-FFF2-40B4-BE49-F238E27FC236}">
                <a16:creationId xmlns:a16="http://schemas.microsoft.com/office/drawing/2014/main" id="{79B323FC-D85A-D0AD-7F02-9F464024C0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9F836C-C52A-229A-95F8-FFFD22C14ADA}"/>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12842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729D8-8498-91D6-1E01-1024E06586F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A7C2CB3-F769-87FB-5709-E4DAEB43B2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DC42C0A-1771-AEE9-67AF-DBB96DD43CF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B588A45-595A-60F1-8AA5-314A6A9C66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68E3286-CB0A-E775-0EBC-254C1590561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5CE36EB-01B2-EB74-6BC4-88C01A121F11}"/>
              </a:ext>
            </a:extLst>
          </p:cNvPr>
          <p:cNvSpPr>
            <a:spLocks noGrp="1"/>
          </p:cNvSpPr>
          <p:nvPr>
            <p:ph type="dt" sz="half" idx="10"/>
          </p:nvPr>
        </p:nvSpPr>
        <p:spPr/>
        <p:txBody>
          <a:bodyPr/>
          <a:lstStyle/>
          <a:p>
            <a:fld id="{7B28BCB6-BAE1-43D9-A1F3-609C3BB5AEF0}" type="datetime1">
              <a:rPr lang="en-GB" smtClean="0"/>
              <a:t>08/11/2025</a:t>
            </a:fld>
            <a:endParaRPr lang="en-GB"/>
          </a:p>
        </p:txBody>
      </p:sp>
      <p:sp>
        <p:nvSpPr>
          <p:cNvPr id="8" name="Footer Placeholder 7">
            <a:extLst>
              <a:ext uri="{FF2B5EF4-FFF2-40B4-BE49-F238E27FC236}">
                <a16:creationId xmlns:a16="http://schemas.microsoft.com/office/drawing/2014/main" id="{52B70676-C43D-731D-B636-C8A493E34C8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ADBB86-E60C-49D6-A75D-6C5892FF6014}"/>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44613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F0AB4-DC40-09F0-7AAF-D4517C4F447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24DBB38-9351-9FEB-D995-A0D1809E0F93}"/>
              </a:ext>
            </a:extLst>
          </p:cNvPr>
          <p:cNvSpPr>
            <a:spLocks noGrp="1"/>
          </p:cNvSpPr>
          <p:nvPr>
            <p:ph type="dt" sz="half" idx="10"/>
          </p:nvPr>
        </p:nvSpPr>
        <p:spPr/>
        <p:txBody>
          <a:bodyPr/>
          <a:lstStyle/>
          <a:p>
            <a:fld id="{6CAADC9E-FFD2-417B-BE21-D636094AA1C1}" type="datetime1">
              <a:rPr lang="en-GB" smtClean="0"/>
              <a:t>08/11/2025</a:t>
            </a:fld>
            <a:endParaRPr lang="en-GB"/>
          </a:p>
        </p:txBody>
      </p:sp>
      <p:sp>
        <p:nvSpPr>
          <p:cNvPr id="4" name="Footer Placeholder 3">
            <a:extLst>
              <a:ext uri="{FF2B5EF4-FFF2-40B4-BE49-F238E27FC236}">
                <a16:creationId xmlns:a16="http://schemas.microsoft.com/office/drawing/2014/main" id="{6616A3CC-3FE5-55DB-EC34-AFA1C4C4899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90414A-687B-9B2E-1AE4-20CF40A3F905}"/>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46917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E47847-AD5D-2E0A-DCE4-D3035B07D039}"/>
              </a:ext>
            </a:extLst>
          </p:cNvPr>
          <p:cNvSpPr>
            <a:spLocks noGrp="1"/>
          </p:cNvSpPr>
          <p:nvPr>
            <p:ph type="dt" sz="half" idx="10"/>
          </p:nvPr>
        </p:nvSpPr>
        <p:spPr/>
        <p:txBody>
          <a:bodyPr/>
          <a:lstStyle/>
          <a:p>
            <a:fld id="{A63FC130-7258-462B-AB68-4F257C2604F6}" type="datetime1">
              <a:rPr lang="en-GB" smtClean="0"/>
              <a:t>08/11/2025</a:t>
            </a:fld>
            <a:endParaRPr lang="en-GB"/>
          </a:p>
        </p:txBody>
      </p:sp>
      <p:sp>
        <p:nvSpPr>
          <p:cNvPr id="3" name="Footer Placeholder 2">
            <a:extLst>
              <a:ext uri="{FF2B5EF4-FFF2-40B4-BE49-F238E27FC236}">
                <a16:creationId xmlns:a16="http://schemas.microsoft.com/office/drawing/2014/main" id="{0411A40C-5D81-0D43-6235-23F59616BE9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2591ED8-C858-3DAE-1397-ADD671E6EF7E}"/>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01892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5AF78-7066-CC14-2AAF-2B516897A9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B12BE91-49E3-A17D-916E-6999B52813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803F69D-8CC2-03C4-4BEE-438CA31E92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2AF1F0-73E6-BC52-A285-D0CB505762A7}"/>
              </a:ext>
            </a:extLst>
          </p:cNvPr>
          <p:cNvSpPr>
            <a:spLocks noGrp="1"/>
          </p:cNvSpPr>
          <p:nvPr>
            <p:ph type="dt" sz="half" idx="10"/>
          </p:nvPr>
        </p:nvSpPr>
        <p:spPr/>
        <p:txBody>
          <a:bodyPr/>
          <a:lstStyle/>
          <a:p>
            <a:fld id="{4D922E0E-4143-48DA-86F3-85596A919898}" type="datetime1">
              <a:rPr lang="en-GB" smtClean="0"/>
              <a:t>08/11/2025</a:t>
            </a:fld>
            <a:endParaRPr lang="en-GB"/>
          </a:p>
        </p:txBody>
      </p:sp>
      <p:sp>
        <p:nvSpPr>
          <p:cNvPr id="6" name="Footer Placeholder 5">
            <a:extLst>
              <a:ext uri="{FF2B5EF4-FFF2-40B4-BE49-F238E27FC236}">
                <a16:creationId xmlns:a16="http://schemas.microsoft.com/office/drawing/2014/main" id="{2C6DB91C-10EF-DE90-47CB-E7B11877A4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3F6CE2-4CC3-012E-2359-8613F94AE20F}"/>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004021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BE128-5F17-F2FF-7335-22169736689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A43EEF6-C0A0-73E5-B58C-6022951AE5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080249-8C51-C7D3-46FE-7F235E4B14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E6AECB-077F-FABF-8DE5-CDD3D5455AAC}"/>
              </a:ext>
            </a:extLst>
          </p:cNvPr>
          <p:cNvSpPr>
            <a:spLocks noGrp="1"/>
          </p:cNvSpPr>
          <p:nvPr>
            <p:ph type="dt" sz="half" idx="10"/>
          </p:nvPr>
        </p:nvSpPr>
        <p:spPr/>
        <p:txBody>
          <a:bodyPr/>
          <a:lstStyle/>
          <a:p>
            <a:fld id="{9AC5B090-28BE-46B1-8226-66ABA0D63471}" type="datetime1">
              <a:rPr lang="en-GB" smtClean="0"/>
              <a:t>08/11/2025</a:t>
            </a:fld>
            <a:endParaRPr lang="en-GB"/>
          </a:p>
        </p:txBody>
      </p:sp>
      <p:sp>
        <p:nvSpPr>
          <p:cNvPr id="6" name="Footer Placeholder 5">
            <a:extLst>
              <a:ext uri="{FF2B5EF4-FFF2-40B4-BE49-F238E27FC236}">
                <a16:creationId xmlns:a16="http://schemas.microsoft.com/office/drawing/2014/main" id="{0F1B9AEB-7292-0BCC-6037-1ECC7ED873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2D3F98-E619-3970-B66F-5BDAC8A2FC28}"/>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65754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FF3EB-3BBC-5DC2-5D45-B3D96C7B9C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5EA6139-5E25-69D1-1957-774293380A2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C4BBFEB-775E-4A25-87B3-5EA033A201AA}"/>
              </a:ext>
            </a:extLst>
          </p:cNvPr>
          <p:cNvSpPr>
            <a:spLocks noGrp="1"/>
          </p:cNvSpPr>
          <p:nvPr>
            <p:ph type="dt" sz="half" idx="10"/>
          </p:nvPr>
        </p:nvSpPr>
        <p:spPr/>
        <p:txBody>
          <a:bodyPr/>
          <a:lstStyle/>
          <a:p>
            <a:fld id="{8D2968B7-EA0E-4C9E-A55F-3F72D4593DBC}" type="datetime1">
              <a:rPr lang="en-GB" smtClean="0"/>
              <a:t>08/11/2025</a:t>
            </a:fld>
            <a:endParaRPr lang="en-GB"/>
          </a:p>
        </p:txBody>
      </p:sp>
      <p:sp>
        <p:nvSpPr>
          <p:cNvPr id="5" name="Footer Placeholder 4">
            <a:extLst>
              <a:ext uri="{FF2B5EF4-FFF2-40B4-BE49-F238E27FC236}">
                <a16:creationId xmlns:a16="http://schemas.microsoft.com/office/drawing/2014/main" id="{D47A2E2C-B2AE-17DF-C34C-D67FD102F7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B44BD5-A259-9746-DD47-25DAB66F9EF7}"/>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90119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A0CC2E-3B32-1E83-A23F-489883F445B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BF1DC27-F353-D70C-562D-E3FC998E5F7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340D30-0C31-0879-186A-478181F1368F}"/>
              </a:ext>
            </a:extLst>
          </p:cNvPr>
          <p:cNvSpPr>
            <a:spLocks noGrp="1"/>
          </p:cNvSpPr>
          <p:nvPr>
            <p:ph type="dt" sz="half" idx="10"/>
          </p:nvPr>
        </p:nvSpPr>
        <p:spPr/>
        <p:txBody>
          <a:bodyPr/>
          <a:lstStyle/>
          <a:p>
            <a:fld id="{69072312-DC29-418F-BF21-21212DE731BD}" type="datetime1">
              <a:rPr lang="en-GB" smtClean="0"/>
              <a:t>08/11/2025</a:t>
            </a:fld>
            <a:endParaRPr lang="en-GB"/>
          </a:p>
        </p:txBody>
      </p:sp>
      <p:sp>
        <p:nvSpPr>
          <p:cNvPr id="5" name="Footer Placeholder 4">
            <a:extLst>
              <a:ext uri="{FF2B5EF4-FFF2-40B4-BE49-F238E27FC236}">
                <a16:creationId xmlns:a16="http://schemas.microsoft.com/office/drawing/2014/main" id="{BBB4171C-F3A3-9EB3-5B22-BCD3BC73C8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AF5DA9-2CC3-5C00-785F-47AD2DC3C482}"/>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46312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3A0B88-EAE1-CA76-36E5-5AC1B77B55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B10004C-FB3F-9335-6694-321F29206E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FE503E1-5F5C-53EA-01D4-4D19D4FF1A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8BE1087-9135-4E1B-9B1F-58A729E46AAC}" type="datetime1">
              <a:rPr lang="en-GB" smtClean="0"/>
              <a:t>08/11/2025</a:t>
            </a:fld>
            <a:endParaRPr lang="en-GB"/>
          </a:p>
        </p:txBody>
      </p:sp>
      <p:sp>
        <p:nvSpPr>
          <p:cNvPr id="5" name="Footer Placeholder 4">
            <a:extLst>
              <a:ext uri="{FF2B5EF4-FFF2-40B4-BE49-F238E27FC236}">
                <a16:creationId xmlns:a16="http://schemas.microsoft.com/office/drawing/2014/main" id="{11BD09D6-B8FC-6E1C-F1E7-4FF267F03C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EAA015A-F43D-EA3B-E11A-BEF90062EE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90305769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hyperlink" Target="https://www.indeed.com/career-advice/career-development/marketing-strategy-examples" TargetMode="External"/><Relationship Id="rId3" Type="http://schemas.openxmlformats.org/officeDocument/2006/relationships/hyperlink" Target="https://www.gov.uk/limited-company-formation" TargetMode="External"/><Relationship Id="rId7" Type="http://schemas.openxmlformats.org/officeDocument/2006/relationships/hyperlink" Target="https://www.gov.uk/corporation-tax" TargetMode="External"/><Relationship Id="rId2" Type="http://schemas.openxmlformats.org/officeDocument/2006/relationships/hyperlink" Target="https://www.legislation.gov.uk/ukpga/2006/46/contents" TargetMode="External"/><Relationship Id="rId1" Type="http://schemas.openxmlformats.org/officeDocument/2006/relationships/slideLayout" Target="../slideLayouts/slideLayout2.xml"/><Relationship Id="rId6" Type="http://schemas.openxmlformats.org/officeDocument/2006/relationships/hyperlink" Target="https://www.fsb.org.uk/" TargetMode="External"/><Relationship Id="rId5" Type="http://schemas.openxmlformats.org/officeDocument/2006/relationships/hyperlink" Target="https://etakeawaymax.co.uk/legal-requirements-for-restaurants-uk/" TargetMode="External"/><Relationship Id="rId4" Type="http://schemas.openxmlformats.org/officeDocument/2006/relationships/hyperlink" Target="https://www.entrepreneur.com/starting-a-business/how-to-start-a-restaurant/73384" TargetMode="External"/><Relationship Id="rId9" Type="http://schemas.openxmlformats.org/officeDocument/2006/relationships/hyperlink" Target="https://uk.indeed.com/hire/c/info/pestle-analysis-people-strategy-workforce-planning"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orldculinaryawards.com/" TargetMode="External"/><Relationship Id="rId3" Type="http://schemas.openxmlformats.org/officeDocument/2006/relationships/hyperlink" Target="https://www.rebeccaadventuretravel.com/" TargetMode="External"/><Relationship Id="rId7" Type="http://schemas.openxmlformats.org/officeDocument/2006/relationships/hyperlink" Target="https://www.gov.uk/government/publications/help-to-grow" TargetMode="External"/><Relationship Id="rId2" Type="http://schemas.openxmlformats.org/officeDocument/2006/relationships/hyperlink" Target="https://www.moneyhelper.org.uk/" TargetMode="External"/><Relationship Id="rId1" Type="http://schemas.openxmlformats.org/officeDocument/2006/relationships/slideLayout" Target="../slideLayouts/slideLayout1.xml"/><Relationship Id="rId6" Type="http://schemas.openxmlformats.org/officeDocument/2006/relationships/hyperlink" Target="https://www.gov.uk/government/speeches/enterprise-and-entrepreneurship" TargetMode="External"/><Relationship Id="rId5" Type="http://schemas.openxmlformats.org/officeDocument/2006/relationships/hyperlink" Target="https://www.gov.uk/browse/business" TargetMode="External"/><Relationship Id="rId4" Type="http://schemas.openxmlformats.org/officeDocument/2006/relationships/hyperlink" Target="https://sprintlaw.co.uk/articles/choosing-the-right-legal-structure-for-your-uk-restaurant-busin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04877" y="574676"/>
            <a:ext cx="10608466" cy="3066255"/>
          </a:xfrm>
        </p:spPr>
        <p:txBody>
          <a:bodyPr>
            <a:normAutofit fontScale="90000"/>
          </a:bodyPr>
          <a:lstStyle/>
          <a:p>
            <a:br>
              <a:rPr lang="en-GB" dirty="0"/>
            </a:br>
            <a:br>
              <a:rPr lang="en-GB" dirty="0"/>
            </a:br>
            <a:r>
              <a:rPr lang="en-GB" sz="4000" dirty="0">
                <a:latin typeface="Arial Nova"/>
              </a:rPr>
              <a:t>Student name: Joseline Dayanara Cedeno Pincay </a:t>
            </a:r>
            <a:br>
              <a:rPr lang="en-GB" sz="4000" dirty="0">
                <a:latin typeface="Arial Nova"/>
              </a:rPr>
            </a:br>
            <a:r>
              <a:rPr lang="en-GB" sz="4000" dirty="0">
                <a:latin typeface="Arial Nova"/>
              </a:rPr>
              <a:t>Module code: LCLM4006</a:t>
            </a:r>
            <a:br>
              <a:rPr lang="en-GB" sz="4000" dirty="0">
                <a:latin typeface="Arial Nova"/>
              </a:rPr>
            </a:br>
            <a:r>
              <a:rPr lang="en-GB" sz="4000" dirty="0">
                <a:latin typeface="Arial Nova"/>
              </a:rPr>
              <a:t>Student number: 2413535</a:t>
            </a:r>
            <a:br>
              <a:rPr lang="en-GB" sz="4000" dirty="0">
                <a:latin typeface="Arial Nova"/>
              </a:rPr>
            </a:br>
            <a:r>
              <a:rPr lang="en-GB" sz="4000" dirty="0">
                <a:latin typeface="Arial Nova"/>
              </a:rPr>
              <a:t>Modules name: Enterprise and entrepreneurship </a:t>
            </a:r>
            <a:br>
              <a:rPr lang="en-GB" sz="4000" dirty="0">
                <a:latin typeface="Arial Nova"/>
              </a:rPr>
            </a:br>
            <a:r>
              <a:rPr lang="en-GB" sz="4000" dirty="0">
                <a:latin typeface="Arial Nova"/>
              </a:rPr>
              <a:t>Lecture's name: Fouziya Farheen</a:t>
            </a:r>
          </a:p>
        </p:txBody>
      </p:sp>
      <p:sp>
        <p:nvSpPr>
          <p:cNvPr id="3" name="Slide Number Placeholder 2">
            <a:extLst>
              <a:ext uri="{FF2B5EF4-FFF2-40B4-BE49-F238E27FC236}">
                <a16:creationId xmlns:a16="http://schemas.microsoft.com/office/drawing/2014/main" id="{2B2F0D0F-025F-23C3-D88B-BC73D3D78115}"/>
              </a:ext>
            </a:extLst>
          </p:cNvPr>
          <p:cNvSpPr>
            <a:spLocks noGrp="1"/>
          </p:cNvSpPr>
          <p:nvPr>
            <p:ph type="sldNum" sz="quarter" idx="12"/>
          </p:nvPr>
        </p:nvSpPr>
        <p:spPr/>
        <p:txBody>
          <a:bodyPr/>
          <a:lstStyle/>
          <a:p>
            <a:fld id="{330EA680-D336-4FF7-8B7A-9848BB0A1C32}" type="slidenum">
              <a:rPr lang="en-GB" smtClean="0"/>
              <a:t>1</a:t>
            </a:fld>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DC34A-CBD5-8774-0827-A991316FCA6D}"/>
              </a:ext>
            </a:extLst>
          </p:cNvPr>
          <p:cNvSpPr>
            <a:spLocks noGrp="1"/>
          </p:cNvSpPr>
          <p:nvPr>
            <p:ph type="title"/>
          </p:nvPr>
        </p:nvSpPr>
        <p:spPr>
          <a:xfrm>
            <a:off x="838200" y="365126"/>
            <a:ext cx="10515600" cy="828408"/>
          </a:xfrm>
        </p:spPr>
        <p:txBody>
          <a:bodyPr/>
          <a:lstStyle/>
          <a:p>
            <a:pPr algn="ctr"/>
            <a:r>
              <a:rPr lang="en-GB" dirty="0">
                <a:latin typeface="Arial Nova"/>
              </a:rPr>
              <a:t>Table of Contents</a:t>
            </a:r>
            <a:endParaRPr lang="en-US" dirty="0"/>
          </a:p>
        </p:txBody>
      </p:sp>
      <p:sp>
        <p:nvSpPr>
          <p:cNvPr id="6" name="Rectangle 3">
            <a:extLst>
              <a:ext uri="{FF2B5EF4-FFF2-40B4-BE49-F238E27FC236}">
                <a16:creationId xmlns:a16="http://schemas.microsoft.com/office/drawing/2014/main" id="{AD8ED457-6BD7-7EFD-07C7-A945E352B062}"/>
              </a:ext>
            </a:extLst>
          </p:cNvPr>
          <p:cNvSpPr>
            <a:spLocks noGrp="1" noChangeArrowheads="1"/>
          </p:cNvSpPr>
          <p:nvPr>
            <p:ph idx="1"/>
          </p:nvPr>
        </p:nvSpPr>
        <p:spPr bwMode="auto">
          <a:xfrm>
            <a:off x="838199" y="2572909"/>
            <a:ext cx="8299227"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457200" algn="l"/>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457200" algn="l"/>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457200" algn="l"/>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457200" algn="l"/>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457200" algn="l"/>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 pos="572452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457200" algn="l"/>
                <a:tab pos="5724525" algn="r"/>
              </a:tabLst>
            </a:pPr>
            <a:endParaRPr kumimoji="0" lang="en-GB" altLang="ja-JP" sz="1400" b="0" i="0" u="none" strike="noStrike" cap="none" normalizeH="0" baseline="0" dirty="0">
              <a:ln>
                <a:noFill/>
              </a:ln>
              <a:solidFill>
                <a:schemeClr val="tx1"/>
              </a:solidFill>
              <a:effectLst/>
              <a:latin typeface="Arial "/>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 pos="5724525" algn="r"/>
              </a:tabLst>
            </a:pPr>
            <a:endParaRPr kumimoji="0" lang="en-GB" altLang="ja-JP" sz="1800" b="0" i="0"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CF886972-53ED-3AB1-EDC9-79B6CC21D245}"/>
              </a:ext>
            </a:extLst>
          </p:cNvPr>
          <p:cNvSpPr txBox="1"/>
          <p:nvPr/>
        </p:nvSpPr>
        <p:spPr>
          <a:xfrm>
            <a:off x="1012372" y="1193534"/>
            <a:ext cx="10341428" cy="7509748"/>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1.OVERVIEW</a:t>
            </a:r>
            <a:r>
              <a:rPr lang="en-GB" dirty="0">
                <a:latin typeface="Arial" panose="020B0604020202020204" pitchFamily="34" charset="0"/>
                <a:cs typeface="Arial" panose="020B0604020202020204" pitchFamily="34" charset="0"/>
              </a:rPr>
              <a:t>................................................................................................................................Pg 3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1.1</a:t>
            </a:r>
            <a:r>
              <a:rPr lang="en-GB" sz="1200" u="sng" dirty="0">
                <a:latin typeface="Arial" panose="020B0604020202020204" pitchFamily="34" charset="0"/>
                <a:cs typeface="Arial" panose="020B0604020202020204" pitchFamily="34" charset="0"/>
              </a:rPr>
              <a:t>Why should you try it?</a:t>
            </a:r>
          </a:p>
          <a:p>
            <a:r>
              <a:rPr lang="en-GB" b="1" dirty="0">
                <a:latin typeface="Arial" panose="020B0604020202020204" pitchFamily="34" charset="0"/>
                <a:cs typeface="Arial" panose="020B0604020202020204" pitchFamily="34" charset="0"/>
              </a:rPr>
              <a:t>2.Legal Format</a:t>
            </a:r>
            <a:r>
              <a:rPr lang="en-GB" dirty="0">
                <a:latin typeface="Arial" panose="020B0604020202020204" pitchFamily="34" charset="0"/>
                <a:cs typeface="Arial" panose="020B0604020202020204" pitchFamily="34" charset="0"/>
              </a:rPr>
              <a:t>….........................................................................................................................Pg 4</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2.2</a:t>
            </a:r>
            <a:r>
              <a:rPr lang="en-GB" sz="1200" u="sng" dirty="0">
                <a:latin typeface="Arial" panose="020B0604020202020204" pitchFamily="34" charset="0"/>
                <a:cs typeface="Arial" panose="020B0604020202020204" pitchFamily="34" charset="0"/>
              </a:rPr>
              <a:t>Naranjilla Limited Company</a:t>
            </a:r>
          </a:p>
          <a:p>
            <a:r>
              <a:rPr lang="en-US" b="1" dirty="0">
                <a:latin typeface="Arial" panose="020B0604020202020204" pitchFamily="34" charset="0"/>
                <a:cs typeface="Arial" panose="020B0604020202020204" pitchFamily="34" charset="0"/>
              </a:rPr>
              <a:t>3.Management structure</a:t>
            </a:r>
            <a:r>
              <a:rPr lang="en-US" dirty="0">
                <a:latin typeface="Arial" panose="020B0604020202020204" pitchFamily="34" charset="0"/>
                <a:cs typeface="Arial" panose="020B0604020202020204" pitchFamily="34" charset="0"/>
              </a:rPr>
              <a:t>…………………………………………………………………………..…..Pg 5</a:t>
            </a:r>
          </a:p>
          <a:p>
            <a:r>
              <a:rPr lang="en-GB" b="1" dirty="0">
                <a:latin typeface="Arial" panose="020B0604020202020204" pitchFamily="34" charset="0"/>
                <a:cs typeface="Arial" panose="020B0604020202020204" pitchFamily="34" charset="0"/>
              </a:rPr>
              <a:t>4.Environmental Analysis</a:t>
            </a:r>
            <a:r>
              <a:rPr lang="en-GB" dirty="0">
                <a:latin typeface="Arial" panose="020B0604020202020204" pitchFamily="34" charset="0"/>
                <a:cs typeface="Arial" panose="020B0604020202020204" pitchFamily="34" charset="0"/>
              </a:rPr>
              <a:t>……………………………………………………………………………..Pg 6  </a:t>
            </a:r>
          </a:p>
          <a:p>
            <a:r>
              <a:rPr lang="en-GB" sz="1200" u="sng" dirty="0">
                <a:latin typeface="Arial" panose="020B0604020202020204" pitchFamily="34" charset="0"/>
                <a:cs typeface="Arial" panose="020B0604020202020204" pitchFamily="34" charset="0"/>
              </a:rPr>
              <a:t>4.1PESTEL</a:t>
            </a:r>
            <a:r>
              <a:rPr lang="en-GB" sz="1200" dirty="0">
                <a:latin typeface="Arial" panose="020B0604020202020204" pitchFamily="34" charset="0"/>
                <a:cs typeface="Arial" panose="020B0604020202020204" pitchFamily="34" charset="0"/>
              </a:rPr>
              <a:t> </a:t>
            </a:r>
          </a:p>
          <a:p>
            <a:r>
              <a:rPr lang="en-GB" b="1" dirty="0">
                <a:latin typeface="Arial" panose="020B0604020202020204" pitchFamily="34" charset="0"/>
                <a:cs typeface="Arial" panose="020B0604020202020204" pitchFamily="34" charset="0"/>
              </a:rPr>
              <a:t>5. Long-Terms sustainability goals </a:t>
            </a:r>
          </a:p>
          <a:p>
            <a:r>
              <a:rPr lang="en-GB" sz="900" u="sng" dirty="0">
                <a:latin typeface="Arial" panose="020B0604020202020204" pitchFamily="34" charset="0"/>
                <a:cs typeface="Arial" panose="020B0604020202020204" pitchFamily="34" charset="0"/>
              </a:rPr>
              <a:t>5.1 Environmental </a:t>
            </a:r>
          </a:p>
          <a:p>
            <a:r>
              <a:rPr lang="en-GB" sz="900" u="sng" dirty="0">
                <a:latin typeface="Arial" panose="020B0604020202020204" pitchFamily="34" charset="0"/>
                <a:cs typeface="Arial" panose="020B0604020202020204" pitchFamily="34" charset="0"/>
              </a:rPr>
              <a:t>5.2 Social</a:t>
            </a:r>
            <a:endParaRPr lang="en-GB" sz="1200"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6.Marketing Strategies for  “Naranjilla</a:t>
            </a:r>
            <a:r>
              <a:rPr lang="en-GB" dirty="0">
                <a:latin typeface="Arial" panose="020B0604020202020204" pitchFamily="34" charset="0"/>
                <a:cs typeface="Arial" panose="020B0604020202020204" pitchFamily="34" charset="0"/>
              </a:rPr>
              <a:t>”………………………………………………………….….Pg 7</a:t>
            </a:r>
          </a:p>
          <a:p>
            <a:r>
              <a:rPr lang="en-GB" sz="1200" u="sng" dirty="0">
                <a:latin typeface="Arial" panose="020B0604020202020204" pitchFamily="34" charset="0"/>
                <a:cs typeface="Arial" panose="020B0604020202020204" pitchFamily="34" charset="0"/>
              </a:rPr>
              <a:t>6.1Target Market </a:t>
            </a:r>
          </a:p>
          <a:p>
            <a:r>
              <a:rPr lang="en-US" b="1" dirty="0">
                <a:latin typeface="Arial" panose="020B0604020202020204" pitchFamily="34" charset="0"/>
                <a:cs typeface="Arial" panose="020B0604020202020204" pitchFamily="34" charset="0"/>
              </a:rPr>
              <a:t>7.Funding </a:t>
            </a:r>
            <a:r>
              <a:rPr lang="en-US" sz="1200" b="1" u="sng" dirty="0">
                <a:latin typeface="Arial" panose="020B0604020202020204" pitchFamily="34" charset="0"/>
                <a:cs typeface="Arial" panose="020B0604020202020204" pitchFamily="34" charset="0"/>
              </a:rPr>
              <a:t>7</a:t>
            </a:r>
            <a:r>
              <a:rPr lang="en-US" sz="1200" u="sng" dirty="0">
                <a:latin typeface="Arial" panose="020B0604020202020204" pitchFamily="34" charset="0"/>
                <a:cs typeface="Arial" panose="020B0604020202020204" pitchFamily="34" charset="0"/>
              </a:rPr>
              <a:t>.1Cashflow</a:t>
            </a:r>
            <a:r>
              <a:rPr lang="en-US" dirty="0">
                <a:latin typeface="Arial" panose="020B0604020202020204" pitchFamily="34" charset="0"/>
                <a:cs typeface="Arial" panose="020B0604020202020204" pitchFamily="34" charset="0"/>
              </a:rPr>
              <a:t>……………………………………………………………………………………………………Pg 8</a:t>
            </a:r>
          </a:p>
          <a:p>
            <a:r>
              <a:rPr lang="en-US" b="1" dirty="0">
                <a:latin typeface="Arial" panose="020B0604020202020204" pitchFamily="34" charset="0"/>
                <a:cs typeface="Arial" panose="020B0604020202020204" pitchFamily="34" charset="0"/>
              </a:rPr>
              <a:t>8. References</a:t>
            </a:r>
            <a:r>
              <a:rPr lang="en-US" dirty="0">
                <a:latin typeface="Arial" panose="020B0604020202020204" pitchFamily="34" charset="0"/>
                <a:cs typeface="Arial" panose="020B0604020202020204" pitchFamily="34" charset="0"/>
              </a:rPr>
              <a:t>………………………………………………………………..…………………….Pg 10 &amp;11</a:t>
            </a:r>
          </a:p>
          <a:p>
            <a:endParaRPr lang="en-US" sz="2000" u="sng" dirty="0">
              <a:latin typeface="Arial "/>
            </a:endParaRPr>
          </a:p>
          <a:p>
            <a:pPr indent="-228600">
              <a:buFont typeface="Arial" panose="020B0604020202020204" pitchFamily="34" charset="0"/>
              <a:buChar char="•"/>
            </a:pPr>
            <a:endParaRPr lang="en-US" sz="800" dirty="0"/>
          </a:p>
          <a:p>
            <a:endParaRPr lang="en-GB" sz="2000" b="1" u="sng" dirty="0">
              <a:latin typeface="Arial "/>
            </a:endParaRPr>
          </a:p>
          <a:p>
            <a:endParaRPr lang="en-GB" sz="2000" b="1" u="sng" dirty="0">
              <a:latin typeface="Arial "/>
            </a:endParaRPr>
          </a:p>
          <a:p>
            <a:endParaRPr lang="en-GB" sz="2000" dirty="0"/>
          </a:p>
          <a:p>
            <a:endParaRPr lang="en-GB" sz="20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endParaRPr lang="en-GB" sz="3200" dirty="0"/>
          </a:p>
          <a:p>
            <a:endParaRPr lang="en-GB" sz="3200" u="sng" dirty="0">
              <a:latin typeface="Arial "/>
            </a:endParaRPr>
          </a:p>
          <a:p>
            <a:endParaRPr lang="en-GB" sz="1800" b="1" u="sng" dirty="0">
              <a:latin typeface="Arial "/>
            </a:endParaRPr>
          </a:p>
          <a:p>
            <a:endParaRPr lang="en-GB" dirty="0"/>
          </a:p>
        </p:txBody>
      </p:sp>
      <p:sp>
        <p:nvSpPr>
          <p:cNvPr id="5" name="Slide Number Placeholder 4">
            <a:extLst>
              <a:ext uri="{FF2B5EF4-FFF2-40B4-BE49-F238E27FC236}">
                <a16:creationId xmlns:a16="http://schemas.microsoft.com/office/drawing/2014/main" id="{6B2D2488-3C31-A20A-7DCA-3A9CBDD955F1}"/>
              </a:ext>
            </a:extLst>
          </p:cNvPr>
          <p:cNvSpPr>
            <a:spLocks noGrp="1"/>
          </p:cNvSpPr>
          <p:nvPr>
            <p:ph type="sldNum" sz="quarter" idx="12"/>
          </p:nvPr>
        </p:nvSpPr>
        <p:spPr/>
        <p:txBody>
          <a:bodyPr/>
          <a:lstStyle/>
          <a:p>
            <a:fld id="{330EA680-D336-4FF7-8B7A-9848BB0A1C32}" type="slidenum">
              <a:rPr lang="en-GB" smtClean="0"/>
              <a:t>2</a:t>
            </a:fld>
            <a:endParaRPr lang="en-GB" dirty="0"/>
          </a:p>
        </p:txBody>
      </p:sp>
    </p:spTree>
    <p:extLst>
      <p:ext uri="{BB962C8B-B14F-4D97-AF65-F5344CB8AC3E}">
        <p14:creationId xmlns:p14="http://schemas.microsoft.com/office/powerpoint/2010/main" val="1438229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BC0D7-946E-58CE-7C50-9940C978DFF1}"/>
              </a:ext>
            </a:extLst>
          </p:cNvPr>
          <p:cNvSpPr>
            <a:spLocks noGrp="1"/>
          </p:cNvSpPr>
          <p:nvPr>
            <p:ph type="title"/>
          </p:nvPr>
        </p:nvSpPr>
        <p:spPr>
          <a:xfrm>
            <a:off x="761800" y="762001"/>
            <a:ext cx="5334197" cy="1708242"/>
          </a:xfrm>
        </p:spPr>
        <p:txBody>
          <a:bodyPr anchor="ctr">
            <a:normAutofit/>
          </a:bodyPr>
          <a:lstStyle/>
          <a:p>
            <a:r>
              <a:rPr lang="en-GB" sz="3700" b="1" dirty="0">
                <a:latin typeface="Arial "/>
              </a:rPr>
              <a:t>OVERVIEW</a:t>
            </a:r>
            <a:br>
              <a:rPr lang="en-GB" sz="3700" dirty="0">
                <a:latin typeface="Arial "/>
              </a:rPr>
            </a:br>
            <a:r>
              <a:rPr lang="en-GB" sz="3200" u="sng" dirty="0">
                <a:latin typeface="Arial "/>
              </a:rPr>
              <a:t>Why should you try it?</a:t>
            </a:r>
            <a:br>
              <a:rPr lang="en-GB" sz="3700" b="1" dirty="0">
                <a:latin typeface="Arial Nova"/>
              </a:rPr>
            </a:br>
            <a:endParaRPr lang="en-GB" sz="3700" dirty="0"/>
          </a:p>
        </p:txBody>
      </p:sp>
      <p:sp>
        <p:nvSpPr>
          <p:cNvPr id="3" name="Content Placeholder 2">
            <a:extLst>
              <a:ext uri="{FF2B5EF4-FFF2-40B4-BE49-F238E27FC236}">
                <a16:creationId xmlns:a16="http://schemas.microsoft.com/office/drawing/2014/main" id="{F01A69F5-6EE9-2903-A392-086EA1B2CDDE}"/>
              </a:ext>
            </a:extLst>
          </p:cNvPr>
          <p:cNvSpPr>
            <a:spLocks noGrp="1"/>
          </p:cNvSpPr>
          <p:nvPr>
            <p:ph idx="1"/>
          </p:nvPr>
        </p:nvSpPr>
        <p:spPr>
          <a:xfrm>
            <a:off x="761800" y="2045970"/>
            <a:ext cx="5334197" cy="4194109"/>
          </a:xfrm>
        </p:spPr>
        <p:txBody>
          <a:bodyPr anchor="ctr">
            <a:normAutofit fontScale="92500" lnSpcReduction="10000"/>
          </a:bodyPr>
          <a:lstStyle/>
          <a:p>
            <a:r>
              <a:rPr lang="en-GB" sz="2000" dirty="0">
                <a:latin typeface="Arial "/>
              </a:rPr>
              <a:t>Our objective is feeding hungry people with the diversity of Ecuadorian cuisine. A gastronomy which it is rich on flavour, with many influences by other cuisines.</a:t>
            </a:r>
          </a:p>
          <a:p>
            <a:r>
              <a:rPr lang="en-GB" sz="2000" dirty="0">
                <a:latin typeface="Arial "/>
              </a:rPr>
              <a:t>A cuisine was rewarded by "World culinary awards for 5th place in 2024" (World culinary awards 2025).</a:t>
            </a:r>
          </a:p>
          <a:p>
            <a:r>
              <a:rPr lang="en-GB" sz="2000" dirty="0">
                <a:latin typeface="Arial "/>
              </a:rPr>
              <a:t>A gastronomy defined by their Regional diversity as  Amazon jungle, Coast, Galapagos Island and Sierra.</a:t>
            </a:r>
          </a:p>
          <a:p>
            <a:r>
              <a:rPr lang="en-GB" sz="2000" dirty="0">
                <a:latin typeface="Arial "/>
              </a:rPr>
              <a:t>It is going to be name “Naranjilla”.</a:t>
            </a:r>
          </a:p>
          <a:p>
            <a:r>
              <a:rPr lang="en-GB" sz="2000" dirty="0">
                <a:latin typeface="Arial "/>
              </a:rPr>
              <a:t>It is going to have in the menu; five snacks and they could find three different main courses. Also, you could find a few different fresh juices and Mocktail in the menu. </a:t>
            </a:r>
          </a:p>
          <a:p>
            <a:endParaRPr lang="en-GB" sz="2000" dirty="0"/>
          </a:p>
        </p:txBody>
      </p:sp>
      <p:pic>
        <p:nvPicPr>
          <p:cNvPr id="5" name="Picture 4" descr="A bowl of soup with vegetables and chips&#10;&#10;AI-generated content may be incorrect.">
            <a:extLst>
              <a:ext uri="{FF2B5EF4-FFF2-40B4-BE49-F238E27FC236}">
                <a16:creationId xmlns:a16="http://schemas.microsoft.com/office/drawing/2014/main" id="{2379F48E-4A51-7AED-9D07-9A18407381A5}"/>
              </a:ext>
            </a:extLst>
          </p:cNvPr>
          <p:cNvPicPr>
            <a:picLocks noChangeAspect="1"/>
          </p:cNvPicPr>
          <p:nvPr/>
        </p:nvPicPr>
        <p:blipFill>
          <a:blip r:embed="rId2">
            <a:extLst>
              <a:ext uri="{28A0092B-C50C-407E-A947-70E740481C1C}">
                <a14:useLocalDpi xmlns:a14="http://schemas.microsoft.com/office/drawing/2010/main" val="0"/>
              </a:ext>
            </a:extLst>
          </a:blip>
          <a:srcRect l="37650" r="10513" b="-1"/>
          <a:stretch>
            <a:fillRect/>
          </a:stretch>
        </p:blipFill>
        <p:spPr>
          <a:xfrm>
            <a:off x="6857797" y="-10886"/>
            <a:ext cx="5334204" cy="6367236"/>
          </a:xfrm>
          <a:prstGeom prst="rect">
            <a:avLst/>
          </a:prstGeom>
          <a:effectLst>
            <a:outerShdw blurRad="127000" dist="50800" dir="10800000" sx="99000" sy="99000" algn="r" rotWithShape="0">
              <a:prstClr val="black">
                <a:alpha val="40000"/>
              </a:prstClr>
            </a:outerShdw>
          </a:effectLst>
        </p:spPr>
      </p:pic>
      <p:sp>
        <p:nvSpPr>
          <p:cNvPr id="4" name="Slide Number Placeholder 3">
            <a:extLst>
              <a:ext uri="{FF2B5EF4-FFF2-40B4-BE49-F238E27FC236}">
                <a16:creationId xmlns:a16="http://schemas.microsoft.com/office/drawing/2014/main" id="{AFA1C1FC-2D75-38ED-476B-1E442A79CB41}"/>
              </a:ext>
            </a:extLst>
          </p:cNvPr>
          <p:cNvSpPr>
            <a:spLocks noGrp="1"/>
          </p:cNvSpPr>
          <p:nvPr>
            <p:ph type="sldNum" sz="quarter" idx="12"/>
          </p:nvPr>
        </p:nvSpPr>
        <p:spPr/>
        <p:txBody>
          <a:bodyPr/>
          <a:lstStyle/>
          <a:p>
            <a:fld id="{330EA680-D336-4FF7-8B7A-9848BB0A1C32}" type="slidenum">
              <a:rPr lang="en-GB" smtClean="0"/>
              <a:t>3</a:t>
            </a:fld>
            <a:endParaRPr lang="en-GB"/>
          </a:p>
        </p:txBody>
      </p:sp>
    </p:spTree>
    <p:extLst>
      <p:ext uri="{BB962C8B-B14F-4D97-AF65-F5344CB8AC3E}">
        <p14:creationId xmlns:p14="http://schemas.microsoft.com/office/powerpoint/2010/main" val="3351945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23A51-3E95-3A95-025A-21047B96D36F}"/>
              </a:ext>
            </a:extLst>
          </p:cNvPr>
          <p:cNvSpPr>
            <a:spLocks noGrp="1"/>
          </p:cNvSpPr>
          <p:nvPr>
            <p:ph type="title"/>
          </p:nvPr>
        </p:nvSpPr>
        <p:spPr>
          <a:xfrm>
            <a:off x="838200" y="365126"/>
            <a:ext cx="10515600" cy="1290420"/>
          </a:xfrm>
        </p:spPr>
        <p:txBody>
          <a:bodyPr>
            <a:normAutofit/>
          </a:bodyPr>
          <a:lstStyle/>
          <a:p>
            <a:r>
              <a:rPr lang="en-GB" sz="4000" b="1" dirty="0">
                <a:latin typeface="Arial "/>
              </a:rPr>
              <a:t>Legal Format </a:t>
            </a:r>
            <a:br>
              <a:rPr lang="en-GB" sz="4000" dirty="0">
                <a:latin typeface="Arial "/>
              </a:rPr>
            </a:br>
            <a:r>
              <a:rPr lang="en-GB" sz="4000" u="sng" dirty="0">
                <a:latin typeface="Arial "/>
              </a:rPr>
              <a:t>Naranjilla Limited Company</a:t>
            </a:r>
          </a:p>
        </p:txBody>
      </p:sp>
      <p:graphicFrame>
        <p:nvGraphicFramePr>
          <p:cNvPr id="8" name="Content Placeholder 2">
            <a:extLst>
              <a:ext uri="{FF2B5EF4-FFF2-40B4-BE49-F238E27FC236}">
                <a16:creationId xmlns:a16="http://schemas.microsoft.com/office/drawing/2014/main" id="{66D235F3-5316-61DC-62A2-BFB123C3520E}"/>
              </a:ext>
            </a:extLst>
          </p:cNvPr>
          <p:cNvGraphicFramePr>
            <a:graphicFrameLocks noGrp="1"/>
          </p:cNvGraphicFramePr>
          <p:nvPr>
            <p:ph idx="1"/>
            <p:extLst>
              <p:ext uri="{D42A27DB-BD31-4B8C-83A1-F6EECF244321}">
                <p14:modId xmlns:p14="http://schemas.microsoft.com/office/powerpoint/2010/main" val="3511086158"/>
              </p:ext>
            </p:extLst>
          </p:nvPr>
        </p:nvGraphicFramePr>
        <p:xfrm>
          <a:off x="838200" y="1825625"/>
          <a:ext cx="4967316"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a:extLst>
              <a:ext uri="{FF2B5EF4-FFF2-40B4-BE49-F238E27FC236}">
                <a16:creationId xmlns:a16="http://schemas.microsoft.com/office/drawing/2014/main" id="{B4A5ED8E-6F16-14C8-7CC6-8F2A1F1E0F47}"/>
              </a:ext>
            </a:extLst>
          </p:cNvPr>
          <p:cNvGraphicFramePr/>
          <p:nvPr>
            <p:extLst>
              <p:ext uri="{D42A27DB-BD31-4B8C-83A1-F6EECF244321}">
                <p14:modId xmlns:p14="http://schemas.microsoft.com/office/powerpoint/2010/main" val="1117043405"/>
              </p:ext>
            </p:extLst>
          </p:nvPr>
        </p:nvGraphicFramePr>
        <p:xfrm>
          <a:off x="6628937" y="1010336"/>
          <a:ext cx="5042131" cy="502088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3" name="Slide Number Placeholder 2">
            <a:extLst>
              <a:ext uri="{FF2B5EF4-FFF2-40B4-BE49-F238E27FC236}">
                <a16:creationId xmlns:a16="http://schemas.microsoft.com/office/drawing/2014/main" id="{BCFC6F7E-9812-6444-53DC-E8214CCC2D68}"/>
              </a:ext>
            </a:extLst>
          </p:cNvPr>
          <p:cNvSpPr>
            <a:spLocks noGrp="1"/>
          </p:cNvSpPr>
          <p:nvPr>
            <p:ph type="sldNum" sz="quarter" idx="12"/>
          </p:nvPr>
        </p:nvSpPr>
        <p:spPr/>
        <p:txBody>
          <a:bodyPr/>
          <a:lstStyle/>
          <a:p>
            <a:fld id="{330EA680-D336-4FF7-8B7A-9848BB0A1C32}" type="slidenum">
              <a:rPr lang="en-GB" smtClean="0"/>
              <a:t>4</a:t>
            </a:fld>
            <a:endParaRPr lang="en-GB"/>
          </a:p>
        </p:txBody>
      </p:sp>
    </p:spTree>
    <p:extLst>
      <p:ext uri="{BB962C8B-B14F-4D97-AF65-F5344CB8AC3E}">
        <p14:creationId xmlns:p14="http://schemas.microsoft.com/office/powerpoint/2010/main" val="998577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D8AA0-C368-D421-D233-EB37019D7167}"/>
              </a:ext>
            </a:extLst>
          </p:cNvPr>
          <p:cNvSpPr>
            <a:spLocks noGrp="1"/>
          </p:cNvSpPr>
          <p:nvPr>
            <p:ph type="title"/>
          </p:nvPr>
        </p:nvSpPr>
        <p:spPr>
          <a:xfrm>
            <a:off x="876693" y="741391"/>
            <a:ext cx="3455821" cy="1616203"/>
          </a:xfrm>
        </p:spPr>
        <p:txBody>
          <a:bodyPr vert="horz" lIns="91440" tIns="45720" rIns="91440" bIns="45720" rtlCol="0" anchor="b">
            <a:normAutofit/>
          </a:bodyPr>
          <a:lstStyle/>
          <a:p>
            <a:r>
              <a:rPr lang="en-US" sz="3200" b="1" kern="1200" dirty="0">
                <a:latin typeface="Arial "/>
              </a:rPr>
              <a:t>Management structure </a:t>
            </a:r>
            <a:br>
              <a:rPr lang="en-US" sz="3200" b="1" kern="1200" dirty="0">
                <a:latin typeface="+mj-lt"/>
                <a:ea typeface="+mj-ea"/>
                <a:cs typeface="+mj-cs"/>
              </a:rPr>
            </a:br>
            <a:endParaRPr lang="en-US" sz="3200" kern="1200" dirty="0">
              <a:latin typeface="+mj-lt"/>
              <a:ea typeface="+mj-ea"/>
              <a:cs typeface="+mj-cs"/>
            </a:endParaRPr>
          </a:p>
        </p:txBody>
      </p:sp>
      <p:sp>
        <p:nvSpPr>
          <p:cNvPr id="40" name="Content Placeholder 19">
            <a:extLst>
              <a:ext uri="{FF2B5EF4-FFF2-40B4-BE49-F238E27FC236}">
                <a16:creationId xmlns:a16="http://schemas.microsoft.com/office/drawing/2014/main" id="{08FC82E4-C452-3392-7D63-87FC07E27AB5}"/>
              </a:ext>
            </a:extLst>
          </p:cNvPr>
          <p:cNvSpPr>
            <a:spLocks noGrp="1"/>
          </p:cNvSpPr>
          <p:nvPr>
            <p:ph idx="1"/>
          </p:nvPr>
        </p:nvSpPr>
        <p:spPr>
          <a:xfrm>
            <a:off x="876693" y="2533476"/>
            <a:ext cx="3455821" cy="3447832"/>
          </a:xfrm>
        </p:spPr>
        <p:txBody>
          <a:bodyPr anchor="t">
            <a:normAutofit fontScale="92500"/>
          </a:bodyPr>
          <a:lstStyle/>
          <a:p>
            <a:r>
              <a:rPr lang="en-GB" dirty="0">
                <a:latin typeface="Arial "/>
              </a:rPr>
              <a:t>An effective management structure establishes accountability and ensure coordination across all levels of the business (Daft, 2020).</a:t>
            </a:r>
          </a:p>
          <a:p>
            <a:endParaRPr lang="en-US" sz="2000" dirty="0"/>
          </a:p>
        </p:txBody>
      </p:sp>
      <p:pic>
        <p:nvPicPr>
          <p:cNvPr id="7" name="Content Placeholder 6">
            <a:extLst>
              <a:ext uri="{FF2B5EF4-FFF2-40B4-BE49-F238E27FC236}">
                <a16:creationId xmlns:a16="http://schemas.microsoft.com/office/drawing/2014/main" id="{7FDE82F5-DA0D-23E6-D739-C6B721CABC32}"/>
              </a:ext>
            </a:extLst>
          </p:cNvPr>
          <p:cNvPicPr>
            <a:picLocks noChangeAspect="1"/>
          </p:cNvPicPr>
          <p:nvPr/>
        </p:nvPicPr>
        <p:blipFill>
          <a:blip r:embed="rId2"/>
          <a:stretch>
            <a:fillRect/>
          </a:stretch>
        </p:blipFill>
        <p:spPr>
          <a:xfrm>
            <a:off x="4800600" y="640080"/>
            <a:ext cx="6777990" cy="5341227"/>
          </a:xfrm>
          <a:prstGeom prst="rect">
            <a:avLst/>
          </a:prstGeom>
        </p:spPr>
      </p:pic>
      <p:sp>
        <p:nvSpPr>
          <p:cNvPr id="3" name="Slide Number Placeholder 2">
            <a:extLst>
              <a:ext uri="{FF2B5EF4-FFF2-40B4-BE49-F238E27FC236}">
                <a16:creationId xmlns:a16="http://schemas.microsoft.com/office/drawing/2014/main" id="{E6EC7974-5DF8-3401-2633-70C8564D0791}"/>
              </a:ext>
            </a:extLst>
          </p:cNvPr>
          <p:cNvSpPr>
            <a:spLocks noGrp="1"/>
          </p:cNvSpPr>
          <p:nvPr>
            <p:ph type="sldNum" sz="quarter" idx="12"/>
          </p:nvPr>
        </p:nvSpPr>
        <p:spPr/>
        <p:txBody>
          <a:bodyPr/>
          <a:lstStyle/>
          <a:p>
            <a:fld id="{330EA680-D336-4FF7-8B7A-9848BB0A1C32}" type="slidenum">
              <a:rPr lang="en-GB" smtClean="0"/>
              <a:t>5</a:t>
            </a:fld>
            <a:endParaRPr lang="en-GB"/>
          </a:p>
        </p:txBody>
      </p:sp>
    </p:spTree>
    <p:extLst>
      <p:ext uri="{BB962C8B-B14F-4D97-AF65-F5344CB8AC3E}">
        <p14:creationId xmlns:p14="http://schemas.microsoft.com/office/powerpoint/2010/main" val="3900281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4BFB7B-5B64-DE88-D30D-C2EE3357A26A}"/>
              </a:ext>
            </a:extLst>
          </p:cNvPr>
          <p:cNvSpPr>
            <a:spLocks noGrp="1"/>
          </p:cNvSpPr>
          <p:nvPr>
            <p:ph type="ctrTitle"/>
          </p:nvPr>
        </p:nvSpPr>
        <p:spPr>
          <a:xfrm>
            <a:off x="640080" y="320040"/>
            <a:ext cx="6692827" cy="3892669"/>
          </a:xfrm>
        </p:spPr>
        <p:txBody>
          <a:bodyPr>
            <a:normAutofit/>
          </a:bodyPr>
          <a:lstStyle/>
          <a:p>
            <a:pPr algn="l"/>
            <a:r>
              <a:rPr lang="en-GB" sz="6600" b="1" dirty="0">
                <a:latin typeface="Arial "/>
              </a:rPr>
              <a:t>Environmental Analysis </a:t>
            </a:r>
          </a:p>
        </p:txBody>
      </p:sp>
      <p:sp>
        <p:nvSpPr>
          <p:cNvPr id="3" name="Subtitle 2">
            <a:extLst>
              <a:ext uri="{FF2B5EF4-FFF2-40B4-BE49-F238E27FC236}">
                <a16:creationId xmlns:a16="http://schemas.microsoft.com/office/drawing/2014/main" id="{1D254013-64F4-50DE-BE70-65B3A15EBCCB}"/>
              </a:ext>
            </a:extLst>
          </p:cNvPr>
          <p:cNvSpPr>
            <a:spLocks noGrp="1"/>
          </p:cNvSpPr>
          <p:nvPr>
            <p:ph type="subTitle" idx="1"/>
          </p:nvPr>
        </p:nvSpPr>
        <p:spPr>
          <a:xfrm>
            <a:off x="640080" y="4631161"/>
            <a:ext cx="6692827" cy="1569486"/>
          </a:xfrm>
        </p:spPr>
        <p:txBody>
          <a:bodyPr>
            <a:normAutofit/>
          </a:bodyPr>
          <a:lstStyle/>
          <a:p>
            <a:pPr algn="l"/>
            <a:r>
              <a:rPr lang="en-GB" sz="2200" u="sng" dirty="0">
                <a:latin typeface="Arial" panose="020B0604020202020204" pitchFamily="34" charset="0"/>
                <a:cs typeface="Arial" panose="020B0604020202020204" pitchFamily="34" charset="0"/>
              </a:rPr>
              <a:t>PESTEL</a:t>
            </a:r>
            <a:r>
              <a:rPr lang="en-GB" sz="2200" dirty="0">
                <a:latin typeface="Arial" panose="020B0604020202020204" pitchFamily="34" charset="0"/>
                <a:cs typeface="Arial" panose="020B0604020202020204" pitchFamily="34" charset="0"/>
              </a:rPr>
              <a:t> </a:t>
            </a:r>
          </a:p>
          <a:p>
            <a:pPr algn="l"/>
            <a:r>
              <a:rPr lang="en-GB" sz="2200" dirty="0">
                <a:latin typeface="Arial" panose="020B0604020202020204" pitchFamily="34" charset="0"/>
                <a:cs typeface="Arial" panose="020B0604020202020204" pitchFamily="34" charset="0"/>
              </a:rPr>
              <a:t>A PESTEL analysis helps businesses understand the external environment and plan for future opportunities and threats (Gupta, 2013).</a:t>
            </a:r>
          </a:p>
          <a:p>
            <a:pPr algn="l"/>
            <a:endParaRPr lang="en-GB" sz="2200" dirty="0"/>
          </a:p>
        </p:txBody>
      </p:sp>
      <p:sp>
        <p:nvSpPr>
          <p:cNvPr id="1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3C99926D-F701-7589-01A1-68B50652E53E}"/>
              </a:ext>
            </a:extLst>
          </p:cNvPr>
          <p:cNvPicPr>
            <a:picLocks noChangeAspect="1"/>
          </p:cNvPicPr>
          <p:nvPr/>
        </p:nvPicPr>
        <p:blipFill>
          <a:blip r:embed="rId2"/>
          <a:stretch>
            <a:fillRect/>
          </a:stretch>
        </p:blipFill>
        <p:spPr>
          <a:xfrm>
            <a:off x="6926580" y="430516"/>
            <a:ext cx="5017769" cy="5925833"/>
          </a:xfrm>
          <a:prstGeom prst="rect">
            <a:avLst/>
          </a:prstGeom>
        </p:spPr>
      </p:pic>
      <p:sp>
        <p:nvSpPr>
          <p:cNvPr id="4" name="Slide Number Placeholder 3">
            <a:extLst>
              <a:ext uri="{FF2B5EF4-FFF2-40B4-BE49-F238E27FC236}">
                <a16:creationId xmlns:a16="http://schemas.microsoft.com/office/drawing/2014/main" id="{D9A14A55-8368-9E4C-F6FA-8432095D49EE}"/>
              </a:ext>
            </a:extLst>
          </p:cNvPr>
          <p:cNvSpPr>
            <a:spLocks noGrp="1"/>
          </p:cNvSpPr>
          <p:nvPr>
            <p:ph type="sldNum" sz="quarter" idx="12"/>
          </p:nvPr>
        </p:nvSpPr>
        <p:spPr>
          <a:xfrm>
            <a:off x="8610600" y="6356350"/>
            <a:ext cx="2743200" cy="365125"/>
          </a:xfrm>
        </p:spPr>
        <p:txBody>
          <a:bodyPr>
            <a:normAutofit/>
          </a:bodyPr>
          <a:lstStyle/>
          <a:p>
            <a:pPr>
              <a:spcAft>
                <a:spcPts val="600"/>
              </a:spcAft>
            </a:pPr>
            <a:fld id="{330EA680-D336-4FF7-8B7A-9848BB0A1C32}" type="slidenum">
              <a:rPr lang="en-GB" smtClean="0"/>
              <a:pPr>
                <a:spcAft>
                  <a:spcPts val="600"/>
                </a:spcAft>
              </a:pPr>
              <a:t>6</a:t>
            </a:fld>
            <a:endParaRPr lang="en-GB"/>
          </a:p>
        </p:txBody>
      </p:sp>
    </p:spTree>
    <p:extLst>
      <p:ext uri="{BB962C8B-B14F-4D97-AF65-F5344CB8AC3E}">
        <p14:creationId xmlns:p14="http://schemas.microsoft.com/office/powerpoint/2010/main" val="3125094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EEC756-6C0D-7C86-E852-89C3EE5B085C}"/>
              </a:ext>
            </a:extLst>
          </p:cNvPr>
          <p:cNvSpPr>
            <a:spLocks noGrp="1"/>
          </p:cNvSpPr>
          <p:nvPr>
            <p:ph type="title"/>
          </p:nvPr>
        </p:nvSpPr>
        <p:spPr>
          <a:xfrm>
            <a:off x="686834" y="1153572"/>
            <a:ext cx="3200400" cy="4461163"/>
          </a:xfrm>
        </p:spPr>
        <p:txBody>
          <a:bodyPr>
            <a:normAutofit/>
          </a:bodyPr>
          <a:lstStyle/>
          <a:p>
            <a:r>
              <a:rPr lang="en-GB" sz="4100" b="1" dirty="0">
                <a:solidFill>
                  <a:srgbClr val="FFFFFF"/>
                </a:solidFill>
                <a:latin typeface="Arial" panose="020B0604020202020204" pitchFamily="34" charset="0"/>
                <a:cs typeface="Arial" panose="020B0604020202020204" pitchFamily="34" charset="0"/>
              </a:rPr>
              <a:t>Long-Terms sustainability goals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86FA40D-DCEA-3126-5236-5EE91D5F8796}"/>
              </a:ext>
            </a:extLst>
          </p:cNvPr>
          <p:cNvSpPr>
            <a:spLocks noGrp="1"/>
          </p:cNvSpPr>
          <p:nvPr>
            <p:ph idx="1"/>
          </p:nvPr>
        </p:nvSpPr>
        <p:spPr>
          <a:xfrm>
            <a:off x="4447308" y="591344"/>
            <a:ext cx="6906491" cy="5585619"/>
          </a:xfrm>
        </p:spPr>
        <p:txBody>
          <a:bodyPr anchor="ctr">
            <a:normAutofit/>
          </a:bodyPr>
          <a:lstStyle/>
          <a:p>
            <a:pPr marL="0" indent="0">
              <a:buNone/>
            </a:pPr>
            <a:r>
              <a:rPr lang="en-GB" sz="1500" b="1" dirty="0">
                <a:latin typeface="Arial" panose="020B0604020202020204" pitchFamily="34" charset="0"/>
                <a:cs typeface="Arial" panose="020B0604020202020204" pitchFamily="34" charset="0"/>
              </a:rPr>
              <a:t>Environmental</a:t>
            </a:r>
            <a:r>
              <a:rPr lang="en-GB" sz="1500" dirty="0">
                <a:latin typeface="Arial" panose="020B0604020202020204" pitchFamily="34" charset="0"/>
                <a:cs typeface="Arial" panose="020B0604020202020204" pitchFamily="34" charset="0"/>
              </a:rPr>
              <a:t> </a:t>
            </a:r>
          </a:p>
          <a:p>
            <a:r>
              <a:rPr lang="en-GB" sz="1500" dirty="0">
                <a:latin typeface="Arial" panose="020B0604020202020204" pitchFamily="34" charset="0"/>
                <a:cs typeface="Arial" panose="020B0604020202020204" pitchFamily="34" charset="0"/>
              </a:rPr>
              <a:t>Using ceramic dishes and plantain leaves as serving dishes also packaging will improve the waste we could created. </a:t>
            </a:r>
          </a:p>
          <a:p>
            <a:r>
              <a:rPr lang="en-GB" sz="1500" dirty="0">
                <a:latin typeface="Arial" panose="020B0604020202020204" pitchFamily="34" charset="0"/>
                <a:cs typeface="Arial" panose="020B0604020202020204" pitchFamily="34" charset="0"/>
              </a:rPr>
              <a:t>Using cutlery eco-friendly as bamboo or wood.</a:t>
            </a:r>
          </a:p>
          <a:p>
            <a:r>
              <a:rPr lang="en-GB" sz="1500" dirty="0">
                <a:latin typeface="Arial" panose="020B0604020202020204" pitchFamily="34" charset="0"/>
                <a:cs typeface="Arial" panose="020B0604020202020204" pitchFamily="34" charset="0"/>
              </a:rPr>
              <a:t>Installing and solar panel for the efficiency the energy use with the daily manners.</a:t>
            </a:r>
          </a:p>
          <a:p>
            <a:r>
              <a:rPr lang="en-GB" sz="1500" dirty="0">
                <a:latin typeface="Arial" panose="020B0604020202020204" pitchFamily="34" charset="0"/>
                <a:cs typeface="Arial" panose="020B0604020202020204" pitchFamily="34" charset="0"/>
              </a:rPr>
              <a:t>Also make sure we can have add a traditional brick oven for outdoor where we can cook the main dishes. Reducing the use of gas or electricity.</a:t>
            </a:r>
          </a:p>
          <a:p>
            <a:pPr marL="0" indent="0">
              <a:buNone/>
            </a:pPr>
            <a:r>
              <a:rPr lang="en-GB" sz="1500" b="1" dirty="0">
                <a:latin typeface="Arial" panose="020B0604020202020204" pitchFamily="34" charset="0"/>
                <a:cs typeface="Arial" panose="020B0604020202020204" pitchFamily="34" charset="0"/>
              </a:rPr>
              <a:t>Social </a:t>
            </a:r>
          </a:p>
          <a:p>
            <a:r>
              <a:rPr lang="en-GB" sz="1500" dirty="0">
                <a:latin typeface="Arial" panose="020B0604020202020204" pitchFamily="34" charset="0"/>
                <a:cs typeface="Arial" panose="020B0604020202020204" pitchFamily="34" charset="0"/>
              </a:rPr>
              <a:t>Allow other people if they would like to pay for anything on the menu for who can not afford it. And Offer some points to those people in the future with some discounts or special offers throw a system of points. </a:t>
            </a:r>
          </a:p>
          <a:p>
            <a:r>
              <a:rPr lang="en-GB" sz="1500" dirty="0">
                <a:latin typeface="Arial" panose="020B0604020202020204" pitchFamily="34" charset="0"/>
                <a:cs typeface="Arial" panose="020B0604020202020204" pitchFamily="34" charset="0"/>
              </a:rPr>
              <a:t>Choosing local ingredients for most of the dishes.</a:t>
            </a:r>
          </a:p>
          <a:p>
            <a:r>
              <a:rPr lang="en-GB" sz="1500" dirty="0">
                <a:latin typeface="Arial" panose="020B0604020202020204" pitchFamily="34" charset="0"/>
                <a:cs typeface="Arial" panose="020B0604020202020204" pitchFamily="34" charset="0"/>
              </a:rPr>
              <a:t>And supporting time to time the community with foundries to the local charities.</a:t>
            </a:r>
          </a:p>
          <a:p>
            <a:endParaRPr lang="en-GB" sz="1500" dirty="0">
              <a:latin typeface="Arial" panose="020B0604020202020204" pitchFamily="34" charset="0"/>
              <a:cs typeface="Arial" panose="020B0604020202020204" pitchFamily="34" charset="0"/>
            </a:endParaRPr>
          </a:p>
          <a:p>
            <a:pPr marL="0" indent="0">
              <a:buNone/>
            </a:pPr>
            <a:endParaRPr lang="en-GB" sz="1500" dirty="0">
              <a:latin typeface="Arial" panose="020B0604020202020204" pitchFamily="34" charset="0"/>
              <a:cs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 </a:t>
            </a:r>
          </a:p>
        </p:txBody>
      </p:sp>
      <p:sp>
        <p:nvSpPr>
          <p:cNvPr id="4" name="Slide Number Placeholder 3">
            <a:extLst>
              <a:ext uri="{FF2B5EF4-FFF2-40B4-BE49-F238E27FC236}">
                <a16:creationId xmlns:a16="http://schemas.microsoft.com/office/drawing/2014/main" id="{457229CA-2896-ABE0-B2AE-9CC74CE28BFC}"/>
              </a:ext>
            </a:extLst>
          </p:cNvPr>
          <p:cNvSpPr>
            <a:spLocks noGrp="1"/>
          </p:cNvSpPr>
          <p:nvPr>
            <p:ph type="sldNum" sz="quarter" idx="12"/>
          </p:nvPr>
        </p:nvSpPr>
        <p:spPr>
          <a:xfrm>
            <a:off x="9541564" y="6356350"/>
            <a:ext cx="1812235" cy="365125"/>
          </a:xfrm>
        </p:spPr>
        <p:txBody>
          <a:bodyPr>
            <a:normAutofit/>
          </a:bodyPr>
          <a:lstStyle/>
          <a:p>
            <a:pPr>
              <a:spcAft>
                <a:spcPts val="600"/>
              </a:spcAft>
            </a:pPr>
            <a:fld id="{330EA680-D336-4FF7-8B7A-9848BB0A1C32}" type="slidenum">
              <a:rPr lang="en-GB" smtClean="0"/>
              <a:pPr>
                <a:spcAft>
                  <a:spcPts val="600"/>
                </a:spcAft>
              </a:pPr>
              <a:t>7</a:t>
            </a:fld>
            <a:endParaRPr lang="en-GB"/>
          </a:p>
        </p:txBody>
      </p:sp>
    </p:spTree>
    <p:extLst>
      <p:ext uri="{BB962C8B-B14F-4D97-AF65-F5344CB8AC3E}">
        <p14:creationId xmlns:p14="http://schemas.microsoft.com/office/powerpoint/2010/main" val="3414475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6" name="Arc 35">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1D5C5E-B8C0-13AD-FB02-75BF5F6C52A3}"/>
              </a:ext>
            </a:extLst>
          </p:cNvPr>
          <p:cNvSpPr>
            <a:spLocks noGrp="1"/>
          </p:cNvSpPr>
          <p:nvPr>
            <p:ph type="title"/>
          </p:nvPr>
        </p:nvSpPr>
        <p:spPr>
          <a:xfrm>
            <a:off x="5894962" y="479493"/>
            <a:ext cx="5458838" cy="1325563"/>
          </a:xfrm>
        </p:spPr>
        <p:txBody>
          <a:bodyPr>
            <a:normAutofit/>
          </a:bodyPr>
          <a:lstStyle/>
          <a:p>
            <a:r>
              <a:rPr lang="en-GB" b="1" dirty="0"/>
              <a:t>Marketing Strategies for  “Naranjilla”</a:t>
            </a:r>
          </a:p>
        </p:txBody>
      </p:sp>
      <p:sp>
        <p:nvSpPr>
          <p:cNvPr id="37"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266275A-F1F4-A864-5F44-2DDD9A786537}"/>
              </a:ext>
            </a:extLst>
          </p:cNvPr>
          <p:cNvSpPr>
            <a:spLocks noGrp="1"/>
          </p:cNvSpPr>
          <p:nvPr>
            <p:ph idx="1"/>
          </p:nvPr>
        </p:nvSpPr>
        <p:spPr>
          <a:xfrm>
            <a:off x="333676" y="1132649"/>
            <a:ext cx="5389345" cy="4312118"/>
          </a:xfrm>
        </p:spPr>
        <p:txBody>
          <a:bodyPr>
            <a:normAutofit/>
          </a:bodyPr>
          <a:lstStyle/>
          <a:p>
            <a:pPr marL="0" indent="0">
              <a:buNone/>
            </a:pPr>
            <a:r>
              <a:rPr lang="en-GB" u="sng" dirty="0">
                <a:latin typeface="Arial "/>
              </a:rPr>
              <a:t>Target Market </a:t>
            </a:r>
          </a:p>
          <a:p>
            <a:pPr marL="0" indent="0">
              <a:buNone/>
            </a:pPr>
            <a:r>
              <a:rPr lang="en-GB" sz="1400" dirty="0">
                <a:latin typeface="Arial "/>
              </a:rPr>
              <a:t>Understanding the target market allows to tailor its products, pricing and promotional activities to meet customers needs effectively and build lasting relationships (Kotler &amp;Keller, 2016).</a:t>
            </a:r>
          </a:p>
          <a:p>
            <a:pPr marL="0" indent="0">
              <a:buNone/>
            </a:pPr>
            <a:r>
              <a:rPr lang="en-GB" sz="1400" dirty="0">
                <a:latin typeface="Arial "/>
              </a:rPr>
              <a:t>The target market consist primarily of </a:t>
            </a:r>
            <a:r>
              <a:rPr lang="en-GB" sz="1400" dirty="0">
                <a:latin typeface="Arial "/>
                <a:cs typeface="Arial" panose="020B0604020202020204" pitchFamily="34" charset="0"/>
              </a:rPr>
              <a:t>local resident, </a:t>
            </a:r>
            <a:r>
              <a:rPr lang="en-GB" sz="1400" dirty="0">
                <a:latin typeface="Arial "/>
              </a:rPr>
              <a:t>working professionals, students and families who value high-quality, affordable food and friendly, welcoming atmosphere. This restaurant will appeal to costumers who enjoy freshly prepared meals, specialty beverages, and a comfortable environment for dinning socialising or working.</a:t>
            </a:r>
          </a:p>
          <a:p>
            <a:pPr lvl="0"/>
            <a:r>
              <a:rPr lang="en-GB" sz="1200" dirty="0">
                <a:latin typeface="Arial "/>
                <a:cs typeface="Arial" panose="020B0604020202020204" pitchFamily="34" charset="0"/>
              </a:rPr>
              <a:t>Local Resident </a:t>
            </a:r>
            <a:r>
              <a:rPr lang="en-GB" sz="1400" dirty="0">
                <a:latin typeface="Arial "/>
              </a:rPr>
              <a:t>and Families </a:t>
            </a:r>
          </a:p>
          <a:p>
            <a:pPr lvl="0"/>
            <a:r>
              <a:rPr lang="en-GB" sz="1400" dirty="0">
                <a:latin typeface="Arial "/>
              </a:rPr>
              <a:t>Working Professionals</a:t>
            </a:r>
          </a:p>
          <a:p>
            <a:pPr lvl="0"/>
            <a:r>
              <a:rPr lang="en-GB" sz="1400" dirty="0">
                <a:latin typeface="Arial "/>
              </a:rPr>
              <a:t>Students and Young Adults</a:t>
            </a:r>
          </a:p>
          <a:p>
            <a:pPr lvl="0"/>
            <a:r>
              <a:rPr lang="en-GB" sz="1400" dirty="0">
                <a:latin typeface="Arial "/>
              </a:rPr>
              <a:t>Health-Conscious Consumers</a:t>
            </a:r>
          </a:p>
          <a:p>
            <a:pPr lvl="0"/>
            <a:r>
              <a:rPr lang="en-GB" sz="1400" dirty="0">
                <a:latin typeface="Arial "/>
              </a:rPr>
              <a:t>Tourists and visitors</a:t>
            </a:r>
          </a:p>
          <a:p>
            <a:endParaRPr lang="en-GB" dirty="0"/>
          </a:p>
        </p:txBody>
      </p:sp>
      <p:graphicFrame>
        <p:nvGraphicFramePr>
          <p:cNvPr id="4" name="Diagram 3">
            <a:extLst>
              <a:ext uri="{FF2B5EF4-FFF2-40B4-BE49-F238E27FC236}">
                <a16:creationId xmlns:a16="http://schemas.microsoft.com/office/drawing/2014/main" id="{58FE19AF-D0F6-C2FE-49E3-6305EC0E9644}"/>
              </a:ext>
            </a:extLst>
          </p:cNvPr>
          <p:cNvGraphicFramePr/>
          <p:nvPr>
            <p:extLst>
              <p:ext uri="{D42A27DB-BD31-4B8C-83A1-F6EECF244321}">
                <p14:modId xmlns:p14="http://schemas.microsoft.com/office/powerpoint/2010/main" val="1667021508"/>
              </p:ext>
            </p:extLst>
          </p:nvPr>
        </p:nvGraphicFramePr>
        <p:xfrm>
          <a:off x="5894962" y="1703672"/>
          <a:ext cx="5963362" cy="51407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59EB95BC-234B-4FA2-2C1F-0DD9D5076493}"/>
              </a:ext>
            </a:extLst>
          </p:cNvPr>
          <p:cNvSpPr>
            <a:spLocks noGrp="1"/>
          </p:cNvSpPr>
          <p:nvPr>
            <p:ph type="sldNum" sz="quarter" idx="12"/>
          </p:nvPr>
        </p:nvSpPr>
        <p:spPr/>
        <p:txBody>
          <a:bodyPr/>
          <a:lstStyle/>
          <a:p>
            <a:fld id="{330EA680-D336-4FF7-8B7A-9848BB0A1C32}" type="slidenum">
              <a:rPr lang="en-GB" smtClean="0"/>
              <a:t>8</a:t>
            </a:fld>
            <a:endParaRPr lang="en-GB"/>
          </a:p>
        </p:txBody>
      </p:sp>
    </p:spTree>
    <p:extLst>
      <p:ext uri="{BB962C8B-B14F-4D97-AF65-F5344CB8AC3E}">
        <p14:creationId xmlns:p14="http://schemas.microsoft.com/office/powerpoint/2010/main" val="3761510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4AD8B-D11F-71D6-5063-2F225BAE3E0A}"/>
              </a:ext>
            </a:extLst>
          </p:cNvPr>
          <p:cNvSpPr>
            <a:spLocks noGrp="1"/>
          </p:cNvSpPr>
          <p:nvPr>
            <p:ph type="ctrTitle"/>
          </p:nvPr>
        </p:nvSpPr>
        <p:spPr>
          <a:xfrm>
            <a:off x="630936" y="639520"/>
            <a:ext cx="3429000" cy="1719072"/>
          </a:xfrm>
        </p:spPr>
        <p:txBody>
          <a:bodyPr vert="horz" lIns="91440" tIns="45720" rIns="91440" bIns="45720" rtlCol="0" anchor="b">
            <a:normAutofit/>
          </a:bodyPr>
          <a:lstStyle/>
          <a:p>
            <a:pPr algn="l"/>
            <a:r>
              <a:rPr lang="en-US" sz="5400" b="1" kern="1200" dirty="0">
                <a:solidFill>
                  <a:schemeClr val="tx1"/>
                </a:solidFill>
                <a:latin typeface="Arial "/>
              </a:rPr>
              <a:t>Funding</a:t>
            </a:r>
            <a:r>
              <a:rPr lang="en-US" sz="5400" kern="1200" dirty="0">
                <a:solidFill>
                  <a:schemeClr val="tx1"/>
                </a:solidFill>
                <a:latin typeface="Arial "/>
              </a:rPr>
              <a:t> </a:t>
            </a:r>
          </a:p>
        </p:txBody>
      </p:sp>
      <p:sp>
        <p:nvSpPr>
          <p:cNvPr id="4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9E2D97A-E671-613B-7918-8B6A2FCB6A35}"/>
              </a:ext>
            </a:extLst>
          </p:cNvPr>
          <p:cNvSpPr>
            <a:spLocks noGrp="1"/>
          </p:cNvSpPr>
          <p:nvPr>
            <p:ph type="subTitle" idx="1"/>
          </p:nvPr>
        </p:nvSpPr>
        <p:spPr>
          <a:xfrm>
            <a:off x="630935" y="2807208"/>
            <a:ext cx="4470453" cy="3410712"/>
          </a:xfrm>
        </p:spPr>
        <p:txBody>
          <a:bodyPr vert="horz" lIns="91440" tIns="45720" rIns="91440" bIns="45720" rtlCol="0" anchor="t">
            <a:normAutofit fontScale="25000" lnSpcReduction="20000"/>
          </a:bodyPr>
          <a:lstStyle/>
          <a:p>
            <a:pPr algn="l"/>
            <a:r>
              <a:rPr lang="en-US" sz="4800" dirty="0">
                <a:latin typeface="Arial "/>
                <a:cs typeface="Arial" panose="020B0604020202020204" pitchFamily="34" charset="0"/>
              </a:rPr>
              <a:t>A diversified funding strategy allows small businesses to balance financial risk, maintain operational control, and ensure long-term sustainability by combining personal, family and external financial resources (scarborough,2016).</a:t>
            </a:r>
          </a:p>
          <a:p>
            <a:pPr algn="l"/>
            <a:endParaRPr lang="en-US" sz="4800" i="1" dirty="0">
              <a:latin typeface="Arial "/>
              <a:cs typeface="Arial" panose="020B0604020202020204" pitchFamily="34" charset="0"/>
            </a:endParaRPr>
          </a:p>
          <a:p>
            <a:pPr algn="l"/>
            <a:r>
              <a:rPr lang="en-US" sz="4800" i="1" dirty="0">
                <a:latin typeface="Arial "/>
                <a:cs typeface="Arial" panose="020B0604020202020204" pitchFamily="34" charset="0"/>
              </a:rPr>
              <a:t>I have chosen, three types of funding such as:</a:t>
            </a:r>
          </a:p>
          <a:p>
            <a:pPr indent="-228600" algn="l">
              <a:buFont typeface="Arial" panose="020B0604020202020204" pitchFamily="34" charset="0"/>
              <a:buChar char="•"/>
            </a:pPr>
            <a:endParaRPr lang="en-US" sz="4800" i="1" dirty="0">
              <a:latin typeface="Arial "/>
              <a:cs typeface="Arial" panose="020B0604020202020204" pitchFamily="34" charset="0"/>
            </a:endParaRPr>
          </a:p>
          <a:p>
            <a:pPr marL="571500" lvl="0" indent="-228600" algn="l">
              <a:buFont typeface="Arial" panose="020B0604020202020204" pitchFamily="34" charset="0"/>
              <a:buChar char="•"/>
            </a:pPr>
            <a:r>
              <a:rPr lang="en-US" sz="4800" i="1" dirty="0">
                <a:latin typeface="Arial "/>
                <a:cs typeface="Arial" panose="020B0604020202020204" pitchFamily="34" charset="0"/>
              </a:rPr>
              <a:t>Personal Investment: </a:t>
            </a:r>
            <a:r>
              <a:rPr lang="en-US" sz="4800" dirty="0">
                <a:latin typeface="Arial "/>
                <a:cs typeface="Arial" panose="020B0604020202020204" pitchFamily="34" charset="0"/>
              </a:rPr>
              <a:t>As the business owner, I will contribute personal savings to fund the initial set-up costs (£10’000).</a:t>
            </a:r>
          </a:p>
          <a:p>
            <a:pPr marL="571500" lvl="0" indent="-228600" algn="l">
              <a:buFont typeface="Arial" panose="020B0604020202020204" pitchFamily="34" charset="0"/>
              <a:buChar char="•"/>
            </a:pPr>
            <a:r>
              <a:rPr lang="en-US" sz="4800" i="1" dirty="0">
                <a:latin typeface="Arial "/>
                <a:cs typeface="Arial" panose="020B0604020202020204" pitchFamily="34" charset="0"/>
              </a:rPr>
              <a:t>Family Contributions: </a:t>
            </a:r>
            <a:r>
              <a:rPr lang="en-US" sz="4800" dirty="0">
                <a:latin typeface="Arial "/>
                <a:cs typeface="Arial" panose="020B0604020202020204" pitchFamily="34" charset="0"/>
              </a:rPr>
              <a:t>Since this is family run enterprise my sister and I will contribute financially and supporting in areas as labor and marketing assistance (£5’000).</a:t>
            </a:r>
          </a:p>
          <a:p>
            <a:pPr marL="571500" lvl="0" indent="-228600" algn="l">
              <a:buFont typeface="Arial" panose="020B0604020202020204" pitchFamily="34" charset="0"/>
              <a:buChar char="•"/>
            </a:pPr>
            <a:r>
              <a:rPr lang="en-US" sz="4800" i="1" dirty="0">
                <a:latin typeface="Arial "/>
                <a:cs typeface="Arial" panose="020B0604020202020204" pitchFamily="34" charset="0"/>
              </a:rPr>
              <a:t>Small Business Loan: </a:t>
            </a:r>
            <a:r>
              <a:rPr lang="en-US" sz="4800" dirty="0">
                <a:latin typeface="Arial "/>
                <a:cs typeface="Arial" panose="020B0604020202020204" pitchFamily="34" charset="0"/>
              </a:rPr>
              <a:t>Applying for a small business loan through my local bank or credit union to cover additional costs. Choosing a low-interest loan (£30’000).</a:t>
            </a:r>
          </a:p>
          <a:p>
            <a:pPr indent="-228600" algn="l">
              <a:buFont typeface="Arial" panose="020B0604020202020204" pitchFamily="34" charset="0"/>
              <a:buChar char="•"/>
            </a:pPr>
            <a:endParaRPr lang="en-US" sz="1000" dirty="0"/>
          </a:p>
        </p:txBody>
      </p:sp>
      <p:pic>
        <p:nvPicPr>
          <p:cNvPr id="5" name="Picture 4" descr="A screenshot of a chart&#10;&#10;AI-generated content may be incorrect.">
            <a:extLst>
              <a:ext uri="{FF2B5EF4-FFF2-40B4-BE49-F238E27FC236}">
                <a16:creationId xmlns:a16="http://schemas.microsoft.com/office/drawing/2014/main" id="{5AD090DD-AA5A-1EC2-8B45-6D4D78D48781}"/>
              </a:ext>
            </a:extLst>
          </p:cNvPr>
          <p:cNvPicPr>
            <a:picLocks noChangeAspect="1"/>
          </p:cNvPicPr>
          <p:nvPr/>
        </p:nvPicPr>
        <p:blipFill>
          <a:blip r:embed="rId2"/>
          <a:stretch>
            <a:fillRect/>
          </a:stretch>
        </p:blipFill>
        <p:spPr>
          <a:xfrm>
            <a:off x="5568239" y="640080"/>
            <a:ext cx="5269807" cy="5742432"/>
          </a:xfrm>
          <a:prstGeom prst="rect">
            <a:avLst/>
          </a:prstGeom>
        </p:spPr>
      </p:pic>
      <p:sp>
        <p:nvSpPr>
          <p:cNvPr id="4" name="Slide Number Placeholder 3">
            <a:extLst>
              <a:ext uri="{FF2B5EF4-FFF2-40B4-BE49-F238E27FC236}">
                <a16:creationId xmlns:a16="http://schemas.microsoft.com/office/drawing/2014/main" id="{4830745E-3D79-191A-0666-34830B46A5C7}"/>
              </a:ext>
            </a:extLst>
          </p:cNvPr>
          <p:cNvSpPr>
            <a:spLocks noGrp="1"/>
          </p:cNvSpPr>
          <p:nvPr>
            <p:ph type="sldNum" sz="quarter" idx="12"/>
          </p:nvPr>
        </p:nvSpPr>
        <p:spPr/>
        <p:txBody>
          <a:bodyPr/>
          <a:lstStyle/>
          <a:p>
            <a:fld id="{330EA680-D336-4FF7-8B7A-9848BB0A1C32}" type="slidenum">
              <a:rPr lang="en-GB" smtClean="0"/>
              <a:t>9</a:t>
            </a:fld>
            <a:endParaRPr lang="en-GB"/>
          </a:p>
        </p:txBody>
      </p:sp>
    </p:spTree>
    <p:extLst>
      <p:ext uri="{BB962C8B-B14F-4D97-AF65-F5344CB8AC3E}">
        <p14:creationId xmlns:p14="http://schemas.microsoft.com/office/powerpoint/2010/main" val="2124901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F7904-FEA9-6A65-4E8A-A9D3673D1169}"/>
              </a:ext>
            </a:extLst>
          </p:cNvPr>
          <p:cNvSpPr>
            <a:spLocks noGrp="1"/>
          </p:cNvSpPr>
          <p:nvPr>
            <p:ph type="title"/>
          </p:nvPr>
        </p:nvSpPr>
        <p:spPr/>
        <p:txBody>
          <a:bodyPr>
            <a:normAutofit/>
          </a:bodyPr>
          <a:lstStyle/>
          <a:p>
            <a:pPr algn="ctr"/>
            <a:r>
              <a:rPr lang="en-GB" sz="5400" dirty="0">
                <a:latin typeface="Arial "/>
              </a:rPr>
              <a:t>Reference</a:t>
            </a:r>
          </a:p>
        </p:txBody>
      </p:sp>
      <p:sp>
        <p:nvSpPr>
          <p:cNvPr id="3" name="Content Placeholder 2">
            <a:extLst>
              <a:ext uri="{FF2B5EF4-FFF2-40B4-BE49-F238E27FC236}">
                <a16:creationId xmlns:a16="http://schemas.microsoft.com/office/drawing/2014/main" id="{4F973E57-55C1-6950-F506-2CE130DD671D}"/>
              </a:ext>
            </a:extLst>
          </p:cNvPr>
          <p:cNvSpPr>
            <a:spLocks noGrp="1"/>
          </p:cNvSpPr>
          <p:nvPr>
            <p:ph idx="1"/>
          </p:nvPr>
        </p:nvSpPr>
        <p:spPr>
          <a:xfrm>
            <a:off x="838200" y="1443789"/>
            <a:ext cx="10515600" cy="4733174"/>
          </a:xfrm>
        </p:spPr>
        <p:txBody>
          <a:bodyPr>
            <a:normAutofit fontScale="92500" lnSpcReduction="20000"/>
          </a:bodyPr>
          <a:lstStyle/>
          <a:p>
            <a:pPr marL="0" indent="0">
              <a:buNone/>
            </a:pPr>
            <a:r>
              <a:rPr lang="en-GB" sz="1200" dirty="0">
                <a:latin typeface="Arial "/>
              </a:rPr>
              <a:t>Arviv, B., Shani, A. &amp; Poria, Y. (2024) ‘Delicious–but is it authentic: Consumer perceptions of ethnic food and ethnic restaurants’, </a:t>
            </a:r>
            <a:r>
              <a:rPr lang="en-GB" sz="1200" i="1" dirty="0">
                <a:latin typeface="Arial "/>
              </a:rPr>
              <a:t>Journal of Hospitality and Tourism Insights</a:t>
            </a:r>
            <a:r>
              <a:rPr lang="en-GB" sz="1200" dirty="0">
                <a:latin typeface="Arial "/>
              </a:rPr>
              <a:t>, 7(4), pp. 1934–1948.</a:t>
            </a:r>
          </a:p>
          <a:p>
            <a:pPr marL="0" indent="0">
              <a:buNone/>
            </a:pPr>
            <a:r>
              <a:rPr lang="en-GB" sz="1200" dirty="0">
                <a:latin typeface="Arial "/>
              </a:rPr>
              <a:t>Companies Act (2006) </a:t>
            </a:r>
            <a:r>
              <a:rPr lang="en-GB" sz="1200" i="1" dirty="0">
                <a:latin typeface="Arial "/>
              </a:rPr>
              <a:t>Companies Act 2006</a:t>
            </a:r>
            <a:r>
              <a:rPr lang="en-GB" sz="1200" dirty="0">
                <a:latin typeface="Arial "/>
              </a:rPr>
              <a:t>. London: The National Archives. Available at: </a:t>
            </a:r>
            <a:r>
              <a:rPr lang="en-GB" sz="1200" dirty="0">
                <a:latin typeface="Arial "/>
                <a:hlinkClick r:id="rId2"/>
              </a:rPr>
              <a:t>https://www.legislation.gov.uk/ukpga/2006/46/contents</a:t>
            </a:r>
            <a:r>
              <a:rPr lang="en-GB" sz="1200" dirty="0">
                <a:latin typeface="Arial "/>
              </a:rPr>
              <a:t> (Accessed: 6 November 2025).</a:t>
            </a:r>
          </a:p>
          <a:p>
            <a:pPr marL="0" indent="0">
              <a:buNone/>
            </a:pPr>
            <a:r>
              <a:rPr lang="en-GB" sz="1200" dirty="0">
                <a:latin typeface="Arial "/>
              </a:rPr>
              <a:t>Companies House (2024) </a:t>
            </a:r>
            <a:r>
              <a:rPr lang="en-GB" sz="1200" i="1" dirty="0">
                <a:latin typeface="Arial "/>
              </a:rPr>
              <a:t>Set up a private limited company</a:t>
            </a:r>
            <a:r>
              <a:rPr lang="en-GB" sz="1200" dirty="0">
                <a:latin typeface="Arial "/>
              </a:rPr>
              <a:t>. GOV.UK. Available at: </a:t>
            </a:r>
            <a:r>
              <a:rPr lang="en-GB" sz="1200" dirty="0">
                <a:latin typeface="Arial "/>
                <a:hlinkClick r:id="rId3"/>
              </a:rPr>
              <a:t>https://www.gov.uk/limited-company-formation</a:t>
            </a:r>
            <a:r>
              <a:rPr lang="en-GB" sz="1200" dirty="0">
                <a:latin typeface="Arial "/>
              </a:rPr>
              <a:t> (Accessed: 6 November 2025).</a:t>
            </a:r>
          </a:p>
          <a:p>
            <a:pPr marL="0" indent="0">
              <a:buNone/>
            </a:pPr>
            <a:r>
              <a:rPr lang="en-GB" sz="1200" dirty="0">
                <a:latin typeface="Arial "/>
              </a:rPr>
              <a:t>Daft, R.L. (2020) </a:t>
            </a:r>
            <a:r>
              <a:rPr lang="en-GB" sz="1200" i="1" dirty="0">
                <a:latin typeface="Arial "/>
              </a:rPr>
              <a:t>Management</a:t>
            </a:r>
            <a:r>
              <a:rPr lang="en-GB" sz="1200" dirty="0">
                <a:latin typeface="Arial "/>
              </a:rPr>
              <a:t>. 14th </a:t>
            </a:r>
            <a:r>
              <a:rPr lang="en-GB" sz="1200" dirty="0" err="1">
                <a:latin typeface="Arial "/>
              </a:rPr>
              <a:t>edn</a:t>
            </a:r>
            <a:r>
              <a:rPr lang="en-GB" sz="1200" dirty="0">
                <a:latin typeface="Arial "/>
              </a:rPr>
              <a:t>. Boston, MA: Cengage Learning.</a:t>
            </a:r>
          </a:p>
          <a:p>
            <a:pPr marL="0" indent="0">
              <a:buNone/>
            </a:pPr>
            <a:r>
              <a:rPr lang="en-GB" sz="1200" dirty="0">
                <a:latin typeface="Arial "/>
              </a:rPr>
              <a:t>Entrepreneur (2025) </a:t>
            </a:r>
            <a:r>
              <a:rPr lang="en-GB" sz="1200" i="1" dirty="0">
                <a:latin typeface="Arial "/>
              </a:rPr>
              <a:t>How to start a restaurant</a:t>
            </a:r>
            <a:r>
              <a:rPr lang="en-GB" sz="1200" dirty="0">
                <a:latin typeface="Arial "/>
              </a:rPr>
              <a:t>. [online] Available at: </a:t>
            </a:r>
            <a:r>
              <a:rPr lang="en-GB" sz="1200" dirty="0">
                <a:latin typeface="Arial "/>
                <a:hlinkClick r:id="rId4"/>
              </a:rPr>
              <a:t>https://www.entrepreneur.com/starting-a-business/how-to-start-a-restaurant/73384</a:t>
            </a:r>
            <a:r>
              <a:rPr lang="en-GB" sz="1200" dirty="0">
                <a:latin typeface="Arial "/>
              </a:rPr>
              <a:t> (Accessed: 15 October 2025).</a:t>
            </a:r>
          </a:p>
          <a:p>
            <a:pPr marL="0" indent="0">
              <a:buNone/>
            </a:pPr>
            <a:r>
              <a:rPr lang="en-GB" sz="1200" dirty="0">
                <a:latin typeface="Arial "/>
              </a:rPr>
              <a:t>eTakeawayMax (2025) </a:t>
            </a:r>
            <a:r>
              <a:rPr lang="en-GB" sz="1200" i="1" dirty="0">
                <a:latin typeface="Arial "/>
              </a:rPr>
              <a:t>Legal requirements for restaurants UK</a:t>
            </a:r>
            <a:r>
              <a:rPr lang="en-GB" sz="1200" dirty="0">
                <a:latin typeface="Arial "/>
              </a:rPr>
              <a:t>. [online] Available at: </a:t>
            </a:r>
            <a:r>
              <a:rPr lang="en-GB" sz="1200" dirty="0">
                <a:latin typeface="Arial "/>
                <a:hlinkClick r:id="rId5"/>
              </a:rPr>
              <a:t>https://etakeawaymax.co.uk/legal-requirements-for-restaurants-uk/</a:t>
            </a:r>
            <a:r>
              <a:rPr lang="en-GB" sz="1200" dirty="0">
                <a:latin typeface="Arial "/>
              </a:rPr>
              <a:t> (Accessed: 15 October 2025).</a:t>
            </a:r>
          </a:p>
          <a:p>
            <a:pPr marL="0" indent="0">
              <a:buNone/>
            </a:pPr>
            <a:r>
              <a:rPr lang="en-GB" sz="1200" dirty="0">
                <a:latin typeface="Arial "/>
              </a:rPr>
              <a:t>Federation of Small Businesses (FSB) (2024) </a:t>
            </a:r>
            <a:r>
              <a:rPr lang="en-GB" sz="1200" i="1" dirty="0">
                <a:latin typeface="Arial "/>
              </a:rPr>
              <a:t>Advantages of setting up a limited company</a:t>
            </a:r>
            <a:r>
              <a:rPr lang="en-GB" sz="1200" dirty="0">
                <a:latin typeface="Arial "/>
              </a:rPr>
              <a:t>. FSB. Available at: </a:t>
            </a:r>
            <a:r>
              <a:rPr lang="en-GB" sz="1200" dirty="0">
                <a:latin typeface="Arial "/>
                <a:hlinkClick r:id="rId6"/>
              </a:rPr>
              <a:t>https://www.fsb.org.uk</a:t>
            </a:r>
            <a:r>
              <a:rPr lang="en-GB" sz="1200" dirty="0">
                <a:latin typeface="Arial "/>
              </a:rPr>
              <a:t> (Accessed: 6 November 2025).</a:t>
            </a:r>
          </a:p>
          <a:p>
            <a:pPr marL="0" indent="0">
              <a:buNone/>
            </a:pPr>
            <a:r>
              <a:rPr lang="en-GB" sz="1200" dirty="0">
                <a:latin typeface="Arial "/>
              </a:rPr>
              <a:t>Gupta, A. (2013) ‘Environmental and PEST Analysis: An Approach to External Business Environment’, </a:t>
            </a:r>
            <a:r>
              <a:rPr lang="en-GB" sz="1200" i="1" dirty="0">
                <a:latin typeface="Arial "/>
              </a:rPr>
              <a:t>International Journal of Modern Social Sciences</a:t>
            </a:r>
            <a:r>
              <a:rPr lang="en-GB" sz="1200" dirty="0">
                <a:latin typeface="Arial "/>
              </a:rPr>
              <a:t>, 2(1), pp. 34–43.</a:t>
            </a:r>
          </a:p>
          <a:p>
            <a:pPr marL="0" indent="0">
              <a:buNone/>
            </a:pPr>
            <a:r>
              <a:rPr lang="en-GB" sz="1200" dirty="0">
                <a:latin typeface="Arial "/>
              </a:rPr>
              <a:t>HM Revenue &amp; Customs (HMRC) (2024) </a:t>
            </a:r>
            <a:r>
              <a:rPr lang="en-GB" sz="1200" i="1" dirty="0">
                <a:latin typeface="Arial "/>
              </a:rPr>
              <a:t>Corporation Tax rates and reliefs</a:t>
            </a:r>
            <a:r>
              <a:rPr lang="en-GB" sz="1200" dirty="0">
                <a:latin typeface="Arial "/>
              </a:rPr>
              <a:t>. GOV.UK. Available at: </a:t>
            </a:r>
            <a:r>
              <a:rPr lang="en-GB" sz="1200" dirty="0">
                <a:latin typeface="Arial "/>
                <a:hlinkClick r:id="rId7"/>
              </a:rPr>
              <a:t>https://www.gov.uk/corporation-tax</a:t>
            </a:r>
            <a:r>
              <a:rPr lang="en-GB" sz="1200" dirty="0">
                <a:latin typeface="Arial "/>
              </a:rPr>
              <a:t> (Accessed: 6 November 2025).</a:t>
            </a:r>
          </a:p>
          <a:p>
            <a:pPr marL="0" indent="0">
              <a:buNone/>
            </a:pPr>
            <a:r>
              <a:rPr lang="en-GB" sz="1200" dirty="0">
                <a:latin typeface="Arial "/>
              </a:rPr>
              <a:t>Indeed (2025a) </a:t>
            </a:r>
            <a:r>
              <a:rPr lang="en-GB" sz="1200" i="1" dirty="0">
                <a:latin typeface="Arial "/>
              </a:rPr>
              <a:t>Marketing strategy examples</a:t>
            </a:r>
            <a:r>
              <a:rPr lang="en-GB" sz="1200" dirty="0">
                <a:latin typeface="Arial "/>
              </a:rPr>
              <a:t>. [online] Available at: </a:t>
            </a:r>
            <a:r>
              <a:rPr lang="en-GB" sz="1200" dirty="0">
                <a:latin typeface="Arial "/>
                <a:hlinkClick r:id="rId8"/>
              </a:rPr>
              <a:t>https://www.indeed.com/career-advice/career-development/marketing-strategy-examples</a:t>
            </a:r>
            <a:r>
              <a:rPr lang="en-GB" sz="1200" dirty="0">
                <a:latin typeface="Arial "/>
              </a:rPr>
              <a:t> (Accessed: 15 October 2025).</a:t>
            </a:r>
          </a:p>
          <a:p>
            <a:pPr marL="0" indent="0">
              <a:buNone/>
            </a:pPr>
            <a:r>
              <a:rPr lang="en-GB" sz="1200" dirty="0">
                <a:latin typeface="Arial "/>
              </a:rPr>
              <a:t>Indeed (2025b) </a:t>
            </a:r>
            <a:r>
              <a:rPr lang="en-GB" sz="1200" i="1" dirty="0">
                <a:latin typeface="Arial "/>
              </a:rPr>
              <a:t>PESTLE analysis, people strategy &amp; workforce planning</a:t>
            </a:r>
            <a:r>
              <a:rPr lang="en-GB" sz="1200" dirty="0">
                <a:latin typeface="Arial "/>
              </a:rPr>
              <a:t>. [online] Available at: </a:t>
            </a:r>
            <a:r>
              <a:rPr lang="en-GB" sz="1200" dirty="0">
                <a:latin typeface="Arial "/>
                <a:hlinkClick r:id="rId9"/>
              </a:rPr>
              <a:t>https://uk.indeed.com/hire/c/info/pestle-analysis-people-strategy-workforce-planning</a:t>
            </a:r>
            <a:r>
              <a:rPr lang="en-GB" sz="1200" dirty="0">
                <a:latin typeface="Arial "/>
              </a:rPr>
              <a:t> (Accessed: 20 October 2025).</a:t>
            </a:r>
          </a:p>
          <a:p>
            <a:pPr marL="0" indent="0">
              <a:buNone/>
            </a:pPr>
            <a:r>
              <a:rPr lang="en-GB" sz="1200" dirty="0">
                <a:latin typeface="Arial "/>
              </a:rPr>
              <a:t>Investopedia (2025) </a:t>
            </a:r>
            <a:r>
              <a:rPr lang="en-GB" sz="1200" i="1" dirty="0">
                <a:latin typeface="Arial "/>
              </a:rPr>
              <a:t>Cash flow</a:t>
            </a:r>
            <a:r>
              <a:rPr lang="en-GB" sz="1200" dirty="0">
                <a:latin typeface="Arial "/>
              </a:rPr>
              <a:t>. [online] Available at: https://www.investopedia.com/terms/c/cashflow.asp (Accessed: 20 October 2025).</a:t>
            </a:r>
          </a:p>
          <a:p>
            <a:pPr marL="0" indent="0">
              <a:buNone/>
            </a:pPr>
            <a:r>
              <a:rPr lang="en-GB" sz="1200" dirty="0">
                <a:latin typeface="Arial "/>
              </a:rPr>
              <a:t>Jayco Digital (2025) </a:t>
            </a:r>
            <a:r>
              <a:rPr lang="en-GB" sz="1200" i="1" dirty="0">
                <a:latin typeface="Arial "/>
              </a:rPr>
              <a:t>Web design for restaurants</a:t>
            </a:r>
            <a:r>
              <a:rPr lang="en-GB" sz="1200" dirty="0">
                <a:latin typeface="Arial "/>
              </a:rPr>
              <a:t>. [online] Available at: https://www.jaycodigital.com/industries/web-design-for-restaurants (Accessed: 20 October 2025).</a:t>
            </a:r>
          </a:p>
          <a:p>
            <a:pPr marL="0" indent="0">
              <a:buNone/>
            </a:pPr>
            <a:r>
              <a:rPr lang="en-GB" sz="1200" dirty="0">
                <a:latin typeface="Arial "/>
              </a:rPr>
              <a:t>Know Your Business (2025) </a:t>
            </a:r>
            <a:r>
              <a:rPr lang="en-GB" sz="1200" i="1" dirty="0">
                <a:latin typeface="Arial "/>
              </a:rPr>
              <a:t>Compare best business loans</a:t>
            </a:r>
            <a:r>
              <a:rPr lang="en-GB" sz="1200" dirty="0">
                <a:latin typeface="Arial "/>
              </a:rPr>
              <a:t>. [online] Available at: https://www.knowyourbusiness.co.uk/lending/compare-best-business-loans (Accessed: 22 October 2025).</a:t>
            </a:r>
          </a:p>
          <a:p>
            <a:pPr marL="0" indent="0">
              <a:buNone/>
            </a:pPr>
            <a:r>
              <a:rPr lang="en-GB" sz="1200" dirty="0">
                <a:latin typeface="Arial "/>
              </a:rPr>
              <a:t>Kotler, P. &amp; Armstrong, G. (2020) </a:t>
            </a:r>
            <a:r>
              <a:rPr lang="en-GB" sz="1200" i="1" dirty="0">
                <a:latin typeface="Arial "/>
              </a:rPr>
              <a:t>Principles of Marketing</a:t>
            </a:r>
            <a:r>
              <a:rPr lang="en-GB" sz="1200" dirty="0">
                <a:latin typeface="Arial "/>
              </a:rPr>
              <a:t>. 18th edition. Harlow: Pearson Education.</a:t>
            </a:r>
          </a:p>
          <a:p>
            <a:endParaRPr lang="en-GB" dirty="0"/>
          </a:p>
        </p:txBody>
      </p:sp>
      <p:sp>
        <p:nvSpPr>
          <p:cNvPr id="4" name="Slide Number Placeholder 3">
            <a:extLst>
              <a:ext uri="{FF2B5EF4-FFF2-40B4-BE49-F238E27FC236}">
                <a16:creationId xmlns:a16="http://schemas.microsoft.com/office/drawing/2014/main" id="{50499DB2-D445-F21E-270E-DC5FE68D4C7A}"/>
              </a:ext>
            </a:extLst>
          </p:cNvPr>
          <p:cNvSpPr>
            <a:spLocks noGrp="1"/>
          </p:cNvSpPr>
          <p:nvPr>
            <p:ph type="sldNum" sz="quarter" idx="12"/>
          </p:nvPr>
        </p:nvSpPr>
        <p:spPr/>
        <p:txBody>
          <a:bodyPr/>
          <a:lstStyle/>
          <a:p>
            <a:fld id="{330EA680-D336-4FF7-8B7A-9848BB0A1C32}" type="slidenum">
              <a:rPr lang="en-GB" smtClean="0"/>
              <a:t>10</a:t>
            </a:fld>
            <a:endParaRPr lang="en-GB"/>
          </a:p>
        </p:txBody>
      </p:sp>
    </p:spTree>
    <p:extLst>
      <p:ext uri="{BB962C8B-B14F-4D97-AF65-F5344CB8AC3E}">
        <p14:creationId xmlns:p14="http://schemas.microsoft.com/office/powerpoint/2010/main" val="4012059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8B944-94FA-2686-714B-92F9D5D887A7}"/>
              </a:ext>
            </a:extLst>
          </p:cNvPr>
          <p:cNvSpPr>
            <a:spLocks noGrp="1"/>
          </p:cNvSpPr>
          <p:nvPr>
            <p:ph type="ctrTitle"/>
          </p:nvPr>
        </p:nvSpPr>
        <p:spPr>
          <a:xfrm>
            <a:off x="1446998" y="641100"/>
            <a:ext cx="9144000" cy="879692"/>
          </a:xfrm>
        </p:spPr>
        <p:txBody>
          <a:bodyPr>
            <a:normAutofit fontScale="90000"/>
          </a:bodyPr>
          <a:lstStyle/>
          <a:p>
            <a:r>
              <a:rPr lang="en-GB" dirty="0">
                <a:latin typeface="Arial "/>
              </a:rPr>
              <a:t>References</a:t>
            </a:r>
          </a:p>
        </p:txBody>
      </p:sp>
      <p:sp>
        <p:nvSpPr>
          <p:cNvPr id="3" name="Subtitle 2">
            <a:extLst>
              <a:ext uri="{FF2B5EF4-FFF2-40B4-BE49-F238E27FC236}">
                <a16:creationId xmlns:a16="http://schemas.microsoft.com/office/drawing/2014/main" id="{84594760-5AA8-2627-F2FB-1201408FE600}"/>
              </a:ext>
            </a:extLst>
          </p:cNvPr>
          <p:cNvSpPr>
            <a:spLocks noGrp="1"/>
          </p:cNvSpPr>
          <p:nvPr>
            <p:ph type="subTitle" idx="1"/>
          </p:nvPr>
        </p:nvSpPr>
        <p:spPr>
          <a:xfrm>
            <a:off x="1524000" y="1520791"/>
            <a:ext cx="9144000" cy="4976261"/>
          </a:xfrm>
        </p:spPr>
        <p:txBody>
          <a:bodyPr>
            <a:normAutofit fontScale="40000" lnSpcReduction="20000"/>
          </a:bodyPr>
          <a:lstStyle/>
          <a:p>
            <a:pPr algn="l"/>
            <a:r>
              <a:rPr lang="en-GB" sz="2900" dirty="0">
                <a:latin typeface="Arial "/>
              </a:rPr>
              <a:t>Kotler, P. &amp; Keller, K.L. (2016) </a:t>
            </a:r>
            <a:r>
              <a:rPr lang="en-GB" sz="2900" i="1" dirty="0">
                <a:latin typeface="Arial "/>
              </a:rPr>
              <a:t>Marketing Management</a:t>
            </a:r>
            <a:r>
              <a:rPr lang="en-GB" sz="2900" dirty="0">
                <a:latin typeface="Arial "/>
              </a:rPr>
              <a:t>. 15th edition. Harlow: Pearson Education.</a:t>
            </a:r>
          </a:p>
          <a:p>
            <a:pPr algn="l"/>
            <a:r>
              <a:rPr lang="en-GB" sz="2900" dirty="0">
                <a:latin typeface="Arial "/>
              </a:rPr>
              <a:t>Ladonko, L., Kosach, I., Mykhailovska, O. &amp; Filipova, N. (2022) ‘Partnership as a specific form of business integration’.</a:t>
            </a:r>
          </a:p>
          <a:p>
            <a:pPr algn="l"/>
            <a:r>
              <a:rPr lang="en-GB" sz="2900" dirty="0">
                <a:latin typeface="Arial "/>
              </a:rPr>
              <a:t>McIlwaine, C.J. &amp; Bunge, D. (2016) </a:t>
            </a:r>
            <a:r>
              <a:rPr lang="en-GB" sz="2900" i="1" dirty="0">
                <a:latin typeface="Arial "/>
              </a:rPr>
              <a:t>Towards visibility: The Latin American community in London</a:t>
            </a:r>
            <a:r>
              <a:rPr lang="en-GB" sz="2900" dirty="0">
                <a:latin typeface="Arial "/>
              </a:rPr>
              <a:t>. London: Trust for London.</a:t>
            </a:r>
          </a:p>
          <a:p>
            <a:pPr algn="l"/>
            <a:r>
              <a:rPr lang="en-GB" sz="2900" dirty="0">
                <a:latin typeface="Arial "/>
              </a:rPr>
              <a:t>MoneyHelper (2024) </a:t>
            </a:r>
            <a:r>
              <a:rPr lang="en-GB" sz="2900" i="1" dirty="0">
                <a:latin typeface="Arial "/>
              </a:rPr>
              <a:t>Company directors’ pensions explained</a:t>
            </a:r>
            <a:r>
              <a:rPr lang="en-GB" sz="2900" dirty="0">
                <a:latin typeface="Arial "/>
              </a:rPr>
              <a:t>. MoneyHelper. Available at: </a:t>
            </a:r>
            <a:r>
              <a:rPr lang="en-GB" sz="2900" dirty="0">
                <a:latin typeface="Arial "/>
                <a:hlinkClick r:id="rId2"/>
              </a:rPr>
              <a:t>https://www.moneyhelper.org.uk</a:t>
            </a:r>
            <a:r>
              <a:rPr lang="en-GB" sz="2900" dirty="0">
                <a:latin typeface="Arial "/>
              </a:rPr>
              <a:t> (Accessed: 6 November 2025).</a:t>
            </a:r>
          </a:p>
          <a:p>
            <a:pPr algn="l"/>
            <a:r>
              <a:rPr lang="en-GB" sz="2900" dirty="0">
                <a:latin typeface="Arial "/>
              </a:rPr>
              <a:t>Rebecca Adventure Travel (2025) </a:t>
            </a:r>
            <a:r>
              <a:rPr lang="en-GB" sz="2900" i="1" dirty="0">
                <a:latin typeface="Arial "/>
              </a:rPr>
              <a:t>What to eat in Ecuador – Comprehensive culinary guide</a:t>
            </a:r>
            <a:r>
              <a:rPr lang="en-GB" sz="2900" dirty="0">
                <a:latin typeface="Arial "/>
              </a:rPr>
              <a:t>. [online] Available at: </a:t>
            </a:r>
            <a:r>
              <a:rPr lang="en-GB" sz="2900" dirty="0">
                <a:latin typeface="Arial "/>
                <a:hlinkClick r:id="rId3"/>
              </a:rPr>
              <a:t>https://www.rebeccaadventuretravel.com</a:t>
            </a:r>
            <a:r>
              <a:rPr lang="en-GB" sz="2900" dirty="0">
                <a:latin typeface="Arial "/>
              </a:rPr>
              <a:t> (Accessed: 1 November 2025).</a:t>
            </a:r>
          </a:p>
          <a:p>
            <a:pPr algn="l"/>
            <a:r>
              <a:rPr lang="en-GB" sz="2900" dirty="0">
                <a:latin typeface="Arial "/>
              </a:rPr>
              <a:t>Scarborough, N.M. (2016) </a:t>
            </a:r>
            <a:r>
              <a:rPr lang="en-GB" sz="2900" i="1" dirty="0">
                <a:latin typeface="Arial "/>
              </a:rPr>
              <a:t>Essentials of Entrepreneurship and Small Business Management</a:t>
            </a:r>
            <a:r>
              <a:rPr lang="en-GB" sz="2900" dirty="0">
                <a:latin typeface="Arial "/>
              </a:rPr>
              <a:t>. 8th </a:t>
            </a:r>
            <a:r>
              <a:rPr lang="en-GB" sz="2900" dirty="0" err="1">
                <a:latin typeface="Arial "/>
              </a:rPr>
              <a:t>edn</a:t>
            </a:r>
            <a:r>
              <a:rPr lang="en-GB" sz="2900" dirty="0">
                <a:latin typeface="Arial "/>
              </a:rPr>
              <a:t>. Harlow: Pearson Education.</a:t>
            </a:r>
          </a:p>
          <a:p>
            <a:pPr algn="l"/>
            <a:r>
              <a:rPr lang="en-GB" sz="2900" dirty="0">
                <a:latin typeface="Arial "/>
              </a:rPr>
              <a:t>Song, H. &amp; Yang, H. (2023) ‘Ethnic restaurants’ outdoor signage: the effect of colour and name on consumers’ food perceptions and dining intentions’, </a:t>
            </a:r>
            <a:r>
              <a:rPr lang="en-GB" sz="2900" i="1" dirty="0">
                <a:latin typeface="Arial "/>
              </a:rPr>
              <a:t>British Food Journal</a:t>
            </a:r>
            <a:r>
              <a:rPr lang="en-GB" sz="2900" dirty="0">
                <a:latin typeface="Arial "/>
              </a:rPr>
              <a:t>, 125(1), pp. 186–204.</a:t>
            </a:r>
          </a:p>
          <a:p>
            <a:pPr algn="l"/>
            <a:r>
              <a:rPr lang="en-GB" sz="2900" dirty="0">
                <a:latin typeface="Arial "/>
              </a:rPr>
              <a:t>Sprint Law (2025) </a:t>
            </a:r>
            <a:r>
              <a:rPr lang="en-GB" sz="2900" i="1" dirty="0">
                <a:latin typeface="Arial "/>
              </a:rPr>
              <a:t>Choosing the right legal structure for your UK restaurant business</a:t>
            </a:r>
            <a:r>
              <a:rPr lang="en-GB" sz="2900" dirty="0">
                <a:latin typeface="Arial "/>
              </a:rPr>
              <a:t>. [online] Available at: </a:t>
            </a:r>
            <a:r>
              <a:rPr lang="en-GB" sz="2900" dirty="0">
                <a:latin typeface="Arial "/>
                <a:hlinkClick r:id="rId4"/>
              </a:rPr>
              <a:t>https://sprintlaw.co.uk/articles/choosing-the-right-legal-structure-for-your-uk-restaurant-business/</a:t>
            </a:r>
            <a:r>
              <a:rPr lang="en-GB" sz="2900" dirty="0">
                <a:latin typeface="Arial "/>
              </a:rPr>
              <a:t> (Accessed: 22 October 2025).</a:t>
            </a:r>
          </a:p>
          <a:p>
            <a:pPr algn="l"/>
            <a:r>
              <a:rPr lang="en-GB" sz="2900" dirty="0">
                <a:latin typeface="Arial "/>
              </a:rPr>
              <a:t>Torres-Navarrete, R.A., Vargas-Burgos, J.C., García-</a:t>
            </a:r>
            <a:r>
              <a:rPr lang="en-GB" sz="2900" dirty="0" err="1">
                <a:latin typeface="Arial "/>
              </a:rPr>
              <a:t>Quintana</a:t>
            </a:r>
            <a:r>
              <a:rPr lang="en-GB" sz="2900" dirty="0">
                <a:latin typeface="Arial "/>
              </a:rPr>
              <a:t>, Y., Torres-Navarrete, E.D. &amp; Arteaga-Crespo, Y. (2018) ‘Influence of socioeconomic variables in the naranjilla (Solanum quitoense Lam.) production in the rural community of Wamani in the Ecuadorian Amazon’, </a:t>
            </a:r>
            <a:r>
              <a:rPr lang="en-GB" sz="2900" i="1" dirty="0">
                <a:latin typeface="Arial "/>
              </a:rPr>
              <a:t>Acta Agronómica</a:t>
            </a:r>
            <a:r>
              <a:rPr lang="en-GB" sz="2900" dirty="0">
                <a:latin typeface="Arial "/>
              </a:rPr>
              <a:t>, 67(1), pp. 65–72.</a:t>
            </a:r>
          </a:p>
          <a:p>
            <a:pPr algn="l"/>
            <a:r>
              <a:rPr lang="en-GB" sz="2900" dirty="0">
                <a:latin typeface="Arial "/>
              </a:rPr>
              <a:t>UK Government (2025a) </a:t>
            </a:r>
            <a:r>
              <a:rPr lang="en-GB" sz="2900" i="1" dirty="0">
                <a:latin typeface="Arial "/>
              </a:rPr>
              <a:t>Browse business</a:t>
            </a:r>
            <a:r>
              <a:rPr lang="en-GB" sz="2900" dirty="0">
                <a:latin typeface="Arial "/>
              </a:rPr>
              <a:t>. [online] Available at: </a:t>
            </a:r>
            <a:r>
              <a:rPr lang="en-GB" sz="2900" dirty="0">
                <a:latin typeface="Arial "/>
                <a:hlinkClick r:id="rId5"/>
              </a:rPr>
              <a:t>https://www.gov.uk/browse/business</a:t>
            </a:r>
            <a:r>
              <a:rPr lang="en-GB" sz="2900" dirty="0">
                <a:latin typeface="Arial "/>
              </a:rPr>
              <a:t> (Accessed: 25 October 2025).</a:t>
            </a:r>
          </a:p>
          <a:p>
            <a:pPr algn="l"/>
            <a:r>
              <a:rPr lang="en-GB" sz="2900" dirty="0">
                <a:latin typeface="Arial "/>
              </a:rPr>
              <a:t>UK Government (2025b) </a:t>
            </a:r>
            <a:r>
              <a:rPr lang="en-GB" sz="2900" i="1" dirty="0">
                <a:latin typeface="Arial "/>
              </a:rPr>
              <a:t>Enterprise and entrepreneurship</a:t>
            </a:r>
            <a:r>
              <a:rPr lang="en-GB" sz="2900" dirty="0">
                <a:latin typeface="Arial "/>
              </a:rPr>
              <a:t>. [online] Available at: </a:t>
            </a:r>
            <a:r>
              <a:rPr lang="en-GB" sz="2900" dirty="0">
                <a:latin typeface="Arial "/>
                <a:hlinkClick r:id="rId6"/>
              </a:rPr>
              <a:t>https://www.gov.uk/government/speeches/enterprise-and-entrepreneurship</a:t>
            </a:r>
            <a:r>
              <a:rPr lang="en-GB" sz="2900" dirty="0">
                <a:latin typeface="Arial "/>
              </a:rPr>
              <a:t> (Accessed: 25 October 2025).</a:t>
            </a:r>
          </a:p>
          <a:p>
            <a:pPr algn="l"/>
            <a:r>
              <a:rPr lang="en-GB" sz="2900" dirty="0">
                <a:latin typeface="Arial "/>
              </a:rPr>
              <a:t>UK Government (2025c) </a:t>
            </a:r>
            <a:r>
              <a:rPr lang="en-GB" sz="2900" i="1" dirty="0">
                <a:latin typeface="Arial "/>
              </a:rPr>
              <a:t>Help to Grow</a:t>
            </a:r>
            <a:r>
              <a:rPr lang="en-GB" sz="2900" dirty="0">
                <a:latin typeface="Arial "/>
              </a:rPr>
              <a:t>. [online] Available at: </a:t>
            </a:r>
            <a:r>
              <a:rPr lang="en-GB" sz="2900" dirty="0">
                <a:latin typeface="Arial "/>
                <a:hlinkClick r:id="rId7"/>
              </a:rPr>
              <a:t>https://www.gov.uk/government/publications/help-to-grow</a:t>
            </a:r>
            <a:r>
              <a:rPr lang="en-GB" sz="2900" dirty="0">
                <a:latin typeface="Arial "/>
              </a:rPr>
              <a:t> (Accessed: 25 October 2025).</a:t>
            </a:r>
          </a:p>
          <a:p>
            <a:pPr algn="l"/>
            <a:r>
              <a:rPr lang="en-GB" sz="2900" dirty="0">
                <a:latin typeface="Arial "/>
              </a:rPr>
              <a:t>World Culinary Awards (2024) </a:t>
            </a:r>
            <a:r>
              <a:rPr lang="en-GB" sz="2900" i="1" dirty="0">
                <a:latin typeface="Arial "/>
              </a:rPr>
              <a:t>Ecuador nominees 2024 – World Culinary Awards</a:t>
            </a:r>
            <a:r>
              <a:rPr lang="en-GB" sz="2900" dirty="0">
                <a:latin typeface="Arial "/>
              </a:rPr>
              <a:t>. [online] Available at: </a:t>
            </a:r>
            <a:r>
              <a:rPr lang="en-GB" sz="2900" dirty="0">
                <a:latin typeface="Arial "/>
                <a:hlinkClick r:id="rId8"/>
              </a:rPr>
              <a:t>https://worldculinaryawards.com</a:t>
            </a:r>
            <a:r>
              <a:rPr lang="en-GB" sz="2900" dirty="0">
                <a:latin typeface="Arial "/>
              </a:rPr>
              <a:t> (Accessed: 1 November 2025).</a:t>
            </a:r>
          </a:p>
          <a:p>
            <a:pPr algn="l"/>
            <a:endParaRPr lang="en-GB" dirty="0"/>
          </a:p>
        </p:txBody>
      </p:sp>
      <p:sp>
        <p:nvSpPr>
          <p:cNvPr id="4" name="Slide Number Placeholder 3">
            <a:extLst>
              <a:ext uri="{FF2B5EF4-FFF2-40B4-BE49-F238E27FC236}">
                <a16:creationId xmlns:a16="http://schemas.microsoft.com/office/drawing/2014/main" id="{5BB74CE0-BBFC-CC04-AE96-6FF8417819DC}"/>
              </a:ext>
            </a:extLst>
          </p:cNvPr>
          <p:cNvSpPr>
            <a:spLocks noGrp="1"/>
          </p:cNvSpPr>
          <p:nvPr>
            <p:ph type="sldNum" sz="quarter" idx="12"/>
          </p:nvPr>
        </p:nvSpPr>
        <p:spPr/>
        <p:txBody>
          <a:bodyPr/>
          <a:lstStyle/>
          <a:p>
            <a:fld id="{330EA680-D336-4FF7-8B7A-9848BB0A1C32}" type="slidenum">
              <a:rPr lang="en-GB" smtClean="0"/>
              <a:t>11</a:t>
            </a:fld>
            <a:endParaRPr lang="en-GB"/>
          </a:p>
        </p:txBody>
      </p:sp>
    </p:spTree>
    <p:extLst>
      <p:ext uri="{BB962C8B-B14F-4D97-AF65-F5344CB8AC3E}">
        <p14:creationId xmlns:p14="http://schemas.microsoft.com/office/powerpoint/2010/main" val="40939437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2070</Words>
  <Application>Microsoft Office PowerPoint</Application>
  <PresentationFormat>Widescreen</PresentationFormat>
  <Paragraphs>137</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Aptos Display</vt:lpstr>
      <vt:lpstr>Arial</vt:lpstr>
      <vt:lpstr>Arial </vt:lpstr>
      <vt:lpstr>Arial Nova</vt:lpstr>
      <vt:lpstr>Calibri</vt:lpstr>
      <vt:lpstr>Office Theme</vt:lpstr>
      <vt:lpstr>  Student name: Joseline Dayanara Cedeno Pincay  Module code: LCLM4006 Student number: 2413535 Modules name: Enterprise and entrepreneurship  Lecture's name: Fouziya Farheen</vt:lpstr>
      <vt:lpstr>Table of Contents</vt:lpstr>
      <vt:lpstr>OVERVIEW Why should you try it? </vt:lpstr>
      <vt:lpstr>Legal Format  Naranjilla Limited Company</vt:lpstr>
      <vt:lpstr>Management structure  </vt:lpstr>
      <vt:lpstr>Environmental Analysis </vt:lpstr>
      <vt:lpstr>Long-Terms sustainability goals</vt:lpstr>
      <vt:lpstr>Marketing Strategies for  “Naranjilla”</vt:lpstr>
      <vt:lpstr>Funding </vt:lpstr>
      <vt:lpstr>Reference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Joseline Dayanara Cedeno Pincay (2413535)</cp:lastModifiedBy>
  <cp:revision>170</cp:revision>
  <dcterms:created xsi:type="dcterms:W3CDTF">2025-10-30T17:12:05Z</dcterms:created>
  <dcterms:modified xsi:type="dcterms:W3CDTF">2025-11-09T13:17:19Z</dcterms:modified>
</cp:coreProperties>
</file>