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21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011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1152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788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0499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105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715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89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134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98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89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FA99DA-BF0B-4BB9-BDFA-63432E0FFA89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52CF2E-F293-4564-B071-F9FCFC3075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057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5"/>
          <p:cNvSpPr>
            <a:spLocks noGrp="1"/>
          </p:cNvSpPr>
          <p:nvPr>
            <p:ph type="ctrTitle"/>
          </p:nvPr>
        </p:nvSpPr>
        <p:spPr>
          <a:xfrm>
            <a:off x="1371600" y="3500438"/>
            <a:ext cx="5867400" cy="1470025"/>
          </a:xfrm>
        </p:spPr>
        <p:txBody>
          <a:bodyPr/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Expectations in Sport </a:t>
            </a:r>
          </a:p>
        </p:txBody>
      </p:sp>
      <p:sp>
        <p:nvSpPr>
          <p:cNvPr id="16387" name="Subtitle 6"/>
          <p:cNvSpPr>
            <a:spLocks noGrp="1"/>
          </p:cNvSpPr>
          <p:nvPr>
            <p:ph type="subTitle" idx="1"/>
          </p:nvPr>
        </p:nvSpPr>
        <p:spPr>
          <a:xfrm>
            <a:off x="1371600" y="5110163"/>
            <a:ext cx="5867400" cy="573087"/>
          </a:xfrm>
        </p:spPr>
        <p:txBody>
          <a:bodyPr>
            <a:normAutofit fontScale="47500" lnSpcReduction="20000"/>
          </a:bodyPr>
          <a:lstStyle/>
          <a:p>
            <a:pPr eaLnBrk="1" hangingPunct="1"/>
            <a:r>
              <a:rPr lang="en-US" smtClean="0">
                <a:solidFill>
                  <a:srgbClr val="174576"/>
                </a:solidFill>
                <a:ea typeface="ＭＳ Ｐゴシック" pitchFamily="34" charset="-128"/>
              </a:rPr>
              <a:t>Introduction to Sport Psychology</a:t>
            </a:r>
          </a:p>
          <a:p>
            <a:pPr eaLnBrk="1" hangingPunct="1"/>
            <a:r>
              <a:rPr lang="en-US" smtClean="0">
                <a:solidFill>
                  <a:srgbClr val="174576"/>
                </a:solidFill>
                <a:ea typeface="ＭＳ Ｐゴシック" pitchFamily="34" charset="-128"/>
              </a:rPr>
              <a:t>Alison Connaughton</a:t>
            </a:r>
          </a:p>
        </p:txBody>
      </p:sp>
    </p:spTree>
    <p:extLst>
      <p:ext uri="{BB962C8B-B14F-4D97-AF65-F5344CB8AC3E}">
        <p14:creationId xmlns:p14="http://schemas.microsoft.com/office/powerpoint/2010/main" val="3391293664"/>
      </p:ext>
    </p:extLst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574675" y="0"/>
            <a:ext cx="7583488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Choking under pressure in sport…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>
          <a:xfrm>
            <a:off x="779463" y="1735138"/>
            <a:ext cx="7583487" cy="4006850"/>
          </a:xfrm>
        </p:spPr>
        <p:txBody>
          <a:bodyPr/>
          <a:lstStyle/>
          <a:p>
            <a:pPr eaLnBrk="1" hangingPunct="1"/>
            <a:r>
              <a:rPr lang="en-US" sz="2800" smtClean="0">
                <a:ea typeface="ＭＳ Ｐゴシック" pitchFamily="34" charset="-128"/>
              </a:rPr>
              <a:t>Task (in groups 3 or 4):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800" smtClean="0">
                <a:ea typeface="ＭＳ Ｐゴシック" pitchFamily="34" charset="-128"/>
              </a:rPr>
              <a:t>1. What is choking under pressure?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800" smtClean="0">
                <a:ea typeface="ＭＳ Ｐゴシック" pitchFamily="34" charset="-128"/>
              </a:rPr>
              <a:t>2. Provide 3 examples of team / individuals that have </a:t>
            </a:r>
            <a:r>
              <a:rPr lang="en-US" altLang="en-US" sz="2800" smtClean="0">
                <a:ea typeface="ＭＳ Ｐゴシック" pitchFamily="34" charset="-128"/>
              </a:rPr>
              <a:t>‘</a:t>
            </a:r>
            <a:r>
              <a:rPr lang="en-US" sz="2800" smtClean="0">
                <a:ea typeface="ＭＳ Ｐゴシック" pitchFamily="34" charset="-128"/>
              </a:rPr>
              <a:t>choked</a:t>
            </a:r>
            <a:r>
              <a:rPr lang="en-US" altLang="en-US" sz="2800" smtClean="0">
                <a:ea typeface="ＭＳ Ｐゴシック" pitchFamily="34" charset="-128"/>
              </a:rPr>
              <a:t>’</a:t>
            </a:r>
            <a:r>
              <a:rPr lang="en-US" sz="2800" smtClean="0">
                <a:ea typeface="ＭＳ Ｐゴシック" pitchFamily="34" charset="-128"/>
              </a:rPr>
              <a:t> under pressure.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800" smtClean="0">
                <a:ea typeface="ＭＳ Ｐゴシック" pitchFamily="34" charset="-128"/>
              </a:rPr>
              <a:t>3. What is proposed to cause it?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800" smtClean="0">
                <a:ea typeface="ＭＳ Ｐゴシック" pitchFamily="34" charset="-128"/>
              </a:rPr>
              <a:t>4. How can choking under pressure be prevented.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US" sz="2800" smtClean="0">
                <a:ea typeface="ＭＳ Ｐゴシック" pitchFamily="34" charset="-128"/>
              </a:rPr>
              <a:t>Be prepared to report back to the rest of the group.</a:t>
            </a:r>
          </a:p>
        </p:txBody>
      </p:sp>
    </p:spTree>
    <p:extLst>
      <p:ext uri="{BB962C8B-B14F-4D97-AF65-F5344CB8AC3E}">
        <p14:creationId xmlns:p14="http://schemas.microsoft.com/office/powerpoint/2010/main" val="340689419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Learning Outcomes: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en-US" sz="3200" smtClean="0">
                <a:ea typeface="ＭＳ Ｐゴシック" pitchFamily="34" charset="-128"/>
              </a:rPr>
              <a:t>By the end of today</a:t>
            </a:r>
            <a:r>
              <a:rPr lang="en-US" altLang="en-US" sz="3200" smtClean="0">
                <a:ea typeface="ＭＳ Ｐゴシック" pitchFamily="34" charset="-128"/>
              </a:rPr>
              <a:t>’</a:t>
            </a:r>
            <a:r>
              <a:rPr lang="en-US" sz="3200" smtClean="0">
                <a:ea typeface="ＭＳ Ｐゴシック" pitchFamily="34" charset="-128"/>
              </a:rPr>
              <a:t>s lecture, you should understand:</a:t>
            </a:r>
          </a:p>
          <a:p>
            <a:pPr eaLnBrk="1" hangingPunct="1"/>
            <a:r>
              <a:rPr lang="en-US" sz="3200" smtClean="0">
                <a:ea typeface="ＭＳ Ｐゴシック" pitchFamily="34" charset="-128"/>
              </a:rPr>
              <a:t>Expectancy effects.</a:t>
            </a:r>
          </a:p>
          <a:p>
            <a:pPr eaLnBrk="1" hangingPunct="1"/>
            <a:r>
              <a:rPr lang="en-US" sz="3200" smtClean="0">
                <a:ea typeface="ＭＳ Ｐゴシック" pitchFamily="34" charset="-128"/>
              </a:rPr>
              <a:t>Self fulfilling prophecies in coaching and teaching.</a:t>
            </a:r>
          </a:p>
          <a:p>
            <a:pPr eaLnBrk="1" hangingPunct="1"/>
            <a:r>
              <a:rPr lang="en-US" sz="3200" smtClean="0">
                <a:ea typeface="ＭＳ Ｐゴシック" pitchFamily="34" charset="-128"/>
              </a:rPr>
              <a:t>How expectations are formed.</a:t>
            </a:r>
          </a:p>
          <a:p>
            <a:pPr eaLnBrk="1" hangingPunct="1">
              <a:buFont typeface="Wingdings 2" pitchFamily="18" charset="2"/>
              <a:buNone/>
            </a:pPr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39020584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Expectancy effects.</a:t>
            </a:r>
            <a:b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  <a:p>
            <a:pPr eaLnBrk="1" hangingPunct="1"/>
            <a:r>
              <a:rPr lang="en-US" sz="2800" smtClean="0">
                <a:ea typeface="ＭＳ Ｐゴシック" pitchFamily="34" charset="-128"/>
              </a:rPr>
              <a:t>This refers to the expectations that are formed concerning the potential of an individual (positive or negative) which may then be reflected in different behaviours towards that individual. </a:t>
            </a:r>
          </a:p>
        </p:txBody>
      </p:sp>
    </p:spTree>
    <p:extLst>
      <p:ext uri="{BB962C8B-B14F-4D97-AF65-F5344CB8AC3E}">
        <p14:creationId xmlns:p14="http://schemas.microsoft.com/office/powerpoint/2010/main" val="3902647743"/>
      </p:ext>
    </p:extLst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Expectancy research…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en-US" sz="2000" smtClean="0">
                <a:ea typeface="ＭＳ Ｐゴシック" pitchFamily="34" charset="-128"/>
              </a:rPr>
              <a:t>Impact of false information in the way students treated.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sz="2000" smtClean="0">
                <a:ea typeface="ＭＳ Ｐゴシック" pitchFamily="34" charset="-128"/>
              </a:rPr>
              <a:t>Brophy &amp; Good (1970) – information regarding intelligence and potential of students – changed behaviour of teachers towards those students. 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sz="2000" smtClean="0">
                <a:ea typeface="ＭＳ Ｐゴシック" pitchFamily="34" charset="-128"/>
              </a:rPr>
              <a:t>Rosenthal (1974) – when  a teacher had high expectations of a student they would alter their behaviour in 4 ways.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Warmer socioemotional instructional climate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More instructional input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More performance feedback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More opportunities to respond and ask questions</a:t>
            </a:r>
          </a:p>
          <a:p>
            <a:pPr marL="0" indent="0" eaLnBrk="1" hangingPunct="1">
              <a:lnSpc>
                <a:spcPct val="80000"/>
              </a:lnSpc>
            </a:pPr>
            <a:r>
              <a:rPr lang="en-US" sz="2000" smtClean="0">
                <a:ea typeface="ＭＳ Ｐゴシック" pitchFamily="34" charset="-128"/>
              </a:rPr>
              <a:t>Self fulfilling prophecy…</a:t>
            </a:r>
          </a:p>
          <a:p>
            <a:pPr lvl="1" eaLnBrk="1" hangingPunct="1">
              <a:lnSpc>
                <a:spcPct val="80000"/>
              </a:lnSpc>
            </a:pPr>
            <a:endParaRPr lang="en-US" sz="19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84794756"/>
      </p:ext>
    </p:extLst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806450"/>
            <a:ext cx="75834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Self fulfilling prophecies in coaching and teaching - Positive</a:t>
            </a:r>
            <a:b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Information from Teacher / Coach – </a:t>
            </a:r>
            <a:r>
              <a:rPr lang="en-US" altLang="en-US" smtClean="0">
                <a:ea typeface="ＭＳ Ｐゴシック" pitchFamily="34" charset="-128"/>
              </a:rPr>
              <a:t>‘</a:t>
            </a:r>
            <a:r>
              <a:rPr lang="en-US" smtClean="0">
                <a:ea typeface="ＭＳ Ｐゴシック" pitchFamily="34" charset="-128"/>
              </a:rPr>
              <a:t>this child has potential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endParaRPr lang="en-US" smtClean="0">
              <a:ea typeface="ＭＳ Ｐゴシック" pitchFamily="34" charset="-128"/>
            </a:endParaRP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Behaviours exhibited by T / C – More time helping athlete, constructive feedback, select athlete for team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Message sent to athlete….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Response from athlete – Increased effort, increased SE, increased enjoyment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End result – Increased success, achievement of coach expectations.</a:t>
            </a:r>
          </a:p>
        </p:txBody>
      </p:sp>
    </p:spTree>
    <p:extLst>
      <p:ext uri="{BB962C8B-B14F-4D97-AF65-F5344CB8AC3E}">
        <p14:creationId xmlns:p14="http://schemas.microsoft.com/office/powerpoint/2010/main" val="2714659146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788988"/>
            <a:ext cx="75834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Self fulfilling prophecies in coaching and teaching - Negative</a:t>
            </a:r>
            <a:b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Information from Teacher / Coach – </a:t>
            </a:r>
            <a:r>
              <a:rPr lang="en-US" altLang="en-US" smtClean="0">
                <a:ea typeface="ＭＳ Ｐゴシック" pitchFamily="34" charset="-128"/>
              </a:rPr>
              <a:t>‘</a:t>
            </a:r>
            <a:r>
              <a:rPr lang="en-US" smtClean="0">
                <a:ea typeface="ＭＳ Ｐゴシック" pitchFamily="34" charset="-128"/>
              </a:rPr>
              <a:t>this child has no talent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endParaRPr lang="en-US" smtClean="0">
              <a:ea typeface="ＭＳ Ｐゴシック" pitchFamily="34" charset="-128"/>
            </a:endParaRP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Behaviours exhibited by T / C – ?????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Message sent to athlete….What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r>
              <a:rPr lang="en-US" smtClean="0">
                <a:ea typeface="ＭＳ Ｐゴシック" pitchFamily="34" charset="-128"/>
              </a:rPr>
              <a:t>s the point in trying when I only get criticism, I</a:t>
            </a:r>
            <a:r>
              <a:rPr lang="en-US" altLang="en-US" smtClean="0">
                <a:ea typeface="ＭＳ Ｐゴシック" pitchFamily="34" charset="-128"/>
              </a:rPr>
              <a:t>’</a:t>
            </a:r>
            <a:r>
              <a:rPr lang="en-US" smtClean="0">
                <a:ea typeface="ＭＳ Ｐゴシック" pitchFamily="34" charset="-128"/>
              </a:rPr>
              <a:t>m no good at this sport.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Response from athlete – ?????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End result – Withdrawal from activity / fulfilment of coach expectations.</a:t>
            </a:r>
          </a:p>
        </p:txBody>
      </p:sp>
    </p:spTree>
    <p:extLst>
      <p:ext uri="{BB962C8B-B14F-4D97-AF65-F5344CB8AC3E}">
        <p14:creationId xmlns:p14="http://schemas.microsoft.com/office/powerpoint/2010/main" val="1163483755"/>
      </p:ext>
    </p:extLst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How expectations are formed.</a:t>
            </a:r>
            <a:b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Based on personal, performance and psychological cues…</a:t>
            </a:r>
          </a:p>
          <a:p>
            <a:pPr eaLnBrk="1" hangingPunct="1"/>
            <a:endParaRPr lang="en-US" smtClean="0">
              <a:ea typeface="ＭＳ Ｐゴシック" pitchFamily="34" charset="-128"/>
            </a:endParaRP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What do we mean by these?</a:t>
            </a:r>
          </a:p>
        </p:txBody>
      </p:sp>
    </p:spTree>
    <p:extLst>
      <p:ext uri="{BB962C8B-B14F-4D97-AF65-F5344CB8AC3E}">
        <p14:creationId xmlns:p14="http://schemas.microsoft.com/office/powerpoint/2010/main" val="671955963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The influence of expectancies on </a:t>
            </a:r>
            <a:r>
              <a:rPr lang="en-US" dirty="0" err="1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behaviour</a:t>
            </a: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.</a:t>
            </a: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Expectation for performance is developed. Impression cues may be related to: 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700" smtClean="0">
                <a:ea typeface="ＭＳ Ｐゴシック" pitchFamily="34" charset="-128"/>
              </a:rPr>
              <a:t>Personal factors (e.g. gender, height, weight)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700" smtClean="0">
                <a:ea typeface="ＭＳ Ｐゴシック" pitchFamily="34" charset="-128"/>
              </a:rPr>
              <a:t>Performance factors (e.g. agility, endurance)</a:t>
            </a:r>
          </a:p>
          <a:p>
            <a:pPr lvl="1" eaLnBrk="1" hangingPunct="1">
              <a:lnSpc>
                <a:spcPct val="80000"/>
              </a:lnSpc>
            </a:pPr>
            <a:r>
              <a:rPr lang="en-US" sz="1700" smtClean="0">
                <a:ea typeface="ＭＳ Ｐゴシック" pitchFamily="34" charset="-128"/>
              </a:rPr>
              <a:t>Psychological factors (e.g. motivation, anxiety)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This expectation that has been formed influences the coach</a:t>
            </a:r>
            <a:r>
              <a:rPr lang="en-US" altLang="en-US" sz="1900" smtClean="0">
                <a:ea typeface="ＭＳ Ｐゴシック" pitchFamily="34" charset="-128"/>
              </a:rPr>
              <a:t>’</a:t>
            </a:r>
            <a:r>
              <a:rPr lang="en-US" sz="1900" smtClean="0">
                <a:ea typeface="ＭＳ Ｐゴシック" pitchFamily="34" charset="-128"/>
              </a:rPr>
              <a:t>s behaviour and how the athlete is treated.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The athlete recognises that the coach treats them differently from other athletes. This provides them with information regarding their own competence.</a:t>
            </a:r>
          </a:p>
          <a:p>
            <a:pPr eaLnBrk="1" hangingPunct="1">
              <a:lnSpc>
                <a:spcPct val="80000"/>
              </a:lnSpc>
            </a:pPr>
            <a:r>
              <a:rPr lang="en-US" sz="1900" smtClean="0">
                <a:ea typeface="ＭＳ Ｐゴシック" pitchFamily="34" charset="-128"/>
              </a:rPr>
              <a:t>The performance of the athlete begins to conform to the initial expectation formed by the coach.</a:t>
            </a:r>
          </a:p>
        </p:txBody>
      </p:sp>
    </p:spTree>
    <p:extLst>
      <p:ext uri="{BB962C8B-B14F-4D97-AF65-F5344CB8AC3E}">
        <p14:creationId xmlns:p14="http://schemas.microsoft.com/office/powerpoint/2010/main" val="2312723718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Solomon Expectancy Source Scale (2003)</a:t>
            </a: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Coaches from individual and team sports were interviewed about the characteristics that they used to assess athletic ability.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30 factors were considered important.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What would you deem as important in assessing ability in the sport that you currently / previously played? Make a list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Rank from most to least important…</a:t>
            </a:r>
          </a:p>
          <a:p>
            <a:pPr eaLnBrk="1" hangingPunct="1"/>
            <a:r>
              <a:rPr lang="en-US" smtClean="0">
                <a:ea typeface="ＭＳ Ｐゴシック" pitchFamily="34" charset="-128"/>
              </a:rPr>
              <a:t>Justify your order.</a:t>
            </a:r>
          </a:p>
        </p:txBody>
      </p:sp>
    </p:spTree>
    <p:extLst>
      <p:ext uri="{BB962C8B-B14F-4D97-AF65-F5344CB8AC3E}">
        <p14:creationId xmlns:p14="http://schemas.microsoft.com/office/powerpoint/2010/main" val="4165648291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2813" y="873125"/>
            <a:ext cx="7583487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  <a:t>30 factors were considered important (Becker &amp; Solomon, 2005).</a:t>
            </a:r>
            <a:br>
              <a:rPr lang="en-US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j-ea"/>
              </a:rPr>
            </a:br>
            <a:endParaRPr lang="en-US" dirty="0">
              <a:solidFill>
                <a:schemeClr val="tx1">
                  <a:lumMod val="90000"/>
                  <a:lumOff val="10000"/>
                </a:schemeClr>
              </a:solidFill>
              <a:ea typeface="+mj-ea"/>
            </a:endParaRP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2057400"/>
            <a:ext cx="3657600" cy="3975100"/>
          </a:xfrm>
        </p:spPr>
        <p:txBody>
          <a:bodyPr>
            <a:normAutofit fontScale="47500" lnSpcReduction="20000"/>
          </a:bodyPr>
          <a:lstStyle/>
          <a:p>
            <a:pPr marL="514350" indent="-514350" eaLnBrk="1" hangingPunct="1">
              <a:lnSpc>
                <a:spcPct val="170000"/>
              </a:lnSpc>
              <a:buFont typeface="Corbel" pitchFamily="34" charset="0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Hard worker,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Receptivity to coaching,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Willingness to learn,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Love of sport,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Willingness to listen,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Competitiveness,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Honesty,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Respect,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Self-discipline,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Integrity,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Team chemistry,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Trust,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Athleticism,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Coordination, </a:t>
            </a:r>
          </a:p>
          <a:p>
            <a:pPr marL="514350" indent="-514350" eaLnBrk="1" hangingPunct="1">
              <a:lnSpc>
                <a:spcPct val="170000"/>
              </a:lnSpc>
              <a:buFont typeface="Wingdings 2" pitchFamily="18" charset="2"/>
              <a:buAutoNum type="arabicPeriod"/>
            </a:pPr>
            <a:r>
              <a:rPr lang="en-US" sz="2000" dirty="0" smtClean="0">
                <a:ea typeface="ＭＳ Ｐゴシック" pitchFamily="34" charset="-128"/>
              </a:rPr>
              <a:t>Courage,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155970"/>
            <a:ext cx="3657600" cy="4672012"/>
          </a:xfrm>
        </p:spPr>
        <p:txBody>
          <a:bodyPr rtlCol="0">
            <a:normAutofit fontScale="47500" lnSpcReduction="20000"/>
          </a:bodyPr>
          <a:lstStyle/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4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16. 	</a:t>
            </a: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High aspirations,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17. 	Communication,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18.	Confidence,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19.	Role acceptance,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20. 	Pressure,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21. 	Agility,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22.	Leadership,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23. 	Speed,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24. 	Concentration,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25. 	Mental maturity,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26. 	Athletic experience,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27. 	Reaction time,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28. 	Strength,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29. 	Good strategy, </a:t>
            </a:r>
          </a:p>
          <a:p>
            <a:pPr marL="0" indent="0"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en-US" sz="1800" dirty="0" smtClean="0">
                <a:solidFill>
                  <a:schemeClr val="tx1">
                    <a:lumMod val="90000"/>
                    <a:lumOff val="10000"/>
                  </a:schemeClr>
                </a:solidFill>
                <a:ea typeface="+mn-ea"/>
              </a:rPr>
              <a:t>30. 	Complete assessments.</a:t>
            </a:r>
          </a:p>
          <a:p>
            <a:pPr eaLnBrk="1" fontAlgn="auto" hangingPunct="1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800" dirty="0">
              <a:solidFill>
                <a:schemeClr val="tx1">
                  <a:lumMod val="90000"/>
                  <a:lumOff val="10000"/>
                </a:schemeClr>
              </a:solidFill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393983635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mtClean="0">
                <a:ea typeface="ＭＳ Ｐゴシック" pitchFamily="34" charset="-128"/>
              </a:rPr>
              <a:t>Reaction to the list?</a:t>
            </a:r>
          </a:p>
        </p:txBody>
      </p:sp>
      <p:sp>
        <p:nvSpPr>
          <p:cNvPr id="26627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948734955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612</Words>
  <Application>Microsoft Office PowerPoint</Application>
  <PresentationFormat>On-screen Show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Expectations in Sport </vt:lpstr>
      <vt:lpstr>Choking under pressure in sport…</vt:lpstr>
      <vt:lpstr>Learning Outcomes:</vt:lpstr>
      <vt:lpstr>Expectancy effects. </vt:lpstr>
      <vt:lpstr>Expectancy research…</vt:lpstr>
      <vt:lpstr>Self fulfilling prophecies in coaching and teaching - Positive </vt:lpstr>
      <vt:lpstr>Self fulfilling prophecies in coaching and teaching - Negative </vt:lpstr>
      <vt:lpstr>How expectations are formed. </vt:lpstr>
      <vt:lpstr>The influence of expectancies on behaviour.</vt:lpstr>
      <vt:lpstr>Solomon Expectancy Source Scale (2003)</vt:lpstr>
      <vt:lpstr>30 factors were considered important (Becker &amp; Solomon, 2005). </vt:lpstr>
      <vt:lpstr>Reaction to the list?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Expectations in Sport</dc:title>
  <dc:creator>Administrator</dc:creator>
  <cp:lastModifiedBy>Administrator</cp:lastModifiedBy>
  <cp:revision>2</cp:revision>
  <dcterms:created xsi:type="dcterms:W3CDTF">2015-11-03T15:26:11Z</dcterms:created>
  <dcterms:modified xsi:type="dcterms:W3CDTF">2015-11-03T15:27:26Z</dcterms:modified>
</cp:coreProperties>
</file>