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3817600" cy="7772400"/>
  <p:notesSz cx="10058400" cy="77724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296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854" y="67"/>
      </p:cViewPr>
      <p:guideLst>
        <p:guide orient="horz" pos="2880"/>
        <p:guide pos="2967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59275" cy="388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97538" y="0"/>
            <a:ext cx="4359275" cy="388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2B335-FF48-421A-BEFB-C3E93A873871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698750" y="971550"/>
            <a:ext cx="4660900" cy="26225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06475" y="3740150"/>
            <a:ext cx="8045450" cy="30607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7383463"/>
            <a:ext cx="4359275" cy="388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97538" y="7383463"/>
            <a:ext cx="4359275" cy="388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A56B1A-25FF-49CD-ACE1-0701767C7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04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36320" y="2409444"/>
            <a:ext cx="1174496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072640" y="4352546"/>
            <a:ext cx="967232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50" b="0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CCD3E-44BB-4BE8-96ED-012902C5ED9F}" type="datetime1">
              <a:rPr lang="en-US" smtClean="0"/>
              <a:t>12/7/2025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050" b="0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B28E4E-E0BA-4848-B62C-190B1BD972D9}" type="datetime1">
              <a:rPr lang="en-US" smtClean="0"/>
              <a:t>12/7/2025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90880" y="1787654"/>
            <a:ext cx="6010656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116064" y="1787654"/>
            <a:ext cx="6010656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C423D6-3613-4861-86C2-6965F8A6DB8E}" type="datetime1">
              <a:rPr lang="en-US" smtClean="0"/>
              <a:t>12/7/2025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FDAE82-672F-4331-9763-DCCC75DA9A24}" type="datetime1">
              <a:rPr lang="en-US" smtClean="0"/>
              <a:t>12/7/2025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0A1665-E7EA-411B-A6E3-533514DDC7EB}" type="datetime1">
              <a:rPr lang="en-US" smtClean="0"/>
              <a:t>12/7/2025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1057658"/>
            <a:ext cx="13817600" cy="115214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68775" y="1055716"/>
            <a:ext cx="12164649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07385" y="2320240"/>
            <a:ext cx="11840043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50" b="0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697984" y="7228334"/>
            <a:ext cx="4421632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90880" y="7228334"/>
            <a:ext cx="3178048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04132-2A19-4C32-9B7A-C585DC8A6130}" type="datetime1">
              <a:rPr lang="en-US" smtClean="0"/>
              <a:t>12/7/2025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9948672" y="7228334"/>
            <a:ext cx="3178048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cationtheory.org/shannon-and-weaver-model-of-communication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cribd.com/document/429677129/Beslo-Model" TargetMode="External"/><Relationship Id="rId4" Type="http://schemas.openxmlformats.org/officeDocument/2006/relationships/hyperlink" Target="https://doi.org/10.3389/fpsyg.2022.88865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3817600" cy="7772400"/>
            <a:chOff x="0" y="1057655"/>
            <a:chExt cx="10058400" cy="56591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057655"/>
              <a:ext cx="10058400" cy="115214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1057655"/>
              <a:ext cx="10058400" cy="5658611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89787" y="1668779"/>
              <a:ext cx="8883650" cy="4447540"/>
            </a:xfrm>
            <a:custGeom>
              <a:avLst/>
              <a:gdLst/>
              <a:ahLst/>
              <a:cxnLst/>
              <a:rect l="l" t="t" r="r" b="b"/>
              <a:pathLst>
                <a:path w="8883650" h="4447540">
                  <a:moveTo>
                    <a:pt x="8883396" y="4447032"/>
                  </a:moveTo>
                  <a:lnTo>
                    <a:pt x="0" y="4447032"/>
                  </a:lnTo>
                  <a:lnTo>
                    <a:pt x="0" y="0"/>
                  </a:lnTo>
                  <a:lnTo>
                    <a:pt x="8883396" y="0"/>
                  </a:lnTo>
                  <a:lnTo>
                    <a:pt x="8883396" y="4447032"/>
                  </a:lnTo>
                  <a:close/>
                </a:path>
              </a:pathLst>
            </a:custGeom>
            <a:solidFill>
              <a:srgbClr val="F2EBE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886452" y="2186392"/>
            <a:ext cx="4105275" cy="695325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12700" marR="5080" indent="73025">
              <a:lnSpc>
                <a:spcPts val="2500"/>
              </a:lnSpc>
              <a:spcBef>
                <a:spcPts val="415"/>
              </a:spcBef>
            </a:pPr>
            <a:r>
              <a:rPr sz="2400" spc="-45" dirty="0">
                <a:solidFill>
                  <a:srgbClr val="44131A"/>
                </a:solidFill>
              </a:rPr>
              <a:t>Communication</a:t>
            </a:r>
            <a:r>
              <a:rPr sz="2400" spc="-100" dirty="0">
                <a:solidFill>
                  <a:srgbClr val="44131A"/>
                </a:solidFill>
              </a:rPr>
              <a:t> </a:t>
            </a:r>
            <a:r>
              <a:rPr sz="2400" spc="-40" dirty="0">
                <a:solidFill>
                  <a:srgbClr val="44131A"/>
                </a:solidFill>
              </a:rPr>
              <a:t>Problems</a:t>
            </a:r>
            <a:r>
              <a:rPr sz="2400" spc="-90" dirty="0">
                <a:solidFill>
                  <a:srgbClr val="44131A"/>
                </a:solidFill>
              </a:rPr>
              <a:t> </a:t>
            </a:r>
            <a:r>
              <a:rPr sz="2400" spc="-25" dirty="0">
                <a:solidFill>
                  <a:srgbClr val="44131A"/>
                </a:solidFill>
              </a:rPr>
              <a:t>at Flight</a:t>
            </a:r>
            <a:r>
              <a:rPr sz="2400" spc="-114" dirty="0">
                <a:solidFill>
                  <a:srgbClr val="44131A"/>
                </a:solidFill>
              </a:rPr>
              <a:t> </a:t>
            </a:r>
            <a:r>
              <a:rPr sz="2400" spc="-20" dirty="0">
                <a:solidFill>
                  <a:srgbClr val="44131A"/>
                </a:solidFill>
              </a:rPr>
              <a:t>Foods</a:t>
            </a:r>
            <a:r>
              <a:rPr sz="2400" spc="-140" dirty="0">
                <a:solidFill>
                  <a:srgbClr val="44131A"/>
                </a:solidFill>
              </a:rPr>
              <a:t> </a:t>
            </a:r>
            <a:r>
              <a:rPr sz="2400" spc="-25" dirty="0">
                <a:solidFill>
                  <a:srgbClr val="44131A"/>
                </a:solidFill>
              </a:rPr>
              <a:t>Ltd</a:t>
            </a:r>
            <a:endParaRPr sz="2400" dirty="0"/>
          </a:p>
        </p:txBody>
      </p:sp>
      <p:sp>
        <p:nvSpPr>
          <p:cNvPr id="7" name="object 7"/>
          <p:cNvSpPr txBox="1"/>
          <p:nvPr/>
        </p:nvSpPr>
        <p:spPr>
          <a:xfrm>
            <a:off x="2910462" y="3179431"/>
            <a:ext cx="4189729" cy="2505558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200660" indent="-187960">
              <a:spcBef>
                <a:spcPts val="800"/>
              </a:spcBef>
              <a:buClr>
                <a:srgbClr val="A52B52"/>
              </a:buClr>
              <a:buFont typeface="Arial MT"/>
              <a:buChar char="•"/>
              <a:tabLst>
                <a:tab pos="200660" algn="l"/>
              </a:tabLst>
            </a:pPr>
            <a:r>
              <a:rPr sz="1450" b="1" dirty="0">
                <a:solidFill>
                  <a:srgbClr val="44131A"/>
                </a:solidFill>
                <a:latin typeface="Tahoma"/>
                <a:cs typeface="Tahoma"/>
              </a:rPr>
              <a:t>Group</a:t>
            </a:r>
            <a:r>
              <a:rPr sz="1450" b="1" spc="4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450" b="1" dirty="0">
                <a:solidFill>
                  <a:srgbClr val="44131A"/>
                </a:solidFill>
                <a:latin typeface="Tahoma"/>
                <a:cs typeface="Tahoma"/>
              </a:rPr>
              <a:t>Members:</a:t>
            </a:r>
            <a:endParaRPr lang="en-GB" sz="1450" b="1" dirty="0">
              <a:solidFill>
                <a:srgbClr val="44131A"/>
              </a:solidFill>
              <a:latin typeface="Tahoma"/>
              <a:cs typeface="Tahoma"/>
            </a:endParaRPr>
          </a:p>
          <a:p>
            <a:pPr marL="200660" indent="-187960">
              <a:spcBef>
                <a:spcPts val="800"/>
              </a:spcBef>
              <a:buClr>
                <a:srgbClr val="A52B52"/>
              </a:buClr>
              <a:buFont typeface="Arial MT"/>
              <a:buChar char="•"/>
              <a:tabLst>
                <a:tab pos="200660" algn="l"/>
              </a:tabLst>
            </a:pPr>
            <a:r>
              <a:rPr lang="en-GB" sz="1400" dirty="0">
                <a:solidFill>
                  <a:srgbClr val="44131A"/>
                </a:solidFill>
                <a:latin typeface="Tahoma"/>
                <a:cs typeface="Tahoma"/>
              </a:rPr>
              <a:t>Maksym </a:t>
            </a:r>
            <a:r>
              <a:rPr lang="en-GB" sz="1400" dirty="0" err="1">
                <a:solidFill>
                  <a:srgbClr val="44131A"/>
                </a:solidFill>
                <a:latin typeface="Tahoma"/>
                <a:cs typeface="Tahoma"/>
              </a:rPr>
              <a:t>Dotsyn</a:t>
            </a:r>
            <a:r>
              <a:rPr lang="en-GB" sz="1400" dirty="0">
                <a:solidFill>
                  <a:srgbClr val="44131A"/>
                </a:solidFill>
                <a:latin typeface="Tahoma"/>
                <a:cs typeface="Tahoma"/>
              </a:rPr>
              <a:t> ID: 2442213</a:t>
            </a:r>
          </a:p>
          <a:p>
            <a:pPr marL="200660" indent="-187960">
              <a:spcBef>
                <a:spcPts val="800"/>
              </a:spcBef>
              <a:buClr>
                <a:srgbClr val="A52B52"/>
              </a:buClr>
              <a:buFont typeface="Arial MT"/>
              <a:buChar char="•"/>
              <a:tabLst>
                <a:tab pos="200660" algn="l"/>
              </a:tabLst>
            </a:pPr>
            <a:r>
              <a:rPr lang="en-GB" sz="1400" dirty="0">
                <a:solidFill>
                  <a:srgbClr val="44131A"/>
                </a:solidFill>
                <a:latin typeface="Tahoma"/>
                <a:cs typeface="Tahoma"/>
              </a:rPr>
              <a:t>Ionut Emanuel Cheptanariu ID :2441397</a:t>
            </a:r>
          </a:p>
          <a:p>
            <a:pPr marL="200660" indent="-187960">
              <a:spcBef>
                <a:spcPts val="800"/>
              </a:spcBef>
              <a:buClr>
                <a:srgbClr val="A52B52"/>
              </a:buClr>
              <a:buFont typeface="Arial MT"/>
              <a:buChar char="•"/>
              <a:tabLst>
                <a:tab pos="200660" algn="l"/>
              </a:tabLst>
            </a:pPr>
            <a:r>
              <a:rPr lang="en-GB" sz="1400" dirty="0">
                <a:solidFill>
                  <a:srgbClr val="44131A"/>
                </a:solidFill>
                <a:latin typeface="Tahoma"/>
                <a:cs typeface="Tahoma"/>
              </a:rPr>
              <a:t>Bogdan Radu ID:2439098</a:t>
            </a:r>
          </a:p>
          <a:p>
            <a:pPr marL="200660" indent="-187960">
              <a:spcBef>
                <a:spcPts val="800"/>
              </a:spcBef>
              <a:buClr>
                <a:srgbClr val="A52B52"/>
              </a:buClr>
              <a:buFont typeface="Arial MT"/>
              <a:buChar char="•"/>
              <a:tabLst>
                <a:tab pos="200660" algn="l"/>
              </a:tabLst>
            </a:pPr>
            <a:r>
              <a:rPr sz="1400" dirty="0">
                <a:solidFill>
                  <a:srgbClr val="44131A"/>
                </a:solidFill>
                <a:latin typeface="Tahoma"/>
                <a:cs typeface="Tahoma"/>
              </a:rPr>
              <a:t>Ibrahima</a:t>
            </a:r>
            <a:r>
              <a:rPr sz="1400" spc="-4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400" dirty="0">
                <a:solidFill>
                  <a:srgbClr val="44131A"/>
                </a:solidFill>
                <a:latin typeface="Tahoma"/>
                <a:cs typeface="Tahoma"/>
              </a:rPr>
              <a:t>TALL,</a:t>
            </a:r>
            <a:r>
              <a:rPr sz="1400" spc="-8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400" spc="-40" dirty="0">
                <a:solidFill>
                  <a:srgbClr val="44131A"/>
                </a:solidFill>
                <a:latin typeface="Tahoma"/>
                <a:cs typeface="Tahoma"/>
              </a:rPr>
              <a:t>ID:</a:t>
            </a:r>
            <a:r>
              <a:rPr sz="1400" spc="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400" spc="55" dirty="0">
                <a:solidFill>
                  <a:srgbClr val="44131A"/>
                </a:solidFill>
                <a:latin typeface="Tahoma"/>
                <a:cs typeface="Tahoma"/>
              </a:rPr>
              <a:t>2437090</a:t>
            </a:r>
            <a:endParaRPr sz="1400" dirty="0">
              <a:latin typeface="Tahoma"/>
              <a:cs typeface="Tahoma"/>
            </a:endParaRPr>
          </a:p>
          <a:p>
            <a:pPr marL="12700" marR="1201420" indent="187960">
              <a:lnSpc>
                <a:spcPct val="112400"/>
              </a:lnSpc>
              <a:spcBef>
                <a:spcPts val="490"/>
              </a:spcBef>
              <a:buClr>
                <a:srgbClr val="A52B52"/>
              </a:buClr>
              <a:buFont typeface="Arial MT"/>
              <a:buChar char="•"/>
              <a:tabLst>
                <a:tab pos="200660" algn="l"/>
              </a:tabLst>
            </a:pPr>
            <a:r>
              <a:rPr sz="1450" b="1" spc="-10" dirty="0">
                <a:solidFill>
                  <a:srgbClr val="44131A"/>
                </a:solidFill>
                <a:latin typeface="Tahoma"/>
                <a:cs typeface="Tahoma"/>
              </a:rPr>
              <a:t>Course:</a:t>
            </a:r>
            <a:r>
              <a:rPr sz="1450" b="1" spc="11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450" dirty="0">
                <a:solidFill>
                  <a:srgbClr val="44131A"/>
                </a:solidFill>
                <a:latin typeface="Tahoma"/>
                <a:cs typeface="Tahoma"/>
              </a:rPr>
              <a:t>Effective</a:t>
            </a:r>
            <a:r>
              <a:rPr sz="1450" spc="-2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450" dirty="0">
                <a:solidFill>
                  <a:srgbClr val="44131A"/>
                </a:solidFill>
                <a:latin typeface="Tahoma"/>
                <a:cs typeface="Tahoma"/>
              </a:rPr>
              <a:t>Teamwork</a:t>
            </a:r>
            <a:r>
              <a:rPr sz="1450" spc="4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450" spc="45" dirty="0">
                <a:solidFill>
                  <a:srgbClr val="44131A"/>
                </a:solidFill>
                <a:latin typeface="Tahoma"/>
                <a:cs typeface="Tahoma"/>
              </a:rPr>
              <a:t>and </a:t>
            </a:r>
            <a:r>
              <a:rPr sz="1450" spc="50" dirty="0">
                <a:solidFill>
                  <a:srgbClr val="44131A"/>
                </a:solidFill>
                <a:latin typeface="Tahoma"/>
                <a:cs typeface="Tahoma"/>
              </a:rPr>
              <a:t>Communication</a:t>
            </a:r>
            <a:endParaRPr sz="1450" dirty="0">
              <a:latin typeface="Tahoma"/>
              <a:cs typeface="Tahoma"/>
            </a:endParaRPr>
          </a:p>
          <a:p>
            <a:pPr marL="200660" indent="-187960">
              <a:spcBef>
                <a:spcPts val="720"/>
              </a:spcBef>
              <a:buClr>
                <a:srgbClr val="A52B52"/>
              </a:buClr>
              <a:buFont typeface="Arial MT"/>
              <a:buChar char="•"/>
              <a:tabLst>
                <a:tab pos="200660" algn="l"/>
              </a:tabLst>
            </a:pPr>
            <a:r>
              <a:rPr sz="1450" b="1" dirty="0">
                <a:solidFill>
                  <a:srgbClr val="44131A"/>
                </a:solidFill>
                <a:latin typeface="Tahoma"/>
                <a:cs typeface="Tahoma"/>
              </a:rPr>
              <a:t>Module</a:t>
            </a:r>
            <a:r>
              <a:rPr sz="1450" b="1" spc="10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450" b="1" dirty="0">
                <a:solidFill>
                  <a:srgbClr val="44131A"/>
                </a:solidFill>
                <a:latin typeface="Tahoma"/>
                <a:cs typeface="Tahoma"/>
              </a:rPr>
              <a:t>Code:</a:t>
            </a:r>
            <a:r>
              <a:rPr sz="1450" b="1" spc="10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450" spc="70" dirty="0">
                <a:solidFill>
                  <a:srgbClr val="44131A"/>
                </a:solidFill>
                <a:latin typeface="Tahoma"/>
                <a:cs typeface="Tahoma"/>
              </a:rPr>
              <a:t>LCLM4003</a:t>
            </a:r>
            <a:endParaRPr sz="1450" dirty="0">
              <a:latin typeface="Tahoma"/>
              <a:cs typeface="Tahoma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536690" y="1668272"/>
            <a:ext cx="3811523" cy="4447032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6BC66A-73D5-34A6-C115-5A0481DC5D6D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0356" y="0"/>
            <a:ext cx="13817600" cy="7772400"/>
            <a:chOff x="-5008544" y="692372"/>
            <a:chExt cx="10058400" cy="619477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-5008544" y="692372"/>
              <a:ext cx="10058400" cy="619477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-4907406" y="692372"/>
              <a:ext cx="3774948" cy="6194779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365605" y="1556477"/>
            <a:ext cx="2987313" cy="167545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ctr">
              <a:lnSpc>
                <a:spcPct val="100400"/>
              </a:lnSpc>
              <a:spcBef>
                <a:spcPts val="105"/>
              </a:spcBef>
            </a:pPr>
            <a:r>
              <a:rPr sz="3600" b="1" dirty="0">
                <a:solidFill>
                  <a:srgbClr val="FFFFFF"/>
                </a:solidFill>
                <a:latin typeface="Tahoma"/>
                <a:cs typeface="Tahoma"/>
              </a:rPr>
              <a:t>Overview</a:t>
            </a:r>
            <a:r>
              <a:rPr sz="3600" b="1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3600" b="1" dirty="0">
                <a:solidFill>
                  <a:srgbClr val="FFFFFF"/>
                </a:solidFill>
                <a:latin typeface="Tahoma"/>
                <a:cs typeface="Tahoma"/>
              </a:rPr>
              <a:t>of</a:t>
            </a:r>
            <a:r>
              <a:rPr sz="3600" b="1" spc="-5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3600" b="1" spc="-35" dirty="0">
                <a:solidFill>
                  <a:srgbClr val="FFFFFF"/>
                </a:solidFill>
                <a:latin typeface="Tahoma"/>
                <a:cs typeface="Tahoma"/>
              </a:rPr>
              <a:t>the </a:t>
            </a:r>
            <a:r>
              <a:rPr sz="3600" b="1" spc="-10" dirty="0">
                <a:solidFill>
                  <a:srgbClr val="FFFFFF"/>
                </a:solidFill>
                <a:latin typeface="Tahoma"/>
                <a:cs typeface="Tahoma"/>
              </a:rPr>
              <a:t>Presentation</a:t>
            </a:r>
            <a:endParaRPr sz="3600" dirty="0">
              <a:latin typeface="Tahoma"/>
              <a:cs typeface="Tahoma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846575" y="1431039"/>
            <a:ext cx="5777865" cy="10795"/>
          </a:xfrm>
          <a:custGeom>
            <a:avLst/>
            <a:gdLst/>
            <a:ahLst/>
            <a:cxnLst/>
            <a:rect l="l" t="t" r="r" b="b"/>
            <a:pathLst>
              <a:path w="5777865" h="10794">
                <a:moveTo>
                  <a:pt x="5777483" y="10667"/>
                </a:moveTo>
                <a:lnTo>
                  <a:pt x="0" y="10667"/>
                </a:lnTo>
                <a:lnTo>
                  <a:pt x="0" y="0"/>
                </a:lnTo>
                <a:lnTo>
                  <a:pt x="5777483" y="0"/>
                </a:lnTo>
                <a:lnTo>
                  <a:pt x="5777483" y="10667"/>
                </a:lnTo>
                <a:close/>
              </a:path>
            </a:pathLst>
          </a:custGeom>
          <a:solidFill>
            <a:srgbClr val="A791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848377" y="1055719"/>
            <a:ext cx="12164649" cy="853011"/>
          </a:xfrm>
          <a:prstGeom prst="rect">
            <a:avLst/>
          </a:prstGeom>
        </p:spPr>
        <p:txBody>
          <a:bodyPr vert="horz" wrap="square" lIns="0" tIns="433281" rIns="0" bIns="0" rtlCol="0">
            <a:spAutoFit/>
          </a:bodyPr>
          <a:lstStyle/>
          <a:p>
            <a:pPr marL="3364865">
              <a:spcBef>
                <a:spcPts val="125"/>
              </a:spcBef>
            </a:pPr>
            <a:r>
              <a:rPr sz="2700" spc="-80" dirty="0">
                <a:solidFill>
                  <a:srgbClr val="000000"/>
                </a:solidFill>
              </a:rPr>
              <a:t>Introduction</a:t>
            </a:r>
            <a:r>
              <a:rPr sz="2700" spc="-120" dirty="0">
                <a:solidFill>
                  <a:srgbClr val="000000"/>
                </a:solidFill>
              </a:rPr>
              <a:t> </a:t>
            </a:r>
            <a:r>
              <a:rPr sz="2700" dirty="0">
                <a:solidFill>
                  <a:srgbClr val="000000"/>
                </a:solidFill>
              </a:rPr>
              <a:t>to</a:t>
            </a:r>
            <a:r>
              <a:rPr sz="2700" spc="-160" dirty="0">
                <a:solidFill>
                  <a:srgbClr val="000000"/>
                </a:solidFill>
              </a:rPr>
              <a:t> </a:t>
            </a:r>
            <a:r>
              <a:rPr sz="2700" spc="-20" dirty="0">
                <a:solidFill>
                  <a:srgbClr val="000000"/>
                </a:solidFill>
              </a:rPr>
              <a:t>Flight</a:t>
            </a:r>
            <a:r>
              <a:rPr sz="2700" spc="-130" dirty="0">
                <a:solidFill>
                  <a:srgbClr val="000000"/>
                </a:solidFill>
              </a:rPr>
              <a:t> </a:t>
            </a:r>
            <a:r>
              <a:rPr sz="2700" spc="-10" dirty="0">
                <a:solidFill>
                  <a:srgbClr val="000000"/>
                </a:solidFill>
              </a:rPr>
              <a:t>Foods</a:t>
            </a:r>
            <a:r>
              <a:rPr sz="2700" spc="-165" dirty="0">
                <a:solidFill>
                  <a:srgbClr val="000000"/>
                </a:solidFill>
              </a:rPr>
              <a:t> </a:t>
            </a:r>
            <a:r>
              <a:rPr sz="2700" spc="-20" dirty="0">
                <a:solidFill>
                  <a:srgbClr val="000000"/>
                </a:solidFill>
              </a:rPr>
              <a:t>Ltd.</a:t>
            </a:r>
            <a:endParaRPr sz="2700" dirty="0"/>
          </a:p>
        </p:txBody>
      </p:sp>
      <p:sp>
        <p:nvSpPr>
          <p:cNvPr id="8" name="object 8"/>
          <p:cNvSpPr/>
          <p:nvPr/>
        </p:nvSpPr>
        <p:spPr>
          <a:xfrm>
            <a:off x="5846575" y="2394207"/>
            <a:ext cx="5777865" cy="10795"/>
          </a:xfrm>
          <a:custGeom>
            <a:avLst/>
            <a:gdLst/>
            <a:ahLst/>
            <a:cxnLst/>
            <a:rect l="l" t="t" r="r" b="b"/>
            <a:pathLst>
              <a:path w="5777865" h="10794">
                <a:moveTo>
                  <a:pt x="5777483" y="10667"/>
                </a:moveTo>
                <a:lnTo>
                  <a:pt x="0" y="10667"/>
                </a:lnTo>
                <a:lnTo>
                  <a:pt x="0" y="0"/>
                </a:lnTo>
                <a:lnTo>
                  <a:pt x="5777483" y="0"/>
                </a:lnTo>
                <a:lnTo>
                  <a:pt x="5777483" y="10667"/>
                </a:lnTo>
                <a:close/>
              </a:path>
            </a:pathLst>
          </a:custGeom>
          <a:solidFill>
            <a:srgbClr val="A19A7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5937537" y="2436304"/>
            <a:ext cx="5502422" cy="1261884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12700" marR="5080">
              <a:lnSpc>
                <a:spcPts val="2980"/>
              </a:lnSpc>
              <a:spcBef>
                <a:spcPts val="440"/>
              </a:spcBef>
            </a:pPr>
            <a:r>
              <a:rPr sz="2700" b="1" dirty="0">
                <a:latin typeface="Tahoma"/>
                <a:cs typeface="Tahoma"/>
              </a:rPr>
              <a:t>Key</a:t>
            </a:r>
            <a:r>
              <a:rPr sz="2700" b="1" spc="-130" dirty="0">
                <a:latin typeface="Tahoma"/>
                <a:cs typeface="Tahoma"/>
              </a:rPr>
              <a:t> </a:t>
            </a:r>
            <a:r>
              <a:rPr sz="2700" b="1" spc="-40" dirty="0">
                <a:latin typeface="Tahoma"/>
                <a:cs typeface="Tahoma"/>
              </a:rPr>
              <a:t>Communication</a:t>
            </a:r>
            <a:r>
              <a:rPr sz="2700" b="1" spc="-125" dirty="0">
                <a:latin typeface="Tahoma"/>
                <a:cs typeface="Tahoma"/>
              </a:rPr>
              <a:t> </a:t>
            </a:r>
            <a:r>
              <a:rPr sz="2700" b="1" spc="-25" dirty="0">
                <a:latin typeface="Tahoma"/>
                <a:cs typeface="Tahoma"/>
              </a:rPr>
              <a:t>Problems </a:t>
            </a:r>
            <a:r>
              <a:rPr sz="2700" b="1" spc="-10" dirty="0">
                <a:latin typeface="Tahoma"/>
                <a:cs typeface="Tahoma"/>
              </a:rPr>
              <a:t>Identified</a:t>
            </a:r>
            <a:r>
              <a:rPr lang="en-GB" sz="2700" b="1" spc="-10" dirty="0">
                <a:latin typeface="Tahoma"/>
                <a:cs typeface="Tahoma"/>
              </a:rPr>
              <a:t> from the case study</a:t>
            </a:r>
          </a:p>
          <a:p>
            <a:pPr marL="12700" marR="5080">
              <a:lnSpc>
                <a:spcPts val="2980"/>
              </a:lnSpc>
              <a:spcBef>
                <a:spcPts val="440"/>
              </a:spcBef>
            </a:pPr>
            <a:r>
              <a:rPr lang="en-GB" sz="2700" b="1" dirty="0">
                <a:latin typeface="Tahoma"/>
                <a:cs typeface="Tahoma"/>
              </a:rPr>
              <a:t>(</a:t>
            </a:r>
            <a:r>
              <a:rPr lang="en-GB" sz="2700" dirty="0">
                <a:latin typeface="Tahoma"/>
                <a:cs typeface="Tahoma"/>
              </a:rPr>
              <a:t>Maksym </a:t>
            </a:r>
            <a:r>
              <a:rPr lang="en-GB" sz="2700" dirty="0" err="1">
                <a:latin typeface="Tahoma"/>
                <a:cs typeface="Tahoma"/>
              </a:rPr>
              <a:t>Dotsyn</a:t>
            </a:r>
            <a:r>
              <a:rPr lang="en-GB" sz="2700" b="1" dirty="0">
                <a:latin typeface="Tahoma"/>
                <a:cs typeface="Tahoma"/>
              </a:rPr>
              <a:t>)</a:t>
            </a:r>
            <a:endParaRPr sz="2700" b="1" dirty="0">
              <a:latin typeface="Tahoma"/>
              <a:cs typeface="Tahoma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906813" y="3734743"/>
            <a:ext cx="5777865" cy="10795"/>
          </a:xfrm>
          <a:custGeom>
            <a:avLst/>
            <a:gdLst/>
            <a:ahLst/>
            <a:cxnLst/>
            <a:rect l="l" t="t" r="r" b="b"/>
            <a:pathLst>
              <a:path w="5777865" h="10795">
                <a:moveTo>
                  <a:pt x="5777483" y="10667"/>
                </a:moveTo>
                <a:lnTo>
                  <a:pt x="0" y="10667"/>
                </a:lnTo>
                <a:lnTo>
                  <a:pt x="0" y="0"/>
                </a:lnTo>
                <a:lnTo>
                  <a:pt x="5777483" y="0"/>
                </a:lnTo>
                <a:lnTo>
                  <a:pt x="5777483" y="10667"/>
                </a:lnTo>
                <a:close/>
              </a:path>
            </a:pathLst>
          </a:custGeom>
          <a:solidFill>
            <a:srgbClr val="759A5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5997775" y="3776851"/>
            <a:ext cx="4070350" cy="1261884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12700" marR="5080">
              <a:lnSpc>
                <a:spcPts val="2980"/>
              </a:lnSpc>
              <a:spcBef>
                <a:spcPts val="440"/>
              </a:spcBef>
            </a:pPr>
            <a:r>
              <a:rPr sz="2700" b="1" spc="-45" dirty="0">
                <a:latin typeface="Tahoma"/>
                <a:cs typeface="Tahoma"/>
              </a:rPr>
              <a:t>Theories</a:t>
            </a:r>
            <a:r>
              <a:rPr sz="2700" b="1" spc="-120" dirty="0">
                <a:latin typeface="Tahoma"/>
                <a:cs typeface="Tahoma"/>
              </a:rPr>
              <a:t> </a:t>
            </a:r>
            <a:r>
              <a:rPr lang="en-GB" sz="2700" b="1" spc="-10" dirty="0">
                <a:latin typeface="Tahoma"/>
                <a:cs typeface="Tahoma"/>
              </a:rPr>
              <a:t>to e</a:t>
            </a:r>
            <a:r>
              <a:rPr sz="2700" b="1" spc="-10" dirty="0" err="1">
                <a:latin typeface="Tahoma"/>
                <a:cs typeface="Tahoma"/>
              </a:rPr>
              <a:t>xplain</a:t>
            </a:r>
            <a:r>
              <a:rPr sz="2700" b="1" spc="-105" dirty="0">
                <a:latin typeface="Tahoma"/>
                <a:cs typeface="Tahoma"/>
              </a:rPr>
              <a:t> </a:t>
            </a:r>
            <a:r>
              <a:rPr sz="2700" b="1" spc="-25" dirty="0">
                <a:latin typeface="Tahoma"/>
                <a:cs typeface="Tahoma"/>
              </a:rPr>
              <a:t>the </a:t>
            </a:r>
            <a:r>
              <a:rPr sz="2700" b="1" spc="-40" dirty="0">
                <a:latin typeface="Tahoma"/>
                <a:cs typeface="Tahoma"/>
              </a:rPr>
              <a:t>Communication</a:t>
            </a:r>
            <a:r>
              <a:rPr sz="2700" b="1" spc="-90" dirty="0">
                <a:latin typeface="Tahoma"/>
                <a:cs typeface="Tahoma"/>
              </a:rPr>
              <a:t> </a:t>
            </a:r>
            <a:r>
              <a:rPr sz="2700" b="1" spc="-55" dirty="0">
                <a:latin typeface="Tahoma"/>
                <a:cs typeface="Tahoma"/>
              </a:rPr>
              <a:t>Barriers</a:t>
            </a:r>
            <a:endParaRPr lang="en-GB" sz="2700" b="1" spc="-55" dirty="0">
              <a:latin typeface="Tahoma"/>
              <a:cs typeface="Tahoma"/>
            </a:endParaRPr>
          </a:p>
          <a:p>
            <a:pPr marL="12700" marR="5080">
              <a:lnSpc>
                <a:spcPts val="2980"/>
              </a:lnSpc>
              <a:spcBef>
                <a:spcPts val="440"/>
              </a:spcBef>
            </a:pPr>
            <a:r>
              <a:rPr lang="en-GB" sz="2700" b="1" dirty="0">
                <a:latin typeface="Tahoma"/>
                <a:cs typeface="Tahoma"/>
              </a:rPr>
              <a:t>(</a:t>
            </a:r>
            <a:r>
              <a:rPr lang="en-GB" sz="2800" dirty="0">
                <a:solidFill>
                  <a:srgbClr val="44131A"/>
                </a:solidFill>
                <a:latin typeface="Tahoma"/>
                <a:cs typeface="Tahoma"/>
              </a:rPr>
              <a:t>Ibrahima</a:t>
            </a:r>
            <a:r>
              <a:rPr lang="en-GB" sz="2800" spc="-4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lang="en-GB" sz="2800" dirty="0">
                <a:solidFill>
                  <a:srgbClr val="44131A"/>
                </a:solidFill>
                <a:latin typeface="Tahoma"/>
                <a:cs typeface="Tahoma"/>
              </a:rPr>
              <a:t>TALL</a:t>
            </a:r>
            <a:r>
              <a:rPr lang="en-GB" sz="2800" b="1" dirty="0">
                <a:solidFill>
                  <a:srgbClr val="44131A"/>
                </a:solidFill>
                <a:latin typeface="Tahoma"/>
                <a:cs typeface="Tahoma"/>
              </a:rPr>
              <a:t>)</a:t>
            </a:r>
            <a:endParaRPr sz="2700" b="1" dirty="0">
              <a:latin typeface="Tahoma"/>
              <a:cs typeface="Tahom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000406" y="5019504"/>
            <a:ext cx="4857463" cy="1423467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12700" marR="5080">
              <a:lnSpc>
                <a:spcPts val="2980"/>
              </a:lnSpc>
              <a:spcBef>
                <a:spcPts val="440"/>
              </a:spcBef>
            </a:pPr>
            <a:r>
              <a:rPr sz="2700" b="1" spc="-35" dirty="0">
                <a:latin typeface="Tahoma"/>
                <a:cs typeface="Tahoma"/>
              </a:rPr>
              <a:t>Suggestions</a:t>
            </a:r>
            <a:r>
              <a:rPr sz="2700" b="1" spc="-155" dirty="0">
                <a:latin typeface="Tahoma"/>
                <a:cs typeface="Tahoma"/>
              </a:rPr>
              <a:t> </a:t>
            </a:r>
            <a:r>
              <a:rPr sz="2700" b="1" dirty="0">
                <a:latin typeface="Tahoma"/>
                <a:cs typeface="Tahoma"/>
              </a:rPr>
              <a:t>to</a:t>
            </a:r>
            <a:r>
              <a:rPr sz="2700" b="1" spc="-145" dirty="0">
                <a:latin typeface="Tahoma"/>
                <a:cs typeface="Tahoma"/>
              </a:rPr>
              <a:t> </a:t>
            </a:r>
            <a:r>
              <a:rPr sz="2700" b="1" spc="-10" dirty="0">
                <a:latin typeface="Tahoma"/>
                <a:cs typeface="Tahoma"/>
              </a:rPr>
              <a:t>Overcome</a:t>
            </a:r>
            <a:r>
              <a:rPr lang="en-GB" sz="2700" b="1" spc="-10" dirty="0">
                <a:latin typeface="Tahoma"/>
                <a:cs typeface="Tahoma"/>
              </a:rPr>
              <a:t> the</a:t>
            </a:r>
            <a:r>
              <a:rPr sz="2700" b="1" spc="-10" dirty="0">
                <a:latin typeface="Tahoma"/>
                <a:cs typeface="Tahoma"/>
              </a:rPr>
              <a:t> Barriers</a:t>
            </a:r>
            <a:r>
              <a:rPr lang="en-GB" sz="2700" b="1" spc="-10" dirty="0">
                <a:latin typeface="Tahoma"/>
                <a:cs typeface="Tahoma"/>
              </a:rPr>
              <a:t> (</a:t>
            </a:r>
            <a:r>
              <a:rPr lang="en-GB" sz="2800" dirty="0">
                <a:solidFill>
                  <a:srgbClr val="44131A"/>
                </a:solidFill>
                <a:latin typeface="Tahoma"/>
                <a:cs typeface="Tahoma"/>
              </a:rPr>
              <a:t>Bogdan Radu</a:t>
            </a:r>
            <a:r>
              <a:rPr lang="en-GB" sz="2800" b="1" dirty="0">
                <a:solidFill>
                  <a:srgbClr val="44131A"/>
                </a:solidFill>
                <a:latin typeface="Tahoma"/>
                <a:cs typeface="Tahoma"/>
              </a:rPr>
              <a:t>)</a:t>
            </a:r>
            <a:endParaRPr sz="2700" b="1" dirty="0">
              <a:latin typeface="Tahoma"/>
              <a:cs typeface="Tahoma"/>
            </a:endParaRPr>
          </a:p>
          <a:p>
            <a:pPr marL="12700">
              <a:spcBef>
                <a:spcPts val="1320"/>
              </a:spcBef>
            </a:pPr>
            <a:r>
              <a:rPr sz="2700" b="1" spc="-10" dirty="0">
                <a:latin typeface="Tahoma"/>
                <a:cs typeface="Tahoma"/>
              </a:rPr>
              <a:t>Conclusion</a:t>
            </a:r>
            <a:r>
              <a:rPr lang="en-GB" sz="2700" b="1" spc="-10" dirty="0">
                <a:latin typeface="Tahoma"/>
                <a:cs typeface="Tahoma"/>
              </a:rPr>
              <a:t> </a:t>
            </a:r>
            <a:r>
              <a:rPr lang="en-GB" sz="2700" b="1" dirty="0"/>
              <a:t>(</a:t>
            </a:r>
            <a:r>
              <a:rPr lang="en-GB" sz="2700" dirty="0">
                <a:solidFill>
                  <a:srgbClr val="44131A"/>
                </a:solidFill>
                <a:latin typeface="Tahoma"/>
                <a:cs typeface="Tahoma"/>
              </a:rPr>
              <a:t>Ionut Emanuel</a:t>
            </a:r>
            <a:r>
              <a:rPr lang="en-GB" sz="2700" b="1" dirty="0"/>
              <a:t>)</a:t>
            </a:r>
            <a:endParaRPr sz="2700" dirty="0">
              <a:latin typeface="Tahoma"/>
              <a:cs typeface="Tahom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3268A0B-ABCC-869C-F9F8-F9E1328BF15A}"/>
              </a:ext>
            </a:extLst>
          </p:cNvPr>
          <p:cNvSpPr txBox="1"/>
          <p:nvPr/>
        </p:nvSpPr>
        <p:spPr>
          <a:xfrm>
            <a:off x="7096325" y="581765"/>
            <a:ext cx="2971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Presentation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D1595F5-7269-EFA3-71E3-89BEBFBE952D}"/>
              </a:ext>
            </a:extLst>
          </p:cNvPr>
          <p:cNvSpPr txBox="1"/>
          <p:nvPr/>
        </p:nvSpPr>
        <p:spPr>
          <a:xfrm>
            <a:off x="5937539" y="1944009"/>
            <a:ext cx="72958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/>
              <a:t>Case study  (</a:t>
            </a:r>
            <a:r>
              <a:rPr lang="en-GB" sz="2800" dirty="0">
                <a:solidFill>
                  <a:srgbClr val="44131A"/>
                </a:solidFill>
                <a:latin typeface="Tahoma"/>
                <a:cs typeface="Tahoma"/>
              </a:rPr>
              <a:t>Ionut Emanuel</a:t>
            </a:r>
            <a:r>
              <a:rPr lang="en-GB" sz="2700" b="1" dirty="0"/>
              <a:t>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0F4BF38-A90C-48DA-224D-FE7E64608E31}"/>
              </a:ext>
            </a:extLst>
          </p:cNvPr>
          <p:cNvSpPr txBox="1"/>
          <p:nvPr/>
        </p:nvSpPr>
        <p:spPr>
          <a:xfrm>
            <a:off x="5909438" y="6630216"/>
            <a:ext cx="42759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/>
              <a:t>Reference</a:t>
            </a:r>
            <a:endParaRPr lang="en-GB" sz="2700" b="1" dirty="0">
              <a:latin typeface="Tahoma"/>
              <a:cs typeface="Tahoma"/>
            </a:endParaRPr>
          </a:p>
          <a:p>
            <a:endParaRPr lang="en-GB" sz="2700" b="1" dirty="0"/>
          </a:p>
        </p:txBody>
      </p:sp>
      <p:grpSp>
        <p:nvGrpSpPr>
          <p:cNvPr id="20" name="object 12">
            <a:extLst>
              <a:ext uri="{FF2B5EF4-FFF2-40B4-BE49-F238E27FC236}">
                <a16:creationId xmlns:a16="http://schemas.microsoft.com/office/drawing/2014/main" id="{87854B3F-0145-8F9B-2A1A-B10C902FFD6B}"/>
              </a:ext>
            </a:extLst>
          </p:cNvPr>
          <p:cNvGrpSpPr/>
          <p:nvPr/>
        </p:nvGrpSpPr>
        <p:grpSpPr>
          <a:xfrm>
            <a:off x="5846572" y="5013046"/>
            <a:ext cx="5925694" cy="880922"/>
            <a:chOff x="1833982" y="3406187"/>
            <a:chExt cx="5925694" cy="880922"/>
          </a:xfrm>
        </p:grpSpPr>
        <p:sp>
          <p:nvSpPr>
            <p:cNvPr id="21" name="object 13">
              <a:extLst>
                <a:ext uri="{FF2B5EF4-FFF2-40B4-BE49-F238E27FC236}">
                  <a16:creationId xmlns:a16="http://schemas.microsoft.com/office/drawing/2014/main" id="{B32CB284-71DE-6470-7C5F-8D2B16167851}"/>
                </a:ext>
              </a:extLst>
            </p:cNvPr>
            <p:cNvSpPr/>
            <p:nvPr/>
          </p:nvSpPr>
          <p:spPr>
            <a:xfrm>
              <a:off x="1981811" y="3406187"/>
              <a:ext cx="5777865" cy="10795"/>
            </a:xfrm>
            <a:custGeom>
              <a:avLst/>
              <a:gdLst/>
              <a:ahLst/>
              <a:cxnLst/>
              <a:rect l="l" t="t" r="r" b="b"/>
              <a:pathLst>
                <a:path w="5777865" h="10795">
                  <a:moveTo>
                    <a:pt x="5777483" y="10667"/>
                  </a:moveTo>
                  <a:lnTo>
                    <a:pt x="0" y="10667"/>
                  </a:lnTo>
                  <a:lnTo>
                    <a:pt x="0" y="0"/>
                  </a:lnTo>
                  <a:lnTo>
                    <a:pt x="5777483" y="0"/>
                  </a:lnTo>
                  <a:lnTo>
                    <a:pt x="5777483" y="10667"/>
                  </a:lnTo>
                  <a:close/>
                </a:path>
              </a:pathLst>
            </a:custGeom>
            <a:solidFill>
              <a:srgbClr val="428C50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22" name="object 14">
              <a:extLst>
                <a:ext uri="{FF2B5EF4-FFF2-40B4-BE49-F238E27FC236}">
                  <a16:creationId xmlns:a16="http://schemas.microsoft.com/office/drawing/2014/main" id="{E856D964-B5D1-1EC5-B26B-68727A45F4F3}"/>
                </a:ext>
              </a:extLst>
            </p:cNvPr>
            <p:cNvSpPr/>
            <p:nvPr/>
          </p:nvSpPr>
          <p:spPr>
            <a:xfrm>
              <a:off x="1833982" y="4276314"/>
              <a:ext cx="5777865" cy="10795"/>
            </a:xfrm>
            <a:custGeom>
              <a:avLst/>
              <a:gdLst/>
              <a:ahLst/>
              <a:cxnLst/>
              <a:rect l="l" t="t" r="r" b="b"/>
              <a:pathLst>
                <a:path w="5777865" h="10795">
                  <a:moveTo>
                    <a:pt x="5777483" y="10667"/>
                  </a:moveTo>
                  <a:lnTo>
                    <a:pt x="0" y="10667"/>
                  </a:lnTo>
                  <a:lnTo>
                    <a:pt x="0" y="0"/>
                  </a:lnTo>
                  <a:lnTo>
                    <a:pt x="5777483" y="0"/>
                  </a:lnTo>
                  <a:lnTo>
                    <a:pt x="5777483" y="10667"/>
                  </a:lnTo>
                  <a:close/>
                </a:path>
              </a:pathLst>
            </a:custGeom>
            <a:solidFill>
              <a:srgbClr val="2F7C7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3" name="object 12">
            <a:extLst>
              <a:ext uri="{FF2B5EF4-FFF2-40B4-BE49-F238E27FC236}">
                <a16:creationId xmlns:a16="http://schemas.microsoft.com/office/drawing/2014/main" id="{7D44282D-AC6D-45D1-2EBA-50D0B9982BB9}"/>
              </a:ext>
            </a:extLst>
          </p:cNvPr>
          <p:cNvGrpSpPr/>
          <p:nvPr/>
        </p:nvGrpSpPr>
        <p:grpSpPr>
          <a:xfrm>
            <a:off x="5909441" y="6458150"/>
            <a:ext cx="5777865" cy="825867"/>
            <a:chOff x="3966972" y="4322064"/>
            <a:chExt cx="5777865" cy="975360"/>
          </a:xfrm>
        </p:grpSpPr>
        <p:sp>
          <p:nvSpPr>
            <p:cNvPr id="24" name="object 13">
              <a:extLst>
                <a:ext uri="{FF2B5EF4-FFF2-40B4-BE49-F238E27FC236}">
                  <a16:creationId xmlns:a16="http://schemas.microsoft.com/office/drawing/2014/main" id="{DD5A0133-65C8-65DE-CACE-A42B643A7C36}"/>
                </a:ext>
              </a:extLst>
            </p:cNvPr>
            <p:cNvSpPr/>
            <p:nvPr/>
          </p:nvSpPr>
          <p:spPr>
            <a:xfrm>
              <a:off x="3966972" y="4322064"/>
              <a:ext cx="5777865" cy="10795"/>
            </a:xfrm>
            <a:custGeom>
              <a:avLst/>
              <a:gdLst/>
              <a:ahLst/>
              <a:cxnLst/>
              <a:rect l="l" t="t" r="r" b="b"/>
              <a:pathLst>
                <a:path w="5777865" h="10795">
                  <a:moveTo>
                    <a:pt x="5777483" y="10667"/>
                  </a:moveTo>
                  <a:lnTo>
                    <a:pt x="0" y="10667"/>
                  </a:lnTo>
                  <a:lnTo>
                    <a:pt x="0" y="0"/>
                  </a:lnTo>
                  <a:lnTo>
                    <a:pt x="5777483" y="0"/>
                  </a:lnTo>
                  <a:lnTo>
                    <a:pt x="5777483" y="10667"/>
                  </a:lnTo>
                  <a:close/>
                </a:path>
              </a:pathLst>
            </a:custGeom>
            <a:solidFill>
              <a:srgbClr val="428C5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14">
              <a:extLst>
                <a:ext uri="{FF2B5EF4-FFF2-40B4-BE49-F238E27FC236}">
                  <a16:creationId xmlns:a16="http://schemas.microsoft.com/office/drawing/2014/main" id="{87D3AA1C-A100-2204-F318-9B2948C89222}"/>
                </a:ext>
              </a:extLst>
            </p:cNvPr>
            <p:cNvSpPr/>
            <p:nvPr/>
          </p:nvSpPr>
          <p:spPr>
            <a:xfrm>
              <a:off x="3966972" y="5286755"/>
              <a:ext cx="5777865" cy="10795"/>
            </a:xfrm>
            <a:custGeom>
              <a:avLst/>
              <a:gdLst/>
              <a:ahLst/>
              <a:cxnLst/>
              <a:rect l="l" t="t" r="r" b="b"/>
              <a:pathLst>
                <a:path w="5777865" h="10795">
                  <a:moveTo>
                    <a:pt x="5777483" y="10667"/>
                  </a:moveTo>
                  <a:lnTo>
                    <a:pt x="0" y="10667"/>
                  </a:lnTo>
                  <a:lnTo>
                    <a:pt x="0" y="0"/>
                  </a:lnTo>
                  <a:lnTo>
                    <a:pt x="5777483" y="0"/>
                  </a:lnTo>
                  <a:lnTo>
                    <a:pt x="5777483" y="10667"/>
                  </a:lnTo>
                  <a:close/>
                </a:path>
              </a:pathLst>
            </a:custGeom>
            <a:solidFill>
              <a:srgbClr val="2F7C7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Slide Number Placeholder 25">
            <a:extLst>
              <a:ext uri="{FF2B5EF4-FFF2-40B4-BE49-F238E27FC236}">
                <a16:creationId xmlns:a16="http://schemas.microsoft.com/office/drawing/2014/main" id="{51B88715-0816-E083-70ED-7FC97F3EE759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79600" y="1057658"/>
            <a:ext cx="10058400" cy="565861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84813" y="1255367"/>
            <a:ext cx="3617595" cy="108677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100"/>
              </a:spcBef>
            </a:pPr>
            <a:r>
              <a:rPr spc="-30" dirty="0">
                <a:solidFill>
                  <a:srgbClr val="44131A"/>
                </a:solidFill>
              </a:rPr>
              <a:t>Background</a:t>
            </a:r>
            <a:r>
              <a:rPr spc="-204" dirty="0">
                <a:solidFill>
                  <a:srgbClr val="44131A"/>
                </a:solidFill>
              </a:rPr>
              <a:t> </a:t>
            </a:r>
            <a:r>
              <a:rPr spc="-425" dirty="0">
                <a:solidFill>
                  <a:srgbClr val="44131A"/>
                </a:solidFill>
              </a:rPr>
              <a:t>- </a:t>
            </a:r>
            <a:r>
              <a:rPr spc="-25" dirty="0">
                <a:solidFill>
                  <a:srgbClr val="44131A"/>
                </a:solidFill>
              </a:rPr>
              <a:t>Flight</a:t>
            </a:r>
            <a:r>
              <a:rPr spc="-240" dirty="0">
                <a:solidFill>
                  <a:srgbClr val="44131A"/>
                </a:solidFill>
              </a:rPr>
              <a:t> </a:t>
            </a:r>
            <a:r>
              <a:rPr dirty="0">
                <a:solidFill>
                  <a:srgbClr val="44131A"/>
                </a:solidFill>
              </a:rPr>
              <a:t>Foods</a:t>
            </a:r>
            <a:r>
              <a:rPr spc="-215" dirty="0">
                <a:solidFill>
                  <a:srgbClr val="44131A"/>
                </a:solidFill>
              </a:rPr>
              <a:t> </a:t>
            </a:r>
            <a:r>
              <a:rPr spc="-25" dirty="0">
                <a:solidFill>
                  <a:srgbClr val="44131A"/>
                </a:solidFill>
              </a:rPr>
              <a:t>Ltd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0963" y="2958438"/>
            <a:ext cx="3846829" cy="3315970"/>
          </a:xfrm>
          <a:prstGeom prst="rect">
            <a:avLst/>
          </a:prstGeom>
        </p:spPr>
        <p:txBody>
          <a:bodyPr vert="horz" wrap="square" lIns="0" tIns="117475" rIns="0" bIns="0" rtlCol="0">
            <a:spAutoFit/>
          </a:bodyPr>
          <a:lstStyle/>
          <a:p>
            <a:pPr marL="201930" indent="-189230">
              <a:spcBef>
                <a:spcPts val="925"/>
              </a:spcBef>
              <a:buClr>
                <a:srgbClr val="A52B52"/>
              </a:buClr>
              <a:buFont typeface="Arial MT"/>
              <a:buChar char="•"/>
              <a:tabLst>
                <a:tab pos="201930" algn="l"/>
              </a:tabLst>
            </a:pPr>
            <a:r>
              <a:rPr sz="1650" b="1" spc="-10" dirty="0">
                <a:solidFill>
                  <a:srgbClr val="44131A"/>
                </a:solidFill>
                <a:latin typeface="Tahoma"/>
                <a:cs typeface="Tahoma"/>
              </a:rPr>
              <a:t>Company</a:t>
            </a:r>
            <a:r>
              <a:rPr sz="1650" b="1" spc="-2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b="1" spc="-30" dirty="0">
                <a:solidFill>
                  <a:srgbClr val="44131A"/>
                </a:solidFill>
                <a:latin typeface="Tahoma"/>
                <a:cs typeface="Tahoma"/>
              </a:rPr>
              <a:t>Name:</a:t>
            </a:r>
            <a:r>
              <a:rPr sz="1650" b="1" spc="-1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Flight</a:t>
            </a:r>
            <a:r>
              <a:rPr sz="1650" spc="-6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60" dirty="0">
                <a:solidFill>
                  <a:srgbClr val="44131A"/>
                </a:solidFill>
                <a:latin typeface="Tahoma"/>
                <a:cs typeface="Tahoma"/>
              </a:rPr>
              <a:t>Foods</a:t>
            </a:r>
            <a:r>
              <a:rPr sz="1650" spc="-4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-25" dirty="0">
                <a:solidFill>
                  <a:srgbClr val="44131A"/>
                </a:solidFill>
                <a:latin typeface="Tahoma"/>
                <a:cs typeface="Tahoma"/>
              </a:rPr>
              <a:t>Ltd</a:t>
            </a:r>
            <a:endParaRPr sz="1650">
              <a:latin typeface="Tahoma"/>
              <a:cs typeface="Tahoma"/>
            </a:endParaRPr>
          </a:p>
          <a:p>
            <a:pPr marL="201295" marR="5080" indent="-189230">
              <a:spcBef>
                <a:spcPts val="830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650" b="1" spc="-45" dirty="0">
                <a:solidFill>
                  <a:srgbClr val="44131A"/>
                </a:solidFill>
                <a:latin typeface="Tahoma"/>
                <a:cs typeface="Tahoma"/>
              </a:rPr>
              <a:t>Nature</a:t>
            </a:r>
            <a:r>
              <a:rPr sz="1650" b="1" spc="-2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b="1" dirty="0">
                <a:solidFill>
                  <a:srgbClr val="44131A"/>
                </a:solidFill>
                <a:latin typeface="Tahoma"/>
                <a:cs typeface="Tahoma"/>
              </a:rPr>
              <a:t>of</a:t>
            </a:r>
            <a:r>
              <a:rPr sz="1650" b="1" spc="7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b="1" spc="-50" dirty="0">
                <a:solidFill>
                  <a:srgbClr val="44131A"/>
                </a:solidFill>
                <a:latin typeface="Tahoma"/>
                <a:cs typeface="Tahoma"/>
              </a:rPr>
              <a:t>Business:</a:t>
            </a:r>
            <a:r>
              <a:rPr sz="1650" b="1" spc="-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Manufacture</a:t>
            </a:r>
            <a:r>
              <a:rPr sz="1650" spc="-4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30" dirty="0">
                <a:solidFill>
                  <a:srgbClr val="44131A"/>
                </a:solidFill>
                <a:latin typeface="Tahoma"/>
                <a:cs typeface="Tahoma"/>
              </a:rPr>
              <a:t>and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sale</a:t>
            </a:r>
            <a:r>
              <a:rPr sz="1650" spc="-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of</a:t>
            </a:r>
            <a:r>
              <a:rPr sz="1650" spc="6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ready</a:t>
            </a:r>
            <a:r>
              <a:rPr sz="1650" spc="-3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meals</a:t>
            </a:r>
            <a:r>
              <a:rPr sz="1650" spc="-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to</a:t>
            </a:r>
            <a:r>
              <a:rPr sz="1650" spc="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-10" dirty="0">
                <a:solidFill>
                  <a:srgbClr val="44131A"/>
                </a:solidFill>
                <a:latin typeface="Tahoma"/>
                <a:cs typeface="Tahoma"/>
              </a:rPr>
              <a:t>airlines</a:t>
            </a:r>
            <a:endParaRPr sz="1650">
              <a:latin typeface="Tahoma"/>
              <a:cs typeface="Tahoma"/>
            </a:endParaRPr>
          </a:p>
          <a:p>
            <a:pPr marL="201295" marR="70485" indent="-189230">
              <a:spcBef>
                <a:spcPts val="825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650" b="1" spc="-35" dirty="0">
                <a:solidFill>
                  <a:srgbClr val="44131A"/>
                </a:solidFill>
                <a:latin typeface="Tahoma"/>
                <a:cs typeface="Tahoma"/>
              </a:rPr>
              <a:t>Problem:</a:t>
            </a:r>
            <a:r>
              <a:rPr sz="1650" b="1" spc="-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Losing</a:t>
            </a:r>
            <a:r>
              <a:rPr sz="1650" spc="-1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market</a:t>
            </a:r>
            <a:r>
              <a:rPr sz="1650" spc="-2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share</a:t>
            </a:r>
            <a:r>
              <a:rPr sz="1650" spc="-3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80" dirty="0">
                <a:solidFill>
                  <a:srgbClr val="44131A"/>
                </a:solidFill>
                <a:latin typeface="Tahoma"/>
                <a:cs typeface="Tahoma"/>
              </a:rPr>
              <a:t>due</a:t>
            </a:r>
            <a:r>
              <a:rPr sz="1650" spc="-1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-25" dirty="0">
                <a:solidFill>
                  <a:srgbClr val="44131A"/>
                </a:solidFill>
                <a:latin typeface="Tahoma"/>
                <a:cs typeface="Tahoma"/>
              </a:rPr>
              <a:t>to </a:t>
            </a:r>
            <a:r>
              <a:rPr sz="1650" spc="45" dirty="0">
                <a:solidFill>
                  <a:srgbClr val="44131A"/>
                </a:solidFill>
                <a:latin typeface="Tahoma"/>
                <a:cs typeface="Tahoma"/>
              </a:rPr>
              <a:t>complaints</a:t>
            </a:r>
            <a:r>
              <a:rPr sz="1650" spc="-12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of</a:t>
            </a:r>
            <a:r>
              <a:rPr sz="1650" spc="-5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85" dirty="0">
                <a:solidFill>
                  <a:srgbClr val="44131A"/>
                </a:solidFill>
                <a:latin typeface="Tahoma"/>
                <a:cs typeface="Tahoma"/>
              </a:rPr>
              <a:t>poor</a:t>
            </a:r>
            <a:r>
              <a:rPr sz="1650" spc="-8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70" dirty="0">
                <a:solidFill>
                  <a:srgbClr val="44131A"/>
                </a:solidFill>
                <a:latin typeface="Tahoma"/>
                <a:cs typeface="Tahoma"/>
              </a:rPr>
              <a:t>food</a:t>
            </a:r>
            <a:r>
              <a:rPr sz="1650" spc="-7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-10" dirty="0">
                <a:solidFill>
                  <a:srgbClr val="44131A"/>
                </a:solidFill>
                <a:latin typeface="Tahoma"/>
                <a:cs typeface="Tahoma"/>
              </a:rPr>
              <a:t>standards </a:t>
            </a:r>
            <a:r>
              <a:rPr sz="1650" spc="45" dirty="0">
                <a:solidFill>
                  <a:srgbClr val="44131A"/>
                </a:solidFill>
                <a:latin typeface="Tahoma"/>
                <a:cs typeface="Tahoma"/>
              </a:rPr>
              <a:t>(undercooked</a:t>
            </a:r>
            <a:r>
              <a:rPr sz="1650" spc="-5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food,</a:t>
            </a:r>
            <a:r>
              <a:rPr sz="1650" spc="-7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80" dirty="0">
                <a:solidFill>
                  <a:srgbClr val="44131A"/>
                </a:solidFill>
                <a:latin typeface="Tahoma"/>
                <a:cs typeface="Tahoma"/>
              </a:rPr>
              <a:t>poor</a:t>
            </a:r>
            <a:r>
              <a:rPr sz="1650" spc="-1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35" dirty="0">
                <a:solidFill>
                  <a:srgbClr val="44131A"/>
                </a:solidFill>
                <a:latin typeface="Tahoma"/>
                <a:cs typeface="Tahoma"/>
              </a:rPr>
              <a:t>packaging,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meat</a:t>
            </a:r>
            <a:r>
              <a:rPr sz="1650" spc="1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in</a:t>
            </a:r>
            <a:r>
              <a:rPr sz="1650" spc="6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vegetarian</a:t>
            </a:r>
            <a:r>
              <a:rPr sz="1650" spc="3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-10" dirty="0">
                <a:solidFill>
                  <a:srgbClr val="44131A"/>
                </a:solidFill>
                <a:latin typeface="Tahoma"/>
                <a:cs typeface="Tahoma"/>
              </a:rPr>
              <a:t>meals).</a:t>
            </a:r>
            <a:endParaRPr sz="1650">
              <a:latin typeface="Tahoma"/>
              <a:cs typeface="Tahoma"/>
            </a:endParaRPr>
          </a:p>
          <a:p>
            <a:pPr marL="201295" marR="339725" indent="-189230">
              <a:spcBef>
                <a:spcPts val="820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650" b="1" spc="-40" dirty="0">
                <a:solidFill>
                  <a:srgbClr val="44131A"/>
                </a:solidFill>
                <a:latin typeface="Tahoma"/>
                <a:cs typeface="Tahoma"/>
              </a:rPr>
              <a:t>Workforce:</a:t>
            </a:r>
            <a:r>
              <a:rPr sz="1650" b="1" spc="-8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50" dirty="0">
                <a:solidFill>
                  <a:srgbClr val="44131A"/>
                </a:solidFill>
                <a:latin typeface="Tahoma"/>
                <a:cs typeface="Tahoma"/>
              </a:rPr>
              <a:t>40</a:t>
            </a:r>
            <a:r>
              <a:rPr sz="1650" spc="-6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-25" dirty="0">
                <a:solidFill>
                  <a:srgbClr val="44131A"/>
                </a:solidFill>
                <a:latin typeface="Tahoma"/>
                <a:cs typeface="Tahoma"/>
              </a:rPr>
              <a:t>staff</a:t>
            </a:r>
            <a:r>
              <a:rPr sz="1650" spc="-6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from</a:t>
            </a:r>
            <a:r>
              <a:rPr sz="1650" spc="-8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50" dirty="0">
                <a:solidFill>
                  <a:srgbClr val="44131A"/>
                </a:solidFill>
                <a:latin typeface="Tahoma"/>
                <a:cs typeface="Tahoma"/>
              </a:rPr>
              <a:t>5</a:t>
            </a:r>
            <a:r>
              <a:rPr sz="1650" spc="-7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-10" dirty="0">
                <a:solidFill>
                  <a:srgbClr val="44131A"/>
                </a:solidFill>
                <a:latin typeface="Tahoma"/>
                <a:cs typeface="Tahoma"/>
              </a:rPr>
              <a:t>distinct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cultural</a:t>
            </a:r>
            <a:r>
              <a:rPr sz="1650" spc="-7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60" dirty="0">
                <a:solidFill>
                  <a:srgbClr val="44131A"/>
                </a:solidFill>
                <a:latin typeface="Tahoma"/>
                <a:cs typeface="Tahoma"/>
              </a:rPr>
              <a:t>groups</a:t>
            </a:r>
            <a:r>
              <a:rPr sz="1650" spc="-5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(ages</a:t>
            </a:r>
            <a:r>
              <a:rPr sz="1650" spc="-4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-10" dirty="0">
                <a:solidFill>
                  <a:srgbClr val="44131A"/>
                </a:solidFill>
                <a:latin typeface="Tahoma"/>
                <a:cs typeface="Tahoma"/>
              </a:rPr>
              <a:t>16–60).</a:t>
            </a:r>
            <a:endParaRPr sz="1650">
              <a:latin typeface="Tahoma"/>
              <a:cs typeface="Tahoma"/>
            </a:endParaRPr>
          </a:p>
          <a:p>
            <a:pPr marL="201295" marR="27940" indent="-189230">
              <a:spcBef>
                <a:spcPts val="825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650" b="1" spc="-40" dirty="0">
                <a:solidFill>
                  <a:srgbClr val="44131A"/>
                </a:solidFill>
                <a:latin typeface="Tahoma"/>
                <a:cs typeface="Tahoma"/>
              </a:rPr>
              <a:t>Work</a:t>
            </a:r>
            <a:r>
              <a:rPr sz="1650" b="1" spc="9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b="1" spc="-40" dirty="0">
                <a:solidFill>
                  <a:srgbClr val="44131A"/>
                </a:solidFill>
                <a:latin typeface="Tahoma"/>
                <a:cs typeface="Tahoma"/>
              </a:rPr>
              <a:t>Environment:</a:t>
            </a:r>
            <a:r>
              <a:rPr sz="1650" b="1" spc="6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Spacious,</a:t>
            </a:r>
            <a:r>
              <a:rPr sz="1650" spc="-4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well-</a:t>
            </a:r>
            <a:r>
              <a:rPr sz="1650" spc="-25" dirty="0">
                <a:solidFill>
                  <a:srgbClr val="44131A"/>
                </a:solidFill>
                <a:latin typeface="Tahoma"/>
                <a:cs typeface="Tahoma"/>
              </a:rPr>
              <a:t>lit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factory</a:t>
            </a:r>
            <a:r>
              <a:rPr sz="1650" spc="-3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floor</a:t>
            </a:r>
            <a:r>
              <a:rPr sz="1650" spc="1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but </a:t>
            </a:r>
            <a:r>
              <a:rPr sz="1650" spc="90" dirty="0">
                <a:solidFill>
                  <a:srgbClr val="44131A"/>
                </a:solidFill>
                <a:latin typeface="Tahoma"/>
                <a:cs typeface="Tahoma"/>
              </a:rPr>
              <a:t>old</a:t>
            </a:r>
            <a:r>
              <a:rPr sz="1650" dirty="0">
                <a:solidFill>
                  <a:srgbClr val="44131A"/>
                </a:solidFill>
                <a:latin typeface="Tahoma"/>
                <a:cs typeface="Tahoma"/>
              </a:rPr>
              <a:t> noisy</a:t>
            </a:r>
            <a:r>
              <a:rPr sz="1650" spc="1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650" spc="-10" dirty="0">
                <a:solidFill>
                  <a:srgbClr val="44131A"/>
                </a:solidFill>
                <a:latin typeface="Tahoma"/>
                <a:cs typeface="Tahoma"/>
              </a:rPr>
              <a:t>machines.</a:t>
            </a:r>
            <a:endParaRPr sz="1650">
              <a:latin typeface="Tahoma"/>
              <a:cs typeface="Tahoma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841744" y="1057655"/>
            <a:ext cx="5096510" cy="5659120"/>
            <a:chOff x="4962144" y="1057655"/>
            <a:chExt cx="5096510" cy="565912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62144" y="1057655"/>
              <a:ext cx="5096255" cy="565861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656905" y="1775460"/>
              <a:ext cx="3663878" cy="105460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370576" y="2830068"/>
              <a:ext cx="4233671" cy="211836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649468" y="4948428"/>
              <a:ext cx="3673327" cy="1056131"/>
            </a:xfrm>
            <a:prstGeom prst="rect">
              <a:avLst/>
            </a:prstGeom>
          </p:spPr>
        </p:pic>
      </p:grp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593E1CC-03E7-AA5A-6B69-F70E088BC35D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879600" y="1057655"/>
            <a:ext cx="10058400" cy="5659120"/>
            <a:chOff x="0" y="1057655"/>
            <a:chExt cx="10058400" cy="56591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057655"/>
              <a:ext cx="10058400" cy="565861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1057655"/>
              <a:ext cx="10058400" cy="1842515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584813" y="1055715"/>
            <a:ext cx="8855149" cy="1606354"/>
          </a:xfrm>
          <a:prstGeom prst="rect">
            <a:avLst/>
          </a:prstGeom>
        </p:spPr>
        <p:txBody>
          <a:bodyPr vert="horz" wrap="square" lIns="0" tIns="493539" rIns="0" bIns="0" rtlCol="0">
            <a:spAutoFit/>
          </a:bodyPr>
          <a:lstStyle/>
          <a:p>
            <a:pPr marL="360045">
              <a:spcBef>
                <a:spcPts val="95"/>
              </a:spcBef>
            </a:pPr>
            <a:r>
              <a:rPr spc="-60" dirty="0"/>
              <a:t>Communication</a:t>
            </a:r>
            <a:r>
              <a:rPr spc="-150" dirty="0"/>
              <a:t> </a:t>
            </a:r>
            <a:r>
              <a:rPr spc="-75" dirty="0"/>
              <a:t>Problems</a:t>
            </a:r>
            <a:r>
              <a:rPr spc="-150" dirty="0"/>
              <a:t> </a:t>
            </a:r>
            <a:r>
              <a:rPr dirty="0"/>
              <a:t>in</a:t>
            </a:r>
            <a:r>
              <a:rPr spc="-130" dirty="0"/>
              <a:t> </a:t>
            </a:r>
            <a:r>
              <a:rPr spc="-75" dirty="0"/>
              <a:t>the</a:t>
            </a:r>
            <a:r>
              <a:rPr spc="-155" dirty="0"/>
              <a:t> </a:t>
            </a:r>
            <a:r>
              <a:rPr spc="-40" dirty="0"/>
              <a:t>Factory</a:t>
            </a:r>
            <a:endParaRPr dirty="0"/>
          </a:p>
        </p:txBody>
      </p:sp>
      <p:grpSp>
        <p:nvGrpSpPr>
          <p:cNvPr id="6" name="object 6"/>
          <p:cNvGrpSpPr/>
          <p:nvPr/>
        </p:nvGrpSpPr>
        <p:grpSpPr>
          <a:xfrm>
            <a:off x="3171445" y="2685914"/>
            <a:ext cx="2210309" cy="1256135"/>
            <a:chOff x="1458467" y="2889504"/>
            <a:chExt cx="2047239" cy="1028700"/>
          </a:xfrm>
        </p:grpSpPr>
        <p:sp>
          <p:nvSpPr>
            <p:cNvPr id="7" name="object 7"/>
            <p:cNvSpPr/>
            <p:nvPr/>
          </p:nvSpPr>
          <p:spPr>
            <a:xfrm>
              <a:off x="1463040" y="2894076"/>
              <a:ext cx="2037714" cy="1019810"/>
            </a:xfrm>
            <a:custGeom>
              <a:avLst/>
              <a:gdLst/>
              <a:ahLst/>
              <a:cxnLst/>
              <a:rect l="l" t="t" r="r" b="b"/>
              <a:pathLst>
                <a:path w="2037714" h="1019810">
                  <a:moveTo>
                    <a:pt x="1935479" y="1019556"/>
                  </a:moveTo>
                  <a:lnTo>
                    <a:pt x="102108" y="1019556"/>
                  </a:lnTo>
                  <a:lnTo>
                    <a:pt x="62364" y="1011531"/>
                  </a:lnTo>
                  <a:lnTo>
                    <a:pt x="29908" y="989647"/>
                  </a:lnTo>
                  <a:lnTo>
                    <a:pt x="8024" y="957191"/>
                  </a:lnTo>
                  <a:lnTo>
                    <a:pt x="0" y="917447"/>
                  </a:lnTo>
                  <a:lnTo>
                    <a:pt x="0" y="102108"/>
                  </a:lnTo>
                  <a:lnTo>
                    <a:pt x="8024" y="62364"/>
                  </a:lnTo>
                  <a:lnTo>
                    <a:pt x="29908" y="29908"/>
                  </a:lnTo>
                  <a:lnTo>
                    <a:pt x="62364" y="8024"/>
                  </a:lnTo>
                  <a:lnTo>
                    <a:pt x="102108" y="0"/>
                  </a:lnTo>
                  <a:lnTo>
                    <a:pt x="1935479" y="0"/>
                  </a:lnTo>
                  <a:lnTo>
                    <a:pt x="1975223" y="8024"/>
                  </a:lnTo>
                  <a:lnTo>
                    <a:pt x="2007679" y="29908"/>
                  </a:lnTo>
                  <a:lnTo>
                    <a:pt x="2029563" y="62364"/>
                  </a:lnTo>
                  <a:lnTo>
                    <a:pt x="2037587" y="102108"/>
                  </a:lnTo>
                  <a:lnTo>
                    <a:pt x="2037587" y="917447"/>
                  </a:lnTo>
                  <a:lnTo>
                    <a:pt x="2029563" y="957191"/>
                  </a:lnTo>
                  <a:lnTo>
                    <a:pt x="2007679" y="989647"/>
                  </a:lnTo>
                  <a:lnTo>
                    <a:pt x="1975223" y="1011531"/>
                  </a:lnTo>
                  <a:lnTo>
                    <a:pt x="1935479" y="1019556"/>
                  </a:lnTo>
                  <a:close/>
                </a:path>
              </a:pathLst>
            </a:custGeom>
            <a:solidFill>
              <a:srgbClr val="41565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458467" y="2889504"/>
              <a:ext cx="2047239" cy="1028700"/>
            </a:xfrm>
            <a:custGeom>
              <a:avLst/>
              <a:gdLst/>
              <a:ahLst/>
              <a:cxnLst/>
              <a:rect l="l" t="t" r="r" b="b"/>
              <a:pathLst>
                <a:path w="2047239" h="1028700">
                  <a:moveTo>
                    <a:pt x="1950720" y="1028700"/>
                  </a:moveTo>
                  <a:lnTo>
                    <a:pt x="96012" y="1028700"/>
                  </a:lnTo>
                  <a:lnTo>
                    <a:pt x="85344" y="1027176"/>
                  </a:lnTo>
                  <a:lnTo>
                    <a:pt x="64008" y="1021080"/>
                  </a:lnTo>
                  <a:lnTo>
                    <a:pt x="54864" y="1016508"/>
                  </a:lnTo>
                  <a:lnTo>
                    <a:pt x="47244" y="1010412"/>
                  </a:lnTo>
                  <a:lnTo>
                    <a:pt x="38100" y="1004316"/>
                  </a:lnTo>
                  <a:lnTo>
                    <a:pt x="30480" y="998220"/>
                  </a:lnTo>
                  <a:lnTo>
                    <a:pt x="24384" y="990600"/>
                  </a:lnTo>
                  <a:lnTo>
                    <a:pt x="18288" y="981455"/>
                  </a:lnTo>
                  <a:lnTo>
                    <a:pt x="12192" y="973836"/>
                  </a:lnTo>
                  <a:lnTo>
                    <a:pt x="7620" y="964692"/>
                  </a:lnTo>
                  <a:lnTo>
                    <a:pt x="1524" y="943355"/>
                  </a:lnTo>
                  <a:lnTo>
                    <a:pt x="0" y="932688"/>
                  </a:lnTo>
                  <a:lnTo>
                    <a:pt x="0" y="96012"/>
                  </a:lnTo>
                  <a:lnTo>
                    <a:pt x="12192" y="56388"/>
                  </a:lnTo>
                  <a:lnTo>
                    <a:pt x="38100" y="24384"/>
                  </a:lnTo>
                  <a:lnTo>
                    <a:pt x="74676" y="4572"/>
                  </a:lnTo>
                  <a:lnTo>
                    <a:pt x="96012" y="0"/>
                  </a:lnTo>
                  <a:lnTo>
                    <a:pt x="1950720" y="0"/>
                  </a:lnTo>
                  <a:lnTo>
                    <a:pt x="1961388" y="1524"/>
                  </a:lnTo>
                  <a:lnTo>
                    <a:pt x="1972055" y="4572"/>
                  </a:lnTo>
                  <a:lnTo>
                    <a:pt x="1981200" y="9144"/>
                  </a:lnTo>
                  <a:lnTo>
                    <a:pt x="1984756" y="10668"/>
                  </a:lnTo>
                  <a:lnTo>
                    <a:pt x="97536" y="10668"/>
                  </a:lnTo>
                  <a:lnTo>
                    <a:pt x="86868" y="12192"/>
                  </a:lnTo>
                  <a:lnTo>
                    <a:pt x="68580" y="18288"/>
                  </a:lnTo>
                  <a:lnTo>
                    <a:pt x="63500" y="21336"/>
                  </a:lnTo>
                  <a:lnTo>
                    <a:pt x="60960" y="21336"/>
                  </a:lnTo>
                  <a:lnTo>
                    <a:pt x="51816" y="27432"/>
                  </a:lnTo>
                  <a:lnTo>
                    <a:pt x="53340" y="27432"/>
                  </a:lnTo>
                  <a:lnTo>
                    <a:pt x="46482" y="32004"/>
                  </a:lnTo>
                  <a:lnTo>
                    <a:pt x="45720" y="32004"/>
                  </a:lnTo>
                  <a:lnTo>
                    <a:pt x="39624" y="38100"/>
                  </a:lnTo>
                  <a:lnTo>
                    <a:pt x="38100" y="38100"/>
                  </a:lnTo>
                  <a:lnTo>
                    <a:pt x="25908" y="53340"/>
                  </a:lnTo>
                  <a:lnTo>
                    <a:pt x="21336" y="60960"/>
                  </a:lnTo>
                  <a:lnTo>
                    <a:pt x="17526" y="68580"/>
                  </a:lnTo>
                  <a:lnTo>
                    <a:pt x="16764" y="68580"/>
                  </a:lnTo>
                  <a:lnTo>
                    <a:pt x="14151" y="77724"/>
                  </a:lnTo>
                  <a:lnTo>
                    <a:pt x="13716" y="77724"/>
                  </a:lnTo>
                  <a:lnTo>
                    <a:pt x="12409" y="86868"/>
                  </a:lnTo>
                  <a:lnTo>
                    <a:pt x="12192" y="86868"/>
                  </a:lnTo>
                  <a:lnTo>
                    <a:pt x="9361" y="106680"/>
                  </a:lnTo>
                  <a:lnTo>
                    <a:pt x="9144" y="106680"/>
                  </a:lnTo>
                  <a:lnTo>
                    <a:pt x="9144" y="922020"/>
                  </a:lnTo>
                  <a:lnTo>
                    <a:pt x="10668" y="932688"/>
                  </a:lnTo>
                  <a:lnTo>
                    <a:pt x="10885" y="932688"/>
                  </a:lnTo>
                  <a:lnTo>
                    <a:pt x="12192" y="941832"/>
                  </a:lnTo>
                  <a:lnTo>
                    <a:pt x="13716" y="950976"/>
                  </a:lnTo>
                  <a:lnTo>
                    <a:pt x="16764" y="960120"/>
                  </a:lnTo>
                  <a:lnTo>
                    <a:pt x="21336" y="967740"/>
                  </a:lnTo>
                  <a:lnTo>
                    <a:pt x="25908" y="976884"/>
                  </a:lnTo>
                  <a:lnTo>
                    <a:pt x="26924" y="976884"/>
                  </a:lnTo>
                  <a:lnTo>
                    <a:pt x="32004" y="984504"/>
                  </a:lnTo>
                  <a:lnTo>
                    <a:pt x="33223" y="984504"/>
                  </a:lnTo>
                  <a:lnTo>
                    <a:pt x="38100" y="990600"/>
                  </a:lnTo>
                  <a:lnTo>
                    <a:pt x="45720" y="996696"/>
                  </a:lnTo>
                  <a:lnTo>
                    <a:pt x="44196" y="996696"/>
                  </a:lnTo>
                  <a:lnTo>
                    <a:pt x="53340" y="1002792"/>
                  </a:lnTo>
                  <a:lnTo>
                    <a:pt x="51816" y="1002792"/>
                  </a:lnTo>
                  <a:lnTo>
                    <a:pt x="60960" y="1007364"/>
                  </a:lnTo>
                  <a:lnTo>
                    <a:pt x="68580" y="1011936"/>
                  </a:lnTo>
                  <a:lnTo>
                    <a:pt x="77724" y="1014984"/>
                  </a:lnTo>
                  <a:lnTo>
                    <a:pt x="86868" y="1016508"/>
                  </a:lnTo>
                  <a:lnTo>
                    <a:pt x="97536" y="1018032"/>
                  </a:lnTo>
                  <a:lnTo>
                    <a:pt x="96012" y="1018032"/>
                  </a:lnTo>
                  <a:lnTo>
                    <a:pt x="106680" y="1019555"/>
                  </a:lnTo>
                  <a:lnTo>
                    <a:pt x="1984756" y="1019555"/>
                  </a:lnTo>
                  <a:lnTo>
                    <a:pt x="1981200" y="1021080"/>
                  </a:lnTo>
                  <a:lnTo>
                    <a:pt x="1972055" y="1024128"/>
                  </a:lnTo>
                  <a:lnTo>
                    <a:pt x="1961388" y="1027176"/>
                  </a:lnTo>
                  <a:lnTo>
                    <a:pt x="1950720" y="1028700"/>
                  </a:lnTo>
                  <a:close/>
                </a:path>
                <a:path w="2047239" h="1028700">
                  <a:moveTo>
                    <a:pt x="1987296" y="22860"/>
                  </a:moveTo>
                  <a:lnTo>
                    <a:pt x="1978151" y="18288"/>
                  </a:lnTo>
                  <a:lnTo>
                    <a:pt x="1959864" y="12192"/>
                  </a:lnTo>
                  <a:lnTo>
                    <a:pt x="1949196" y="10668"/>
                  </a:lnTo>
                  <a:lnTo>
                    <a:pt x="1984756" y="10668"/>
                  </a:lnTo>
                  <a:lnTo>
                    <a:pt x="1991868" y="13716"/>
                  </a:lnTo>
                  <a:lnTo>
                    <a:pt x="1999488" y="18288"/>
                  </a:lnTo>
                  <a:lnTo>
                    <a:pt x="2004060" y="21336"/>
                  </a:lnTo>
                  <a:lnTo>
                    <a:pt x="1985772" y="21336"/>
                  </a:lnTo>
                  <a:lnTo>
                    <a:pt x="1987296" y="22860"/>
                  </a:lnTo>
                  <a:close/>
                </a:path>
                <a:path w="2047239" h="1028700">
                  <a:moveTo>
                    <a:pt x="60960" y="22860"/>
                  </a:moveTo>
                  <a:lnTo>
                    <a:pt x="60960" y="21336"/>
                  </a:lnTo>
                  <a:lnTo>
                    <a:pt x="63500" y="21336"/>
                  </a:lnTo>
                  <a:lnTo>
                    <a:pt x="60960" y="22860"/>
                  </a:lnTo>
                  <a:close/>
                </a:path>
                <a:path w="2047239" h="1028700">
                  <a:moveTo>
                    <a:pt x="2008632" y="39624"/>
                  </a:moveTo>
                  <a:lnTo>
                    <a:pt x="2001012" y="32004"/>
                  </a:lnTo>
                  <a:lnTo>
                    <a:pt x="2002536" y="32004"/>
                  </a:lnTo>
                  <a:lnTo>
                    <a:pt x="1993392" y="27432"/>
                  </a:lnTo>
                  <a:lnTo>
                    <a:pt x="1994916" y="27432"/>
                  </a:lnTo>
                  <a:lnTo>
                    <a:pt x="1985772" y="21336"/>
                  </a:lnTo>
                  <a:lnTo>
                    <a:pt x="2004060" y="21336"/>
                  </a:lnTo>
                  <a:lnTo>
                    <a:pt x="2008632" y="24384"/>
                  </a:lnTo>
                  <a:lnTo>
                    <a:pt x="2016251" y="32004"/>
                  </a:lnTo>
                  <a:lnTo>
                    <a:pt x="2021128" y="38100"/>
                  </a:lnTo>
                  <a:lnTo>
                    <a:pt x="2008632" y="38100"/>
                  </a:lnTo>
                  <a:lnTo>
                    <a:pt x="2008632" y="39624"/>
                  </a:lnTo>
                  <a:close/>
                </a:path>
                <a:path w="2047239" h="1028700">
                  <a:moveTo>
                    <a:pt x="44196" y="33528"/>
                  </a:moveTo>
                  <a:lnTo>
                    <a:pt x="45720" y="32004"/>
                  </a:lnTo>
                  <a:lnTo>
                    <a:pt x="46482" y="32004"/>
                  </a:lnTo>
                  <a:lnTo>
                    <a:pt x="44196" y="33528"/>
                  </a:lnTo>
                  <a:close/>
                </a:path>
                <a:path w="2047239" h="1028700">
                  <a:moveTo>
                    <a:pt x="38100" y="39624"/>
                  </a:moveTo>
                  <a:lnTo>
                    <a:pt x="38100" y="38100"/>
                  </a:lnTo>
                  <a:lnTo>
                    <a:pt x="39624" y="38100"/>
                  </a:lnTo>
                  <a:lnTo>
                    <a:pt x="38100" y="39624"/>
                  </a:lnTo>
                  <a:close/>
                </a:path>
                <a:path w="2047239" h="1028700">
                  <a:moveTo>
                    <a:pt x="2040636" y="70104"/>
                  </a:moveTo>
                  <a:lnTo>
                    <a:pt x="2029968" y="70104"/>
                  </a:lnTo>
                  <a:lnTo>
                    <a:pt x="2025396" y="60960"/>
                  </a:lnTo>
                  <a:lnTo>
                    <a:pt x="2020824" y="53340"/>
                  </a:lnTo>
                  <a:lnTo>
                    <a:pt x="2008632" y="38100"/>
                  </a:lnTo>
                  <a:lnTo>
                    <a:pt x="2021128" y="38100"/>
                  </a:lnTo>
                  <a:lnTo>
                    <a:pt x="2028444" y="47244"/>
                  </a:lnTo>
                  <a:lnTo>
                    <a:pt x="2034540" y="56388"/>
                  </a:lnTo>
                  <a:lnTo>
                    <a:pt x="2039112" y="65532"/>
                  </a:lnTo>
                  <a:lnTo>
                    <a:pt x="2040636" y="70104"/>
                  </a:lnTo>
                  <a:close/>
                </a:path>
                <a:path w="2047239" h="1028700">
                  <a:moveTo>
                    <a:pt x="16764" y="70104"/>
                  </a:moveTo>
                  <a:lnTo>
                    <a:pt x="16764" y="68580"/>
                  </a:lnTo>
                  <a:lnTo>
                    <a:pt x="17526" y="68580"/>
                  </a:lnTo>
                  <a:lnTo>
                    <a:pt x="16764" y="70104"/>
                  </a:lnTo>
                  <a:close/>
                </a:path>
                <a:path w="2047239" h="1028700">
                  <a:moveTo>
                    <a:pt x="2033016" y="79248"/>
                  </a:moveTo>
                  <a:lnTo>
                    <a:pt x="2028444" y="68580"/>
                  </a:lnTo>
                  <a:lnTo>
                    <a:pt x="2029968" y="70104"/>
                  </a:lnTo>
                  <a:lnTo>
                    <a:pt x="2040636" y="70104"/>
                  </a:lnTo>
                  <a:lnTo>
                    <a:pt x="2042160" y="74676"/>
                  </a:lnTo>
                  <a:lnTo>
                    <a:pt x="2043030" y="77724"/>
                  </a:lnTo>
                  <a:lnTo>
                    <a:pt x="2033016" y="77724"/>
                  </a:lnTo>
                  <a:lnTo>
                    <a:pt x="2033016" y="79248"/>
                  </a:lnTo>
                  <a:close/>
                </a:path>
                <a:path w="2047239" h="1028700">
                  <a:moveTo>
                    <a:pt x="13716" y="79248"/>
                  </a:moveTo>
                  <a:lnTo>
                    <a:pt x="13716" y="77724"/>
                  </a:lnTo>
                  <a:lnTo>
                    <a:pt x="14151" y="77724"/>
                  </a:lnTo>
                  <a:lnTo>
                    <a:pt x="13716" y="79248"/>
                  </a:lnTo>
                  <a:close/>
                </a:path>
                <a:path w="2047239" h="1028700">
                  <a:moveTo>
                    <a:pt x="2034540" y="88392"/>
                  </a:moveTo>
                  <a:lnTo>
                    <a:pt x="2033016" y="77724"/>
                  </a:lnTo>
                  <a:lnTo>
                    <a:pt x="2043030" y="77724"/>
                  </a:lnTo>
                  <a:lnTo>
                    <a:pt x="2045208" y="85344"/>
                  </a:lnTo>
                  <a:lnTo>
                    <a:pt x="2045425" y="86868"/>
                  </a:lnTo>
                  <a:lnTo>
                    <a:pt x="2034540" y="86868"/>
                  </a:lnTo>
                  <a:lnTo>
                    <a:pt x="2034540" y="88392"/>
                  </a:lnTo>
                  <a:close/>
                </a:path>
                <a:path w="2047239" h="1028700">
                  <a:moveTo>
                    <a:pt x="12192" y="88392"/>
                  </a:moveTo>
                  <a:lnTo>
                    <a:pt x="12192" y="86868"/>
                  </a:lnTo>
                  <a:lnTo>
                    <a:pt x="12409" y="86868"/>
                  </a:lnTo>
                  <a:lnTo>
                    <a:pt x="12192" y="88392"/>
                  </a:lnTo>
                  <a:close/>
                </a:path>
                <a:path w="2047239" h="1028700">
                  <a:moveTo>
                    <a:pt x="2037588" y="108204"/>
                  </a:moveTo>
                  <a:lnTo>
                    <a:pt x="2034540" y="86868"/>
                  </a:lnTo>
                  <a:lnTo>
                    <a:pt x="2045425" y="86868"/>
                  </a:lnTo>
                  <a:lnTo>
                    <a:pt x="2046732" y="96012"/>
                  </a:lnTo>
                  <a:lnTo>
                    <a:pt x="2046732" y="106680"/>
                  </a:lnTo>
                  <a:lnTo>
                    <a:pt x="2037588" y="106680"/>
                  </a:lnTo>
                  <a:lnTo>
                    <a:pt x="2037588" y="108204"/>
                  </a:lnTo>
                  <a:close/>
                </a:path>
                <a:path w="2047239" h="1028700">
                  <a:moveTo>
                    <a:pt x="9144" y="108204"/>
                  </a:moveTo>
                  <a:lnTo>
                    <a:pt x="9144" y="106680"/>
                  </a:lnTo>
                  <a:lnTo>
                    <a:pt x="9361" y="106680"/>
                  </a:lnTo>
                  <a:lnTo>
                    <a:pt x="9144" y="108204"/>
                  </a:lnTo>
                  <a:close/>
                </a:path>
                <a:path w="2047239" h="1028700">
                  <a:moveTo>
                    <a:pt x="2046732" y="932688"/>
                  </a:moveTo>
                  <a:lnTo>
                    <a:pt x="2036064" y="932688"/>
                  </a:lnTo>
                  <a:lnTo>
                    <a:pt x="2037588" y="922020"/>
                  </a:lnTo>
                  <a:lnTo>
                    <a:pt x="2037588" y="106680"/>
                  </a:lnTo>
                  <a:lnTo>
                    <a:pt x="2046732" y="106680"/>
                  </a:lnTo>
                  <a:lnTo>
                    <a:pt x="2046732" y="932688"/>
                  </a:lnTo>
                  <a:close/>
                </a:path>
                <a:path w="2047239" h="1028700">
                  <a:moveTo>
                    <a:pt x="10885" y="932688"/>
                  </a:moveTo>
                  <a:lnTo>
                    <a:pt x="10668" y="932688"/>
                  </a:lnTo>
                  <a:lnTo>
                    <a:pt x="10668" y="931164"/>
                  </a:lnTo>
                  <a:lnTo>
                    <a:pt x="10885" y="932688"/>
                  </a:lnTo>
                  <a:close/>
                </a:path>
                <a:path w="2047239" h="1028700">
                  <a:moveTo>
                    <a:pt x="2032101" y="976884"/>
                  </a:moveTo>
                  <a:lnTo>
                    <a:pt x="2020824" y="976884"/>
                  </a:lnTo>
                  <a:lnTo>
                    <a:pt x="2025396" y="967740"/>
                  </a:lnTo>
                  <a:lnTo>
                    <a:pt x="2029968" y="960120"/>
                  </a:lnTo>
                  <a:lnTo>
                    <a:pt x="2028444" y="960120"/>
                  </a:lnTo>
                  <a:lnTo>
                    <a:pt x="2033016" y="950976"/>
                  </a:lnTo>
                  <a:lnTo>
                    <a:pt x="2034540" y="941832"/>
                  </a:lnTo>
                  <a:lnTo>
                    <a:pt x="2036064" y="931164"/>
                  </a:lnTo>
                  <a:lnTo>
                    <a:pt x="2036064" y="932688"/>
                  </a:lnTo>
                  <a:lnTo>
                    <a:pt x="2046732" y="932688"/>
                  </a:lnTo>
                  <a:lnTo>
                    <a:pt x="2045208" y="943355"/>
                  </a:lnTo>
                  <a:lnTo>
                    <a:pt x="2039112" y="964692"/>
                  </a:lnTo>
                  <a:lnTo>
                    <a:pt x="2034540" y="973836"/>
                  </a:lnTo>
                  <a:lnTo>
                    <a:pt x="2032101" y="976884"/>
                  </a:lnTo>
                  <a:close/>
                </a:path>
                <a:path w="2047239" h="1028700">
                  <a:moveTo>
                    <a:pt x="26924" y="976884"/>
                  </a:moveTo>
                  <a:lnTo>
                    <a:pt x="25908" y="976884"/>
                  </a:lnTo>
                  <a:lnTo>
                    <a:pt x="25908" y="975360"/>
                  </a:lnTo>
                  <a:lnTo>
                    <a:pt x="26924" y="976884"/>
                  </a:lnTo>
                  <a:close/>
                </a:path>
                <a:path w="2047239" h="1028700">
                  <a:moveTo>
                    <a:pt x="2026412" y="984504"/>
                  </a:moveTo>
                  <a:lnTo>
                    <a:pt x="2014728" y="984504"/>
                  </a:lnTo>
                  <a:lnTo>
                    <a:pt x="2020824" y="975360"/>
                  </a:lnTo>
                  <a:lnTo>
                    <a:pt x="2020824" y="976884"/>
                  </a:lnTo>
                  <a:lnTo>
                    <a:pt x="2032101" y="976884"/>
                  </a:lnTo>
                  <a:lnTo>
                    <a:pt x="2028444" y="981455"/>
                  </a:lnTo>
                  <a:lnTo>
                    <a:pt x="2026412" y="984504"/>
                  </a:lnTo>
                  <a:close/>
                </a:path>
                <a:path w="2047239" h="1028700">
                  <a:moveTo>
                    <a:pt x="33223" y="984504"/>
                  </a:moveTo>
                  <a:lnTo>
                    <a:pt x="32004" y="984504"/>
                  </a:lnTo>
                  <a:lnTo>
                    <a:pt x="32004" y="982980"/>
                  </a:lnTo>
                  <a:lnTo>
                    <a:pt x="33223" y="984504"/>
                  </a:lnTo>
                  <a:close/>
                </a:path>
                <a:path w="2047239" h="1028700">
                  <a:moveTo>
                    <a:pt x="1984756" y="1019555"/>
                  </a:moveTo>
                  <a:lnTo>
                    <a:pt x="1940051" y="1019555"/>
                  </a:lnTo>
                  <a:lnTo>
                    <a:pt x="1950720" y="1018032"/>
                  </a:lnTo>
                  <a:lnTo>
                    <a:pt x="1949196" y="1018032"/>
                  </a:lnTo>
                  <a:lnTo>
                    <a:pt x="1959864" y="1016508"/>
                  </a:lnTo>
                  <a:lnTo>
                    <a:pt x="1969008" y="1014984"/>
                  </a:lnTo>
                  <a:lnTo>
                    <a:pt x="1978151" y="1011936"/>
                  </a:lnTo>
                  <a:lnTo>
                    <a:pt x="1987296" y="1007364"/>
                  </a:lnTo>
                  <a:lnTo>
                    <a:pt x="1985772" y="1007364"/>
                  </a:lnTo>
                  <a:lnTo>
                    <a:pt x="1994916" y="1002792"/>
                  </a:lnTo>
                  <a:lnTo>
                    <a:pt x="1993392" y="1002792"/>
                  </a:lnTo>
                  <a:lnTo>
                    <a:pt x="2002536" y="996696"/>
                  </a:lnTo>
                  <a:lnTo>
                    <a:pt x="2001012" y="996696"/>
                  </a:lnTo>
                  <a:lnTo>
                    <a:pt x="2008632" y="990600"/>
                  </a:lnTo>
                  <a:lnTo>
                    <a:pt x="2014728" y="982980"/>
                  </a:lnTo>
                  <a:lnTo>
                    <a:pt x="2014728" y="984504"/>
                  </a:lnTo>
                  <a:lnTo>
                    <a:pt x="2026412" y="984504"/>
                  </a:lnTo>
                  <a:lnTo>
                    <a:pt x="2022348" y="990600"/>
                  </a:lnTo>
                  <a:lnTo>
                    <a:pt x="2016251" y="998220"/>
                  </a:lnTo>
                  <a:lnTo>
                    <a:pt x="2008632" y="1004316"/>
                  </a:lnTo>
                  <a:lnTo>
                    <a:pt x="1999488" y="1010412"/>
                  </a:lnTo>
                  <a:lnTo>
                    <a:pt x="1991868" y="1016508"/>
                  </a:lnTo>
                  <a:lnTo>
                    <a:pt x="1984756" y="10195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310172" y="2805399"/>
            <a:ext cx="2105716" cy="970137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105410" marR="5080" indent="-93345">
              <a:lnSpc>
                <a:spcPts val="2350"/>
              </a:lnSpc>
              <a:spcBef>
                <a:spcPts val="365"/>
              </a:spcBef>
            </a:pPr>
            <a:r>
              <a:rPr sz="2150" b="1" spc="-40" dirty="0">
                <a:solidFill>
                  <a:srgbClr val="FFFFFF"/>
                </a:solidFill>
                <a:latin typeface="Tahoma"/>
                <a:cs typeface="Tahoma"/>
              </a:rPr>
              <a:t>Language </a:t>
            </a:r>
            <a:r>
              <a:rPr sz="2150" b="1" spc="-10" dirty="0">
                <a:solidFill>
                  <a:srgbClr val="FFFFFF"/>
                </a:solidFill>
                <a:latin typeface="Tahoma"/>
                <a:cs typeface="Tahoma"/>
              </a:rPr>
              <a:t>Barriers:</a:t>
            </a:r>
            <a:r>
              <a:rPr lang="en-US" sz="2400" dirty="0"/>
              <a:t> </a:t>
            </a:r>
            <a:r>
              <a:rPr lang="en-US" dirty="0"/>
              <a:t>Al-Mutairi,</a:t>
            </a:r>
            <a:r>
              <a:rPr lang="en-US" spc="40" dirty="0"/>
              <a:t> </a:t>
            </a:r>
            <a:r>
              <a:rPr lang="en-US" dirty="0"/>
              <a:t>F.(2025).</a:t>
            </a:r>
            <a:r>
              <a:rPr lang="en-US" spc="30" dirty="0"/>
              <a:t> </a:t>
            </a:r>
            <a:endParaRPr dirty="0">
              <a:latin typeface="Tahoma"/>
              <a:cs typeface="Tahoma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540763" y="3914140"/>
            <a:ext cx="1844039" cy="1280160"/>
            <a:chOff x="1661160" y="3914140"/>
            <a:chExt cx="1844039" cy="1280160"/>
          </a:xfrm>
        </p:grpSpPr>
        <p:sp>
          <p:nvSpPr>
            <p:cNvPr id="11" name="object 11"/>
            <p:cNvSpPr/>
            <p:nvPr/>
          </p:nvSpPr>
          <p:spPr>
            <a:xfrm>
              <a:off x="1661147" y="3914139"/>
              <a:ext cx="208915" cy="769620"/>
            </a:xfrm>
            <a:custGeom>
              <a:avLst/>
              <a:gdLst/>
              <a:ahLst/>
              <a:cxnLst/>
              <a:rect l="l" t="t" r="r" b="b"/>
              <a:pathLst>
                <a:path w="208914" h="769620">
                  <a:moveTo>
                    <a:pt x="208800" y="758456"/>
                  </a:moveTo>
                  <a:lnTo>
                    <a:pt x="10680" y="758456"/>
                  </a:lnTo>
                  <a:lnTo>
                    <a:pt x="8382" y="758456"/>
                  </a:lnTo>
                  <a:lnTo>
                    <a:pt x="8382" y="758190"/>
                  </a:lnTo>
                  <a:lnTo>
                    <a:pt x="10680" y="758190"/>
                  </a:lnTo>
                  <a:lnTo>
                    <a:pt x="10680" y="0"/>
                  </a:lnTo>
                  <a:lnTo>
                    <a:pt x="0" y="0"/>
                  </a:lnTo>
                  <a:lnTo>
                    <a:pt x="0" y="758190"/>
                  </a:lnTo>
                  <a:lnTo>
                    <a:pt x="0" y="763270"/>
                  </a:lnTo>
                  <a:lnTo>
                    <a:pt x="0" y="769620"/>
                  </a:lnTo>
                  <a:lnTo>
                    <a:pt x="208800" y="769620"/>
                  </a:lnTo>
                  <a:lnTo>
                    <a:pt x="208800" y="763270"/>
                  </a:lnTo>
                  <a:lnTo>
                    <a:pt x="8382" y="763270"/>
                  </a:lnTo>
                  <a:lnTo>
                    <a:pt x="8382" y="760742"/>
                  </a:lnTo>
                  <a:lnTo>
                    <a:pt x="10680" y="763028"/>
                  </a:lnTo>
                  <a:lnTo>
                    <a:pt x="208800" y="763028"/>
                  </a:lnTo>
                  <a:lnTo>
                    <a:pt x="208800" y="758456"/>
                  </a:lnTo>
                  <a:close/>
                </a:path>
              </a:pathLst>
            </a:custGeom>
            <a:solidFill>
              <a:srgbClr val="31444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65376" y="4162044"/>
              <a:ext cx="1639824" cy="1031747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1865376" y="4163568"/>
              <a:ext cx="1640205" cy="1028700"/>
            </a:xfrm>
            <a:custGeom>
              <a:avLst/>
              <a:gdLst/>
              <a:ahLst/>
              <a:cxnLst/>
              <a:rect l="l" t="t" r="r" b="b"/>
              <a:pathLst>
                <a:path w="1640204" h="1028700">
                  <a:moveTo>
                    <a:pt x="1543812" y="1028700"/>
                  </a:moveTo>
                  <a:lnTo>
                    <a:pt x="96012" y="1028700"/>
                  </a:lnTo>
                  <a:lnTo>
                    <a:pt x="85344" y="1027176"/>
                  </a:lnTo>
                  <a:lnTo>
                    <a:pt x="74676" y="1024128"/>
                  </a:lnTo>
                  <a:lnTo>
                    <a:pt x="65532" y="1019555"/>
                  </a:lnTo>
                  <a:lnTo>
                    <a:pt x="56388" y="1016508"/>
                  </a:lnTo>
                  <a:lnTo>
                    <a:pt x="24384" y="989076"/>
                  </a:lnTo>
                  <a:lnTo>
                    <a:pt x="4572" y="954024"/>
                  </a:lnTo>
                  <a:lnTo>
                    <a:pt x="0" y="932688"/>
                  </a:lnTo>
                  <a:lnTo>
                    <a:pt x="0" y="96012"/>
                  </a:lnTo>
                  <a:lnTo>
                    <a:pt x="12192" y="54864"/>
                  </a:lnTo>
                  <a:lnTo>
                    <a:pt x="18288" y="47244"/>
                  </a:lnTo>
                  <a:lnTo>
                    <a:pt x="24384" y="38100"/>
                  </a:lnTo>
                  <a:lnTo>
                    <a:pt x="56388" y="12192"/>
                  </a:lnTo>
                  <a:lnTo>
                    <a:pt x="96012" y="0"/>
                  </a:lnTo>
                  <a:lnTo>
                    <a:pt x="1543812" y="0"/>
                  </a:lnTo>
                  <a:lnTo>
                    <a:pt x="1554480" y="1524"/>
                  </a:lnTo>
                  <a:lnTo>
                    <a:pt x="1565148" y="4572"/>
                  </a:lnTo>
                  <a:lnTo>
                    <a:pt x="1574292" y="7620"/>
                  </a:lnTo>
                  <a:lnTo>
                    <a:pt x="1581404" y="10668"/>
                  </a:lnTo>
                  <a:lnTo>
                    <a:pt x="97536" y="10668"/>
                  </a:lnTo>
                  <a:lnTo>
                    <a:pt x="86868" y="12192"/>
                  </a:lnTo>
                  <a:lnTo>
                    <a:pt x="88392" y="12192"/>
                  </a:lnTo>
                  <a:lnTo>
                    <a:pt x="77724" y="13716"/>
                  </a:lnTo>
                  <a:lnTo>
                    <a:pt x="79248" y="13716"/>
                  </a:lnTo>
                  <a:lnTo>
                    <a:pt x="72136" y="16764"/>
                  </a:lnTo>
                  <a:lnTo>
                    <a:pt x="70104" y="16764"/>
                  </a:lnTo>
                  <a:lnTo>
                    <a:pt x="60960" y="21336"/>
                  </a:lnTo>
                  <a:lnTo>
                    <a:pt x="53340" y="25908"/>
                  </a:lnTo>
                  <a:lnTo>
                    <a:pt x="38100" y="38100"/>
                  </a:lnTo>
                  <a:lnTo>
                    <a:pt x="39624" y="38100"/>
                  </a:lnTo>
                  <a:lnTo>
                    <a:pt x="33528" y="44196"/>
                  </a:lnTo>
                  <a:lnTo>
                    <a:pt x="32004" y="44196"/>
                  </a:lnTo>
                  <a:lnTo>
                    <a:pt x="28194" y="51816"/>
                  </a:lnTo>
                  <a:lnTo>
                    <a:pt x="27432" y="51816"/>
                  </a:lnTo>
                  <a:lnTo>
                    <a:pt x="21336" y="60960"/>
                  </a:lnTo>
                  <a:lnTo>
                    <a:pt x="22860" y="60960"/>
                  </a:lnTo>
                  <a:lnTo>
                    <a:pt x="18288" y="68580"/>
                  </a:lnTo>
                  <a:lnTo>
                    <a:pt x="12192" y="86868"/>
                  </a:lnTo>
                  <a:lnTo>
                    <a:pt x="10885" y="96012"/>
                  </a:lnTo>
                  <a:lnTo>
                    <a:pt x="10668" y="96012"/>
                  </a:lnTo>
                  <a:lnTo>
                    <a:pt x="10668" y="931164"/>
                  </a:lnTo>
                  <a:lnTo>
                    <a:pt x="12192" y="941832"/>
                  </a:lnTo>
                  <a:lnTo>
                    <a:pt x="12627" y="941832"/>
                  </a:lnTo>
                  <a:lnTo>
                    <a:pt x="15240" y="950976"/>
                  </a:lnTo>
                  <a:lnTo>
                    <a:pt x="15675" y="950976"/>
                  </a:lnTo>
                  <a:lnTo>
                    <a:pt x="18288" y="960120"/>
                  </a:lnTo>
                  <a:lnTo>
                    <a:pt x="19049" y="960120"/>
                  </a:lnTo>
                  <a:lnTo>
                    <a:pt x="22860" y="967740"/>
                  </a:lnTo>
                  <a:lnTo>
                    <a:pt x="21336" y="967740"/>
                  </a:lnTo>
                  <a:lnTo>
                    <a:pt x="27432" y="975360"/>
                  </a:lnTo>
                  <a:lnTo>
                    <a:pt x="32004" y="982980"/>
                  </a:lnTo>
                  <a:lnTo>
                    <a:pt x="45720" y="996696"/>
                  </a:lnTo>
                  <a:lnTo>
                    <a:pt x="53340" y="1001268"/>
                  </a:lnTo>
                  <a:lnTo>
                    <a:pt x="60960" y="1007364"/>
                  </a:lnTo>
                  <a:lnTo>
                    <a:pt x="64007" y="1007364"/>
                  </a:lnTo>
                  <a:lnTo>
                    <a:pt x="70104" y="1010412"/>
                  </a:lnTo>
                  <a:lnTo>
                    <a:pt x="68580" y="1010412"/>
                  </a:lnTo>
                  <a:lnTo>
                    <a:pt x="79248" y="1013460"/>
                  </a:lnTo>
                  <a:lnTo>
                    <a:pt x="77724" y="1013460"/>
                  </a:lnTo>
                  <a:lnTo>
                    <a:pt x="88392" y="1016508"/>
                  </a:lnTo>
                  <a:lnTo>
                    <a:pt x="86868" y="1016508"/>
                  </a:lnTo>
                  <a:lnTo>
                    <a:pt x="97536" y="1018032"/>
                  </a:lnTo>
                  <a:lnTo>
                    <a:pt x="1579625" y="1018032"/>
                  </a:lnTo>
                  <a:lnTo>
                    <a:pt x="1574292" y="1019555"/>
                  </a:lnTo>
                  <a:lnTo>
                    <a:pt x="1565148" y="1024128"/>
                  </a:lnTo>
                  <a:lnTo>
                    <a:pt x="1554480" y="1027176"/>
                  </a:lnTo>
                  <a:lnTo>
                    <a:pt x="1543812" y="1028700"/>
                  </a:lnTo>
                  <a:close/>
                </a:path>
                <a:path w="1640204" h="1028700">
                  <a:moveTo>
                    <a:pt x="1571244" y="18288"/>
                  </a:moveTo>
                  <a:lnTo>
                    <a:pt x="1562100" y="13716"/>
                  </a:lnTo>
                  <a:lnTo>
                    <a:pt x="1552955" y="12192"/>
                  </a:lnTo>
                  <a:lnTo>
                    <a:pt x="1542288" y="10668"/>
                  </a:lnTo>
                  <a:lnTo>
                    <a:pt x="1581404" y="10668"/>
                  </a:lnTo>
                  <a:lnTo>
                    <a:pt x="1584959" y="12192"/>
                  </a:lnTo>
                  <a:lnTo>
                    <a:pt x="1590675" y="16764"/>
                  </a:lnTo>
                  <a:lnTo>
                    <a:pt x="1571244" y="16764"/>
                  </a:lnTo>
                  <a:lnTo>
                    <a:pt x="1571244" y="18288"/>
                  </a:lnTo>
                  <a:close/>
                </a:path>
                <a:path w="1640204" h="1028700">
                  <a:moveTo>
                    <a:pt x="68580" y="18288"/>
                  </a:moveTo>
                  <a:lnTo>
                    <a:pt x="70104" y="16764"/>
                  </a:lnTo>
                  <a:lnTo>
                    <a:pt x="72136" y="16764"/>
                  </a:lnTo>
                  <a:lnTo>
                    <a:pt x="68580" y="18288"/>
                  </a:lnTo>
                  <a:close/>
                </a:path>
                <a:path w="1640204" h="1028700">
                  <a:moveTo>
                    <a:pt x="1607820" y="45720"/>
                  </a:moveTo>
                  <a:lnTo>
                    <a:pt x="1601724" y="38100"/>
                  </a:lnTo>
                  <a:lnTo>
                    <a:pt x="1594104" y="32004"/>
                  </a:lnTo>
                  <a:lnTo>
                    <a:pt x="1595628" y="32004"/>
                  </a:lnTo>
                  <a:lnTo>
                    <a:pt x="1586484" y="25908"/>
                  </a:lnTo>
                  <a:lnTo>
                    <a:pt x="1588008" y="25908"/>
                  </a:lnTo>
                  <a:lnTo>
                    <a:pt x="1578863" y="21336"/>
                  </a:lnTo>
                  <a:lnTo>
                    <a:pt x="1571244" y="16764"/>
                  </a:lnTo>
                  <a:lnTo>
                    <a:pt x="1590675" y="16764"/>
                  </a:lnTo>
                  <a:lnTo>
                    <a:pt x="1592580" y="18288"/>
                  </a:lnTo>
                  <a:lnTo>
                    <a:pt x="1601724" y="24384"/>
                  </a:lnTo>
                  <a:lnTo>
                    <a:pt x="1609344" y="30480"/>
                  </a:lnTo>
                  <a:lnTo>
                    <a:pt x="1615440" y="38100"/>
                  </a:lnTo>
                  <a:lnTo>
                    <a:pt x="1619504" y="44196"/>
                  </a:lnTo>
                  <a:lnTo>
                    <a:pt x="1607820" y="44196"/>
                  </a:lnTo>
                  <a:lnTo>
                    <a:pt x="1607820" y="45720"/>
                  </a:lnTo>
                  <a:close/>
                </a:path>
                <a:path w="1640204" h="1028700">
                  <a:moveTo>
                    <a:pt x="32004" y="45720"/>
                  </a:moveTo>
                  <a:lnTo>
                    <a:pt x="32004" y="44196"/>
                  </a:lnTo>
                  <a:lnTo>
                    <a:pt x="33528" y="44196"/>
                  </a:lnTo>
                  <a:lnTo>
                    <a:pt x="32004" y="45720"/>
                  </a:lnTo>
                  <a:close/>
                </a:path>
                <a:path w="1640204" h="1028700">
                  <a:moveTo>
                    <a:pt x="1613916" y="53340"/>
                  </a:moveTo>
                  <a:lnTo>
                    <a:pt x="1607820" y="44196"/>
                  </a:lnTo>
                  <a:lnTo>
                    <a:pt x="1619504" y="44196"/>
                  </a:lnTo>
                  <a:lnTo>
                    <a:pt x="1621536" y="47244"/>
                  </a:lnTo>
                  <a:lnTo>
                    <a:pt x="1625193" y="51816"/>
                  </a:lnTo>
                  <a:lnTo>
                    <a:pt x="1613916" y="51816"/>
                  </a:lnTo>
                  <a:lnTo>
                    <a:pt x="1613916" y="53340"/>
                  </a:lnTo>
                  <a:close/>
                </a:path>
                <a:path w="1640204" h="1028700">
                  <a:moveTo>
                    <a:pt x="27432" y="53340"/>
                  </a:moveTo>
                  <a:lnTo>
                    <a:pt x="27432" y="51816"/>
                  </a:lnTo>
                  <a:lnTo>
                    <a:pt x="28194" y="51816"/>
                  </a:lnTo>
                  <a:lnTo>
                    <a:pt x="27432" y="53340"/>
                  </a:lnTo>
                  <a:close/>
                </a:path>
                <a:path w="1640204" h="1028700">
                  <a:moveTo>
                    <a:pt x="1629155" y="97536"/>
                  </a:moveTo>
                  <a:lnTo>
                    <a:pt x="1627632" y="86868"/>
                  </a:lnTo>
                  <a:lnTo>
                    <a:pt x="1626108" y="77724"/>
                  </a:lnTo>
                  <a:lnTo>
                    <a:pt x="1621536" y="68580"/>
                  </a:lnTo>
                  <a:lnTo>
                    <a:pt x="1623059" y="68580"/>
                  </a:lnTo>
                  <a:lnTo>
                    <a:pt x="1618488" y="60960"/>
                  </a:lnTo>
                  <a:lnTo>
                    <a:pt x="1613916" y="51816"/>
                  </a:lnTo>
                  <a:lnTo>
                    <a:pt x="1625193" y="51816"/>
                  </a:lnTo>
                  <a:lnTo>
                    <a:pt x="1639824" y="96012"/>
                  </a:lnTo>
                  <a:lnTo>
                    <a:pt x="1629155" y="96012"/>
                  </a:lnTo>
                  <a:lnTo>
                    <a:pt x="1629155" y="97536"/>
                  </a:lnTo>
                  <a:close/>
                </a:path>
                <a:path w="1640204" h="1028700">
                  <a:moveTo>
                    <a:pt x="10668" y="97536"/>
                  </a:moveTo>
                  <a:lnTo>
                    <a:pt x="10668" y="96012"/>
                  </a:lnTo>
                  <a:lnTo>
                    <a:pt x="10885" y="96012"/>
                  </a:lnTo>
                  <a:lnTo>
                    <a:pt x="10668" y="97536"/>
                  </a:lnTo>
                  <a:close/>
                </a:path>
                <a:path w="1640204" h="1028700">
                  <a:moveTo>
                    <a:pt x="1638517" y="941832"/>
                  </a:moveTo>
                  <a:lnTo>
                    <a:pt x="1627632" y="941832"/>
                  </a:lnTo>
                  <a:lnTo>
                    <a:pt x="1629155" y="931164"/>
                  </a:lnTo>
                  <a:lnTo>
                    <a:pt x="1630680" y="922020"/>
                  </a:lnTo>
                  <a:lnTo>
                    <a:pt x="1630680" y="106680"/>
                  </a:lnTo>
                  <a:lnTo>
                    <a:pt x="1629155" y="96012"/>
                  </a:lnTo>
                  <a:lnTo>
                    <a:pt x="1639824" y="96012"/>
                  </a:lnTo>
                  <a:lnTo>
                    <a:pt x="1639824" y="932688"/>
                  </a:lnTo>
                  <a:lnTo>
                    <a:pt x="1638517" y="941832"/>
                  </a:lnTo>
                  <a:close/>
                </a:path>
                <a:path w="1640204" h="1028700">
                  <a:moveTo>
                    <a:pt x="12627" y="941832"/>
                  </a:moveTo>
                  <a:lnTo>
                    <a:pt x="12192" y="941832"/>
                  </a:lnTo>
                  <a:lnTo>
                    <a:pt x="12192" y="940307"/>
                  </a:lnTo>
                  <a:lnTo>
                    <a:pt x="12627" y="941832"/>
                  </a:lnTo>
                  <a:close/>
                </a:path>
                <a:path w="1640204" h="1028700">
                  <a:moveTo>
                    <a:pt x="1636122" y="950976"/>
                  </a:moveTo>
                  <a:lnTo>
                    <a:pt x="1626108" y="950976"/>
                  </a:lnTo>
                  <a:lnTo>
                    <a:pt x="1627632" y="940307"/>
                  </a:lnTo>
                  <a:lnTo>
                    <a:pt x="1627632" y="941832"/>
                  </a:lnTo>
                  <a:lnTo>
                    <a:pt x="1638517" y="941832"/>
                  </a:lnTo>
                  <a:lnTo>
                    <a:pt x="1638300" y="943355"/>
                  </a:lnTo>
                  <a:lnTo>
                    <a:pt x="1636122" y="950976"/>
                  </a:lnTo>
                  <a:close/>
                </a:path>
                <a:path w="1640204" h="1028700">
                  <a:moveTo>
                    <a:pt x="15675" y="950976"/>
                  </a:moveTo>
                  <a:lnTo>
                    <a:pt x="15240" y="950976"/>
                  </a:lnTo>
                  <a:lnTo>
                    <a:pt x="15240" y="949452"/>
                  </a:lnTo>
                  <a:lnTo>
                    <a:pt x="15675" y="950976"/>
                  </a:lnTo>
                  <a:close/>
                </a:path>
                <a:path w="1640204" h="1028700">
                  <a:moveTo>
                    <a:pt x="1621536" y="960120"/>
                  </a:moveTo>
                  <a:lnTo>
                    <a:pt x="1626108" y="949452"/>
                  </a:lnTo>
                  <a:lnTo>
                    <a:pt x="1626108" y="950976"/>
                  </a:lnTo>
                  <a:lnTo>
                    <a:pt x="1636122" y="950976"/>
                  </a:lnTo>
                  <a:lnTo>
                    <a:pt x="1635251" y="954024"/>
                  </a:lnTo>
                  <a:lnTo>
                    <a:pt x="1633728" y="958596"/>
                  </a:lnTo>
                  <a:lnTo>
                    <a:pt x="1623059" y="958596"/>
                  </a:lnTo>
                  <a:lnTo>
                    <a:pt x="1621536" y="960120"/>
                  </a:lnTo>
                  <a:close/>
                </a:path>
                <a:path w="1640204" h="1028700">
                  <a:moveTo>
                    <a:pt x="19049" y="960120"/>
                  </a:moveTo>
                  <a:lnTo>
                    <a:pt x="18288" y="960120"/>
                  </a:lnTo>
                  <a:lnTo>
                    <a:pt x="18288" y="958596"/>
                  </a:lnTo>
                  <a:lnTo>
                    <a:pt x="19049" y="960120"/>
                  </a:lnTo>
                  <a:close/>
                </a:path>
                <a:path w="1640204" h="1028700">
                  <a:moveTo>
                    <a:pt x="1614220" y="990600"/>
                  </a:moveTo>
                  <a:lnTo>
                    <a:pt x="1601724" y="990600"/>
                  </a:lnTo>
                  <a:lnTo>
                    <a:pt x="1613916" y="975360"/>
                  </a:lnTo>
                  <a:lnTo>
                    <a:pt x="1618488" y="967740"/>
                  </a:lnTo>
                  <a:lnTo>
                    <a:pt x="1623059" y="958596"/>
                  </a:lnTo>
                  <a:lnTo>
                    <a:pt x="1633728" y="958596"/>
                  </a:lnTo>
                  <a:lnTo>
                    <a:pt x="1632204" y="963168"/>
                  </a:lnTo>
                  <a:lnTo>
                    <a:pt x="1627632" y="972312"/>
                  </a:lnTo>
                  <a:lnTo>
                    <a:pt x="1621536" y="981455"/>
                  </a:lnTo>
                  <a:lnTo>
                    <a:pt x="1614220" y="990600"/>
                  </a:lnTo>
                  <a:close/>
                </a:path>
                <a:path w="1640204" h="1028700">
                  <a:moveTo>
                    <a:pt x="1597152" y="1007364"/>
                  </a:moveTo>
                  <a:lnTo>
                    <a:pt x="1578863" y="1007364"/>
                  </a:lnTo>
                  <a:lnTo>
                    <a:pt x="1588008" y="1001268"/>
                  </a:lnTo>
                  <a:lnTo>
                    <a:pt x="1586484" y="1001268"/>
                  </a:lnTo>
                  <a:lnTo>
                    <a:pt x="1595628" y="996696"/>
                  </a:lnTo>
                  <a:lnTo>
                    <a:pt x="1594104" y="996696"/>
                  </a:lnTo>
                  <a:lnTo>
                    <a:pt x="1601724" y="989076"/>
                  </a:lnTo>
                  <a:lnTo>
                    <a:pt x="1601724" y="990600"/>
                  </a:lnTo>
                  <a:lnTo>
                    <a:pt x="1614220" y="990600"/>
                  </a:lnTo>
                  <a:lnTo>
                    <a:pt x="1609344" y="996696"/>
                  </a:lnTo>
                  <a:lnTo>
                    <a:pt x="1601724" y="1004316"/>
                  </a:lnTo>
                  <a:lnTo>
                    <a:pt x="1597152" y="1007364"/>
                  </a:lnTo>
                  <a:close/>
                </a:path>
                <a:path w="1640204" h="1028700">
                  <a:moveTo>
                    <a:pt x="64007" y="1007364"/>
                  </a:moveTo>
                  <a:lnTo>
                    <a:pt x="60960" y="1007364"/>
                  </a:lnTo>
                  <a:lnTo>
                    <a:pt x="60960" y="1005840"/>
                  </a:lnTo>
                  <a:lnTo>
                    <a:pt x="64007" y="1007364"/>
                  </a:lnTo>
                  <a:close/>
                </a:path>
                <a:path w="1640204" h="1028700">
                  <a:moveTo>
                    <a:pt x="1579625" y="1018032"/>
                  </a:moveTo>
                  <a:lnTo>
                    <a:pt x="1542288" y="1018032"/>
                  </a:lnTo>
                  <a:lnTo>
                    <a:pt x="1552955" y="1016508"/>
                  </a:lnTo>
                  <a:lnTo>
                    <a:pt x="1571244" y="1010412"/>
                  </a:lnTo>
                  <a:lnTo>
                    <a:pt x="1578863" y="1005840"/>
                  </a:lnTo>
                  <a:lnTo>
                    <a:pt x="1578863" y="1007364"/>
                  </a:lnTo>
                  <a:lnTo>
                    <a:pt x="1597152" y="1007364"/>
                  </a:lnTo>
                  <a:lnTo>
                    <a:pt x="1592580" y="1010412"/>
                  </a:lnTo>
                  <a:lnTo>
                    <a:pt x="1584959" y="1016508"/>
                  </a:lnTo>
                  <a:lnTo>
                    <a:pt x="1579625" y="1018032"/>
                  </a:lnTo>
                  <a:close/>
                </a:path>
              </a:pathLst>
            </a:custGeom>
            <a:solidFill>
              <a:srgbClr val="41565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3808509" y="4384054"/>
            <a:ext cx="1512570" cy="55689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205740" marR="5080" indent="-193675">
              <a:lnSpc>
                <a:spcPct val="93800"/>
              </a:lnSpc>
              <a:spcBef>
                <a:spcPts val="225"/>
              </a:spcBef>
            </a:pPr>
            <a:r>
              <a:rPr sz="1200" dirty="0">
                <a:latin typeface="Tahoma"/>
                <a:cs typeface="Tahoma"/>
              </a:rPr>
              <a:t>Staff</a:t>
            </a:r>
            <a:r>
              <a:rPr sz="1200" spc="90" dirty="0">
                <a:latin typeface="Tahoma"/>
                <a:cs typeface="Tahoma"/>
              </a:rPr>
              <a:t> </a:t>
            </a:r>
            <a:r>
              <a:rPr sz="1200" dirty="0">
                <a:latin typeface="Tahoma"/>
                <a:cs typeface="Tahoma"/>
              </a:rPr>
              <a:t>speak</a:t>
            </a:r>
            <a:r>
              <a:rPr sz="1200" spc="35" dirty="0">
                <a:latin typeface="Tahoma"/>
                <a:cs typeface="Tahoma"/>
              </a:rPr>
              <a:t> </a:t>
            </a:r>
            <a:r>
              <a:rPr sz="1200" dirty="0">
                <a:latin typeface="Tahoma"/>
                <a:cs typeface="Tahoma"/>
              </a:rPr>
              <a:t>their</a:t>
            </a:r>
            <a:r>
              <a:rPr sz="1200" spc="25" dirty="0">
                <a:latin typeface="Tahoma"/>
                <a:cs typeface="Tahoma"/>
              </a:rPr>
              <a:t> </a:t>
            </a:r>
            <a:r>
              <a:rPr sz="1200" spc="30" dirty="0">
                <a:latin typeface="Tahoma"/>
                <a:cs typeface="Tahoma"/>
              </a:rPr>
              <a:t>own </a:t>
            </a:r>
            <a:r>
              <a:rPr sz="1200" spc="50" dirty="0">
                <a:latin typeface="Tahoma"/>
                <a:cs typeface="Tahoma"/>
              </a:rPr>
              <a:t>languages</a:t>
            </a:r>
            <a:r>
              <a:rPr sz="1200" spc="-55" dirty="0">
                <a:latin typeface="Tahoma"/>
                <a:cs typeface="Tahoma"/>
              </a:rPr>
              <a:t> </a:t>
            </a:r>
            <a:r>
              <a:rPr sz="1200" spc="-20" dirty="0">
                <a:latin typeface="Tahoma"/>
                <a:cs typeface="Tahoma"/>
              </a:rPr>
              <a:t>with </a:t>
            </a:r>
            <a:r>
              <a:rPr sz="1200" spc="45" dirty="0">
                <a:latin typeface="Tahoma"/>
                <a:cs typeface="Tahoma"/>
              </a:rPr>
              <a:t>limited</a:t>
            </a:r>
            <a:r>
              <a:rPr sz="1200" spc="-45" dirty="0">
                <a:latin typeface="Tahoma"/>
                <a:cs typeface="Tahoma"/>
              </a:rPr>
              <a:t> </a:t>
            </a:r>
            <a:r>
              <a:rPr sz="1200" spc="-10" dirty="0">
                <a:latin typeface="Tahoma"/>
                <a:cs typeface="Tahoma"/>
              </a:rPr>
              <a:t>English.</a:t>
            </a:r>
            <a:endParaRPr sz="1200">
              <a:latin typeface="Tahoma"/>
              <a:cs typeface="Tahoma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540763" y="3914140"/>
            <a:ext cx="1844039" cy="2552700"/>
            <a:chOff x="1661160" y="3914140"/>
            <a:chExt cx="1844039" cy="2552700"/>
          </a:xfrm>
        </p:grpSpPr>
        <p:sp>
          <p:nvSpPr>
            <p:cNvPr id="16" name="object 16"/>
            <p:cNvSpPr/>
            <p:nvPr/>
          </p:nvSpPr>
          <p:spPr>
            <a:xfrm>
              <a:off x="1661147" y="3914139"/>
              <a:ext cx="208915" cy="2042160"/>
            </a:xfrm>
            <a:custGeom>
              <a:avLst/>
              <a:gdLst/>
              <a:ahLst/>
              <a:cxnLst/>
              <a:rect l="l" t="t" r="r" b="b"/>
              <a:pathLst>
                <a:path w="208914" h="2042160">
                  <a:moveTo>
                    <a:pt x="208800" y="2030984"/>
                  </a:moveTo>
                  <a:lnTo>
                    <a:pt x="10680" y="2030984"/>
                  </a:lnTo>
                  <a:lnTo>
                    <a:pt x="10668" y="2037080"/>
                  </a:lnTo>
                  <a:lnTo>
                    <a:pt x="8293" y="2037080"/>
                  </a:lnTo>
                  <a:lnTo>
                    <a:pt x="8293" y="2033917"/>
                  </a:lnTo>
                  <a:lnTo>
                    <a:pt x="10668" y="2037080"/>
                  </a:lnTo>
                  <a:lnTo>
                    <a:pt x="10668" y="2030984"/>
                  </a:lnTo>
                  <a:lnTo>
                    <a:pt x="8293" y="2030984"/>
                  </a:lnTo>
                  <a:lnTo>
                    <a:pt x="8293" y="2030730"/>
                  </a:lnTo>
                  <a:lnTo>
                    <a:pt x="10680" y="2030730"/>
                  </a:lnTo>
                  <a:lnTo>
                    <a:pt x="10680" y="0"/>
                  </a:lnTo>
                  <a:lnTo>
                    <a:pt x="0" y="0"/>
                  </a:lnTo>
                  <a:lnTo>
                    <a:pt x="0" y="2030730"/>
                  </a:lnTo>
                  <a:lnTo>
                    <a:pt x="0" y="2037080"/>
                  </a:lnTo>
                  <a:lnTo>
                    <a:pt x="0" y="2042160"/>
                  </a:lnTo>
                  <a:lnTo>
                    <a:pt x="208800" y="2042160"/>
                  </a:lnTo>
                  <a:lnTo>
                    <a:pt x="208800" y="2037092"/>
                  </a:lnTo>
                  <a:lnTo>
                    <a:pt x="208800" y="2030984"/>
                  </a:lnTo>
                  <a:close/>
                </a:path>
              </a:pathLst>
            </a:custGeom>
            <a:solidFill>
              <a:srgbClr val="31444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376" y="5437632"/>
              <a:ext cx="1639824" cy="1028700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865376" y="5436108"/>
              <a:ext cx="1640205" cy="1030605"/>
            </a:xfrm>
            <a:custGeom>
              <a:avLst/>
              <a:gdLst/>
              <a:ahLst/>
              <a:cxnLst/>
              <a:rect l="l" t="t" r="r" b="b"/>
              <a:pathLst>
                <a:path w="1640204" h="1030604">
                  <a:moveTo>
                    <a:pt x="1533144" y="1030224"/>
                  </a:moveTo>
                  <a:lnTo>
                    <a:pt x="106680" y="1030224"/>
                  </a:lnTo>
                  <a:lnTo>
                    <a:pt x="85344" y="1027176"/>
                  </a:lnTo>
                  <a:lnTo>
                    <a:pt x="47244" y="1011936"/>
                  </a:lnTo>
                  <a:lnTo>
                    <a:pt x="18288" y="982980"/>
                  </a:lnTo>
                  <a:lnTo>
                    <a:pt x="1524" y="943355"/>
                  </a:lnTo>
                  <a:lnTo>
                    <a:pt x="0" y="932688"/>
                  </a:lnTo>
                  <a:lnTo>
                    <a:pt x="0" y="96012"/>
                  </a:lnTo>
                  <a:lnTo>
                    <a:pt x="1524" y="85344"/>
                  </a:lnTo>
                  <a:lnTo>
                    <a:pt x="4572" y="76200"/>
                  </a:lnTo>
                  <a:lnTo>
                    <a:pt x="7620" y="65532"/>
                  </a:lnTo>
                  <a:lnTo>
                    <a:pt x="39624" y="24384"/>
                  </a:lnTo>
                  <a:lnTo>
                    <a:pt x="74676" y="4572"/>
                  </a:lnTo>
                  <a:lnTo>
                    <a:pt x="106680" y="0"/>
                  </a:lnTo>
                  <a:lnTo>
                    <a:pt x="1533144" y="0"/>
                  </a:lnTo>
                  <a:lnTo>
                    <a:pt x="1565148" y="4572"/>
                  </a:lnTo>
                  <a:lnTo>
                    <a:pt x="1574292" y="9144"/>
                  </a:lnTo>
                  <a:lnTo>
                    <a:pt x="1577848" y="10668"/>
                  </a:lnTo>
                  <a:lnTo>
                    <a:pt x="97536" y="10668"/>
                  </a:lnTo>
                  <a:lnTo>
                    <a:pt x="86868" y="12192"/>
                  </a:lnTo>
                  <a:lnTo>
                    <a:pt x="88392" y="12192"/>
                  </a:lnTo>
                  <a:lnTo>
                    <a:pt x="77724" y="15240"/>
                  </a:lnTo>
                  <a:lnTo>
                    <a:pt x="79248" y="15240"/>
                  </a:lnTo>
                  <a:lnTo>
                    <a:pt x="68580" y="18288"/>
                  </a:lnTo>
                  <a:lnTo>
                    <a:pt x="70104" y="18288"/>
                  </a:lnTo>
                  <a:lnTo>
                    <a:pt x="60960" y="22860"/>
                  </a:lnTo>
                  <a:lnTo>
                    <a:pt x="53340" y="27432"/>
                  </a:lnTo>
                  <a:lnTo>
                    <a:pt x="47625" y="32004"/>
                  </a:lnTo>
                  <a:lnTo>
                    <a:pt x="45720" y="32004"/>
                  </a:lnTo>
                  <a:lnTo>
                    <a:pt x="38100" y="39624"/>
                  </a:lnTo>
                  <a:lnTo>
                    <a:pt x="39624" y="39624"/>
                  </a:lnTo>
                  <a:lnTo>
                    <a:pt x="32004" y="45720"/>
                  </a:lnTo>
                  <a:lnTo>
                    <a:pt x="27432" y="53340"/>
                  </a:lnTo>
                  <a:lnTo>
                    <a:pt x="21336" y="60960"/>
                  </a:lnTo>
                  <a:lnTo>
                    <a:pt x="22860" y="60960"/>
                  </a:lnTo>
                  <a:lnTo>
                    <a:pt x="18288" y="70104"/>
                  </a:lnTo>
                  <a:lnTo>
                    <a:pt x="12192" y="88392"/>
                  </a:lnTo>
                  <a:lnTo>
                    <a:pt x="10668" y="97536"/>
                  </a:lnTo>
                  <a:lnTo>
                    <a:pt x="10668" y="932688"/>
                  </a:lnTo>
                  <a:lnTo>
                    <a:pt x="12192" y="941832"/>
                  </a:lnTo>
                  <a:lnTo>
                    <a:pt x="18288" y="960120"/>
                  </a:lnTo>
                  <a:lnTo>
                    <a:pt x="22098" y="967740"/>
                  </a:lnTo>
                  <a:lnTo>
                    <a:pt x="21336" y="967740"/>
                  </a:lnTo>
                  <a:lnTo>
                    <a:pt x="27432" y="976884"/>
                  </a:lnTo>
                  <a:lnTo>
                    <a:pt x="32004" y="984504"/>
                  </a:lnTo>
                  <a:lnTo>
                    <a:pt x="39624" y="990600"/>
                  </a:lnTo>
                  <a:lnTo>
                    <a:pt x="38100" y="990600"/>
                  </a:lnTo>
                  <a:lnTo>
                    <a:pt x="53340" y="1002792"/>
                  </a:lnTo>
                  <a:lnTo>
                    <a:pt x="60960" y="1007364"/>
                  </a:lnTo>
                  <a:lnTo>
                    <a:pt x="70104" y="1011936"/>
                  </a:lnTo>
                  <a:lnTo>
                    <a:pt x="68580" y="1011936"/>
                  </a:lnTo>
                  <a:lnTo>
                    <a:pt x="79248" y="1014984"/>
                  </a:lnTo>
                  <a:lnTo>
                    <a:pt x="77724" y="1014984"/>
                  </a:lnTo>
                  <a:lnTo>
                    <a:pt x="88392" y="1016508"/>
                  </a:lnTo>
                  <a:lnTo>
                    <a:pt x="86868" y="1016508"/>
                  </a:lnTo>
                  <a:lnTo>
                    <a:pt x="97536" y="1018032"/>
                  </a:lnTo>
                  <a:lnTo>
                    <a:pt x="106680" y="1019555"/>
                  </a:lnTo>
                  <a:lnTo>
                    <a:pt x="1577848" y="1019555"/>
                  </a:lnTo>
                  <a:lnTo>
                    <a:pt x="1574292" y="1021080"/>
                  </a:lnTo>
                  <a:lnTo>
                    <a:pt x="1565148" y="1024128"/>
                  </a:lnTo>
                  <a:lnTo>
                    <a:pt x="1554480" y="1027176"/>
                  </a:lnTo>
                  <a:lnTo>
                    <a:pt x="1533144" y="1030224"/>
                  </a:lnTo>
                  <a:close/>
                </a:path>
                <a:path w="1640204" h="1030604">
                  <a:moveTo>
                    <a:pt x="1595628" y="33527"/>
                  </a:moveTo>
                  <a:lnTo>
                    <a:pt x="1586484" y="27432"/>
                  </a:lnTo>
                  <a:lnTo>
                    <a:pt x="1588008" y="27432"/>
                  </a:lnTo>
                  <a:lnTo>
                    <a:pt x="1578863" y="22860"/>
                  </a:lnTo>
                  <a:lnTo>
                    <a:pt x="1571244" y="18288"/>
                  </a:lnTo>
                  <a:lnTo>
                    <a:pt x="1552955" y="12192"/>
                  </a:lnTo>
                  <a:lnTo>
                    <a:pt x="1542288" y="10668"/>
                  </a:lnTo>
                  <a:lnTo>
                    <a:pt x="1577848" y="10668"/>
                  </a:lnTo>
                  <a:lnTo>
                    <a:pt x="1584959" y="13716"/>
                  </a:lnTo>
                  <a:lnTo>
                    <a:pt x="1592580" y="18288"/>
                  </a:lnTo>
                  <a:lnTo>
                    <a:pt x="1601724" y="24384"/>
                  </a:lnTo>
                  <a:lnTo>
                    <a:pt x="1609344" y="32004"/>
                  </a:lnTo>
                  <a:lnTo>
                    <a:pt x="1594104" y="32004"/>
                  </a:lnTo>
                  <a:lnTo>
                    <a:pt x="1595628" y="33527"/>
                  </a:lnTo>
                  <a:close/>
                </a:path>
                <a:path w="1640204" h="1030604">
                  <a:moveTo>
                    <a:pt x="45720" y="33527"/>
                  </a:moveTo>
                  <a:lnTo>
                    <a:pt x="45720" y="32004"/>
                  </a:lnTo>
                  <a:lnTo>
                    <a:pt x="47625" y="32004"/>
                  </a:lnTo>
                  <a:lnTo>
                    <a:pt x="45720" y="33527"/>
                  </a:lnTo>
                  <a:close/>
                </a:path>
                <a:path w="1640204" h="1030604">
                  <a:moveTo>
                    <a:pt x="1629918" y="969264"/>
                  </a:moveTo>
                  <a:lnTo>
                    <a:pt x="1618488" y="969264"/>
                  </a:lnTo>
                  <a:lnTo>
                    <a:pt x="1623059" y="960120"/>
                  </a:lnTo>
                  <a:lnTo>
                    <a:pt x="1621536" y="960120"/>
                  </a:lnTo>
                  <a:lnTo>
                    <a:pt x="1626108" y="950976"/>
                  </a:lnTo>
                  <a:lnTo>
                    <a:pt x="1629155" y="932688"/>
                  </a:lnTo>
                  <a:lnTo>
                    <a:pt x="1630680" y="922020"/>
                  </a:lnTo>
                  <a:lnTo>
                    <a:pt x="1630680" y="108204"/>
                  </a:lnTo>
                  <a:lnTo>
                    <a:pt x="1629155" y="97536"/>
                  </a:lnTo>
                  <a:lnTo>
                    <a:pt x="1626108" y="79248"/>
                  </a:lnTo>
                  <a:lnTo>
                    <a:pt x="1621536" y="70104"/>
                  </a:lnTo>
                  <a:lnTo>
                    <a:pt x="1623059" y="70104"/>
                  </a:lnTo>
                  <a:lnTo>
                    <a:pt x="1618488" y="60960"/>
                  </a:lnTo>
                  <a:lnTo>
                    <a:pt x="1613916" y="53340"/>
                  </a:lnTo>
                  <a:lnTo>
                    <a:pt x="1607820" y="45720"/>
                  </a:lnTo>
                  <a:lnTo>
                    <a:pt x="1594104" y="32004"/>
                  </a:lnTo>
                  <a:lnTo>
                    <a:pt x="1609344" y="32004"/>
                  </a:lnTo>
                  <a:lnTo>
                    <a:pt x="1621536" y="47244"/>
                  </a:lnTo>
                  <a:lnTo>
                    <a:pt x="1627632" y="56388"/>
                  </a:lnTo>
                  <a:lnTo>
                    <a:pt x="1632204" y="65532"/>
                  </a:lnTo>
                  <a:lnTo>
                    <a:pt x="1635251" y="76200"/>
                  </a:lnTo>
                  <a:lnTo>
                    <a:pt x="1638300" y="85344"/>
                  </a:lnTo>
                  <a:lnTo>
                    <a:pt x="1639824" y="96012"/>
                  </a:lnTo>
                  <a:lnTo>
                    <a:pt x="1639824" y="932688"/>
                  </a:lnTo>
                  <a:lnTo>
                    <a:pt x="1638300" y="943355"/>
                  </a:lnTo>
                  <a:lnTo>
                    <a:pt x="1632204" y="964692"/>
                  </a:lnTo>
                  <a:lnTo>
                    <a:pt x="1629918" y="969264"/>
                  </a:lnTo>
                  <a:close/>
                </a:path>
                <a:path w="1640204" h="1030604">
                  <a:moveTo>
                    <a:pt x="22860" y="969264"/>
                  </a:moveTo>
                  <a:lnTo>
                    <a:pt x="21336" y="967740"/>
                  </a:lnTo>
                  <a:lnTo>
                    <a:pt x="22098" y="967740"/>
                  </a:lnTo>
                  <a:lnTo>
                    <a:pt x="22860" y="969264"/>
                  </a:lnTo>
                  <a:close/>
                </a:path>
                <a:path w="1640204" h="1030604">
                  <a:moveTo>
                    <a:pt x="1577848" y="1019555"/>
                  </a:moveTo>
                  <a:lnTo>
                    <a:pt x="1533144" y="1019555"/>
                  </a:lnTo>
                  <a:lnTo>
                    <a:pt x="1543812" y="1018032"/>
                  </a:lnTo>
                  <a:lnTo>
                    <a:pt x="1542288" y="1018032"/>
                  </a:lnTo>
                  <a:lnTo>
                    <a:pt x="1552955" y="1016508"/>
                  </a:lnTo>
                  <a:lnTo>
                    <a:pt x="1562100" y="1014984"/>
                  </a:lnTo>
                  <a:lnTo>
                    <a:pt x="1571244" y="1011936"/>
                  </a:lnTo>
                  <a:lnTo>
                    <a:pt x="1578863" y="1007364"/>
                  </a:lnTo>
                  <a:lnTo>
                    <a:pt x="1588008" y="1002792"/>
                  </a:lnTo>
                  <a:lnTo>
                    <a:pt x="1586484" y="1002792"/>
                  </a:lnTo>
                  <a:lnTo>
                    <a:pt x="1595628" y="996696"/>
                  </a:lnTo>
                  <a:lnTo>
                    <a:pt x="1594104" y="996696"/>
                  </a:lnTo>
                  <a:lnTo>
                    <a:pt x="1601724" y="990600"/>
                  </a:lnTo>
                  <a:lnTo>
                    <a:pt x="1607820" y="984504"/>
                  </a:lnTo>
                  <a:lnTo>
                    <a:pt x="1613916" y="976884"/>
                  </a:lnTo>
                  <a:lnTo>
                    <a:pt x="1618488" y="967740"/>
                  </a:lnTo>
                  <a:lnTo>
                    <a:pt x="1618488" y="969264"/>
                  </a:lnTo>
                  <a:lnTo>
                    <a:pt x="1629918" y="969264"/>
                  </a:lnTo>
                  <a:lnTo>
                    <a:pt x="1627632" y="973836"/>
                  </a:lnTo>
                  <a:lnTo>
                    <a:pt x="1601724" y="1005840"/>
                  </a:lnTo>
                  <a:lnTo>
                    <a:pt x="1584959" y="1016508"/>
                  </a:lnTo>
                  <a:lnTo>
                    <a:pt x="1577848" y="1019555"/>
                  </a:lnTo>
                  <a:close/>
                </a:path>
              </a:pathLst>
            </a:custGeom>
            <a:solidFill>
              <a:srgbClr val="41565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4024886" y="5656617"/>
            <a:ext cx="1082675" cy="55689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5080" indent="-635" algn="ctr">
              <a:lnSpc>
                <a:spcPct val="93700"/>
              </a:lnSpc>
              <a:spcBef>
                <a:spcPts val="225"/>
              </a:spcBef>
            </a:pPr>
            <a:r>
              <a:rPr sz="1200" dirty="0">
                <a:latin typeface="Tahoma"/>
                <a:cs typeface="Tahoma"/>
              </a:rPr>
              <a:t>Difficulty</a:t>
            </a:r>
            <a:r>
              <a:rPr sz="1200" spc="155" dirty="0">
                <a:latin typeface="Tahoma"/>
                <a:cs typeface="Tahoma"/>
              </a:rPr>
              <a:t> </a:t>
            </a:r>
            <a:r>
              <a:rPr sz="1200" spc="-25" dirty="0">
                <a:latin typeface="Tahoma"/>
                <a:cs typeface="Tahoma"/>
              </a:rPr>
              <a:t>in </a:t>
            </a:r>
            <a:r>
              <a:rPr sz="1200" spc="35" dirty="0">
                <a:latin typeface="Tahoma"/>
                <a:cs typeface="Tahoma"/>
              </a:rPr>
              <a:t>understanding </a:t>
            </a:r>
            <a:r>
              <a:rPr sz="1200" spc="-10" dirty="0">
                <a:latin typeface="Tahoma"/>
                <a:cs typeface="Tahoma"/>
              </a:rPr>
              <a:t>instructions.</a:t>
            </a:r>
            <a:endParaRPr sz="1200">
              <a:latin typeface="Tahoma"/>
              <a:cs typeface="Tahoma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5780255" y="2638046"/>
            <a:ext cx="2357201" cy="1280158"/>
            <a:chOff x="4005072" y="2889504"/>
            <a:chExt cx="2048510" cy="1028700"/>
          </a:xfrm>
        </p:grpSpPr>
        <p:sp>
          <p:nvSpPr>
            <p:cNvPr id="21" name="object 21"/>
            <p:cNvSpPr/>
            <p:nvPr/>
          </p:nvSpPr>
          <p:spPr>
            <a:xfrm>
              <a:off x="4009644" y="2894076"/>
              <a:ext cx="2037714" cy="1019810"/>
            </a:xfrm>
            <a:custGeom>
              <a:avLst/>
              <a:gdLst/>
              <a:ahLst/>
              <a:cxnLst/>
              <a:rect l="l" t="t" r="r" b="b"/>
              <a:pathLst>
                <a:path w="2037714" h="1019810">
                  <a:moveTo>
                    <a:pt x="1935479" y="1019556"/>
                  </a:moveTo>
                  <a:lnTo>
                    <a:pt x="102108" y="1019556"/>
                  </a:lnTo>
                  <a:lnTo>
                    <a:pt x="62364" y="1011531"/>
                  </a:lnTo>
                  <a:lnTo>
                    <a:pt x="29908" y="989647"/>
                  </a:lnTo>
                  <a:lnTo>
                    <a:pt x="8024" y="957191"/>
                  </a:lnTo>
                  <a:lnTo>
                    <a:pt x="0" y="917447"/>
                  </a:lnTo>
                  <a:lnTo>
                    <a:pt x="0" y="102108"/>
                  </a:lnTo>
                  <a:lnTo>
                    <a:pt x="8024" y="62364"/>
                  </a:lnTo>
                  <a:lnTo>
                    <a:pt x="29908" y="29908"/>
                  </a:lnTo>
                  <a:lnTo>
                    <a:pt x="62364" y="8024"/>
                  </a:lnTo>
                  <a:lnTo>
                    <a:pt x="102108" y="0"/>
                  </a:lnTo>
                  <a:lnTo>
                    <a:pt x="1935479" y="0"/>
                  </a:lnTo>
                  <a:lnTo>
                    <a:pt x="1975223" y="8024"/>
                  </a:lnTo>
                  <a:lnTo>
                    <a:pt x="2007679" y="29908"/>
                  </a:lnTo>
                  <a:lnTo>
                    <a:pt x="2029563" y="62364"/>
                  </a:lnTo>
                  <a:lnTo>
                    <a:pt x="2037587" y="102108"/>
                  </a:lnTo>
                  <a:lnTo>
                    <a:pt x="2037587" y="917447"/>
                  </a:lnTo>
                  <a:lnTo>
                    <a:pt x="2029563" y="957191"/>
                  </a:lnTo>
                  <a:lnTo>
                    <a:pt x="2007679" y="989647"/>
                  </a:lnTo>
                  <a:lnTo>
                    <a:pt x="1975223" y="1011531"/>
                  </a:lnTo>
                  <a:lnTo>
                    <a:pt x="1935479" y="1019556"/>
                  </a:lnTo>
                  <a:close/>
                </a:path>
              </a:pathLst>
            </a:custGeom>
            <a:solidFill>
              <a:srgbClr val="41565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005072" y="2889504"/>
              <a:ext cx="2048510" cy="1028700"/>
            </a:xfrm>
            <a:custGeom>
              <a:avLst/>
              <a:gdLst/>
              <a:ahLst/>
              <a:cxnLst/>
              <a:rect l="l" t="t" r="r" b="b"/>
              <a:pathLst>
                <a:path w="2048510" h="1028700">
                  <a:moveTo>
                    <a:pt x="1950720" y="1028700"/>
                  </a:moveTo>
                  <a:lnTo>
                    <a:pt x="96012" y="1028700"/>
                  </a:lnTo>
                  <a:lnTo>
                    <a:pt x="85344" y="1027176"/>
                  </a:lnTo>
                  <a:lnTo>
                    <a:pt x="38100" y="1004316"/>
                  </a:lnTo>
                  <a:lnTo>
                    <a:pt x="18288" y="981455"/>
                  </a:lnTo>
                  <a:lnTo>
                    <a:pt x="12192" y="973836"/>
                  </a:lnTo>
                  <a:lnTo>
                    <a:pt x="7620" y="964692"/>
                  </a:lnTo>
                  <a:lnTo>
                    <a:pt x="1524" y="943355"/>
                  </a:lnTo>
                  <a:lnTo>
                    <a:pt x="0" y="932688"/>
                  </a:lnTo>
                  <a:lnTo>
                    <a:pt x="0" y="96012"/>
                  </a:lnTo>
                  <a:lnTo>
                    <a:pt x="12192" y="56388"/>
                  </a:lnTo>
                  <a:lnTo>
                    <a:pt x="38100" y="24384"/>
                  </a:lnTo>
                  <a:lnTo>
                    <a:pt x="74676" y="4572"/>
                  </a:lnTo>
                  <a:lnTo>
                    <a:pt x="96012" y="0"/>
                  </a:lnTo>
                  <a:lnTo>
                    <a:pt x="1950720" y="0"/>
                  </a:lnTo>
                  <a:lnTo>
                    <a:pt x="1961388" y="1524"/>
                  </a:lnTo>
                  <a:lnTo>
                    <a:pt x="1972055" y="4572"/>
                  </a:lnTo>
                  <a:lnTo>
                    <a:pt x="1982724" y="9144"/>
                  </a:lnTo>
                  <a:lnTo>
                    <a:pt x="1985772" y="10668"/>
                  </a:lnTo>
                  <a:lnTo>
                    <a:pt x="97536" y="10668"/>
                  </a:lnTo>
                  <a:lnTo>
                    <a:pt x="86868" y="12192"/>
                  </a:lnTo>
                  <a:lnTo>
                    <a:pt x="68580" y="18288"/>
                  </a:lnTo>
                  <a:lnTo>
                    <a:pt x="63500" y="21336"/>
                  </a:lnTo>
                  <a:lnTo>
                    <a:pt x="60960" y="21336"/>
                  </a:lnTo>
                  <a:lnTo>
                    <a:pt x="51816" y="27432"/>
                  </a:lnTo>
                  <a:lnTo>
                    <a:pt x="53340" y="27432"/>
                  </a:lnTo>
                  <a:lnTo>
                    <a:pt x="47625" y="32004"/>
                  </a:lnTo>
                  <a:lnTo>
                    <a:pt x="45720" y="32004"/>
                  </a:lnTo>
                  <a:lnTo>
                    <a:pt x="39624" y="38100"/>
                  </a:lnTo>
                  <a:lnTo>
                    <a:pt x="38100" y="38100"/>
                  </a:lnTo>
                  <a:lnTo>
                    <a:pt x="25908" y="53340"/>
                  </a:lnTo>
                  <a:lnTo>
                    <a:pt x="27432" y="53340"/>
                  </a:lnTo>
                  <a:lnTo>
                    <a:pt x="21336" y="60960"/>
                  </a:lnTo>
                  <a:lnTo>
                    <a:pt x="18796" y="68580"/>
                  </a:lnTo>
                  <a:lnTo>
                    <a:pt x="18288" y="68580"/>
                  </a:lnTo>
                  <a:lnTo>
                    <a:pt x="13716" y="79248"/>
                  </a:lnTo>
                  <a:lnTo>
                    <a:pt x="14804" y="79248"/>
                  </a:lnTo>
                  <a:lnTo>
                    <a:pt x="12627" y="86868"/>
                  </a:lnTo>
                  <a:lnTo>
                    <a:pt x="12192" y="86868"/>
                  </a:lnTo>
                  <a:lnTo>
                    <a:pt x="10668" y="97536"/>
                  </a:lnTo>
                  <a:lnTo>
                    <a:pt x="10668" y="932688"/>
                  </a:lnTo>
                  <a:lnTo>
                    <a:pt x="10885" y="932688"/>
                  </a:lnTo>
                  <a:lnTo>
                    <a:pt x="12192" y="941832"/>
                  </a:lnTo>
                  <a:lnTo>
                    <a:pt x="15240" y="950976"/>
                  </a:lnTo>
                  <a:lnTo>
                    <a:pt x="13716" y="950976"/>
                  </a:lnTo>
                  <a:lnTo>
                    <a:pt x="18288" y="960120"/>
                  </a:lnTo>
                  <a:lnTo>
                    <a:pt x="21336" y="967740"/>
                  </a:lnTo>
                  <a:lnTo>
                    <a:pt x="26415" y="975360"/>
                  </a:lnTo>
                  <a:lnTo>
                    <a:pt x="25908" y="975360"/>
                  </a:lnTo>
                  <a:lnTo>
                    <a:pt x="32004" y="984504"/>
                  </a:lnTo>
                  <a:lnTo>
                    <a:pt x="33223" y="984504"/>
                  </a:lnTo>
                  <a:lnTo>
                    <a:pt x="38100" y="990600"/>
                  </a:lnTo>
                  <a:lnTo>
                    <a:pt x="53340" y="1002792"/>
                  </a:lnTo>
                  <a:lnTo>
                    <a:pt x="51816" y="1002792"/>
                  </a:lnTo>
                  <a:lnTo>
                    <a:pt x="60960" y="1007364"/>
                  </a:lnTo>
                  <a:lnTo>
                    <a:pt x="68580" y="1011936"/>
                  </a:lnTo>
                  <a:lnTo>
                    <a:pt x="77724" y="1014984"/>
                  </a:lnTo>
                  <a:lnTo>
                    <a:pt x="86868" y="1016508"/>
                  </a:lnTo>
                  <a:lnTo>
                    <a:pt x="97536" y="1018032"/>
                  </a:lnTo>
                  <a:lnTo>
                    <a:pt x="96012" y="1018032"/>
                  </a:lnTo>
                  <a:lnTo>
                    <a:pt x="106680" y="1019555"/>
                  </a:lnTo>
                  <a:lnTo>
                    <a:pt x="1985772" y="1019555"/>
                  </a:lnTo>
                  <a:lnTo>
                    <a:pt x="1982724" y="1021080"/>
                  </a:lnTo>
                  <a:lnTo>
                    <a:pt x="1961388" y="1027176"/>
                  </a:lnTo>
                  <a:lnTo>
                    <a:pt x="1950720" y="1028700"/>
                  </a:lnTo>
                  <a:close/>
                </a:path>
                <a:path w="2048510" h="1028700">
                  <a:moveTo>
                    <a:pt x="1987296" y="22860"/>
                  </a:moveTo>
                  <a:lnTo>
                    <a:pt x="1978151" y="18288"/>
                  </a:lnTo>
                  <a:lnTo>
                    <a:pt x="1959864" y="12192"/>
                  </a:lnTo>
                  <a:lnTo>
                    <a:pt x="1950720" y="10668"/>
                  </a:lnTo>
                  <a:lnTo>
                    <a:pt x="1985772" y="10668"/>
                  </a:lnTo>
                  <a:lnTo>
                    <a:pt x="2001012" y="18288"/>
                  </a:lnTo>
                  <a:lnTo>
                    <a:pt x="2004822" y="21336"/>
                  </a:lnTo>
                  <a:lnTo>
                    <a:pt x="1985772" y="21336"/>
                  </a:lnTo>
                  <a:lnTo>
                    <a:pt x="1987296" y="22860"/>
                  </a:lnTo>
                  <a:close/>
                </a:path>
                <a:path w="2048510" h="1028700">
                  <a:moveTo>
                    <a:pt x="60960" y="22860"/>
                  </a:moveTo>
                  <a:lnTo>
                    <a:pt x="60960" y="21336"/>
                  </a:lnTo>
                  <a:lnTo>
                    <a:pt x="63500" y="21336"/>
                  </a:lnTo>
                  <a:lnTo>
                    <a:pt x="60960" y="22860"/>
                  </a:lnTo>
                  <a:close/>
                </a:path>
                <a:path w="2048510" h="1028700">
                  <a:moveTo>
                    <a:pt x="2008632" y="39624"/>
                  </a:moveTo>
                  <a:lnTo>
                    <a:pt x="2001012" y="32004"/>
                  </a:lnTo>
                  <a:lnTo>
                    <a:pt x="2002536" y="32004"/>
                  </a:lnTo>
                  <a:lnTo>
                    <a:pt x="1994916" y="27432"/>
                  </a:lnTo>
                  <a:lnTo>
                    <a:pt x="1985772" y="21336"/>
                  </a:lnTo>
                  <a:lnTo>
                    <a:pt x="2004822" y="21336"/>
                  </a:lnTo>
                  <a:lnTo>
                    <a:pt x="2008632" y="24384"/>
                  </a:lnTo>
                  <a:lnTo>
                    <a:pt x="2022348" y="38100"/>
                  </a:lnTo>
                  <a:lnTo>
                    <a:pt x="2008632" y="38100"/>
                  </a:lnTo>
                  <a:lnTo>
                    <a:pt x="2008632" y="39624"/>
                  </a:lnTo>
                  <a:close/>
                </a:path>
                <a:path w="2048510" h="1028700">
                  <a:moveTo>
                    <a:pt x="45720" y="33528"/>
                  </a:moveTo>
                  <a:lnTo>
                    <a:pt x="45720" y="32004"/>
                  </a:lnTo>
                  <a:lnTo>
                    <a:pt x="47625" y="32004"/>
                  </a:lnTo>
                  <a:lnTo>
                    <a:pt x="45720" y="33528"/>
                  </a:lnTo>
                  <a:close/>
                </a:path>
                <a:path w="2048510" h="1028700">
                  <a:moveTo>
                    <a:pt x="38100" y="39624"/>
                  </a:moveTo>
                  <a:lnTo>
                    <a:pt x="38100" y="38100"/>
                  </a:lnTo>
                  <a:lnTo>
                    <a:pt x="39624" y="38100"/>
                  </a:lnTo>
                  <a:lnTo>
                    <a:pt x="38100" y="39624"/>
                  </a:lnTo>
                  <a:close/>
                </a:path>
                <a:path w="2048510" h="1028700">
                  <a:moveTo>
                    <a:pt x="2029968" y="70104"/>
                  </a:moveTo>
                  <a:lnTo>
                    <a:pt x="2025396" y="60960"/>
                  </a:lnTo>
                  <a:lnTo>
                    <a:pt x="2020824" y="53340"/>
                  </a:lnTo>
                  <a:lnTo>
                    <a:pt x="2008632" y="38100"/>
                  </a:lnTo>
                  <a:lnTo>
                    <a:pt x="2022348" y="38100"/>
                  </a:lnTo>
                  <a:lnTo>
                    <a:pt x="2023872" y="39624"/>
                  </a:lnTo>
                  <a:lnTo>
                    <a:pt x="2029968" y="47244"/>
                  </a:lnTo>
                  <a:lnTo>
                    <a:pt x="2039112" y="65532"/>
                  </a:lnTo>
                  <a:lnTo>
                    <a:pt x="2040128" y="68580"/>
                  </a:lnTo>
                  <a:lnTo>
                    <a:pt x="2029968" y="68580"/>
                  </a:lnTo>
                  <a:lnTo>
                    <a:pt x="2029968" y="70104"/>
                  </a:lnTo>
                  <a:close/>
                </a:path>
                <a:path w="2048510" h="1028700">
                  <a:moveTo>
                    <a:pt x="18288" y="70104"/>
                  </a:moveTo>
                  <a:lnTo>
                    <a:pt x="18288" y="68580"/>
                  </a:lnTo>
                  <a:lnTo>
                    <a:pt x="18796" y="68580"/>
                  </a:lnTo>
                  <a:lnTo>
                    <a:pt x="18288" y="70104"/>
                  </a:lnTo>
                  <a:close/>
                </a:path>
                <a:path w="2048510" h="1028700">
                  <a:moveTo>
                    <a:pt x="2033016" y="79248"/>
                  </a:moveTo>
                  <a:lnTo>
                    <a:pt x="2029968" y="68580"/>
                  </a:lnTo>
                  <a:lnTo>
                    <a:pt x="2040128" y="68580"/>
                  </a:lnTo>
                  <a:lnTo>
                    <a:pt x="2042160" y="74676"/>
                  </a:lnTo>
                  <a:lnTo>
                    <a:pt x="2043030" y="77724"/>
                  </a:lnTo>
                  <a:lnTo>
                    <a:pt x="2033016" y="77724"/>
                  </a:lnTo>
                  <a:lnTo>
                    <a:pt x="2033016" y="79248"/>
                  </a:lnTo>
                  <a:close/>
                </a:path>
                <a:path w="2048510" h="1028700">
                  <a:moveTo>
                    <a:pt x="14804" y="79248"/>
                  </a:moveTo>
                  <a:lnTo>
                    <a:pt x="13716" y="79248"/>
                  </a:lnTo>
                  <a:lnTo>
                    <a:pt x="15240" y="77724"/>
                  </a:lnTo>
                  <a:lnTo>
                    <a:pt x="14804" y="79248"/>
                  </a:lnTo>
                  <a:close/>
                </a:path>
                <a:path w="2048510" h="1028700">
                  <a:moveTo>
                    <a:pt x="2034540" y="88392"/>
                  </a:moveTo>
                  <a:lnTo>
                    <a:pt x="2033016" y="77724"/>
                  </a:lnTo>
                  <a:lnTo>
                    <a:pt x="2043030" y="77724"/>
                  </a:lnTo>
                  <a:lnTo>
                    <a:pt x="2045208" y="85344"/>
                  </a:lnTo>
                  <a:lnTo>
                    <a:pt x="2045425" y="86868"/>
                  </a:lnTo>
                  <a:lnTo>
                    <a:pt x="2034540" y="86868"/>
                  </a:lnTo>
                  <a:lnTo>
                    <a:pt x="2034540" y="88392"/>
                  </a:lnTo>
                  <a:close/>
                </a:path>
                <a:path w="2048510" h="1028700">
                  <a:moveTo>
                    <a:pt x="12192" y="88392"/>
                  </a:moveTo>
                  <a:lnTo>
                    <a:pt x="12192" y="86868"/>
                  </a:lnTo>
                  <a:lnTo>
                    <a:pt x="12627" y="86868"/>
                  </a:lnTo>
                  <a:lnTo>
                    <a:pt x="12192" y="88392"/>
                  </a:lnTo>
                  <a:close/>
                </a:path>
                <a:path w="2048510" h="1028700">
                  <a:moveTo>
                    <a:pt x="2037588" y="108204"/>
                  </a:moveTo>
                  <a:lnTo>
                    <a:pt x="2034540" y="86868"/>
                  </a:lnTo>
                  <a:lnTo>
                    <a:pt x="2045425" y="86868"/>
                  </a:lnTo>
                  <a:lnTo>
                    <a:pt x="2048255" y="106680"/>
                  </a:lnTo>
                  <a:lnTo>
                    <a:pt x="2037588" y="106680"/>
                  </a:lnTo>
                  <a:lnTo>
                    <a:pt x="2037588" y="108204"/>
                  </a:lnTo>
                  <a:close/>
                </a:path>
                <a:path w="2048510" h="1028700">
                  <a:moveTo>
                    <a:pt x="2046732" y="932688"/>
                  </a:moveTo>
                  <a:lnTo>
                    <a:pt x="2036064" y="932688"/>
                  </a:lnTo>
                  <a:lnTo>
                    <a:pt x="2037588" y="922020"/>
                  </a:lnTo>
                  <a:lnTo>
                    <a:pt x="2037588" y="106680"/>
                  </a:lnTo>
                  <a:lnTo>
                    <a:pt x="2048255" y="106680"/>
                  </a:lnTo>
                  <a:lnTo>
                    <a:pt x="2048255" y="922020"/>
                  </a:lnTo>
                  <a:lnTo>
                    <a:pt x="2046732" y="932688"/>
                  </a:lnTo>
                  <a:close/>
                </a:path>
                <a:path w="2048510" h="1028700">
                  <a:moveTo>
                    <a:pt x="10885" y="932688"/>
                  </a:moveTo>
                  <a:lnTo>
                    <a:pt x="10668" y="932688"/>
                  </a:lnTo>
                  <a:lnTo>
                    <a:pt x="10668" y="931164"/>
                  </a:lnTo>
                  <a:lnTo>
                    <a:pt x="10885" y="932688"/>
                  </a:lnTo>
                  <a:close/>
                </a:path>
                <a:path w="2048510" h="1028700">
                  <a:moveTo>
                    <a:pt x="2032711" y="976884"/>
                  </a:moveTo>
                  <a:lnTo>
                    <a:pt x="2020824" y="976884"/>
                  </a:lnTo>
                  <a:lnTo>
                    <a:pt x="2025396" y="967740"/>
                  </a:lnTo>
                  <a:lnTo>
                    <a:pt x="2029968" y="960120"/>
                  </a:lnTo>
                  <a:lnTo>
                    <a:pt x="2033016" y="950976"/>
                  </a:lnTo>
                  <a:lnTo>
                    <a:pt x="2034540" y="941832"/>
                  </a:lnTo>
                  <a:lnTo>
                    <a:pt x="2036064" y="931164"/>
                  </a:lnTo>
                  <a:lnTo>
                    <a:pt x="2036064" y="932688"/>
                  </a:lnTo>
                  <a:lnTo>
                    <a:pt x="2046732" y="932688"/>
                  </a:lnTo>
                  <a:lnTo>
                    <a:pt x="2045208" y="943355"/>
                  </a:lnTo>
                  <a:lnTo>
                    <a:pt x="2039112" y="964692"/>
                  </a:lnTo>
                  <a:lnTo>
                    <a:pt x="2034540" y="973836"/>
                  </a:lnTo>
                  <a:lnTo>
                    <a:pt x="2032711" y="976884"/>
                  </a:lnTo>
                  <a:close/>
                </a:path>
                <a:path w="2048510" h="1028700">
                  <a:moveTo>
                    <a:pt x="27432" y="976884"/>
                  </a:moveTo>
                  <a:lnTo>
                    <a:pt x="25908" y="975360"/>
                  </a:lnTo>
                  <a:lnTo>
                    <a:pt x="26415" y="975360"/>
                  </a:lnTo>
                  <a:lnTo>
                    <a:pt x="27432" y="976884"/>
                  </a:lnTo>
                  <a:close/>
                </a:path>
                <a:path w="2048510" h="1028700">
                  <a:moveTo>
                    <a:pt x="2027935" y="984504"/>
                  </a:moveTo>
                  <a:lnTo>
                    <a:pt x="2014728" y="984504"/>
                  </a:lnTo>
                  <a:lnTo>
                    <a:pt x="2020824" y="975360"/>
                  </a:lnTo>
                  <a:lnTo>
                    <a:pt x="2020824" y="976884"/>
                  </a:lnTo>
                  <a:lnTo>
                    <a:pt x="2032711" y="976884"/>
                  </a:lnTo>
                  <a:lnTo>
                    <a:pt x="2029968" y="981455"/>
                  </a:lnTo>
                  <a:lnTo>
                    <a:pt x="2027935" y="984504"/>
                  </a:lnTo>
                  <a:close/>
                </a:path>
                <a:path w="2048510" h="1028700">
                  <a:moveTo>
                    <a:pt x="33223" y="984504"/>
                  </a:moveTo>
                  <a:lnTo>
                    <a:pt x="32004" y="984504"/>
                  </a:lnTo>
                  <a:lnTo>
                    <a:pt x="32004" y="982980"/>
                  </a:lnTo>
                  <a:lnTo>
                    <a:pt x="33223" y="984504"/>
                  </a:lnTo>
                  <a:close/>
                </a:path>
                <a:path w="2048510" h="1028700">
                  <a:moveTo>
                    <a:pt x="1985772" y="1019555"/>
                  </a:moveTo>
                  <a:lnTo>
                    <a:pt x="1940051" y="1019555"/>
                  </a:lnTo>
                  <a:lnTo>
                    <a:pt x="1950720" y="1018032"/>
                  </a:lnTo>
                  <a:lnTo>
                    <a:pt x="1969008" y="1014984"/>
                  </a:lnTo>
                  <a:lnTo>
                    <a:pt x="1978151" y="1011936"/>
                  </a:lnTo>
                  <a:lnTo>
                    <a:pt x="1987296" y="1007364"/>
                  </a:lnTo>
                  <a:lnTo>
                    <a:pt x="1985772" y="1007364"/>
                  </a:lnTo>
                  <a:lnTo>
                    <a:pt x="1994916" y="1002792"/>
                  </a:lnTo>
                  <a:lnTo>
                    <a:pt x="2002536" y="996696"/>
                  </a:lnTo>
                  <a:lnTo>
                    <a:pt x="2001012" y="996696"/>
                  </a:lnTo>
                  <a:lnTo>
                    <a:pt x="2008632" y="990600"/>
                  </a:lnTo>
                  <a:lnTo>
                    <a:pt x="2014728" y="982980"/>
                  </a:lnTo>
                  <a:lnTo>
                    <a:pt x="2014728" y="984504"/>
                  </a:lnTo>
                  <a:lnTo>
                    <a:pt x="2027935" y="984504"/>
                  </a:lnTo>
                  <a:lnTo>
                    <a:pt x="2023872" y="990600"/>
                  </a:lnTo>
                  <a:lnTo>
                    <a:pt x="2016251" y="998220"/>
                  </a:lnTo>
                  <a:lnTo>
                    <a:pt x="2001012" y="1010412"/>
                  </a:lnTo>
                  <a:lnTo>
                    <a:pt x="1991868" y="1016508"/>
                  </a:lnTo>
                  <a:lnTo>
                    <a:pt x="1985772" y="10195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5945173" y="2662071"/>
            <a:ext cx="2058612" cy="1252587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487680" marR="5080" indent="-475615">
              <a:lnSpc>
                <a:spcPts val="2350"/>
              </a:lnSpc>
              <a:spcBef>
                <a:spcPts val="365"/>
              </a:spcBef>
            </a:pPr>
            <a:r>
              <a:rPr sz="2150" b="1" spc="-45" dirty="0">
                <a:solidFill>
                  <a:srgbClr val="FFFFFF"/>
                </a:solidFill>
                <a:latin typeface="Tahoma"/>
                <a:cs typeface="Tahoma"/>
              </a:rPr>
              <a:t>Generational </a:t>
            </a:r>
            <a:r>
              <a:rPr sz="2150" b="1" spc="-20" dirty="0">
                <a:solidFill>
                  <a:srgbClr val="FFFFFF"/>
                </a:solidFill>
                <a:latin typeface="Tahoma"/>
                <a:cs typeface="Tahoma"/>
              </a:rPr>
              <a:t>Gaps:</a:t>
            </a:r>
            <a:r>
              <a:rPr lang="en-GB" sz="2150" b="1" spc="-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lang="en-US" sz="2800" b="1" spc="-10" dirty="0">
                <a:solidFill>
                  <a:srgbClr val="FFFFFF"/>
                </a:solidFill>
                <a:latin typeface="Tahoma"/>
                <a:cs typeface="Tahoma"/>
              </a:rPr>
              <a:t>:</a:t>
            </a:r>
            <a:r>
              <a:rPr lang="en-US" sz="2800" dirty="0"/>
              <a:t> </a:t>
            </a:r>
            <a:r>
              <a:rPr lang="en-US" dirty="0"/>
              <a:t>Al-Mutairi,</a:t>
            </a:r>
            <a:r>
              <a:rPr lang="en-US" spc="40" dirty="0"/>
              <a:t> </a:t>
            </a:r>
            <a:r>
              <a:rPr lang="en-US" dirty="0"/>
              <a:t>F.(2025).</a:t>
            </a:r>
            <a:r>
              <a:rPr lang="en-US" spc="30" dirty="0"/>
              <a:t> </a:t>
            </a:r>
            <a:endParaRPr dirty="0">
              <a:latin typeface="Tahoma"/>
              <a:cs typeface="Tahoma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6087367" y="3914140"/>
            <a:ext cx="1845945" cy="1280160"/>
            <a:chOff x="4207764" y="3914140"/>
            <a:chExt cx="1845945" cy="1280160"/>
          </a:xfrm>
        </p:grpSpPr>
        <p:sp>
          <p:nvSpPr>
            <p:cNvPr id="25" name="object 25"/>
            <p:cNvSpPr/>
            <p:nvPr/>
          </p:nvSpPr>
          <p:spPr>
            <a:xfrm>
              <a:off x="4207764" y="3914139"/>
              <a:ext cx="210820" cy="769620"/>
            </a:xfrm>
            <a:custGeom>
              <a:avLst/>
              <a:gdLst/>
              <a:ahLst/>
              <a:cxnLst/>
              <a:rect l="l" t="t" r="r" b="b"/>
              <a:pathLst>
                <a:path w="210820" h="769620">
                  <a:moveTo>
                    <a:pt x="210312" y="758456"/>
                  </a:moveTo>
                  <a:lnTo>
                    <a:pt x="10668" y="758456"/>
                  </a:lnTo>
                  <a:lnTo>
                    <a:pt x="8369" y="758456"/>
                  </a:lnTo>
                  <a:lnTo>
                    <a:pt x="8369" y="758190"/>
                  </a:lnTo>
                  <a:lnTo>
                    <a:pt x="10668" y="758190"/>
                  </a:lnTo>
                  <a:lnTo>
                    <a:pt x="10668" y="0"/>
                  </a:lnTo>
                  <a:lnTo>
                    <a:pt x="0" y="0"/>
                  </a:lnTo>
                  <a:lnTo>
                    <a:pt x="0" y="758190"/>
                  </a:lnTo>
                  <a:lnTo>
                    <a:pt x="0" y="763270"/>
                  </a:lnTo>
                  <a:lnTo>
                    <a:pt x="0" y="769620"/>
                  </a:lnTo>
                  <a:lnTo>
                    <a:pt x="210312" y="769620"/>
                  </a:lnTo>
                  <a:lnTo>
                    <a:pt x="210312" y="763270"/>
                  </a:lnTo>
                  <a:lnTo>
                    <a:pt x="8369" y="763270"/>
                  </a:lnTo>
                  <a:lnTo>
                    <a:pt x="8369" y="760730"/>
                  </a:lnTo>
                  <a:lnTo>
                    <a:pt x="10668" y="763028"/>
                  </a:lnTo>
                  <a:lnTo>
                    <a:pt x="210312" y="763028"/>
                  </a:lnTo>
                  <a:lnTo>
                    <a:pt x="210312" y="758456"/>
                  </a:lnTo>
                  <a:close/>
                </a:path>
              </a:pathLst>
            </a:custGeom>
            <a:solidFill>
              <a:srgbClr val="31444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413503" y="4162044"/>
              <a:ext cx="1638300" cy="1031747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4411979" y="4163568"/>
              <a:ext cx="1641475" cy="1028700"/>
            </a:xfrm>
            <a:custGeom>
              <a:avLst/>
              <a:gdLst/>
              <a:ahLst/>
              <a:cxnLst/>
              <a:rect l="l" t="t" r="r" b="b"/>
              <a:pathLst>
                <a:path w="1641475" h="1028700">
                  <a:moveTo>
                    <a:pt x="1543812" y="1028700"/>
                  </a:moveTo>
                  <a:lnTo>
                    <a:pt x="96012" y="1028700"/>
                  </a:lnTo>
                  <a:lnTo>
                    <a:pt x="85344" y="1027176"/>
                  </a:lnTo>
                  <a:lnTo>
                    <a:pt x="76200" y="1024128"/>
                  </a:lnTo>
                  <a:lnTo>
                    <a:pt x="65532" y="1019555"/>
                  </a:lnTo>
                  <a:lnTo>
                    <a:pt x="56388" y="1016508"/>
                  </a:lnTo>
                  <a:lnTo>
                    <a:pt x="24384" y="989076"/>
                  </a:lnTo>
                  <a:lnTo>
                    <a:pt x="4572" y="954024"/>
                  </a:lnTo>
                  <a:lnTo>
                    <a:pt x="0" y="922020"/>
                  </a:lnTo>
                  <a:lnTo>
                    <a:pt x="0" y="106680"/>
                  </a:lnTo>
                  <a:lnTo>
                    <a:pt x="4572" y="74676"/>
                  </a:lnTo>
                  <a:lnTo>
                    <a:pt x="9144" y="65532"/>
                  </a:lnTo>
                  <a:lnTo>
                    <a:pt x="13716" y="54864"/>
                  </a:lnTo>
                  <a:lnTo>
                    <a:pt x="47244" y="18288"/>
                  </a:lnTo>
                  <a:lnTo>
                    <a:pt x="76200" y="4572"/>
                  </a:lnTo>
                  <a:lnTo>
                    <a:pt x="85344" y="1524"/>
                  </a:lnTo>
                  <a:lnTo>
                    <a:pt x="96012" y="0"/>
                  </a:lnTo>
                  <a:lnTo>
                    <a:pt x="1543812" y="0"/>
                  </a:lnTo>
                  <a:lnTo>
                    <a:pt x="1554480" y="1524"/>
                  </a:lnTo>
                  <a:lnTo>
                    <a:pt x="1575816" y="7620"/>
                  </a:lnTo>
                  <a:lnTo>
                    <a:pt x="1581912" y="10668"/>
                  </a:lnTo>
                  <a:lnTo>
                    <a:pt x="97536" y="10668"/>
                  </a:lnTo>
                  <a:lnTo>
                    <a:pt x="86868" y="12192"/>
                  </a:lnTo>
                  <a:lnTo>
                    <a:pt x="88392" y="12192"/>
                  </a:lnTo>
                  <a:lnTo>
                    <a:pt x="77724" y="13716"/>
                  </a:lnTo>
                  <a:lnTo>
                    <a:pt x="79248" y="13716"/>
                  </a:lnTo>
                  <a:lnTo>
                    <a:pt x="73152" y="16764"/>
                  </a:lnTo>
                  <a:lnTo>
                    <a:pt x="70104" y="16764"/>
                  </a:lnTo>
                  <a:lnTo>
                    <a:pt x="60960" y="21336"/>
                  </a:lnTo>
                  <a:lnTo>
                    <a:pt x="53340" y="25908"/>
                  </a:lnTo>
                  <a:lnTo>
                    <a:pt x="38100" y="38100"/>
                  </a:lnTo>
                  <a:lnTo>
                    <a:pt x="39624" y="38100"/>
                  </a:lnTo>
                  <a:lnTo>
                    <a:pt x="32004" y="45720"/>
                  </a:lnTo>
                  <a:lnTo>
                    <a:pt x="32512" y="45720"/>
                  </a:lnTo>
                  <a:lnTo>
                    <a:pt x="28448" y="51816"/>
                  </a:lnTo>
                  <a:lnTo>
                    <a:pt x="27432" y="51816"/>
                  </a:lnTo>
                  <a:lnTo>
                    <a:pt x="22860" y="60960"/>
                  </a:lnTo>
                  <a:lnTo>
                    <a:pt x="18288" y="68580"/>
                  </a:lnTo>
                  <a:lnTo>
                    <a:pt x="12192" y="86868"/>
                  </a:lnTo>
                  <a:lnTo>
                    <a:pt x="10885" y="96012"/>
                  </a:lnTo>
                  <a:lnTo>
                    <a:pt x="10668" y="96012"/>
                  </a:lnTo>
                  <a:lnTo>
                    <a:pt x="10668" y="931164"/>
                  </a:lnTo>
                  <a:lnTo>
                    <a:pt x="12192" y="941832"/>
                  </a:lnTo>
                  <a:lnTo>
                    <a:pt x="12627" y="941832"/>
                  </a:lnTo>
                  <a:lnTo>
                    <a:pt x="15240" y="950976"/>
                  </a:lnTo>
                  <a:lnTo>
                    <a:pt x="15675" y="950976"/>
                  </a:lnTo>
                  <a:lnTo>
                    <a:pt x="18288" y="960120"/>
                  </a:lnTo>
                  <a:lnTo>
                    <a:pt x="19049" y="960120"/>
                  </a:lnTo>
                  <a:lnTo>
                    <a:pt x="22860" y="967740"/>
                  </a:lnTo>
                  <a:lnTo>
                    <a:pt x="27432" y="975360"/>
                  </a:lnTo>
                  <a:lnTo>
                    <a:pt x="33528" y="982980"/>
                  </a:lnTo>
                  <a:lnTo>
                    <a:pt x="32004" y="982980"/>
                  </a:lnTo>
                  <a:lnTo>
                    <a:pt x="45720" y="996696"/>
                  </a:lnTo>
                  <a:lnTo>
                    <a:pt x="53340" y="1001268"/>
                  </a:lnTo>
                  <a:lnTo>
                    <a:pt x="60960" y="1007364"/>
                  </a:lnTo>
                  <a:lnTo>
                    <a:pt x="64007" y="1007364"/>
                  </a:lnTo>
                  <a:lnTo>
                    <a:pt x="70104" y="1010412"/>
                  </a:lnTo>
                  <a:lnTo>
                    <a:pt x="79248" y="1013460"/>
                  </a:lnTo>
                  <a:lnTo>
                    <a:pt x="77724" y="1013460"/>
                  </a:lnTo>
                  <a:lnTo>
                    <a:pt x="88392" y="1016508"/>
                  </a:lnTo>
                  <a:lnTo>
                    <a:pt x="86868" y="1016508"/>
                  </a:lnTo>
                  <a:lnTo>
                    <a:pt x="97536" y="1018032"/>
                  </a:lnTo>
                  <a:lnTo>
                    <a:pt x="1580387" y="1018032"/>
                  </a:lnTo>
                  <a:lnTo>
                    <a:pt x="1575816" y="1019555"/>
                  </a:lnTo>
                  <a:lnTo>
                    <a:pt x="1565148" y="1024128"/>
                  </a:lnTo>
                  <a:lnTo>
                    <a:pt x="1554480" y="1027176"/>
                  </a:lnTo>
                  <a:lnTo>
                    <a:pt x="1543812" y="1028700"/>
                  </a:lnTo>
                  <a:close/>
                </a:path>
                <a:path w="1641475" h="1028700">
                  <a:moveTo>
                    <a:pt x="1571244" y="18288"/>
                  </a:moveTo>
                  <a:lnTo>
                    <a:pt x="1562100" y="13716"/>
                  </a:lnTo>
                  <a:lnTo>
                    <a:pt x="1543812" y="10668"/>
                  </a:lnTo>
                  <a:lnTo>
                    <a:pt x="1581912" y="10668"/>
                  </a:lnTo>
                  <a:lnTo>
                    <a:pt x="1584959" y="12192"/>
                  </a:lnTo>
                  <a:lnTo>
                    <a:pt x="1591818" y="16764"/>
                  </a:lnTo>
                  <a:lnTo>
                    <a:pt x="1571244" y="16764"/>
                  </a:lnTo>
                  <a:lnTo>
                    <a:pt x="1571244" y="18288"/>
                  </a:lnTo>
                  <a:close/>
                </a:path>
                <a:path w="1641475" h="1028700">
                  <a:moveTo>
                    <a:pt x="70104" y="18288"/>
                  </a:moveTo>
                  <a:lnTo>
                    <a:pt x="70104" y="16764"/>
                  </a:lnTo>
                  <a:lnTo>
                    <a:pt x="73152" y="16764"/>
                  </a:lnTo>
                  <a:lnTo>
                    <a:pt x="70104" y="18288"/>
                  </a:lnTo>
                  <a:close/>
                </a:path>
                <a:path w="1641475" h="1028700">
                  <a:moveTo>
                    <a:pt x="1607820" y="45720"/>
                  </a:moveTo>
                  <a:lnTo>
                    <a:pt x="1601724" y="38100"/>
                  </a:lnTo>
                  <a:lnTo>
                    <a:pt x="1595628" y="32004"/>
                  </a:lnTo>
                  <a:lnTo>
                    <a:pt x="1588008" y="25908"/>
                  </a:lnTo>
                  <a:lnTo>
                    <a:pt x="1578863" y="21336"/>
                  </a:lnTo>
                  <a:lnTo>
                    <a:pt x="1580388" y="21336"/>
                  </a:lnTo>
                  <a:lnTo>
                    <a:pt x="1571244" y="16764"/>
                  </a:lnTo>
                  <a:lnTo>
                    <a:pt x="1591818" y="16764"/>
                  </a:lnTo>
                  <a:lnTo>
                    <a:pt x="1594104" y="18288"/>
                  </a:lnTo>
                  <a:lnTo>
                    <a:pt x="1609344" y="30480"/>
                  </a:lnTo>
                  <a:lnTo>
                    <a:pt x="1616964" y="38100"/>
                  </a:lnTo>
                  <a:lnTo>
                    <a:pt x="1621027" y="44196"/>
                  </a:lnTo>
                  <a:lnTo>
                    <a:pt x="1607820" y="44196"/>
                  </a:lnTo>
                  <a:lnTo>
                    <a:pt x="1607820" y="45720"/>
                  </a:lnTo>
                  <a:close/>
                </a:path>
                <a:path w="1641475" h="1028700">
                  <a:moveTo>
                    <a:pt x="32512" y="45720"/>
                  </a:moveTo>
                  <a:lnTo>
                    <a:pt x="32004" y="45720"/>
                  </a:lnTo>
                  <a:lnTo>
                    <a:pt x="33528" y="44196"/>
                  </a:lnTo>
                  <a:lnTo>
                    <a:pt x="32512" y="45720"/>
                  </a:lnTo>
                  <a:close/>
                </a:path>
                <a:path w="1641475" h="1028700">
                  <a:moveTo>
                    <a:pt x="1613916" y="53340"/>
                  </a:moveTo>
                  <a:lnTo>
                    <a:pt x="1607820" y="44196"/>
                  </a:lnTo>
                  <a:lnTo>
                    <a:pt x="1621027" y="44196"/>
                  </a:lnTo>
                  <a:lnTo>
                    <a:pt x="1623059" y="47244"/>
                  </a:lnTo>
                  <a:lnTo>
                    <a:pt x="1625803" y="51816"/>
                  </a:lnTo>
                  <a:lnTo>
                    <a:pt x="1613916" y="51816"/>
                  </a:lnTo>
                  <a:lnTo>
                    <a:pt x="1613916" y="53340"/>
                  </a:lnTo>
                  <a:close/>
                </a:path>
                <a:path w="1641475" h="1028700">
                  <a:moveTo>
                    <a:pt x="27432" y="53340"/>
                  </a:moveTo>
                  <a:lnTo>
                    <a:pt x="27432" y="51816"/>
                  </a:lnTo>
                  <a:lnTo>
                    <a:pt x="28448" y="51816"/>
                  </a:lnTo>
                  <a:lnTo>
                    <a:pt x="27432" y="53340"/>
                  </a:lnTo>
                  <a:close/>
                </a:path>
                <a:path w="1641475" h="1028700">
                  <a:moveTo>
                    <a:pt x="1629155" y="97536"/>
                  </a:moveTo>
                  <a:lnTo>
                    <a:pt x="1627632" y="86868"/>
                  </a:lnTo>
                  <a:lnTo>
                    <a:pt x="1626108" y="77724"/>
                  </a:lnTo>
                  <a:lnTo>
                    <a:pt x="1623059" y="68580"/>
                  </a:lnTo>
                  <a:lnTo>
                    <a:pt x="1618488" y="60960"/>
                  </a:lnTo>
                  <a:lnTo>
                    <a:pt x="1613916" y="51816"/>
                  </a:lnTo>
                  <a:lnTo>
                    <a:pt x="1625803" y="51816"/>
                  </a:lnTo>
                  <a:lnTo>
                    <a:pt x="1627632" y="54864"/>
                  </a:lnTo>
                  <a:lnTo>
                    <a:pt x="1632204" y="65532"/>
                  </a:lnTo>
                  <a:lnTo>
                    <a:pt x="1635251" y="74676"/>
                  </a:lnTo>
                  <a:lnTo>
                    <a:pt x="1638300" y="85344"/>
                  </a:lnTo>
                  <a:lnTo>
                    <a:pt x="1639824" y="96012"/>
                  </a:lnTo>
                  <a:lnTo>
                    <a:pt x="1629155" y="96012"/>
                  </a:lnTo>
                  <a:lnTo>
                    <a:pt x="1629155" y="97536"/>
                  </a:lnTo>
                  <a:close/>
                </a:path>
                <a:path w="1641475" h="1028700">
                  <a:moveTo>
                    <a:pt x="10668" y="97536"/>
                  </a:moveTo>
                  <a:lnTo>
                    <a:pt x="10668" y="96012"/>
                  </a:lnTo>
                  <a:lnTo>
                    <a:pt x="10885" y="96012"/>
                  </a:lnTo>
                  <a:lnTo>
                    <a:pt x="10668" y="97536"/>
                  </a:lnTo>
                  <a:close/>
                </a:path>
                <a:path w="1641475" h="1028700">
                  <a:moveTo>
                    <a:pt x="1638517" y="941832"/>
                  </a:moveTo>
                  <a:lnTo>
                    <a:pt x="1627632" y="941832"/>
                  </a:lnTo>
                  <a:lnTo>
                    <a:pt x="1629155" y="931164"/>
                  </a:lnTo>
                  <a:lnTo>
                    <a:pt x="1630680" y="922020"/>
                  </a:lnTo>
                  <a:lnTo>
                    <a:pt x="1630680" y="106680"/>
                  </a:lnTo>
                  <a:lnTo>
                    <a:pt x="1629155" y="96012"/>
                  </a:lnTo>
                  <a:lnTo>
                    <a:pt x="1639824" y="96012"/>
                  </a:lnTo>
                  <a:lnTo>
                    <a:pt x="1641348" y="106680"/>
                  </a:lnTo>
                  <a:lnTo>
                    <a:pt x="1641348" y="922020"/>
                  </a:lnTo>
                  <a:lnTo>
                    <a:pt x="1638517" y="941832"/>
                  </a:lnTo>
                  <a:close/>
                </a:path>
                <a:path w="1641475" h="1028700">
                  <a:moveTo>
                    <a:pt x="12627" y="941832"/>
                  </a:moveTo>
                  <a:lnTo>
                    <a:pt x="12192" y="941832"/>
                  </a:lnTo>
                  <a:lnTo>
                    <a:pt x="12192" y="940307"/>
                  </a:lnTo>
                  <a:lnTo>
                    <a:pt x="12627" y="941832"/>
                  </a:lnTo>
                  <a:close/>
                </a:path>
                <a:path w="1641475" h="1028700">
                  <a:moveTo>
                    <a:pt x="1636122" y="950976"/>
                  </a:moveTo>
                  <a:lnTo>
                    <a:pt x="1626108" y="950976"/>
                  </a:lnTo>
                  <a:lnTo>
                    <a:pt x="1627632" y="940307"/>
                  </a:lnTo>
                  <a:lnTo>
                    <a:pt x="1627632" y="941832"/>
                  </a:lnTo>
                  <a:lnTo>
                    <a:pt x="1638517" y="941832"/>
                  </a:lnTo>
                  <a:lnTo>
                    <a:pt x="1638300" y="943355"/>
                  </a:lnTo>
                  <a:lnTo>
                    <a:pt x="1636122" y="950976"/>
                  </a:lnTo>
                  <a:close/>
                </a:path>
                <a:path w="1641475" h="1028700">
                  <a:moveTo>
                    <a:pt x="15675" y="950976"/>
                  </a:moveTo>
                  <a:lnTo>
                    <a:pt x="15240" y="950976"/>
                  </a:lnTo>
                  <a:lnTo>
                    <a:pt x="15240" y="949452"/>
                  </a:lnTo>
                  <a:lnTo>
                    <a:pt x="15675" y="950976"/>
                  </a:lnTo>
                  <a:close/>
                </a:path>
                <a:path w="1641475" h="1028700">
                  <a:moveTo>
                    <a:pt x="1633220" y="960120"/>
                  </a:moveTo>
                  <a:lnTo>
                    <a:pt x="1623059" y="960120"/>
                  </a:lnTo>
                  <a:lnTo>
                    <a:pt x="1626108" y="949452"/>
                  </a:lnTo>
                  <a:lnTo>
                    <a:pt x="1626108" y="950976"/>
                  </a:lnTo>
                  <a:lnTo>
                    <a:pt x="1636122" y="950976"/>
                  </a:lnTo>
                  <a:lnTo>
                    <a:pt x="1635251" y="954024"/>
                  </a:lnTo>
                  <a:lnTo>
                    <a:pt x="1633220" y="960120"/>
                  </a:lnTo>
                  <a:close/>
                </a:path>
                <a:path w="1641475" h="1028700">
                  <a:moveTo>
                    <a:pt x="19049" y="960120"/>
                  </a:moveTo>
                  <a:lnTo>
                    <a:pt x="18288" y="960120"/>
                  </a:lnTo>
                  <a:lnTo>
                    <a:pt x="18288" y="958596"/>
                  </a:lnTo>
                  <a:lnTo>
                    <a:pt x="19049" y="960120"/>
                  </a:lnTo>
                  <a:close/>
                </a:path>
                <a:path w="1641475" h="1028700">
                  <a:moveTo>
                    <a:pt x="1615439" y="990600"/>
                  </a:moveTo>
                  <a:lnTo>
                    <a:pt x="1601724" y="990600"/>
                  </a:lnTo>
                  <a:lnTo>
                    <a:pt x="1613916" y="975360"/>
                  </a:lnTo>
                  <a:lnTo>
                    <a:pt x="1618488" y="967740"/>
                  </a:lnTo>
                  <a:lnTo>
                    <a:pt x="1623059" y="958596"/>
                  </a:lnTo>
                  <a:lnTo>
                    <a:pt x="1623059" y="960120"/>
                  </a:lnTo>
                  <a:lnTo>
                    <a:pt x="1633220" y="960120"/>
                  </a:lnTo>
                  <a:lnTo>
                    <a:pt x="1632204" y="963168"/>
                  </a:lnTo>
                  <a:lnTo>
                    <a:pt x="1623059" y="981455"/>
                  </a:lnTo>
                  <a:lnTo>
                    <a:pt x="1616964" y="989076"/>
                  </a:lnTo>
                  <a:lnTo>
                    <a:pt x="1615439" y="990600"/>
                  </a:lnTo>
                  <a:close/>
                </a:path>
                <a:path w="1641475" h="1028700">
                  <a:moveTo>
                    <a:pt x="1597914" y="1007364"/>
                  </a:moveTo>
                  <a:lnTo>
                    <a:pt x="1578863" y="1007364"/>
                  </a:lnTo>
                  <a:lnTo>
                    <a:pt x="1588008" y="1001268"/>
                  </a:lnTo>
                  <a:lnTo>
                    <a:pt x="1595628" y="996696"/>
                  </a:lnTo>
                  <a:lnTo>
                    <a:pt x="1601724" y="989076"/>
                  </a:lnTo>
                  <a:lnTo>
                    <a:pt x="1601724" y="990600"/>
                  </a:lnTo>
                  <a:lnTo>
                    <a:pt x="1615439" y="990600"/>
                  </a:lnTo>
                  <a:lnTo>
                    <a:pt x="1601724" y="1004316"/>
                  </a:lnTo>
                  <a:lnTo>
                    <a:pt x="1597914" y="1007364"/>
                  </a:lnTo>
                  <a:close/>
                </a:path>
                <a:path w="1641475" h="1028700">
                  <a:moveTo>
                    <a:pt x="64007" y="1007364"/>
                  </a:moveTo>
                  <a:lnTo>
                    <a:pt x="60960" y="1007364"/>
                  </a:lnTo>
                  <a:lnTo>
                    <a:pt x="60960" y="1005840"/>
                  </a:lnTo>
                  <a:lnTo>
                    <a:pt x="64007" y="1007364"/>
                  </a:lnTo>
                  <a:close/>
                </a:path>
                <a:path w="1641475" h="1028700">
                  <a:moveTo>
                    <a:pt x="1580387" y="1018032"/>
                  </a:moveTo>
                  <a:lnTo>
                    <a:pt x="1543812" y="1018032"/>
                  </a:lnTo>
                  <a:lnTo>
                    <a:pt x="1552955" y="1016508"/>
                  </a:lnTo>
                  <a:lnTo>
                    <a:pt x="1571244" y="1010412"/>
                  </a:lnTo>
                  <a:lnTo>
                    <a:pt x="1580388" y="1005840"/>
                  </a:lnTo>
                  <a:lnTo>
                    <a:pt x="1578863" y="1007364"/>
                  </a:lnTo>
                  <a:lnTo>
                    <a:pt x="1597914" y="1007364"/>
                  </a:lnTo>
                  <a:lnTo>
                    <a:pt x="1594104" y="1010412"/>
                  </a:lnTo>
                  <a:lnTo>
                    <a:pt x="1584959" y="1016508"/>
                  </a:lnTo>
                  <a:lnTo>
                    <a:pt x="1580387" y="1018032"/>
                  </a:lnTo>
                  <a:close/>
                </a:path>
              </a:pathLst>
            </a:custGeom>
            <a:solidFill>
              <a:srgbClr val="41565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6373336" y="4211827"/>
            <a:ext cx="1476375" cy="899794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5080" algn="ctr">
              <a:lnSpc>
                <a:spcPct val="93800"/>
              </a:lnSpc>
              <a:spcBef>
                <a:spcPts val="225"/>
              </a:spcBef>
            </a:pPr>
            <a:r>
              <a:rPr sz="1200" spc="80" dirty="0">
                <a:latin typeface="Tahoma"/>
                <a:cs typeface="Tahoma"/>
              </a:rPr>
              <a:t>Older</a:t>
            </a:r>
            <a:r>
              <a:rPr sz="1200" spc="30" dirty="0">
                <a:latin typeface="Tahoma"/>
                <a:cs typeface="Tahoma"/>
              </a:rPr>
              <a:t> </a:t>
            </a:r>
            <a:r>
              <a:rPr sz="1200" dirty="0">
                <a:latin typeface="Tahoma"/>
                <a:cs typeface="Tahoma"/>
              </a:rPr>
              <a:t>workers</a:t>
            </a:r>
            <a:r>
              <a:rPr sz="1200" spc="60" dirty="0">
                <a:latin typeface="Tahoma"/>
                <a:cs typeface="Tahoma"/>
              </a:rPr>
              <a:t> </a:t>
            </a:r>
            <a:r>
              <a:rPr sz="1200" spc="30" dirty="0">
                <a:latin typeface="Tahoma"/>
                <a:cs typeface="Tahoma"/>
              </a:rPr>
              <a:t>seem </a:t>
            </a:r>
            <a:r>
              <a:rPr sz="1200" dirty="0">
                <a:latin typeface="Tahoma"/>
                <a:cs typeface="Tahoma"/>
              </a:rPr>
              <a:t>to</a:t>
            </a:r>
            <a:r>
              <a:rPr sz="1200" spc="10" dirty="0">
                <a:latin typeface="Tahoma"/>
                <a:cs typeface="Tahoma"/>
              </a:rPr>
              <a:t> </a:t>
            </a:r>
            <a:r>
              <a:rPr sz="1200" spc="35" dirty="0">
                <a:latin typeface="Tahoma"/>
                <a:cs typeface="Tahoma"/>
              </a:rPr>
              <a:t>understand </a:t>
            </a:r>
            <a:r>
              <a:rPr sz="1200" spc="10" dirty="0">
                <a:latin typeface="Tahoma"/>
                <a:cs typeface="Tahoma"/>
              </a:rPr>
              <a:t>instructions,</a:t>
            </a:r>
            <a:r>
              <a:rPr sz="1200" spc="60" dirty="0">
                <a:latin typeface="Tahoma"/>
                <a:cs typeface="Tahoma"/>
              </a:rPr>
              <a:t> </a:t>
            </a:r>
            <a:r>
              <a:rPr sz="1200" spc="-25" dirty="0">
                <a:latin typeface="Tahoma"/>
                <a:cs typeface="Tahoma"/>
              </a:rPr>
              <a:t>but </a:t>
            </a:r>
            <a:r>
              <a:rPr sz="1200" spc="50" dirty="0">
                <a:latin typeface="Tahoma"/>
                <a:cs typeface="Tahoma"/>
              </a:rPr>
              <a:t>younger</a:t>
            </a:r>
            <a:r>
              <a:rPr sz="1200" spc="-65" dirty="0">
                <a:latin typeface="Tahoma"/>
                <a:cs typeface="Tahoma"/>
              </a:rPr>
              <a:t> </a:t>
            </a:r>
            <a:r>
              <a:rPr sz="1200" spc="-10" dirty="0">
                <a:latin typeface="Tahoma"/>
                <a:cs typeface="Tahoma"/>
              </a:rPr>
              <a:t>workers </a:t>
            </a:r>
            <a:r>
              <a:rPr sz="1200" spc="10" dirty="0">
                <a:latin typeface="Tahoma"/>
                <a:cs typeface="Tahoma"/>
              </a:rPr>
              <a:t>struggle</a:t>
            </a:r>
            <a:r>
              <a:rPr sz="1200" spc="114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to</a:t>
            </a:r>
            <a:r>
              <a:rPr sz="1200" spc="90" dirty="0">
                <a:latin typeface="Tahoma"/>
                <a:cs typeface="Tahoma"/>
              </a:rPr>
              <a:t> </a:t>
            </a:r>
            <a:r>
              <a:rPr sz="1200" spc="-10" dirty="0">
                <a:latin typeface="Tahoma"/>
                <a:cs typeface="Tahoma"/>
              </a:rPr>
              <a:t>follow.</a:t>
            </a:r>
            <a:endParaRPr sz="1200">
              <a:latin typeface="Tahoma"/>
              <a:cs typeface="Tahoma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8390018" y="2638046"/>
            <a:ext cx="2117410" cy="1280158"/>
            <a:chOff x="6551676" y="2889504"/>
            <a:chExt cx="2048510" cy="1028700"/>
          </a:xfrm>
        </p:grpSpPr>
        <p:sp>
          <p:nvSpPr>
            <p:cNvPr id="30" name="object 30"/>
            <p:cNvSpPr/>
            <p:nvPr/>
          </p:nvSpPr>
          <p:spPr>
            <a:xfrm>
              <a:off x="6556247" y="2894076"/>
              <a:ext cx="2037714" cy="1019810"/>
            </a:xfrm>
            <a:custGeom>
              <a:avLst/>
              <a:gdLst/>
              <a:ahLst/>
              <a:cxnLst/>
              <a:rect l="l" t="t" r="r" b="b"/>
              <a:pathLst>
                <a:path w="2037715" h="1019810">
                  <a:moveTo>
                    <a:pt x="1935479" y="1019556"/>
                  </a:moveTo>
                  <a:lnTo>
                    <a:pt x="102108" y="1019556"/>
                  </a:lnTo>
                  <a:lnTo>
                    <a:pt x="62364" y="1011531"/>
                  </a:lnTo>
                  <a:lnTo>
                    <a:pt x="29908" y="989647"/>
                  </a:lnTo>
                  <a:lnTo>
                    <a:pt x="8024" y="957191"/>
                  </a:lnTo>
                  <a:lnTo>
                    <a:pt x="0" y="917447"/>
                  </a:lnTo>
                  <a:lnTo>
                    <a:pt x="0" y="102108"/>
                  </a:lnTo>
                  <a:lnTo>
                    <a:pt x="8024" y="62364"/>
                  </a:lnTo>
                  <a:lnTo>
                    <a:pt x="29908" y="29908"/>
                  </a:lnTo>
                  <a:lnTo>
                    <a:pt x="62364" y="8024"/>
                  </a:lnTo>
                  <a:lnTo>
                    <a:pt x="102108" y="0"/>
                  </a:lnTo>
                  <a:lnTo>
                    <a:pt x="1935479" y="0"/>
                  </a:lnTo>
                  <a:lnTo>
                    <a:pt x="1975223" y="8024"/>
                  </a:lnTo>
                  <a:lnTo>
                    <a:pt x="2007679" y="29908"/>
                  </a:lnTo>
                  <a:lnTo>
                    <a:pt x="2029563" y="62364"/>
                  </a:lnTo>
                  <a:lnTo>
                    <a:pt x="2037587" y="102108"/>
                  </a:lnTo>
                  <a:lnTo>
                    <a:pt x="2037587" y="917447"/>
                  </a:lnTo>
                  <a:lnTo>
                    <a:pt x="2029563" y="957191"/>
                  </a:lnTo>
                  <a:lnTo>
                    <a:pt x="2007679" y="989647"/>
                  </a:lnTo>
                  <a:lnTo>
                    <a:pt x="1975223" y="1011531"/>
                  </a:lnTo>
                  <a:lnTo>
                    <a:pt x="1935479" y="1019556"/>
                  </a:lnTo>
                  <a:close/>
                </a:path>
              </a:pathLst>
            </a:custGeom>
            <a:solidFill>
              <a:srgbClr val="41565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551676" y="2889504"/>
              <a:ext cx="2048510" cy="1028700"/>
            </a:xfrm>
            <a:custGeom>
              <a:avLst/>
              <a:gdLst/>
              <a:ahLst/>
              <a:cxnLst/>
              <a:rect l="l" t="t" r="r" b="b"/>
              <a:pathLst>
                <a:path w="2048509" h="1028700">
                  <a:moveTo>
                    <a:pt x="1952244" y="1028700"/>
                  </a:moveTo>
                  <a:lnTo>
                    <a:pt x="96012" y="1028700"/>
                  </a:lnTo>
                  <a:lnTo>
                    <a:pt x="85344" y="1027176"/>
                  </a:lnTo>
                  <a:lnTo>
                    <a:pt x="38100" y="1004316"/>
                  </a:lnTo>
                  <a:lnTo>
                    <a:pt x="18288" y="981455"/>
                  </a:lnTo>
                  <a:lnTo>
                    <a:pt x="12192" y="973836"/>
                  </a:lnTo>
                  <a:lnTo>
                    <a:pt x="7620" y="964692"/>
                  </a:lnTo>
                  <a:lnTo>
                    <a:pt x="1524" y="943355"/>
                  </a:lnTo>
                  <a:lnTo>
                    <a:pt x="0" y="932688"/>
                  </a:lnTo>
                  <a:lnTo>
                    <a:pt x="0" y="96012"/>
                  </a:lnTo>
                  <a:lnTo>
                    <a:pt x="12192" y="56388"/>
                  </a:lnTo>
                  <a:lnTo>
                    <a:pt x="38100" y="24384"/>
                  </a:lnTo>
                  <a:lnTo>
                    <a:pt x="74676" y="4572"/>
                  </a:lnTo>
                  <a:lnTo>
                    <a:pt x="96012" y="0"/>
                  </a:lnTo>
                  <a:lnTo>
                    <a:pt x="1952244" y="0"/>
                  </a:lnTo>
                  <a:lnTo>
                    <a:pt x="1962912" y="1524"/>
                  </a:lnTo>
                  <a:lnTo>
                    <a:pt x="1972055" y="4572"/>
                  </a:lnTo>
                  <a:lnTo>
                    <a:pt x="1982724" y="9144"/>
                  </a:lnTo>
                  <a:lnTo>
                    <a:pt x="1985772" y="10668"/>
                  </a:lnTo>
                  <a:lnTo>
                    <a:pt x="97536" y="10668"/>
                  </a:lnTo>
                  <a:lnTo>
                    <a:pt x="86868" y="12192"/>
                  </a:lnTo>
                  <a:lnTo>
                    <a:pt x="88392" y="12192"/>
                  </a:lnTo>
                  <a:lnTo>
                    <a:pt x="77724" y="15240"/>
                  </a:lnTo>
                  <a:lnTo>
                    <a:pt x="79248" y="15240"/>
                  </a:lnTo>
                  <a:lnTo>
                    <a:pt x="68580" y="18288"/>
                  </a:lnTo>
                  <a:lnTo>
                    <a:pt x="70104" y="18288"/>
                  </a:lnTo>
                  <a:lnTo>
                    <a:pt x="64008" y="21336"/>
                  </a:lnTo>
                  <a:lnTo>
                    <a:pt x="60960" y="21336"/>
                  </a:lnTo>
                  <a:lnTo>
                    <a:pt x="47625" y="32004"/>
                  </a:lnTo>
                  <a:lnTo>
                    <a:pt x="45720" y="32004"/>
                  </a:lnTo>
                  <a:lnTo>
                    <a:pt x="39624" y="38100"/>
                  </a:lnTo>
                  <a:lnTo>
                    <a:pt x="38100" y="38100"/>
                  </a:lnTo>
                  <a:lnTo>
                    <a:pt x="32004" y="45720"/>
                  </a:lnTo>
                  <a:lnTo>
                    <a:pt x="27432" y="53340"/>
                  </a:lnTo>
                  <a:lnTo>
                    <a:pt x="21336" y="60960"/>
                  </a:lnTo>
                  <a:lnTo>
                    <a:pt x="18796" y="68580"/>
                  </a:lnTo>
                  <a:lnTo>
                    <a:pt x="18288" y="68580"/>
                  </a:lnTo>
                  <a:lnTo>
                    <a:pt x="15675" y="77724"/>
                  </a:lnTo>
                  <a:lnTo>
                    <a:pt x="15240" y="77724"/>
                  </a:lnTo>
                  <a:lnTo>
                    <a:pt x="12627" y="86868"/>
                  </a:lnTo>
                  <a:lnTo>
                    <a:pt x="12192" y="86868"/>
                  </a:lnTo>
                  <a:lnTo>
                    <a:pt x="10668" y="97536"/>
                  </a:lnTo>
                  <a:lnTo>
                    <a:pt x="10668" y="932688"/>
                  </a:lnTo>
                  <a:lnTo>
                    <a:pt x="10885" y="932688"/>
                  </a:lnTo>
                  <a:lnTo>
                    <a:pt x="12192" y="941832"/>
                  </a:lnTo>
                  <a:lnTo>
                    <a:pt x="18288" y="960120"/>
                  </a:lnTo>
                  <a:lnTo>
                    <a:pt x="21336" y="967740"/>
                  </a:lnTo>
                  <a:lnTo>
                    <a:pt x="27432" y="976884"/>
                  </a:lnTo>
                  <a:lnTo>
                    <a:pt x="28194" y="976884"/>
                  </a:lnTo>
                  <a:lnTo>
                    <a:pt x="32004" y="984504"/>
                  </a:lnTo>
                  <a:lnTo>
                    <a:pt x="33223" y="984504"/>
                  </a:lnTo>
                  <a:lnTo>
                    <a:pt x="38100" y="990600"/>
                  </a:lnTo>
                  <a:lnTo>
                    <a:pt x="53340" y="1002792"/>
                  </a:lnTo>
                  <a:lnTo>
                    <a:pt x="60960" y="1007364"/>
                  </a:lnTo>
                  <a:lnTo>
                    <a:pt x="70104" y="1011936"/>
                  </a:lnTo>
                  <a:lnTo>
                    <a:pt x="68580" y="1011936"/>
                  </a:lnTo>
                  <a:lnTo>
                    <a:pt x="79248" y="1014984"/>
                  </a:lnTo>
                  <a:lnTo>
                    <a:pt x="77724" y="1014984"/>
                  </a:lnTo>
                  <a:lnTo>
                    <a:pt x="88392" y="1016508"/>
                  </a:lnTo>
                  <a:lnTo>
                    <a:pt x="86868" y="1016508"/>
                  </a:lnTo>
                  <a:lnTo>
                    <a:pt x="97536" y="1018032"/>
                  </a:lnTo>
                  <a:lnTo>
                    <a:pt x="106680" y="1019555"/>
                  </a:lnTo>
                  <a:lnTo>
                    <a:pt x="1985772" y="1019555"/>
                  </a:lnTo>
                  <a:lnTo>
                    <a:pt x="1982724" y="1021080"/>
                  </a:lnTo>
                  <a:lnTo>
                    <a:pt x="1972055" y="1024128"/>
                  </a:lnTo>
                  <a:lnTo>
                    <a:pt x="1962912" y="1027176"/>
                  </a:lnTo>
                  <a:lnTo>
                    <a:pt x="1952244" y="1028700"/>
                  </a:lnTo>
                  <a:close/>
                </a:path>
                <a:path w="2048509" h="1028700">
                  <a:moveTo>
                    <a:pt x="1987296" y="22860"/>
                  </a:moveTo>
                  <a:lnTo>
                    <a:pt x="1978151" y="18288"/>
                  </a:lnTo>
                  <a:lnTo>
                    <a:pt x="1959864" y="12192"/>
                  </a:lnTo>
                  <a:lnTo>
                    <a:pt x="1950720" y="10668"/>
                  </a:lnTo>
                  <a:lnTo>
                    <a:pt x="1985772" y="10668"/>
                  </a:lnTo>
                  <a:lnTo>
                    <a:pt x="2001012" y="18288"/>
                  </a:lnTo>
                  <a:lnTo>
                    <a:pt x="2004822" y="21336"/>
                  </a:lnTo>
                  <a:lnTo>
                    <a:pt x="1987296" y="21336"/>
                  </a:lnTo>
                  <a:lnTo>
                    <a:pt x="1987296" y="22860"/>
                  </a:lnTo>
                  <a:close/>
                </a:path>
                <a:path w="2048509" h="1028700">
                  <a:moveTo>
                    <a:pt x="60960" y="22860"/>
                  </a:moveTo>
                  <a:lnTo>
                    <a:pt x="60960" y="21336"/>
                  </a:lnTo>
                  <a:lnTo>
                    <a:pt x="64008" y="21336"/>
                  </a:lnTo>
                  <a:lnTo>
                    <a:pt x="60960" y="22860"/>
                  </a:lnTo>
                  <a:close/>
                </a:path>
                <a:path w="2048509" h="1028700">
                  <a:moveTo>
                    <a:pt x="2008632" y="39624"/>
                  </a:moveTo>
                  <a:lnTo>
                    <a:pt x="2002536" y="32004"/>
                  </a:lnTo>
                  <a:lnTo>
                    <a:pt x="1994916" y="27432"/>
                  </a:lnTo>
                  <a:lnTo>
                    <a:pt x="1987296" y="21336"/>
                  </a:lnTo>
                  <a:lnTo>
                    <a:pt x="2004822" y="21336"/>
                  </a:lnTo>
                  <a:lnTo>
                    <a:pt x="2008632" y="24384"/>
                  </a:lnTo>
                  <a:lnTo>
                    <a:pt x="2022348" y="38100"/>
                  </a:lnTo>
                  <a:lnTo>
                    <a:pt x="2008632" y="38100"/>
                  </a:lnTo>
                  <a:lnTo>
                    <a:pt x="2008632" y="39624"/>
                  </a:lnTo>
                  <a:close/>
                </a:path>
                <a:path w="2048509" h="1028700">
                  <a:moveTo>
                    <a:pt x="45720" y="33528"/>
                  </a:moveTo>
                  <a:lnTo>
                    <a:pt x="45720" y="32004"/>
                  </a:lnTo>
                  <a:lnTo>
                    <a:pt x="47625" y="32004"/>
                  </a:lnTo>
                  <a:lnTo>
                    <a:pt x="45720" y="33528"/>
                  </a:lnTo>
                  <a:close/>
                </a:path>
                <a:path w="2048509" h="1028700">
                  <a:moveTo>
                    <a:pt x="38100" y="39624"/>
                  </a:moveTo>
                  <a:lnTo>
                    <a:pt x="38100" y="38100"/>
                  </a:lnTo>
                  <a:lnTo>
                    <a:pt x="39624" y="38100"/>
                  </a:lnTo>
                  <a:lnTo>
                    <a:pt x="38100" y="39624"/>
                  </a:lnTo>
                  <a:close/>
                </a:path>
                <a:path w="2048509" h="1028700">
                  <a:moveTo>
                    <a:pt x="2029968" y="70104"/>
                  </a:moveTo>
                  <a:lnTo>
                    <a:pt x="2025396" y="60960"/>
                  </a:lnTo>
                  <a:lnTo>
                    <a:pt x="2020824" y="53340"/>
                  </a:lnTo>
                  <a:lnTo>
                    <a:pt x="2008632" y="38100"/>
                  </a:lnTo>
                  <a:lnTo>
                    <a:pt x="2022348" y="38100"/>
                  </a:lnTo>
                  <a:lnTo>
                    <a:pt x="2023872" y="39624"/>
                  </a:lnTo>
                  <a:lnTo>
                    <a:pt x="2029968" y="47244"/>
                  </a:lnTo>
                  <a:lnTo>
                    <a:pt x="2040636" y="68580"/>
                  </a:lnTo>
                  <a:lnTo>
                    <a:pt x="2029968" y="68580"/>
                  </a:lnTo>
                  <a:lnTo>
                    <a:pt x="2029968" y="70104"/>
                  </a:lnTo>
                  <a:close/>
                </a:path>
                <a:path w="2048509" h="1028700">
                  <a:moveTo>
                    <a:pt x="18288" y="70104"/>
                  </a:moveTo>
                  <a:lnTo>
                    <a:pt x="18288" y="68580"/>
                  </a:lnTo>
                  <a:lnTo>
                    <a:pt x="18796" y="68580"/>
                  </a:lnTo>
                  <a:lnTo>
                    <a:pt x="18288" y="70104"/>
                  </a:lnTo>
                  <a:close/>
                </a:path>
                <a:path w="2048509" h="1028700">
                  <a:moveTo>
                    <a:pt x="2033016" y="79248"/>
                  </a:moveTo>
                  <a:lnTo>
                    <a:pt x="2029968" y="68580"/>
                  </a:lnTo>
                  <a:lnTo>
                    <a:pt x="2040636" y="68580"/>
                  </a:lnTo>
                  <a:lnTo>
                    <a:pt x="2043684" y="74676"/>
                  </a:lnTo>
                  <a:lnTo>
                    <a:pt x="2044119" y="77724"/>
                  </a:lnTo>
                  <a:lnTo>
                    <a:pt x="2033016" y="77724"/>
                  </a:lnTo>
                  <a:lnTo>
                    <a:pt x="2033016" y="79248"/>
                  </a:lnTo>
                  <a:close/>
                </a:path>
                <a:path w="2048509" h="1028700">
                  <a:moveTo>
                    <a:pt x="15240" y="79248"/>
                  </a:moveTo>
                  <a:lnTo>
                    <a:pt x="15240" y="77724"/>
                  </a:lnTo>
                  <a:lnTo>
                    <a:pt x="15675" y="77724"/>
                  </a:lnTo>
                  <a:lnTo>
                    <a:pt x="15240" y="79248"/>
                  </a:lnTo>
                  <a:close/>
                </a:path>
                <a:path w="2048509" h="1028700">
                  <a:moveTo>
                    <a:pt x="2036064" y="88392"/>
                  </a:moveTo>
                  <a:lnTo>
                    <a:pt x="2033016" y="77724"/>
                  </a:lnTo>
                  <a:lnTo>
                    <a:pt x="2044119" y="77724"/>
                  </a:lnTo>
                  <a:lnTo>
                    <a:pt x="2045425" y="86868"/>
                  </a:lnTo>
                  <a:lnTo>
                    <a:pt x="2036064" y="86868"/>
                  </a:lnTo>
                  <a:lnTo>
                    <a:pt x="2036064" y="88392"/>
                  </a:lnTo>
                  <a:close/>
                </a:path>
                <a:path w="2048509" h="1028700">
                  <a:moveTo>
                    <a:pt x="12192" y="88392"/>
                  </a:moveTo>
                  <a:lnTo>
                    <a:pt x="12192" y="86868"/>
                  </a:lnTo>
                  <a:lnTo>
                    <a:pt x="12627" y="86868"/>
                  </a:lnTo>
                  <a:lnTo>
                    <a:pt x="12192" y="88392"/>
                  </a:lnTo>
                  <a:close/>
                </a:path>
                <a:path w="2048509" h="1028700">
                  <a:moveTo>
                    <a:pt x="2037588" y="108204"/>
                  </a:moveTo>
                  <a:lnTo>
                    <a:pt x="2036064" y="97536"/>
                  </a:lnTo>
                  <a:lnTo>
                    <a:pt x="2037588" y="97536"/>
                  </a:lnTo>
                  <a:lnTo>
                    <a:pt x="2036064" y="86868"/>
                  </a:lnTo>
                  <a:lnTo>
                    <a:pt x="2045425" y="86868"/>
                  </a:lnTo>
                  <a:lnTo>
                    <a:pt x="2048255" y="106680"/>
                  </a:lnTo>
                  <a:lnTo>
                    <a:pt x="2037588" y="106680"/>
                  </a:lnTo>
                  <a:lnTo>
                    <a:pt x="2037588" y="108204"/>
                  </a:lnTo>
                  <a:close/>
                </a:path>
                <a:path w="2048509" h="1028700">
                  <a:moveTo>
                    <a:pt x="2036064" y="932688"/>
                  </a:moveTo>
                  <a:lnTo>
                    <a:pt x="2037588" y="922020"/>
                  </a:lnTo>
                  <a:lnTo>
                    <a:pt x="2037588" y="106680"/>
                  </a:lnTo>
                  <a:lnTo>
                    <a:pt x="2048255" y="106680"/>
                  </a:lnTo>
                  <a:lnTo>
                    <a:pt x="2048255" y="922020"/>
                  </a:lnTo>
                  <a:lnTo>
                    <a:pt x="2046949" y="931164"/>
                  </a:lnTo>
                  <a:lnTo>
                    <a:pt x="2037588" y="931164"/>
                  </a:lnTo>
                  <a:lnTo>
                    <a:pt x="2036064" y="932688"/>
                  </a:lnTo>
                  <a:close/>
                </a:path>
                <a:path w="2048509" h="1028700">
                  <a:moveTo>
                    <a:pt x="10885" y="932688"/>
                  </a:moveTo>
                  <a:lnTo>
                    <a:pt x="10668" y="932688"/>
                  </a:lnTo>
                  <a:lnTo>
                    <a:pt x="10668" y="931164"/>
                  </a:lnTo>
                  <a:lnTo>
                    <a:pt x="10885" y="932688"/>
                  </a:lnTo>
                  <a:close/>
                </a:path>
                <a:path w="2048509" h="1028700">
                  <a:moveTo>
                    <a:pt x="2032711" y="976884"/>
                  </a:moveTo>
                  <a:lnTo>
                    <a:pt x="2020824" y="976884"/>
                  </a:lnTo>
                  <a:lnTo>
                    <a:pt x="2025396" y="967740"/>
                  </a:lnTo>
                  <a:lnTo>
                    <a:pt x="2029968" y="960120"/>
                  </a:lnTo>
                  <a:lnTo>
                    <a:pt x="2036064" y="941832"/>
                  </a:lnTo>
                  <a:lnTo>
                    <a:pt x="2037588" y="931164"/>
                  </a:lnTo>
                  <a:lnTo>
                    <a:pt x="2046949" y="931164"/>
                  </a:lnTo>
                  <a:lnTo>
                    <a:pt x="2043684" y="954024"/>
                  </a:lnTo>
                  <a:lnTo>
                    <a:pt x="2039112" y="964692"/>
                  </a:lnTo>
                  <a:lnTo>
                    <a:pt x="2034540" y="973836"/>
                  </a:lnTo>
                  <a:lnTo>
                    <a:pt x="2032711" y="976884"/>
                  </a:lnTo>
                  <a:close/>
                </a:path>
                <a:path w="2048509" h="1028700">
                  <a:moveTo>
                    <a:pt x="28194" y="976884"/>
                  </a:moveTo>
                  <a:lnTo>
                    <a:pt x="27432" y="976884"/>
                  </a:lnTo>
                  <a:lnTo>
                    <a:pt x="27432" y="975360"/>
                  </a:lnTo>
                  <a:lnTo>
                    <a:pt x="28194" y="976884"/>
                  </a:lnTo>
                  <a:close/>
                </a:path>
                <a:path w="2048509" h="1028700">
                  <a:moveTo>
                    <a:pt x="2027935" y="984504"/>
                  </a:moveTo>
                  <a:lnTo>
                    <a:pt x="2014728" y="984504"/>
                  </a:lnTo>
                  <a:lnTo>
                    <a:pt x="2020824" y="975360"/>
                  </a:lnTo>
                  <a:lnTo>
                    <a:pt x="2020824" y="976884"/>
                  </a:lnTo>
                  <a:lnTo>
                    <a:pt x="2032711" y="976884"/>
                  </a:lnTo>
                  <a:lnTo>
                    <a:pt x="2029968" y="981455"/>
                  </a:lnTo>
                  <a:lnTo>
                    <a:pt x="2027935" y="984504"/>
                  </a:lnTo>
                  <a:close/>
                </a:path>
                <a:path w="2048509" h="1028700">
                  <a:moveTo>
                    <a:pt x="33223" y="984504"/>
                  </a:moveTo>
                  <a:lnTo>
                    <a:pt x="32004" y="984504"/>
                  </a:lnTo>
                  <a:lnTo>
                    <a:pt x="32004" y="982980"/>
                  </a:lnTo>
                  <a:lnTo>
                    <a:pt x="33223" y="984504"/>
                  </a:lnTo>
                  <a:close/>
                </a:path>
                <a:path w="2048509" h="1028700">
                  <a:moveTo>
                    <a:pt x="1985772" y="1019555"/>
                  </a:moveTo>
                  <a:lnTo>
                    <a:pt x="1940051" y="1019555"/>
                  </a:lnTo>
                  <a:lnTo>
                    <a:pt x="1950720" y="1018032"/>
                  </a:lnTo>
                  <a:lnTo>
                    <a:pt x="1969008" y="1014984"/>
                  </a:lnTo>
                  <a:lnTo>
                    <a:pt x="2002536" y="996696"/>
                  </a:lnTo>
                  <a:lnTo>
                    <a:pt x="2014728" y="982980"/>
                  </a:lnTo>
                  <a:lnTo>
                    <a:pt x="2014728" y="984504"/>
                  </a:lnTo>
                  <a:lnTo>
                    <a:pt x="2027935" y="984504"/>
                  </a:lnTo>
                  <a:lnTo>
                    <a:pt x="2023872" y="990600"/>
                  </a:lnTo>
                  <a:lnTo>
                    <a:pt x="2016251" y="998220"/>
                  </a:lnTo>
                  <a:lnTo>
                    <a:pt x="2001012" y="1010412"/>
                  </a:lnTo>
                  <a:lnTo>
                    <a:pt x="1991868" y="1016508"/>
                  </a:lnTo>
                  <a:lnTo>
                    <a:pt x="1985772" y="10195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8501823" y="2685915"/>
            <a:ext cx="2005605" cy="1538242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 marR="5080">
              <a:lnSpc>
                <a:spcPct val="92900"/>
              </a:lnSpc>
              <a:spcBef>
                <a:spcPts val="204"/>
              </a:spcBef>
            </a:pPr>
            <a:r>
              <a:rPr sz="2150" b="1" spc="-75" dirty="0">
                <a:solidFill>
                  <a:srgbClr val="FFFFFF"/>
                </a:solidFill>
                <a:latin typeface="Tahoma"/>
                <a:cs typeface="Tahoma"/>
              </a:rPr>
              <a:t>Lack </a:t>
            </a:r>
            <a:r>
              <a:rPr sz="2150" b="1" spc="-25" dirty="0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2150" b="1" spc="-10" dirty="0">
                <a:solidFill>
                  <a:srgbClr val="FFFFFF"/>
                </a:solidFill>
                <a:latin typeface="Tahoma"/>
                <a:cs typeface="Tahoma"/>
              </a:rPr>
              <a:t>Formal </a:t>
            </a:r>
            <a:r>
              <a:rPr sz="2150" b="1" spc="-75" dirty="0">
                <a:solidFill>
                  <a:srgbClr val="FFFFFF"/>
                </a:solidFill>
                <a:latin typeface="Tahoma"/>
                <a:cs typeface="Tahoma"/>
              </a:rPr>
              <a:t>Training:</a:t>
            </a:r>
            <a:r>
              <a:rPr lang="en-GB" dirty="0">
                <a:latin typeface="Tahoma"/>
                <a:cs typeface="Tahoma"/>
              </a:rPr>
              <a:t>(</a:t>
            </a:r>
            <a:r>
              <a:rPr lang="en-GB" dirty="0" err="1">
                <a:latin typeface="Tahoma"/>
                <a:cs typeface="Tahoma"/>
              </a:rPr>
              <a:t>Chandimali</a:t>
            </a:r>
            <a:r>
              <a:rPr lang="en-GB" dirty="0">
                <a:latin typeface="Tahoma"/>
                <a:cs typeface="Tahoma"/>
              </a:rPr>
              <a:t> and all </a:t>
            </a:r>
          </a:p>
          <a:p>
            <a:pPr marL="12700" marR="5080">
              <a:lnSpc>
                <a:spcPct val="92900"/>
              </a:lnSpc>
              <a:spcBef>
                <a:spcPts val="204"/>
              </a:spcBef>
            </a:pPr>
            <a:r>
              <a:rPr lang="en-GB" dirty="0">
                <a:latin typeface="Tahoma"/>
                <a:cs typeface="Tahoma"/>
              </a:rPr>
              <a:t>2025)</a:t>
            </a:r>
          </a:p>
          <a:p>
            <a:pPr marL="12700" marR="5080" indent="107950" algn="just">
              <a:lnSpc>
                <a:spcPct val="90900"/>
              </a:lnSpc>
              <a:spcBef>
                <a:spcPts val="330"/>
              </a:spcBef>
            </a:pPr>
            <a:endParaRPr sz="2150" dirty="0">
              <a:latin typeface="Tahoma"/>
              <a:cs typeface="Tahoma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8635495" y="3914140"/>
            <a:ext cx="1844039" cy="1280160"/>
            <a:chOff x="6755892" y="3914140"/>
            <a:chExt cx="1844039" cy="1280160"/>
          </a:xfrm>
        </p:grpSpPr>
        <p:sp>
          <p:nvSpPr>
            <p:cNvPr id="34" name="object 34"/>
            <p:cNvSpPr/>
            <p:nvPr/>
          </p:nvSpPr>
          <p:spPr>
            <a:xfrm>
              <a:off x="6755892" y="3914139"/>
              <a:ext cx="208915" cy="769620"/>
            </a:xfrm>
            <a:custGeom>
              <a:avLst/>
              <a:gdLst/>
              <a:ahLst/>
              <a:cxnLst/>
              <a:rect l="l" t="t" r="r" b="b"/>
              <a:pathLst>
                <a:path w="208915" h="769620">
                  <a:moveTo>
                    <a:pt x="208788" y="758456"/>
                  </a:moveTo>
                  <a:lnTo>
                    <a:pt x="9144" y="758456"/>
                  </a:lnTo>
                  <a:lnTo>
                    <a:pt x="6858" y="758456"/>
                  </a:lnTo>
                  <a:lnTo>
                    <a:pt x="6858" y="758190"/>
                  </a:lnTo>
                  <a:lnTo>
                    <a:pt x="9144" y="758190"/>
                  </a:lnTo>
                  <a:lnTo>
                    <a:pt x="9144" y="0"/>
                  </a:lnTo>
                  <a:lnTo>
                    <a:pt x="0" y="0"/>
                  </a:lnTo>
                  <a:lnTo>
                    <a:pt x="0" y="758190"/>
                  </a:lnTo>
                  <a:lnTo>
                    <a:pt x="0" y="763270"/>
                  </a:lnTo>
                  <a:lnTo>
                    <a:pt x="0" y="769620"/>
                  </a:lnTo>
                  <a:lnTo>
                    <a:pt x="208788" y="769620"/>
                  </a:lnTo>
                  <a:lnTo>
                    <a:pt x="208788" y="763270"/>
                  </a:lnTo>
                  <a:lnTo>
                    <a:pt x="6858" y="763270"/>
                  </a:lnTo>
                  <a:lnTo>
                    <a:pt x="6858" y="760742"/>
                  </a:lnTo>
                  <a:lnTo>
                    <a:pt x="9144" y="763028"/>
                  </a:lnTo>
                  <a:lnTo>
                    <a:pt x="208788" y="763028"/>
                  </a:lnTo>
                  <a:lnTo>
                    <a:pt x="208788" y="758456"/>
                  </a:lnTo>
                  <a:close/>
                </a:path>
              </a:pathLst>
            </a:custGeom>
            <a:solidFill>
              <a:srgbClr val="31444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5" name="object 3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957060" y="4162044"/>
              <a:ext cx="1642871" cy="1031747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6958583" y="4163568"/>
              <a:ext cx="1641475" cy="1028700"/>
            </a:xfrm>
            <a:custGeom>
              <a:avLst/>
              <a:gdLst/>
              <a:ahLst/>
              <a:cxnLst/>
              <a:rect l="l" t="t" r="r" b="b"/>
              <a:pathLst>
                <a:path w="1641475" h="1028700">
                  <a:moveTo>
                    <a:pt x="1545336" y="1028700"/>
                  </a:moveTo>
                  <a:lnTo>
                    <a:pt x="96012" y="1028700"/>
                  </a:lnTo>
                  <a:lnTo>
                    <a:pt x="85344" y="1027176"/>
                  </a:lnTo>
                  <a:lnTo>
                    <a:pt x="76200" y="1024128"/>
                  </a:lnTo>
                  <a:lnTo>
                    <a:pt x="65532" y="1019555"/>
                  </a:lnTo>
                  <a:lnTo>
                    <a:pt x="56388" y="1016508"/>
                  </a:lnTo>
                  <a:lnTo>
                    <a:pt x="24384" y="989076"/>
                  </a:lnTo>
                  <a:lnTo>
                    <a:pt x="4572" y="954024"/>
                  </a:lnTo>
                  <a:lnTo>
                    <a:pt x="0" y="922020"/>
                  </a:lnTo>
                  <a:lnTo>
                    <a:pt x="0" y="106680"/>
                  </a:lnTo>
                  <a:lnTo>
                    <a:pt x="4572" y="74676"/>
                  </a:lnTo>
                  <a:lnTo>
                    <a:pt x="9144" y="65532"/>
                  </a:lnTo>
                  <a:lnTo>
                    <a:pt x="13716" y="54864"/>
                  </a:lnTo>
                  <a:lnTo>
                    <a:pt x="47244" y="18288"/>
                  </a:lnTo>
                  <a:lnTo>
                    <a:pt x="76200" y="4572"/>
                  </a:lnTo>
                  <a:lnTo>
                    <a:pt x="85344" y="1524"/>
                  </a:lnTo>
                  <a:lnTo>
                    <a:pt x="96012" y="0"/>
                  </a:lnTo>
                  <a:lnTo>
                    <a:pt x="1545336" y="0"/>
                  </a:lnTo>
                  <a:lnTo>
                    <a:pt x="1556004" y="1524"/>
                  </a:lnTo>
                  <a:lnTo>
                    <a:pt x="1565148" y="4572"/>
                  </a:lnTo>
                  <a:lnTo>
                    <a:pt x="1575816" y="7620"/>
                  </a:lnTo>
                  <a:lnTo>
                    <a:pt x="1581912" y="10668"/>
                  </a:lnTo>
                  <a:lnTo>
                    <a:pt x="97536" y="10668"/>
                  </a:lnTo>
                  <a:lnTo>
                    <a:pt x="79248" y="13716"/>
                  </a:lnTo>
                  <a:lnTo>
                    <a:pt x="73152" y="16764"/>
                  </a:lnTo>
                  <a:lnTo>
                    <a:pt x="70104" y="16764"/>
                  </a:lnTo>
                  <a:lnTo>
                    <a:pt x="60960" y="21336"/>
                  </a:lnTo>
                  <a:lnTo>
                    <a:pt x="62484" y="21336"/>
                  </a:lnTo>
                  <a:lnTo>
                    <a:pt x="53340" y="25908"/>
                  </a:lnTo>
                  <a:lnTo>
                    <a:pt x="45720" y="32004"/>
                  </a:lnTo>
                  <a:lnTo>
                    <a:pt x="39624" y="38100"/>
                  </a:lnTo>
                  <a:lnTo>
                    <a:pt x="34747" y="44196"/>
                  </a:lnTo>
                  <a:lnTo>
                    <a:pt x="33528" y="44196"/>
                  </a:lnTo>
                  <a:lnTo>
                    <a:pt x="28448" y="51816"/>
                  </a:lnTo>
                  <a:lnTo>
                    <a:pt x="27432" y="51816"/>
                  </a:lnTo>
                  <a:lnTo>
                    <a:pt x="22860" y="60960"/>
                  </a:lnTo>
                  <a:lnTo>
                    <a:pt x="18288" y="68580"/>
                  </a:lnTo>
                  <a:lnTo>
                    <a:pt x="12192" y="86868"/>
                  </a:lnTo>
                  <a:lnTo>
                    <a:pt x="13716" y="86868"/>
                  </a:lnTo>
                  <a:lnTo>
                    <a:pt x="12409" y="96012"/>
                  </a:lnTo>
                  <a:lnTo>
                    <a:pt x="12192" y="96012"/>
                  </a:lnTo>
                  <a:lnTo>
                    <a:pt x="10668" y="106680"/>
                  </a:lnTo>
                  <a:lnTo>
                    <a:pt x="10668" y="922020"/>
                  </a:lnTo>
                  <a:lnTo>
                    <a:pt x="12192" y="931164"/>
                  </a:lnTo>
                  <a:lnTo>
                    <a:pt x="13498" y="940307"/>
                  </a:lnTo>
                  <a:lnTo>
                    <a:pt x="12192" y="940307"/>
                  </a:lnTo>
                  <a:lnTo>
                    <a:pt x="15240" y="950976"/>
                  </a:lnTo>
                  <a:lnTo>
                    <a:pt x="15675" y="950976"/>
                  </a:lnTo>
                  <a:lnTo>
                    <a:pt x="18288" y="960120"/>
                  </a:lnTo>
                  <a:lnTo>
                    <a:pt x="19049" y="960120"/>
                  </a:lnTo>
                  <a:lnTo>
                    <a:pt x="22860" y="967740"/>
                  </a:lnTo>
                  <a:lnTo>
                    <a:pt x="27432" y="975360"/>
                  </a:lnTo>
                  <a:lnTo>
                    <a:pt x="39624" y="990600"/>
                  </a:lnTo>
                  <a:lnTo>
                    <a:pt x="40843" y="990600"/>
                  </a:lnTo>
                  <a:lnTo>
                    <a:pt x="45720" y="996696"/>
                  </a:lnTo>
                  <a:lnTo>
                    <a:pt x="53340" y="1001268"/>
                  </a:lnTo>
                  <a:lnTo>
                    <a:pt x="62484" y="1007364"/>
                  </a:lnTo>
                  <a:lnTo>
                    <a:pt x="64007" y="1007364"/>
                  </a:lnTo>
                  <a:lnTo>
                    <a:pt x="70104" y="1010412"/>
                  </a:lnTo>
                  <a:lnTo>
                    <a:pt x="88392" y="1016508"/>
                  </a:lnTo>
                  <a:lnTo>
                    <a:pt x="97536" y="1018032"/>
                  </a:lnTo>
                  <a:lnTo>
                    <a:pt x="1580387" y="1018032"/>
                  </a:lnTo>
                  <a:lnTo>
                    <a:pt x="1575816" y="1019555"/>
                  </a:lnTo>
                  <a:lnTo>
                    <a:pt x="1565148" y="1024128"/>
                  </a:lnTo>
                  <a:lnTo>
                    <a:pt x="1556004" y="1027176"/>
                  </a:lnTo>
                  <a:lnTo>
                    <a:pt x="1545336" y="1028700"/>
                  </a:lnTo>
                  <a:close/>
                </a:path>
                <a:path w="1641475" h="1028700">
                  <a:moveTo>
                    <a:pt x="1571244" y="18288"/>
                  </a:moveTo>
                  <a:lnTo>
                    <a:pt x="1562100" y="13716"/>
                  </a:lnTo>
                  <a:lnTo>
                    <a:pt x="1563624" y="13716"/>
                  </a:lnTo>
                  <a:lnTo>
                    <a:pt x="1552955" y="12192"/>
                  </a:lnTo>
                  <a:lnTo>
                    <a:pt x="1543812" y="10668"/>
                  </a:lnTo>
                  <a:lnTo>
                    <a:pt x="1581912" y="10668"/>
                  </a:lnTo>
                  <a:lnTo>
                    <a:pt x="1584959" y="12192"/>
                  </a:lnTo>
                  <a:lnTo>
                    <a:pt x="1591818" y="16764"/>
                  </a:lnTo>
                  <a:lnTo>
                    <a:pt x="1571244" y="16764"/>
                  </a:lnTo>
                  <a:lnTo>
                    <a:pt x="1571244" y="18288"/>
                  </a:lnTo>
                  <a:close/>
                </a:path>
                <a:path w="1641475" h="1028700">
                  <a:moveTo>
                    <a:pt x="70104" y="18288"/>
                  </a:moveTo>
                  <a:lnTo>
                    <a:pt x="70104" y="16764"/>
                  </a:lnTo>
                  <a:lnTo>
                    <a:pt x="73152" y="16764"/>
                  </a:lnTo>
                  <a:lnTo>
                    <a:pt x="70104" y="18288"/>
                  </a:lnTo>
                  <a:close/>
                </a:path>
                <a:path w="1641475" h="1028700">
                  <a:moveTo>
                    <a:pt x="1607820" y="45720"/>
                  </a:moveTo>
                  <a:lnTo>
                    <a:pt x="1571244" y="16764"/>
                  </a:lnTo>
                  <a:lnTo>
                    <a:pt x="1591818" y="16764"/>
                  </a:lnTo>
                  <a:lnTo>
                    <a:pt x="1594104" y="18288"/>
                  </a:lnTo>
                  <a:lnTo>
                    <a:pt x="1609344" y="30480"/>
                  </a:lnTo>
                  <a:lnTo>
                    <a:pt x="1616964" y="38100"/>
                  </a:lnTo>
                  <a:lnTo>
                    <a:pt x="1621027" y="44196"/>
                  </a:lnTo>
                  <a:lnTo>
                    <a:pt x="1607820" y="44196"/>
                  </a:lnTo>
                  <a:lnTo>
                    <a:pt x="1607820" y="45720"/>
                  </a:lnTo>
                  <a:close/>
                </a:path>
                <a:path w="1641475" h="1028700">
                  <a:moveTo>
                    <a:pt x="33528" y="45720"/>
                  </a:moveTo>
                  <a:lnTo>
                    <a:pt x="33528" y="44196"/>
                  </a:lnTo>
                  <a:lnTo>
                    <a:pt x="34747" y="44196"/>
                  </a:lnTo>
                  <a:lnTo>
                    <a:pt x="33528" y="45720"/>
                  </a:lnTo>
                  <a:close/>
                </a:path>
                <a:path w="1641475" h="1028700">
                  <a:moveTo>
                    <a:pt x="1613916" y="53340"/>
                  </a:moveTo>
                  <a:lnTo>
                    <a:pt x="1607820" y="44196"/>
                  </a:lnTo>
                  <a:lnTo>
                    <a:pt x="1621027" y="44196"/>
                  </a:lnTo>
                  <a:lnTo>
                    <a:pt x="1623059" y="47244"/>
                  </a:lnTo>
                  <a:lnTo>
                    <a:pt x="1625803" y="51816"/>
                  </a:lnTo>
                  <a:lnTo>
                    <a:pt x="1613916" y="51816"/>
                  </a:lnTo>
                  <a:lnTo>
                    <a:pt x="1613916" y="53340"/>
                  </a:lnTo>
                  <a:close/>
                </a:path>
                <a:path w="1641475" h="1028700">
                  <a:moveTo>
                    <a:pt x="27432" y="53340"/>
                  </a:moveTo>
                  <a:lnTo>
                    <a:pt x="27432" y="51816"/>
                  </a:lnTo>
                  <a:lnTo>
                    <a:pt x="28448" y="51816"/>
                  </a:lnTo>
                  <a:lnTo>
                    <a:pt x="27432" y="53340"/>
                  </a:lnTo>
                  <a:close/>
                </a:path>
                <a:path w="1641475" h="1028700">
                  <a:moveTo>
                    <a:pt x="1640041" y="97536"/>
                  </a:moveTo>
                  <a:lnTo>
                    <a:pt x="1630680" y="97536"/>
                  </a:lnTo>
                  <a:lnTo>
                    <a:pt x="1629155" y="86868"/>
                  </a:lnTo>
                  <a:lnTo>
                    <a:pt x="1623059" y="68580"/>
                  </a:lnTo>
                  <a:lnTo>
                    <a:pt x="1618488" y="60960"/>
                  </a:lnTo>
                  <a:lnTo>
                    <a:pt x="1613916" y="51816"/>
                  </a:lnTo>
                  <a:lnTo>
                    <a:pt x="1625803" y="51816"/>
                  </a:lnTo>
                  <a:lnTo>
                    <a:pt x="1627632" y="54864"/>
                  </a:lnTo>
                  <a:lnTo>
                    <a:pt x="1632204" y="65532"/>
                  </a:lnTo>
                  <a:lnTo>
                    <a:pt x="1636776" y="74676"/>
                  </a:lnTo>
                  <a:lnTo>
                    <a:pt x="1640041" y="97536"/>
                  </a:lnTo>
                  <a:close/>
                </a:path>
                <a:path w="1641475" h="1028700">
                  <a:moveTo>
                    <a:pt x="12192" y="97536"/>
                  </a:moveTo>
                  <a:lnTo>
                    <a:pt x="12192" y="96012"/>
                  </a:lnTo>
                  <a:lnTo>
                    <a:pt x="12409" y="96012"/>
                  </a:lnTo>
                  <a:lnTo>
                    <a:pt x="12192" y="97536"/>
                  </a:lnTo>
                  <a:close/>
                </a:path>
                <a:path w="1641475" h="1028700">
                  <a:moveTo>
                    <a:pt x="1638517" y="941832"/>
                  </a:moveTo>
                  <a:lnTo>
                    <a:pt x="1629155" y="941832"/>
                  </a:lnTo>
                  <a:lnTo>
                    <a:pt x="1630680" y="931164"/>
                  </a:lnTo>
                  <a:lnTo>
                    <a:pt x="1629155" y="931164"/>
                  </a:lnTo>
                  <a:lnTo>
                    <a:pt x="1630680" y="922020"/>
                  </a:lnTo>
                  <a:lnTo>
                    <a:pt x="1630680" y="106680"/>
                  </a:lnTo>
                  <a:lnTo>
                    <a:pt x="1629155" y="96012"/>
                  </a:lnTo>
                  <a:lnTo>
                    <a:pt x="1630680" y="97536"/>
                  </a:lnTo>
                  <a:lnTo>
                    <a:pt x="1640041" y="97536"/>
                  </a:lnTo>
                  <a:lnTo>
                    <a:pt x="1641348" y="106680"/>
                  </a:lnTo>
                  <a:lnTo>
                    <a:pt x="1641348" y="922020"/>
                  </a:lnTo>
                  <a:lnTo>
                    <a:pt x="1638517" y="941832"/>
                  </a:lnTo>
                  <a:close/>
                </a:path>
                <a:path w="1641475" h="1028700">
                  <a:moveTo>
                    <a:pt x="13716" y="941832"/>
                  </a:moveTo>
                  <a:lnTo>
                    <a:pt x="12192" y="940307"/>
                  </a:lnTo>
                  <a:lnTo>
                    <a:pt x="13498" y="940307"/>
                  </a:lnTo>
                  <a:lnTo>
                    <a:pt x="13716" y="941832"/>
                  </a:lnTo>
                  <a:close/>
                </a:path>
                <a:path w="1641475" h="1028700">
                  <a:moveTo>
                    <a:pt x="1637211" y="950976"/>
                  </a:moveTo>
                  <a:lnTo>
                    <a:pt x="1626108" y="950976"/>
                  </a:lnTo>
                  <a:lnTo>
                    <a:pt x="1629155" y="940307"/>
                  </a:lnTo>
                  <a:lnTo>
                    <a:pt x="1629155" y="941832"/>
                  </a:lnTo>
                  <a:lnTo>
                    <a:pt x="1638517" y="941832"/>
                  </a:lnTo>
                  <a:lnTo>
                    <a:pt x="1637211" y="950976"/>
                  </a:lnTo>
                  <a:close/>
                </a:path>
                <a:path w="1641475" h="1028700">
                  <a:moveTo>
                    <a:pt x="15675" y="950976"/>
                  </a:moveTo>
                  <a:lnTo>
                    <a:pt x="15240" y="950976"/>
                  </a:lnTo>
                  <a:lnTo>
                    <a:pt x="15240" y="949452"/>
                  </a:lnTo>
                  <a:lnTo>
                    <a:pt x="15675" y="950976"/>
                  </a:lnTo>
                  <a:close/>
                </a:path>
                <a:path w="1641475" h="1028700">
                  <a:moveTo>
                    <a:pt x="1633728" y="960120"/>
                  </a:moveTo>
                  <a:lnTo>
                    <a:pt x="1623059" y="960120"/>
                  </a:lnTo>
                  <a:lnTo>
                    <a:pt x="1626108" y="949452"/>
                  </a:lnTo>
                  <a:lnTo>
                    <a:pt x="1626108" y="950976"/>
                  </a:lnTo>
                  <a:lnTo>
                    <a:pt x="1637211" y="950976"/>
                  </a:lnTo>
                  <a:lnTo>
                    <a:pt x="1636776" y="954024"/>
                  </a:lnTo>
                  <a:lnTo>
                    <a:pt x="1633728" y="960120"/>
                  </a:lnTo>
                  <a:close/>
                </a:path>
                <a:path w="1641475" h="1028700">
                  <a:moveTo>
                    <a:pt x="19049" y="960120"/>
                  </a:moveTo>
                  <a:lnTo>
                    <a:pt x="18288" y="960120"/>
                  </a:lnTo>
                  <a:lnTo>
                    <a:pt x="18288" y="958596"/>
                  </a:lnTo>
                  <a:lnTo>
                    <a:pt x="19049" y="960120"/>
                  </a:lnTo>
                  <a:close/>
                </a:path>
                <a:path w="1641475" h="1028700">
                  <a:moveTo>
                    <a:pt x="1615439" y="990600"/>
                  </a:moveTo>
                  <a:lnTo>
                    <a:pt x="1601724" y="990600"/>
                  </a:lnTo>
                  <a:lnTo>
                    <a:pt x="1613916" y="975360"/>
                  </a:lnTo>
                  <a:lnTo>
                    <a:pt x="1618488" y="967740"/>
                  </a:lnTo>
                  <a:lnTo>
                    <a:pt x="1623059" y="958596"/>
                  </a:lnTo>
                  <a:lnTo>
                    <a:pt x="1623059" y="960120"/>
                  </a:lnTo>
                  <a:lnTo>
                    <a:pt x="1633728" y="960120"/>
                  </a:lnTo>
                  <a:lnTo>
                    <a:pt x="1623059" y="981455"/>
                  </a:lnTo>
                  <a:lnTo>
                    <a:pt x="1616964" y="989076"/>
                  </a:lnTo>
                  <a:lnTo>
                    <a:pt x="1615439" y="990600"/>
                  </a:lnTo>
                  <a:close/>
                </a:path>
                <a:path w="1641475" h="1028700">
                  <a:moveTo>
                    <a:pt x="40843" y="990600"/>
                  </a:moveTo>
                  <a:lnTo>
                    <a:pt x="39624" y="990600"/>
                  </a:lnTo>
                  <a:lnTo>
                    <a:pt x="39624" y="989076"/>
                  </a:lnTo>
                  <a:lnTo>
                    <a:pt x="40843" y="990600"/>
                  </a:lnTo>
                  <a:close/>
                </a:path>
                <a:path w="1641475" h="1028700">
                  <a:moveTo>
                    <a:pt x="1597914" y="1007364"/>
                  </a:moveTo>
                  <a:lnTo>
                    <a:pt x="1580388" y="1007364"/>
                  </a:lnTo>
                  <a:lnTo>
                    <a:pt x="1588008" y="1001268"/>
                  </a:lnTo>
                  <a:lnTo>
                    <a:pt x="1595628" y="996696"/>
                  </a:lnTo>
                  <a:lnTo>
                    <a:pt x="1601724" y="989076"/>
                  </a:lnTo>
                  <a:lnTo>
                    <a:pt x="1601724" y="990600"/>
                  </a:lnTo>
                  <a:lnTo>
                    <a:pt x="1615439" y="990600"/>
                  </a:lnTo>
                  <a:lnTo>
                    <a:pt x="1601724" y="1004316"/>
                  </a:lnTo>
                  <a:lnTo>
                    <a:pt x="1597914" y="1007364"/>
                  </a:lnTo>
                  <a:close/>
                </a:path>
                <a:path w="1641475" h="1028700">
                  <a:moveTo>
                    <a:pt x="64007" y="1007364"/>
                  </a:moveTo>
                  <a:lnTo>
                    <a:pt x="62484" y="1007364"/>
                  </a:lnTo>
                  <a:lnTo>
                    <a:pt x="60960" y="1005840"/>
                  </a:lnTo>
                  <a:lnTo>
                    <a:pt x="64007" y="1007364"/>
                  </a:lnTo>
                  <a:close/>
                </a:path>
                <a:path w="1641475" h="1028700">
                  <a:moveTo>
                    <a:pt x="1580387" y="1018032"/>
                  </a:moveTo>
                  <a:lnTo>
                    <a:pt x="1543812" y="1018032"/>
                  </a:lnTo>
                  <a:lnTo>
                    <a:pt x="1552955" y="1016508"/>
                  </a:lnTo>
                  <a:lnTo>
                    <a:pt x="1563624" y="1013460"/>
                  </a:lnTo>
                  <a:lnTo>
                    <a:pt x="1562100" y="1013460"/>
                  </a:lnTo>
                  <a:lnTo>
                    <a:pt x="1571244" y="1010412"/>
                  </a:lnTo>
                  <a:lnTo>
                    <a:pt x="1580388" y="1005840"/>
                  </a:lnTo>
                  <a:lnTo>
                    <a:pt x="1580388" y="1007364"/>
                  </a:lnTo>
                  <a:lnTo>
                    <a:pt x="1597914" y="1007364"/>
                  </a:lnTo>
                  <a:lnTo>
                    <a:pt x="1594104" y="1010412"/>
                  </a:lnTo>
                  <a:lnTo>
                    <a:pt x="1584959" y="1016508"/>
                  </a:lnTo>
                  <a:lnTo>
                    <a:pt x="1580387" y="1018032"/>
                  </a:lnTo>
                  <a:close/>
                </a:path>
              </a:pathLst>
            </a:custGeom>
            <a:solidFill>
              <a:srgbClr val="41565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7" name="object 37"/>
          <p:cNvSpPr txBox="1"/>
          <p:nvPr/>
        </p:nvSpPr>
        <p:spPr>
          <a:xfrm>
            <a:off x="8910862" y="4384054"/>
            <a:ext cx="1496695" cy="55689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5080" indent="-1905" algn="ctr">
              <a:lnSpc>
                <a:spcPct val="93800"/>
              </a:lnSpc>
              <a:spcBef>
                <a:spcPts val="225"/>
              </a:spcBef>
            </a:pPr>
            <a:r>
              <a:rPr sz="1200" dirty="0">
                <a:latin typeface="Tahoma"/>
                <a:cs typeface="Tahoma"/>
              </a:rPr>
              <a:t>Staff</a:t>
            </a:r>
            <a:r>
              <a:rPr sz="1200" spc="100" dirty="0">
                <a:latin typeface="Tahoma"/>
                <a:cs typeface="Tahoma"/>
              </a:rPr>
              <a:t> </a:t>
            </a:r>
            <a:r>
              <a:rPr sz="1200" dirty="0">
                <a:latin typeface="Tahoma"/>
                <a:cs typeface="Tahoma"/>
              </a:rPr>
              <a:t>not</a:t>
            </a:r>
            <a:r>
              <a:rPr sz="1200" spc="35" dirty="0">
                <a:latin typeface="Tahoma"/>
                <a:cs typeface="Tahoma"/>
              </a:rPr>
              <a:t> </a:t>
            </a:r>
            <a:r>
              <a:rPr sz="1200" dirty="0">
                <a:latin typeface="Tahoma"/>
                <a:cs typeface="Tahoma"/>
              </a:rPr>
              <a:t>trained</a:t>
            </a:r>
            <a:r>
              <a:rPr sz="1200" spc="35" dirty="0">
                <a:latin typeface="Tahoma"/>
                <a:cs typeface="Tahoma"/>
              </a:rPr>
              <a:t> </a:t>
            </a:r>
            <a:r>
              <a:rPr sz="1200" spc="-25" dirty="0">
                <a:latin typeface="Tahoma"/>
                <a:cs typeface="Tahoma"/>
              </a:rPr>
              <a:t>in </a:t>
            </a:r>
            <a:r>
              <a:rPr sz="1200" spc="70" dirty="0">
                <a:latin typeface="Tahoma"/>
                <a:cs typeface="Tahoma"/>
              </a:rPr>
              <a:t>food</a:t>
            </a:r>
            <a:r>
              <a:rPr sz="1200" spc="-45" dirty="0">
                <a:latin typeface="Tahoma"/>
                <a:cs typeface="Tahoma"/>
              </a:rPr>
              <a:t> </a:t>
            </a:r>
            <a:r>
              <a:rPr sz="1200" spc="45" dirty="0">
                <a:latin typeface="Tahoma"/>
                <a:cs typeface="Tahoma"/>
              </a:rPr>
              <a:t>hygiene</a:t>
            </a:r>
            <a:r>
              <a:rPr sz="1200" spc="-50" dirty="0">
                <a:latin typeface="Tahoma"/>
                <a:cs typeface="Tahoma"/>
              </a:rPr>
              <a:t> </a:t>
            </a:r>
            <a:r>
              <a:rPr sz="1200" spc="40" dirty="0">
                <a:latin typeface="Tahoma"/>
                <a:cs typeface="Tahoma"/>
              </a:rPr>
              <a:t>before </a:t>
            </a:r>
            <a:r>
              <a:rPr sz="1200" spc="-10" dirty="0">
                <a:latin typeface="Tahoma"/>
                <a:cs typeface="Tahoma"/>
              </a:rPr>
              <a:t>starting.</a:t>
            </a:r>
            <a:endParaRPr sz="1200">
              <a:latin typeface="Tahoma"/>
              <a:cs typeface="Tahoma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8635495" y="3914140"/>
            <a:ext cx="1844039" cy="2552700"/>
            <a:chOff x="6755892" y="3914140"/>
            <a:chExt cx="1844039" cy="2552700"/>
          </a:xfrm>
        </p:grpSpPr>
        <p:sp>
          <p:nvSpPr>
            <p:cNvPr id="39" name="object 39"/>
            <p:cNvSpPr/>
            <p:nvPr/>
          </p:nvSpPr>
          <p:spPr>
            <a:xfrm>
              <a:off x="6755892" y="3914139"/>
              <a:ext cx="208915" cy="2042160"/>
            </a:xfrm>
            <a:custGeom>
              <a:avLst/>
              <a:gdLst/>
              <a:ahLst/>
              <a:cxnLst/>
              <a:rect l="l" t="t" r="r" b="b"/>
              <a:pathLst>
                <a:path w="208915" h="2042160">
                  <a:moveTo>
                    <a:pt x="208788" y="2030984"/>
                  </a:moveTo>
                  <a:lnTo>
                    <a:pt x="9144" y="2030984"/>
                  </a:lnTo>
                  <a:lnTo>
                    <a:pt x="9131" y="2037080"/>
                  </a:lnTo>
                  <a:lnTo>
                    <a:pt x="6756" y="2037080"/>
                  </a:lnTo>
                  <a:lnTo>
                    <a:pt x="6756" y="2033905"/>
                  </a:lnTo>
                  <a:lnTo>
                    <a:pt x="9131" y="2037080"/>
                  </a:lnTo>
                  <a:lnTo>
                    <a:pt x="9131" y="2030984"/>
                  </a:lnTo>
                  <a:lnTo>
                    <a:pt x="6756" y="2030984"/>
                  </a:lnTo>
                  <a:lnTo>
                    <a:pt x="6756" y="2030730"/>
                  </a:lnTo>
                  <a:lnTo>
                    <a:pt x="9144" y="2030730"/>
                  </a:lnTo>
                  <a:lnTo>
                    <a:pt x="9144" y="0"/>
                  </a:lnTo>
                  <a:lnTo>
                    <a:pt x="0" y="0"/>
                  </a:lnTo>
                  <a:lnTo>
                    <a:pt x="0" y="2030730"/>
                  </a:lnTo>
                  <a:lnTo>
                    <a:pt x="0" y="2037080"/>
                  </a:lnTo>
                  <a:lnTo>
                    <a:pt x="0" y="2042160"/>
                  </a:lnTo>
                  <a:lnTo>
                    <a:pt x="208788" y="2042160"/>
                  </a:lnTo>
                  <a:lnTo>
                    <a:pt x="208788" y="2037092"/>
                  </a:lnTo>
                  <a:lnTo>
                    <a:pt x="208788" y="2030984"/>
                  </a:lnTo>
                  <a:close/>
                </a:path>
              </a:pathLst>
            </a:custGeom>
            <a:solidFill>
              <a:srgbClr val="31444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0" name="object 4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957060" y="5437632"/>
              <a:ext cx="1642871" cy="1028700"/>
            </a:xfrm>
            <a:prstGeom prst="rect">
              <a:avLst/>
            </a:prstGeom>
          </p:spPr>
        </p:pic>
        <p:sp>
          <p:nvSpPr>
            <p:cNvPr id="41" name="object 41"/>
            <p:cNvSpPr/>
            <p:nvPr/>
          </p:nvSpPr>
          <p:spPr>
            <a:xfrm>
              <a:off x="6958583" y="5436108"/>
              <a:ext cx="1641475" cy="1030605"/>
            </a:xfrm>
            <a:custGeom>
              <a:avLst/>
              <a:gdLst/>
              <a:ahLst/>
              <a:cxnLst/>
              <a:rect l="l" t="t" r="r" b="b"/>
              <a:pathLst>
                <a:path w="1641475" h="1030604">
                  <a:moveTo>
                    <a:pt x="1534667" y="1030224"/>
                  </a:moveTo>
                  <a:lnTo>
                    <a:pt x="108204" y="1030224"/>
                  </a:lnTo>
                  <a:lnTo>
                    <a:pt x="96012" y="1028700"/>
                  </a:lnTo>
                  <a:lnTo>
                    <a:pt x="85344" y="1027176"/>
                  </a:lnTo>
                  <a:lnTo>
                    <a:pt x="76200" y="1024128"/>
                  </a:lnTo>
                  <a:lnTo>
                    <a:pt x="65532" y="1021080"/>
                  </a:lnTo>
                  <a:lnTo>
                    <a:pt x="24384" y="990600"/>
                  </a:lnTo>
                  <a:lnTo>
                    <a:pt x="4572" y="954024"/>
                  </a:lnTo>
                  <a:lnTo>
                    <a:pt x="0" y="922020"/>
                  </a:lnTo>
                  <a:lnTo>
                    <a:pt x="0" y="106680"/>
                  </a:lnTo>
                  <a:lnTo>
                    <a:pt x="9144" y="65532"/>
                  </a:lnTo>
                  <a:lnTo>
                    <a:pt x="39624" y="24384"/>
                  </a:lnTo>
                  <a:lnTo>
                    <a:pt x="76200" y="4572"/>
                  </a:lnTo>
                  <a:lnTo>
                    <a:pt x="108204" y="0"/>
                  </a:lnTo>
                  <a:lnTo>
                    <a:pt x="1534667" y="0"/>
                  </a:lnTo>
                  <a:lnTo>
                    <a:pt x="1556004" y="3048"/>
                  </a:lnTo>
                  <a:lnTo>
                    <a:pt x="1565148" y="4572"/>
                  </a:lnTo>
                  <a:lnTo>
                    <a:pt x="1575816" y="9144"/>
                  </a:lnTo>
                  <a:lnTo>
                    <a:pt x="1578864" y="10668"/>
                  </a:lnTo>
                  <a:lnTo>
                    <a:pt x="97536" y="10668"/>
                  </a:lnTo>
                  <a:lnTo>
                    <a:pt x="88392" y="12192"/>
                  </a:lnTo>
                  <a:lnTo>
                    <a:pt x="70104" y="18288"/>
                  </a:lnTo>
                  <a:lnTo>
                    <a:pt x="60960" y="22860"/>
                  </a:lnTo>
                  <a:lnTo>
                    <a:pt x="62484" y="22860"/>
                  </a:lnTo>
                  <a:lnTo>
                    <a:pt x="53340" y="27432"/>
                  </a:lnTo>
                  <a:lnTo>
                    <a:pt x="47625" y="32004"/>
                  </a:lnTo>
                  <a:lnTo>
                    <a:pt x="45720" y="32004"/>
                  </a:lnTo>
                  <a:lnTo>
                    <a:pt x="39624" y="39624"/>
                  </a:lnTo>
                  <a:lnTo>
                    <a:pt x="12192" y="88392"/>
                  </a:lnTo>
                  <a:lnTo>
                    <a:pt x="13716" y="88392"/>
                  </a:lnTo>
                  <a:lnTo>
                    <a:pt x="12192" y="97536"/>
                  </a:lnTo>
                  <a:lnTo>
                    <a:pt x="10668" y="108204"/>
                  </a:lnTo>
                  <a:lnTo>
                    <a:pt x="10668" y="922020"/>
                  </a:lnTo>
                  <a:lnTo>
                    <a:pt x="12192" y="932688"/>
                  </a:lnTo>
                  <a:lnTo>
                    <a:pt x="13716" y="941832"/>
                  </a:lnTo>
                  <a:lnTo>
                    <a:pt x="12192" y="941832"/>
                  </a:lnTo>
                  <a:lnTo>
                    <a:pt x="18288" y="960120"/>
                  </a:lnTo>
                  <a:lnTo>
                    <a:pt x="22860" y="969264"/>
                  </a:lnTo>
                  <a:lnTo>
                    <a:pt x="23621" y="969264"/>
                  </a:lnTo>
                  <a:lnTo>
                    <a:pt x="27432" y="976884"/>
                  </a:lnTo>
                  <a:lnTo>
                    <a:pt x="33528" y="984504"/>
                  </a:lnTo>
                  <a:lnTo>
                    <a:pt x="45720" y="996696"/>
                  </a:lnTo>
                  <a:lnTo>
                    <a:pt x="53340" y="1002792"/>
                  </a:lnTo>
                  <a:lnTo>
                    <a:pt x="62484" y="1007364"/>
                  </a:lnTo>
                  <a:lnTo>
                    <a:pt x="60960" y="1007364"/>
                  </a:lnTo>
                  <a:lnTo>
                    <a:pt x="70104" y="1011936"/>
                  </a:lnTo>
                  <a:lnTo>
                    <a:pt x="79248" y="1014984"/>
                  </a:lnTo>
                  <a:lnTo>
                    <a:pt x="97536" y="1018032"/>
                  </a:lnTo>
                  <a:lnTo>
                    <a:pt x="108204" y="1019555"/>
                  </a:lnTo>
                  <a:lnTo>
                    <a:pt x="1578864" y="1019555"/>
                  </a:lnTo>
                  <a:lnTo>
                    <a:pt x="1575816" y="1021080"/>
                  </a:lnTo>
                  <a:lnTo>
                    <a:pt x="1565148" y="1024128"/>
                  </a:lnTo>
                  <a:lnTo>
                    <a:pt x="1556004" y="1027176"/>
                  </a:lnTo>
                  <a:lnTo>
                    <a:pt x="1534667" y="1030224"/>
                  </a:lnTo>
                  <a:close/>
                </a:path>
                <a:path w="1641475" h="1030604">
                  <a:moveTo>
                    <a:pt x="1595628" y="33528"/>
                  </a:moveTo>
                  <a:lnTo>
                    <a:pt x="1588008" y="27432"/>
                  </a:lnTo>
                  <a:lnTo>
                    <a:pt x="1580388" y="22860"/>
                  </a:lnTo>
                  <a:lnTo>
                    <a:pt x="1571244" y="18288"/>
                  </a:lnTo>
                  <a:lnTo>
                    <a:pt x="1562100" y="15240"/>
                  </a:lnTo>
                  <a:lnTo>
                    <a:pt x="1563624" y="15240"/>
                  </a:lnTo>
                  <a:lnTo>
                    <a:pt x="1552955" y="12192"/>
                  </a:lnTo>
                  <a:lnTo>
                    <a:pt x="1543812" y="10668"/>
                  </a:lnTo>
                  <a:lnTo>
                    <a:pt x="1578864" y="10668"/>
                  </a:lnTo>
                  <a:lnTo>
                    <a:pt x="1594104" y="18288"/>
                  </a:lnTo>
                  <a:lnTo>
                    <a:pt x="1601724" y="24384"/>
                  </a:lnTo>
                  <a:lnTo>
                    <a:pt x="1609344" y="32004"/>
                  </a:lnTo>
                  <a:lnTo>
                    <a:pt x="1595628" y="32004"/>
                  </a:lnTo>
                  <a:lnTo>
                    <a:pt x="1595628" y="33528"/>
                  </a:lnTo>
                  <a:close/>
                </a:path>
                <a:path w="1641475" h="1030604">
                  <a:moveTo>
                    <a:pt x="45720" y="33528"/>
                  </a:moveTo>
                  <a:lnTo>
                    <a:pt x="45720" y="32004"/>
                  </a:lnTo>
                  <a:lnTo>
                    <a:pt x="47625" y="32004"/>
                  </a:lnTo>
                  <a:lnTo>
                    <a:pt x="45720" y="33528"/>
                  </a:lnTo>
                  <a:close/>
                </a:path>
                <a:path w="1641475" h="1030604">
                  <a:moveTo>
                    <a:pt x="1629918" y="969264"/>
                  </a:moveTo>
                  <a:lnTo>
                    <a:pt x="1618488" y="969264"/>
                  </a:lnTo>
                  <a:lnTo>
                    <a:pt x="1623059" y="960120"/>
                  </a:lnTo>
                  <a:lnTo>
                    <a:pt x="1629155" y="941832"/>
                  </a:lnTo>
                  <a:lnTo>
                    <a:pt x="1630680" y="932688"/>
                  </a:lnTo>
                  <a:lnTo>
                    <a:pt x="1629155" y="932688"/>
                  </a:lnTo>
                  <a:lnTo>
                    <a:pt x="1630680" y="922020"/>
                  </a:lnTo>
                  <a:lnTo>
                    <a:pt x="1630680" y="108204"/>
                  </a:lnTo>
                  <a:lnTo>
                    <a:pt x="1629155" y="97536"/>
                  </a:lnTo>
                  <a:lnTo>
                    <a:pt x="1630680" y="97536"/>
                  </a:lnTo>
                  <a:lnTo>
                    <a:pt x="1618488" y="60960"/>
                  </a:lnTo>
                  <a:lnTo>
                    <a:pt x="1601724" y="39624"/>
                  </a:lnTo>
                  <a:lnTo>
                    <a:pt x="1595628" y="32004"/>
                  </a:lnTo>
                  <a:lnTo>
                    <a:pt x="1609344" y="32004"/>
                  </a:lnTo>
                  <a:lnTo>
                    <a:pt x="1616964" y="39624"/>
                  </a:lnTo>
                  <a:lnTo>
                    <a:pt x="1636776" y="76200"/>
                  </a:lnTo>
                  <a:lnTo>
                    <a:pt x="1641348" y="106680"/>
                  </a:lnTo>
                  <a:lnTo>
                    <a:pt x="1641348" y="922020"/>
                  </a:lnTo>
                  <a:lnTo>
                    <a:pt x="1636776" y="954024"/>
                  </a:lnTo>
                  <a:lnTo>
                    <a:pt x="1632204" y="964692"/>
                  </a:lnTo>
                  <a:lnTo>
                    <a:pt x="1629918" y="969264"/>
                  </a:lnTo>
                  <a:close/>
                </a:path>
                <a:path w="1641475" h="1030604">
                  <a:moveTo>
                    <a:pt x="23621" y="969264"/>
                  </a:moveTo>
                  <a:lnTo>
                    <a:pt x="22860" y="969264"/>
                  </a:lnTo>
                  <a:lnTo>
                    <a:pt x="22860" y="967740"/>
                  </a:lnTo>
                  <a:lnTo>
                    <a:pt x="23621" y="969264"/>
                  </a:lnTo>
                  <a:close/>
                </a:path>
                <a:path w="1641475" h="1030604">
                  <a:moveTo>
                    <a:pt x="1578864" y="1019555"/>
                  </a:moveTo>
                  <a:lnTo>
                    <a:pt x="1533144" y="1019555"/>
                  </a:lnTo>
                  <a:lnTo>
                    <a:pt x="1543812" y="1018032"/>
                  </a:lnTo>
                  <a:lnTo>
                    <a:pt x="1552955" y="1016508"/>
                  </a:lnTo>
                  <a:lnTo>
                    <a:pt x="1563624" y="1014984"/>
                  </a:lnTo>
                  <a:lnTo>
                    <a:pt x="1562100" y="1014984"/>
                  </a:lnTo>
                  <a:lnTo>
                    <a:pt x="1571244" y="1011936"/>
                  </a:lnTo>
                  <a:lnTo>
                    <a:pt x="1607820" y="984504"/>
                  </a:lnTo>
                  <a:lnTo>
                    <a:pt x="1618488" y="967740"/>
                  </a:lnTo>
                  <a:lnTo>
                    <a:pt x="1618488" y="969264"/>
                  </a:lnTo>
                  <a:lnTo>
                    <a:pt x="1629918" y="969264"/>
                  </a:lnTo>
                  <a:lnTo>
                    <a:pt x="1623059" y="982980"/>
                  </a:lnTo>
                  <a:lnTo>
                    <a:pt x="1616964" y="990600"/>
                  </a:lnTo>
                  <a:lnTo>
                    <a:pt x="1601724" y="1005840"/>
                  </a:lnTo>
                  <a:lnTo>
                    <a:pt x="1594104" y="1011936"/>
                  </a:lnTo>
                  <a:lnTo>
                    <a:pt x="1578864" y="1019555"/>
                  </a:lnTo>
                  <a:close/>
                </a:path>
              </a:pathLst>
            </a:custGeom>
            <a:solidFill>
              <a:srgbClr val="41565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2" name="object 42"/>
          <p:cNvSpPr txBox="1"/>
          <p:nvPr/>
        </p:nvSpPr>
        <p:spPr>
          <a:xfrm>
            <a:off x="8955027" y="5656617"/>
            <a:ext cx="1407160" cy="55689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5080" algn="ctr">
              <a:lnSpc>
                <a:spcPct val="93700"/>
              </a:lnSpc>
              <a:spcBef>
                <a:spcPts val="225"/>
              </a:spcBef>
            </a:pPr>
            <a:r>
              <a:rPr sz="1200" spc="65" dirty="0">
                <a:latin typeface="Tahoma"/>
                <a:cs typeface="Tahoma"/>
              </a:rPr>
              <a:t>On-</a:t>
            </a:r>
            <a:r>
              <a:rPr sz="1200" dirty="0">
                <a:latin typeface="Tahoma"/>
                <a:cs typeface="Tahoma"/>
              </a:rPr>
              <a:t>the-</a:t>
            </a:r>
            <a:r>
              <a:rPr sz="1200" spc="65" dirty="0">
                <a:latin typeface="Tahoma"/>
                <a:cs typeface="Tahoma"/>
              </a:rPr>
              <a:t>job</a:t>
            </a:r>
            <a:r>
              <a:rPr sz="1200" spc="-35" dirty="0">
                <a:latin typeface="Tahoma"/>
                <a:cs typeface="Tahoma"/>
              </a:rPr>
              <a:t> </a:t>
            </a:r>
            <a:r>
              <a:rPr sz="1200" spc="-10" dirty="0">
                <a:latin typeface="Tahoma"/>
                <a:cs typeface="Tahoma"/>
              </a:rPr>
              <a:t>training </a:t>
            </a:r>
            <a:r>
              <a:rPr sz="1200" dirty="0">
                <a:latin typeface="Tahoma"/>
                <a:cs typeface="Tahoma"/>
              </a:rPr>
              <a:t>insufficient</a:t>
            </a:r>
            <a:r>
              <a:rPr sz="1200" spc="200" dirty="0">
                <a:latin typeface="Tahoma"/>
                <a:cs typeface="Tahoma"/>
              </a:rPr>
              <a:t> </a:t>
            </a:r>
            <a:r>
              <a:rPr sz="1200" spc="30" dirty="0">
                <a:latin typeface="Tahoma"/>
                <a:cs typeface="Tahoma"/>
              </a:rPr>
              <a:t>and </a:t>
            </a:r>
            <a:r>
              <a:rPr sz="1200" spc="-10" dirty="0">
                <a:latin typeface="Tahoma"/>
                <a:cs typeface="Tahoma"/>
              </a:rPr>
              <a:t>inconsistent.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43" name="Slide Number Placeholder 42">
            <a:extLst>
              <a:ext uri="{FF2B5EF4-FFF2-40B4-BE49-F238E27FC236}">
                <a16:creationId xmlns:a16="http://schemas.microsoft.com/office/drawing/2014/main" id="{707A6484-8E7D-9C6F-CD84-42D56DFAE90A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879600" y="1057655"/>
            <a:ext cx="10058400" cy="5659120"/>
            <a:chOff x="0" y="1057655"/>
            <a:chExt cx="10058400" cy="56591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057655"/>
              <a:ext cx="10058400" cy="565861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1057655"/>
              <a:ext cx="10058400" cy="1842515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584813" y="1055715"/>
            <a:ext cx="8855149" cy="1164638"/>
          </a:xfrm>
          <a:prstGeom prst="rect">
            <a:avLst/>
          </a:prstGeom>
        </p:spPr>
        <p:txBody>
          <a:bodyPr vert="horz" wrap="square" lIns="0" tIns="391375" rIns="0" bIns="0" rtlCol="0">
            <a:spAutoFit/>
          </a:bodyPr>
          <a:lstStyle/>
          <a:p>
            <a:pPr marL="360045" marR="5080">
              <a:lnSpc>
                <a:spcPts val="3020"/>
              </a:lnSpc>
              <a:spcBef>
                <a:spcPts val="490"/>
              </a:spcBef>
            </a:pPr>
            <a:r>
              <a:rPr spc="-65" dirty="0"/>
              <a:t>Theoretical</a:t>
            </a:r>
            <a:r>
              <a:rPr spc="-120" dirty="0"/>
              <a:t> </a:t>
            </a:r>
            <a:r>
              <a:rPr dirty="0"/>
              <a:t>Models</a:t>
            </a:r>
            <a:r>
              <a:rPr spc="-100" dirty="0"/>
              <a:t> </a:t>
            </a:r>
            <a:r>
              <a:rPr spc="-30" dirty="0"/>
              <a:t>to</a:t>
            </a:r>
            <a:r>
              <a:rPr spc="-100" dirty="0"/>
              <a:t> </a:t>
            </a:r>
            <a:r>
              <a:rPr spc="-30" dirty="0"/>
              <a:t>Explain</a:t>
            </a:r>
            <a:r>
              <a:rPr spc="-110" dirty="0"/>
              <a:t> </a:t>
            </a:r>
            <a:r>
              <a:rPr spc="-25" dirty="0"/>
              <a:t>Communication </a:t>
            </a:r>
            <a:r>
              <a:rPr spc="-10" dirty="0"/>
              <a:t>Barriers</a:t>
            </a:r>
            <a:endParaRPr dirty="0"/>
          </a:p>
        </p:txBody>
      </p:sp>
      <p:grpSp>
        <p:nvGrpSpPr>
          <p:cNvPr id="6" name="object 6"/>
          <p:cNvGrpSpPr/>
          <p:nvPr/>
        </p:nvGrpSpPr>
        <p:grpSpPr>
          <a:xfrm>
            <a:off x="2277366" y="3326891"/>
            <a:ext cx="7230109" cy="866140"/>
            <a:chOff x="397763" y="3326891"/>
            <a:chExt cx="7230109" cy="866140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97763" y="3326891"/>
              <a:ext cx="944879" cy="865631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540252" y="3326891"/>
              <a:ext cx="944879" cy="865631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682739" y="3326891"/>
              <a:ext cx="944879" cy="865631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272272" y="4263653"/>
            <a:ext cx="2659380" cy="44435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1400" b="1" spc="-40" dirty="0">
                <a:latin typeface="Tahoma"/>
                <a:cs typeface="Tahoma"/>
              </a:rPr>
              <a:t>Shannon </a:t>
            </a:r>
            <a:r>
              <a:rPr sz="1400" b="1" spc="-20" dirty="0">
                <a:latin typeface="Tahoma"/>
                <a:cs typeface="Tahoma"/>
              </a:rPr>
              <a:t>and</a:t>
            </a:r>
            <a:r>
              <a:rPr sz="1400" b="1" spc="-70" dirty="0">
                <a:latin typeface="Tahoma"/>
                <a:cs typeface="Tahoma"/>
              </a:rPr>
              <a:t> </a:t>
            </a:r>
            <a:r>
              <a:rPr sz="1400" b="1" spc="-35" dirty="0">
                <a:latin typeface="Tahoma"/>
                <a:cs typeface="Tahoma"/>
              </a:rPr>
              <a:t>Weaver's</a:t>
            </a:r>
            <a:r>
              <a:rPr sz="1400" b="1" spc="-30" dirty="0">
                <a:latin typeface="Tahoma"/>
                <a:cs typeface="Tahoma"/>
              </a:rPr>
              <a:t> </a:t>
            </a:r>
            <a:r>
              <a:rPr sz="1400" b="1" spc="-10" dirty="0">
                <a:latin typeface="Tahoma"/>
                <a:cs typeface="Tahoma"/>
              </a:rPr>
              <a:t>Model</a:t>
            </a:r>
            <a:r>
              <a:rPr lang="en-GB" sz="1400" b="1" spc="-10" dirty="0">
                <a:latin typeface="Tahoma"/>
                <a:cs typeface="Tahoma"/>
              </a:rPr>
              <a:t>: </a:t>
            </a:r>
            <a:r>
              <a:rPr lang="en-GB" sz="1400" spc="-10" dirty="0">
                <a:latin typeface="Tahoma"/>
                <a:cs typeface="Tahoma"/>
              </a:rPr>
              <a:t>(Al – Mutairi, F. 2025 ) </a:t>
            </a:r>
            <a:endParaRPr sz="1400" dirty="0">
              <a:latin typeface="Tahoma"/>
              <a:cs typeface="Tahom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272287" y="4693420"/>
            <a:ext cx="2472055" cy="84201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31115" algn="just">
              <a:lnSpc>
                <a:spcPct val="92900"/>
              </a:lnSpc>
              <a:spcBef>
                <a:spcPts val="204"/>
              </a:spcBef>
            </a:pPr>
            <a:r>
              <a:rPr sz="1050" b="1" dirty="0">
                <a:latin typeface="Tahoma"/>
                <a:cs typeface="Tahoma"/>
              </a:rPr>
              <a:t>Noise:</a:t>
            </a:r>
            <a:r>
              <a:rPr sz="1050" b="1" spc="165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Language</a:t>
            </a:r>
            <a:r>
              <a:rPr sz="1050" spc="12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barriers,</a:t>
            </a:r>
            <a:r>
              <a:rPr sz="1050" spc="85" dirty="0">
                <a:latin typeface="Tahoma"/>
                <a:cs typeface="Tahoma"/>
              </a:rPr>
              <a:t> </a:t>
            </a:r>
            <a:r>
              <a:rPr sz="1050" spc="35" dirty="0">
                <a:latin typeface="Tahoma"/>
                <a:cs typeface="Tahoma"/>
              </a:rPr>
              <a:t>background </a:t>
            </a:r>
            <a:r>
              <a:rPr sz="1050" dirty="0">
                <a:latin typeface="Tahoma"/>
                <a:cs typeface="Tahoma"/>
              </a:rPr>
              <a:t>noise</a:t>
            </a:r>
            <a:r>
              <a:rPr sz="1050" spc="35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in</a:t>
            </a:r>
            <a:r>
              <a:rPr sz="1050" spc="35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the</a:t>
            </a:r>
            <a:r>
              <a:rPr sz="1050" spc="35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factory, and</a:t>
            </a:r>
            <a:r>
              <a:rPr sz="1050" spc="3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lack</a:t>
            </a:r>
            <a:r>
              <a:rPr sz="1050" spc="35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of</a:t>
            </a:r>
            <a:r>
              <a:rPr sz="1050" spc="65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training </a:t>
            </a:r>
            <a:r>
              <a:rPr sz="1050" dirty="0">
                <a:latin typeface="Tahoma"/>
                <a:cs typeface="Tahoma"/>
              </a:rPr>
              <a:t>create</a:t>
            </a:r>
            <a:r>
              <a:rPr sz="1050" spc="7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“noise”</a:t>
            </a:r>
            <a:r>
              <a:rPr sz="1050" spc="65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in</a:t>
            </a:r>
            <a:r>
              <a:rPr sz="1050" spc="45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communication.</a:t>
            </a:r>
            <a:endParaRPr sz="1050" dirty="0">
              <a:latin typeface="Tahoma"/>
              <a:cs typeface="Tahoma"/>
            </a:endParaRPr>
          </a:p>
          <a:p>
            <a:pPr marL="12700" marR="5080" algn="just">
              <a:lnSpc>
                <a:spcPts val="1180"/>
              </a:lnSpc>
              <a:spcBef>
                <a:spcPts val="480"/>
              </a:spcBef>
            </a:pPr>
            <a:r>
              <a:rPr sz="1050" b="1" dirty="0">
                <a:latin typeface="Tahoma"/>
                <a:cs typeface="Tahoma"/>
              </a:rPr>
              <a:t>Feedback</a:t>
            </a:r>
            <a:r>
              <a:rPr sz="1050" b="1" spc="-5" dirty="0">
                <a:latin typeface="Tahoma"/>
                <a:cs typeface="Tahoma"/>
              </a:rPr>
              <a:t> </a:t>
            </a:r>
            <a:r>
              <a:rPr sz="1050" b="1" spc="-55" dirty="0">
                <a:latin typeface="Tahoma"/>
                <a:cs typeface="Tahoma"/>
              </a:rPr>
              <a:t>Issues:</a:t>
            </a:r>
            <a:r>
              <a:rPr sz="1050" b="1" spc="-2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The</a:t>
            </a:r>
            <a:r>
              <a:rPr sz="1050" spc="-35" dirty="0">
                <a:latin typeface="Tahoma"/>
                <a:cs typeface="Tahoma"/>
              </a:rPr>
              <a:t> </a:t>
            </a:r>
            <a:r>
              <a:rPr sz="1050" spc="45" dirty="0">
                <a:latin typeface="Tahoma"/>
                <a:cs typeface="Tahoma"/>
              </a:rPr>
              <a:t>feedback</a:t>
            </a:r>
            <a:r>
              <a:rPr sz="1050" spc="-60" dirty="0">
                <a:latin typeface="Tahoma"/>
                <a:cs typeface="Tahoma"/>
              </a:rPr>
              <a:t> </a:t>
            </a:r>
            <a:r>
              <a:rPr sz="1050" spc="60" dirty="0">
                <a:latin typeface="Tahoma"/>
                <a:cs typeface="Tahoma"/>
              </a:rPr>
              <a:t>loop</a:t>
            </a:r>
            <a:r>
              <a:rPr sz="1050" spc="-10" dirty="0">
                <a:latin typeface="Tahoma"/>
                <a:cs typeface="Tahoma"/>
              </a:rPr>
              <a:t> </a:t>
            </a:r>
            <a:r>
              <a:rPr sz="1050" spc="-25" dirty="0">
                <a:latin typeface="Tahoma"/>
                <a:cs typeface="Tahoma"/>
              </a:rPr>
              <a:t>is </a:t>
            </a:r>
            <a:r>
              <a:rPr sz="1050" dirty="0">
                <a:latin typeface="Tahoma"/>
                <a:cs typeface="Tahoma"/>
              </a:rPr>
              <a:t>unclear</a:t>
            </a:r>
            <a:r>
              <a:rPr sz="1050" spc="75" dirty="0">
                <a:latin typeface="Tahoma"/>
                <a:cs typeface="Tahoma"/>
              </a:rPr>
              <a:t> </a:t>
            </a:r>
            <a:r>
              <a:rPr sz="1050" spc="65" dirty="0">
                <a:latin typeface="Tahoma"/>
                <a:cs typeface="Tahoma"/>
              </a:rPr>
              <a:t>due</a:t>
            </a:r>
            <a:r>
              <a:rPr sz="1050" spc="6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to</a:t>
            </a:r>
            <a:r>
              <a:rPr sz="1050" spc="9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limited</a:t>
            </a:r>
            <a:r>
              <a:rPr sz="1050" spc="80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understanding.</a:t>
            </a:r>
            <a:endParaRPr sz="1050" dirty="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419855" y="4238625"/>
            <a:ext cx="2257585" cy="65979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1400" b="1" spc="-60" dirty="0">
                <a:latin typeface="Tahoma"/>
                <a:cs typeface="Tahoma"/>
              </a:rPr>
              <a:t>Schramm's</a:t>
            </a:r>
            <a:r>
              <a:rPr sz="1400" b="1" spc="35" dirty="0">
                <a:latin typeface="Tahoma"/>
                <a:cs typeface="Tahoma"/>
              </a:rPr>
              <a:t> </a:t>
            </a:r>
            <a:r>
              <a:rPr sz="1400" b="1" spc="-10" dirty="0">
                <a:latin typeface="Tahoma"/>
                <a:cs typeface="Tahoma"/>
              </a:rPr>
              <a:t>Model:</a:t>
            </a:r>
            <a:r>
              <a:rPr lang="ru-RU" sz="1400" b="1" spc="-10" dirty="0">
                <a:latin typeface="Tahoma"/>
                <a:cs typeface="Tahoma"/>
              </a:rPr>
              <a:t> </a:t>
            </a:r>
            <a:r>
              <a:rPr lang="en-US" sz="1400" dirty="0"/>
              <a:t>Communication</a:t>
            </a:r>
            <a:r>
              <a:rPr lang="en-US" sz="1400" spc="45" dirty="0"/>
              <a:t> </a:t>
            </a:r>
            <a:r>
              <a:rPr lang="en-US" sz="1400" dirty="0"/>
              <a:t>Theory</a:t>
            </a:r>
            <a:r>
              <a:rPr lang="en-US" sz="1400" spc="75" dirty="0"/>
              <a:t> </a:t>
            </a:r>
            <a:r>
              <a:rPr lang="en-US" sz="1400" dirty="0"/>
              <a:t>(2024)</a:t>
            </a:r>
            <a:endParaRPr lang="ru-RU" sz="1400" dirty="0"/>
          </a:p>
        </p:txBody>
      </p:sp>
      <p:sp>
        <p:nvSpPr>
          <p:cNvPr id="13" name="object 13"/>
          <p:cNvSpPr txBox="1"/>
          <p:nvPr/>
        </p:nvSpPr>
        <p:spPr>
          <a:xfrm>
            <a:off x="5387021" y="4974090"/>
            <a:ext cx="2606675" cy="113919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317500">
              <a:lnSpc>
                <a:spcPct val="93000"/>
              </a:lnSpc>
              <a:spcBef>
                <a:spcPts val="204"/>
              </a:spcBef>
            </a:pPr>
            <a:r>
              <a:rPr sz="1050" b="1" dirty="0">
                <a:latin typeface="Tahoma"/>
                <a:cs typeface="Tahoma"/>
              </a:rPr>
              <a:t>Common</a:t>
            </a:r>
            <a:r>
              <a:rPr sz="1050" b="1" spc="-5" dirty="0">
                <a:latin typeface="Tahoma"/>
                <a:cs typeface="Tahoma"/>
              </a:rPr>
              <a:t> </a:t>
            </a:r>
            <a:r>
              <a:rPr sz="1050" b="1" dirty="0">
                <a:latin typeface="Tahoma"/>
                <a:cs typeface="Tahoma"/>
              </a:rPr>
              <a:t>Field</a:t>
            </a:r>
            <a:r>
              <a:rPr sz="1050" b="1" spc="-25" dirty="0">
                <a:latin typeface="Tahoma"/>
                <a:cs typeface="Tahoma"/>
              </a:rPr>
              <a:t> </a:t>
            </a:r>
            <a:r>
              <a:rPr sz="1050" b="1" dirty="0">
                <a:latin typeface="Tahoma"/>
                <a:cs typeface="Tahoma"/>
              </a:rPr>
              <a:t>of</a:t>
            </a:r>
            <a:r>
              <a:rPr sz="1050" b="1" spc="-10" dirty="0">
                <a:latin typeface="Tahoma"/>
                <a:cs typeface="Tahoma"/>
              </a:rPr>
              <a:t> Experience:</a:t>
            </a:r>
            <a:r>
              <a:rPr sz="1050" b="1" spc="-30" dirty="0">
                <a:latin typeface="Tahoma"/>
                <a:cs typeface="Tahoma"/>
              </a:rPr>
              <a:t> </a:t>
            </a:r>
            <a:r>
              <a:rPr sz="1050" spc="-25" dirty="0">
                <a:latin typeface="Tahoma"/>
                <a:cs typeface="Tahoma"/>
              </a:rPr>
              <a:t>The </a:t>
            </a:r>
            <a:r>
              <a:rPr sz="1050" spc="10" dirty="0">
                <a:latin typeface="Tahoma"/>
                <a:cs typeface="Tahoma"/>
              </a:rPr>
              <a:t>cultural</a:t>
            </a:r>
            <a:r>
              <a:rPr sz="1050" spc="95" dirty="0">
                <a:latin typeface="Tahoma"/>
                <a:cs typeface="Tahoma"/>
              </a:rPr>
              <a:t> </a:t>
            </a:r>
            <a:r>
              <a:rPr sz="1050" spc="10" dirty="0">
                <a:latin typeface="Tahoma"/>
                <a:cs typeface="Tahoma"/>
              </a:rPr>
              <a:t>and</a:t>
            </a:r>
            <a:r>
              <a:rPr sz="1050" spc="90" dirty="0">
                <a:latin typeface="Tahoma"/>
                <a:cs typeface="Tahoma"/>
              </a:rPr>
              <a:t> </a:t>
            </a:r>
            <a:r>
              <a:rPr sz="1050" spc="10" dirty="0">
                <a:latin typeface="Tahoma"/>
                <a:cs typeface="Tahoma"/>
              </a:rPr>
              <a:t>generational</a:t>
            </a:r>
            <a:r>
              <a:rPr sz="1050" spc="114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differences </a:t>
            </a:r>
            <a:r>
              <a:rPr sz="1050" dirty="0">
                <a:latin typeface="Tahoma"/>
                <a:cs typeface="Tahoma"/>
              </a:rPr>
              <a:t>between</a:t>
            </a:r>
            <a:r>
              <a:rPr sz="1050" spc="114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the</a:t>
            </a:r>
            <a:r>
              <a:rPr sz="1050" spc="95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staff</a:t>
            </a:r>
            <a:r>
              <a:rPr sz="1050" spc="15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and</a:t>
            </a:r>
            <a:r>
              <a:rPr sz="1050" spc="9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manager</a:t>
            </a:r>
            <a:r>
              <a:rPr sz="1050" spc="85" dirty="0">
                <a:latin typeface="Tahoma"/>
                <a:cs typeface="Tahoma"/>
              </a:rPr>
              <a:t> </a:t>
            </a:r>
            <a:r>
              <a:rPr sz="1050" spc="-20" dirty="0">
                <a:latin typeface="Tahoma"/>
                <a:cs typeface="Tahoma"/>
              </a:rPr>
              <a:t>limit </a:t>
            </a:r>
            <a:r>
              <a:rPr sz="1050" dirty="0">
                <a:latin typeface="Tahoma"/>
                <a:cs typeface="Tahoma"/>
              </a:rPr>
              <a:t>shared</a:t>
            </a:r>
            <a:r>
              <a:rPr sz="1050" spc="150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understanding.</a:t>
            </a:r>
            <a:endParaRPr sz="1050" dirty="0">
              <a:latin typeface="Tahoma"/>
              <a:cs typeface="Tahoma"/>
            </a:endParaRPr>
          </a:p>
          <a:p>
            <a:pPr marL="12700" marR="5080">
              <a:lnSpc>
                <a:spcPct val="92900"/>
              </a:lnSpc>
              <a:spcBef>
                <a:spcPts val="459"/>
              </a:spcBef>
            </a:pPr>
            <a:r>
              <a:rPr sz="1050" b="1" spc="-10" dirty="0">
                <a:latin typeface="Tahoma"/>
                <a:cs typeface="Tahoma"/>
              </a:rPr>
              <a:t>Encoding/Decoding:</a:t>
            </a:r>
            <a:r>
              <a:rPr sz="1050" b="1" spc="65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Miscommunication </a:t>
            </a:r>
            <a:r>
              <a:rPr sz="1050" dirty="0">
                <a:latin typeface="Tahoma"/>
                <a:cs typeface="Tahoma"/>
              </a:rPr>
              <a:t>occurs </a:t>
            </a:r>
            <a:r>
              <a:rPr sz="1050" spc="45" dirty="0">
                <a:latin typeface="Tahoma"/>
                <a:cs typeface="Tahoma"/>
              </a:rPr>
              <a:t>because</a:t>
            </a:r>
            <a:r>
              <a:rPr sz="1050" spc="-1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of</a:t>
            </a:r>
            <a:r>
              <a:rPr sz="1050" spc="25" dirty="0">
                <a:latin typeface="Tahoma"/>
                <a:cs typeface="Tahoma"/>
              </a:rPr>
              <a:t> </a:t>
            </a:r>
            <a:r>
              <a:rPr sz="1050" spc="55" dirty="0">
                <a:latin typeface="Tahoma"/>
                <a:cs typeface="Tahoma"/>
              </a:rPr>
              <a:t>poor</a:t>
            </a:r>
            <a:r>
              <a:rPr sz="1050" spc="35" dirty="0">
                <a:latin typeface="Tahoma"/>
                <a:cs typeface="Tahoma"/>
              </a:rPr>
              <a:t> </a:t>
            </a:r>
            <a:r>
              <a:rPr sz="1050" spc="65" dirty="0">
                <a:latin typeface="Tahoma"/>
                <a:cs typeface="Tahoma"/>
              </a:rPr>
              <a:t>decoding</a:t>
            </a:r>
            <a:r>
              <a:rPr sz="1050" dirty="0">
                <a:latin typeface="Tahoma"/>
                <a:cs typeface="Tahoma"/>
              </a:rPr>
              <a:t> </a:t>
            </a:r>
            <a:r>
              <a:rPr sz="1050" spc="-25" dirty="0">
                <a:latin typeface="Tahoma"/>
                <a:cs typeface="Tahoma"/>
              </a:rPr>
              <a:t>of </a:t>
            </a:r>
            <a:r>
              <a:rPr sz="1050" dirty="0">
                <a:latin typeface="Tahoma"/>
                <a:cs typeface="Tahoma"/>
              </a:rPr>
              <a:t>instructions</a:t>
            </a:r>
            <a:r>
              <a:rPr sz="1050" spc="13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by</a:t>
            </a:r>
            <a:r>
              <a:rPr sz="1050" spc="110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staff.</a:t>
            </a:r>
            <a:endParaRPr sz="1050" dirty="0">
              <a:latin typeface="Tahoma"/>
              <a:cs typeface="Tahom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555745" y="4263654"/>
            <a:ext cx="2472055" cy="44435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1400" b="1" spc="-20" dirty="0">
                <a:latin typeface="Tahoma"/>
                <a:cs typeface="Tahoma"/>
              </a:rPr>
              <a:t>Berlo's</a:t>
            </a:r>
            <a:r>
              <a:rPr sz="1400" b="1" spc="-60" dirty="0">
                <a:latin typeface="Tahoma"/>
                <a:cs typeface="Tahoma"/>
              </a:rPr>
              <a:t> </a:t>
            </a:r>
            <a:r>
              <a:rPr sz="1400" b="1" spc="-10" dirty="0">
                <a:latin typeface="Tahoma"/>
                <a:cs typeface="Tahoma"/>
              </a:rPr>
              <a:t>SMCR</a:t>
            </a:r>
            <a:r>
              <a:rPr sz="1400" b="1" spc="-60" dirty="0">
                <a:latin typeface="Tahoma"/>
                <a:cs typeface="Tahoma"/>
              </a:rPr>
              <a:t> </a:t>
            </a:r>
            <a:r>
              <a:rPr sz="1400" b="1" spc="-10" dirty="0">
                <a:latin typeface="Tahoma"/>
                <a:cs typeface="Tahoma"/>
              </a:rPr>
              <a:t>Model:</a:t>
            </a:r>
            <a:r>
              <a:rPr lang="en-US" sz="1400" b="1" spc="-10" dirty="0">
                <a:latin typeface="Tahoma"/>
                <a:cs typeface="Tahoma"/>
              </a:rPr>
              <a:t> </a:t>
            </a:r>
            <a:r>
              <a:rPr lang="en-US" sz="1400" spc="-10" dirty="0">
                <a:latin typeface="Tahoma"/>
                <a:cs typeface="Tahoma"/>
              </a:rPr>
              <a:t>Riham </a:t>
            </a:r>
            <a:r>
              <a:rPr lang="en-US" sz="1400" spc="-10" dirty="0" err="1">
                <a:latin typeface="Tahoma"/>
                <a:cs typeface="Tahoma"/>
              </a:rPr>
              <a:t>Macarambon</a:t>
            </a:r>
            <a:r>
              <a:rPr lang="en-US" sz="1400" spc="-10" dirty="0">
                <a:latin typeface="Tahoma"/>
                <a:cs typeface="Tahoma"/>
              </a:rPr>
              <a:t> (2025).</a:t>
            </a:r>
            <a:endParaRPr sz="1400" dirty="0">
              <a:latin typeface="Tahoma"/>
              <a:cs typeface="Tahom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555745" y="4779784"/>
            <a:ext cx="2630805" cy="170053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103505">
              <a:lnSpc>
                <a:spcPct val="92900"/>
              </a:lnSpc>
              <a:spcBef>
                <a:spcPts val="204"/>
              </a:spcBef>
            </a:pPr>
            <a:r>
              <a:rPr sz="1050" b="1" spc="-20" dirty="0">
                <a:latin typeface="Tahoma"/>
                <a:cs typeface="Tahoma"/>
              </a:rPr>
              <a:t>Source:</a:t>
            </a:r>
            <a:r>
              <a:rPr sz="1050" b="1" spc="15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Gary’s</a:t>
            </a:r>
            <a:r>
              <a:rPr sz="1050" spc="11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communication</a:t>
            </a:r>
            <a:r>
              <a:rPr sz="1050" spc="11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skills</a:t>
            </a:r>
            <a:r>
              <a:rPr sz="1050" spc="145" dirty="0">
                <a:latin typeface="Tahoma"/>
                <a:cs typeface="Tahoma"/>
              </a:rPr>
              <a:t> </a:t>
            </a:r>
            <a:r>
              <a:rPr sz="1050" spc="-25" dirty="0">
                <a:latin typeface="Tahoma"/>
                <a:cs typeface="Tahoma"/>
              </a:rPr>
              <a:t>and </a:t>
            </a:r>
            <a:r>
              <a:rPr sz="1050" spc="20" dirty="0">
                <a:latin typeface="Tahoma"/>
                <a:cs typeface="Tahoma"/>
              </a:rPr>
              <a:t>leadership</a:t>
            </a:r>
            <a:r>
              <a:rPr sz="1050" spc="35" dirty="0">
                <a:latin typeface="Tahoma"/>
                <a:cs typeface="Tahoma"/>
              </a:rPr>
              <a:t> </a:t>
            </a:r>
            <a:r>
              <a:rPr sz="1050" spc="20" dirty="0">
                <a:latin typeface="Tahoma"/>
                <a:cs typeface="Tahoma"/>
              </a:rPr>
              <a:t>are</a:t>
            </a:r>
            <a:r>
              <a:rPr sz="1050" spc="30" dirty="0">
                <a:latin typeface="Tahoma"/>
                <a:cs typeface="Tahoma"/>
              </a:rPr>
              <a:t> </a:t>
            </a:r>
            <a:r>
              <a:rPr sz="1050" spc="20" dirty="0">
                <a:latin typeface="Tahoma"/>
                <a:cs typeface="Tahoma"/>
              </a:rPr>
              <a:t>limited</a:t>
            </a:r>
            <a:r>
              <a:rPr sz="1050" spc="45" dirty="0">
                <a:latin typeface="Tahoma"/>
                <a:cs typeface="Tahoma"/>
              </a:rPr>
              <a:t> </a:t>
            </a:r>
            <a:r>
              <a:rPr sz="1050" spc="20" dirty="0">
                <a:latin typeface="Tahoma"/>
                <a:cs typeface="Tahoma"/>
              </a:rPr>
              <a:t>by his</a:t>
            </a:r>
            <a:r>
              <a:rPr sz="1050" spc="30" dirty="0">
                <a:latin typeface="Tahoma"/>
                <a:cs typeface="Tahoma"/>
              </a:rPr>
              <a:t> </a:t>
            </a:r>
            <a:r>
              <a:rPr sz="1050" spc="-25" dirty="0">
                <a:latin typeface="Tahoma"/>
                <a:cs typeface="Tahoma"/>
              </a:rPr>
              <a:t>own </a:t>
            </a:r>
            <a:r>
              <a:rPr sz="1050" spc="10" dirty="0">
                <a:latin typeface="Tahoma"/>
                <a:cs typeface="Tahoma"/>
              </a:rPr>
              <a:t>assumptions</a:t>
            </a:r>
            <a:r>
              <a:rPr sz="1050" spc="130" dirty="0">
                <a:latin typeface="Tahoma"/>
                <a:cs typeface="Tahoma"/>
              </a:rPr>
              <a:t> </a:t>
            </a:r>
            <a:r>
              <a:rPr sz="1050" spc="10" dirty="0">
                <a:latin typeface="Tahoma"/>
                <a:cs typeface="Tahoma"/>
              </a:rPr>
              <a:t>and</a:t>
            </a:r>
            <a:r>
              <a:rPr sz="1050" spc="110" dirty="0">
                <a:latin typeface="Tahoma"/>
                <a:cs typeface="Tahoma"/>
              </a:rPr>
              <a:t> </a:t>
            </a:r>
            <a:r>
              <a:rPr sz="1050" spc="10" dirty="0">
                <a:latin typeface="Tahoma"/>
                <a:cs typeface="Tahoma"/>
              </a:rPr>
              <a:t>rushed</a:t>
            </a:r>
            <a:r>
              <a:rPr sz="1050" spc="110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actions.</a:t>
            </a:r>
            <a:endParaRPr sz="1050" dirty="0">
              <a:latin typeface="Tahoma"/>
              <a:cs typeface="Tahoma"/>
            </a:endParaRPr>
          </a:p>
          <a:p>
            <a:pPr marL="12700" marR="112395">
              <a:lnSpc>
                <a:spcPts val="1180"/>
              </a:lnSpc>
              <a:spcBef>
                <a:spcPts val="480"/>
              </a:spcBef>
            </a:pPr>
            <a:r>
              <a:rPr sz="1050" b="1" dirty="0">
                <a:latin typeface="Tahoma"/>
                <a:cs typeface="Tahoma"/>
              </a:rPr>
              <a:t>Message:</a:t>
            </a:r>
            <a:r>
              <a:rPr sz="1050" b="1" spc="10" dirty="0">
                <a:latin typeface="Tahoma"/>
                <a:cs typeface="Tahoma"/>
              </a:rPr>
              <a:t> </a:t>
            </a:r>
            <a:r>
              <a:rPr sz="1050" spc="45" dirty="0">
                <a:latin typeface="Tahoma"/>
                <a:cs typeface="Tahoma"/>
              </a:rPr>
              <a:t>Messages</a:t>
            </a:r>
            <a:r>
              <a:rPr sz="1050" spc="-35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(signs,</a:t>
            </a:r>
            <a:r>
              <a:rPr sz="1050" spc="-80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instructions) </a:t>
            </a:r>
            <a:r>
              <a:rPr sz="1050" dirty="0">
                <a:latin typeface="Tahoma"/>
                <a:cs typeface="Tahoma"/>
              </a:rPr>
              <a:t>are</a:t>
            </a:r>
            <a:r>
              <a:rPr sz="1050" spc="1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not</a:t>
            </a:r>
            <a:r>
              <a:rPr sz="1050" spc="1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effective</a:t>
            </a:r>
            <a:r>
              <a:rPr sz="1050" spc="4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in </a:t>
            </a:r>
            <a:r>
              <a:rPr sz="1050" spc="55" dirty="0">
                <a:latin typeface="Tahoma"/>
                <a:cs typeface="Tahoma"/>
              </a:rPr>
              <a:t>engaging</a:t>
            </a:r>
            <a:r>
              <a:rPr sz="1050" spc="3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all</a:t>
            </a:r>
            <a:r>
              <a:rPr sz="1050" spc="15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staff.</a:t>
            </a:r>
            <a:endParaRPr sz="1050" dirty="0">
              <a:latin typeface="Tahoma"/>
              <a:cs typeface="Tahoma"/>
            </a:endParaRPr>
          </a:p>
          <a:p>
            <a:pPr marL="12700" marR="127000">
              <a:lnSpc>
                <a:spcPts val="1180"/>
              </a:lnSpc>
              <a:spcBef>
                <a:spcPts val="434"/>
              </a:spcBef>
            </a:pPr>
            <a:r>
              <a:rPr sz="1050" b="1" spc="-10" dirty="0">
                <a:latin typeface="Tahoma"/>
                <a:cs typeface="Tahoma"/>
              </a:rPr>
              <a:t>Channel:</a:t>
            </a:r>
            <a:r>
              <a:rPr sz="1050" b="1" spc="9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Relying</a:t>
            </a:r>
            <a:r>
              <a:rPr sz="1050" spc="85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on</a:t>
            </a:r>
            <a:r>
              <a:rPr sz="1050" spc="55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posters</a:t>
            </a:r>
            <a:r>
              <a:rPr sz="1050" spc="7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rather</a:t>
            </a:r>
            <a:r>
              <a:rPr sz="1050" spc="55" dirty="0">
                <a:latin typeface="Tahoma"/>
                <a:cs typeface="Tahoma"/>
              </a:rPr>
              <a:t> </a:t>
            </a:r>
            <a:r>
              <a:rPr sz="1050" spc="-20" dirty="0">
                <a:latin typeface="Tahoma"/>
                <a:cs typeface="Tahoma"/>
              </a:rPr>
              <a:t>than </a:t>
            </a:r>
            <a:r>
              <a:rPr sz="1050" dirty="0">
                <a:latin typeface="Tahoma"/>
                <a:cs typeface="Tahoma"/>
              </a:rPr>
              <a:t>direct</a:t>
            </a:r>
            <a:r>
              <a:rPr sz="1050" spc="145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verbal</a:t>
            </a:r>
            <a:r>
              <a:rPr sz="1050" spc="160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communication.</a:t>
            </a:r>
            <a:endParaRPr sz="1050" dirty="0">
              <a:latin typeface="Tahoma"/>
              <a:cs typeface="Tahoma"/>
            </a:endParaRPr>
          </a:p>
          <a:p>
            <a:pPr marL="12700" marR="5080">
              <a:lnSpc>
                <a:spcPct val="92900"/>
              </a:lnSpc>
              <a:spcBef>
                <a:spcPts val="420"/>
              </a:spcBef>
            </a:pPr>
            <a:r>
              <a:rPr sz="1050" b="1" spc="-20" dirty="0">
                <a:latin typeface="Tahoma"/>
                <a:cs typeface="Tahoma"/>
              </a:rPr>
              <a:t>Receiver:</a:t>
            </a:r>
            <a:r>
              <a:rPr sz="1050" b="1" spc="15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Staff</a:t>
            </a:r>
            <a:r>
              <a:rPr sz="1050" spc="30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lack</a:t>
            </a:r>
            <a:r>
              <a:rPr sz="1050" spc="-25" dirty="0">
                <a:latin typeface="Tahoma"/>
                <a:cs typeface="Tahoma"/>
              </a:rPr>
              <a:t> </a:t>
            </a:r>
            <a:r>
              <a:rPr sz="1050" dirty="0">
                <a:latin typeface="Tahoma"/>
                <a:cs typeface="Tahoma"/>
              </a:rPr>
              <a:t>the</a:t>
            </a:r>
            <a:r>
              <a:rPr sz="1050" spc="-10" dirty="0">
                <a:latin typeface="Tahoma"/>
                <a:cs typeface="Tahoma"/>
              </a:rPr>
              <a:t> necessary </a:t>
            </a:r>
            <a:r>
              <a:rPr sz="1050" spc="45" dirty="0">
                <a:latin typeface="Tahoma"/>
                <a:cs typeface="Tahoma"/>
              </a:rPr>
              <a:t>language</a:t>
            </a:r>
            <a:r>
              <a:rPr sz="1050" dirty="0">
                <a:latin typeface="Tahoma"/>
                <a:cs typeface="Tahoma"/>
              </a:rPr>
              <a:t> </a:t>
            </a:r>
            <a:r>
              <a:rPr sz="1050" spc="10" dirty="0">
                <a:latin typeface="Tahoma"/>
                <a:cs typeface="Tahoma"/>
              </a:rPr>
              <a:t>skills</a:t>
            </a:r>
            <a:r>
              <a:rPr sz="1050" spc="30" dirty="0">
                <a:latin typeface="Tahoma"/>
                <a:cs typeface="Tahoma"/>
              </a:rPr>
              <a:t> </a:t>
            </a:r>
            <a:r>
              <a:rPr sz="1050" spc="10" dirty="0">
                <a:latin typeface="Tahoma"/>
                <a:cs typeface="Tahoma"/>
              </a:rPr>
              <a:t>to</a:t>
            </a:r>
            <a:r>
              <a:rPr sz="1050" dirty="0">
                <a:latin typeface="Tahoma"/>
                <a:cs typeface="Tahoma"/>
              </a:rPr>
              <a:t> </a:t>
            </a:r>
            <a:r>
              <a:rPr sz="1050" spc="10" dirty="0">
                <a:latin typeface="Tahoma"/>
                <a:cs typeface="Tahoma"/>
              </a:rPr>
              <a:t>fully understand </a:t>
            </a:r>
            <a:r>
              <a:rPr sz="1050" spc="50" dirty="0">
                <a:latin typeface="Tahoma"/>
                <a:cs typeface="Tahoma"/>
              </a:rPr>
              <a:t>and</a:t>
            </a:r>
            <a:r>
              <a:rPr sz="1050" spc="-15" dirty="0">
                <a:latin typeface="Tahoma"/>
                <a:cs typeface="Tahoma"/>
              </a:rPr>
              <a:t> </a:t>
            </a:r>
            <a:r>
              <a:rPr sz="1050" spc="-25" dirty="0">
                <a:latin typeface="Tahoma"/>
                <a:cs typeface="Tahoma"/>
              </a:rPr>
              <a:t>act </a:t>
            </a:r>
            <a:r>
              <a:rPr sz="1050" dirty="0">
                <a:latin typeface="Tahoma"/>
                <a:cs typeface="Tahoma"/>
              </a:rPr>
              <a:t>on</a:t>
            </a:r>
            <a:r>
              <a:rPr sz="1050" spc="40" dirty="0">
                <a:latin typeface="Tahoma"/>
                <a:cs typeface="Tahoma"/>
              </a:rPr>
              <a:t> </a:t>
            </a:r>
            <a:r>
              <a:rPr sz="1050" spc="-10" dirty="0">
                <a:latin typeface="Tahoma"/>
                <a:cs typeface="Tahoma"/>
              </a:rPr>
              <a:t>messages.</a:t>
            </a:r>
            <a:endParaRPr sz="1050" dirty="0">
              <a:latin typeface="Tahoma"/>
              <a:cs typeface="Tahoma"/>
            </a:endParaRP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9F2A87BC-5303-3FDE-6275-325C8FAE1C27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11468" y="1058075"/>
            <a:ext cx="10058400" cy="565861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38180" y="1055714"/>
            <a:ext cx="4401912" cy="1120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spc="-100" dirty="0">
                <a:solidFill>
                  <a:srgbClr val="44131A"/>
                </a:solidFill>
              </a:rPr>
              <a:t>Barriers</a:t>
            </a:r>
            <a:r>
              <a:rPr spc="-130" dirty="0">
                <a:solidFill>
                  <a:srgbClr val="44131A"/>
                </a:solidFill>
              </a:rPr>
              <a:t> </a:t>
            </a:r>
            <a:r>
              <a:rPr spc="-80" dirty="0">
                <a:solidFill>
                  <a:srgbClr val="44131A"/>
                </a:solidFill>
              </a:rPr>
              <a:t>Identified</a:t>
            </a:r>
            <a:r>
              <a:rPr spc="-114" dirty="0">
                <a:solidFill>
                  <a:srgbClr val="44131A"/>
                </a:solidFill>
              </a:rPr>
              <a:t> </a:t>
            </a:r>
            <a:r>
              <a:rPr spc="-25" dirty="0">
                <a:solidFill>
                  <a:srgbClr val="44131A"/>
                </a:solidFill>
              </a:rPr>
              <a:t>in </a:t>
            </a:r>
            <a:r>
              <a:rPr spc="-75" dirty="0">
                <a:solidFill>
                  <a:srgbClr val="44131A"/>
                </a:solidFill>
              </a:rPr>
              <a:t>the</a:t>
            </a:r>
            <a:r>
              <a:rPr spc="-155" dirty="0">
                <a:solidFill>
                  <a:srgbClr val="44131A"/>
                </a:solidFill>
              </a:rPr>
              <a:t> </a:t>
            </a:r>
            <a:r>
              <a:rPr spc="-60" dirty="0">
                <a:solidFill>
                  <a:srgbClr val="44131A"/>
                </a:solidFill>
              </a:rPr>
              <a:t>Case</a:t>
            </a:r>
            <a:r>
              <a:rPr spc="-155" dirty="0">
                <a:solidFill>
                  <a:srgbClr val="44131A"/>
                </a:solidFill>
              </a:rPr>
              <a:t> </a:t>
            </a:r>
            <a:r>
              <a:rPr spc="-20" dirty="0">
                <a:solidFill>
                  <a:srgbClr val="44131A"/>
                </a:solidFill>
              </a:rPr>
              <a:t>Study</a:t>
            </a:r>
            <a:endParaRPr dirty="0"/>
          </a:p>
        </p:txBody>
      </p:sp>
      <p:sp>
        <p:nvSpPr>
          <p:cNvPr id="4" name="object 4"/>
          <p:cNvSpPr txBox="1"/>
          <p:nvPr/>
        </p:nvSpPr>
        <p:spPr>
          <a:xfrm>
            <a:off x="2255842" y="2558229"/>
            <a:ext cx="4676140" cy="4058099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201295" indent="-188595">
              <a:spcBef>
                <a:spcPts val="525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300" b="1" spc="-10" dirty="0">
                <a:solidFill>
                  <a:srgbClr val="44131A"/>
                </a:solidFill>
                <a:latin typeface="Tahoma"/>
                <a:cs typeface="Tahoma"/>
              </a:rPr>
              <a:t>Language</a:t>
            </a:r>
            <a:r>
              <a:rPr sz="1300" b="1" spc="-8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b="1" spc="-10" dirty="0">
                <a:solidFill>
                  <a:srgbClr val="44131A"/>
                </a:solidFill>
                <a:latin typeface="Tahoma"/>
                <a:cs typeface="Tahoma"/>
              </a:rPr>
              <a:t>Barriers:</a:t>
            </a:r>
            <a:r>
              <a:rPr lang="en-GB" sz="1300" b="1" spc="-10" dirty="0">
                <a:solidFill>
                  <a:srgbClr val="44131A"/>
                </a:solidFill>
                <a:latin typeface="Tahoma"/>
                <a:cs typeface="Tahoma"/>
              </a:rPr>
              <a:t>  </a:t>
            </a:r>
            <a:r>
              <a:rPr lang="en-GB" sz="1400" dirty="0"/>
              <a:t>Al-Mutairi,</a:t>
            </a:r>
            <a:r>
              <a:rPr lang="en-GB" sz="1400" spc="40" dirty="0"/>
              <a:t> </a:t>
            </a:r>
            <a:r>
              <a:rPr lang="en-GB" sz="1400" dirty="0"/>
              <a:t>F.</a:t>
            </a:r>
            <a:r>
              <a:rPr lang="en-GB" sz="1400" spc="60" dirty="0"/>
              <a:t> </a:t>
            </a:r>
            <a:r>
              <a:rPr lang="en-GB" sz="1400" dirty="0"/>
              <a:t>(2025)</a:t>
            </a:r>
            <a:endParaRPr sz="1300" dirty="0">
              <a:latin typeface="Tahoma"/>
              <a:cs typeface="Tahoma"/>
            </a:endParaRPr>
          </a:p>
          <a:p>
            <a:pPr marL="577850" marR="172085" lvl="1" indent="-187960">
              <a:lnSpc>
                <a:spcPct val="101499"/>
              </a:lnSpc>
              <a:spcBef>
                <a:spcPts val="409"/>
              </a:spcBef>
              <a:buChar char="•"/>
              <a:tabLst>
                <a:tab pos="577850" algn="l"/>
                <a:tab pos="615950" algn="l"/>
              </a:tabLst>
            </a:pPr>
            <a:r>
              <a:rPr sz="1300" dirty="0">
                <a:solidFill>
                  <a:srgbClr val="A52B52"/>
                </a:solidFill>
                <a:latin typeface="Arial MT"/>
                <a:cs typeface="Arial MT"/>
              </a:rPr>
              <a:t>	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The majority</a:t>
            </a:r>
            <a:r>
              <a:rPr sz="1300" spc="-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of</a:t>
            </a:r>
            <a:r>
              <a:rPr sz="1300" spc="6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-10" dirty="0">
                <a:solidFill>
                  <a:srgbClr val="44131A"/>
                </a:solidFill>
                <a:latin typeface="Tahoma"/>
                <a:cs typeface="Tahoma"/>
              </a:rPr>
              <a:t>staff</a:t>
            </a:r>
            <a:r>
              <a:rPr sz="1300" spc="7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speak</a:t>
            </a:r>
            <a:r>
              <a:rPr sz="1300" spc="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different</a:t>
            </a:r>
            <a:r>
              <a:rPr sz="1300" spc="3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45" dirty="0">
                <a:solidFill>
                  <a:srgbClr val="44131A"/>
                </a:solidFill>
                <a:latin typeface="Tahoma"/>
                <a:cs typeface="Tahoma"/>
              </a:rPr>
              <a:t>languages</a:t>
            </a:r>
            <a:r>
              <a:rPr sz="1300" spc="-20" dirty="0">
                <a:solidFill>
                  <a:srgbClr val="44131A"/>
                </a:solidFill>
                <a:latin typeface="Tahoma"/>
                <a:cs typeface="Tahoma"/>
              </a:rPr>
              <a:t> with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minimal</a:t>
            </a:r>
            <a:r>
              <a:rPr sz="1300" spc="18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-10" dirty="0">
                <a:solidFill>
                  <a:srgbClr val="44131A"/>
                </a:solidFill>
                <a:latin typeface="Tahoma"/>
                <a:cs typeface="Tahoma"/>
              </a:rPr>
              <a:t>English.</a:t>
            </a:r>
            <a:endParaRPr sz="1300" dirty="0">
              <a:latin typeface="Tahoma"/>
              <a:cs typeface="Tahoma"/>
            </a:endParaRPr>
          </a:p>
          <a:p>
            <a:pPr marL="201295" indent="-188595">
              <a:spcBef>
                <a:spcPts val="855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300" b="1" spc="-25" dirty="0">
                <a:solidFill>
                  <a:srgbClr val="44131A"/>
                </a:solidFill>
                <a:latin typeface="Tahoma"/>
                <a:cs typeface="Tahoma"/>
              </a:rPr>
              <a:t>Cultural </a:t>
            </a:r>
            <a:r>
              <a:rPr sz="1300" b="1" spc="-10" dirty="0">
                <a:solidFill>
                  <a:srgbClr val="44131A"/>
                </a:solidFill>
                <a:latin typeface="Tahoma"/>
                <a:cs typeface="Tahoma"/>
              </a:rPr>
              <a:t>Differences:</a:t>
            </a:r>
            <a:r>
              <a:rPr lang="en-GB" sz="1300" b="1" spc="-1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lang="en-GB" sz="1400" dirty="0"/>
              <a:t>Li,</a:t>
            </a:r>
            <a:r>
              <a:rPr lang="en-GB" sz="1400" spc="85" dirty="0"/>
              <a:t> </a:t>
            </a:r>
            <a:r>
              <a:rPr lang="en-GB" sz="1400" dirty="0"/>
              <a:t>C.</a:t>
            </a:r>
            <a:r>
              <a:rPr lang="en-GB" sz="1400" spc="55" dirty="0"/>
              <a:t> </a:t>
            </a:r>
            <a:r>
              <a:rPr lang="en-GB" sz="1400" dirty="0"/>
              <a:t>(2024).</a:t>
            </a:r>
            <a:r>
              <a:rPr lang="en-GB" sz="1400" spc="30" dirty="0"/>
              <a:t> </a:t>
            </a:r>
            <a:endParaRPr sz="1300" dirty="0">
              <a:latin typeface="Tahoma"/>
              <a:cs typeface="Tahoma"/>
            </a:endParaRPr>
          </a:p>
          <a:p>
            <a:pPr marL="577850" marR="246379" lvl="1" indent="-187960">
              <a:lnSpc>
                <a:spcPct val="101600"/>
              </a:lnSpc>
              <a:spcBef>
                <a:spcPts val="405"/>
              </a:spcBef>
              <a:buClr>
                <a:srgbClr val="A52B52"/>
              </a:buClr>
              <a:buFont typeface="Arial MT"/>
              <a:buChar char="•"/>
              <a:tabLst>
                <a:tab pos="577850" algn="l"/>
              </a:tabLst>
            </a:pPr>
            <a:r>
              <a:rPr sz="1300" spc="10" dirty="0">
                <a:solidFill>
                  <a:srgbClr val="44131A"/>
                </a:solidFill>
                <a:latin typeface="Tahoma"/>
                <a:cs typeface="Tahoma"/>
              </a:rPr>
              <a:t>The</a:t>
            </a:r>
            <a:r>
              <a:rPr sz="1300" spc="4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10" dirty="0">
                <a:solidFill>
                  <a:srgbClr val="44131A"/>
                </a:solidFill>
                <a:latin typeface="Tahoma"/>
                <a:cs typeface="Tahoma"/>
              </a:rPr>
              <a:t>workforce</a:t>
            </a:r>
            <a:r>
              <a:rPr sz="1300" spc="7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10" dirty="0">
                <a:solidFill>
                  <a:srgbClr val="44131A"/>
                </a:solidFill>
                <a:latin typeface="Tahoma"/>
                <a:cs typeface="Tahoma"/>
              </a:rPr>
              <a:t>is</a:t>
            </a:r>
            <a:r>
              <a:rPr sz="1300" spc="6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10" dirty="0">
                <a:solidFill>
                  <a:srgbClr val="44131A"/>
                </a:solidFill>
                <a:latin typeface="Tahoma"/>
                <a:cs typeface="Tahoma"/>
              </a:rPr>
              <a:t>highly</a:t>
            </a:r>
            <a:r>
              <a:rPr sz="1300" spc="5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10" dirty="0">
                <a:solidFill>
                  <a:srgbClr val="44131A"/>
                </a:solidFill>
                <a:latin typeface="Tahoma"/>
                <a:cs typeface="Tahoma"/>
              </a:rPr>
              <a:t>diverse</a:t>
            </a:r>
            <a:r>
              <a:rPr sz="1300" spc="4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10" dirty="0">
                <a:solidFill>
                  <a:srgbClr val="44131A"/>
                </a:solidFill>
                <a:latin typeface="Tahoma"/>
                <a:cs typeface="Tahoma"/>
              </a:rPr>
              <a:t>(immigrants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10" dirty="0">
                <a:solidFill>
                  <a:srgbClr val="44131A"/>
                </a:solidFill>
                <a:latin typeface="Tahoma"/>
                <a:cs typeface="Tahoma"/>
              </a:rPr>
              <a:t>from</a:t>
            </a:r>
            <a:r>
              <a:rPr sz="1300" spc="6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-50" dirty="0">
                <a:solidFill>
                  <a:srgbClr val="44131A"/>
                </a:solidFill>
                <a:latin typeface="Tahoma"/>
                <a:cs typeface="Tahoma"/>
              </a:rPr>
              <a:t>5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cultural</a:t>
            </a:r>
            <a:r>
              <a:rPr sz="1300" spc="7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-10" dirty="0">
                <a:solidFill>
                  <a:srgbClr val="44131A"/>
                </a:solidFill>
                <a:latin typeface="Tahoma"/>
                <a:cs typeface="Tahoma"/>
              </a:rPr>
              <a:t>groups).</a:t>
            </a:r>
            <a:endParaRPr sz="1300" dirty="0">
              <a:latin typeface="Tahoma"/>
              <a:cs typeface="Tahoma"/>
            </a:endParaRPr>
          </a:p>
          <a:p>
            <a:pPr marL="201295" indent="-188595">
              <a:spcBef>
                <a:spcPts val="850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300" b="1" spc="-35" dirty="0">
                <a:solidFill>
                  <a:srgbClr val="44131A"/>
                </a:solidFill>
                <a:latin typeface="Tahoma"/>
                <a:cs typeface="Tahoma"/>
              </a:rPr>
              <a:t>Lack</a:t>
            </a:r>
            <a:r>
              <a:rPr sz="1300" b="1" spc="-4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b="1" dirty="0">
                <a:solidFill>
                  <a:srgbClr val="44131A"/>
                </a:solidFill>
                <a:latin typeface="Tahoma"/>
                <a:cs typeface="Tahoma"/>
              </a:rPr>
              <a:t>of </a:t>
            </a:r>
            <a:r>
              <a:rPr sz="1300" b="1" spc="-30" dirty="0">
                <a:solidFill>
                  <a:srgbClr val="44131A"/>
                </a:solidFill>
                <a:latin typeface="Tahoma"/>
                <a:cs typeface="Tahoma"/>
              </a:rPr>
              <a:t>Formal</a:t>
            </a:r>
            <a:r>
              <a:rPr sz="1300" b="1" spc="-7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b="1" spc="-10" dirty="0">
                <a:solidFill>
                  <a:srgbClr val="44131A"/>
                </a:solidFill>
                <a:latin typeface="Tahoma"/>
                <a:cs typeface="Tahoma"/>
              </a:rPr>
              <a:t>Training:</a:t>
            </a:r>
            <a:r>
              <a:rPr lang="en-GB" sz="1300" b="1" spc="-10" dirty="0">
                <a:solidFill>
                  <a:srgbClr val="44131A"/>
                </a:solidFill>
                <a:latin typeface="Tahoma"/>
                <a:cs typeface="Tahoma"/>
              </a:rPr>
              <a:t> (</a:t>
            </a:r>
            <a:r>
              <a:rPr lang="en-GB" sz="1400" dirty="0" err="1"/>
              <a:t>Chandimali</a:t>
            </a:r>
            <a:r>
              <a:rPr lang="en-GB" sz="1400" dirty="0"/>
              <a:t>,</a:t>
            </a:r>
            <a:r>
              <a:rPr lang="en-GB" sz="1400" spc="-5" dirty="0"/>
              <a:t> </a:t>
            </a:r>
            <a:r>
              <a:rPr lang="en-GB" sz="1400" dirty="0"/>
              <a:t>N and others 2025)</a:t>
            </a:r>
            <a:endParaRPr sz="1300" dirty="0">
              <a:latin typeface="Tahoma"/>
              <a:cs typeface="Tahoma"/>
            </a:endParaRPr>
          </a:p>
          <a:p>
            <a:pPr marL="577850" marR="180340" lvl="1" indent="-187960">
              <a:lnSpc>
                <a:spcPct val="101499"/>
              </a:lnSpc>
              <a:spcBef>
                <a:spcPts val="409"/>
              </a:spcBef>
              <a:buClr>
                <a:srgbClr val="A52B52"/>
              </a:buClr>
              <a:buFont typeface="Arial MT"/>
              <a:buChar char="•"/>
              <a:tabLst>
                <a:tab pos="577850" algn="l"/>
              </a:tabLst>
            </a:pPr>
            <a:r>
              <a:rPr sz="1300" spc="-10" dirty="0">
                <a:solidFill>
                  <a:srgbClr val="44131A"/>
                </a:solidFill>
                <a:latin typeface="Tahoma"/>
                <a:cs typeface="Tahoma"/>
              </a:rPr>
              <a:t>Staff</a:t>
            </a:r>
            <a:r>
              <a:rPr sz="1300" spc="6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are not</a:t>
            </a:r>
            <a:r>
              <a:rPr sz="1300" spc="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trained</a:t>
            </a:r>
            <a:r>
              <a:rPr sz="1300" spc="-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in </a:t>
            </a:r>
            <a:r>
              <a:rPr sz="1300" spc="70" dirty="0">
                <a:solidFill>
                  <a:srgbClr val="44131A"/>
                </a:solidFill>
                <a:latin typeface="Tahoma"/>
                <a:cs typeface="Tahoma"/>
              </a:rPr>
              <a:t>food</a:t>
            </a:r>
            <a:r>
              <a:rPr sz="1300" spc="4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50" dirty="0">
                <a:solidFill>
                  <a:srgbClr val="44131A"/>
                </a:solidFill>
                <a:latin typeface="Tahoma"/>
                <a:cs typeface="Tahoma"/>
              </a:rPr>
              <a:t>hygiene</a:t>
            </a:r>
            <a:r>
              <a:rPr sz="1300" spc="-1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before</a:t>
            </a:r>
            <a:r>
              <a:rPr sz="1300" spc="3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-10" dirty="0">
                <a:solidFill>
                  <a:srgbClr val="44131A"/>
                </a:solidFill>
                <a:latin typeface="Tahoma"/>
                <a:cs typeface="Tahoma"/>
              </a:rPr>
              <a:t>starting work.</a:t>
            </a:r>
            <a:endParaRPr sz="1300" dirty="0">
              <a:latin typeface="Tahoma"/>
              <a:cs typeface="Tahoma"/>
            </a:endParaRPr>
          </a:p>
          <a:p>
            <a:pPr marL="201295" indent="-188595">
              <a:spcBef>
                <a:spcPts val="855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300" b="1" spc="-35" dirty="0">
                <a:solidFill>
                  <a:srgbClr val="44131A"/>
                </a:solidFill>
                <a:latin typeface="Tahoma"/>
                <a:cs typeface="Tahoma"/>
              </a:rPr>
              <a:t>Ineffective</a:t>
            </a:r>
            <a:r>
              <a:rPr sz="1300" b="1" spc="-4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b="1" spc="-10" dirty="0">
                <a:solidFill>
                  <a:srgbClr val="44131A"/>
                </a:solidFill>
                <a:latin typeface="Tahoma"/>
                <a:cs typeface="Tahoma"/>
              </a:rPr>
              <a:t>Leadership:</a:t>
            </a:r>
            <a:r>
              <a:rPr lang="en-GB" sz="1300" b="1" spc="-10" dirty="0">
                <a:solidFill>
                  <a:srgbClr val="44131A"/>
                </a:solidFill>
                <a:latin typeface="Tahoma"/>
                <a:cs typeface="Tahoma"/>
              </a:rPr>
              <a:t> (</a:t>
            </a:r>
            <a:r>
              <a:rPr lang="en-GB" sz="1400" dirty="0"/>
              <a:t>Communication</a:t>
            </a:r>
            <a:r>
              <a:rPr lang="en-GB" sz="1400" spc="45" dirty="0"/>
              <a:t> </a:t>
            </a:r>
            <a:r>
              <a:rPr lang="en-GB" sz="1400" dirty="0"/>
              <a:t>Theory</a:t>
            </a:r>
            <a:r>
              <a:rPr lang="en-GB" sz="1400" spc="75" dirty="0"/>
              <a:t> </a:t>
            </a:r>
            <a:r>
              <a:rPr lang="en-GB" sz="1400" dirty="0"/>
              <a:t>2024)</a:t>
            </a:r>
            <a:endParaRPr sz="1300" dirty="0">
              <a:latin typeface="Tahoma"/>
              <a:cs typeface="Tahoma"/>
            </a:endParaRPr>
          </a:p>
          <a:p>
            <a:pPr marL="577850" marR="239395" lvl="1" indent="-187960">
              <a:lnSpc>
                <a:spcPct val="101499"/>
              </a:lnSpc>
              <a:spcBef>
                <a:spcPts val="420"/>
              </a:spcBef>
              <a:buClr>
                <a:srgbClr val="A52B52"/>
              </a:buClr>
              <a:buFont typeface="Arial MT"/>
              <a:buChar char="•"/>
              <a:tabLst>
                <a:tab pos="577850" algn="l"/>
              </a:tabLst>
            </a:pPr>
            <a:r>
              <a:rPr sz="1300" spc="20" dirty="0">
                <a:solidFill>
                  <a:srgbClr val="44131A"/>
                </a:solidFill>
                <a:latin typeface="Tahoma"/>
                <a:cs typeface="Tahoma"/>
              </a:rPr>
              <a:t>Gary struggles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20" dirty="0">
                <a:solidFill>
                  <a:srgbClr val="44131A"/>
                </a:solidFill>
                <a:latin typeface="Tahoma"/>
                <a:cs typeface="Tahoma"/>
              </a:rPr>
              <a:t>to</a:t>
            </a:r>
            <a:r>
              <a:rPr sz="1300" spc="3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20" dirty="0">
                <a:solidFill>
                  <a:srgbClr val="44131A"/>
                </a:solidFill>
                <a:latin typeface="Tahoma"/>
                <a:cs typeface="Tahoma"/>
              </a:rPr>
              <a:t>communicate </a:t>
            </a:r>
            <a:r>
              <a:rPr sz="1300" spc="10" dirty="0">
                <a:solidFill>
                  <a:srgbClr val="44131A"/>
                </a:solidFill>
                <a:latin typeface="Tahoma"/>
                <a:cs typeface="Tahoma"/>
              </a:rPr>
              <a:t>effectively </a:t>
            </a:r>
            <a:r>
              <a:rPr sz="1300" spc="20" dirty="0">
                <a:solidFill>
                  <a:srgbClr val="44131A"/>
                </a:solidFill>
                <a:latin typeface="Tahoma"/>
                <a:cs typeface="Tahoma"/>
              </a:rPr>
              <a:t>with</a:t>
            </a:r>
            <a:r>
              <a:rPr sz="1300" spc="7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-25" dirty="0">
                <a:solidFill>
                  <a:srgbClr val="44131A"/>
                </a:solidFill>
                <a:latin typeface="Tahoma"/>
                <a:cs typeface="Tahoma"/>
              </a:rPr>
              <a:t>the </a:t>
            </a:r>
            <a:r>
              <a:rPr sz="1300" spc="50" dirty="0">
                <a:solidFill>
                  <a:srgbClr val="44131A"/>
                </a:solidFill>
                <a:latin typeface="Tahoma"/>
                <a:cs typeface="Tahoma"/>
              </a:rPr>
              <a:t>younger</a:t>
            </a:r>
            <a:r>
              <a:rPr sz="1300" spc="-10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-10" dirty="0">
                <a:solidFill>
                  <a:srgbClr val="44131A"/>
                </a:solidFill>
                <a:latin typeface="Tahoma"/>
                <a:cs typeface="Tahoma"/>
              </a:rPr>
              <a:t>workers.</a:t>
            </a:r>
            <a:endParaRPr sz="1300" dirty="0">
              <a:latin typeface="Tahoma"/>
              <a:cs typeface="Tahoma"/>
            </a:endParaRPr>
          </a:p>
          <a:p>
            <a:pPr marL="201295" indent="-188595">
              <a:spcBef>
                <a:spcPts val="840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300" b="1" spc="-10" dirty="0">
                <a:solidFill>
                  <a:srgbClr val="44131A"/>
                </a:solidFill>
                <a:latin typeface="Tahoma"/>
                <a:cs typeface="Tahoma"/>
              </a:rPr>
              <a:t>Poor</a:t>
            </a:r>
            <a:r>
              <a:rPr sz="1300" b="1" spc="-4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b="1" dirty="0">
                <a:solidFill>
                  <a:srgbClr val="44131A"/>
                </a:solidFill>
                <a:latin typeface="Tahoma"/>
                <a:cs typeface="Tahoma"/>
              </a:rPr>
              <a:t>Hygiene</a:t>
            </a:r>
            <a:r>
              <a:rPr sz="1300" b="1" spc="-4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b="1" spc="-10" dirty="0">
                <a:solidFill>
                  <a:srgbClr val="44131A"/>
                </a:solidFill>
                <a:latin typeface="Tahoma"/>
                <a:cs typeface="Tahoma"/>
              </a:rPr>
              <a:t>Practices:</a:t>
            </a:r>
            <a:r>
              <a:rPr lang="en-GB" sz="1300" b="1" spc="-1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lang="en-GB" sz="1200" b="1" spc="-10" dirty="0">
                <a:solidFill>
                  <a:srgbClr val="44131A"/>
                </a:solidFill>
                <a:latin typeface="Tahoma"/>
                <a:cs typeface="Tahoma"/>
              </a:rPr>
              <a:t>: (</a:t>
            </a:r>
            <a:r>
              <a:rPr lang="en-GB" sz="1200" dirty="0" err="1"/>
              <a:t>Chandimali</a:t>
            </a:r>
            <a:r>
              <a:rPr lang="en-GB" sz="1200" dirty="0"/>
              <a:t>,</a:t>
            </a:r>
            <a:r>
              <a:rPr lang="en-GB" sz="1200" spc="-5" dirty="0"/>
              <a:t> </a:t>
            </a:r>
            <a:r>
              <a:rPr lang="en-GB" sz="1200" dirty="0"/>
              <a:t>N and others 2025)</a:t>
            </a:r>
            <a:endParaRPr sz="1300" dirty="0">
              <a:latin typeface="Tahoma"/>
              <a:cs typeface="Tahoma"/>
            </a:endParaRPr>
          </a:p>
          <a:p>
            <a:pPr marL="577850" marR="5080" lvl="1" indent="-187960">
              <a:lnSpc>
                <a:spcPct val="101499"/>
              </a:lnSpc>
              <a:spcBef>
                <a:spcPts val="420"/>
              </a:spcBef>
              <a:buClr>
                <a:srgbClr val="A52B52"/>
              </a:buClr>
              <a:buFont typeface="Arial MT"/>
              <a:buChar char="•"/>
              <a:tabLst>
                <a:tab pos="577850" algn="l"/>
              </a:tabLst>
            </a:pP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Gary’s</a:t>
            </a:r>
            <a:r>
              <a:rPr sz="1300" spc="-4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own</a:t>
            </a:r>
            <a:r>
              <a:rPr sz="1300" spc="2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80" dirty="0">
                <a:solidFill>
                  <a:srgbClr val="44131A"/>
                </a:solidFill>
                <a:latin typeface="Tahoma"/>
                <a:cs typeface="Tahoma"/>
              </a:rPr>
              <a:t>poor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50" dirty="0">
                <a:solidFill>
                  <a:srgbClr val="44131A"/>
                </a:solidFill>
                <a:latin typeface="Tahoma"/>
                <a:cs typeface="Tahoma"/>
              </a:rPr>
              <a:t>hygiene</a:t>
            </a:r>
            <a:r>
              <a:rPr sz="1300" spc="-3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40" dirty="0">
                <a:solidFill>
                  <a:srgbClr val="44131A"/>
                </a:solidFill>
                <a:latin typeface="Tahoma"/>
                <a:cs typeface="Tahoma"/>
              </a:rPr>
              <a:t>example</a:t>
            </a:r>
            <a:r>
              <a:rPr sz="1300" spc="-3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-10" dirty="0">
                <a:solidFill>
                  <a:srgbClr val="44131A"/>
                </a:solidFill>
                <a:latin typeface="Tahoma"/>
                <a:cs typeface="Tahoma"/>
              </a:rPr>
              <a:t>(e.g.,</a:t>
            </a:r>
            <a:r>
              <a:rPr sz="1300" spc="-8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dirty</a:t>
            </a:r>
            <a:r>
              <a:rPr sz="1300" spc="-1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-10" dirty="0">
                <a:solidFill>
                  <a:srgbClr val="44131A"/>
                </a:solidFill>
                <a:latin typeface="Tahoma"/>
                <a:cs typeface="Tahoma"/>
              </a:rPr>
              <a:t>uniform, </a:t>
            </a:r>
            <a:r>
              <a:rPr sz="1300" spc="50" dirty="0">
                <a:solidFill>
                  <a:srgbClr val="44131A"/>
                </a:solidFill>
                <a:latin typeface="Tahoma"/>
                <a:cs typeface="Tahoma"/>
              </a:rPr>
              <a:t>missed</a:t>
            </a:r>
            <a:r>
              <a:rPr sz="1300" spc="-1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hair</a:t>
            </a:r>
            <a:r>
              <a:rPr sz="1300" spc="1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management)</a:t>
            </a:r>
            <a:r>
              <a:rPr sz="1300" spc="-45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dirty="0">
                <a:solidFill>
                  <a:srgbClr val="44131A"/>
                </a:solidFill>
                <a:latin typeface="Tahoma"/>
                <a:cs typeface="Tahoma"/>
              </a:rPr>
              <a:t>affects</a:t>
            </a:r>
            <a:r>
              <a:rPr sz="1300" spc="4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-10" dirty="0">
                <a:solidFill>
                  <a:srgbClr val="44131A"/>
                </a:solidFill>
                <a:latin typeface="Tahoma"/>
                <a:cs typeface="Tahoma"/>
              </a:rPr>
              <a:t>staff</a:t>
            </a:r>
            <a:r>
              <a:rPr sz="1300" spc="70" dirty="0">
                <a:solidFill>
                  <a:srgbClr val="44131A"/>
                </a:solidFill>
                <a:latin typeface="Tahoma"/>
                <a:cs typeface="Tahoma"/>
              </a:rPr>
              <a:t> </a:t>
            </a:r>
            <a:r>
              <a:rPr sz="1300" spc="35" dirty="0">
                <a:solidFill>
                  <a:srgbClr val="44131A"/>
                </a:solidFill>
                <a:latin typeface="Tahoma"/>
                <a:cs typeface="Tahoma"/>
              </a:rPr>
              <a:t>compliance.</a:t>
            </a:r>
            <a:endParaRPr sz="1300" dirty="0">
              <a:latin typeface="Tahoma"/>
              <a:cs typeface="Tahoma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308224" y="1828801"/>
            <a:ext cx="4598035" cy="3134995"/>
            <a:chOff x="5460492" y="3048000"/>
            <a:chExt cx="4598035" cy="3134995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460492" y="3048000"/>
              <a:ext cx="3988307" cy="313486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505188" y="3646932"/>
              <a:ext cx="553212" cy="2112263"/>
            </a:xfrm>
            <a:prstGeom prst="rect">
              <a:avLst/>
            </a:prstGeom>
          </p:spPr>
        </p:pic>
      </p:grp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D312FBA-3CF2-780F-3793-B933C4AC0046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908836" y="1056640"/>
            <a:ext cx="10058400" cy="5659120"/>
            <a:chOff x="0" y="1057655"/>
            <a:chExt cx="10058400" cy="56591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057655"/>
              <a:ext cx="10058400" cy="565861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1057655"/>
              <a:ext cx="3774948" cy="5658611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2457166" y="1967810"/>
            <a:ext cx="2651054" cy="278217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99"/>
              </a:lnSpc>
              <a:spcBef>
                <a:spcPts val="95"/>
              </a:spcBef>
            </a:pPr>
            <a:r>
              <a:rPr sz="3600" b="1" spc="-35" dirty="0">
                <a:solidFill>
                  <a:srgbClr val="FFFFFF"/>
                </a:solidFill>
                <a:latin typeface="Tahoma"/>
                <a:cs typeface="Tahoma"/>
              </a:rPr>
              <a:t>Suggested </a:t>
            </a:r>
            <a:r>
              <a:rPr sz="3600" b="1" spc="-10" dirty="0">
                <a:solidFill>
                  <a:srgbClr val="FFFFFF"/>
                </a:solidFill>
                <a:latin typeface="Tahoma"/>
                <a:cs typeface="Tahoma"/>
              </a:rPr>
              <a:t>Solutions </a:t>
            </a:r>
            <a:r>
              <a:rPr sz="3600" b="1" spc="-25" dirty="0">
                <a:solidFill>
                  <a:srgbClr val="FFFFFF"/>
                </a:solidFill>
                <a:latin typeface="Tahoma"/>
                <a:cs typeface="Tahoma"/>
              </a:rPr>
              <a:t>to </a:t>
            </a:r>
            <a:r>
              <a:rPr sz="3600" b="1" spc="-10" dirty="0">
                <a:solidFill>
                  <a:srgbClr val="FFFFFF"/>
                </a:solidFill>
                <a:latin typeface="Tahoma"/>
                <a:cs typeface="Tahoma"/>
              </a:rPr>
              <a:t>Overcome Barriers</a:t>
            </a:r>
            <a:endParaRPr sz="3600" dirty="0">
              <a:latin typeface="Tahoma"/>
              <a:cs typeface="Tahoma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846575" y="1431039"/>
            <a:ext cx="5777865" cy="10795"/>
          </a:xfrm>
          <a:custGeom>
            <a:avLst/>
            <a:gdLst/>
            <a:ahLst/>
            <a:cxnLst/>
            <a:rect l="l" t="t" r="r" b="b"/>
            <a:pathLst>
              <a:path w="5777865" h="10794">
                <a:moveTo>
                  <a:pt x="5777483" y="10667"/>
                </a:moveTo>
                <a:lnTo>
                  <a:pt x="0" y="10667"/>
                </a:lnTo>
                <a:lnTo>
                  <a:pt x="0" y="0"/>
                </a:lnTo>
                <a:lnTo>
                  <a:pt x="5777483" y="0"/>
                </a:lnTo>
                <a:lnTo>
                  <a:pt x="5777483" y="10667"/>
                </a:lnTo>
                <a:close/>
              </a:path>
            </a:pathLst>
          </a:custGeom>
          <a:solidFill>
            <a:srgbClr val="A791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875049" y="1444259"/>
            <a:ext cx="1126715" cy="1129667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5080">
              <a:lnSpc>
                <a:spcPct val="93000"/>
              </a:lnSpc>
              <a:spcBef>
                <a:spcPts val="204"/>
              </a:spcBef>
            </a:pPr>
            <a:r>
              <a:rPr sz="1050" b="1" spc="-35" dirty="0">
                <a:latin typeface="Tahoma"/>
                <a:cs typeface="Tahoma"/>
              </a:rPr>
              <a:t>Implement </a:t>
            </a:r>
            <a:r>
              <a:rPr sz="1050" b="1" spc="-10" dirty="0">
                <a:latin typeface="Tahoma"/>
                <a:cs typeface="Tahoma"/>
              </a:rPr>
              <a:t>Language Support Programs:</a:t>
            </a:r>
            <a:endParaRPr lang="ru-RU" sz="1050" b="1" spc="-10" dirty="0">
              <a:latin typeface="Tahoma"/>
              <a:cs typeface="Tahoma"/>
            </a:endParaRPr>
          </a:p>
          <a:p>
            <a:pPr marL="12700" marR="5080">
              <a:lnSpc>
                <a:spcPct val="93000"/>
              </a:lnSpc>
              <a:spcBef>
                <a:spcPts val="204"/>
              </a:spcBef>
            </a:pPr>
            <a:r>
              <a:rPr lang="en-US" sz="1050" dirty="0"/>
              <a:t>Al-Mutairi,</a:t>
            </a:r>
            <a:r>
              <a:rPr lang="en-US" sz="1050" spc="40" dirty="0"/>
              <a:t> </a:t>
            </a:r>
            <a:r>
              <a:rPr lang="en-US" sz="1050" dirty="0"/>
              <a:t>F.</a:t>
            </a:r>
            <a:r>
              <a:rPr lang="en-US" sz="1050" spc="60" dirty="0"/>
              <a:t> </a:t>
            </a:r>
            <a:r>
              <a:rPr lang="en-US" sz="1050" dirty="0"/>
              <a:t>(2025).</a:t>
            </a:r>
            <a:endParaRPr lang="ru-RU" sz="1050" b="1" spc="-10" dirty="0">
              <a:latin typeface="Tahoma"/>
              <a:cs typeface="Tahoma"/>
            </a:endParaRPr>
          </a:p>
          <a:p>
            <a:pPr marL="12700" marR="5080">
              <a:lnSpc>
                <a:spcPct val="93000"/>
              </a:lnSpc>
              <a:spcBef>
                <a:spcPts val="204"/>
              </a:spcBef>
            </a:pPr>
            <a:endParaRPr sz="1050" dirty="0">
              <a:latin typeface="Tahoma"/>
              <a:cs typeface="Tahoma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7142917" y="1500656"/>
            <a:ext cx="4297045" cy="52832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 marR="5080">
              <a:lnSpc>
                <a:spcPts val="1880"/>
              </a:lnSpc>
              <a:spcBef>
                <a:spcPts val="320"/>
              </a:spcBef>
            </a:pPr>
            <a:r>
              <a:rPr sz="1700" b="0" spc="45" dirty="0">
                <a:solidFill>
                  <a:srgbClr val="000000"/>
                </a:solidFill>
              </a:rPr>
              <a:t>Provide</a:t>
            </a:r>
            <a:r>
              <a:rPr sz="1700" b="0" spc="5" dirty="0">
                <a:solidFill>
                  <a:srgbClr val="000000"/>
                </a:solidFill>
              </a:rPr>
              <a:t> </a:t>
            </a:r>
            <a:r>
              <a:rPr sz="1700" b="0" spc="70" dirty="0">
                <a:solidFill>
                  <a:srgbClr val="000000"/>
                </a:solidFill>
              </a:rPr>
              <a:t>language</a:t>
            </a:r>
            <a:r>
              <a:rPr sz="1700" b="0" spc="10" dirty="0">
                <a:solidFill>
                  <a:srgbClr val="000000"/>
                </a:solidFill>
              </a:rPr>
              <a:t> </a:t>
            </a:r>
            <a:r>
              <a:rPr sz="1700" b="0" dirty="0">
                <a:solidFill>
                  <a:srgbClr val="000000"/>
                </a:solidFill>
              </a:rPr>
              <a:t>classes</a:t>
            </a:r>
            <a:r>
              <a:rPr sz="1700" b="0" spc="20" dirty="0">
                <a:solidFill>
                  <a:srgbClr val="000000"/>
                </a:solidFill>
              </a:rPr>
              <a:t> </a:t>
            </a:r>
            <a:r>
              <a:rPr sz="1700" b="0" spc="65" dirty="0">
                <a:solidFill>
                  <a:srgbClr val="000000"/>
                </a:solidFill>
              </a:rPr>
              <a:t>or</a:t>
            </a:r>
            <a:r>
              <a:rPr sz="1700" b="0" spc="-10" dirty="0">
                <a:solidFill>
                  <a:srgbClr val="000000"/>
                </a:solidFill>
              </a:rPr>
              <a:t> </a:t>
            </a:r>
            <a:r>
              <a:rPr sz="1700" b="0" dirty="0">
                <a:solidFill>
                  <a:srgbClr val="000000"/>
                </a:solidFill>
              </a:rPr>
              <a:t>use</a:t>
            </a:r>
            <a:r>
              <a:rPr sz="1700" b="0" spc="-15" dirty="0">
                <a:solidFill>
                  <a:srgbClr val="000000"/>
                </a:solidFill>
              </a:rPr>
              <a:t> </a:t>
            </a:r>
            <a:r>
              <a:rPr sz="1700" b="0" dirty="0">
                <a:solidFill>
                  <a:srgbClr val="000000"/>
                </a:solidFill>
              </a:rPr>
              <a:t>visual</a:t>
            </a:r>
            <a:r>
              <a:rPr sz="1700" b="0" spc="5" dirty="0">
                <a:solidFill>
                  <a:srgbClr val="000000"/>
                </a:solidFill>
              </a:rPr>
              <a:t> </a:t>
            </a:r>
            <a:r>
              <a:rPr sz="1700" b="0" spc="35" dirty="0">
                <a:solidFill>
                  <a:srgbClr val="000000"/>
                </a:solidFill>
              </a:rPr>
              <a:t>aids </a:t>
            </a:r>
            <a:r>
              <a:rPr sz="1700" b="0" spc="55" dirty="0">
                <a:solidFill>
                  <a:srgbClr val="000000"/>
                </a:solidFill>
              </a:rPr>
              <a:t>to</a:t>
            </a:r>
            <a:r>
              <a:rPr sz="1700" b="0" spc="-95" dirty="0">
                <a:solidFill>
                  <a:srgbClr val="000000"/>
                </a:solidFill>
              </a:rPr>
              <a:t> </a:t>
            </a:r>
            <a:r>
              <a:rPr sz="1700" b="0" spc="55" dirty="0">
                <a:solidFill>
                  <a:srgbClr val="000000"/>
                </a:solidFill>
              </a:rPr>
              <a:t>enhance</a:t>
            </a:r>
            <a:r>
              <a:rPr sz="1700" b="0" spc="-70" dirty="0">
                <a:solidFill>
                  <a:srgbClr val="000000"/>
                </a:solidFill>
              </a:rPr>
              <a:t> </a:t>
            </a:r>
            <a:r>
              <a:rPr sz="1700" b="0" spc="40" dirty="0">
                <a:solidFill>
                  <a:srgbClr val="000000"/>
                </a:solidFill>
              </a:rPr>
              <a:t>communication.</a:t>
            </a:r>
            <a:endParaRPr sz="1700" dirty="0"/>
          </a:p>
        </p:txBody>
      </p:sp>
      <p:grpSp>
        <p:nvGrpSpPr>
          <p:cNvPr id="9" name="object 9"/>
          <p:cNvGrpSpPr/>
          <p:nvPr/>
        </p:nvGrpSpPr>
        <p:grpSpPr>
          <a:xfrm>
            <a:off x="5846575" y="2350007"/>
            <a:ext cx="5777865" cy="55244"/>
            <a:chOff x="3966972" y="2350007"/>
            <a:chExt cx="5777865" cy="55244"/>
          </a:xfrm>
        </p:grpSpPr>
        <p:sp>
          <p:nvSpPr>
            <p:cNvPr id="10" name="object 10"/>
            <p:cNvSpPr/>
            <p:nvPr/>
          </p:nvSpPr>
          <p:spPr>
            <a:xfrm>
              <a:off x="5122164" y="2350007"/>
              <a:ext cx="4622800" cy="10795"/>
            </a:xfrm>
            <a:custGeom>
              <a:avLst/>
              <a:gdLst/>
              <a:ahLst/>
              <a:cxnLst/>
              <a:rect l="l" t="t" r="r" b="b"/>
              <a:pathLst>
                <a:path w="4622800" h="10794">
                  <a:moveTo>
                    <a:pt x="4622291" y="10667"/>
                  </a:moveTo>
                  <a:lnTo>
                    <a:pt x="0" y="10667"/>
                  </a:lnTo>
                  <a:lnTo>
                    <a:pt x="0" y="0"/>
                  </a:lnTo>
                  <a:lnTo>
                    <a:pt x="4622291" y="0"/>
                  </a:lnTo>
                  <a:lnTo>
                    <a:pt x="4622291" y="10667"/>
                  </a:lnTo>
                  <a:close/>
                </a:path>
              </a:pathLst>
            </a:custGeom>
            <a:solidFill>
              <a:srgbClr val="D8D1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966972" y="2394203"/>
              <a:ext cx="5777865" cy="10795"/>
            </a:xfrm>
            <a:custGeom>
              <a:avLst/>
              <a:gdLst/>
              <a:ahLst/>
              <a:cxnLst/>
              <a:rect l="l" t="t" r="r" b="b"/>
              <a:pathLst>
                <a:path w="5777865" h="10794">
                  <a:moveTo>
                    <a:pt x="5777483" y="10667"/>
                  </a:moveTo>
                  <a:lnTo>
                    <a:pt x="0" y="10667"/>
                  </a:lnTo>
                  <a:lnTo>
                    <a:pt x="0" y="0"/>
                  </a:lnTo>
                  <a:lnTo>
                    <a:pt x="5777483" y="0"/>
                  </a:lnTo>
                  <a:lnTo>
                    <a:pt x="5777483" y="10667"/>
                  </a:lnTo>
                  <a:close/>
                </a:path>
              </a:pathLst>
            </a:custGeom>
            <a:solidFill>
              <a:srgbClr val="A19A7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5875046" y="2407423"/>
            <a:ext cx="925072" cy="953722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5080">
              <a:lnSpc>
                <a:spcPct val="92900"/>
              </a:lnSpc>
              <a:spcBef>
                <a:spcPts val="204"/>
              </a:spcBef>
            </a:pPr>
            <a:r>
              <a:rPr sz="1050" b="1" spc="-10" dirty="0">
                <a:latin typeface="Tahoma"/>
                <a:cs typeface="Tahoma"/>
              </a:rPr>
              <a:t>Cultural </a:t>
            </a:r>
            <a:r>
              <a:rPr sz="1050" b="1" spc="-25" dirty="0">
                <a:latin typeface="Tahoma"/>
                <a:cs typeface="Tahoma"/>
              </a:rPr>
              <a:t>Sensitivity </a:t>
            </a:r>
            <a:r>
              <a:rPr sz="1050" b="1" spc="-10" dirty="0">
                <a:latin typeface="Tahoma"/>
                <a:cs typeface="Tahoma"/>
              </a:rPr>
              <a:t>Training:</a:t>
            </a:r>
            <a:endParaRPr lang="ru-RU" sz="1050" b="1" spc="-10" dirty="0">
              <a:latin typeface="Tahoma"/>
              <a:cs typeface="Tahoma"/>
            </a:endParaRPr>
          </a:p>
          <a:p>
            <a:pPr marL="12700" marR="5080">
              <a:lnSpc>
                <a:spcPct val="92900"/>
              </a:lnSpc>
              <a:spcBef>
                <a:spcPts val="204"/>
              </a:spcBef>
            </a:pPr>
            <a:r>
              <a:rPr lang="en-US" sz="1050" dirty="0"/>
              <a:t>Communication</a:t>
            </a:r>
            <a:r>
              <a:rPr lang="en-US" sz="1050" spc="45" dirty="0"/>
              <a:t> </a:t>
            </a:r>
            <a:r>
              <a:rPr lang="en-US" sz="1050" dirty="0"/>
              <a:t>Theory</a:t>
            </a:r>
            <a:r>
              <a:rPr lang="en-US" sz="1050" spc="75" dirty="0"/>
              <a:t> </a:t>
            </a:r>
            <a:r>
              <a:rPr lang="en-US" sz="1050" dirty="0"/>
              <a:t>(2024).</a:t>
            </a:r>
            <a:endParaRPr sz="1050" dirty="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142917" y="2463770"/>
            <a:ext cx="4250055" cy="52832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 marR="5080">
              <a:lnSpc>
                <a:spcPts val="1880"/>
              </a:lnSpc>
              <a:spcBef>
                <a:spcPts val="320"/>
              </a:spcBef>
            </a:pPr>
            <a:r>
              <a:rPr sz="1700" spc="90" dirty="0">
                <a:latin typeface="Tahoma"/>
                <a:cs typeface="Tahoma"/>
              </a:rPr>
              <a:t>Conduct</a:t>
            </a:r>
            <a:r>
              <a:rPr sz="1700" spc="45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training</a:t>
            </a:r>
            <a:r>
              <a:rPr sz="1700" spc="80" dirty="0">
                <a:latin typeface="Tahoma"/>
                <a:cs typeface="Tahoma"/>
              </a:rPr>
              <a:t> </a:t>
            </a:r>
            <a:r>
              <a:rPr sz="1700" spc="85" dirty="0">
                <a:latin typeface="Tahoma"/>
                <a:cs typeface="Tahoma"/>
              </a:rPr>
              <a:t>on </a:t>
            </a:r>
            <a:r>
              <a:rPr sz="1700" dirty="0">
                <a:latin typeface="Tahoma"/>
                <a:cs typeface="Tahoma"/>
              </a:rPr>
              <a:t>cultural</a:t>
            </a:r>
            <a:r>
              <a:rPr sz="1700" spc="80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awareness</a:t>
            </a:r>
            <a:r>
              <a:rPr sz="1700" spc="105" dirty="0">
                <a:latin typeface="Tahoma"/>
                <a:cs typeface="Tahoma"/>
              </a:rPr>
              <a:t> </a:t>
            </a:r>
            <a:r>
              <a:rPr sz="1700" spc="30" dirty="0">
                <a:latin typeface="Tahoma"/>
                <a:cs typeface="Tahoma"/>
              </a:rPr>
              <a:t>to </a:t>
            </a:r>
            <a:r>
              <a:rPr sz="1700" spc="95" dirty="0">
                <a:latin typeface="Tahoma"/>
                <a:cs typeface="Tahoma"/>
              </a:rPr>
              <a:t>bridge</a:t>
            </a:r>
            <a:r>
              <a:rPr sz="1700" spc="5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the</a:t>
            </a:r>
            <a:r>
              <a:rPr sz="1700" spc="-15" dirty="0">
                <a:latin typeface="Tahoma"/>
                <a:cs typeface="Tahoma"/>
              </a:rPr>
              <a:t> </a:t>
            </a:r>
            <a:r>
              <a:rPr sz="1700" spc="50" dirty="0">
                <a:latin typeface="Tahoma"/>
                <a:cs typeface="Tahoma"/>
              </a:rPr>
              <a:t>generational</a:t>
            </a:r>
            <a:r>
              <a:rPr sz="1700" dirty="0">
                <a:latin typeface="Tahoma"/>
                <a:cs typeface="Tahoma"/>
              </a:rPr>
              <a:t> </a:t>
            </a:r>
            <a:r>
              <a:rPr sz="1700" spc="80" dirty="0">
                <a:latin typeface="Tahoma"/>
                <a:cs typeface="Tahoma"/>
              </a:rPr>
              <a:t>and</a:t>
            </a:r>
            <a:r>
              <a:rPr sz="1700" spc="-5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cultural</a:t>
            </a:r>
            <a:r>
              <a:rPr sz="1700" spc="-15" dirty="0">
                <a:latin typeface="Tahoma"/>
                <a:cs typeface="Tahoma"/>
              </a:rPr>
              <a:t> </a:t>
            </a:r>
            <a:r>
              <a:rPr sz="1700" spc="40" dirty="0">
                <a:latin typeface="Tahoma"/>
                <a:cs typeface="Tahoma"/>
              </a:rPr>
              <a:t>gaps.</a:t>
            </a:r>
            <a:endParaRPr sz="1700" dirty="0">
              <a:latin typeface="Tahoma"/>
              <a:cs typeface="Tahoma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5846575" y="3314700"/>
            <a:ext cx="5777865" cy="55244"/>
            <a:chOff x="3966972" y="3314700"/>
            <a:chExt cx="5777865" cy="55244"/>
          </a:xfrm>
        </p:grpSpPr>
        <p:sp>
          <p:nvSpPr>
            <p:cNvPr id="15" name="object 15"/>
            <p:cNvSpPr/>
            <p:nvPr/>
          </p:nvSpPr>
          <p:spPr>
            <a:xfrm>
              <a:off x="5122164" y="3314700"/>
              <a:ext cx="4622800" cy="9525"/>
            </a:xfrm>
            <a:custGeom>
              <a:avLst/>
              <a:gdLst/>
              <a:ahLst/>
              <a:cxnLst/>
              <a:rect l="l" t="t" r="r" b="b"/>
              <a:pathLst>
                <a:path w="4622800" h="9525">
                  <a:moveTo>
                    <a:pt x="4622291" y="9143"/>
                  </a:moveTo>
                  <a:lnTo>
                    <a:pt x="0" y="9143"/>
                  </a:lnTo>
                  <a:lnTo>
                    <a:pt x="0" y="0"/>
                  </a:lnTo>
                  <a:lnTo>
                    <a:pt x="4622291" y="0"/>
                  </a:lnTo>
                  <a:lnTo>
                    <a:pt x="4622291" y="9143"/>
                  </a:lnTo>
                  <a:close/>
                </a:path>
              </a:pathLst>
            </a:custGeom>
            <a:solidFill>
              <a:srgbClr val="D8D1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966972" y="3358896"/>
              <a:ext cx="5777865" cy="10795"/>
            </a:xfrm>
            <a:custGeom>
              <a:avLst/>
              <a:gdLst/>
              <a:ahLst/>
              <a:cxnLst/>
              <a:rect l="l" t="t" r="r" b="b"/>
              <a:pathLst>
                <a:path w="5777865" h="10795">
                  <a:moveTo>
                    <a:pt x="5777483" y="10667"/>
                  </a:moveTo>
                  <a:lnTo>
                    <a:pt x="0" y="10667"/>
                  </a:lnTo>
                  <a:lnTo>
                    <a:pt x="0" y="0"/>
                  </a:lnTo>
                  <a:lnTo>
                    <a:pt x="5777483" y="0"/>
                  </a:lnTo>
                  <a:lnTo>
                    <a:pt x="5777483" y="10667"/>
                  </a:lnTo>
                  <a:close/>
                </a:path>
              </a:pathLst>
            </a:custGeom>
            <a:solidFill>
              <a:srgbClr val="759A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5875049" y="3372107"/>
            <a:ext cx="1033751" cy="803424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5080">
              <a:lnSpc>
                <a:spcPct val="92900"/>
              </a:lnSpc>
              <a:spcBef>
                <a:spcPts val="204"/>
              </a:spcBef>
            </a:pPr>
            <a:r>
              <a:rPr sz="1050" b="1" spc="-10" dirty="0">
                <a:latin typeface="Tahoma"/>
                <a:cs typeface="Tahoma"/>
              </a:rPr>
              <a:t>Standardize </a:t>
            </a:r>
            <a:r>
              <a:rPr sz="1050" b="1" dirty="0">
                <a:latin typeface="Tahoma"/>
                <a:cs typeface="Tahoma"/>
              </a:rPr>
              <a:t>Food</a:t>
            </a:r>
            <a:r>
              <a:rPr sz="1050" b="1" spc="-15" dirty="0">
                <a:latin typeface="Tahoma"/>
                <a:cs typeface="Tahoma"/>
              </a:rPr>
              <a:t> </a:t>
            </a:r>
            <a:r>
              <a:rPr sz="1050" b="1" spc="-10" dirty="0">
                <a:latin typeface="Tahoma"/>
                <a:cs typeface="Tahoma"/>
              </a:rPr>
              <a:t>Hygiene Training:</a:t>
            </a:r>
            <a:endParaRPr lang="ru-RU" sz="1050" b="1" spc="-10" dirty="0">
              <a:latin typeface="Tahoma"/>
              <a:cs typeface="Tahoma"/>
            </a:endParaRPr>
          </a:p>
          <a:p>
            <a:pPr marL="12700" marR="5080">
              <a:lnSpc>
                <a:spcPct val="92900"/>
              </a:lnSpc>
              <a:spcBef>
                <a:spcPts val="204"/>
              </a:spcBef>
            </a:pPr>
            <a:r>
              <a:rPr lang="en-GB" sz="1050" dirty="0">
                <a:latin typeface="Tahoma"/>
                <a:cs typeface="Tahoma"/>
              </a:rPr>
              <a:t>(</a:t>
            </a:r>
            <a:r>
              <a:rPr lang="en-GB" sz="1050" dirty="0" err="1">
                <a:latin typeface="Tahoma"/>
                <a:cs typeface="Tahoma"/>
              </a:rPr>
              <a:t>Chandimali</a:t>
            </a:r>
            <a:r>
              <a:rPr lang="en-GB" sz="1050" dirty="0">
                <a:latin typeface="Tahoma"/>
                <a:cs typeface="Tahoma"/>
              </a:rPr>
              <a:t> and all 2025)</a:t>
            </a:r>
            <a:endParaRPr sz="1050" dirty="0">
              <a:latin typeface="Tahoma"/>
              <a:cs typeface="Tahom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142914" y="3428491"/>
            <a:ext cx="4006850" cy="52832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 marR="5080">
              <a:lnSpc>
                <a:spcPts val="1880"/>
              </a:lnSpc>
              <a:spcBef>
                <a:spcPts val="320"/>
              </a:spcBef>
            </a:pPr>
            <a:r>
              <a:rPr sz="1700" dirty="0">
                <a:latin typeface="Tahoma"/>
                <a:cs typeface="Tahoma"/>
              </a:rPr>
              <a:t>Ensure</a:t>
            </a:r>
            <a:r>
              <a:rPr sz="1700" spc="95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all</a:t>
            </a:r>
            <a:r>
              <a:rPr sz="1700" spc="90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staff</a:t>
            </a:r>
            <a:r>
              <a:rPr sz="1700" spc="160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receive</a:t>
            </a:r>
            <a:r>
              <a:rPr sz="1700" spc="120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formal</a:t>
            </a:r>
            <a:r>
              <a:rPr sz="1700" spc="120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training</a:t>
            </a:r>
            <a:r>
              <a:rPr sz="1700" spc="90" dirty="0">
                <a:latin typeface="Tahoma"/>
                <a:cs typeface="Tahoma"/>
              </a:rPr>
              <a:t> </a:t>
            </a:r>
            <a:r>
              <a:rPr sz="1700" spc="-25" dirty="0">
                <a:latin typeface="Tahoma"/>
                <a:cs typeface="Tahoma"/>
              </a:rPr>
              <a:t>in </a:t>
            </a:r>
            <a:r>
              <a:rPr sz="1700" spc="90" dirty="0">
                <a:latin typeface="Tahoma"/>
                <a:cs typeface="Tahoma"/>
              </a:rPr>
              <a:t>food</a:t>
            </a:r>
            <a:r>
              <a:rPr sz="1700" spc="-20" dirty="0">
                <a:latin typeface="Tahoma"/>
                <a:cs typeface="Tahoma"/>
              </a:rPr>
              <a:t> </a:t>
            </a:r>
            <a:r>
              <a:rPr sz="1700" spc="60" dirty="0">
                <a:latin typeface="Tahoma"/>
                <a:cs typeface="Tahoma"/>
              </a:rPr>
              <a:t>hygiene</a:t>
            </a:r>
            <a:r>
              <a:rPr sz="1700" spc="-5" dirty="0">
                <a:latin typeface="Tahoma"/>
                <a:cs typeface="Tahoma"/>
              </a:rPr>
              <a:t> </a:t>
            </a:r>
            <a:r>
              <a:rPr sz="1700" spc="60" dirty="0">
                <a:latin typeface="Tahoma"/>
                <a:cs typeface="Tahoma"/>
              </a:rPr>
              <a:t>before</a:t>
            </a:r>
            <a:r>
              <a:rPr sz="1700" spc="-20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starting</a:t>
            </a:r>
            <a:r>
              <a:rPr sz="1700" spc="-30" dirty="0">
                <a:latin typeface="Tahoma"/>
                <a:cs typeface="Tahoma"/>
              </a:rPr>
              <a:t> </a:t>
            </a:r>
            <a:r>
              <a:rPr sz="1700" spc="-10" dirty="0">
                <a:latin typeface="Tahoma"/>
                <a:cs typeface="Tahoma"/>
              </a:rPr>
              <a:t>work.</a:t>
            </a:r>
            <a:endParaRPr sz="1700">
              <a:latin typeface="Tahoma"/>
              <a:cs typeface="Tahoma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846575" y="4277867"/>
            <a:ext cx="5777865" cy="55244"/>
            <a:chOff x="3966972" y="4277867"/>
            <a:chExt cx="5777865" cy="55244"/>
          </a:xfrm>
        </p:grpSpPr>
        <p:sp>
          <p:nvSpPr>
            <p:cNvPr id="20" name="object 20"/>
            <p:cNvSpPr/>
            <p:nvPr/>
          </p:nvSpPr>
          <p:spPr>
            <a:xfrm>
              <a:off x="5122164" y="4277867"/>
              <a:ext cx="4622800" cy="10795"/>
            </a:xfrm>
            <a:custGeom>
              <a:avLst/>
              <a:gdLst/>
              <a:ahLst/>
              <a:cxnLst/>
              <a:rect l="l" t="t" r="r" b="b"/>
              <a:pathLst>
                <a:path w="4622800" h="10795">
                  <a:moveTo>
                    <a:pt x="4622291" y="10667"/>
                  </a:moveTo>
                  <a:lnTo>
                    <a:pt x="0" y="10667"/>
                  </a:lnTo>
                  <a:lnTo>
                    <a:pt x="0" y="0"/>
                  </a:lnTo>
                  <a:lnTo>
                    <a:pt x="4622291" y="0"/>
                  </a:lnTo>
                  <a:lnTo>
                    <a:pt x="4622291" y="10667"/>
                  </a:lnTo>
                  <a:close/>
                </a:path>
              </a:pathLst>
            </a:custGeom>
            <a:solidFill>
              <a:srgbClr val="D8D1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966972" y="4322064"/>
              <a:ext cx="5777865" cy="10795"/>
            </a:xfrm>
            <a:custGeom>
              <a:avLst/>
              <a:gdLst/>
              <a:ahLst/>
              <a:cxnLst/>
              <a:rect l="l" t="t" r="r" b="b"/>
              <a:pathLst>
                <a:path w="5777865" h="10795">
                  <a:moveTo>
                    <a:pt x="5777483" y="10667"/>
                  </a:moveTo>
                  <a:lnTo>
                    <a:pt x="0" y="10667"/>
                  </a:lnTo>
                  <a:lnTo>
                    <a:pt x="0" y="0"/>
                  </a:lnTo>
                  <a:lnTo>
                    <a:pt x="5777483" y="0"/>
                  </a:lnTo>
                  <a:lnTo>
                    <a:pt x="5777483" y="10667"/>
                  </a:lnTo>
                  <a:close/>
                </a:path>
              </a:pathLst>
            </a:custGeom>
            <a:solidFill>
              <a:srgbClr val="428C5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5875046" y="4335251"/>
            <a:ext cx="1062990" cy="803424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5080">
              <a:lnSpc>
                <a:spcPct val="92900"/>
              </a:lnSpc>
              <a:spcBef>
                <a:spcPts val="204"/>
              </a:spcBef>
            </a:pPr>
            <a:r>
              <a:rPr sz="1050" b="1" dirty="0">
                <a:latin typeface="Tahoma"/>
                <a:cs typeface="Tahoma"/>
              </a:rPr>
              <a:t>Use</a:t>
            </a:r>
            <a:r>
              <a:rPr sz="1050" b="1" spc="-60" dirty="0">
                <a:latin typeface="Tahoma"/>
                <a:cs typeface="Tahoma"/>
              </a:rPr>
              <a:t> </a:t>
            </a:r>
            <a:r>
              <a:rPr sz="1050" b="1" spc="-10" dirty="0">
                <a:latin typeface="Tahoma"/>
                <a:cs typeface="Tahoma"/>
              </a:rPr>
              <a:t>Multiple </a:t>
            </a:r>
            <a:r>
              <a:rPr sz="1050" b="1" spc="-20" dirty="0">
                <a:latin typeface="Tahoma"/>
                <a:cs typeface="Tahoma"/>
              </a:rPr>
              <a:t>Communication </a:t>
            </a:r>
            <a:r>
              <a:rPr sz="1050" b="1" spc="-10" dirty="0">
                <a:latin typeface="Tahoma"/>
                <a:cs typeface="Tahoma"/>
              </a:rPr>
              <a:t>Channels:</a:t>
            </a:r>
            <a:endParaRPr lang="en-GB" sz="1050" b="1" spc="-10" dirty="0">
              <a:latin typeface="Tahoma"/>
              <a:cs typeface="Tahoma"/>
            </a:endParaRPr>
          </a:p>
          <a:p>
            <a:pPr marL="12700" marR="5080">
              <a:lnSpc>
                <a:spcPct val="92900"/>
              </a:lnSpc>
              <a:spcBef>
                <a:spcPts val="204"/>
              </a:spcBef>
            </a:pPr>
            <a:r>
              <a:rPr lang="en-US" sz="1050" dirty="0"/>
              <a:t>Communication</a:t>
            </a:r>
            <a:r>
              <a:rPr lang="en-US" sz="1050" spc="45" dirty="0"/>
              <a:t> </a:t>
            </a:r>
            <a:r>
              <a:rPr lang="en-US" sz="1050" dirty="0"/>
              <a:t>Theory</a:t>
            </a:r>
            <a:r>
              <a:rPr lang="en-US" sz="1050" spc="75" dirty="0"/>
              <a:t> </a:t>
            </a:r>
            <a:r>
              <a:rPr lang="en-US" sz="1050" dirty="0"/>
              <a:t>(2024).</a:t>
            </a:r>
            <a:endParaRPr sz="1050" dirty="0">
              <a:latin typeface="Tahoma"/>
              <a:cs typeface="Tahom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142914" y="4391604"/>
            <a:ext cx="4284980" cy="52832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 marR="5080">
              <a:lnSpc>
                <a:spcPts val="1880"/>
              </a:lnSpc>
              <a:spcBef>
                <a:spcPts val="320"/>
              </a:spcBef>
            </a:pPr>
            <a:r>
              <a:rPr sz="1700" spc="105" dirty="0">
                <a:latin typeface="Tahoma"/>
                <a:cs typeface="Tahoma"/>
              </a:rPr>
              <a:t>Combine</a:t>
            </a:r>
            <a:r>
              <a:rPr sz="1700" spc="35" dirty="0">
                <a:latin typeface="Tahoma"/>
                <a:cs typeface="Tahoma"/>
              </a:rPr>
              <a:t> </a:t>
            </a:r>
            <a:r>
              <a:rPr sz="1700" spc="50" dirty="0">
                <a:latin typeface="Tahoma"/>
                <a:cs typeface="Tahoma"/>
              </a:rPr>
              <a:t>verbal</a:t>
            </a:r>
            <a:r>
              <a:rPr sz="1700" spc="35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instructions,</a:t>
            </a:r>
            <a:r>
              <a:rPr sz="1700" spc="-50" dirty="0">
                <a:latin typeface="Tahoma"/>
                <a:cs typeface="Tahoma"/>
              </a:rPr>
              <a:t> </a:t>
            </a:r>
            <a:r>
              <a:rPr sz="1700" spc="-10" dirty="0">
                <a:latin typeface="Tahoma"/>
                <a:cs typeface="Tahoma"/>
              </a:rPr>
              <a:t>training </a:t>
            </a:r>
            <a:r>
              <a:rPr sz="1700" spc="45" dirty="0">
                <a:latin typeface="Tahoma"/>
                <a:cs typeface="Tahoma"/>
              </a:rPr>
              <a:t>videos,</a:t>
            </a:r>
            <a:r>
              <a:rPr sz="1700" spc="-55" dirty="0">
                <a:latin typeface="Tahoma"/>
                <a:cs typeface="Tahoma"/>
              </a:rPr>
              <a:t> </a:t>
            </a:r>
            <a:r>
              <a:rPr sz="1700" spc="80" dirty="0">
                <a:latin typeface="Tahoma"/>
                <a:cs typeface="Tahoma"/>
              </a:rPr>
              <a:t>and</a:t>
            </a:r>
            <a:r>
              <a:rPr sz="1700" spc="-5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visual </a:t>
            </a:r>
            <a:r>
              <a:rPr sz="1700" spc="45" dirty="0">
                <a:latin typeface="Tahoma"/>
                <a:cs typeface="Tahoma"/>
              </a:rPr>
              <a:t>posters</a:t>
            </a:r>
            <a:r>
              <a:rPr sz="1700" spc="5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for</a:t>
            </a:r>
            <a:r>
              <a:rPr sz="1700" spc="5" dirty="0">
                <a:latin typeface="Tahoma"/>
                <a:cs typeface="Tahoma"/>
              </a:rPr>
              <a:t> </a:t>
            </a:r>
            <a:r>
              <a:rPr sz="1700" dirty="0">
                <a:latin typeface="Tahoma"/>
                <a:cs typeface="Tahoma"/>
              </a:rPr>
              <a:t>better</a:t>
            </a:r>
            <a:r>
              <a:rPr sz="1700" spc="10" dirty="0">
                <a:latin typeface="Tahoma"/>
                <a:cs typeface="Tahoma"/>
              </a:rPr>
              <a:t> </a:t>
            </a:r>
            <a:r>
              <a:rPr sz="1700" spc="-10" dirty="0">
                <a:latin typeface="Tahoma"/>
                <a:cs typeface="Tahoma"/>
              </a:rPr>
              <a:t>clarity.</a:t>
            </a:r>
            <a:endParaRPr sz="1700" dirty="0">
              <a:latin typeface="Tahoma"/>
              <a:cs typeface="Tahoma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5846575" y="5242560"/>
            <a:ext cx="5777865" cy="55244"/>
            <a:chOff x="3966972" y="5242560"/>
            <a:chExt cx="5777865" cy="55244"/>
          </a:xfrm>
        </p:grpSpPr>
        <p:sp>
          <p:nvSpPr>
            <p:cNvPr id="25" name="object 25"/>
            <p:cNvSpPr/>
            <p:nvPr/>
          </p:nvSpPr>
          <p:spPr>
            <a:xfrm>
              <a:off x="5122164" y="5242560"/>
              <a:ext cx="4622800" cy="10795"/>
            </a:xfrm>
            <a:custGeom>
              <a:avLst/>
              <a:gdLst/>
              <a:ahLst/>
              <a:cxnLst/>
              <a:rect l="l" t="t" r="r" b="b"/>
              <a:pathLst>
                <a:path w="4622800" h="10795">
                  <a:moveTo>
                    <a:pt x="4622291" y="10667"/>
                  </a:moveTo>
                  <a:lnTo>
                    <a:pt x="0" y="10667"/>
                  </a:lnTo>
                  <a:lnTo>
                    <a:pt x="0" y="0"/>
                  </a:lnTo>
                  <a:lnTo>
                    <a:pt x="4622291" y="0"/>
                  </a:lnTo>
                  <a:lnTo>
                    <a:pt x="4622291" y="10667"/>
                  </a:lnTo>
                  <a:close/>
                </a:path>
              </a:pathLst>
            </a:custGeom>
            <a:solidFill>
              <a:srgbClr val="D8D1C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966972" y="5286755"/>
              <a:ext cx="5777865" cy="10795"/>
            </a:xfrm>
            <a:custGeom>
              <a:avLst/>
              <a:gdLst/>
              <a:ahLst/>
              <a:cxnLst/>
              <a:rect l="l" t="t" r="r" b="b"/>
              <a:pathLst>
                <a:path w="5777865" h="10795">
                  <a:moveTo>
                    <a:pt x="5777483" y="10667"/>
                  </a:moveTo>
                  <a:lnTo>
                    <a:pt x="0" y="10667"/>
                  </a:lnTo>
                  <a:lnTo>
                    <a:pt x="0" y="0"/>
                  </a:lnTo>
                  <a:lnTo>
                    <a:pt x="5777483" y="0"/>
                  </a:lnTo>
                  <a:lnTo>
                    <a:pt x="5777483" y="10667"/>
                  </a:lnTo>
                  <a:close/>
                </a:path>
              </a:pathLst>
            </a:custGeom>
            <a:solidFill>
              <a:srgbClr val="2F7C7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5875049" y="5299949"/>
            <a:ext cx="1126715" cy="823302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>
              <a:lnSpc>
                <a:spcPts val="1180"/>
              </a:lnSpc>
              <a:spcBef>
                <a:spcPts val="220"/>
              </a:spcBef>
            </a:pPr>
            <a:r>
              <a:rPr sz="1050" b="1" spc="-10" dirty="0">
                <a:latin typeface="Tahoma"/>
                <a:cs typeface="Tahoma"/>
              </a:rPr>
              <a:t>Lead</a:t>
            </a:r>
            <a:r>
              <a:rPr sz="1050" b="1" spc="-55" dirty="0">
                <a:latin typeface="Tahoma"/>
                <a:cs typeface="Tahoma"/>
              </a:rPr>
              <a:t> </a:t>
            </a:r>
            <a:r>
              <a:rPr sz="1050" b="1" spc="-25" dirty="0">
                <a:latin typeface="Tahoma"/>
                <a:cs typeface="Tahoma"/>
              </a:rPr>
              <a:t>by </a:t>
            </a:r>
            <a:r>
              <a:rPr sz="1050" b="1" spc="-10" dirty="0">
                <a:latin typeface="Tahoma"/>
                <a:cs typeface="Tahoma"/>
              </a:rPr>
              <a:t>Example:</a:t>
            </a:r>
            <a:endParaRPr lang="en-GB" sz="1050" b="1" spc="-10" dirty="0">
              <a:latin typeface="Tahoma"/>
              <a:cs typeface="Tahoma"/>
            </a:endParaRPr>
          </a:p>
          <a:p>
            <a:pPr marL="12700" marR="5080">
              <a:lnSpc>
                <a:spcPts val="1180"/>
              </a:lnSpc>
              <a:spcBef>
                <a:spcPts val="220"/>
              </a:spcBef>
            </a:pPr>
            <a:r>
              <a:rPr lang="en-US" sz="1050" dirty="0">
                <a:latin typeface="Tahoma"/>
                <a:cs typeface="Tahoma"/>
              </a:rPr>
              <a:t>(Impact of Leading by Example, 2022)</a:t>
            </a:r>
            <a:endParaRPr sz="1050" dirty="0">
              <a:latin typeface="Tahoma"/>
              <a:cs typeface="Tahom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142914" y="5356328"/>
            <a:ext cx="4283710" cy="768985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12700" marR="5080">
              <a:lnSpc>
                <a:spcPct val="92600"/>
              </a:lnSpc>
              <a:spcBef>
                <a:spcPts val="275"/>
              </a:spcBef>
            </a:pPr>
            <a:r>
              <a:rPr sz="1700" spc="55" dirty="0">
                <a:latin typeface="Tahoma"/>
                <a:cs typeface="Tahoma"/>
              </a:rPr>
              <a:t>Gary</a:t>
            </a:r>
            <a:r>
              <a:rPr sz="1700" spc="-70" dirty="0">
                <a:latin typeface="Tahoma"/>
                <a:cs typeface="Tahoma"/>
              </a:rPr>
              <a:t> </a:t>
            </a:r>
            <a:r>
              <a:rPr sz="1700" spc="70" dirty="0">
                <a:latin typeface="Tahoma"/>
                <a:cs typeface="Tahoma"/>
              </a:rPr>
              <a:t>should</a:t>
            </a:r>
            <a:r>
              <a:rPr sz="1700" spc="-80" dirty="0">
                <a:latin typeface="Tahoma"/>
                <a:cs typeface="Tahoma"/>
              </a:rPr>
              <a:t> </a:t>
            </a:r>
            <a:r>
              <a:rPr sz="1700" spc="100" dirty="0">
                <a:latin typeface="Tahoma"/>
                <a:cs typeface="Tahoma"/>
              </a:rPr>
              <a:t>model</a:t>
            </a:r>
            <a:r>
              <a:rPr sz="1700" spc="-95" dirty="0">
                <a:latin typeface="Tahoma"/>
                <a:cs typeface="Tahoma"/>
              </a:rPr>
              <a:t> </a:t>
            </a:r>
            <a:r>
              <a:rPr sz="1700" spc="75" dirty="0">
                <a:latin typeface="Tahoma"/>
                <a:cs typeface="Tahoma"/>
              </a:rPr>
              <a:t>proper</a:t>
            </a:r>
            <a:r>
              <a:rPr sz="1700" spc="-50" dirty="0">
                <a:latin typeface="Tahoma"/>
                <a:cs typeface="Tahoma"/>
              </a:rPr>
              <a:t> </a:t>
            </a:r>
            <a:r>
              <a:rPr sz="1700" spc="50" dirty="0">
                <a:latin typeface="Tahoma"/>
                <a:cs typeface="Tahoma"/>
              </a:rPr>
              <a:t>hygiene </a:t>
            </a:r>
            <a:r>
              <a:rPr sz="1700" dirty="0">
                <a:latin typeface="Tahoma"/>
                <a:cs typeface="Tahoma"/>
              </a:rPr>
              <a:t>practices</a:t>
            </a:r>
            <a:r>
              <a:rPr sz="1700" spc="60" dirty="0">
                <a:latin typeface="Tahoma"/>
                <a:cs typeface="Tahoma"/>
              </a:rPr>
              <a:t> </a:t>
            </a:r>
            <a:r>
              <a:rPr sz="1700" spc="80" dirty="0">
                <a:latin typeface="Tahoma"/>
                <a:cs typeface="Tahoma"/>
              </a:rPr>
              <a:t>and</a:t>
            </a:r>
            <a:r>
              <a:rPr sz="1700" spc="35" dirty="0">
                <a:latin typeface="Tahoma"/>
                <a:cs typeface="Tahoma"/>
              </a:rPr>
              <a:t> </a:t>
            </a:r>
            <a:r>
              <a:rPr sz="1700" spc="50" dirty="0">
                <a:latin typeface="Tahoma"/>
                <a:cs typeface="Tahoma"/>
              </a:rPr>
              <a:t>demonstrate </a:t>
            </a:r>
            <a:r>
              <a:rPr sz="1700" dirty="0">
                <a:latin typeface="Tahoma"/>
                <a:cs typeface="Tahoma"/>
              </a:rPr>
              <a:t>the</a:t>
            </a:r>
            <a:r>
              <a:rPr sz="1700" spc="45" dirty="0">
                <a:latin typeface="Tahoma"/>
                <a:cs typeface="Tahoma"/>
              </a:rPr>
              <a:t> </a:t>
            </a:r>
            <a:r>
              <a:rPr sz="1700" spc="50" dirty="0">
                <a:latin typeface="Tahoma"/>
                <a:cs typeface="Tahoma"/>
              </a:rPr>
              <a:t>importance </a:t>
            </a:r>
            <a:r>
              <a:rPr sz="1700" dirty="0">
                <a:latin typeface="Tahoma"/>
                <a:cs typeface="Tahoma"/>
              </a:rPr>
              <a:t>of</a:t>
            </a:r>
            <a:r>
              <a:rPr sz="1700" spc="-10" dirty="0">
                <a:latin typeface="Tahoma"/>
                <a:cs typeface="Tahoma"/>
              </a:rPr>
              <a:t> </a:t>
            </a:r>
            <a:r>
              <a:rPr sz="1700" spc="60" dirty="0">
                <a:latin typeface="Tahoma"/>
                <a:cs typeface="Tahoma"/>
              </a:rPr>
              <a:t>following</a:t>
            </a:r>
            <a:r>
              <a:rPr sz="1700" spc="-15" dirty="0">
                <a:latin typeface="Tahoma"/>
                <a:cs typeface="Tahoma"/>
              </a:rPr>
              <a:t> </a:t>
            </a:r>
            <a:r>
              <a:rPr sz="1700" spc="40" dirty="0">
                <a:latin typeface="Tahoma"/>
                <a:cs typeface="Tahoma"/>
              </a:rPr>
              <a:t>protocols.</a:t>
            </a:r>
            <a:endParaRPr sz="1700" dirty="0">
              <a:latin typeface="Tahoma"/>
              <a:cs typeface="Tahoma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7001764" y="6205731"/>
            <a:ext cx="4622800" cy="10795"/>
          </a:xfrm>
          <a:custGeom>
            <a:avLst/>
            <a:gdLst/>
            <a:ahLst/>
            <a:cxnLst/>
            <a:rect l="l" t="t" r="r" b="b"/>
            <a:pathLst>
              <a:path w="4622800" h="10795">
                <a:moveTo>
                  <a:pt x="4622291" y="10667"/>
                </a:moveTo>
                <a:lnTo>
                  <a:pt x="0" y="10667"/>
                </a:lnTo>
                <a:lnTo>
                  <a:pt x="0" y="0"/>
                </a:lnTo>
                <a:lnTo>
                  <a:pt x="4622291" y="0"/>
                </a:lnTo>
                <a:lnTo>
                  <a:pt x="4622291" y="10667"/>
                </a:lnTo>
                <a:close/>
              </a:path>
            </a:pathLst>
          </a:custGeom>
          <a:solidFill>
            <a:srgbClr val="D8D1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AD3C0080-DDB2-7202-9937-DC9977050B5A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879600" y="1057655"/>
            <a:ext cx="10058400" cy="5659120"/>
            <a:chOff x="0" y="1057655"/>
            <a:chExt cx="10058400" cy="56591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057655"/>
              <a:ext cx="10058400" cy="565861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1057655"/>
              <a:ext cx="10058400" cy="1842515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848377" y="1055719"/>
            <a:ext cx="12164649" cy="963703"/>
          </a:xfrm>
          <a:prstGeom prst="rect">
            <a:avLst/>
          </a:prstGeom>
        </p:spPr>
        <p:txBody>
          <a:bodyPr vert="horz" wrap="square" lIns="0" tIns="405743" rIns="0" bIns="0" rtlCol="0">
            <a:spAutoFit/>
          </a:bodyPr>
          <a:lstStyle/>
          <a:p>
            <a:pPr marL="62865">
              <a:spcBef>
                <a:spcPts val="135"/>
              </a:spcBef>
            </a:pPr>
            <a:r>
              <a:rPr spc="-20" dirty="0"/>
              <a:t>Conclusion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35020" y="3259092"/>
            <a:ext cx="3763645" cy="3416128"/>
          </a:xfrm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201295" indent="-188595">
              <a:spcBef>
                <a:spcPts val="540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200" b="1" spc="-25" dirty="0">
                <a:latin typeface="Tahoma"/>
                <a:cs typeface="Tahoma"/>
              </a:rPr>
              <a:t>Summary</a:t>
            </a:r>
            <a:r>
              <a:rPr sz="1200" b="1" spc="-35" dirty="0">
                <a:latin typeface="Tahoma"/>
                <a:cs typeface="Tahoma"/>
              </a:rPr>
              <a:t> </a:t>
            </a:r>
            <a:r>
              <a:rPr sz="1200" b="1" dirty="0">
                <a:latin typeface="Tahoma"/>
                <a:cs typeface="Tahoma"/>
              </a:rPr>
              <a:t>of</a:t>
            </a:r>
            <a:r>
              <a:rPr sz="1200" b="1" spc="-5" dirty="0">
                <a:latin typeface="Tahoma"/>
                <a:cs typeface="Tahoma"/>
              </a:rPr>
              <a:t> </a:t>
            </a:r>
            <a:r>
              <a:rPr sz="1200" b="1" dirty="0">
                <a:latin typeface="Tahoma"/>
                <a:cs typeface="Tahoma"/>
              </a:rPr>
              <a:t>Key</a:t>
            </a:r>
            <a:r>
              <a:rPr sz="1200" b="1" spc="-10" dirty="0">
                <a:latin typeface="Tahoma"/>
                <a:cs typeface="Tahoma"/>
              </a:rPr>
              <a:t> Barriers:</a:t>
            </a:r>
            <a:endParaRPr sz="1200" dirty="0">
              <a:latin typeface="Tahoma"/>
              <a:cs typeface="Tahoma"/>
            </a:endParaRPr>
          </a:p>
          <a:p>
            <a:pPr marL="577850" marR="29845" lvl="1" indent="-187960">
              <a:lnSpc>
                <a:spcPct val="101899"/>
              </a:lnSpc>
              <a:spcBef>
                <a:spcPts val="420"/>
              </a:spcBef>
              <a:buClr>
                <a:srgbClr val="A52B52"/>
              </a:buClr>
              <a:buFont typeface="Arial MT"/>
              <a:buChar char="•"/>
              <a:tabLst>
                <a:tab pos="577850" algn="l"/>
              </a:tabLst>
            </a:pPr>
            <a:r>
              <a:rPr sz="1200" spc="10" dirty="0">
                <a:latin typeface="Tahoma"/>
                <a:cs typeface="Tahoma"/>
              </a:rPr>
              <a:t>Language,</a:t>
            </a:r>
            <a:r>
              <a:rPr sz="1200" spc="20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cultural</a:t>
            </a:r>
            <a:r>
              <a:rPr sz="1200" spc="35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differences,</a:t>
            </a:r>
            <a:r>
              <a:rPr sz="1200" spc="-10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lack</a:t>
            </a:r>
            <a:r>
              <a:rPr sz="1200" spc="35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of</a:t>
            </a:r>
            <a:r>
              <a:rPr sz="1200" spc="90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training,</a:t>
            </a:r>
            <a:r>
              <a:rPr sz="1200" spc="-5" dirty="0">
                <a:latin typeface="Tahoma"/>
                <a:cs typeface="Tahoma"/>
              </a:rPr>
              <a:t> </a:t>
            </a:r>
            <a:r>
              <a:rPr sz="1200" spc="-25" dirty="0">
                <a:latin typeface="Tahoma"/>
                <a:cs typeface="Tahoma"/>
              </a:rPr>
              <a:t>and </a:t>
            </a:r>
            <a:r>
              <a:rPr sz="1200" spc="20" dirty="0">
                <a:latin typeface="Tahoma"/>
                <a:cs typeface="Tahoma"/>
              </a:rPr>
              <a:t>leadership</a:t>
            </a:r>
            <a:r>
              <a:rPr sz="1200" spc="155" dirty="0">
                <a:latin typeface="Tahoma"/>
                <a:cs typeface="Tahoma"/>
              </a:rPr>
              <a:t> </a:t>
            </a:r>
            <a:r>
              <a:rPr sz="1200" spc="-10" dirty="0">
                <a:latin typeface="Tahoma"/>
                <a:cs typeface="Tahoma"/>
              </a:rPr>
              <a:t>issues.</a:t>
            </a:r>
            <a:endParaRPr sz="1200" dirty="0">
              <a:latin typeface="Tahoma"/>
              <a:cs typeface="Tahoma"/>
            </a:endParaRPr>
          </a:p>
          <a:p>
            <a:pPr marL="201295" indent="-188595">
              <a:spcBef>
                <a:spcPts val="850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200" b="1" spc="-20" dirty="0">
                <a:latin typeface="Tahoma"/>
                <a:cs typeface="Tahoma"/>
              </a:rPr>
              <a:t>Theoretical</a:t>
            </a:r>
            <a:r>
              <a:rPr sz="1200" b="1" spc="10" dirty="0">
                <a:latin typeface="Tahoma"/>
                <a:cs typeface="Tahoma"/>
              </a:rPr>
              <a:t> </a:t>
            </a:r>
            <a:r>
              <a:rPr sz="1200" b="1" spc="-10" dirty="0">
                <a:latin typeface="Tahoma"/>
                <a:cs typeface="Tahoma"/>
              </a:rPr>
              <a:t>Insights:</a:t>
            </a:r>
            <a:endParaRPr sz="1200" dirty="0">
              <a:latin typeface="Tahoma"/>
              <a:cs typeface="Tahoma"/>
            </a:endParaRPr>
          </a:p>
          <a:p>
            <a:pPr marL="577850" marR="67310" lvl="1" indent="-187960">
              <a:lnSpc>
                <a:spcPct val="101899"/>
              </a:lnSpc>
              <a:spcBef>
                <a:spcPts val="420"/>
              </a:spcBef>
              <a:buClr>
                <a:srgbClr val="A52B52"/>
              </a:buClr>
              <a:buFont typeface="Arial MT"/>
              <a:buChar char="•"/>
              <a:tabLst>
                <a:tab pos="577850" algn="l"/>
              </a:tabLst>
            </a:pPr>
            <a:r>
              <a:rPr sz="1200" spc="30" dirty="0">
                <a:latin typeface="Tahoma"/>
                <a:cs typeface="Tahoma"/>
              </a:rPr>
              <a:t>Communication</a:t>
            </a:r>
            <a:r>
              <a:rPr sz="1200" spc="10" dirty="0">
                <a:latin typeface="Tahoma"/>
                <a:cs typeface="Tahoma"/>
              </a:rPr>
              <a:t> </a:t>
            </a:r>
            <a:r>
              <a:rPr sz="1200" spc="50" dirty="0">
                <a:latin typeface="Tahoma"/>
                <a:cs typeface="Tahoma"/>
              </a:rPr>
              <a:t>models</a:t>
            </a:r>
            <a:r>
              <a:rPr sz="1200" spc="-35" dirty="0">
                <a:latin typeface="Tahoma"/>
                <a:cs typeface="Tahoma"/>
              </a:rPr>
              <a:t> </a:t>
            </a:r>
            <a:r>
              <a:rPr sz="1200" spc="30" dirty="0">
                <a:latin typeface="Tahoma"/>
                <a:cs typeface="Tahoma"/>
              </a:rPr>
              <a:t>explain</a:t>
            </a:r>
            <a:r>
              <a:rPr sz="1200" spc="10" dirty="0">
                <a:latin typeface="Tahoma"/>
                <a:cs typeface="Tahoma"/>
              </a:rPr>
              <a:t> </a:t>
            </a:r>
            <a:r>
              <a:rPr sz="1200" spc="30" dirty="0">
                <a:latin typeface="Tahoma"/>
                <a:cs typeface="Tahoma"/>
              </a:rPr>
              <a:t>how</a:t>
            </a:r>
            <a:r>
              <a:rPr sz="1200" spc="5" dirty="0">
                <a:latin typeface="Tahoma"/>
                <a:cs typeface="Tahoma"/>
              </a:rPr>
              <a:t> </a:t>
            </a:r>
            <a:r>
              <a:rPr sz="1200" spc="30" dirty="0">
                <a:latin typeface="Tahoma"/>
                <a:cs typeface="Tahoma"/>
              </a:rPr>
              <a:t>barriers</a:t>
            </a:r>
            <a:r>
              <a:rPr sz="1200" spc="-40" dirty="0">
                <a:latin typeface="Tahoma"/>
                <a:cs typeface="Tahoma"/>
              </a:rPr>
              <a:t> </a:t>
            </a:r>
            <a:r>
              <a:rPr sz="1200" spc="-20" dirty="0">
                <a:latin typeface="Tahoma"/>
                <a:cs typeface="Tahoma"/>
              </a:rPr>
              <a:t>arise </a:t>
            </a:r>
            <a:r>
              <a:rPr sz="1200" spc="10" dirty="0">
                <a:latin typeface="Tahoma"/>
                <a:cs typeface="Tahoma"/>
              </a:rPr>
              <a:t>in</a:t>
            </a:r>
            <a:r>
              <a:rPr sz="1200" spc="35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a</a:t>
            </a:r>
            <a:r>
              <a:rPr sz="1200" spc="70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multicultural</a:t>
            </a:r>
            <a:r>
              <a:rPr sz="1200" spc="35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and</a:t>
            </a:r>
            <a:r>
              <a:rPr sz="1200" spc="50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multilingual</a:t>
            </a:r>
            <a:r>
              <a:rPr sz="1200" spc="65" dirty="0">
                <a:latin typeface="Tahoma"/>
                <a:cs typeface="Tahoma"/>
              </a:rPr>
              <a:t> </a:t>
            </a:r>
            <a:r>
              <a:rPr sz="1200" spc="-10" dirty="0">
                <a:latin typeface="Tahoma"/>
                <a:cs typeface="Tahoma"/>
              </a:rPr>
              <a:t>environment.</a:t>
            </a:r>
            <a:endParaRPr sz="1200" dirty="0">
              <a:latin typeface="Tahoma"/>
              <a:cs typeface="Tahoma"/>
            </a:endParaRPr>
          </a:p>
          <a:p>
            <a:pPr marL="201295" indent="-188595">
              <a:spcBef>
                <a:spcPts val="855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200" b="1" dirty="0">
                <a:latin typeface="Tahoma"/>
                <a:cs typeface="Tahoma"/>
              </a:rPr>
              <a:t>Recommended</a:t>
            </a:r>
            <a:r>
              <a:rPr sz="1200" b="1" spc="-75" dirty="0">
                <a:latin typeface="Tahoma"/>
                <a:cs typeface="Tahoma"/>
              </a:rPr>
              <a:t> </a:t>
            </a:r>
            <a:r>
              <a:rPr sz="1200" b="1" spc="-10" dirty="0">
                <a:latin typeface="Tahoma"/>
                <a:cs typeface="Tahoma"/>
              </a:rPr>
              <a:t>Solutions:</a:t>
            </a:r>
            <a:endParaRPr sz="1200" dirty="0">
              <a:latin typeface="Tahoma"/>
              <a:cs typeface="Tahoma"/>
            </a:endParaRPr>
          </a:p>
          <a:p>
            <a:pPr marL="577850" marR="5080" lvl="1" indent="-187960">
              <a:lnSpc>
                <a:spcPct val="101899"/>
              </a:lnSpc>
              <a:spcBef>
                <a:spcPts val="420"/>
              </a:spcBef>
              <a:buClr>
                <a:srgbClr val="A52B52"/>
              </a:buClr>
              <a:buFont typeface="Arial MT"/>
              <a:buChar char="•"/>
              <a:tabLst>
                <a:tab pos="577850" algn="l"/>
              </a:tabLst>
            </a:pPr>
            <a:r>
              <a:rPr sz="1200" spc="20" dirty="0">
                <a:latin typeface="Tahoma"/>
                <a:cs typeface="Tahoma"/>
              </a:rPr>
              <a:t>Language</a:t>
            </a:r>
            <a:r>
              <a:rPr sz="1200" spc="10" dirty="0">
                <a:latin typeface="Tahoma"/>
                <a:cs typeface="Tahoma"/>
              </a:rPr>
              <a:t> </a:t>
            </a:r>
            <a:r>
              <a:rPr sz="1200" spc="20" dirty="0">
                <a:latin typeface="Tahoma"/>
                <a:cs typeface="Tahoma"/>
              </a:rPr>
              <a:t>support,</a:t>
            </a:r>
            <a:r>
              <a:rPr sz="1200" spc="-5" dirty="0">
                <a:latin typeface="Tahoma"/>
                <a:cs typeface="Tahoma"/>
              </a:rPr>
              <a:t> </a:t>
            </a:r>
            <a:r>
              <a:rPr sz="1200" spc="20" dirty="0">
                <a:latin typeface="Tahoma"/>
                <a:cs typeface="Tahoma"/>
              </a:rPr>
              <a:t>cultural</a:t>
            </a:r>
            <a:r>
              <a:rPr sz="1200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training,</a:t>
            </a:r>
            <a:r>
              <a:rPr sz="1200" spc="-15" dirty="0">
                <a:latin typeface="Tahoma"/>
                <a:cs typeface="Tahoma"/>
              </a:rPr>
              <a:t> </a:t>
            </a:r>
            <a:r>
              <a:rPr sz="1200" spc="20" dirty="0">
                <a:latin typeface="Tahoma"/>
                <a:cs typeface="Tahoma"/>
              </a:rPr>
              <a:t>formal</a:t>
            </a:r>
            <a:r>
              <a:rPr sz="1200" spc="25" dirty="0">
                <a:latin typeface="Tahoma"/>
                <a:cs typeface="Tahoma"/>
              </a:rPr>
              <a:t> </a:t>
            </a:r>
            <a:r>
              <a:rPr sz="1200" spc="-10" dirty="0">
                <a:latin typeface="Tahoma"/>
                <a:cs typeface="Tahoma"/>
              </a:rPr>
              <a:t>hygiene </a:t>
            </a:r>
            <a:r>
              <a:rPr sz="1200" spc="10" dirty="0">
                <a:latin typeface="Tahoma"/>
                <a:cs typeface="Tahoma"/>
              </a:rPr>
              <a:t>training,</a:t>
            </a:r>
            <a:r>
              <a:rPr sz="1200" spc="25" dirty="0">
                <a:latin typeface="Tahoma"/>
                <a:cs typeface="Tahoma"/>
              </a:rPr>
              <a:t> </a:t>
            </a:r>
            <a:r>
              <a:rPr sz="1200" spc="20" dirty="0">
                <a:latin typeface="Tahoma"/>
                <a:cs typeface="Tahoma"/>
              </a:rPr>
              <a:t>and</a:t>
            </a:r>
            <a:r>
              <a:rPr sz="1200" spc="35" dirty="0">
                <a:latin typeface="Tahoma"/>
                <a:cs typeface="Tahoma"/>
              </a:rPr>
              <a:t> </a:t>
            </a:r>
            <a:r>
              <a:rPr sz="1200" spc="20" dirty="0">
                <a:latin typeface="Tahoma"/>
                <a:cs typeface="Tahoma"/>
              </a:rPr>
              <a:t>better</a:t>
            </a:r>
            <a:r>
              <a:rPr sz="1200" spc="40" dirty="0">
                <a:latin typeface="Tahoma"/>
                <a:cs typeface="Tahoma"/>
              </a:rPr>
              <a:t> </a:t>
            </a:r>
            <a:r>
              <a:rPr sz="1200" spc="20" dirty="0">
                <a:latin typeface="Tahoma"/>
                <a:cs typeface="Tahoma"/>
              </a:rPr>
              <a:t>leadership</a:t>
            </a:r>
            <a:r>
              <a:rPr sz="1200" spc="50" dirty="0">
                <a:latin typeface="Tahoma"/>
                <a:cs typeface="Tahoma"/>
              </a:rPr>
              <a:t> </a:t>
            </a:r>
            <a:r>
              <a:rPr sz="1200" spc="-10" dirty="0">
                <a:latin typeface="Tahoma"/>
                <a:cs typeface="Tahoma"/>
              </a:rPr>
              <a:t>practices.</a:t>
            </a:r>
            <a:endParaRPr sz="1200" dirty="0">
              <a:latin typeface="Tahoma"/>
              <a:cs typeface="Tahoma"/>
            </a:endParaRPr>
          </a:p>
          <a:p>
            <a:pPr marL="201295" indent="-188595">
              <a:spcBef>
                <a:spcPts val="850"/>
              </a:spcBef>
              <a:buClr>
                <a:srgbClr val="A52B52"/>
              </a:buClr>
              <a:buFont typeface="Arial MT"/>
              <a:buChar char="•"/>
              <a:tabLst>
                <a:tab pos="201295" algn="l"/>
              </a:tabLst>
            </a:pPr>
            <a:r>
              <a:rPr sz="1200" b="1" dirty="0">
                <a:latin typeface="Tahoma"/>
                <a:cs typeface="Tahoma"/>
              </a:rPr>
              <a:t>Next</a:t>
            </a:r>
            <a:r>
              <a:rPr sz="1200" b="1" spc="-70" dirty="0">
                <a:latin typeface="Tahoma"/>
                <a:cs typeface="Tahoma"/>
              </a:rPr>
              <a:t> </a:t>
            </a:r>
            <a:r>
              <a:rPr sz="1200" b="1" spc="-10" dirty="0">
                <a:latin typeface="Tahoma"/>
                <a:cs typeface="Tahoma"/>
              </a:rPr>
              <a:t>Steps:</a:t>
            </a:r>
            <a:endParaRPr sz="1200" dirty="0">
              <a:latin typeface="Tahoma"/>
              <a:cs typeface="Tahoma"/>
            </a:endParaRPr>
          </a:p>
          <a:p>
            <a:pPr marL="577850" marR="106045" lvl="1" indent="-187960">
              <a:lnSpc>
                <a:spcPct val="102400"/>
              </a:lnSpc>
              <a:spcBef>
                <a:spcPts val="400"/>
              </a:spcBef>
              <a:buClr>
                <a:srgbClr val="A52B52"/>
              </a:buClr>
              <a:buFont typeface="Arial MT"/>
              <a:buChar char="•"/>
              <a:tabLst>
                <a:tab pos="577850" algn="l"/>
              </a:tabLst>
            </a:pPr>
            <a:r>
              <a:rPr sz="1200" spc="10" dirty="0">
                <a:latin typeface="Tahoma"/>
                <a:cs typeface="Tahoma"/>
              </a:rPr>
              <a:t>Implement</a:t>
            </a:r>
            <a:r>
              <a:rPr sz="1200" spc="55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training</a:t>
            </a:r>
            <a:r>
              <a:rPr sz="1200" spc="70" dirty="0">
                <a:latin typeface="Tahoma"/>
                <a:cs typeface="Tahoma"/>
              </a:rPr>
              <a:t> </a:t>
            </a:r>
            <a:r>
              <a:rPr sz="1200" spc="10" dirty="0">
                <a:latin typeface="Tahoma"/>
                <a:cs typeface="Tahoma"/>
              </a:rPr>
              <a:t>programs</a:t>
            </a:r>
            <a:r>
              <a:rPr sz="1200" spc="95" dirty="0">
                <a:latin typeface="Tahoma"/>
                <a:cs typeface="Tahoma"/>
              </a:rPr>
              <a:t> </a:t>
            </a:r>
            <a:r>
              <a:rPr sz="1200" spc="50" dirty="0">
                <a:latin typeface="Tahoma"/>
                <a:cs typeface="Tahoma"/>
              </a:rPr>
              <a:t>and</a:t>
            </a:r>
            <a:r>
              <a:rPr sz="1200" spc="45" dirty="0">
                <a:latin typeface="Tahoma"/>
                <a:cs typeface="Tahoma"/>
              </a:rPr>
              <a:t> </a:t>
            </a:r>
            <a:r>
              <a:rPr sz="1200" spc="-10" dirty="0">
                <a:latin typeface="Tahoma"/>
                <a:cs typeface="Tahoma"/>
              </a:rPr>
              <a:t>improve </a:t>
            </a:r>
            <a:r>
              <a:rPr sz="1200" spc="20" dirty="0">
                <a:latin typeface="Tahoma"/>
                <a:cs typeface="Tahoma"/>
              </a:rPr>
              <a:t>communication</a:t>
            </a:r>
            <a:r>
              <a:rPr sz="1200" spc="30" dirty="0">
                <a:latin typeface="Tahoma"/>
                <a:cs typeface="Tahoma"/>
              </a:rPr>
              <a:t> </a:t>
            </a:r>
            <a:r>
              <a:rPr sz="1200" spc="20" dirty="0">
                <a:latin typeface="Tahoma"/>
                <a:cs typeface="Tahoma"/>
              </a:rPr>
              <a:t>strategies</a:t>
            </a:r>
            <a:r>
              <a:rPr sz="1200" dirty="0">
                <a:latin typeface="Tahoma"/>
                <a:cs typeface="Tahoma"/>
              </a:rPr>
              <a:t> </a:t>
            </a:r>
            <a:r>
              <a:rPr sz="1200" spc="20" dirty="0">
                <a:latin typeface="Tahoma"/>
                <a:cs typeface="Tahoma"/>
              </a:rPr>
              <a:t>to address</a:t>
            </a:r>
            <a:r>
              <a:rPr sz="1200" dirty="0">
                <a:latin typeface="Tahoma"/>
                <a:cs typeface="Tahoma"/>
              </a:rPr>
              <a:t> </a:t>
            </a:r>
            <a:r>
              <a:rPr sz="1200" spc="20" dirty="0">
                <a:latin typeface="Tahoma"/>
                <a:cs typeface="Tahoma"/>
              </a:rPr>
              <a:t>the issues</a:t>
            </a:r>
            <a:r>
              <a:rPr sz="1200" spc="-10" dirty="0">
                <a:latin typeface="Tahoma"/>
                <a:cs typeface="Tahoma"/>
              </a:rPr>
              <a:t> </a:t>
            </a:r>
            <a:r>
              <a:rPr sz="1200" spc="-25" dirty="0">
                <a:latin typeface="Tahoma"/>
                <a:cs typeface="Tahoma"/>
              </a:rPr>
              <a:t>at </a:t>
            </a:r>
            <a:r>
              <a:rPr sz="1200" dirty="0">
                <a:latin typeface="Tahoma"/>
                <a:cs typeface="Tahoma"/>
              </a:rPr>
              <a:t>Flight</a:t>
            </a:r>
            <a:r>
              <a:rPr sz="1200" spc="165" dirty="0">
                <a:latin typeface="Tahoma"/>
                <a:cs typeface="Tahoma"/>
              </a:rPr>
              <a:t> </a:t>
            </a:r>
            <a:r>
              <a:rPr sz="1200" dirty="0">
                <a:latin typeface="Tahoma"/>
                <a:cs typeface="Tahoma"/>
              </a:rPr>
              <a:t>Foods</a:t>
            </a:r>
            <a:r>
              <a:rPr sz="1200" spc="195" dirty="0">
                <a:latin typeface="Tahoma"/>
                <a:cs typeface="Tahoma"/>
              </a:rPr>
              <a:t> </a:t>
            </a:r>
            <a:r>
              <a:rPr sz="1200" spc="-20" dirty="0">
                <a:latin typeface="Tahoma"/>
                <a:cs typeface="Tahoma"/>
              </a:rPr>
              <a:t>Ltd.</a:t>
            </a:r>
            <a:endParaRPr sz="1200" dirty="0">
              <a:latin typeface="Tahoma"/>
              <a:cs typeface="Tahoma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660132" y="3317747"/>
            <a:ext cx="2939796" cy="2939796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A8D2B82-F83C-9943-2290-63372BC176F0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79600" y="1057655"/>
            <a:ext cx="10058400" cy="5659120"/>
          </a:xfrm>
          <a:custGeom>
            <a:avLst/>
            <a:gdLst/>
            <a:ahLst/>
            <a:cxnLst/>
            <a:rect l="l" t="t" r="r" b="b"/>
            <a:pathLst>
              <a:path w="10058400" h="5659120">
                <a:moveTo>
                  <a:pt x="10058400" y="5658611"/>
                </a:moveTo>
                <a:lnTo>
                  <a:pt x="0" y="5658611"/>
                </a:lnTo>
                <a:lnTo>
                  <a:pt x="0" y="0"/>
                </a:lnTo>
                <a:lnTo>
                  <a:pt x="10058400" y="0"/>
                </a:lnTo>
                <a:lnTo>
                  <a:pt x="10058400" y="5658611"/>
                </a:lnTo>
                <a:close/>
              </a:path>
            </a:pathLst>
          </a:custGeom>
          <a:solidFill>
            <a:srgbClr val="641C26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79600" y="1057658"/>
            <a:ext cx="10058400" cy="1152143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635093" y="1595156"/>
            <a:ext cx="2286635" cy="57131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spcBef>
                <a:spcPts val="135"/>
              </a:spcBef>
            </a:pPr>
            <a:r>
              <a:rPr spc="-55" dirty="0"/>
              <a:t>Reference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xfrm>
            <a:off x="2686986" y="2286001"/>
            <a:ext cx="8870015" cy="39537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356360">
              <a:lnSpc>
                <a:spcPct val="153300"/>
              </a:lnSpc>
              <a:spcBef>
                <a:spcPts val="95"/>
              </a:spcBef>
            </a:pPr>
            <a:r>
              <a:rPr dirty="0"/>
              <a:t>Al-Mutairi,</a:t>
            </a:r>
            <a:r>
              <a:rPr spc="40" dirty="0"/>
              <a:t> </a:t>
            </a:r>
            <a:r>
              <a:rPr dirty="0"/>
              <a:t>F.</a:t>
            </a:r>
            <a:r>
              <a:rPr spc="60" dirty="0"/>
              <a:t> </a:t>
            </a:r>
            <a:r>
              <a:rPr dirty="0"/>
              <a:t>(2025).</a:t>
            </a:r>
            <a:r>
              <a:rPr spc="30" dirty="0"/>
              <a:t> </a:t>
            </a:r>
            <a:r>
              <a:rPr i="1" dirty="0">
                <a:latin typeface="Times New Roman"/>
                <a:cs typeface="Times New Roman"/>
              </a:rPr>
              <a:t>Language</a:t>
            </a:r>
            <a:r>
              <a:rPr i="1" spc="40" dirty="0"/>
              <a:t> </a:t>
            </a:r>
            <a:r>
              <a:rPr i="1" dirty="0">
                <a:latin typeface="Times New Roman"/>
                <a:cs typeface="Times New Roman"/>
              </a:rPr>
              <a:t>Barriers And</a:t>
            </a:r>
            <a:r>
              <a:rPr i="1" spc="60" dirty="0"/>
              <a:t> </a:t>
            </a:r>
            <a:r>
              <a:rPr i="1" dirty="0">
                <a:latin typeface="Times New Roman"/>
                <a:cs typeface="Times New Roman"/>
              </a:rPr>
              <a:t>Their</a:t>
            </a:r>
            <a:r>
              <a:rPr i="1" spc="50" dirty="0"/>
              <a:t> </a:t>
            </a:r>
            <a:r>
              <a:rPr i="1" dirty="0">
                <a:latin typeface="Times New Roman"/>
                <a:cs typeface="Times New Roman"/>
              </a:rPr>
              <a:t>Impact</a:t>
            </a:r>
            <a:r>
              <a:rPr i="1" spc="45" dirty="0"/>
              <a:t> </a:t>
            </a:r>
            <a:r>
              <a:rPr i="1" dirty="0">
                <a:latin typeface="Times New Roman"/>
                <a:cs typeface="Times New Roman"/>
              </a:rPr>
              <a:t>On</a:t>
            </a:r>
            <a:r>
              <a:rPr i="1" spc="45" dirty="0"/>
              <a:t> </a:t>
            </a:r>
            <a:r>
              <a:rPr i="1" dirty="0">
                <a:latin typeface="Times New Roman"/>
                <a:cs typeface="Times New Roman"/>
              </a:rPr>
              <a:t>Effective</a:t>
            </a:r>
            <a:r>
              <a:rPr i="1" spc="25" dirty="0"/>
              <a:t> </a:t>
            </a:r>
            <a:r>
              <a:rPr i="1" dirty="0">
                <a:latin typeface="Times New Roman"/>
                <a:cs typeface="Times New Roman"/>
              </a:rPr>
              <a:t>Communication</a:t>
            </a:r>
            <a:r>
              <a:rPr i="1" spc="45" dirty="0"/>
              <a:t> </a:t>
            </a:r>
            <a:r>
              <a:rPr i="1" dirty="0">
                <a:latin typeface="Times New Roman"/>
                <a:cs typeface="Times New Roman"/>
              </a:rPr>
              <a:t>In</a:t>
            </a:r>
            <a:r>
              <a:rPr i="1" spc="60" dirty="0"/>
              <a:t> </a:t>
            </a:r>
            <a:r>
              <a:rPr i="1" dirty="0">
                <a:latin typeface="Times New Roman"/>
                <a:cs typeface="Times New Roman"/>
              </a:rPr>
              <a:t>Different</a:t>
            </a:r>
            <a:r>
              <a:rPr i="1" spc="40" dirty="0"/>
              <a:t> </a:t>
            </a:r>
            <a:r>
              <a:rPr i="1" dirty="0">
                <a:latin typeface="Times New Roman"/>
                <a:cs typeface="Times New Roman"/>
              </a:rPr>
              <a:t>Fields</a:t>
            </a:r>
            <a:r>
              <a:rPr dirty="0"/>
              <a:t>.</a:t>
            </a:r>
            <a:r>
              <a:rPr spc="30" dirty="0"/>
              <a:t> </a:t>
            </a:r>
            <a:r>
              <a:rPr dirty="0"/>
              <a:t>[online]</a:t>
            </a:r>
            <a:r>
              <a:rPr spc="45" dirty="0"/>
              <a:t> </a:t>
            </a:r>
            <a:r>
              <a:rPr spc="-10" dirty="0"/>
              <a:t>ResearchGate. doi:https://doi.org/10.13140/RG.2.2.29788.09607.</a:t>
            </a:r>
          </a:p>
          <a:p>
            <a:pPr>
              <a:spcBef>
                <a:spcPts val="605"/>
              </a:spcBef>
            </a:pPr>
            <a:endParaRPr spc="-10" dirty="0"/>
          </a:p>
          <a:p>
            <a:pPr marL="12700" marR="11430">
              <a:lnSpc>
                <a:spcPct val="153300"/>
              </a:lnSpc>
            </a:pPr>
            <a:r>
              <a:rPr dirty="0"/>
              <a:t>Chandimali,</a:t>
            </a:r>
            <a:r>
              <a:rPr spc="-5" dirty="0"/>
              <a:t> </a:t>
            </a:r>
            <a:r>
              <a:rPr dirty="0"/>
              <a:t>N.,</a:t>
            </a:r>
            <a:r>
              <a:rPr spc="40" dirty="0"/>
              <a:t> </a:t>
            </a:r>
            <a:r>
              <a:rPr dirty="0"/>
              <a:t>Bae,</a:t>
            </a:r>
            <a:r>
              <a:rPr spc="10" dirty="0"/>
              <a:t> </a:t>
            </a:r>
            <a:r>
              <a:rPr dirty="0"/>
              <a:t>J.,</a:t>
            </a:r>
            <a:r>
              <a:rPr spc="10" dirty="0"/>
              <a:t> </a:t>
            </a:r>
            <a:r>
              <a:rPr dirty="0"/>
              <a:t>Hwang,</a:t>
            </a:r>
            <a:r>
              <a:rPr spc="55" dirty="0"/>
              <a:t> </a:t>
            </a:r>
            <a:r>
              <a:rPr spc="-20" dirty="0"/>
              <a:t>J.Y.,</a:t>
            </a:r>
            <a:r>
              <a:rPr spc="50" dirty="0"/>
              <a:t> </a:t>
            </a:r>
            <a:r>
              <a:rPr dirty="0"/>
              <a:t>Bak,</a:t>
            </a:r>
            <a:r>
              <a:rPr spc="35" dirty="0"/>
              <a:t> </a:t>
            </a:r>
            <a:r>
              <a:rPr dirty="0"/>
              <a:t>S.G.,</a:t>
            </a:r>
            <a:r>
              <a:rPr spc="50" dirty="0"/>
              <a:t> </a:t>
            </a:r>
            <a:r>
              <a:rPr dirty="0"/>
              <a:t>Cheong,</a:t>
            </a:r>
            <a:r>
              <a:rPr spc="45" dirty="0"/>
              <a:t> </a:t>
            </a:r>
            <a:r>
              <a:rPr dirty="0"/>
              <a:t>S.H.</a:t>
            </a:r>
            <a:r>
              <a:rPr spc="40" dirty="0"/>
              <a:t> </a:t>
            </a:r>
            <a:r>
              <a:rPr dirty="0"/>
              <a:t>and</a:t>
            </a:r>
            <a:r>
              <a:rPr spc="10" dirty="0"/>
              <a:t> </a:t>
            </a:r>
            <a:r>
              <a:rPr dirty="0"/>
              <a:t>Lee,</a:t>
            </a:r>
            <a:r>
              <a:rPr spc="45" dirty="0"/>
              <a:t> </a:t>
            </a:r>
            <a:r>
              <a:rPr dirty="0"/>
              <a:t>S.J.</a:t>
            </a:r>
            <a:r>
              <a:rPr spc="40" dirty="0"/>
              <a:t> </a:t>
            </a:r>
            <a:r>
              <a:rPr dirty="0"/>
              <a:t>(2025).</a:t>
            </a:r>
            <a:r>
              <a:rPr spc="20" dirty="0"/>
              <a:t> </a:t>
            </a:r>
            <a:r>
              <a:rPr dirty="0"/>
              <a:t>Integrated</a:t>
            </a:r>
            <a:r>
              <a:rPr spc="45" dirty="0"/>
              <a:t> </a:t>
            </a:r>
            <a:r>
              <a:rPr dirty="0"/>
              <a:t>Hygiene</a:t>
            </a:r>
            <a:r>
              <a:rPr spc="65" dirty="0"/>
              <a:t> </a:t>
            </a:r>
            <a:r>
              <a:rPr dirty="0"/>
              <a:t>Control</a:t>
            </a:r>
            <a:r>
              <a:rPr spc="40" dirty="0"/>
              <a:t> </a:t>
            </a:r>
            <a:r>
              <a:rPr dirty="0"/>
              <a:t>Strategies</a:t>
            </a:r>
            <a:r>
              <a:rPr spc="25" dirty="0"/>
              <a:t> </a:t>
            </a:r>
            <a:r>
              <a:rPr dirty="0"/>
              <a:t>in</a:t>
            </a:r>
            <a:r>
              <a:rPr spc="20" dirty="0"/>
              <a:t> </a:t>
            </a:r>
            <a:r>
              <a:rPr dirty="0"/>
              <a:t>Food</a:t>
            </a:r>
            <a:r>
              <a:rPr spc="50" dirty="0"/>
              <a:t> </a:t>
            </a:r>
            <a:r>
              <a:rPr spc="-10" dirty="0"/>
              <a:t>Manufacturing: </a:t>
            </a:r>
            <a:r>
              <a:rPr dirty="0"/>
              <a:t>Technologies,</a:t>
            </a:r>
            <a:r>
              <a:rPr spc="60" dirty="0"/>
              <a:t> </a:t>
            </a:r>
            <a:r>
              <a:rPr dirty="0"/>
              <a:t>Regulations,</a:t>
            </a:r>
            <a:r>
              <a:rPr spc="65" dirty="0"/>
              <a:t> </a:t>
            </a:r>
            <a:r>
              <a:rPr dirty="0"/>
              <a:t>and</a:t>
            </a:r>
            <a:r>
              <a:rPr spc="50" dirty="0"/>
              <a:t> </a:t>
            </a:r>
            <a:r>
              <a:rPr dirty="0"/>
              <a:t>Socioeconomic</a:t>
            </a:r>
            <a:r>
              <a:rPr spc="95" dirty="0"/>
              <a:t> </a:t>
            </a:r>
            <a:r>
              <a:rPr dirty="0"/>
              <a:t>Impacts.</a:t>
            </a:r>
            <a:r>
              <a:rPr spc="70" dirty="0"/>
              <a:t> </a:t>
            </a:r>
            <a:r>
              <a:rPr i="1" dirty="0">
                <a:latin typeface="Times New Roman"/>
                <a:cs typeface="Times New Roman"/>
              </a:rPr>
              <a:t>Journal</a:t>
            </a:r>
            <a:r>
              <a:rPr i="1" spc="25" dirty="0"/>
              <a:t> </a:t>
            </a:r>
            <a:r>
              <a:rPr i="1" dirty="0">
                <a:latin typeface="Times New Roman"/>
                <a:cs typeface="Times New Roman"/>
              </a:rPr>
              <a:t>of</a:t>
            </a:r>
            <a:r>
              <a:rPr i="1" spc="60" dirty="0"/>
              <a:t> </a:t>
            </a:r>
            <a:r>
              <a:rPr i="1" dirty="0">
                <a:latin typeface="Times New Roman"/>
                <a:cs typeface="Times New Roman"/>
              </a:rPr>
              <a:t>Food</a:t>
            </a:r>
            <a:r>
              <a:rPr i="1" spc="90" dirty="0"/>
              <a:t> </a:t>
            </a:r>
            <a:r>
              <a:rPr i="1" dirty="0">
                <a:latin typeface="Times New Roman"/>
                <a:cs typeface="Times New Roman"/>
              </a:rPr>
              <a:t>Protection</a:t>
            </a:r>
            <a:r>
              <a:rPr dirty="0"/>
              <a:t>,</a:t>
            </a:r>
            <a:r>
              <a:rPr spc="25" dirty="0"/>
              <a:t> </a:t>
            </a:r>
            <a:r>
              <a:rPr dirty="0"/>
              <a:t>[online]</a:t>
            </a:r>
            <a:r>
              <a:rPr spc="65" dirty="0"/>
              <a:t> </a:t>
            </a:r>
            <a:r>
              <a:rPr dirty="0"/>
              <a:t>88(7),</a:t>
            </a:r>
            <a:r>
              <a:rPr spc="60" dirty="0"/>
              <a:t> </a:t>
            </a:r>
            <a:r>
              <a:rPr dirty="0"/>
              <a:t>p.100547.</a:t>
            </a:r>
            <a:r>
              <a:rPr spc="50" dirty="0"/>
              <a:t> </a:t>
            </a:r>
            <a:r>
              <a:rPr spc="-10" dirty="0"/>
              <a:t>doi:https://doi.org/10.1016/j.jfp.2025.100547.</a:t>
            </a:r>
          </a:p>
          <a:p>
            <a:pPr>
              <a:spcBef>
                <a:spcPts val="605"/>
              </a:spcBef>
            </a:pPr>
            <a:endParaRPr spc="-10" dirty="0"/>
          </a:p>
          <a:p>
            <a:pPr marL="12700" marR="1671320">
              <a:lnSpc>
                <a:spcPct val="153300"/>
              </a:lnSpc>
            </a:pPr>
            <a:r>
              <a:rPr dirty="0"/>
              <a:t>Communication</a:t>
            </a:r>
            <a:r>
              <a:rPr spc="45" dirty="0"/>
              <a:t> </a:t>
            </a:r>
            <a:r>
              <a:rPr dirty="0"/>
              <a:t>Theory</a:t>
            </a:r>
            <a:r>
              <a:rPr spc="75" dirty="0"/>
              <a:t> </a:t>
            </a:r>
            <a:r>
              <a:rPr dirty="0"/>
              <a:t>(2024).</a:t>
            </a:r>
            <a:r>
              <a:rPr spc="30" dirty="0"/>
              <a:t> </a:t>
            </a:r>
            <a:r>
              <a:rPr i="1" dirty="0">
                <a:latin typeface="Times New Roman"/>
                <a:cs typeface="Times New Roman"/>
              </a:rPr>
              <a:t>Shannon</a:t>
            </a:r>
            <a:r>
              <a:rPr i="1" spc="20" dirty="0"/>
              <a:t> </a:t>
            </a:r>
            <a:r>
              <a:rPr i="1" dirty="0">
                <a:latin typeface="Times New Roman"/>
                <a:cs typeface="Times New Roman"/>
              </a:rPr>
              <a:t>and</a:t>
            </a:r>
            <a:r>
              <a:rPr i="1" spc="45" dirty="0"/>
              <a:t> </a:t>
            </a:r>
            <a:r>
              <a:rPr i="1" dirty="0">
                <a:latin typeface="Times New Roman"/>
                <a:cs typeface="Times New Roman"/>
              </a:rPr>
              <a:t>Weaver</a:t>
            </a:r>
            <a:r>
              <a:rPr i="1" spc="35" dirty="0"/>
              <a:t> </a:t>
            </a:r>
            <a:r>
              <a:rPr i="1" dirty="0">
                <a:latin typeface="Times New Roman"/>
                <a:cs typeface="Times New Roman"/>
              </a:rPr>
              <a:t>Model</a:t>
            </a:r>
            <a:r>
              <a:rPr i="1" spc="55" dirty="0"/>
              <a:t> </a:t>
            </a:r>
            <a:r>
              <a:rPr i="1" dirty="0">
                <a:latin typeface="Times New Roman"/>
                <a:cs typeface="Times New Roman"/>
              </a:rPr>
              <a:t>of</a:t>
            </a:r>
            <a:r>
              <a:rPr i="1" spc="50" dirty="0"/>
              <a:t> </a:t>
            </a:r>
            <a:r>
              <a:rPr i="1" dirty="0">
                <a:latin typeface="Times New Roman"/>
                <a:cs typeface="Times New Roman"/>
              </a:rPr>
              <a:t>Communication</a:t>
            </a:r>
            <a:r>
              <a:rPr dirty="0"/>
              <a:t>.</a:t>
            </a:r>
            <a:r>
              <a:rPr spc="25" dirty="0"/>
              <a:t> </a:t>
            </a:r>
            <a:r>
              <a:rPr dirty="0"/>
              <a:t>[online]</a:t>
            </a:r>
            <a:r>
              <a:rPr spc="45" dirty="0"/>
              <a:t> </a:t>
            </a:r>
            <a:r>
              <a:rPr dirty="0"/>
              <a:t>Communication</a:t>
            </a:r>
            <a:r>
              <a:rPr spc="45" dirty="0"/>
              <a:t> </a:t>
            </a:r>
            <a:r>
              <a:rPr spc="-10" dirty="0"/>
              <a:t>Theory.</a:t>
            </a:r>
            <a:r>
              <a:rPr spc="35" dirty="0"/>
              <a:t> </a:t>
            </a:r>
            <a:r>
              <a:rPr dirty="0"/>
              <a:t>Available</a:t>
            </a:r>
            <a:r>
              <a:rPr spc="45" dirty="0"/>
              <a:t> </a:t>
            </a:r>
            <a:r>
              <a:rPr spc="-25" dirty="0"/>
              <a:t>at: </a:t>
            </a:r>
            <a:r>
              <a:rPr dirty="0">
                <a:hlinkClick r:id="rId3"/>
              </a:rPr>
              <a:t>https://www.communicationtheory.org/shannon-and-weaver-model-of-</a:t>
            </a:r>
            <a:r>
              <a:rPr spc="-10" dirty="0">
                <a:hlinkClick r:id="rId3"/>
              </a:rPr>
              <a:t>communication/</a:t>
            </a:r>
            <a:r>
              <a:rPr spc="-10" dirty="0"/>
              <a:t>.</a:t>
            </a:r>
            <a:endParaRPr lang="en-GB" spc="-10" dirty="0"/>
          </a:p>
          <a:p>
            <a:pPr marL="12700" marR="1671320">
              <a:lnSpc>
                <a:spcPct val="153300"/>
              </a:lnSpc>
            </a:pPr>
            <a:endParaRPr lang="en-US" spc="-10" dirty="0"/>
          </a:p>
          <a:p>
            <a:pPr marL="12700" marR="1671320">
              <a:lnSpc>
                <a:spcPct val="153300"/>
              </a:lnSpc>
            </a:pPr>
            <a:r>
              <a:rPr lang="en-US" spc="-10" dirty="0"/>
              <a:t>Ye, Z., Shang, X., </a:t>
            </a:r>
            <a:r>
              <a:rPr lang="en-US" spc="-10" dirty="0" err="1"/>
              <a:t>Shafait</a:t>
            </a:r>
            <a:r>
              <a:rPr lang="en-US" spc="-10" dirty="0"/>
              <a:t>, Z. and Xu, Y., 2022. Impact of Leading by Example on Employees’ Organizational and Job Psychological Ownership: A Moderated Mediation Study. Frontiers in Psychology, 13, p.888653. </a:t>
            </a:r>
            <a:r>
              <a:rPr lang="en-US" spc="-10" dirty="0">
                <a:hlinkClick r:id="rId4"/>
              </a:rPr>
              <a:t>https://doi.org/10.3389/fpsyg.2022.888653</a:t>
            </a:r>
            <a:endParaRPr lang="en-US" spc="-10" dirty="0"/>
          </a:p>
          <a:p>
            <a:pPr marL="12700" marR="1671320">
              <a:lnSpc>
                <a:spcPct val="153300"/>
              </a:lnSpc>
            </a:pPr>
            <a:endParaRPr spc="-10" dirty="0"/>
          </a:p>
          <a:p>
            <a:pPr marL="12700" marR="611505">
              <a:lnSpc>
                <a:spcPct val="153300"/>
              </a:lnSpc>
            </a:pPr>
            <a:r>
              <a:rPr dirty="0"/>
              <a:t>Li,</a:t>
            </a:r>
            <a:r>
              <a:rPr spc="85" dirty="0"/>
              <a:t> </a:t>
            </a:r>
            <a:r>
              <a:rPr dirty="0"/>
              <a:t>C.</a:t>
            </a:r>
            <a:r>
              <a:rPr spc="55" dirty="0"/>
              <a:t> </a:t>
            </a:r>
            <a:r>
              <a:rPr dirty="0"/>
              <a:t>(2024).</a:t>
            </a:r>
            <a:r>
              <a:rPr spc="30" dirty="0"/>
              <a:t> </a:t>
            </a:r>
            <a:r>
              <a:rPr dirty="0"/>
              <a:t>Cultural</a:t>
            </a:r>
            <a:r>
              <a:rPr spc="50" dirty="0"/>
              <a:t> </a:t>
            </a:r>
            <a:r>
              <a:rPr dirty="0"/>
              <a:t>Differences</a:t>
            </a:r>
            <a:r>
              <a:rPr spc="60" dirty="0"/>
              <a:t> </a:t>
            </a:r>
            <a:r>
              <a:rPr dirty="0"/>
              <a:t>and</a:t>
            </a:r>
            <a:r>
              <a:rPr spc="45" dirty="0"/>
              <a:t> </a:t>
            </a:r>
            <a:r>
              <a:rPr dirty="0"/>
              <a:t>Communication</a:t>
            </a:r>
            <a:r>
              <a:rPr spc="75" dirty="0"/>
              <a:t> </a:t>
            </a:r>
            <a:r>
              <a:rPr dirty="0"/>
              <a:t>in</a:t>
            </a:r>
            <a:r>
              <a:rPr spc="55" dirty="0"/>
              <a:t> </a:t>
            </a:r>
            <a:r>
              <a:rPr dirty="0"/>
              <a:t>the</a:t>
            </a:r>
            <a:r>
              <a:rPr spc="65" dirty="0"/>
              <a:t> </a:t>
            </a:r>
            <a:r>
              <a:rPr dirty="0"/>
              <a:t>Internationalisation</a:t>
            </a:r>
            <a:r>
              <a:rPr spc="45" dirty="0"/>
              <a:t> </a:t>
            </a:r>
            <a:r>
              <a:rPr dirty="0"/>
              <a:t>Strategies</a:t>
            </a:r>
            <a:r>
              <a:rPr spc="60" dirty="0"/>
              <a:t> </a:t>
            </a:r>
            <a:r>
              <a:rPr dirty="0"/>
              <a:t>of</a:t>
            </a:r>
            <a:r>
              <a:rPr spc="80" dirty="0"/>
              <a:t> </a:t>
            </a:r>
            <a:r>
              <a:rPr dirty="0"/>
              <a:t>Multinational</a:t>
            </a:r>
            <a:r>
              <a:rPr spc="50" dirty="0"/>
              <a:t> </a:t>
            </a:r>
            <a:r>
              <a:rPr dirty="0"/>
              <a:t>Enterprises.</a:t>
            </a:r>
            <a:r>
              <a:rPr spc="45" dirty="0"/>
              <a:t> </a:t>
            </a:r>
            <a:r>
              <a:rPr i="1" dirty="0">
                <a:latin typeface="Times New Roman"/>
                <a:cs typeface="Times New Roman"/>
              </a:rPr>
              <a:t>Advances</a:t>
            </a:r>
            <a:r>
              <a:rPr i="1" spc="30" dirty="0"/>
              <a:t> </a:t>
            </a:r>
            <a:r>
              <a:rPr i="1" dirty="0">
                <a:latin typeface="Times New Roman"/>
                <a:cs typeface="Times New Roman"/>
              </a:rPr>
              <a:t>in</a:t>
            </a:r>
            <a:r>
              <a:rPr i="1" spc="55" dirty="0"/>
              <a:t> </a:t>
            </a:r>
            <a:r>
              <a:rPr i="1" spc="-10" dirty="0"/>
              <a:t>economics, </a:t>
            </a:r>
            <a:r>
              <a:rPr i="1" dirty="0">
                <a:latin typeface="Times New Roman"/>
                <a:cs typeface="Times New Roman"/>
              </a:rPr>
              <a:t>management</a:t>
            </a:r>
            <a:r>
              <a:rPr i="1" spc="85" dirty="0"/>
              <a:t> </a:t>
            </a:r>
            <a:r>
              <a:rPr i="1" dirty="0">
                <a:latin typeface="Times New Roman"/>
                <a:cs typeface="Times New Roman"/>
              </a:rPr>
              <a:t>and</a:t>
            </a:r>
            <a:r>
              <a:rPr i="1" spc="105" dirty="0"/>
              <a:t> </a:t>
            </a:r>
            <a:r>
              <a:rPr i="1" dirty="0">
                <a:latin typeface="Times New Roman"/>
                <a:cs typeface="Times New Roman"/>
              </a:rPr>
              <a:t>political</a:t>
            </a:r>
            <a:r>
              <a:rPr i="1" spc="90" dirty="0"/>
              <a:t> </a:t>
            </a:r>
            <a:r>
              <a:rPr i="1" dirty="0">
                <a:latin typeface="Times New Roman"/>
                <a:cs typeface="Times New Roman"/>
              </a:rPr>
              <a:t>sciences</a:t>
            </a:r>
            <a:r>
              <a:rPr dirty="0"/>
              <a:t>,</a:t>
            </a:r>
            <a:r>
              <a:rPr spc="65" dirty="0"/>
              <a:t> </a:t>
            </a:r>
            <a:r>
              <a:rPr dirty="0"/>
              <a:t>[online]</a:t>
            </a:r>
            <a:r>
              <a:rPr spc="105" dirty="0"/>
              <a:t> </a:t>
            </a:r>
            <a:r>
              <a:rPr dirty="0"/>
              <a:t>74(1),</a:t>
            </a:r>
            <a:r>
              <a:rPr spc="110" dirty="0"/>
              <a:t> </a:t>
            </a:r>
            <a:r>
              <a:rPr dirty="0"/>
              <a:t>pp.229–234.</a:t>
            </a:r>
            <a:r>
              <a:rPr spc="65" dirty="0"/>
              <a:t> </a:t>
            </a:r>
            <a:r>
              <a:rPr dirty="0"/>
              <a:t>doi:https://doi.org/10.54254/2754-</a:t>
            </a:r>
            <a:r>
              <a:rPr spc="-10" dirty="0"/>
              <a:t>1169/74/20241553.</a:t>
            </a:r>
          </a:p>
          <a:p>
            <a:pPr>
              <a:lnSpc>
                <a:spcPct val="100000"/>
              </a:lnSpc>
            </a:pPr>
            <a:endParaRPr spc="-10" dirty="0"/>
          </a:p>
          <a:p>
            <a:pPr>
              <a:spcBef>
                <a:spcPts val="70"/>
              </a:spcBef>
            </a:pPr>
            <a:endParaRPr spc="-10" dirty="0"/>
          </a:p>
          <a:p>
            <a:pPr marL="12700"/>
            <a:r>
              <a:rPr dirty="0"/>
              <a:t>Riham</a:t>
            </a:r>
            <a:r>
              <a:rPr spc="50" dirty="0"/>
              <a:t> </a:t>
            </a:r>
            <a:r>
              <a:rPr dirty="0"/>
              <a:t>Macarambon</a:t>
            </a:r>
            <a:r>
              <a:rPr spc="60" dirty="0"/>
              <a:t> </a:t>
            </a:r>
            <a:r>
              <a:rPr dirty="0"/>
              <a:t>(2025).</a:t>
            </a:r>
            <a:r>
              <a:rPr spc="40" dirty="0"/>
              <a:t> </a:t>
            </a:r>
            <a:r>
              <a:rPr i="1" dirty="0">
                <a:latin typeface="Times New Roman"/>
                <a:cs typeface="Times New Roman"/>
              </a:rPr>
              <a:t>Beslo</a:t>
            </a:r>
            <a:r>
              <a:rPr i="1" spc="60" dirty="0"/>
              <a:t> </a:t>
            </a:r>
            <a:r>
              <a:rPr i="1" dirty="0">
                <a:latin typeface="Times New Roman"/>
                <a:cs typeface="Times New Roman"/>
              </a:rPr>
              <a:t>Model</a:t>
            </a:r>
            <a:r>
              <a:rPr dirty="0"/>
              <a:t>.</a:t>
            </a:r>
            <a:r>
              <a:rPr spc="45" dirty="0"/>
              <a:t> </a:t>
            </a:r>
            <a:r>
              <a:rPr dirty="0"/>
              <a:t>[online]</a:t>
            </a:r>
            <a:r>
              <a:rPr spc="60" dirty="0"/>
              <a:t> </a:t>
            </a:r>
            <a:r>
              <a:rPr dirty="0"/>
              <a:t>Scribd.</a:t>
            </a:r>
            <a:r>
              <a:rPr spc="-5" dirty="0"/>
              <a:t> </a:t>
            </a:r>
            <a:r>
              <a:rPr dirty="0"/>
              <a:t>Available</a:t>
            </a:r>
            <a:r>
              <a:rPr spc="70" dirty="0"/>
              <a:t> </a:t>
            </a:r>
            <a:r>
              <a:rPr dirty="0"/>
              <a:t>at:</a:t>
            </a:r>
            <a:r>
              <a:rPr spc="55" dirty="0"/>
              <a:t> </a:t>
            </a:r>
            <a:r>
              <a:rPr dirty="0"/>
              <a:t>https://</a:t>
            </a:r>
            <a:r>
              <a:rPr dirty="0">
                <a:hlinkClick r:id="rId5"/>
              </a:rPr>
              <a:t>www.scribd.com/document/429677129/Beslo-Model</a:t>
            </a:r>
            <a:r>
              <a:rPr spc="75" dirty="0"/>
              <a:t> </a:t>
            </a:r>
            <a:r>
              <a:rPr dirty="0"/>
              <a:t>[Accessed</a:t>
            </a:r>
            <a:r>
              <a:rPr spc="20" dirty="0"/>
              <a:t> </a:t>
            </a:r>
            <a:r>
              <a:rPr dirty="0"/>
              <a:t>3</a:t>
            </a:r>
            <a:r>
              <a:rPr spc="60" dirty="0"/>
              <a:t> </a:t>
            </a:r>
            <a:r>
              <a:rPr dirty="0"/>
              <a:t>Nov.</a:t>
            </a:r>
            <a:r>
              <a:rPr spc="105" dirty="0"/>
              <a:t> </a:t>
            </a:r>
            <a:r>
              <a:rPr spc="-10" dirty="0"/>
              <a:t>2025].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7004F5-EB7B-8284-EB6A-0AE4F722543F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9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1561</TotalTime>
  <Words>1039</Words>
  <Application>Microsoft Office PowerPoint</Application>
  <PresentationFormat>Custom</PresentationFormat>
  <Paragraphs>105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 MT</vt:lpstr>
      <vt:lpstr>Tahoma</vt:lpstr>
      <vt:lpstr>Times New Roman</vt:lpstr>
      <vt:lpstr>Office Theme</vt:lpstr>
      <vt:lpstr>Communication Problems at Flight Foods Ltd</vt:lpstr>
      <vt:lpstr>Introduction to Flight Foods Ltd.</vt:lpstr>
      <vt:lpstr>Background - Flight Foods Ltd</vt:lpstr>
      <vt:lpstr>Communication Problems in the Factory</vt:lpstr>
      <vt:lpstr>Theoretical Models to Explain Communication Barriers</vt:lpstr>
      <vt:lpstr>Barriers Identified in the Case Study</vt:lpstr>
      <vt:lpstr>Provide language classes or use visual aids to enhance communication.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Microsoft PowerPoint - Ibrahima_ETC</dc:title>
  <dc:creator>Selle THIAM</dc:creator>
  <cp:lastModifiedBy>Имя Фамилия</cp:lastModifiedBy>
  <cp:revision>4</cp:revision>
  <dcterms:created xsi:type="dcterms:W3CDTF">2025-12-06T14:45:00Z</dcterms:created>
  <dcterms:modified xsi:type="dcterms:W3CDTF">2025-12-07T23:43:12Z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2025-11-04T00:00:00Z</vt:filetime>
  </property>
  <property fmtid="{D5CDD505-2E9C-101B-9397-08002B2CF9AE}" pid="3" name="LastSaved">
    <vt:filetime>2025-12-06T00:00:00Z</vt:filetime>
  </property>
  <property fmtid="{D5CDD505-2E9C-101B-9397-08002B2CF9AE}" pid="4" name="Producer">
    <vt:lpwstr>Microsoft: Print To PDF</vt:lpwstr>
  </property>
</Properties>
</file>