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8" r:id="rId2"/>
    <p:sldId id="257" r:id="rId3"/>
    <p:sldId id="259" r:id="rId4"/>
    <p:sldId id="260" r:id="rId5"/>
    <p:sldId id="261" r:id="rId6"/>
    <p:sldId id="262" r:id="rId7"/>
    <p:sldId id="263" r:id="rId8"/>
    <p:sldId id="264" r:id="rId9"/>
    <p:sldId id="265" r:id="rId10"/>
    <p:sldId id="266" r:id="rId11"/>
    <p:sldId id="267" r:id="rId12"/>
    <p:sldId id="268" r:id="rId13"/>
    <p:sldId id="269" r:id="rId14"/>
    <p:sldId id="270" r:id="rId15"/>
    <p:sldId id="271" r:id="rId16"/>
    <p:sldId id="272" r:id="rId17"/>
    <p:sldId id="273" r:id="rId18"/>
    <p:sldId id="274" r:id="rId19"/>
    <p:sldId id="275" r:id="rId20"/>
    <p:sldId id="276" r:id="rId21"/>
    <p:sldId id="277" r:id="rId22"/>
    <p:sldId id="278" r:id="rId23"/>
    <p:sldId id="279" r:id="rId24"/>
    <p:sldId id="280" r:id="rId25"/>
    <p:sldId id="281" r:id="rId26"/>
    <p:sldId id="282" r:id="rId27"/>
    <p:sldId id="283" r:id="rId28"/>
    <p:sldId id="284" r:id="rId29"/>
    <p:sldId id="285" r:id="rId30"/>
    <p:sldId id="286" r:id="rId31"/>
    <p:sldId id="287" r:id="rId32"/>
    <p:sldId id="288" r:id="rId33"/>
    <p:sldId id="289" r:id="rId34"/>
    <p:sldId id="290" r:id="rId35"/>
    <p:sldId id="291" r:id="rId36"/>
    <p:sldId id="292" r:id="rId37"/>
    <p:sldId id="293" r:id="rId38"/>
    <p:sldId id="294" r:id="rId39"/>
    <p:sldId id="295" r:id="rId40"/>
    <p:sldId id="296" r:id="rId41"/>
    <p:sldId id="297" r:id="rId4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9" d="100"/>
          <a:sy n="69" d="100"/>
        </p:scale>
        <p:origin x="-1404" y="-9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8B1315A2-997D-41B3-95FC-749DA88B0432}" type="datetimeFigureOut">
              <a:rPr lang="en-GB" smtClean="0"/>
              <a:t>31/01/2017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8F8CEAD-767B-4945-927F-34964465366F}" type="slidenum">
              <a:rPr lang="en-GB" smtClean="0"/>
              <a:t>‹#›</a:t>
            </a:fld>
            <a:endParaRPr lang="en-GB"/>
          </a:p>
        </p:txBody>
      </p:sp>
    </p:spTree>
    <p:extLst>
      <p:ext uri="{BB962C8B-B14F-4D97-AF65-F5344CB8AC3E}">
        <p14:creationId xmlns:p14="http://schemas.microsoft.com/office/powerpoint/2010/main" val="193682442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8B1315A2-997D-41B3-95FC-749DA88B0432}" type="datetimeFigureOut">
              <a:rPr lang="en-GB" smtClean="0"/>
              <a:t>31/01/2017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8F8CEAD-767B-4945-927F-34964465366F}" type="slidenum">
              <a:rPr lang="en-GB" smtClean="0"/>
              <a:t>‹#›</a:t>
            </a:fld>
            <a:endParaRPr lang="en-GB"/>
          </a:p>
        </p:txBody>
      </p:sp>
    </p:spTree>
    <p:extLst>
      <p:ext uri="{BB962C8B-B14F-4D97-AF65-F5344CB8AC3E}">
        <p14:creationId xmlns:p14="http://schemas.microsoft.com/office/powerpoint/2010/main" val="39966733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B1315A2-997D-41B3-95FC-749DA88B0432}" type="datetimeFigureOut">
              <a:rPr lang="en-GB" smtClean="0"/>
              <a:t>31/01/2017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8F8CEAD-767B-4945-927F-34964465366F}" type="slidenum">
              <a:rPr lang="en-GB" smtClean="0"/>
              <a:t>‹#›</a:t>
            </a:fld>
            <a:endParaRPr lang="en-GB"/>
          </a:p>
        </p:txBody>
      </p:sp>
    </p:spTree>
    <p:extLst>
      <p:ext uri="{BB962C8B-B14F-4D97-AF65-F5344CB8AC3E}">
        <p14:creationId xmlns:p14="http://schemas.microsoft.com/office/powerpoint/2010/main" val="89252916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8B1315A2-997D-41B3-95FC-749DA88B0432}" type="datetimeFigureOut">
              <a:rPr lang="en-GB" smtClean="0"/>
              <a:t>31/01/2017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8F8CEAD-767B-4945-927F-34964465366F}" type="slidenum">
              <a:rPr lang="en-GB" smtClean="0"/>
              <a:t>‹#›</a:t>
            </a:fld>
            <a:endParaRPr lang="en-GB"/>
          </a:p>
        </p:txBody>
      </p:sp>
    </p:spTree>
    <p:extLst>
      <p:ext uri="{BB962C8B-B14F-4D97-AF65-F5344CB8AC3E}">
        <p14:creationId xmlns:p14="http://schemas.microsoft.com/office/powerpoint/2010/main" val="43752659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8B1315A2-997D-41B3-95FC-749DA88B0432}" type="datetimeFigureOut">
              <a:rPr lang="en-GB" smtClean="0"/>
              <a:t>31/01/2017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8F8CEAD-767B-4945-927F-34964465366F}" type="slidenum">
              <a:rPr lang="en-GB" smtClean="0"/>
              <a:t>‹#›</a:t>
            </a:fld>
            <a:endParaRPr lang="en-GB"/>
          </a:p>
        </p:txBody>
      </p:sp>
    </p:spTree>
    <p:extLst>
      <p:ext uri="{BB962C8B-B14F-4D97-AF65-F5344CB8AC3E}">
        <p14:creationId xmlns:p14="http://schemas.microsoft.com/office/powerpoint/2010/main" val="316331709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8B1315A2-997D-41B3-95FC-749DA88B0432}" type="datetimeFigureOut">
              <a:rPr lang="en-GB" smtClean="0"/>
              <a:t>31/01/2017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8F8CEAD-767B-4945-927F-34964465366F}" type="slidenum">
              <a:rPr lang="en-GB" smtClean="0"/>
              <a:t>‹#›</a:t>
            </a:fld>
            <a:endParaRPr lang="en-GB"/>
          </a:p>
        </p:txBody>
      </p:sp>
    </p:spTree>
    <p:extLst>
      <p:ext uri="{BB962C8B-B14F-4D97-AF65-F5344CB8AC3E}">
        <p14:creationId xmlns:p14="http://schemas.microsoft.com/office/powerpoint/2010/main" val="153261705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B1315A2-997D-41B3-95FC-749DA88B0432}" type="datetimeFigureOut">
              <a:rPr lang="en-GB" smtClean="0"/>
              <a:t>31/01/2017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8F8CEAD-767B-4945-927F-34964465366F}" type="slidenum">
              <a:rPr lang="en-GB" smtClean="0"/>
              <a:t>‹#›</a:t>
            </a:fld>
            <a:endParaRPr lang="en-GB"/>
          </a:p>
        </p:txBody>
      </p:sp>
    </p:spTree>
    <p:extLst>
      <p:ext uri="{BB962C8B-B14F-4D97-AF65-F5344CB8AC3E}">
        <p14:creationId xmlns:p14="http://schemas.microsoft.com/office/powerpoint/2010/main" val="353238594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B1315A2-997D-41B3-95FC-749DA88B0432}" type="datetimeFigureOut">
              <a:rPr lang="en-GB" smtClean="0"/>
              <a:t>31/01/2017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8F8CEAD-767B-4945-927F-34964465366F}" type="slidenum">
              <a:rPr lang="en-GB" smtClean="0"/>
              <a:t>‹#›</a:t>
            </a:fld>
            <a:endParaRPr lang="en-GB"/>
          </a:p>
        </p:txBody>
      </p:sp>
    </p:spTree>
    <p:extLst>
      <p:ext uri="{BB962C8B-B14F-4D97-AF65-F5344CB8AC3E}">
        <p14:creationId xmlns:p14="http://schemas.microsoft.com/office/powerpoint/2010/main" val="34167695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B1315A2-997D-41B3-95FC-749DA88B0432}" type="datetimeFigureOut">
              <a:rPr lang="en-GB" smtClean="0"/>
              <a:t>31/01/2017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8F8CEAD-767B-4945-927F-34964465366F}" type="slidenum">
              <a:rPr lang="en-GB" smtClean="0"/>
              <a:t>‹#›</a:t>
            </a:fld>
            <a:endParaRPr lang="en-GB"/>
          </a:p>
        </p:txBody>
      </p:sp>
    </p:spTree>
    <p:extLst>
      <p:ext uri="{BB962C8B-B14F-4D97-AF65-F5344CB8AC3E}">
        <p14:creationId xmlns:p14="http://schemas.microsoft.com/office/powerpoint/2010/main" val="40214825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8B1315A2-997D-41B3-95FC-749DA88B0432}" type="datetimeFigureOut">
              <a:rPr lang="en-GB" smtClean="0"/>
              <a:t>31/01/2017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8F8CEAD-767B-4945-927F-34964465366F}" type="slidenum">
              <a:rPr lang="en-GB" smtClean="0"/>
              <a:t>‹#›</a:t>
            </a:fld>
            <a:endParaRPr lang="en-GB"/>
          </a:p>
        </p:txBody>
      </p:sp>
    </p:spTree>
    <p:extLst>
      <p:ext uri="{BB962C8B-B14F-4D97-AF65-F5344CB8AC3E}">
        <p14:creationId xmlns:p14="http://schemas.microsoft.com/office/powerpoint/2010/main" val="37886201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8B1315A2-997D-41B3-95FC-749DA88B0432}" type="datetimeFigureOut">
              <a:rPr lang="en-GB" smtClean="0"/>
              <a:t>31/01/2017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8F8CEAD-767B-4945-927F-34964465366F}" type="slidenum">
              <a:rPr lang="en-GB" smtClean="0"/>
              <a:t>‹#›</a:t>
            </a:fld>
            <a:endParaRPr lang="en-GB"/>
          </a:p>
        </p:txBody>
      </p:sp>
    </p:spTree>
    <p:extLst>
      <p:ext uri="{BB962C8B-B14F-4D97-AF65-F5344CB8AC3E}">
        <p14:creationId xmlns:p14="http://schemas.microsoft.com/office/powerpoint/2010/main" val="41173668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B1315A2-997D-41B3-95FC-749DA88B0432}" type="datetimeFigureOut">
              <a:rPr lang="en-GB" smtClean="0"/>
              <a:t>31/01/2017</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8CEAD-767B-4945-927F-34964465366F}" type="slidenum">
              <a:rPr lang="en-GB" smtClean="0"/>
              <a:t>‹#›</a:t>
            </a:fld>
            <a:endParaRPr lang="en-GB"/>
          </a:p>
        </p:txBody>
      </p:sp>
    </p:spTree>
    <p:extLst>
      <p:ext uri="{BB962C8B-B14F-4D97-AF65-F5344CB8AC3E}">
        <p14:creationId xmlns:p14="http://schemas.microsoft.com/office/powerpoint/2010/main" val="396657525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en.oxforddictionaries.com/definition/agent" TargetMode="External"/><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hyperlink" Target="https://www.google.co.uk/?gfe_rd=cr&amp;ei=C-iQWKCfLc6T8Qfj1JywAg&amp;gws_rd=ssl#q=Define+Agents" TargetMode="External"/><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hyperlink" Target="http://work.chron.com/logistics-agent-22265.html" TargetMode="Externa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hyperlink" Target="https://www.nibusinessinfo.co.uk/content/subcontractors-and-material-logistics-plan" TargetMode="Externa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hyperlink" Target="20170201%20Material%20Logistic%20Plan.doc" TargetMode="Externa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hyperlink" Target="http://www.inboundlogistics.com/cms/article/managing-imports-from-docs-to-docks/" TargetMode="Externa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hyperlink" Target="https://www.google.co.uk/url?sa=t&amp;rct=j&amp;q=&amp;esrc=s&amp;source=web&amp;cd=3&amp;cad=rja&amp;uact=8&amp;ved=0ahUKEwiShMHQ8OHPAhUCKcAKHSlMDVAQFggpMAI&amp;url=https%3A%2F%2Fwww.gov.uk%2Fguidance%2Finternational-trade-paperwork-the-basics&amp;usg=AFQjCNFFZoMBPyIPKaFcyjaJ_2PElOta7A&amp;sig2=beV2ooW77K0Xix2M4R4WKw&amp;bvm=bv.135974163,d.bGs" TargetMode="External"/><Relationship Id="rId2" Type="http://schemas.openxmlformats.org/officeDocument/2006/relationships/hyperlink" Target="https://www.google.co.uk/url?sa=t&amp;rct=j&amp;q=&amp;esrc=s&amp;source=web&amp;cd=5&amp;cad=rja&amp;uact=8&amp;ved=0ahUKEwiShMHQ8OHPAhUCKcAKHSlMDVAQFgg2MAQ&amp;url=https%3A%2F%2Fwww.gov.uk%2Fgovernment%2Fcollections%2Fimport-and-export-procedures&amp;usg=AFQjCNHVuoO1AyXpXhMNmvBBsuobLSe3Tg&amp;sig2=IAODB422yxH31zzskJ85Dw&amp;bvm=bv.135974163,d.bGs" TargetMode="Externa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hyperlink" Target="http://www.exportsavvy.co.uk/" TargetMode="Externa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hyperlink" Target="https://www.gov.uk/guidance/passport-to-export-service" TargetMode="External"/><Relationship Id="rId2" Type="http://schemas.openxmlformats.org/officeDocument/2006/relationships/hyperlink" Target="http://opentoexport.com/" TargetMode="External"/><Relationship Id="rId1" Type="http://schemas.openxmlformats.org/officeDocument/2006/relationships/slideLayout" Target="../slideLayouts/slideLayout7.xml"/><Relationship Id="rId4" Type="http://schemas.openxmlformats.org/officeDocument/2006/relationships/hyperlink" Target="http://www.exportsavvy.co.uk/" TargetMode="External"/></Relationships>
</file>

<file path=ppt/slides/_rels/slide26.xml.rels><?xml version="1.0" encoding="UTF-8" standalone="yes"?>
<Relationships xmlns="http://schemas.openxmlformats.org/package/2006/relationships"><Relationship Id="rId3" Type="http://schemas.openxmlformats.org/officeDocument/2006/relationships/hyperlink" Target="http://www.3p-logistics.co.uk/what-we-do/freight-management/" TargetMode="External"/><Relationship Id="rId2" Type="http://schemas.openxmlformats.org/officeDocument/2006/relationships/image" Target="../media/image4.jpeg"/><Relationship Id="rId1" Type="http://schemas.openxmlformats.org/officeDocument/2006/relationships/slideLayout" Target="../slideLayouts/slideLayout7.xml"/><Relationship Id="rId6" Type="http://schemas.openxmlformats.org/officeDocument/2006/relationships/image" Target="../media/image5.jpeg"/><Relationship Id="rId5" Type="http://schemas.openxmlformats.org/officeDocument/2006/relationships/hyperlink" Target="http://www.3p-logistics.co.uk/" TargetMode="External"/><Relationship Id="rId4" Type="http://schemas.openxmlformats.org/officeDocument/2006/relationships/hyperlink" Target="mailto:enquires@3p-logistics.co.uk" TargetMode="External"/></Relationships>
</file>

<file path=ppt/slides/_rels/slide27.xml.rels><?xml version="1.0" encoding="UTF-8" standalone="yes"?>
<Relationships xmlns="http://schemas.openxmlformats.org/package/2006/relationships"><Relationship Id="rId3" Type="http://schemas.openxmlformats.org/officeDocument/2006/relationships/hyperlink" Target="https://www.thebalance.com/rules-for-good-customer-service-2948079" TargetMode="External"/><Relationship Id="rId2" Type="http://schemas.openxmlformats.org/officeDocument/2006/relationships/hyperlink" Target="https://www.thebalance.com/customer-service-2221033" TargetMode="Externa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hyperlink" Target="https://www.thebalance.com/ten-commandments-of-great-customer-service-2295997" TargetMode="External"/><Relationship Id="rId2" Type="http://schemas.openxmlformats.org/officeDocument/2006/relationships/hyperlink" Target="https://www.thebalance.com/customer-relationship-management-crm-2221022" TargetMode="External"/><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2" Type="http://schemas.openxmlformats.org/officeDocument/2006/relationships/hyperlink" Target="https://www.thebalance.com/what-to-look-for-in-a-crm-system-for-small-business-2947869" TargetMode="External"/><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3" Type="http://schemas.openxmlformats.org/officeDocument/2006/relationships/hyperlink" Target="https://www.thebalance.com/how-to-run-a-successful-marketing-campaign-2948364" TargetMode="External"/><Relationship Id="rId2" Type="http://schemas.openxmlformats.org/officeDocument/2006/relationships/hyperlink" Target="https://www.thebalance.com/customer-service-guide-for-small-business-2948068" TargetMode="External"/><Relationship Id="rId1" Type="http://schemas.openxmlformats.org/officeDocument/2006/relationships/slideLayout" Target="../slideLayouts/slideLayout7.xml"/><Relationship Id="rId5" Type="http://schemas.openxmlformats.org/officeDocument/2006/relationships/hyperlink" Target="https://www.thebalance.com/the-5-types-of-customers-2948073" TargetMode="External"/><Relationship Id="rId4" Type="http://schemas.openxmlformats.org/officeDocument/2006/relationships/hyperlink" Target="https://www.thebalance.com/management-issues-surrounding-customer-satisfaction-2275735" TargetMode="External"/></Relationships>
</file>

<file path=ppt/slides/_rels/slide32.xml.rels><?xml version="1.0" encoding="UTF-8" standalone="yes"?>
<Relationships xmlns="http://schemas.openxmlformats.org/package/2006/relationships"><Relationship Id="rId3" Type="http://schemas.openxmlformats.org/officeDocument/2006/relationships/hyperlink" Target="https://www.thebalance.com/how-to-create-facebook-fan-pages-1794251" TargetMode="External"/><Relationship Id="rId2" Type="http://schemas.openxmlformats.org/officeDocument/2006/relationships/hyperlink" Target="https://www.thebalance.com/social-media-definition-2948526" TargetMode="External"/><Relationship Id="rId1" Type="http://schemas.openxmlformats.org/officeDocument/2006/relationships/slideLayout" Target="../slideLayouts/slideLayout7.xml"/><Relationship Id="rId5" Type="http://schemas.openxmlformats.org/officeDocument/2006/relationships/hyperlink" Target="https://www.thebalance.com/ways-to-get-word-of-mouth-for-your-business-4026063" TargetMode="External"/><Relationship Id="rId4" Type="http://schemas.openxmlformats.org/officeDocument/2006/relationships/hyperlink" Target="https://www.thebalance.com/introduction-to-linkedin-1794572" TargetMode="External"/></Relationships>
</file>

<file path=ppt/slides/_rels/slide33.xml.rels><?xml version="1.0" encoding="UTF-8" standalone="yes"?>
<Relationships xmlns="http://schemas.openxmlformats.org/package/2006/relationships"><Relationship Id="rId3" Type="http://schemas.openxmlformats.org/officeDocument/2006/relationships/hyperlink" Target="https://www.thebalance.com/marketing-vs-sales-what-is-the-difference-2294827" TargetMode="External"/><Relationship Id="rId2" Type="http://schemas.openxmlformats.org/officeDocument/2006/relationships/hyperlink" Target="https://www.thebalance.com/increase-christmas-sales-by-gifting-your-customers-2948459" TargetMode="External"/><Relationship Id="rId1" Type="http://schemas.openxmlformats.org/officeDocument/2006/relationships/slideLayout" Target="../slideLayouts/slideLayout7.xml"/><Relationship Id="rId4" Type="http://schemas.openxmlformats.org/officeDocument/2006/relationships/hyperlink" Target="https://www.thebalance.com/online-payment-options-for-your-online-business-2948411" TargetMode="External"/></Relationships>
</file>

<file path=ppt/slides/_rels/slide34.xml.rels><?xml version="1.0" encoding="UTF-8" standalone="yes"?>
<Relationships xmlns="http://schemas.openxmlformats.org/package/2006/relationships"><Relationship Id="rId3" Type="http://schemas.openxmlformats.org/officeDocument/2006/relationships/hyperlink" Target="https://www.thebalance.com/how-to-bill-a-customer-2948033" TargetMode="External"/><Relationship Id="rId2" Type="http://schemas.openxmlformats.org/officeDocument/2006/relationships/hyperlink" Target="https://www.thebalance.com/how-to-run-a-successful-marketing-campaign-2948364" TargetMode="External"/><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3" Type="http://schemas.openxmlformats.org/officeDocument/2006/relationships/hyperlink" Target="https://www.thebalance.com/customer-service-survey-2948072" TargetMode="External"/><Relationship Id="rId2" Type="http://schemas.openxmlformats.org/officeDocument/2006/relationships/hyperlink" Target="https://www.thebalance.com/customer-complaints-2221031" TargetMode="External"/><Relationship Id="rId1" Type="http://schemas.openxmlformats.org/officeDocument/2006/relationships/slideLayout" Target="../slideLayouts/slideLayout7.xml"/><Relationship Id="rId5" Type="http://schemas.openxmlformats.org/officeDocument/2006/relationships/hyperlink" Target="https://www.thebalance.com/how-to-scope-out-competition-2948366" TargetMode="External"/><Relationship Id="rId4" Type="http://schemas.openxmlformats.org/officeDocument/2006/relationships/hyperlink" Target="https://www.thebalance.com/how-to-create-a-social-media-plan-2948529" TargetMode="External"/></Relationships>
</file>

<file path=ppt/slides/_rels/slide36.xml.rels><?xml version="1.0" encoding="UTF-8" standalone="yes"?>
<Relationships xmlns="http://schemas.openxmlformats.org/package/2006/relationships"><Relationship Id="rId3" Type="http://schemas.openxmlformats.org/officeDocument/2006/relationships/hyperlink" Target="https://www.thebalance.com/top-ways-to-attract-quality-employees-2948197" TargetMode="External"/><Relationship Id="rId2" Type="http://schemas.openxmlformats.org/officeDocument/2006/relationships/hyperlink" Target="https://www.thebalance.com/rules-for-good-customer-service-2948079" TargetMode="External"/><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Level 4 – Introduction to Logistics</a:t>
            </a:r>
            <a:endParaRPr lang="en-GB" dirty="0"/>
          </a:p>
        </p:txBody>
      </p:sp>
      <p:sp>
        <p:nvSpPr>
          <p:cNvPr id="3" name="Subtitle 2"/>
          <p:cNvSpPr>
            <a:spLocks noGrp="1"/>
          </p:cNvSpPr>
          <p:nvPr>
            <p:ph type="subTitle" idx="1"/>
          </p:nvPr>
        </p:nvSpPr>
        <p:spPr/>
        <p:txBody>
          <a:bodyPr/>
          <a:lstStyle/>
          <a:p>
            <a:r>
              <a:rPr lang="en-GB" dirty="0" smtClean="0"/>
              <a:t>Roles of:</a:t>
            </a:r>
          </a:p>
          <a:p>
            <a:r>
              <a:rPr lang="en-GB" dirty="0" smtClean="0"/>
              <a:t>Agents, Sub Contractors, Importers, Exporters &amp; Customers</a:t>
            </a:r>
            <a:endParaRPr lang="en-GB" dirty="0"/>
          </a:p>
        </p:txBody>
      </p:sp>
    </p:spTree>
    <p:extLst>
      <p:ext uri="{BB962C8B-B14F-4D97-AF65-F5344CB8AC3E}">
        <p14:creationId xmlns:p14="http://schemas.microsoft.com/office/powerpoint/2010/main" val="3011685050"/>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56264" y="570580"/>
            <a:ext cx="8292200" cy="545070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TextBox 2"/>
          <p:cNvSpPr txBox="1"/>
          <p:nvPr/>
        </p:nvSpPr>
        <p:spPr>
          <a:xfrm>
            <a:off x="456264" y="6309320"/>
            <a:ext cx="8364208" cy="369332"/>
          </a:xfrm>
          <a:prstGeom prst="rect">
            <a:avLst/>
          </a:prstGeom>
          <a:noFill/>
        </p:spPr>
        <p:txBody>
          <a:bodyPr wrap="square" rtlCol="0">
            <a:spAutoFit/>
          </a:bodyPr>
          <a:lstStyle/>
          <a:p>
            <a:r>
              <a:rPr lang="en-GB" dirty="0" smtClean="0">
                <a:hlinkClick r:id="rId3"/>
              </a:rPr>
              <a:t>https://en.oxforddictionaries.com/definition/agent</a:t>
            </a:r>
            <a:r>
              <a:rPr lang="en-GB" dirty="0" smtClean="0"/>
              <a:t> </a:t>
            </a:r>
            <a:endParaRPr lang="en-GB" dirty="0"/>
          </a:p>
        </p:txBody>
      </p:sp>
    </p:spTree>
    <p:extLst>
      <p:ext uri="{BB962C8B-B14F-4D97-AF65-F5344CB8AC3E}">
        <p14:creationId xmlns:p14="http://schemas.microsoft.com/office/powerpoint/2010/main" val="1879387642"/>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1520" y="404664"/>
            <a:ext cx="8568952" cy="590465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558128397"/>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5536" y="517322"/>
            <a:ext cx="8352928" cy="453092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TextBox 2"/>
          <p:cNvSpPr txBox="1"/>
          <p:nvPr/>
        </p:nvSpPr>
        <p:spPr>
          <a:xfrm>
            <a:off x="395536" y="5661248"/>
            <a:ext cx="8352928" cy="646331"/>
          </a:xfrm>
          <a:prstGeom prst="rect">
            <a:avLst/>
          </a:prstGeom>
          <a:noFill/>
        </p:spPr>
        <p:txBody>
          <a:bodyPr wrap="square" rtlCol="0">
            <a:spAutoFit/>
          </a:bodyPr>
          <a:lstStyle/>
          <a:p>
            <a:r>
              <a:rPr lang="en-GB" dirty="0" smtClean="0">
                <a:hlinkClick r:id="rId3"/>
              </a:rPr>
              <a:t>https://www.google.co.uk/?gfe_rd=cr&amp;ei=C-iQWKCfLc6T8Qfj1JywAg&amp;gws_rd=ssl#q=Define+Agents</a:t>
            </a:r>
            <a:r>
              <a:rPr lang="en-GB" dirty="0" smtClean="0"/>
              <a:t> </a:t>
            </a:r>
            <a:endParaRPr lang="en-GB" dirty="0"/>
          </a:p>
        </p:txBody>
      </p:sp>
    </p:spTree>
    <p:extLst>
      <p:ext uri="{BB962C8B-B14F-4D97-AF65-F5344CB8AC3E}">
        <p14:creationId xmlns:p14="http://schemas.microsoft.com/office/powerpoint/2010/main" val="1799942659"/>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1"/>
            <a:ext cx="8964488" cy="6555641"/>
          </a:xfrm>
          <a:prstGeom prst="rect">
            <a:avLst/>
          </a:prstGeom>
        </p:spPr>
        <p:txBody>
          <a:bodyPr wrap="square">
            <a:spAutoFit/>
          </a:bodyPr>
          <a:lstStyle/>
          <a:p>
            <a:pPr algn="just"/>
            <a:r>
              <a:rPr lang="en-GB" sz="2400" b="1" u="sng" dirty="0">
                <a:latin typeface="Arial" panose="020B0604020202020204" pitchFamily="34" charset="0"/>
                <a:cs typeface="Arial" panose="020B0604020202020204" pitchFamily="34" charset="0"/>
              </a:rPr>
              <a:t>In relation to Logistics, </a:t>
            </a:r>
            <a:r>
              <a:rPr lang="en-GB" sz="2400" b="1" u="sng" dirty="0" smtClean="0">
                <a:latin typeface="Arial" panose="020B0604020202020204" pitchFamily="34" charset="0"/>
                <a:cs typeface="Arial" panose="020B0604020202020204" pitchFamily="34" charset="0"/>
              </a:rPr>
              <a:t>the </a:t>
            </a:r>
            <a:r>
              <a:rPr lang="en-GB" sz="2400" b="1" u="sng" dirty="0">
                <a:latin typeface="Arial" panose="020B0604020202020204" pitchFamily="34" charset="0"/>
                <a:cs typeface="Arial" panose="020B0604020202020204" pitchFamily="34" charset="0"/>
              </a:rPr>
              <a:t>roles of: </a:t>
            </a:r>
            <a:endParaRPr lang="en-GB" sz="2400"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 </a:t>
            </a:r>
          </a:p>
          <a:p>
            <a:pPr algn="just"/>
            <a:r>
              <a:rPr lang="en-GB" b="1" dirty="0">
                <a:latin typeface="Arial" panose="020B0604020202020204" pitchFamily="34" charset="0"/>
                <a:cs typeface="Arial" panose="020B0604020202020204" pitchFamily="34" charset="0"/>
              </a:rPr>
              <a:t>Agents:</a:t>
            </a:r>
            <a:r>
              <a:rPr lang="en-GB" dirty="0">
                <a:latin typeface="Arial" panose="020B0604020202020204" pitchFamily="34" charset="0"/>
                <a:cs typeface="Arial" panose="020B0604020202020204" pitchFamily="34" charset="0"/>
              </a:rPr>
              <a:t>           A logistic agent basically makes sure that items that are supposed to be in a certain location at a specific time show up when and where they are supposed to.   </a:t>
            </a:r>
          </a:p>
          <a:p>
            <a:pPr algn="just"/>
            <a:r>
              <a:rPr lang="en-GB" u="sng" dirty="0" smtClean="0">
                <a:latin typeface="Arial" panose="020B0604020202020204" pitchFamily="34" charset="0"/>
                <a:cs typeface="Arial" panose="020B0604020202020204" pitchFamily="34" charset="0"/>
                <a:hlinkClick r:id="rId2"/>
              </a:rPr>
              <a:t>http</a:t>
            </a:r>
            <a:r>
              <a:rPr lang="en-GB" u="sng" dirty="0">
                <a:latin typeface="Arial" panose="020B0604020202020204" pitchFamily="34" charset="0"/>
                <a:cs typeface="Arial" panose="020B0604020202020204" pitchFamily="34" charset="0"/>
                <a:hlinkClick r:id="rId2"/>
              </a:rPr>
              <a:t>://</a:t>
            </a:r>
            <a:r>
              <a:rPr lang="en-GB" u="sng" dirty="0" smtClean="0">
                <a:latin typeface="Arial" panose="020B0604020202020204" pitchFamily="34" charset="0"/>
                <a:cs typeface="Arial" panose="020B0604020202020204" pitchFamily="34" charset="0"/>
                <a:hlinkClick r:id="rId2"/>
              </a:rPr>
              <a:t>work.chron.com/logistics-agent-22265.html</a:t>
            </a:r>
            <a:endParaRPr lang="en-GB" u="sng" dirty="0" smtClean="0">
              <a:latin typeface="Arial" panose="020B0604020202020204" pitchFamily="34" charset="0"/>
              <a:cs typeface="Arial" panose="020B0604020202020204" pitchFamily="34" charset="0"/>
            </a:endParaRPr>
          </a:p>
          <a:p>
            <a:endParaRPr lang="en-GB" u="sng" dirty="0">
              <a:latin typeface="Arial" panose="020B0604020202020204" pitchFamily="34" charset="0"/>
              <a:cs typeface="Arial" panose="020B0604020202020204" pitchFamily="34" charset="0"/>
            </a:endParaRPr>
          </a:p>
          <a:p>
            <a:pPr algn="just"/>
            <a:r>
              <a:rPr lang="en-GB" b="1" dirty="0">
                <a:latin typeface="Arial" panose="020B0604020202020204" pitchFamily="34" charset="0"/>
                <a:cs typeface="Arial" panose="020B0604020202020204" pitchFamily="34" charset="0"/>
              </a:rPr>
              <a:t>What They Do    </a:t>
            </a:r>
            <a:r>
              <a:rPr lang="en-GB" dirty="0">
                <a:latin typeface="Arial" panose="020B0604020202020204" pitchFamily="34" charset="0"/>
                <a:cs typeface="Arial" panose="020B0604020202020204" pitchFamily="34" charset="0"/>
              </a:rPr>
              <a:t>A logistics agent might wear many hats in a company, or there might be a department of logistics agents to handle the various aspects the job requires. A logistic agent might handle customer service as it relates to deliveries and schedules, ordering, tracking, planning, and reporting. </a:t>
            </a:r>
            <a:endParaRPr lang="en-GB" u="sng" dirty="0" smtClean="0">
              <a:latin typeface="Arial" panose="020B0604020202020204" pitchFamily="34" charset="0"/>
              <a:cs typeface="Arial" panose="020B0604020202020204" pitchFamily="34" charset="0"/>
            </a:endParaRPr>
          </a:p>
          <a:p>
            <a:endParaRPr lang="en-GB" u="sng" dirty="0">
              <a:latin typeface="Arial" panose="020B0604020202020204" pitchFamily="34" charset="0"/>
              <a:cs typeface="Arial" panose="020B0604020202020204" pitchFamily="34" charset="0"/>
            </a:endParaRPr>
          </a:p>
          <a:p>
            <a:endParaRPr lang="en-GB" u="sng" dirty="0" smtClean="0">
              <a:latin typeface="Arial" panose="020B0604020202020204" pitchFamily="34" charset="0"/>
              <a:cs typeface="Arial" panose="020B0604020202020204" pitchFamily="34" charset="0"/>
            </a:endParaRPr>
          </a:p>
          <a:p>
            <a:endParaRPr lang="en-GB" u="sng" dirty="0">
              <a:latin typeface="Arial" panose="020B0604020202020204" pitchFamily="34" charset="0"/>
              <a:cs typeface="Arial" panose="020B0604020202020204" pitchFamily="34" charset="0"/>
            </a:endParaRPr>
          </a:p>
          <a:p>
            <a:endParaRPr lang="en-GB" u="sng" dirty="0" smtClean="0">
              <a:latin typeface="Arial" panose="020B0604020202020204" pitchFamily="34" charset="0"/>
              <a:cs typeface="Arial" panose="020B0604020202020204" pitchFamily="34" charset="0"/>
            </a:endParaRPr>
          </a:p>
          <a:p>
            <a:endParaRPr lang="en-GB" u="sng" dirty="0">
              <a:latin typeface="Arial" panose="020B0604020202020204" pitchFamily="34" charset="0"/>
              <a:cs typeface="Arial" panose="020B0604020202020204" pitchFamily="34" charset="0"/>
            </a:endParaRPr>
          </a:p>
          <a:p>
            <a:endParaRPr lang="en-GB" u="sng" dirty="0" smtClean="0">
              <a:latin typeface="Arial" panose="020B0604020202020204" pitchFamily="34" charset="0"/>
              <a:cs typeface="Arial" panose="020B0604020202020204" pitchFamily="34" charset="0"/>
            </a:endParaRPr>
          </a:p>
          <a:p>
            <a:endParaRPr lang="en-GB" u="sng" dirty="0">
              <a:latin typeface="Arial" panose="020B0604020202020204" pitchFamily="34" charset="0"/>
              <a:cs typeface="Arial" panose="020B0604020202020204" pitchFamily="34" charset="0"/>
            </a:endParaRPr>
          </a:p>
          <a:p>
            <a:endParaRPr lang="en-GB" u="sng" dirty="0" smtClean="0">
              <a:latin typeface="Arial" panose="020B0604020202020204" pitchFamily="34" charset="0"/>
              <a:cs typeface="Arial" panose="020B0604020202020204" pitchFamily="34" charset="0"/>
            </a:endParaRPr>
          </a:p>
          <a:p>
            <a:endParaRPr lang="en-GB" u="sng" dirty="0">
              <a:latin typeface="Arial" panose="020B0604020202020204" pitchFamily="34" charset="0"/>
              <a:cs typeface="Arial" panose="020B0604020202020204" pitchFamily="34" charset="0"/>
            </a:endParaRPr>
          </a:p>
          <a:p>
            <a:endParaRPr lang="en-GB" u="sng" dirty="0" smtClean="0">
              <a:latin typeface="Arial" panose="020B0604020202020204" pitchFamily="34" charset="0"/>
              <a:cs typeface="Arial" panose="020B0604020202020204" pitchFamily="34" charset="0"/>
            </a:endParaRPr>
          </a:p>
          <a:p>
            <a:endParaRPr lang="en-GB" u="sng" dirty="0">
              <a:latin typeface="Arial" panose="020B0604020202020204" pitchFamily="34" charset="0"/>
              <a:cs typeface="Arial" panose="020B0604020202020204" pitchFamily="34" charset="0"/>
            </a:endParaRPr>
          </a:p>
          <a:p>
            <a:endParaRPr lang="en-GB" u="sng" dirty="0" smtClean="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24418210"/>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51520" y="474345"/>
            <a:ext cx="8280920" cy="5632311"/>
          </a:xfrm>
          <a:prstGeom prst="rect">
            <a:avLst/>
          </a:prstGeom>
        </p:spPr>
        <p:txBody>
          <a:bodyPr wrap="square">
            <a:spAutoFit/>
          </a:bodyPr>
          <a:lstStyle/>
          <a:p>
            <a:pPr algn="just"/>
            <a:r>
              <a:rPr lang="en-GB" dirty="0" smtClean="0">
                <a:latin typeface="Arial" panose="020B0604020202020204" pitchFamily="34" charset="0"/>
                <a:cs typeface="Arial" panose="020B0604020202020204" pitchFamily="34" charset="0"/>
              </a:rPr>
              <a:t>Whenever a product must get from one location to another, someone plans the logistics including transportation and scheduling. </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Logistics can become complicated, especially when you're dealing with multiple vendors or customers. </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For example, if you're in charge of logistics for a retail store, you must know what inventory the store normally carries, when to order more of each item, who to order each item from, how long it takes to arrive and what the costs are. </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You also must track each order so you know when it's supposed to arrive and what to do if it doesn't show up when expected.  </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Many logistic agents work in companies with supply chains, such as warehouses or large retail stores. </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However, they are found in a variety of organisations from printing companies to trucking companies to disaster relief groups to the military.</a:t>
            </a:r>
          </a:p>
          <a:p>
            <a:pPr algn="just"/>
            <a:endParaRPr lang="en-GB" dirty="0">
              <a:latin typeface="Arial" panose="020B0604020202020204" pitchFamily="34" charset="0"/>
              <a:cs typeface="Arial" panose="020B0604020202020204" pitchFamily="34" charset="0"/>
            </a:endParaRPr>
          </a:p>
          <a:p>
            <a:pPr algn="just"/>
            <a:endParaRPr lang="en-GB" dirty="0"/>
          </a:p>
        </p:txBody>
      </p:sp>
    </p:spTree>
    <p:extLst>
      <p:ext uri="{BB962C8B-B14F-4D97-AF65-F5344CB8AC3E}">
        <p14:creationId xmlns:p14="http://schemas.microsoft.com/office/powerpoint/2010/main" val="2726537421"/>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51520" y="260648"/>
            <a:ext cx="8640960" cy="3970318"/>
          </a:xfrm>
          <a:prstGeom prst="rect">
            <a:avLst/>
          </a:prstGeom>
        </p:spPr>
        <p:txBody>
          <a:bodyPr wrap="square">
            <a:spAutoFit/>
          </a:bodyPr>
          <a:lstStyle/>
          <a:p>
            <a:pPr algn="just"/>
            <a:r>
              <a:rPr lang="en-GB" dirty="0" smtClean="0">
                <a:latin typeface="Arial" panose="020B0604020202020204" pitchFamily="34" charset="0"/>
                <a:cs typeface="Arial" panose="020B0604020202020204" pitchFamily="34" charset="0"/>
              </a:rPr>
              <a:t>As </a:t>
            </a:r>
            <a:r>
              <a:rPr lang="en-GB" dirty="0">
                <a:latin typeface="Arial" panose="020B0604020202020204" pitchFamily="34" charset="0"/>
                <a:cs typeface="Arial" panose="020B0604020202020204" pitchFamily="34" charset="0"/>
              </a:rPr>
              <a:t>a logistician, you need strong attention to detail and the ability to understand </a:t>
            </a:r>
            <a:r>
              <a:rPr lang="en-GB" dirty="0" smtClean="0">
                <a:latin typeface="Arial" panose="020B0604020202020204" pitchFamily="34" charset="0"/>
                <a:cs typeface="Arial" panose="020B0604020202020204" pitchFamily="34" charset="0"/>
              </a:rPr>
              <a:t>specialised </a:t>
            </a:r>
            <a:r>
              <a:rPr lang="en-GB" dirty="0">
                <a:latin typeface="Arial" panose="020B0604020202020204" pitchFamily="34" charset="0"/>
                <a:cs typeface="Arial" panose="020B0604020202020204" pitchFamily="34" charset="0"/>
              </a:rPr>
              <a:t>software that helps you track your needs and orders.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Communication </a:t>
            </a:r>
            <a:r>
              <a:rPr lang="en-GB" dirty="0">
                <a:latin typeface="Arial" panose="020B0604020202020204" pitchFamily="34" charset="0"/>
                <a:cs typeface="Arial" panose="020B0604020202020204" pitchFamily="34" charset="0"/>
              </a:rPr>
              <a:t>is key because you must talk to several vendors or customers often as well as provide input and reports to company management.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You </a:t>
            </a:r>
            <a:r>
              <a:rPr lang="en-GB" dirty="0">
                <a:latin typeface="Arial" panose="020B0604020202020204" pitchFamily="34" charset="0"/>
                <a:cs typeface="Arial" panose="020B0604020202020204" pitchFamily="34" charset="0"/>
              </a:rPr>
              <a:t>should be an excellent problem solver; even with the best-laid plans, problems occur.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The </a:t>
            </a:r>
            <a:r>
              <a:rPr lang="en-GB" dirty="0">
                <a:latin typeface="Arial" panose="020B0604020202020204" pitchFamily="34" charset="0"/>
                <a:cs typeface="Arial" panose="020B0604020202020204" pitchFamily="34" charset="0"/>
              </a:rPr>
              <a:t>truck carrying your order might be involved in an accident and be delayed, or the vendor might get your order wrong.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You </a:t>
            </a:r>
            <a:r>
              <a:rPr lang="en-GB" dirty="0">
                <a:latin typeface="Arial" panose="020B0604020202020204" pitchFamily="34" charset="0"/>
                <a:cs typeface="Arial" panose="020B0604020202020204" pitchFamily="34" charset="0"/>
              </a:rPr>
              <a:t>must be able to assess the problem and find a way to work around it so your customers have a continuous flow of the products they expect</a:t>
            </a:r>
          </a:p>
        </p:txBody>
      </p:sp>
    </p:spTree>
    <p:extLst>
      <p:ext uri="{BB962C8B-B14F-4D97-AF65-F5344CB8AC3E}">
        <p14:creationId xmlns:p14="http://schemas.microsoft.com/office/powerpoint/2010/main" val="2647805599"/>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116632"/>
            <a:ext cx="8964488" cy="6555641"/>
          </a:xfrm>
          <a:prstGeom prst="rect">
            <a:avLst/>
          </a:prstGeom>
        </p:spPr>
        <p:txBody>
          <a:bodyPr wrap="square">
            <a:spAutoFit/>
          </a:bodyPr>
          <a:lstStyle/>
          <a:p>
            <a:pPr algn="just"/>
            <a:r>
              <a:rPr lang="en-GB" sz="2400" b="1" u="sng" dirty="0">
                <a:latin typeface="Arial" panose="020B0604020202020204" pitchFamily="34" charset="0"/>
                <a:cs typeface="Arial" panose="020B0604020202020204" pitchFamily="34" charset="0"/>
              </a:rPr>
              <a:t>Sub Contractors    </a:t>
            </a:r>
            <a:endParaRPr lang="en-GB" sz="2400"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 </a:t>
            </a:r>
          </a:p>
          <a:p>
            <a:pPr algn="just"/>
            <a:r>
              <a:rPr lang="en-GB" u="sng" dirty="0">
                <a:latin typeface="Arial" panose="020B0604020202020204" pitchFamily="34" charset="0"/>
                <a:cs typeface="Arial" panose="020B0604020202020204" pitchFamily="34" charset="0"/>
                <a:hlinkClick r:id="rId2"/>
              </a:rPr>
              <a:t>https://www.nibusinessinfo.co.uk/content/subcontractors-and-material-logistics-plan</a:t>
            </a:r>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 </a:t>
            </a:r>
          </a:p>
          <a:p>
            <a:pPr algn="just"/>
            <a:r>
              <a:rPr lang="en-GB" u="sng" dirty="0">
                <a:latin typeface="Arial" panose="020B0604020202020204" pitchFamily="34" charset="0"/>
                <a:cs typeface="Arial" panose="020B0604020202020204" pitchFamily="34" charset="0"/>
              </a:rPr>
              <a:t>Setting up a construction material logistics </a:t>
            </a:r>
            <a:r>
              <a:rPr lang="en-GB" u="sng" dirty="0" smtClean="0">
                <a:latin typeface="Arial" panose="020B0604020202020204" pitchFamily="34" charset="0"/>
                <a:cs typeface="Arial" panose="020B0604020202020204" pitchFamily="34" charset="0"/>
              </a:rPr>
              <a:t>plan</a:t>
            </a:r>
            <a:r>
              <a:rPr lang="en-GB" dirty="0" smtClean="0">
                <a:latin typeface="Arial" panose="020B0604020202020204" pitchFamily="34" charset="0"/>
                <a:cs typeface="Arial" panose="020B0604020202020204" pitchFamily="34" charset="0"/>
              </a:rPr>
              <a:t>.</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Subcontractors and the material logistics </a:t>
            </a:r>
            <a:r>
              <a:rPr lang="en-GB" dirty="0" smtClean="0">
                <a:latin typeface="Arial" panose="020B0604020202020204" pitchFamily="34" charset="0"/>
                <a:cs typeface="Arial" panose="020B0604020202020204" pitchFamily="34" charset="0"/>
              </a:rPr>
              <a:t>plan.</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If you are using a material logistics plan (MLP) for your construction project, you should make sure that you involve your subcontractors.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You </a:t>
            </a:r>
            <a:r>
              <a:rPr lang="en-GB" dirty="0">
                <a:latin typeface="Arial" panose="020B0604020202020204" pitchFamily="34" charset="0"/>
                <a:cs typeface="Arial" panose="020B0604020202020204" pitchFamily="34" charset="0"/>
              </a:rPr>
              <a:t>will need to ensure they are effectively prepared, managed and monitored so they are aware of their responsibilities under the MLP and are able to supply the required information and meet the requirements of the plan</a:t>
            </a:r>
            <a:r>
              <a:rPr lang="en-GB" dirty="0" smtClean="0">
                <a:latin typeface="Arial" panose="020B0604020202020204" pitchFamily="34" charset="0"/>
                <a:cs typeface="Arial" panose="020B0604020202020204" pitchFamily="34" charset="0"/>
              </a:rPr>
              <a:t>.</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Each subcontractor should conform to standards agreed with the main contractor</a:t>
            </a:r>
            <a:r>
              <a:rPr lang="en-GB" dirty="0" smtClean="0">
                <a:latin typeface="Arial" panose="020B0604020202020204" pitchFamily="34" charset="0"/>
                <a:cs typeface="Arial" panose="020B0604020202020204" pitchFamily="34" charset="0"/>
              </a:rPr>
              <a:t>.</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These </a:t>
            </a:r>
            <a:r>
              <a:rPr lang="en-GB" dirty="0">
                <a:latin typeface="Arial" panose="020B0604020202020204" pitchFamily="34" charset="0"/>
                <a:cs typeface="Arial" panose="020B0604020202020204" pitchFamily="34" charset="0"/>
              </a:rPr>
              <a:t>standards should be itemised and included as key performance indicators where possible. It is also recommended that they are included within any formal agreement between the main contractor and subcontractors</a:t>
            </a:r>
            <a:r>
              <a:rPr lang="en-GB" dirty="0" smtClean="0">
                <a:latin typeface="Arial" panose="020B0604020202020204" pitchFamily="34" charset="0"/>
                <a:cs typeface="Arial" panose="020B0604020202020204" pitchFamily="34" charset="0"/>
              </a:rPr>
              <a:t>.</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All subcontractors also need to supply data on material quantities and provide evidence of their purchase, use and disposal route under the MLP. </a:t>
            </a:r>
          </a:p>
        </p:txBody>
      </p:sp>
    </p:spTree>
    <p:extLst>
      <p:ext uri="{BB962C8B-B14F-4D97-AF65-F5344CB8AC3E}">
        <p14:creationId xmlns:p14="http://schemas.microsoft.com/office/powerpoint/2010/main" val="512106207"/>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67544" y="612845"/>
            <a:ext cx="8352928" cy="4801314"/>
          </a:xfrm>
          <a:prstGeom prst="rect">
            <a:avLst/>
          </a:prstGeom>
        </p:spPr>
        <p:txBody>
          <a:bodyPr wrap="square">
            <a:spAutoFit/>
          </a:bodyPr>
          <a:lstStyle/>
          <a:p>
            <a:pPr algn="just"/>
            <a:r>
              <a:rPr lang="en-GB" dirty="0">
                <a:latin typeface="Arial" panose="020B0604020202020204" pitchFamily="34" charset="0"/>
                <a:cs typeface="Arial" panose="020B0604020202020204" pitchFamily="34" charset="0"/>
              </a:rPr>
              <a:t>This information should include</a:t>
            </a:r>
            <a:r>
              <a:rPr lang="en-GB" dirty="0" smtClean="0">
                <a:latin typeface="Arial" panose="020B0604020202020204" pitchFamily="34" charset="0"/>
                <a:cs typeface="Arial" panose="020B0604020202020204" pitchFamily="34" charset="0"/>
              </a:rPr>
              <a:t>:</a:t>
            </a:r>
          </a:p>
          <a:p>
            <a:pPr algn="just"/>
            <a:endParaRPr lang="en-GB" dirty="0">
              <a:latin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GB" dirty="0" smtClean="0">
                <a:latin typeface="Arial" panose="020B0604020202020204" pitchFamily="34" charset="0"/>
                <a:cs typeface="Arial" panose="020B0604020202020204" pitchFamily="34" charset="0"/>
              </a:rPr>
              <a:t>Quantity      </a:t>
            </a:r>
            <a:r>
              <a:rPr lang="en-GB" dirty="0">
                <a:latin typeface="Arial" panose="020B0604020202020204" pitchFamily="34" charset="0"/>
                <a:cs typeface="Arial" panose="020B0604020202020204" pitchFamily="34" charset="0"/>
              </a:rPr>
              <a:t>of each material type and when and where it will be delivered</a:t>
            </a:r>
          </a:p>
          <a:p>
            <a:pPr marL="285750" indent="-285750" algn="just">
              <a:buFont typeface="Arial" panose="020B0604020202020204" pitchFamily="34" charset="0"/>
              <a:buChar char="•"/>
            </a:pPr>
            <a:r>
              <a:rPr lang="en-GB" dirty="0" smtClean="0">
                <a:latin typeface="Arial" panose="020B0604020202020204" pitchFamily="34" charset="0"/>
                <a:cs typeface="Arial" panose="020B0604020202020204" pitchFamily="34" charset="0"/>
              </a:rPr>
              <a:t>How </a:t>
            </a:r>
            <a:r>
              <a:rPr lang="en-GB" dirty="0">
                <a:latin typeface="Arial" panose="020B0604020202020204" pitchFamily="34" charset="0"/>
                <a:cs typeface="Arial" panose="020B0604020202020204" pitchFamily="34" charset="0"/>
              </a:rPr>
              <a:t>much of each material is factored in for contingency    - </a:t>
            </a:r>
            <a:r>
              <a:rPr lang="en-GB" dirty="0" smtClean="0">
                <a:latin typeface="Arial" panose="020B0604020202020204" pitchFamily="34" charset="0"/>
                <a:cs typeface="Arial" panose="020B0604020202020204" pitchFamily="34" charset="0"/>
              </a:rPr>
              <a:t>e.g. </a:t>
            </a:r>
            <a:r>
              <a:rPr lang="en-GB" dirty="0">
                <a:latin typeface="Arial" panose="020B0604020202020204" pitchFamily="34" charset="0"/>
                <a:cs typeface="Arial" panose="020B0604020202020204" pitchFamily="34" charset="0"/>
              </a:rPr>
              <a:t>design waste and construction process waste</a:t>
            </a:r>
          </a:p>
          <a:p>
            <a:pPr marL="285750" indent="-285750" algn="just">
              <a:buFont typeface="Arial" panose="020B0604020202020204" pitchFamily="34" charset="0"/>
              <a:buChar char="•"/>
            </a:pPr>
            <a:r>
              <a:rPr lang="en-GB" dirty="0" smtClean="0">
                <a:latin typeface="Arial" panose="020B0604020202020204" pitchFamily="34" charset="0"/>
                <a:cs typeface="Arial" panose="020B0604020202020204" pitchFamily="34" charset="0"/>
              </a:rPr>
              <a:t>Copies </a:t>
            </a:r>
            <a:r>
              <a:rPr lang="en-GB" dirty="0">
                <a:latin typeface="Arial" panose="020B0604020202020204" pitchFamily="34" charset="0"/>
                <a:cs typeface="Arial" panose="020B0604020202020204" pitchFamily="34" charset="0"/>
              </a:rPr>
              <a:t>of purchase orders</a:t>
            </a:r>
          </a:p>
          <a:p>
            <a:pPr marL="285750" indent="-285750" algn="just">
              <a:buFont typeface="Arial" panose="020B0604020202020204" pitchFamily="34" charset="0"/>
              <a:buChar char="•"/>
            </a:pPr>
            <a:r>
              <a:rPr lang="en-GB" dirty="0" smtClean="0">
                <a:latin typeface="Arial" panose="020B0604020202020204" pitchFamily="34" charset="0"/>
                <a:cs typeface="Arial" panose="020B0604020202020204" pitchFamily="34" charset="0"/>
              </a:rPr>
              <a:t>Material </a:t>
            </a:r>
            <a:r>
              <a:rPr lang="en-GB" dirty="0">
                <a:latin typeface="Arial" panose="020B0604020202020204" pitchFamily="34" charset="0"/>
                <a:cs typeface="Arial" panose="020B0604020202020204" pitchFamily="34" charset="0"/>
              </a:rPr>
              <a:t>delivery times, access, delivery points and documentation</a:t>
            </a:r>
          </a:p>
          <a:p>
            <a:pPr marL="285750" indent="-285750" algn="just">
              <a:buFont typeface="Arial" panose="020B0604020202020204" pitchFamily="34" charset="0"/>
              <a:buChar char="•"/>
            </a:pPr>
            <a:r>
              <a:rPr lang="en-GB" dirty="0" smtClean="0">
                <a:latin typeface="Arial" panose="020B0604020202020204" pitchFamily="34" charset="0"/>
                <a:cs typeface="Arial" panose="020B0604020202020204" pitchFamily="34" charset="0"/>
              </a:rPr>
              <a:t>Material </a:t>
            </a:r>
            <a:r>
              <a:rPr lang="en-GB" dirty="0">
                <a:latin typeface="Arial" panose="020B0604020202020204" pitchFamily="34" charset="0"/>
                <a:cs typeface="Arial" panose="020B0604020202020204" pitchFamily="34" charset="0"/>
              </a:rPr>
              <a:t>load units - crates, pallets, </a:t>
            </a:r>
            <a:r>
              <a:rPr lang="en-GB" dirty="0" smtClean="0">
                <a:latin typeface="Arial" panose="020B0604020202020204" pitchFamily="34" charset="0"/>
                <a:cs typeface="Arial" panose="020B0604020202020204" pitchFamily="34" charset="0"/>
              </a:rPr>
              <a:t>etc. </a:t>
            </a:r>
            <a:r>
              <a:rPr lang="en-GB" dirty="0">
                <a:latin typeface="Arial" panose="020B0604020202020204" pitchFamily="34" charset="0"/>
                <a:cs typeface="Arial" panose="020B0604020202020204" pitchFamily="34" charset="0"/>
              </a:rPr>
              <a:t>- and any specific handling equipment requirements</a:t>
            </a:r>
          </a:p>
          <a:p>
            <a:pPr marL="285750" indent="-285750" algn="just">
              <a:buFont typeface="Arial" panose="020B0604020202020204" pitchFamily="34" charset="0"/>
              <a:buChar char="•"/>
            </a:pPr>
            <a:r>
              <a:rPr lang="en-GB" dirty="0" smtClean="0">
                <a:latin typeface="Arial" panose="020B0604020202020204" pitchFamily="34" charset="0"/>
                <a:cs typeface="Arial" panose="020B0604020202020204" pitchFamily="34" charset="0"/>
              </a:rPr>
              <a:t>Details </a:t>
            </a:r>
            <a:r>
              <a:rPr lang="en-GB" dirty="0">
                <a:latin typeface="Arial" panose="020B0604020202020204" pitchFamily="34" charset="0"/>
                <a:cs typeface="Arial" panose="020B0604020202020204" pitchFamily="34" charset="0"/>
              </a:rPr>
              <a:t>on material packaging and if it is returnable</a:t>
            </a:r>
          </a:p>
          <a:p>
            <a:pPr marL="285750" indent="-285750" algn="just">
              <a:buFont typeface="Arial" panose="020B0604020202020204" pitchFamily="34" charset="0"/>
              <a:buChar char="•"/>
            </a:pPr>
            <a:r>
              <a:rPr lang="en-GB" dirty="0" smtClean="0">
                <a:latin typeface="Arial" panose="020B0604020202020204" pitchFamily="34" charset="0"/>
                <a:cs typeface="Arial" panose="020B0604020202020204" pitchFamily="34" charset="0"/>
              </a:rPr>
              <a:t>Material </a:t>
            </a:r>
            <a:r>
              <a:rPr lang="en-GB" dirty="0">
                <a:latin typeface="Arial" panose="020B0604020202020204" pitchFamily="34" charset="0"/>
                <a:cs typeface="Arial" panose="020B0604020202020204" pitchFamily="34" charset="0"/>
              </a:rPr>
              <a:t>labelling procedures and use of any tag type systems</a:t>
            </a:r>
          </a:p>
          <a:p>
            <a:pPr marL="285750" indent="-285750" algn="just">
              <a:buFont typeface="Arial" panose="020B0604020202020204" pitchFamily="34" charset="0"/>
              <a:buChar char="•"/>
            </a:pPr>
            <a:r>
              <a:rPr lang="en-GB" dirty="0" smtClean="0">
                <a:latin typeface="Arial" panose="020B0604020202020204" pitchFamily="34" charset="0"/>
                <a:cs typeface="Arial" panose="020B0604020202020204" pitchFamily="34" charset="0"/>
              </a:rPr>
              <a:t>Material </a:t>
            </a:r>
            <a:r>
              <a:rPr lang="en-GB" dirty="0">
                <a:latin typeface="Arial" panose="020B0604020202020204" pitchFamily="34" charset="0"/>
                <a:cs typeface="Arial" panose="020B0604020202020204" pitchFamily="34" charset="0"/>
              </a:rPr>
              <a:t>storage and security procedures</a:t>
            </a:r>
          </a:p>
          <a:p>
            <a:pPr marL="285750" indent="-285750" algn="just">
              <a:buFont typeface="Arial" panose="020B0604020202020204" pitchFamily="34" charset="0"/>
              <a:buChar char="•"/>
            </a:pPr>
            <a:r>
              <a:rPr lang="en-GB" dirty="0" smtClean="0">
                <a:latin typeface="Arial" panose="020B0604020202020204" pitchFamily="34" charset="0"/>
                <a:cs typeface="Arial" panose="020B0604020202020204" pitchFamily="34" charset="0"/>
              </a:rPr>
              <a:t>Material </a:t>
            </a:r>
            <a:r>
              <a:rPr lang="en-GB" dirty="0">
                <a:latin typeface="Arial" panose="020B0604020202020204" pitchFamily="34" charset="0"/>
                <a:cs typeface="Arial" panose="020B0604020202020204" pitchFamily="34" charset="0"/>
              </a:rPr>
              <a:t>collection and returns procedures - including waste transfer notes and hazardous waste consignment notes if handled by </a:t>
            </a:r>
            <a:r>
              <a:rPr lang="en-GB" dirty="0" smtClean="0">
                <a:latin typeface="Arial" panose="020B0604020202020204" pitchFamily="34" charset="0"/>
                <a:cs typeface="Arial" panose="020B0604020202020204" pitchFamily="34" charset="0"/>
              </a:rPr>
              <a:t>subcontractors</a:t>
            </a:r>
          </a:p>
          <a:p>
            <a:pPr marL="285750" indent="-285750" algn="just">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endParaRPr lang="en-GB" dirty="0" smtClean="0">
              <a:latin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GB" dirty="0" smtClean="0">
                <a:latin typeface="Arial" panose="020B0604020202020204" pitchFamily="34" charset="0"/>
                <a:cs typeface="Arial" panose="020B0604020202020204" pitchFamily="34" charset="0"/>
                <a:hlinkClick r:id="rId2" action="ppaction://hlinkfile"/>
              </a:rPr>
              <a:t>20170201 Material Logistic Plan.doc</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87220624"/>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07504" y="58847"/>
            <a:ext cx="8928992" cy="6093976"/>
          </a:xfrm>
          <a:prstGeom prst="rect">
            <a:avLst/>
          </a:prstGeom>
        </p:spPr>
        <p:txBody>
          <a:bodyPr wrap="square">
            <a:spAutoFit/>
          </a:bodyPr>
          <a:lstStyle/>
          <a:p>
            <a:pPr algn="just"/>
            <a:r>
              <a:rPr lang="en-GB" sz="2400" b="1" u="sng" dirty="0">
                <a:latin typeface="Arial" panose="020B0604020202020204" pitchFamily="34" charset="0"/>
                <a:cs typeface="Arial" panose="020B0604020202020204" pitchFamily="34" charset="0"/>
              </a:rPr>
              <a:t>Importers</a:t>
            </a:r>
            <a:r>
              <a:rPr lang="en-GB" sz="2400" dirty="0">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rPr>
              <a:t> </a:t>
            </a:r>
          </a:p>
          <a:p>
            <a:pPr algn="just"/>
            <a:r>
              <a:rPr lang="en-GB" u="sng" dirty="0">
                <a:latin typeface="Arial" panose="020B0604020202020204" pitchFamily="34" charset="0"/>
                <a:cs typeface="Arial" panose="020B0604020202020204" pitchFamily="34" charset="0"/>
                <a:hlinkClick r:id="rId2"/>
              </a:rPr>
              <a:t>http://www.inboundlogistics.com/cms/article/managing-imports-from-docs-to-docks/</a:t>
            </a:r>
            <a:endParaRPr lang="en-GB" dirty="0">
              <a:latin typeface="Arial" panose="020B0604020202020204" pitchFamily="34" charset="0"/>
              <a:cs typeface="Arial" panose="020B0604020202020204" pitchFamily="34" charset="0"/>
            </a:endParaRPr>
          </a:p>
          <a:p>
            <a:pPr algn="just"/>
            <a:r>
              <a:rPr lang="en-GB" sz="2400" b="1" dirty="0">
                <a:latin typeface="Arial" panose="020B0604020202020204" pitchFamily="34" charset="0"/>
                <a:cs typeface="Arial" panose="020B0604020202020204" pitchFamily="34" charset="0"/>
              </a:rPr>
              <a:t>Managing Imports: From Docs to Docks</a:t>
            </a:r>
            <a:endParaRPr lang="en-GB" sz="2400"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By Gary LaPoint, Leslie Hansen Harps, Meredith Bulkley October 2003</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Technology and third-party providers can help streamline the importing process and speed cycle time while complying with increased regulatory requirements</a:t>
            </a:r>
            <a:r>
              <a:rPr lang="en-GB" dirty="0" smtClean="0">
                <a:latin typeface="Arial" panose="020B0604020202020204" pitchFamily="34" charset="0"/>
                <a:cs typeface="Arial" panose="020B0604020202020204" pitchFamily="34" charset="0"/>
              </a:rPr>
              <a:t>.</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Companies that manage imports well can compress cycle times and squeeze costs out of their supply chains.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Those </a:t>
            </a:r>
            <a:r>
              <a:rPr lang="en-GB" dirty="0">
                <a:latin typeface="Arial" panose="020B0604020202020204" pitchFamily="34" charset="0"/>
                <a:cs typeface="Arial" panose="020B0604020202020204" pitchFamily="34" charset="0"/>
              </a:rPr>
              <a:t>that don't can be hit with penalties and fines. They can also suffer bottlenecks, or even complete disruption of their supply chains.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Managing imports is not a simple task. Importing a single shipment involves dozens of parties and complying with numerous requirements</a:t>
            </a:r>
            <a:r>
              <a:rPr lang="en-GB" dirty="0" smtClean="0">
                <a:latin typeface="Arial" panose="020B0604020202020204" pitchFamily="34" charset="0"/>
                <a:cs typeface="Arial" panose="020B0604020202020204" pitchFamily="34" charset="0"/>
              </a:rPr>
              <a:t>.</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The </a:t>
            </a:r>
            <a:r>
              <a:rPr lang="en-GB" dirty="0">
                <a:latin typeface="Arial" panose="020B0604020202020204" pitchFamily="34" charset="0"/>
                <a:cs typeface="Arial" panose="020B0604020202020204" pitchFamily="34" charset="0"/>
              </a:rPr>
              <a:t>complex importing process is complicated further by the evolving requirements of the U.S. Bureau of Customs and Border Protection.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800994942"/>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51520" y="335846"/>
            <a:ext cx="8496944" cy="5909310"/>
          </a:xfrm>
          <a:prstGeom prst="rect">
            <a:avLst/>
          </a:prstGeom>
        </p:spPr>
        <p:txBody>
          <a:bodyPr wrap="square">
            <a:spAutoFit/>
          </a:bodyPr>
          <a:lstStyle/>
          <a:p>
            <a:pPr algn="just"/>
            <a:r>
              <a:rPr lang="en-GB" dirty="0" smtClean="0">
                <a:latin typeface="Arial" panose="020B0604020202020204" pitchFamily="34" charset="0"/>
                <a:cs typeface="Arial" panose="020B0604020202020204" pitchFamily="34" charset="0"/>
                <a:hlinkClick r:id="rId2"/>
              </a:rPr>
              <a:t>Import </a:t>
            </a:r>
            <a:r>
              <a:rPr lang="en-GB" dirty="0">
                <a:latin typeface="Arial" panose="020B0604020202020204" pitchFamily="34" charset="0"/>
                <a:cs typeface="Arial" panose="020B0604020202020204" pitchFamily="34" charset="0"/>
                <a:hlinkClick r:id="rId2"/>
              </a:rPr>
              <a:t>and export procedures - GOV.UK</a:t>
            </a:r>
            <a:r>
              <a:rPr lang="en-GB" dirty="0">
                <a:latin typeface="Arial" panose="020B0604020202020204" pitchFamily="34" charset="0"/>
                <a:cs typeface="Arial" panose="020B0604020202020204" pitchFamily="34" charset="0"/>
              </a:rPr>
              <a:t>   and </a:t>
            </a:r>
            <a:r>
              <a:rPr lang="en-GB" dirty="0">
                <a:latin typeface="Arial" panose="020B0604020202020204" pitchFamily="34" charset="0"/>
                <a:cs typeface="Arial" panose="020B0604020202020204" pitchFamily="34" charset="0"/>
                <a:hlinkClick r:id="rId3"/>
              </a:rPr>
              <a:t>International trade paperwork - GOV.UK</a:t>
            </a:r>
            <a:r>
              <a:rPr lang="en-GB" dirty="0">
                <a:latin typeface="Arial" panose="020B0604020202020204" pitchFamily="34" charset="0"/>
                <a:cs typeface="Arial" panose="020B0604020202020204" pitchFamily="34" charset="0"/>
              </a:rPr>
              <a:t>    </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These requirements can have significant impact on a company's supply chain</a:t>
            </a:r>
            <a:r>
              <a:rPr lang="en-GB" dirty="0" smtClean="0">
                <a:latin typeface="Arial" panose="020B0604020202020204" pitchFamily="34" charset="0"/>
                <a:cs typeface="Arial" panose="020B0604020202020204" pitchFamily="34" charset="0"/>
              </a:rPr>
              <a:t>.</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Take </a:t>
            </a:r>
            <a:r>
              <a:rPr lang="en-GB" dirty="0">
                <a:latin typeface="Arial" panose="020B0604020202020204" pitchFamily="34" charset="0"/>
                <a:cs typeface="Arial" panose="020B0604020202020204" pitchFamily="34" charset="0"/>
              </a:rPr>
              <a:t>the 24-Hour Rule, which requires advance manifesting of a U.S.-bound ocean container before it can be loaded at the originating dock.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endParaRPr lang="en-GB" dirty="0" smtClean="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This </a:t>
            </a:r>
            <a:r>
              <a:rPr lang="en-GB" dirty="0">
                <a:latin typeface="Arial" panose="020B0604020202020204" pitchFamily="34" charset="0"/>
                <a:cs typeface="Arial" panose="020B0604020202020204" pitchFamily="34" charset="0"/>
              </a:rPr>
              <a:t>new rule can add processing fees as well as days to a company's cycle time.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With multiple opportunities for delays, supply chain execution in today's fluid environment requires minimizing uncertainty through effective management and use of technology.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It's </a:t>
            </a:r>
            <a:r>
              <a:rPr lang="en-GB" dirty="0">
                <a:latin typeface="Arial" panose="020B0604020202020204" pitchFamily="34" charset="0"/>
                <a:cs typeface="Arial" panose="020B0604020202020204" pitchFamily="34" charset="0"/>
              </a:rPr>
              <a:t>no wonder that logistics and supply chain professionals are increasingly involved in international trade.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"We used to deal largely with compliance managers—now we deal with high-level logistics managers," notes Ted Iwaszkiw, vice president, Menlo Worldwide Trade Services, Middleburg Heights, Ohio.</a:t>
            </a:r>
          </a:p>
        </p:txBody>
      </p:sp>
    </p:spTree>
    <p:extLst>
      <p:ext uri="{BB962C8B-B14F-4D97-AF65-F5344CB8AC3E}">
        <p14:creationId xmlns:p14="http://schemas.microsoft.com/office/powerpoint/2010/main" val="3989005837"/>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95536" y="476672"/>
            <a:ext cx="7992888" cy="3693319"/>
          </a:xfrm>
          <a:prstGeom prst="rect">
            <a:avLst/>
          </a:prstGeom>
        </p:spPr>
        <p:txBody>
          <a:bodyPr wrap="square">
            <a:spAutoFit/>
          </a:bodyPr>
          <a:lstStyle/>
          <a:p>
            <a:pPr algn="just"/>
            <a:r>
              <a:rPr lang="en-GB" dirty="0">
                <a:latin typeface="Arial" panose="020B0604020202020204" pitchFamily="34" charset="0"/>
                <a:cs typeface="Arial" panose="020B0604020202020204" pitchFamily="34" charset="0"/>
              </a:rPr>
              <a:t>"A huge portion of materials that businesses deal with today has to move across borders," says certified broker Stephen Gould, president of Gould and Associates Global Supply Chain Services, Beachwood, Ohio, and member of the adjunct faculty at Case Western University</a:t>
            </a:r>
            <a:r>
              <a:rPr lang="en-GB" dirty="0" smtClean="0">
                <a:latin typeface="Arial" panose="020B0604020202020204" pitchFamily="34" charset="0"/>
                <a:cs typeface="Arial" panose="020B0604020202020204" pitchFamily="34" charset="0"/>
              </a:rPr>
              <a:t>.</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a:t>
            </a:r>
            <a:r>
              <a:rPr lang="en-GB" dirty="0">
                <a:latin typeface="Arial" panose="020B0604020202020204" pitchFamily="34" charset="0"/>
                <a:cs typeface="Arial" panose="020B0604020202020204" pitchFamily="34" charset="0"/>
              </a:rPr>
              <a:t>It's impossible to separate the physical cross-border movement of goods from the trade and customs issues associated with those movements."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For companies that import, "everyone from senior management on down has to understand the total supply chain to make sure they provide their customers with the ultimate solution at the lowest possible cost," notes Janet Reuter, director of import and export compliance for Rockwell Automation Inc., headquartered in Cleveland, Ohio. </a:t>
            </a:r>
          </a:p>
        </p:txBody>
      </p:sp>
    </p:spTree>
    <p:extLst>
      <p:ext uri="{BB962C8B-B14F-4D97-AF65-F5344CB8AC3E}">
        <p14:creationId xmlns:p14="http://schemas.microsoft.com/office/powerpoint/2010/main" val="997741650"/>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51520" y="476673"/>
            <a:ext cx="8424936" cy="4247317"/>
          </a:xfrm>
          <a:prstGeom prst="rect">
            <a:avLst/>
          </a:prstGeom>
        </p:spPr>
        <p:txBody>
          <a:bodyPr wrap="square">
            <a:spAutoFit/>
          </a:bodyPr>
          <a:lstStyle/>
          <a:p>
            <a:pPr algn="just"/>
            <a:r>
              <a:rPr lang="en-GB" dirty="0">
                <a:latin typeface="Arial" panose="020B0604020202020204" pitchFamily="34" charset="0"/>
                <a:cs typeface="Arial" panose="020B0604020202020204" pitchFamily="34" charset="0"/>
              </a:rPr>
              <a:t>That's not always the case, however, because many companies don't take an integrated approach to managing imports.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a:t>
            </a:r>
            <a:r>
              <a:rPr lang="en-GB" dirty="0">
                <a:latin typeface="Arial" panose="020B0604020202020204" pitchFamily="34" charset="0"/>
                <a:cs typeface="Arial" panose="020B0604020202020204" pitchFamily="34" charset="0"/>
              </a:rPr>
              <a:t>At some companies, customs people and logistics people do not communicate," Gould says. "Or, if they do, the communications are ineffective.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As </a:t>
            </a:r>
            <a:r>
              <a:rPr lang="en-GB" dirty="0">
                <a:latin typeface="Arial" panose="020B0604020202020204" pitchFamily="34" charset="0"/>
                <a:cs typeface="Arial" panose="020B0604020202020204" pitchFamily="34" charset="0"/>
              </a:rPr>
              <a:t>a result, the total picture tends to get lost, so companies may not have a true idea of what it really costs to move product across multiple borders through their supply chain</a:t>
            </a:r>
            <a:r>
              <a:rPr lang="en-GB" dirty="0" smtClean="0">
                <a:latin typeface="Arial" panose="020B0604020202020204" pitchFamily="34" charset="0"/>
                <a:cs typeface="Arial" panose="020B0604020202020204" pitchFamily="34" charset="0"/>
              </a:rPr>
              <a:t>.“</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Here's what you need to know to optimize imports and speed cycle time while complying with increased regulatory requirements</a:t>
            </a:r>
            <a:r>
              <a:rPr lang="en-GB" dirty="0" smtClean="0">
                <a:latin typeface="Arial" panose="020B0604020202020204" pitchFamily="34" charset="0"/>
                <a:cs typeface="Arial" panose="020B0604020202020204" pitchFamily="34" charset="0"/>
              </a:rPr>
              <a:t>.</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Effectively managing imports, Gould says, requires understanding the three flows that are involved in the process:</a:t>
            </a:r>
          </a:p>
        </p:txBody>
      </p:sp>
    </p:spTree>
    <p:extLst>
      <p:ext uri="{BB962C8B-B14F-4D97-AF65-F5344CB8AC3E}">
        <p14:creationId xmlns:p14="http://schemas.microsoft.com/office/powerpoint/2010/main" val="3831695606"/>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95536" y="332657"/>
            <a:ext cx="8208912" cy="8679299"/>
          </a:xfrm>
          <a:prstGeom prst="rect">
            <a:avLst/>
          </a:prstGeom>
        </p:spPr>
        <p:txBody>
          <a:bodyPr wrap="square">
            <a:spAutoFit/>
          </a:bodyPr>
          <a:lstStyle/>
          <a:p>
            <a:pPr algn="just"/>
            <a:r>
              <a:rPr lang="en-GB" b="1" dirty="0">
                <a:latin typeface="Arial" panose="020B0604020202020204" pitchFamily="34" charset="0"/>
                <a:cs typeface="Arial" panose="020B0604020202020204" pitchFamily="34" charset="0"/>
              </a:rPr>
              <a:t>Information flow.</a:t>
            </a:r>
            <a:r>
              <a:rPr lang="en-GB" dirty="0">
                <a:latin typeface="Arial" panose="020B0604020202020204" pitchFamily="34" charset="0"/>
                <a:cs typeface="Arial" panose="020B0604020202020204" pitchFamily="34" charset="0"/>
              </a:rPr>
              <a:t> Managing imports depends on effectively managing information. "Logisticians must understand what data needs to move when and where in order to make international transactions happen effectively," says Gould. Information flow also involves understanding taxes, tariffs, and other elements of trade compliance, as well as security regulations</a:t>
            </a:r>
            <a:r>
              <a:rPr lang="en-GB" dirty="0" smtClean="0">
                <a:latin typeface="Arial" panose="020B0604020202020204" pitchFamily="34" charset="0"/>
                <a:cs typeface="Arial" panose="020B0604020202020204" pitchFamily="34" charset="0"/>
              </a:rPr>
              <a:t>.</a:t>
            </a:r>
          </a:p>
          <a:p>
            <a:pPr algn="just"/>
            <a:endParaRPr lang="en-GB" dirty="0">
              <a:latin typeface="Arial" panose="020B0604020202020204" pitchFamily="34" charset="0"/>
              <a:cs typeface="Arial" panose="020B0604020202020204" pitchFamily="34" charset="0"/>
            </a:endParaRPr>
          </a:p>
          <a:p>
            <a:pPr algn="just"/>
            <a:r>
              <a:rPr lang="en-GB" b="1" dirty="0">
                <a:latin typeface="Arial" panose="020B0604020202020204" pitchFamily="34" charset="0"/>
                <a:cs typeface="Arial" panose="020B0604020202020204" pitchFamily="34" charset="0"/>
              </a:rPr>
              <a:t>Fiscal flow.</a:t>
            </a:r>
            <a:r>
              <a:rPr lang="en-GB" dirty="0">
                <a:latin typeface="Arial" panose="020B0604020202020204" pitchFamily="34" charset="0"/>
                <a:cs typeface="Arial" panose="020B0604020202020204" pitchFamily="34" charset="0"/>
              </a:rPr>
              <a:t> "Financial transactions have become more and more complex," notes Shanna O'Brien, customs compliance director for Honeywell International Inc., Phoenix. "There's a lot of room to stumble, so you have to be very savvy."</a:t>
            </a:r>
          </a:p>
          <a:p>
            <a:pPr algn="just"/>
            <a:r>
              <a:rPr lang="en-GB" dirty="0">
                <a:latin typeface="Arial" panose="020B0604020202020204" pitchFamily="34" charset="0"/>
                <a:cs typeface="Arial" panose="020B0604020202020204" pitchFamily="34" charset="0"/>
              </a:rPr>
              <a:t>Understanding fiscal flow means knowing who needs to be paid—including suppliers, customs and tax authorities, 3PLs, packers and others—as well as when and how they need to be paid.    "If you don't pay them at the right time, in the right way, your goods could be stopped. Or you could have supply chain interruptions leading to use of premium freight services or, worse, loss of customer relationships," Gould warns</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47269867"/>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07504" y="476671"/>
            <a:ext cx="8640960" cy="5632311"/>
          </a:xfrm>
          <a:prstGeom prst="rect">
            <a:avLst/>
          </a:prstGeom>
        </p:spPr>
        <p:txBody>
          <a:bodyPr wrap="square">
            <a:spAutoFit/>
          </a:bodyPr>
          <a:lstStyle/>
          <a:p>
            <a:pPr algn="just"/>
            <a:r>
              <a:rPr lang="en-GB" b="1" dirty="0">
                <a:latin typeface="Arial" panose="020B0604020202020204" pitchFamily="34" charset="0"/>
                <a:cs typeface="Arial" panose="020B0604020202020204" pitchFamily="34" charset="0"/>
              </a:rPr>
              <a:t>Physical flow.</a:t>
            </a:r>
            <a:r>
              <a:rPr lang="en-GB" dirty="0">
                <a:latin typeface="Arial" panose="020B0604020202020204" pitchFamily="34" charset="0"/>
                <a:cs typeface="Arial" panose="020B0604020202020204" pitchFamily="34" charset="0"/>
              </a:rPr>
              <a:t> Understanding the physical movement of goods means accurately knowing how and where your goods will move, how they'll be handled, where they'll be stored, and the costs associated with this</a:t>
            </a:r>
            <a:r>
              <a:rPr lang="en-GB" dirty="0" smtClean="0">
                <a:latin typeface="Arial" panose="020B0604020202020204" pitchFamily="34" charset="0"/>
                <a:cs typeface="Arial" panose="020B0604020202020204" pitchFamily="34" charset="0"/>
              </a:rPr>
              <a:t>.</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"Every time someone touches your goods—whether loading, unloading, or inspecting them—it adds costs and increases the likelihood of damage or pilferage," Gould says.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In </a:t>
            </a:r>
            <a:r>
              <a:rPr lang="en-GB" dirty="0">
                <a:latin typeface="Arial" panose="020B0604020202020204" pitchFamily="34" charset="0"/>
                <a:cs typeface="Arial" panose="020B0604020202020204" pitchFamily="34" charset="0"/>
              </a:rPr>
              <a:t>addition, make sure you know what condition your goods will be in from source to ultimate consumer (such as sitting on a dock awaiting inspection), so that you can ensure appropriate packaging</a:t>
            </a:r>
            <a:r>
              <a:rPr lang="en-GB" dirty="0" smtClean="0">
                <a:latin typeface="Arial" panose="020B0604020202020204" pitchFamily="34" charset="0"/>
                <a:cs typeface="Arial" panose="020B0604020202020204" pitchFamily="34" charset="0"/>
              </a:rPr>
              <a:t>.</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Understanding the physical flow also means having a true picture of timing. "If you bring in goods from China via ocean freight, they may be locked in a box for 20-plus days and you can't touch them," Gould says.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a:t>
            </a:r>
            <a:r>
              <a:rPr lang="en-GB" dirty="0">
                <a:latin typeface="Arial" panose="020B0604020202020204" pitchFamily="34" charset="0"/>
                <a:cs typeface="Arial" panose="020B0604020202020204" pitchFamily="34" charset="0"/>
              </a:rPr>
              <a:t>If you haven't built into your planning the time when you can't touch your freight—whether it's on the water, in the belly of an airplane, or sitting in a customs warehouse—you may run into a situation where you don't have the goods you need."</a:t>
            </a:r>
          </a:p>
        </p:txBody>
      </p:sp>
    </p:spTree>
    <p:extLst>
      <p:ext uri="{BB962C8B-B14F-4D97-AF65-F5344CB8AC3E}">
        <p14:creationId xmlns:p14="http://schemas.microsoft.com/office/powerpoint/2010/main" val="4091088440"/>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23528" y="197346"/>
            <a:ext cx="8496944" cy="5909310"/>
          </a:xfrm>
          <a:prstGeom prst="rect">
            <a:avLst/>
          </a:prstGeom>
        </p:spPr>
        <p:txBody>
          <a:bodyPr wrap="square">
            <a:spAutoFit/>
          </a:bodyPr>
          <a:lstStyle/>
          <a:p>
            <a:pPr algn="just"/>
            <a:r>
              <a:rPr lang="en-GB" dirty="0">
                <a:latin typeface="Arial" panose="020B0604020202020204" pitchFamily="34" charset="0"/>
                <a:cs typeface="Arial" panose="020B0604020202020204" pitchFamily="34" charset="0"/>
              </a:rPr>
              <a:t>Obeying the </a:t>
            </a:r>
            <a:r>
              <a:rPr lang="en-GB" dirty="0" smtClean="0">
                <a:latin typeface="Arial" panose="020B0604020202020204" pitchFamily="34" charset="0"/>
                <a:cs typeface="Arial" panose="020B0604020202020204" pitchFamily="34" charset="0"/>
              </a:rPr>
              <a:t>Rules.</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In addition to understanding the supply chain implications of international trade, importers also must keep abreast of evolving customs regulations.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In </a:t>
            </a:r>
            <a:r>
              <a:rPr lang="en-GB" dirty="0">
                <a:latin typeface="Arial" panose="020B0604020202020204" pitchFamily="34" charset="0"/>
                <a:cs typeface="Arial" panose="020B0604020202020204" pitchFamily="34" charset="0"/>
              </a:rPr>
              <a:t>the post-Sept. 11 world, "the customs administration is focused more on security than anything else," says George Weise, a former customs commissioner who is now vice president of global trade compliance for </a:t>
            </a:r>
            <a:r>
              <a:rPr lang="en-GB" dirty="0" err="1">
                <a:latin typeface="Arial" panose="020B0604020202020204" pitchFamily="34" charset="0"/>
                <a:cs typeface="Arial" panose="020B0604020202020204" pitchFamily="34" charset="0"/>
              </a:rPr>
              <a:t>Vastera</a:t>
            </a:r>
            <a:r>
              <a:rPr lang="en-GB" dirty="0">
                <a:latin typeface="Arial" panose="020B0604020202020204" pitchFamily="34" charset="0"/>
                <a:cs typeface="Arial" panose="020B0604020202020204" pitchFamily="34" charset="0"/>
              </a:rPr>
              <a:t>, a global trade management software company based in Dulles, Va.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Customs, renamed the U.S. Bureau of Customs and Border Protection (CBP), has been moved to the Department of Homeland Security.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a:t>
            </a:r>
            <a:r>
              <a:rPr lang="en-GB" dirty="0">
                <a:latin typeface="Arial" panose="020B0604020202020204" pitchFamily="34" charset="0"/>
                <a:cs typeface="Arial" panose="020B0604020202020204" pitchFamily="34" charset="0"/>
              </a:rPr>
              <a:t>Its principal mission and goal is to protect against terrorism and terrorist organizations, and secondly to protect the flow of legitimate trade," says Weise.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The foundation for CBP programs such as the 24-Hour Rule "is what Customs perceives as the threat that terrorists will infiltrate a legitimate cargo container and place in it a weapon of mass destruction," he says.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61355077"/>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07504" y="188640"/>
            <a:ext cx="8856984" cy="3970318"/>
          </a:xfrm>
          <a:prstGeom prst="rect">
            <a:avLst/>
          </a:prstGeom>
        </p:spPr>
        <p:txBody>
          <a:bodyPr wrap="square">
            <a:spAutoFit/>
          </a:bodyPr>
          <a:lstStyle/>
          <a:p>
            <a:pPr algn="just"/>
            <a:r>
              <a:rPr lang="en-GB" dirty="0">
                <a:latin typeface="Arial" panose="020B0604020202020204" pitchFamily="34" charset="0"/>
                <a:cs typeface="Arial" panose="020B0604020202020204" pitchFamily="34" charset="0"/>
              </a:rPr>
              <a:t>The threat is real; the means and methods of infiltrating containers exist today. As a result, Weise notes, "Customs is trying to push the perimeters of </a:t>
            </a:r>
            <a:r>
              <a:rPr lang="en-GB" dirty="0" smtClean="0">
                <a:latin typeface="Arial" panose="020B0604020202020204" pitchFamily="34" charset="0"/>
                <a:cs typeface="Arial" panose="020B0604020202020204" pitchFamily="34" charset="0"/>
              </a:rPr>
              <a:t>defence </a:t>
            </a:r>
            <a:r>
              <a:rPr lang="en-GB" dirty="0">
                <a:latin typeface="Arial" panose="020B0604020202020204" pitchFamily="34" charset="0"/>
                <a:cs typeface="Arial" panose="020B0604020202020204" pitchFamily="34" charset="0"/>
              </a:rPr>
              <a:t>outward" to increase the likelihood that potential threats will be identified before they reach ports of entry.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Through its Customs-Trade Partnership Against Terrorism (C-TPAT) program, Customs is asking the business community to help secure the supply chain against terrorism by undertaking self-assessment, using C-TPAT security guidelines, and implementing a supply chain security program.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Members </a:t>
            </a:r>
            <a:r>
              <a:rPr lang="en-GB" dirty="0">
                <a:latin typeface="Arial" panose="020B0604020202020204" pitchFamily="34" charset="0"/>
                <a:cs typeface="Arial" panose="020B0604020202020204" pitchFamily="34" charset="0"/>
              </a:rPr>
              <a:t>of C-TPAT can expect fewer inspections and what Customs calls "an emphasis on self-policing," rather than on customs verifications</a:t>
            </a:r>
            <a:r>
              <a:rPr lang="en-GB" dirty="0" smtClean="0"/>
              <a:t>.</a:t>
            </a:r>
          </a:p>
          <a:p>
            <a:pPr algn="just"/>
            <a:endParaRPr lang="en-GB" dirty="0"/>
          </a:p>
          <a:p>
            <a:pPr algn="just"/>
            <a:endParaRPr lang="en-GB" dirty="0"/>
          </a:p>
        </p:txBody>
      </p:sp>
    </p:spTree>
    <p:extLst>
      <p:ext uri="{BB962C8B-B14F-4D97-AF65-F5344CB8AC3E}">
        <p14:creationId xmlns:p14="http://schemas.microsoft.com/office/powerpoint/2010/main" val="794217514"/>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95536" y="197346"/>
            <a:ext cx="8136904" cy="5909310"/>
          </a:xfrm>
          <a:prstGeom prst="rect">
            <a:avLst/>
          </a:prstGeom>
        </p:spPr>
        <p:txBody>
          <a:bodyPr wrap="square">
            <a:spAutoFit/>
          </a:bodyPr>
          <a:lstStyle/>
          <a:p>
            <a:pPr algn="just"/>
            <a:r>
              <a:rPr lang="en-GB" dirty="0">
                <a:latin typeface="Arial" panose="020B0604020202020204" pitchFamily="34" charset="0"/>
                <a:cs typeface="Arial" panose="020B0604020202020204" pitchFamily="34" charset="0"/>
              </a:rPr>
              <a:t>While becoming C-TPAT certified may take weeks or months, depending on the size and complexity of a company and its imports, investing in certification is well worthwhile.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"Any company that regularly imports goods into the United States and is not participating in C-TPAT is making a big mistake," says Stephen Gould.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Failure </a:t>
            </a:r>
            <a:r>
              <a:rPr lang="en-GB" dirty="0">
                <a:latin typeface="Arial" panose="020B0604020202020204" pitchFamily="34" charset="0"/>
                <a:cs typeface="Arial" panose="020B0604020202020204" pitchFamily="34" charset="0"/>
              </a:rPr>
              <a:t>to become certified can result in missed delivery dates, use of costly premium transportation, and increased cycle times.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If </a:t>
            </a:r>
            <a:r>
              <a:rPr lang="en-GB" dirty="0">
                <a:latin typeface="Arial" panose="020B0604020202020204" pitchFamily="34" charset="0"/>
                <a:cs typeface="Arial" panose="020B0604020202020204" pitchFamily="34" charset="0"/>
              </a:rPr>
              <a:t>your </a:t>
            </a:r>
            <a:r>
              <a:rPr lang="en-GB" dirty="0" smtClean="0">
                <a:latin typeface="Arial" panose="020B0604020202020204" pitchFamily="34" charset="0"/>
                <a:cs typeface="Arial" panose="020B0604020202020204" pitchFamily="34" charset="0"/>
              </a:rPr>
              <a:t>organisation </a:t>
            </a:r>
            <a:r>
              <a:rPr lang="en-GB" dirty="0">
                <a:latin typeface="Arial" panose="020B0604020202020204" pitchFamily="34" charset="0"/>
                <a:cs typeface="Arial" panose="020B0604020202020204" pitchFamily="34" charset="0"/>
              </a:rPr>
              <a:t>doesn't have the time or resources required to become certified, Gould advises working with a third party, such as a customs lawyer or broker, to get it done.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Another key program is Custom's Cargo Security Initiative, under which U.S. Customs officials based in major ports around the world perform risk analysis of shipments before they're loaded.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This </a:t>
            </a:r>
            <a:r>
              <a:rPr lang="en-GB" dirty="0">
                <a:latin typeface="Arial" panose="020B0604020202020204" pitchFamily="34" charset="0"/>
                <a:cs typeface="Arial" panose="020B0604020202020204" pitchFamily="34" charset="0"/>
              </a:rPr>
              <a:t>process requires having advance information on material that is being sent, as dictated by the 24-Hour Advance Notification Rule.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83501069"/>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51520" y="404664"/>
            <a:ext cx="8568952" cy="5355312"/>
          </a:xfrm>
          <a:prstGeom prst="rect">
            <a:avLst/>
          </a:prstGeom>
        </p:spPr>
        <p:txBody>
          <a:bodyPr wrap="square">
            <a:spAutoFit/>
          </a:bodyPr>
          <a:lstStyle/>
          <a:p>
            <a:pPr algn="just"/>
            <a:r>
              <a:rPr lang="en-GB" dirty="0">
                <a:latin typeface="Arial" panose="020B0604020202020204" pitchFamily="34" charset="0"/>
                <a:cs typeface="Arial" panose="020B0604020202020204" pitchFamily="34" charset="0"/>
              </a:rPr>
              <a:t>Technology such as global trade tools can also provide the information needed to improve decision-making.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Especially </a:t>
            </a:r>
            <a:r>
              <a:rPr lang="en-GB" dirty="0">
                <a:latin typeface="Arial" panose="020B0604020202020204" pitchFamily="34" charset="0"/>
                <a:cs typeface="Arial" panose="020B0604020202020204" pitchFamily="34" charset="0"/>
              </a:rPr>
              <a:t>valuable are landed cost modules that help calculate total landed cost.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When </a:t>
            </a:r>
            <a:r>
              <a:rPr lang="en-GB" dirty="0">
                <a:latin typeface="Arial" panose="020B0604020202020204" pitchFamily="34" charset="0"/>
                <a:cs typeface="Arial" panose="020B0604020202020204" pitchFamily="34" charset="0"/>
              </a:rPr>
              <a:t>evaluating such tools, look for those that include factors such as time, inventory, transportation rates, duty, and accessorial charges.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While global trade management tools can help automate and facilitate the importing process, "don't assume that the tool will take care of everything," Gould says.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a:t>
            </a:r>
            <a:r>
              <a:rPr lang="en-GB" dirty="0">
                <a:latin typeface="Arial" panose="020B0604020202020204" pitchFamily="34" charset="0"/>
                <a:cs typeface="Arial" panose="020B0604020202020204" pitchFamily="34" charset="0"/>
              </a:rPr>
              <a:t>People tend to make major logistics changes, then forget about them</a:t>
            </a:r>
            <a:r>
              <a:rPr lang="en-GB" dirty="0" smtClean="0">
                <a:latin typeface="Arial" panose="020B0604020202020204" pitchFamily="34" charset="0"/>
                <a:cs typeface="Arial" panose="020B0604020202020204" pitchFamily="34" charset="0"/>
              </a:rPr>
              <a:t>.</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But </a:t>
            </a:r>
            <a:r>
              <a:rPr lang="en-GB" dirty="0">
                <a:latin typeface="Arial" panose="020B0604020202020204" pitchFamily="34" charset="0"/>
                <a:cs typeface="Arial" panose="020B0604020202020204" pitchFamily="34" charset="0"/>
              </a:rPr>
              <a:t>duty and freight rates, economic conditions, and the values of currency change.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"You need to put in place a process to review international logistics decisions on a regular basis," he says. </a:t>
            </a:r>
          </a:p>
        </p:txBody>
      </p:sp>
    </p:spTree>
    <p:extLst>
      <p:ext uri="{BB962C8B-B14F-4D97-AF65-F5344CB8AC3E}">
        <p14:creationId xmlns:p14="http://schemas.microsoft.com/office/powerpoint/2010/main" val="782415399"/>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51520" y="260648"/>
            <a:ext cx="8136904" cy="5447645"/>
          </a:xfrm>
          <a:prstGeom prst="rect">
            <a:avLst/>
          </a:prstGeom>
        </p:spPr>
        <p:txBody>
          <a:bodyPr wrap="square">
            <a:spAutoFit/>
          </a:bodyPr>
          <a:lstStyle/>
          <a:p>
            <a:pPr algn="just"/>
            <a:r>
              <a:rPr lang="en-GB" sz="2400" b="1" u="sng" dirty="0">
                <a:latin typeface="Arial" panose="020B0604020202020204" pitchFamily="34" charset="0"/>
                <a:cs typeface="Arial" panose="020B0604020202020204" pitchFamily="34" charset="0"/>
              </a:rPr>
              <a:t>Exporters</a:t>
            </a:r>
            <a:r>
              <a:rPr lang="en-GB" sz="2400" dirty="0">
                <a:latin typeface="Arial" panose="020B0604020202020204" pitchFamily="34" charset="0"/>
                <a:cs typeface="Arial" panose="020B0604020202020204" pitchFamily="34" charset="0"/>
              </a:rPr>
              <a:t> </a:t>
            </a:r>
          </a:p>
          <a:p>
            <a:pPr algn="just"/>
            <a:r>
              <a:rPr lang="en-GB" dirty="0">
                <a:latin typeface="Arial" panose="020B0604020202020204" pitchFamily="34" charset="0"/>
                <a:cs typeface="Arial" panose="020B0604020202020204" pitchFamily="34" charset="0"/>
              </a:rPr>
              <a:t> </a:t>
            </a:r>
          </a:p>
          <a:p>
            <a:pPr algn="just"/>
            <a:r>
              <a:rPr lang="en-GB" dirty="0">
                <a:latin typeface="Arial" panose="020B0604020202020204" pitchFamily="34" charset="0"/>
                <a:cs typeface="Arial" panose="020B0604020202020204" pitchFamily="34" charset="0"/>
              </a:rPr>
              <a:t>Here is your essential checklist for exporting goods from the </a:t>
            </a:r>
            <a:r>
              <a:rPr lang="en-GB" dirty="0" smtClean="0">
                <a:latin typeface="Arial" panose="020B0604020202020204" pitchFamily="34" charset="0"/>
                <a:cs typeface="Arial" panose="020B0604020202020204" pitchFamily="34" charset="0"/>
              </a:rPr>
              <a:t>UK.</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Q: I am a UK manufacturer and considering exporting for the very first time. What are the key steps to achieving this</a:t>
            </a:r>
            <a:r>
              <a:rPr lang="en-GB" dirty="0" smtClean="0">
                <a:latin typeface="Arial" panose="020B0604020202020204" pitchFamily="34" charset="0"/>
                <a:cs typeface="Arial" panose="020B0604020202020204" pitchFamily="34" charset="0"/>
              </a:rPr>
              <a:t>?</a:t>
            </a:r>
          </a:p>
          <a:p>
            <a:pPr algn="just"/>
            <a:endParaRPr lang="en-GB" dirty="0">
              <a:latin typeface="Arial" panose="020B0604020202020204" pitchFamily="34" charset="0"/>
              <a:cs typeface="Arial" panose="020B0604020202020204" pitchFamily="34" charset="0"/>
            </a:endParaRPr>
          </a:p>
          <a:p>
            <a:pPr algn="just"/>
            <a:r>
              <a:rPr lang="en-GB" cap="all" dirty="0">
                <a:latin typeface="Arial" panose="020B0604020202020204" pitchFamily="34" charset="0"/>
                <a:cs typeface="Arial" panose="020B0604020202020204" pitchFamily="34" charset="0"/>
              </a:rPr>
              <a:t>Ian Walker – Managing Director 3P Logistics shares his experience.</a:t>
            </a:r>
            <a:r>
              <a:rPr lang="en-GB" dirty="0">
                <a:latin typeface="Arial" panose="020B0604020202020204" pitchFamily="34" charset="0"/>
                <a:cs typeface="Arial" panose="020B0604020202020204" pitchFamily="34" charset="0"/>
              </a:rPr>
              <a:t> o </a:t>
            </a:r>
            <a:r>
              <a:rPr lang="en-GB" b="1" dirty="0" err="1">
                <a:latin typeface="Arial" panose="020B0604020202020204" pitchFamily="34" charset="0"/>
                <a:cs typeface="Arial" panose="020B0604020202020204" pitchFamily="34" charset="0"/>
                <a:hlinkClick r:id="rId2"/>
              </a:rPr>
              <a:t>ExportSavvy</a:t>
            </a:r>
            <a:endParaRPr lang="en-GB" dirty="0">
              <a:latin typeface="Arial" panose="020B0604020202020204" pitchFamily="34" charset="0"/>
              <a:cs typeface="Arial" panose="020B0604020202020204" pitchFamily="34" charset="0"/>
            </a:endParaRPr>
          </a:p>
          <a:p>
            <a:pPr algn="just"/>
            <a:r>
              <a:rPr lang="en-GB" cap="all" dirty="0">
                <a:latin typeface="Arial" panose="020B0604020202020204" pitchFamily="34" charset="0"/>
                <a:cs typeface="Arial" panose="020B0604020202020204" pitchFamily="34" charset="0"/>
              </a:rPr>
              <a:t> </a:t>
            </a:r>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If you`re a fist time exporter (FTE) it can be both an exciting and somewhat daunting experience.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With </a:t>
            </a:r>
            <a:r>
              <a:rPr lang="en-GB" dirty="0">
                <a:latin typeface="Arial" panose="020B0604020202020204" pitchFamily="34" charset="0"/>
                <a:cs typeface="Arial" panose="020B0604020202020204" pitchFamily="34" charset="0"/>
              </a:rPr>
              <a:t>demand for British goods at an all-time high and a range of government funded support at your disposal there has simply never been a better time to be exporting from the UK</a:t>
            </a:r>
            <a:r>
              <a:rPr lang="en-GB" dirty="0" smtClean="0">
                <a:latin typeface="Arial" panose="020B0604020202020204" pitchFamily="34" charset="0"/>
                <a:cs typeface="Arial" panose="020B0604020202020204" pitchFamily="34" charset="0"/>
              </a:rPr>
              <a:t>.</a:t>
            </a:r>
          </a:p>
          <a:p>
            <a:pPr algn="just"/>
            <a:endParaRPr lang="en-GB" dirty="0">
              <a:latin typeface="Arial" panose="020B0604020202020204" pitchFamily="34" charset="0"/>
              <a:cs typeface="Arial" panose="020B0604020202020204" pitchFamily="34" charset="0"/>
            </a:endParaRPr>
          </a:p>
          <a:p>
            <a:pPr algn="just"/>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76856783"/>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116632"/>
            <a:ext cx="9036496" cy="6679331"/>
          </a:xfrm>
          <a:prstGeom prst="rect">
            <a:avLst/>
          </a:prstGeom>
        </p:spPr>
        <p:txBody>
          <a:bodyPr wrap="square">
            <a:spAutoFit/>
          </a:bodyPr>
          <a:lstStyle/>
          <a:p>
            <a:pPr algn="just"/>
            <a:r>
              <a:rPr lang="en-GB" dirty="0">
                <a:latin typeface="Arial" panose="020B0604020202020204" pitchFamily="34" charset="0"/>
                <a:cs typeface="Arial" panose="020B0604020202020204" pitchFamily="34" charset="0"/>
              </a:rPr>
              <a:t>Once you have established overseas demand for your product(s) a number of considerations should follow:</a:t>
            </a:r>
          </a:p>
          <a:p>
            <a:pPr marL="400050" indent="-400050" algn="just">
              <a:buAutoNum type="romanUcPeriod"/>
            </a:pPr>
            <a:r>
              <a:rPr lang="en-GB" dirty="0" smtClean="0">
                <a:latin typeface="Arial" panose="020B0604020202020204" pitchFamily="34" charset="0"/>
                <a:cs typeface="Arial" panose="020B0604020202020204" pitchFamily="34" charset="0"/>
              </a:rPr>
              <a:t>Check </a:t>
            </a:r>
            <a:r>
              <a:rPr lang="en-GB" dirty="0">
                <a:latin typeface="Arial" panose="020B0604020202020204" pitchFamily="34" charset="0"/>
                <a:cs typeface="Arial" panose="020B0604020202020204" pitchFamily="34" charset="0"/>
              </a:rPr>
              <a:t>whether an export licence is </a:t>
            </a:r>
            <a:r>
              <a:rPr lang="en-GB" dirty="0" smtClean="0">
                <a:latin typeface="Arial" panose="020B0604020202020204" pitchFamily="34" charset="0"/>
                <a:cs typeface="Arial" panose="020B0604020202020204" pitchFamily="34" charset="0"/>
              </a:rPr>
              <a:t>necessary.</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Whether or not you will need an export licence for your goods will be determined by  </a:t>
            </a:r>
            <a:r>
              <a:rPr lang="en-GB" dirty="0" smtClean="0">
                <a:latin typeface="Arial" panose="020B0604020202020204" pitchFamily="34" charset="0"/>
                <a:cs typeface="Arial" panose="020B0604020202020204" pitchFamily="34" charset="0"/>
              </a:rPr>
              <a:t>four factors </a:t>
            </a:r>
            <a:r>
              <a:rPr lang="en-GB" dirty="0">
                <a:latin typeface="Arial" panose="020B0604020202020204" pitchFamily="34" charset="0"/>
                <a:cs typeface="Arial" panose="020B0604020202020204" pitchFamily="34" charset="0"/>
              </a:rPr>
              <a:t>the</a:t>
            </a:r>
            <a:r>
              <a:rPr lang="en-GB" dirty="0" smtClean="0">
                <a:latin typeface="Arial" panose="020B0604020202020204" pitchFamily="34" charset="0"/>
                <a:cs typeface="Arial" panose="020B0604020202020204" pitchFamily="34" charset="0"/>
              </a:rPr>
              <a:t>:</a:t>
            </a:r>
          </a:p>
          <a:p>
            <a:r>
              <a:rPr lang="en-GB" dirty="0">
                <a:latin typeface="Arial" panose="020B0604020202020204" pitchFamily="34" charset="0"/>
                <a:cs typeface="Arial" panose="020B0604020202020204" pitchFamily="34" charset="0"/>
              </a:rPr>
              <a:t/>
            </a:r>
            <a:br>
              <a:rPr lang="en-GB" dirty="0">
                <a:latin typeface="Arial" panose="020B0604020202020204" pitchFamily="34" charset="0"/>
                <a:cs typeface="Arial" panose="020B0604020202020204" pitchFamily="34" charset="0"/>
              </a:rPr>
            </a:br>
            <a:r>
              <a:rPr lang="en-GB" dirty="0" smtClean="0">
                <a:latin typeface="Arial" panose="020B0604020202020204" pitchFamily="34" charset="0"/>
                <a:cs typeface="Arial" panose="020B0604020202020204" pitchFamily="34" charset="0"/>
              </a:rPr>
              <a:t>The </a:t>
            </a:r>
            <a:r>
              <a:rPr lang="en-GB" dirty="0">
                <a:latin typeface="Arial" panose="020B0604020202020204" pitchFamily="34" charset="0"/>
                <a:cs typeface="Arial" panose="020B0604020202020204" pitchFamily="34" charset="0"/>
              </a:rPr>
              <a:t>nature of the goods due to be </a:t>
            </a:r>
            <a:r>
              <a:rPr lang="en-GB" dirty="0" smtClean="0">
                <a:latin typeface="Arial" panose="020B0604020202020204" pitchFamily="34" charset="0"/>
                <a:cs typeface="Arial" panose="020B0604020202020204" pitchFamily="34" charset="0"/>
              </a:rPr>
              <a:t>exported.</a:t>
            </a:r>
          </a:p>
          <a:p>
            <a:r>
              <a:rPr lang="en-GB" dirty="0">
                <a:latin typeface="Arial" panose="020B0604020202020204" pitchFamily="34" charset="0"/>
                <a:cs typeface="Arial" panose="020B0604020202020204" pitchFamily="34" charset="0"/>
              </a:rPr>
              <a:t/>
            </a:r>
            <a:br>
              <a:rPr lang="en-GB" dirty="0">
                <a:latin typeface="Arial" panose="020B0604020202020204" pitchFamily="34" charset="0"/>
                <a:cs typeface="Arial" panose="020B0604020202020204" pitchFamily="34" charset="0"/>
              </a:rPr>
            </a:br>
            <a:r>
              <a:rPr lang="en-GB" dirty="0" smtClean="0">
                <a:latin typeface="Arial" panose="020B0604020202020204" pitchFamily="34" charset="0"/>
                <a:cs typeface="Arial" panose="020B0604020202020204" pitchFamily="34" charset="0"/>
              </a:rPr>
              <a:t>The </a:t>
            </a:r>
            <a:r>
              <a:rPr lang="en-GB" dirty="0">
                <a:latin typeface="Arial" panose="020B0604020202020204" pitchFamily="34" charset="0"/>
                <a:cs typeface="Arial" panose="020B0604020202020204" pitchFamily="34" charset="0"/>
              </a:rPr>
              <a:t>destination </a:t>
            </a:r>
            <a:r>
              <a:rPr lang="en-GB" dirty="0" smtClean="0">
                <a:latin typeface="Arial" panose="020B0604020202020204" pitchFamily="34" charset="0"/>
                <a:cs typeface="Arial" panose="020B0604020202020204" pitchFamily="34" charset="0"/>
              </a:rPr>
              <a:t>concerned.</a:t>
            </a:r>
          </a:p>
          <a:p>
            <a:r>
              <a:rPr lang="en-GB" dirty="0">
                <a:latin typeface="Arial" panose="020B0604020202020204" pitchFamily="34" charset="0"/>
                <a:cs typeface="Arial" panose="020B0604020202020204" pitchFamily="34" charset="0"/>
              </a:rPr>
              <a:t/>
            </a:r>
            <a:br>
              <a:rPr lang="en-GB" dirty="0">
                <a:latin typeface="Arial" panose="020B0604020202020204" pitchFamily="34" charset="0"/>
                <a:cs typeface="Arial" panose="020B0604020202020204" pitchFamily="34" charset="0"/>
              </a:rPr>
            </a:br>
            <a:r>
              <a:rPr lang="en-GB" dirty="0" smtClean="0">
                <a:latin typeface="Arial" panose="020B0604020202020204" pitchFamily="34" charset="0"/>
                <a:cs typeface="Arial" panose="020B0604020202020204" pitchFamily="34" charset="0"/>
              </a:rPr>
              <a:t>The </a:t>
            </a:r>
            <a:r>
              <a:rPr lang="en-GB" dirty="0">
                <a:latin typeface="Arial" panose="020B0604020202020204" pitchFamily="34" charset="0"/>
                <a:cs typeface="Arial" panose="020B0604020202020204" pitchFamily="34" charset="0"/>
              </a:rPr>
              <a:t>ultimate end use of the </a:t>
            </a:r>
            <a:r>
              <a:rPr lang="en-GB" dirty="0" smtClean="0">
                <a:latin typeface="Arial" panose="020B0604020202020204" pitchFamily="34" charset="0"/>
                <a:cs typeface="Arial" panose="020B0604020202020204" pitchFamily="34" charset="0"/>
              </a:rPr>
              <a:t>goods.</a:t>
            </a:r>
          </a:p>
          <a:p>
            <a:r>
              <a:rPr lang="en-GB" dirty="0">
                <a:latin typeface="Arial" panose="020B0604020202020204" pitchFamily="34" charset="0"/>
                <a:cs typeface="Arial" panose="020B0604020202020204" pitchFamily="34" charset="0"/>
              </a:rPr>
              <a:t/>
            </a:r>
            <a:br>
              <a:rPr lang="en-GB" dirty="0">
                <a:latin typeface="Arial" panose="020B0604020202020204" pitchFamily="34" charset="0"/>
                <a:cs typeface="Arial" panose="020B0604020202020204" pitchFamily="34" charset="0"/>
              </a:rPr>
            </a:br>
            <a:r>
              <a:rPr lang="en-GB" dirty="0" smtClean="0">
                <a:latin typeface="Arial" panose="020B0604020202020204" pitchFamily="34" charset="0"/>
                <a:cs typeface="Arial" panose="020B0604020202020204" pitchFamily="34" charset="0"/>
              </a:rPr>
              <a:t>The </a:t>
            </a:r>
            <a:r>
              <a:rPr lang="en-GB" dirty="0">
                <a:latin typeface="Arial" panose="020B0604020202020204" pitchFamily="34" charset="0"/>
                <a:cs typeface="Arial" panose="020B0604020202020204" pitchFamily="34" charset="0"/>
              </a:rPr>
              <a:t>licensability of trade </a:t>
            </a:r>
            <a:r>
              <a:rPr lang="en-GB" dirty="0" smtClean="0">
                <a:latin typeface="Arial" panose="020B0604020202020204" pitchFamily="34" charset="0"/>
                <a:cs typeface="Arial" panose="020B0604020202020204" pitchFamily="34" charset="0"/>
              </a:rPr>
              <a:t>activities.</a:t>
            </a:r>
          </a:p>
          <a:p>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If your goods are classed as “controlled” then it is highly likely you will need an export license</a:t>
            </a:r>
            <a:r>
              <a:rPr lang="en-GB" dirty="0" smtClean="0">
                <a:latin typeface="Arial" panose="020B0604020202020204" pitchFamily="34" charset="0"/>
                <a:cs typeface="Arial" panose="020B0604020202020204" pitchFamily="34" charset="0"/>
              </a:rPr>
              <a:t>.</a:t>
            </a:r>
          </a:p>
          <a:p>
            <a:pPr algn="just"/>
            <a:r>
              <a:rPr lang="en-GB" dirty="0" smtClean="0">
                <a:latin typeface="Arial" panose="020B0604020202020204" pitchFamily="34" charset="0"/>
                <a:cs typeface="Arial" panose="020B0604020202020204" pitchFamily="34" charset="0"/>
              </a:rPr>
              <a:t>Check </a:t>
            </a:r>
            <a:r>
              <a:rPr lang="en-GB" dirty="0">
                <a:latin typeface="Arial" panose="020B0604020202020204" pitchFamily="34" charset="0"/>
                <a:cs typeface="Arial" panose="020B0604020202020204" pitchFamily="34" charset="0"/>
              </a:rPr>
              <a:t>the understanding of the terms on which you have offered the </a:t>
            </a:r>
            <a:r>
              <a:rPr lang="en-GB" dirty="0" smtClean="0">
                <a:latin typeface="Arial" panose="020B0604020202020204" pitchFamily="34" charset="0"/>
                <a:cs typeface="Arial" panose="020B0604020202020204" pitchFamily="34" charset="0"/>
              </a:rPr>
              <a:t>goods.</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When dealing with overseas businesses leave nothing to chance. The cultures and ways of working differ greatly by region. It is therefore essential that the terms of trade are agreed, understood and legally binding in advance. These agreed trading terms should cover all bases including your web site (terms and conditions), verbal agreement, email exchange and above all written and signed documentation.</a:t>
            </a:r>
          </a:p>
        </p:txBody>
      </p:sp>
    </p:spTree>
    <p:extLst>
      <p:ext uri="{BB962C8B-B14F-4D97-AF65-F5344CB8AC3E}">
        <p14:creationId xmlns:p14="http://schemas.microsoft.com/office/powerpoint/2010/main" val="426240590"/>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07504" y="188640"/>
            <a:ext cx="8784976" cy="6463308"/>
          </a:xfrm>
          <a:prstGeom prst="rect">
            <a:avLst/>
          </a:prstGeom>
        </p:spPr>
        <p:txBody>
          <a:bodyPr wrap="square">
            <a:spAutoFit/>
          </a:bodyPr>
          <a:lstStyle/>
          <a:p>
            <a:pPr algn="just"/>
            <a:r>
              <a:rPr lang="en-GB" dirty="0">
                <a:latin typeface="Arial" panose="020B0604020202020204" pitchFamily="34" charset="0"/>
                <a:cs typeface="Arial" panose="020B0604020202020204" pitchFamily="34" charset="0"/>
              </a:rPr>
              <a:t>If your goods are classed as “controlled” then it is highly likely you will need an export license</a:t>
            </a:r>
            <a:r>
              <a:rPr lang="en-GB" dirty="0" smtClean="0">
                <a:latin typeface="Arial" panose="020B0604020202020204" pitchFamily="34" charset="0"/>
                <a:cs typeface="Arial" panose="020B0604020202020204" pitchFamily="34" charset="0"/>
              </a:rPr>
              <a:t>.</a:t>
            </a:r>
          </a:p>
          <a:p>
            <a:endParaRPr lang="en-GB" dirty="0">
              <a:latin typeface="Arial" panose="020B0604020202020204" pitchFamily="34" charset="0"/>
              <a:cs typeface="Arial" panose="020B0604020202020204" pitchFamily="34" charset="0"/>
            </a:endParaRPr>
          </a:p>
          <a:p>
            <a:r>
              <a:rPr lang="en-GB" dirty="0" smtClean="0">
                <a:latin typeface="Arial" panose="020B0604020202020204" pitchFamily="34" charset="0"/>
                <a:cs typeface="Arial" panose="020B0604020202020204" pitchFamily="34" charset="0"/>
              </a:rPr>
              <a:t>Check </a:t>
            </a:r>
            <a:r>
              <a:rPr lang="en-GB" dirty="0">
                <a:latin typeface="Arial" panose="020B0604020202020204" pitchFamily="34" charset="0"/>
                <a:cs typeface="Arial" panose="020B0604020202020204" pitchFamily="34" charset="0"/>
              </a:rPr>
              <a:t>how big the finished order will be</a:t>
            </a:r>
            <a:r>
              <a:rPr lang="en-GB" dirty="0" smtClean="0">
                <a:latin typeface="Arial" panose="020B0604020202020204" pitchFamily="34" charset="0"/>
                <a:cs typeface="Arial" panose="020B0604020202020204" pitchFamily="34" charset="0"/>
              </a:rPr>
              <a:t>?</a:t>
            </a:r>
          </a:p>
          <a:p>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The actual size of your shipment is required for shipping quotations and for documentation purposes.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This </a:t>
            </a:r>
            <a:r>
              <a:rPr lang="en-GB" dirty="0">
                <a:latin typeface="Arial" panose="020B0604020202020204" pitchFamily="34" charset="0"/>
                <a:cs typeface="Arial" panose="020B0604020202020204" pitchFamily="34" charset="0"/>
              </a:rPr>
              <a:t>is normally measured and documented in cubic feet or cubic metres.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You </a:t>
            </a:r>
            <a:r>
              <a:rPr lang="en-GB" dirty="0">
                <a:latin typeface="Arial" panose="020B0604020202020204" pitchFamily="34" charset="0"/>
                <a:cs typeface="Arial" panose="020B0604020202020204" pitchFamily="34" charset="0"/>
              </a:rPr>
              <a:t>will also need to establish what type of packaging you need to secure the products to ensure the goods are not damaged in transit.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A </a:t>
            </a:r>
            <a:r>
              <a:rPr lang="en-GB" dirty="0">
                <a:latin typeface="Arial" panose="020B0604020202020204" pitchFamily="34" charset="0"/>
                <a:cs typeface="Arial" panose="020B0604020202020204" pitchFamily="34" charset="0"/>
              </a:rPr>
              <a:t>freight forwarder should be able to help with both the freight calculation and also provide guidance on transit packaging</a:t>
            </a:r>
            <a:r>
              <a:rPr lang="en-GB" dirty="0" smtClean="0">
                <a:latin typeface="Arial" panose="020B0604020202020204" pitchFamily="34" charset="0"/>
                <a:cs typeface="Arial" panose="020B0604020202020204" pitchFamily="34" charset="0"/>
              </a:rPr>
              <a:t>.</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Check </a:t>
            </a:r>
            <a:r>
              <a:rPr lang="en-GB" dirty="0">
                <a:latin typeface="Arial" panose="020B0604020202020204" pitchFamily="34" charset="0"/>
                <a:cs typeface="Arial" panose="020B0604020202020204" pitchFamily="34" charset="0"/>
              </a:rPr>
              <a:t>that you adequate freight </a:t>
            </a:r>
            <a:r>
              <a:rPr lang="en-GB" dirty="0" smtClean="0">
                <a:latin typeface="Arial" panose="020B0604020202020204" pitchFamily="34" charset="0"/>
                <a:cs typeface="Arial" panose="020B0604020202020204" pitchFamily="34" charset="0"/>
              </a:rPr>
              <a:t>insurance</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You always have the option of not insuring your cargo but you may find that the repercussions are much more wide spread than you think.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Insurance </a:t>
            </a:r>
            <a:r>
              <a:rPr lang="en-GB" dirty="0">
                <a:latin typeface="Arial" panose="020B0604020202020204" pitchFamily="34" charset="0"/>
                <a:cs typeface="Arial" panose="020B0604020202020204" pitchFamily="34" charset="0"/>
              </a:rPr>
              <a:t>comes in many shapes and sizes so take the necessary time to determine the right insurance for you as this may differ by the nature of each consignment:</a:t>
            </a:r>
          </a:p>
        </p:txBody>
      </p:sp>
    </p:spTree>
    <p:extLst>
      <p:ext uri="{BB962C8B-B14F-4D97-AF65-F5344CB8AC3E}">
        <p14:creationId xmlns:p14="http://schemas.microsoft.com/office/powerpoint/2010/main" val="1707222543"/>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51520" y="548681"/>
            <a:ext cx="8568952" cy="4524315"/>
          </a:xfrm>
          <a:prstGeom prst="rect">
            <a:avLst/>
          </a:prstGeom>
        </p:spPr>
        <p:txBody>
          <a:bodyPr wrap="square">
            <a:spAutoFit/>
          </a:bodyPr>
          <a:lstStyle/>
          <a:p>
            <a:pPr algn="just"/>
            <a:r>
              <a:rPr lang="en-GB" b="1" dirty="0">
                <a:latin typeface="Arial" panose="020B0604020202020204" pitchFamily="34" charset="0"/>
                <a:cs typeface="Arial" panose="020B0604020202020204" pitchFamily="34" charset="0"/>
              </a:rPr>
              <a:t>Main areas of </a:t>
            </a:r>
            <a:r>
              <a:rPr lang="en-GB" b="1" dirty="0" smtClean="0">
                <a:latin typeface="Arial" panose="020B0604020202020204" pitchFamily="34" charset="0"/>
                <a:cs typeface="Arial" panose="020B0604020202020204" pitchFamily="34" charset="0"/>
              </a:rPr>
              <a:t>insurance</a:t>
            </a:r>
            <a:r>
              <a:rPr lang="en-GB" dirty="0" smtClean="0">
                <a:latin typeface="Arial" panose="020B0604020202020204" pitchFamily="34" charset="0"/>
                <a:cs typeface="Arial" panose="020B0604020202020204" pitchFamily="34" charset="0"/>
              </a:rPr>
              <a:t>.</a:t>
            </a:r>
          </a:p>
          <a:p>
            <a:pPr algn="just"/>
            <a:endParaRPr lang="en-GB" dirty="0">
              <a:latin typeface="Arial" panose="020B0604020202020204" pitchFamily="34" charset="0"/>
              <a:cs typeface="Arial" panose="020B0604020202020204" pitchFamily="34" charset="0"/>
            </a:endParaRPr>
          </a:p>
          <a:p>
            <a:pPr algn="just"/>
            <a:r>
              <a:rPr lang="en-GB" u="sng" dirty="0">
                <a:latin typeface="Arial" panose="020B0604020202020204" pitchFamily="34" charset="0"/>
                <a:cs typeface="Arial" panose="020B0604020202020204" pitchFamily="34" charset="0"/>
              </a:rPr>
              <a:t>Product </a:t>
            </a:r>
            <a:r>
              <a:rPr lang="en-GB" u="sng" dirty="0" smtClean="0">
                <a:latin typeface="Arial" panose="020B0604020202020204" pitchFamily="34" charset="0"/>
                <a:cs typeface="Arial" panose="020B0604020202020204" pitchFamily="34" charset="0"/>
              </a:rPr>
              <a:t>liability</a:t>
            </a:r>
          </a:p>
          <a:p>
            <a:pPr algn="just"/>
            <a:r>
              <a:rPr lang="en-GB" dirty="0">
                <a:latin typeface="Arial" panose="020B0604020202020204" pitchFamily="34" charset="0"/>
                <a:cs typeface="Arial" panose="020B0604020202020204" pitchFamily="34" charset="0"/>
              </a:rPr>
              <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This cover protects you in the event that your product causes injury or damage to a person or their property.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You </a:t>
            </a:r>
            <a:r>
              <a:rPr lang="en-GB" dirty="0">
                <a:latin typeface="Arial" panose="020B0604020202020204" pitchFamily="34" charset="0"/>
                <a:cs typeface="Arial" panose="020B0604020202020204" pitchFamily="34" charset="0"/>
              </a:rPr>
              <a:t>could be liable to pay compensation in these circumstances even if you didn’t manufacture the product, and the costs can be severe</a:t>
            </a:r>
            <a:r>
              <a:rPr lang="en-GB" dirty="0" smtClean="0">
                <a:latin typeface="Arial" panose="020B0604020202020204" pitchFamily="34" charset="0"/>
                <a:cs typeface="Arial" panose="020B0604020202020204" pitchFamily="34" charset="0"/>
              </a:rPr>
              <a:t>.</a:t>
            </a:r>
          </a:p>
          <a:p>
            <a:pPr algn="just"/>
            <a:r>
              <a:rPr lang="en-GB" dirty="0">
                <a:latin typeface="Arial" panose="020B0604020202020204" pitchFamily="34" charset="0"/>
                <a:cs typeface="Arial" panose="020B0604020202020204" pitchFamily="34" charset="0"/>
              </a:rPr>
              <a:t/>
            </a:r>
            <a:br>
              <a:rPr lang="en-GB" dirty="0">
                <a:latin typeface="Arial" panose="020B0604020202020204" pitchFamily="34" charset="0"/>
                <a:cs typeface="Arial" panose="020B0604020202020204" pitchFamily="34" charset="0"/>
              </a:rPr>
            </a:br>
            <a:r>
              <a:rPr lang="en-GB" u="sng" dirty="0">
                <a:latin typeface="Arial" panose="020B0604020202020204" pitchFamily="34" charset="0"/>
                <a:cs typeface="Arial" panose="020B0604020202020204" pitchFamily="34" charset="0"/>
              </a:rPr>
              <a:t>Types of insurance – Professional </a:t>
            </a:r>
            <a:r>
              <a:rPr lang="en-GB" u="sng" dirty="0" smtClean="0">
                <a:latin typeface="Arial" panose="020B0604020202020204" pitchFamily="34" charset="0"/>
                <a:cs typeface="Arial" panose="020B0604020202020204" pitchFamily="34" charset="0"/>
              </a:rPr>
              <a:t>indemnity</a:t>
            </a:r>
          </a:p>
          <a:p>
            <a:pPr algn="just"/>
            <a:r>
              <a:rPr lang="en-GB" dirty="0">
                <a:latin typeface="Arial" panose="020B0604020202020204" pitchFamily="34" charset="0"/>
                <a:cs typeface="Arial" panose="020B0604020202020204" pitchFamily="34" charset="0"/>
              </a:rPr>
              <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This insurance covers the cost of compensating clients for loss or damage resulting from negligent services or advice provided by a business or an </a:t>
            </a:r>
            <a:r>
              <a:rPr lang="en-GB" dirty="0" smtClean="0">
                <a:latin typeface="Arial" panose="020B0604020202020204" pitchFamily="34" charset="0"/>
                <a:cs typeface="Arial" panose="020B0604020202020204" pitchFamily="34" charset="0"/>
              </a:rPr>
              <a:t>individual.</a:t>
            </a:r>
          </a:p>
          <a:p>
            <a:pPr algn="just"/>
            <a:endParaRPr lang="en-GB" dirty="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94394331"/>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79512" y="116632"/>
            <a:ext cx="8784976" cy="5909310"/>
          </a:xfrm>
          <a:prstGeom prst="rect">
            <a:avLst/>
          </a:prstGeom>
        </p:spPr>
        <p:txBody>
          <a:bodyPr wrap="square">
            <a:spAutoFit/>
          </a:bodyPr>
          <a:lstStyle/>
          <a:p>
            <a:r>
              <a:rPr lang="en-GB" b="1" u="sng" dirty="0">
                <a:latin typeface="Arial" panose="020B0604020202020204" pitchFamily="34" charset="0"/>
                <a:cs typeface="Arial" panose="020B0604020202020204" pitchFamily="34" charset="0"/>
              </a:rPr>
              <a:t>Types of insurance – Trade Risk </a:t>
            </a:r>
            <a:r>
              <a:rPr lang="en-GB" b="1" u="sng" dirty="0" smtClean="0">
                <a:latin typeface="Arial" panose="020B0604020202020204" pitchFamily="34" charset="0"/>
                <a:cs typeface="Arial" panose="020B0604020202020204" pitchFamily="34" charset="0"/>
              </a:rPr>
              <a:t>insurance</a:t>
            </a:r>
            <a:r>
              <a:rPr lang="en-GB" u="sng" dirty="0" smtClean="0">
                <a:latin typeface="Arial" panose="020B0604020202020204" pitchFamily="34" charset="0"/>
                <a:cs typeface="Arial" panose="020B0604020202020204" pitchFamily="34" charset="0"/>
              </a:rPr>
              <a:t>.</a:t>
            </a:r>
          </a:p>
          <a:p>
            <a:r>
              <a:rPr lang="en-GB" dirty="0" smtClean="0">
                <a:latin typeface="Arial" panose="020B0604020202020204" pitchFamily="34" charset="0"/>
                <a:cs typeface="Arial" panose="020B0604020202020204" pitchFamily="34" charset="0"/>
              </a:rPr>
              <a:t>Cargo insurance</a:t>
            </a:r>
          </a:p>
          <a:p>
            <a:r>
              <a:rPr lang="en-GB" dirty="0" smtClean="0">
                <a:latin typeface="Arial" panose="020B0604020202020204" pitchFamily="34" charset="0"/>
                <a:cs typeface="Arial" panose="020B0604020202020204" pitchFamily="34" charset="0"/>
              </a:rPr>
              <a:t>In Transit</a:t>
            </a:r>
          </a:p>
          <a:p>
            <a:r>
              <a:rPr lang="en-GB" dirty="0" smtClean="0">
                <a:latin typeface="Arial" panose="020B0604020202020204" pitchFamily="34" charset="0"/>
                <a:cs typeface="Arial" panose="020B0604020202020204" pitchFamily="34" charset="0"/>
              </a:rPr>
              <a:t>Free </a:t>
            </a:r>
            <a:r>
              <a:rPr lang="en-GB" dirty="0">
                <a:latin typeface="Arial" panose="020B0604020202020204" pitchFamily="34" charset="0"/>
                <a:cs typeface="Arial" panose="020B0604020202020204" pitchFamily="34" charset="0"/>
              </a:rPr>
              <a:t>on board (FOB</a:t>
            </a:r>
            <a:r>
              <a:rPr lang="en-GB" dirty="0" smtClean="0">
                <a:latin typeface="Arial" panose="020B0604020202020204" pitchFamily="34" charset="0"/>
                <a:cs typeface="Arial" panose="020B0604020202020204" pitchFamily="34" charset="0"/>
              </a:rPr>
              <a:t>)</a:t>
            </a:r>
          </a:p>
          <a:p>
            <a:r>
              <a:rPr lang="en-GB" dirty="0" smtClean="0">
                <a:latin typeface="Arial" panose="020B0604020202020204" pitchFamily="34" charset="0"/>
                <a:cs typeface="Arial" panose="020B0604020202020204" pitchFamily="34" charset="0"/>
              </a:rPr>
              <a:t>Worldwide </a:t>
            </a:r>
            <a:r>
              <a:rPr lang="en-GB" dirty="0">
                <a:latin typeface="Arial" panose="020B0604020202020204" pitchFamily="34" charset="0"/>
                <a:cs typeface="Arial" panose="020B0604020202020204" pitchFamily="34" charset="0"/>
              </a:rPr>
              <a:t>cover (including Open policy/Declaration policy</a:t>
            </a:r>
            <a:r>
              <a:rPr lang="en-GB" dirty="0" smtClean="0">
                <a:latin typeface="Arial" panose="020B0604020202020204" pitchFamily="34" charset="0"/>
                <a:cs typeface="Arial" panose="020B0604020202020204" pitchFamily="34" charset="0"/>
              </a:rPr>
              <a:t>)</a:t>
            </a:r>
          </a:p>
          <a:p>
            <a:endParaRPr lang="en-GB" dirty="0" smtClean="0">
              <a:latin typeface="Arial" panose="020B0604020202020204" pitchFamily="34" charset="0"/>
              <a:cs typeface="Arial" panose="020B0604020202020204" pitchFamily="34" charset="0"/>
            </a:endParaRPr>
          </a:p>
          <a:p>
            <a:r>
              <a:rPr lang="en-GB" dirty="0" smtClean="0">
                <a:latin typeface="Arial" panose="020B0604020202020204" pitchFamily="34" charset="0"/>
                <a:cs typeface="Arial" panose="020B0604020202020204" pitchFamily="34" charset="0"/>
              </a:rPr>
              <a:t>Check </a:t>
            </a:r>
            <a:r>
              <a:rPr lang="en-GB" dirty="0">
                <a:latin typeface="Arial" panose="020B0604020202020204" pitchFamily="34" charset="0"/>
                <a:cs typeface="Arial" panose="020B0604020202020204" pitchFamily="34" charset="0"/>
              </a:rPr>
              <a:t>your </a:t>
            </a:r>
            <a:r>
              <a:rPr lang="en-GB" dirty="0" smtClean="0">
                <a:latin typeface="Arial" panose="020B0604020202020204" pitchFamily="34" charset="0"/>
                <a:cs typeface="Arial" panose="020B0604020202020204" pitchFamily="34" charset="0"/>
              </a:rPr>
              <a:t>documentation</a:t>
            </a:r>
          </a:p>
          <a:p>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Unfortunately there is no exporting without paperwork. Submitting the correct paperwork at the right times can often be the difference between a successful or a failed export. </a:t>
            </a:r>
            <a:endParaRPr lang="en-GB" dirty="0" smtClean="0">
              <a:latin typeface="Arial" panose="020B0604020202020204" pitchFamily="34" charset="0"/>
              <a:cs typeface="Arial" panose="020B0604020202020204" pitchFamily="34" charset="0"/>
            </a:endParaRPr>
          </a:p>
          <a:p>
            <a:pPr algn="just"/>
            <a:endParaRPr lang="en-GB" dirty="0" smtClean="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The </a:t>
            </a:r>
            <a:r>
              <a:rPr lang="en-GB" dirty="0">
                <a:latin typeface="Arial" panose="020B0604020202020204" pitchFamily="34" charset="0"/>
                <a:cs typeface="Arial" panose="020B0604020202020204" pitchFamily="34" charset="0"/>
              </a:rPr>
              <a:t>type of paperwork you will need to consider when exporting centre around the following documents</a:t>
            </a:r>
            <a:r>
              <a:rPr lang="en-GB" dirty="0" smtClean="0">
                <a:latin typeface="Arial" panose="020B0604020202020204" pitchFamily="34" charset="0"/>
                <a:cs typeface="Arial" panose="020B0604020202020204" pitchFamily="34" charset="0"/>
              </a:rPr>
              <a:t>:</a:t>
            </a:r>
          </a:p>
          <a:p>
            <a:r>
              <a:rPr lang="en-GB" dirty="0">
                <a:latin typeface="Arial" panose="020B0604020202020204" pitchFamily="34" charset="0"/>
                <a:cs typeface="Arial" panose="020B0604020202020204" pitchFamily="34" charset="0"/>
              </a:rPr>
              <a:t/>
            </a:r>
            <a:br>
              <a:rPr lang="en-GB" dirty="0">
                <a:latin typeface="Arial" panose="020B0604020202020204" pitchFamily="34" charset="0"/>
                <a:cs typeface="Arial" panose="020B0604020202020204" pitchFamily="34" charset="0"/>
              </a:rPr>
            </a:br>
            <a:r>
              <a:rPr lang="en-GB" dirty="0" smtClean="0">
                <a:latin typeface="Arial" panose="020B0604020202020204" pitchFamily="34" charset="0"/>
                <a:cs typeface="Arial" panose="020B0604020202020204" pitchFamily="34" charset="0"/>
              </a:rPr>
              <a:t>A </a:t>
            </a:r>
            <a:r>
              <a:rPr lang="en-GB" dirty="0">
                <a:latin typeface="Arial" panose="020B0604020202020204" pitchFamily="34" charset="0"/>
                <a:cs typeface="Arial" panose="020B0604020202020204" pitchFamily="34" charset="0"/>
              </a:rPr>
              <a:t>commercial invoice</a:t>
            </a:r>
            <a:br>
              <a:rPr lang="en-GB" dirty="0">
                <a:latin typeface="Arial" panose="020B0604020202020204" pitchFamily="34" charset="0"/>
                <a:cs typeface="Arial" panose="020B0604020202020204" pitchFamily="34" charset="0"/>
              </a:rPr>
            </a:br>
            <a:r>
              <a:rPr lang="en-GB" dirty="0" smtClean="0">
                <a:latin typeface="Arial" panose="020B0604020202020204" pitchFamily="34" charset="0"/>
                <a:cs typeface="Arial" panose="020B0604020202020204" pitchFamily="34" charset="0"/>
              </a:rPr>
              <a:t>A </a:t>
            </a:r>
            <a:r>
              <a:rPr lang="en-GB" dirty="0">
                <a:latin typeface="Arial" panose="020B0604020202020204" pitchFamily="34" charset="0"/>
                <a:cs typeface="Arial" panose="020B0604020202020204" pitchFamily="34" charset="0"/>
              </a:rPr>
              <a:t>packing list (if more than one parcel</a:t>
            </a:r>
            <a:br>
              <a:rPr lang="en-GB" dirty="0">
                <a:latin typeface="Arial" panose="020B0604020202020204" pitchFamily="34" charset="0"/>
                <a:cs typeface="Arial" panose="020B0604020202020204" pitchFamily="34" charset="0"/>
              </a:rPr>
            </a:br>
            <a:r>
              <a:rPr lang="en-GB" dirty="0" smtClean="0">
                <a:latin typeface="Arial" panose="020B0604020202020204" pitchFamily="34" charset="0"/>
                <a:cs typeface="Arial" panose="020B0604020202020204" pitchFamily="34" charset="0"/>
              </a:rPr>
              <a:t>A </a:t>
            </a:r>
            <a:r>
              <a:rPr lang="en-GB" dirty="0">
                <a:latin typeface="Arial" panose="020B0604020202020204" pitchFamily="34" charset="0"/>
                <a:cs typeface="Arial" panose="020B0604020202020204" pitchFamily="34" charset="0"/>
              </a:rPr>
              <a:t>shipping note or transport document</a:t>
            </a:r>
            <a:br>
              <a:rPr lang="en-GB" dirty="0">
                <a:latin typeface="Arial" panose="020B0604020202020204" pitchFamily="34" charset="0"/>
                <a:cs typeface="Arial" panose="020B0604020202020204" pitchFamily="34" charset="0"/>
              </a:rPr>
            </a:br>
            <a:r>
              <a:rPr lang="en-GB" dirty="0" smtClean="0">
                <a:latin typeface="Arial" panose="020B0604020202020204" pitchFamily="34" charset="0"/>
                <a:cs typeface="Arial" panose="020B0604020202020204" pitchFamily="34" charset="0"/>
              </a:rPr>
              <a:t>Certificate </a:t>
            </a:r>
            <a:r>
              <a:rPr lang="en-GB" dirty="0">
                <a:latin typeface="Arial" panose="020B0604020202020204" pitchFamily="34" charset="0"/>
                <a:cs typeface="Arial" panose="020B0604020202020204" pitchFamily="34" charset="0"/>
              </a:rPr>
              <a:t>of shipment/Air waybill/Bill of lading</a:t>
            </a:r>
            <a:br>
              <a:rPr lang="en-GB" dirty="0">
                <a:latin typeface="Arial" panose="020B0604020202020204" pitchFamily="34" charset="0"/>
                <a:cs typeface="Arial" panose="020B0604020202020204" pitchFamily="34" charset="0"/>
              </a:rPr>
            </a:br>
            <a:r>
              <a:rPr lang="en-GB" dirty="0" smtClean="0">
                <a:latin typeface="Arial" panose="020B0604020202020204" pitchFamily="34" charset="0"/>
                <a:cs typeface="Arial" panose="020B0604020202020204" pitchFamily="34" charset="0"/>
              </a:rPr>
              <a:t>Any </a:t>
            </a:r>
            <a:r>
              <a:rPr lang="en-GB" dirty="0">
                <a:latin typeface="Arial" panose="020B0604020202020204" pitchFamily="34" charset="0"/>
                <a:cs typeface="Arial" panose="020B0604020202020204" pitchFamily="34" charset="0"/>
              </a:rPr>
              <a:t>certificates of origin</a:t>
            </a:r>
            <a:br>
              <a:rPr lang="en-GB" dirty="0">
                <a:latin typeface="Arial" panose="020B0604020202020204" pitchFamily="34" charset="0"/>
                <a:cs typeface="Arial" panose="020B0604020202020204" pitchFamily="34" charset="0"/>
              </a:rPr>
            </a:br>
            <a:r>
              <a:rPr lang="en-GB" dirty="0" smtClean="0">
                <a:latin typeface="Arial" panose="020B0604020202020204" pitchFamily="34" charset="0"/>
                <a:cs typeface="Arial" panose="020B0604020202020204" pitchFamily="34" charset="0"/>
              </a:rPr>
              <a:t>Any </a:t>
            </a:r>
            <a:r>
              <a:rPr lang="en-GB" dirty="0">
                <a:latin typeface="Arial" panose="020B0604020202020204" pitchFamily="34" charset="0"/>
                <a:cs typeface="Arial" panose="020B0604020202020204" pitchFamily="34" charset="0"/>
              </a:rPr>
              <a:t>food/drink, dual use/antiquities works of art licenses</a:t>
            </a:r>
          </a:p>
        </p:txBody>
      </p:sp>
    </p:spTree>
    <p:extLst>
      <p:ext uri="{BB962C8B-B14F-4D97-AF65-F5344CB8AC3E}">
        <p14:creationId xmlns:p14="http://schemas.microsoft.com/office/powerpoint/2010/main" val="3692531655"/>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51520" y="332655"/>
            <a:ext cx="8712968" cy="6186309"/>
          </a:xfrm>
          <a:prstGeom prst="rect">
            <a:avLst/>
          </a:prstGeom>
        </p:spPr>
        <p:txBody>
          <a:bodyPr wrap="square">
            <a:spAutoFit/>
          </a:bodyPr>
          <a:lstStyle/>
          <a:p>
            <a:pPr algn="just"/>
            <a:r>
              <a:rPr lang="en-GB" dirty="0"/>
              <a:t>Your freight forwarder or Chamber of Commerce should be able to assist you with such documentation</a:t>
            </a:r>
            <a:r>
              <a:rPr lang="en-GB" dirty="0" smtClean="0"/>
              <a:t>.</a:t>
            </a:r>
          </a:p>
          <a:p>
            <a:pPr algn="just"/>
            <a:endParaRPr lang="en-GB" dirty="0" smtClean="0"/>
          </a:p>
          <a:p>
            <a:pPr algn="just"/>
            <a:r>
              <a:rPr lang="en-GB" dirty="0" smtClean="0"/>
              <a:t>Payment </a:t>
            </a:r>
            <a:r>
              <a:rPr lang="en-GB" dirty="0"/>
              <a:t>and shipping</a:t>
            </a:r>
          </a:p>
          <a:p>
            <a:pPr algn="just"/>
            <a:r>
              <a:rPr lang="en-GB" dirty="0"/>
              <a:t>After all that hard work make sure that you are paid accordingly. Just applying the simple principles below will go some to way to ensuring you receive payment in full and in a timely manner.</a:t>
            </a:r>
          </a:p>
          <a:p>
            <a:pPr algn="just"/>
            <a:endParaRPr lang="en-GB" dirty="0"/>
          </a:p>
          <a:p>
            <a:pPr algn="just"/>
            <a:r>
              <a:rPr lang="en-GB" dirty="0" smtClean="0"/>
              <a:t>Make </a:t>
            </a:r>
            <a:r>
              <a:rPr lang="en-GB" dirty="0"/>
              <a:t>sure that you have evidence that the goods have left the country for VAT purposes</a:t>
            </a:r>
            <a:br>
              <a:rPr lang="en-GB" dirty="0"/>
            </a:br>
            <a:endParaRPr lang="en-GB" dirty="0"/>
          </a:p>
          <a:p>
            <a:pPr algn="just"/>
            <a:r>
              <a:rPr lang="en-GB" dirty="0" smtClean="0"/>
              <a:t>Make </a:t>
            </a:r>
            <a:r>
              <a:rPr lang="en-GB" dirty="0"/>
              <a:t>sure you have a certificate of shipment that will satisfy the customer if any issues should arise.</a:t>
            </a:r>
            <a:br>
              <a:rPr lang="en-GB" dirty="0"/>
            </a:br>
            <a:endParaRPr lang="en-GB" dirty="0"/>
          </a:p>
          <a:p>
            <a:pPr algn="just"/>
            <a:r>
              <a:rPr lang="en-GB" dirty="0" smtClean="0"/>
              <a:t>Apply </a:t>
            </a:r>
            <a:r>
              <a:rPr lang="en-GB" dirty="0"/>
              <a:t>for payment using the invoice and any additional papers requested by the customer</a:t>
            </a:r>
            <a:r>
              <a:rPr lang="en-GB" dirty="0" smtClean="0"/>
              <a:t>.</a:t>
            </a:r>
          </a:p>
          <a:p>
            <a:pPr algn="just"/>
            <a:endParaRPr lang="en-GB" dirty="0"/>
          </a:p>
          <a:p>
            <a:pPr algn="just"/>
            <a:r>
              <a:rPr lang="en-GB" dirty="0"/>
              <a:t>Finally, whether you are new to exporting or a seasoned pro looking to learn more then simply tap into the vast wealth of support that is at your disposal. If its physical logistics then speak with a specialist freight forwarder and if it’s merely export advice in general then the following support references may also prove useful:</a:t>
            </a:r>
          </a:p>
          <a:p>
            <a:r>
              <a:rPr lang="en-GB" dirty="0"/>
              <a:t>o </a:t>
            </a:r>
            <a:r>
              <a:rPr lang="en-GB" dirty="0">
                <a:hlinkClick r:id="rId2"/>
              </a:rPr>
              <a:t>Open to export</a:t>
            </a:r>
            <a:r>
              <a:rPr lang="en-GB" dirty="0"/>
              <a:t/>
            </a:r>
            <a:br>
              <a:rPr lang="en-GB" dirty="0"/>
            </a:br>
            <a:r>
              <a:rPr lang="en-GB" dirty="0"/>
              <a:t>o </a:t>
            </a:r>
            <a:r>
              <a:rPr lang="en-GB" dirty="0">
                <a:hlinkClick r:id="rId3"/>
              </a:rPr>
              <a:t>Passport to Export Service</a:t>
            </a:r>
            <a:r>
              <a:rPr lang="en-GB" dirty="0"/>
              <a:t/>
            </a:r>
            <a:br>
              <a:rPr lang="en-GB" dirty="0"/>
            </a:br>
            <a:r>
              <a:rPr lang="en-GB" dirty="0"/>
              <a:t>o </a:t>
            </a:r>
            <a:r>
              <a:rPr lang="en-GB" dirty="0" err="1">
                <a:hlinkClick r:id="rId4"/>
              </a:rPr>
              <a:t>ExportSavvy</a:t>
            </a:r>
            <a:endParaRPr lang="en-GB" dirty="0"/>
          </a:p>
        </p:txBody>
      </p:sp>
    </p:spTree>
    <p:extLst>
      <p:ext uri="{BB962C8B-B14F-4D97-AF65-F5344CB8AC3E}">
        <p14:creationId xmlns:p14="http://schemas.microsoft.com/office/powerpoint/2010/main" val="2550530353"/>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p:cNvSpPr>
            <a:spLocks noChangeArrowheads="1"/>
          </p:cNvSpPr>
          <p:nvPr/>
        </p:nvSpPr>
        <p:spPr bwMode="auto">
          <a:xfrm>
            <a:off x="0" y="0"/>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pic>
        <p:nvPicPr>
          <p:cNvPr id="4097" name="Picture 6" descr="3P Logistics"/>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322888" y="641350"/>
            <a:ext cx="455612" cy="641350"/>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3"/>
          <p:cNvSpPr>
            <a:spLocks noChangeArrowheads="1"/>
          </p:cNvSpPr>
          <p:nvPr/>
        </p:nvSpPr>
        <p:spPr bwMode="auto">
          <a:xfrm>
            <a:off x="179512" y="-1690648"/>
            <a:ext cx="8784976" cy="787908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GB" altLang="en-US" sz="1200" b="0" i="0" u="none" strike="noStrike" cap="none" normalizeH="0" baseline="0" dirty="0" smtClean="0">
              <a:ln>
                <a:noFill/>
              </a:ln>
              <a:solidFill>
                <a:srgbClr val="1E446E"/>
              </a:solidFill>
              <a:effectLst/>
              <a:latin typeface="Roboto"/>
              <a:ea typeface="Times New Roman" pitchFamily="18" charset="0"/>
              <a:cs typeface="Times New Roman" pitchFamily="18"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lang="en-GB" altLang="en-US" sz="1200" dirty="0">
              <a:solidFill>
                <a:srgbClr val="1E446E"/>
              </a:solidFill>
              <a:latin typeface="Roboto"/>
              <a:ea typeface="Times New Roman" pitchFamily="18" charset="0"/>
              <a:cs typeface="Times New Roman" pitchFamily="18"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kumimoji="0" lang="en-GB" altLang="en-US" sz="1200" b="0" i="0" u="none" strike="noStrike" cap="none" normalizeH="0" baseline="0" dirty="0" smtClean="0">
              <a:ln>
                <a:noFill/>
              </a:ln>
              <a:solidFill>
                <a:srgbClr val="1E446E"/>
              </a:solidFill>
              <a:effectLst/>
              <a:latin typeface="Roboto"/>
              <a:ea typeface="Times New Roman" pitchFamily="18" charset="0"/>
              <a:cs typeface="Times New Roman" pitchFamily="18"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lang="en-GB" altLang="en-US" sz="1200" dirty="0">
              <a:solidFill>
                <a:srgbClr val="1E446E"/>
              </a:solidFill>
              <a:latin typeface="Roboto"/>
              <a:ea typeface="Times New Roman" pitchFamily="18" charset="0"/>
              <a:cs typeface="Times New Roman" pitchFamily="18"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kumimoji="0" lang="en-GB" altLang="en-US" sz="1200" b="0" i="0" u="none" strike="noStrike" cap="none" normalizeH="0" baseline="0" dirty="0" smtClean="0">
              <a:ln>
                <a:noFill/>
              </a:ln>
              <a:solidFill>
                <a:srgbClr val="1E446E"/>
              </a:solidFill>
              <a:effectLst/>
              <a:latin typeface="Roboto"/>
              <a:ea typeface="Times New Roman" pitchFamily="18" charset="0"/>
              <a:cs typeface="Times New Roman" pitchFamily="18"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lang="en-GB" altLang="en-US" sz="1200" dirty="0">
              <a:solidFill>
                <a:srgbClr val="1E446E"/>
              </a:solidFill>
              <a:latin typeface="Roboto"/>
              <a:ea typeface="Times New Roman" pitchFamily="18" charset="0"/>
              <a:cs typeface="Times New Roman" pitchFamily="18"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kumimoji="0" lang="en-GB" altLang="en-US" sz="1200" b="0" i="0" u="none" strike="noStrike" cap="none" normalizeH="0" baseline="0" dirty="0" smtClean="0">
              <a:ln>
                <a:noFill/>
              </a:ln>
              <a:solidFill>
                <a:srgbClr val="1E446E"/>
              </a:solidFill>
              <a:effectLst/>
              <a:latin typeface="Roboto"/>
              <a:ea typeface="Times New Roman" pitchFamily="18" charset="0"/>
              <a:cs typeface="Times New Roman" pitchFamily="18"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lang="en-GB" altLang="en-US" sz="1200" dirty="0">
              <a:solidFill>
                <a:srgbClr val="1E446E"/>
              </a:solidFill>
              <a:latin typeface="Roboto"/>
              <a:ea typeface="Times New Roman" pitchFamily="18" charset="0"/>
              <a:cs typeface="Times New Roman" pitchFamily="18"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kumimoji="0" lang="en-GB" altLang="en-US" sz="1200" b="0" i="0" u="none" strike="noStrike" cap="none" normalizeH="0" baseline="0" dirty="0" smtClean="0">
              <a:ln>
                <a:noFill/>
              </a:ln>
              <a:solidFill>
                <a:srgbClr val="1E446E"/>
              </a:solidFill>
              <a:effectLst/>
              <a:latin typeface="Roboto"/>
              <a:ea typeface="Times New Roman" pitchFamily="18" charset="0"/>
              <a:cs typeface="Times New Roman" pitchFamily="18"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lang="en-GB" altLang="en-US" sz="1200" dirty="0">
              <a:solidFill>
                <a:srgbClr val="1E446E"/>
              </a:solidFill>
              <a:latin typeface="Roboto"/>
              <a:ea typeface="Times New Roman" pitchFamily="18" charset="0"/>
              <a:cs typeface="Times New Roman" pitchFamily="18"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kumimoji="0" lang="en-GB" altLang="en-US" sz="1200" b="0" i="0" u="none" strike="noStrike" cap="none" normalizeH="0" baseline="0" dirty="0" smtClean="0">
              <a:ln>
                <a:noFill/>
              </a:ln>
              <a:solidFill>
                <a:srgbClr val="1E446E"/>
              </a:solidFill>
              <a:effectLst/>
              <a:latin typeface="Roboto"/>
              <a:ea typeface="Times New Roman" pitchFamily="18" charset="0"/>
              <a:cs typeface="Times New Roman" pitchFamily="18"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lang="en-GB" altLang="en-US" sz="1200" dirty="0">
              <a:solidFill>
                <a:srgbClr val="1E446E"/>
              </a:solidFill>
              <a:latin typeface="Roboto"/>
              <a:ea typeface="Times New Roman" pitchFamily="18" charset="0"/>
              <a:cs typeface="Times New Roman" pitchFamily="18"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kumimoji="0" lang="en-GB" altLang="en-US" sz="1200" b="0" i="0" u="none" strike="noStrike" cap="none" normalizeH="0" baseline="0" dirty="0" smtClean="0">
              <a:ln>
                <a:noFill/>
              </a:ln>
              <a:solidFill>
                <a:srgbClr val="1E446E"/>
              </a:solidFill>
              <a:effectLst/>
              <a:latin typeface="Roboto"/>
              <a:ea typeface="Times New Roman" pitchFamily="18" charset="0"/>
              <a:cs typeface="Times New Roman" pitchFamily="18" charset="0"/>
            </a:endParaRPr>
          </a:p>
          <a:p>
            <a:pPr marL="0" marR="0" lvl="0" indent="0" algn="just" defTabSz="914400" rtl="0" eaLnBrk="1" fontAlgn="base" latinLnBrk="0" hangingPunct="1">
              <a:lnSpc>
                <a:spcPct val="100000"/>
              </a:lnSpc>
              <a:spcBef>
                <a:spcPct val="0"/>
              </a:spcBef>
              <a:spcAft>
                <a:spcPct val="0"/>
              </a:spcAft>
              <a:buClrTx/>
              <a:buSzTx/>
              <a:buFontTx/>
              <a:buNone/>
              <a:tabLst/>
            </a:pPr>
            <a:endParaRPr kumimoji="0" lang="en-GB" altLang="en-US" sz="2000" b="0" i="0" u="none" strike="noStrike" cap="none" normalizeH="0" baseline="0" dirty="0" smtClean="0">
              <a:ln>
                <a:noFill/>
              </a:ln>
              <a:solidFill>
                <a:srgbClr val="1E446E"/>
              </a:solidFill>
              <a:effectLst/>
              <a:latin typeface="Roboto"/>
              <a:ea typeface="Times New Roman" pitchFamily="18" charset="0"/>
              <a:cs typeface="Times New Roman" pitchFamily="18" charset="0"/>
            </a:endParaRPr>
          </a:p>
          <a:p>
            <a:pPr marL="0" marR="0" lvl="0" indent="0" algn="just" defTabSz="914400" rtl="0" eaLnBrk="1" fontAlgn="base" latinLnBrk="0" hangingPunct="1">
              <a:lnSpc>
                <a:spcPct val="100000"/>
              </a:lnSpc>
              <a:spcBef>
                <a:spcPct val="0"/>
              </a:spcBef>
              <a:spcAft>
                <a:spcPct val="0"/>
              </a:spcAft>
              <a:buClrTx/>
              <a:buSzTx/>
              <a:buFontTx/>
              <a:buNone/>
              <a:tabLst/>
            </a:pPr>
            <a:endParaRPr lang="en-GB" altLang="en-US" sz="2000" dirty="0">
              <a:solidFill>
                <a:srgbClr val="1E446E"/>
              </a:solidFill>
              <a:latin typeface="Roboto"/>
              <a:ea typeface="Times New Roman" pitchFamily="18" charset="0"/>
              <a:cs typeface="Times New Roman" pitchFamily="18" charset="0"/>
            </a:endParaRPr>
          </a:p>
          <a:p>
            <a:pPr marL="0" marR="0" lvl="0" indent="0" algn="just" defTabSz="914400" rtl="0" eaLnBrk="1" fontAlgn="base" latinLnBrk="0" hangingPunct="1">
              <a:lnSpc>
                <a:spcPct val="100000"/>
              </a:lnSpc>
              <a:spcBef>
                <a:spcPct val="0"/>
              </a:spcBef>
              <a:spcAft>
                <a:spcPct val="0"/>
              </a:spcAft>
              <a:buClrTx/>
              <a:buSzTx/>
              <a:buFontTx/>
              <a:buNone/>
              <a:tabLst/>
            </a:pPr>
            <a:r>
              <a:rPr kumimoji="0" lang="en-GB" altLang="en-US" sz="2000" b="0" i="0" u="none" strike="noStrike" cap="none" normalizeH="0" baseline="0" dirty="0" smtClean="0">
                <a:ln>
                  <a:noFill/>
                </a:ln>
                <a:solidFill>
                  <a:srgbClr val="1E446E"/>
                </a:solidFill>
                <a:effectLst/>
                <a:latin typeface="Roboto"/>
                <a:ea typeface="Times New Roman" pitchFamily="18" charset="0"/>
                <a:cs typeface="Times New Roman" pitchFamily="18" charset="0"/>
              </a:rPr>
              <a:t>With its head office based in the North West Ian is the Managing Director and original founder of multi award winning 3P Logistics, </a:t>
            </a:r>
          </a:p>
          <a:p>
            <a:pPr marL="0" marR="0" lvl="0" indent="0" algn="just" defTabSz="914400" rtl="0" eaLnBrk="1" fontAlgn="base" latinLnBrk="0" hangingPunct="1">
              <a:lnSpc>
                <a:spcPct val="100000"/>
              </a:lnSpc>
              <a:spcBef>
                <a:spcPct val="0"/>
              </a:spcBef>
              <a:spcAft>
                <a:spcPct val="0"/>
              </a:spcAft>
              <a:buClrTx/>
              <a:buSzTx/>
              <a:buFontTx/>
              <a:buNone/>
              <a:tabLst/>
            </a:pPr>
            <a:r>
              <a:rPr kumimoji="0" lang="en-GB" altLang="en-US" sz="2000" b="0" i="0" u="none" strike="noStrike" cap="none" normalizeH="0" baseline="0" dirty="0" smtClean="0">
                <a:ln>
                  <a:noFill/>
                </a:ln>
                <a:solidFill>
                  <a:srgbClr val="1E446E"/>
                </a:solidFill>
                <a:effectLst/>
                <a:latin typeface="Roboto"/>
                <a:ea typeface="Times New Roman" pitchFamily="18" charset="0"/>
                <a:cs typeface="Times New Roman" pitchFamily="18" charset="0"/>
              </a:rPr>
              <a:t>a leading provider of global logistics and order fulfilment. His business provides outsourced supply chain support to a wide range </a:t>
            </a:r>
          </a:p>
          <a:p>
            <a:pPr marL="0" marR="0" lvl="0" indent="0" algn="just" defTabSz="914400" rtl="0" eaLnBrk="1" fontAlgn="base" latinLnBrk="0" hangingPunct="1">
              <a:lnSpc>
                <a:spcPct val="100000"/>
              </a:lnSpc>
              <a:spcBef>
                <a:spcPct val="0"/>
              </a:spcBef>
              <a:spcAft>
                <a:spcPct val="0"/>
              </a:spcAft>
              <a:buClrTx/>
              <a:buSzTx/>
              <a:buFontTx/>
              <a:buNone/>
              <a:tabLst/>
            </a:pPr>
            <a:r>
              <a:rPr kumimoji="0" lang="en-GB" altLang="en-US" sz="2000" b="0" i="0" u="none" strike="noStrike" cap="none" normalizeH="0" baseline="0" dirty="0" smtClean="0">
                <a:ln>
                  <a:noFill/>
                </a:ln>
                <a:solidFill>
                  <a:srgbClr val="1E446E"/>
                </a:solidFill>
                <a:effectLst/>
                <a:latin typeface="Roboto"/>
                <a:ea typeface="Times New Roman" pitchFamily="18" charset="0"/>
                <a:cs typeface="Times New Roman" pitchFamily="18" charset="0"/>
              </a:rPr>
              <a:t>of UK &amp; International b2b &amp; b2c clientele. The business also works closely with various affiliated bodies in helping its UK based clients</a:t>
            </a:r>
          </a:p>
          <a:p>
            <a:pPr marL="0" marR="0" lvl="0" indent="0" algn="just" defTabSz="914400" rtl="0" eaLnBrk="1" fontAlgn="base" latinLnBrk="0" hangingPunct="1">
              <a:lnSpc>
                <a:spcPct val="100000"/>
              </a:lnSpc>
              <a:spcBef>
                <a:spcPct val="0"/>
              </a:spcBef>
              <a:spcAft>
                <a:spcPct val="0"/>
              </a:spcAft>
              <a:buClrTx/>
              <a:buSzTx/>
              <a:buFontTx/>
              <a:buNone/>
              <a:tabLst/>
            </a:pPr>
            <a:r>
              <a:rPr kumimoji="0" lang="en-GB" altLang="en-US" sz="2000" b="0" i="0" u="none" strike="noStrike" cap="none" normalizeH="0" baseline="0" dirty="0" smtClean="0">
                <a:ln>
                  <a:noFill/>
                </a:ln>
                <a:solidFill>
                  <a:srgbClr val="1E446E"/>
                </a:solidFill>
                <a:effectLst/>
                <a:latin typeface="Roboto"/>
                <a:ea typeface="Times New Roman" pitchFamily="18" charset="0"/>
                <a:cs typeface="Times New Roman" pitchFamily="18" charset="0"/>
              </a:rPr>
              <a:t> to grow internationally.</a:t>
            </a:r>
          </a:p>
          <a:p>
            <a:pPr marL="0" marR="0" lvl="0" indent="0" algn="just" defTabSz="914400" rtl="0" eaLnBrk="1" fontAlgn="base" latinLnBrk="0" hangingPunct="1">
              <a:lnSpc>
                <a:spcPct val="100000"/>
              </a:lnSpc>
              <a:spcBef>
                <a:spcPct val="0"/>
              </a:spcBef>
              <a:spcAft>
                <a:spcPct val="0"/>
              </a:spcAft>
              <a:buClrTx/>
              <a:buSzTx/>
              <a:buFontTx/>
              <a:buNone/>
              <a:tabLst/>
            </a:pPr>
            <a:endParaRPr kumimoji="0" lang="en-GB" altLang="en-US" sz="2000" b="0" i="0" u="none" strike="noStrike" cap="none" normalizeH="0" baseline="0" dirty="0" smtClean="0">
              <a:ln>
                <a:noFill/>
              </a:ln>
              <a:solidFill>
                <a:schemeClr val="tx1"/>
              </a:solidFill>
              <a:effectLst/>
              <a:latin typeface="Arial" pitchFamily="34" charset="0"/>
              <a:cs typeface="Arial" pitchFamily="34" charset="0"/>
            </a:endParaRPr>
          </a:p>
          <a:p>
            <a:pPr marL="0" marR="0" lvl="0" indent="0" defTabSz="914400" rtl="0" eaLnBrk="0" fontAlgn="base" latinLnBrk="0" hangingPunct="0">
              <a:lnSpc>
                <a:spcPct val="100000"/>
              </a:lnSpc>
              <a:spcBef>
                <a:spcPct val="0"/>
              </a:spcBef>
              <a:spcAft>
                <a:spcPct val="0"/>
              </a:spcAft>
              <a:buClrTx/>
              <a:buSzTx/>
              <a:buFontTx/>
              <a:buNone/>
              <a:tabLst/>
            </a:pPr>
            <a:r>
              <a:rPr kumimoji="0" lang="en-GB" altLang="en-US" sz="2000" b="0" i="0" u="none" strike="noStrike" cap="none" normalizeH="0" baseline="0" dirty="0" smtClean="0">
                <a:ln>
                  <a:noFill/>
                </a:ln>
                <a:solidFill>
                  <a:srgbClr val="1E446E"/>
                </a:solidFill>
                <a:effectLst/>
                <a:latin typeface="Roboto"/>
                <a:ea typeface="Times New Roman" pitchFamily="18" charset="0"/>
                <a:cs typeface="Times New Roman" pitchFamily="18" charset="0"/>
              </a:rPr>
              <a:t>For more information on exporting, visit our</a:t>
            </a:r>
            <a:r>
              <a:rPr kumimoji="0" lang="en-GB" altLang="en-US" sz="2000" b="0" i="0" u="none" strike="noStrike" cap="none" normalizeH="0" baseline="0" dirty="0" smtClean="0">
                <a:ln>
                  <a:noFill/>
                </a:ln>
                <a:solidFill>
                  <a:srgbClr val="1E446E"/>
                </a:solidFill>
                <a:effectLst/>
                <a:latin typeface="Calibri"/>
                <a:ea typeface="Times New Roman" pitchFamily="18" charset="0"/>
                <a:cs typeface="Times New Roman" pitchFamily="18" charset="0"/>
              </a:rPr>
              <a:t> </a:t>
            </a:r>
            <a:r>
              <a:rPr kumimoji="0" lang="en-GB" altLang="en-US" sz="2000" b="1" i="0" u="none" strike="noStrike" cap="none" normalizeH="0" baseline="0" dirty="0" smtClean="0">
                <a:ln>
                  <a:noFill/>
                </a:ln>
                <a:solidFill>
                  <a:srgbClr val="1E2D60"/>
                </a:solidFill>
                <a:effectLst/>
                <a:latin typeface="Roboto"/>
                <a:ea typeface="Times New Roman" pitchFamily="18" charset="0"/>
                <a:cs typeface="Times New Roman" pitchFamily="18" charset="0"/>
                <a:hlinkClick r:id="rId3"/>
              </a:rPr>
              <a:t>freight page.</a:t>
            </a:r>
            <a:endParaRPr kumimoji="0" lang="en-GB" altLang="en-US" sz="2000" b="0" i="0" u="none" strike="noStrike" cap="none" normalizeH="0" baseline="0" dirty="0" smtClean="0">
              <a:ln>
                <a:noFill/>
              </a:ln>
              <a:solidFill>
                <a:schemeClr val="tx1"/>
              </a:solidFill>
              <a:effectLst/>
              <a:latin typeface="Arial" pitchFamily="34" charset="0"/>
              <a:cs typeface="Arial" pitchFamily="34" charset="0"/>
            </a:endParaRPr>
          </a:p>
          <a:p>
            <a:pPr marL="0" marR="0" lvl="0" indent="0" defTabSz="914400" rtl="0" eaLnBrk="0" fontAlgn="base" latinLnBrk="0" hangingPunct="0">
              <a:lnSpc>
                <a:spcPct val="100000"/>
              </a:lnSpc>
              <a:spcBef>
                <a:spcPct val="0"/>
              </a:spcBef>
              <a:spcAft>
                <a:spcPct val="0"/>
              </a:spcAft>
              <a:buClrTx/>
              <a:buSzTx/>
              <a:buFontTx/>
              <a:buNone/>
              <a:tabLst/>
            </a:pPr>
            <a:r>
              <a:rPr kumimoji="0" lang="en-GB" altLang="en-US" sz="2000" b="0" i="0" u="none" strike="noStrike" cap="none" normalizeH="0" baseline="0" dirty="0" smtClean="0">
                <a:ln>
                  <a:noFill/>
                </a:ln>
                <a:solidFill>
                  <a:srgbClr val="1E446E"/>
                </a:solidFill>
                <a:effectLst/>
                <a:latin typeface="Roboto"/>
                <a:ea typeface="Times New Roman" pitchFamily="18" charset="0"/>
                <a:cs typeface="Times New Roman" pitchFamily="18" charset="0"/>
              </a:rPr>
              <a:t>Email Us: </a:t>
            </a:r>
            <a:r>
              <a:rPr kumimoji="0" lang="en-GB" altLang="en-US" sz="2000" b="1" i="0" u="none" strike="noStrike" cap="none" normalizeH="0" baseline="0" dirty="0" smtClean="0">
                <a:ln>
                  <a:noFill/>
                </a:ln>
                <a:solidFill>
                  <a:srgbClr val="1E2D60"/>
                </a:solidFill>
                <a:effectLst/>
                <a:latin typeface="Roboto"/>
                <a:ea typeface="Times New Roman" pitchFamily="18" charset="0"/>
                <a:cs typeface="Times New Roman" pitchFamily="18" charset="0"/>
                <a:hlinkClick r:id="rId4"/>
              </a:rPr>
              <a:t>enquires@3p-logistics.co.uk</a:t>
            </a:r>
            <a:r>
              <a:rPr kumimoji="0" lang="en-GB" altLang="en-US" sz="2000" b="0" i="0" u="none" strike="noStrike" cap="none" normalizeH="0" baseline="0" dirty="0" smtClean="0">
                <a:ln>
                  <a:noFill/>
                </a:ln>
                <a:solidFill>
                  <a:srgbClr val="1E446E"/>
                </a:solidFill>
                <a:effectLst/>
                <a:latin typeface="Roboto"/>
                <a:ea typeface="Times New Roman" pitchFamily="18" charset="0"/>
                <a:cs typeface="Times New Roman" pitchFamily="18" charset="0"/>
              </a:rPr>
              <a:t/>
            </a:r>
            <a:br>
              <a:rPr kumimoji="0" lang="en-GB" altLang="en-US" sz="2000" b="0" i="0" u="none" strike="noStrike" cap="none" normalizeH="0" baseline="0" dirty="0" smtClean="0">
                <a:ln>
                  <a:noFill/>
                </a:ln>
                <a:solidFill>
                  <a:srgbClr val="1E446E"/>
                </a:solidFill>
                <a:effectLst/>
                <a:latin typeface="Roboto"/>
                <a:ea typeface="Times New Roman" pitchFamily="18" charset="0"/>
                <a:cs typeface="Times New Roman" pitchFamily="18" charset="0"/>
              </a:rPr>
            </a:br>
            <a:r>
              <a:rPr kumimoji="0" lang="en-GB" altLang="en-US" sz="2000" b="0" i="0" u="none" strike="noStrike" cap="none" normalizeH="0" baseline="0" dirty="0" smtClean="0">
                <a:ln>
                  <a:noFill/>
                </a:ln>
                <a:solidFill>
                  <a:srgbClr val="1E446E"/>
                </a:solidFill>
                <a:effectLst/>
                <a:latin typeface="Roboto"/>
                <a:ea typeface="Times New Roman" pitchFamily="18" charset="0"/>
                <a:cs typeface="Times New Roman" pitchFamily="18" charset="0"/>
              </a:rPr>
              <a:t>Call Us: 01942 402314</a:t>
            </a:r>
            <a:br>
              <a:rPr kumimoji="0" lang="en-GB" altLang="en-US" sz="2000" b="0" i="0" u="none" strike="noStrike" cap="none" normalizeH="0" baseline="0" dirty="0" smtClean="0">
                <a:ln>
                  <a:noFill/>
                </a:ln>
                <a:solidFill>
                  <a:srgbClr val="1E446E"/>
                </a:solidFill>
                <a:effectLst/>
                <a:latin typeface="Roboto"/>
                <a:ea typeface="Times New Roman" pitchFamily="18" charset="0"/>
                <a:cs typeface="Times New Roman" pitchFamily="18" charset="0"/>
              </a:rPr>
            </a:br>
            <a:r>
              <a:rPr kumimoji="0" lang="en-GB" altLang="en-US" sz="2000" b="0" i="0" u="none" strike="noStrike" cap="none" normalizeH="0" baseline="0" dirty="0" smtClean="0">
                <a:ln>
                  <a:noFill/>
                </a:ln>
                <a:solidFill>
                  <a:srgbClr val="1E446E"/>
                </a:solidFill>
                <a:effectLst/>
                <a:latin typeface="Roboto"/>
                <a:ea typeface="Times New Roman" pitchFamily="18" charset="0"/>
                <a:cs typeface="Times New Roman" pitchFamily="18" charset="0"/>
              </a:rPr>
              <a:t>Visit Us: </a:t>
            </a:r>
            <a:r>
              <a:rPr kumimoji="0" lang="en-GB" altLang="en-US" sz="2000" b="1" i="0" u="none" strike="noStrike" cap="none" normalizeH="0" baseline="0" dirty="0" smtClean="0">
                <a:ln>
                  <a:noFill/>
                </a:ln>
                <a:solidFill>
                  <a:srgbClr val="1E2D60"/>
                </a:solidFill>
                <a:effectLst/>
                <a:latin typeface="Roboto"/>
                <a:ea typeface="Times New Roman" pitchFamily="18" charset="0"/>
                <a:cs typeface="Times New Roman" pitchFamily="18" charset="0"/>
                <a:hlinkClick r:id="rId5"/>
              </a:rPr>
              <a:t>www.3p-logistics.co.uk</a:t>
            </a:r>
            <a:endParaRPr kumimoji="0" lang="en-GB" altLang="en-US" sz="2000" b="1" i="0" u="none" strike="noStrike" cap="none" normalizeH="0" baseline="0" dirty="0" smtClean="0">
              <a:ln>
                <a:noFill/>
              </a:ln>
              <a:solidFill>
                <a:srgbClr val="1E2D60"/>
              </a:solidFill>
              <a:effectLst/>
              <a:latin typeface="Roboto"/>
              <a:ea typeface="Times New Roman" pitchFamily="18" charset="0"/>
              <a:cs typeface="Times New Roman" pitchFamily="18" charset="0"/>
            </a:endParaRPr>
          </a:p>
          <a:p>
            <a:pPr marL="0" marR="0" lvl="0" indent="0" defTabSz="914400" rtl="0" eaLnBrk="0" fontAlgn="base" latinLnBrk="0" hangingPunct="0">
              <a:lnSpc>
                <a:spcPct val="100000"/>
              </a:lnSpc>
              <a:spcBef>
                <a:spcPct val="0"/>
              </a:spcBef>
              <a:spcAft>
                <a:spcPct val="0"/>
              </a:spcAft>
              <a:buClrTx/>
              <a:buSzTx/>
              <a:buFontTx/>
              <a:buNone/>
              <a:tabLst/>
            </a:pPr>
            <a:endParaRPr lang="en-GB" altLang="en-US" sz="2000" b="1" dirty="0">
              <a:solidFill>
                <a:srgbClr val="1E2D60"/>
              </a:solidFill>
              <a:latin typeface="Roboto"/>
              <a:ea typeface="Times New Roman" pitchFamily="18" charset="0"/>
              <a:cs typeface="Times New Roman" pitchFamily="18" charset="0"/>
            </a:endParaRPr>
          </a:p>
          <a:p>
            <a:pPr marL="0" marR="0" lvl="0" indent="0" defTabSz="914400" rtl="0" eaLnBrk="0" fontAlgn="base" latinLnBrk="0" hangingPunct="0">
              <a:lnSpc>
                <a:spcPct val="100000"/>
              </a:lnSpc>
              <a:spcBef>
                <a:spcPct val="0"/>
              </a:spcBef>
              <a:spcAft>
                <a:spcPct val="0"/>
              </a:spcAft>
              <a:buClrTx/>
              <a:buSzTx/>
              <a:buFontTx/>
              <a:buNone/>
              <a:tabLst/>
            </a:pPr>
            <a:endParaRPr kumimoji="0" lang="en-GB" altLang="en-US" sz="2000" b="1" i="0" u="none" strike="noStrike" cap="none" normalizeH="0" baseline="0" dirty="0" smtClean="0">
              <a:ln>
                <a:noFill/>
              </a:ln>
              <a:solidFill>
                <a:srgbClr val="1E2D60"/>
              </a:solidFill>
              <a:effectLst/>
              <a:latin typeface="Roboto"/>
              <a:ea typeface="Times New Roman" pitchFamily="18"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GB" altLang="en-US" sz="1200" b="1" dirty="0">
              <a:solidFill>
                <a:srgbClr val="1E2D60"/>
              </a:solidFill>
              <a:latin typeface="Roboto"/>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dirty="0" smtClean="0">
              <a:ln>
                <a:noFill/>
              </a:ln>
              <a:solidFill>
                <a:schemeClr val="tx1"/>
              </a:solidFill>
              <a:effectLst/>
              <a:latin typeface="Arial" pitchFamily="34" charset="0"/>
              <a:cs typeface="Arial" pitchFamily="34" charset="0"/>
            </a:endParaRPr>
          </a:p>
        </p:txBody>
      </p:sp>
      <p:pic>
        <p:nvPicPr>
          <p:cNvPr id="5" name="Picture 4" descr="3P Logistics"/>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7020272" y="4293096"/>
            <a:ext cx="1452101" cy="1833160"/>
          </a:xfrm>
          <a:prstGeom prst="rect">
            <a:avLst/>
          </a:prstGeom>
          <a:noFill/>
          <a:ln>
            <a:noFill/>
          </a:ln>
        </p:spPr>
      </p:pic>
    </p:spTree>
    <p:extLst>
      <p:ext uri="{BB962C8B-B14F-4D97-AF65-F5344CB8AC3E}">
        <p14:creationId xmlns:p14="http://schemas.microsoft.com/office/powerpoint/2010/main" val="1142127301"/>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07504" y="0"/>
            <a:ext cx="8856984" cy="6555641"/>
          </a:xfrm>
          <a:prstGeom prst="rect">
            <a:avLst/>
          </a:prstGeom>
        </p:spPr>
        <p:txBody>
          <a:bodyPr wrap="square">
            <a:spAutoFit/>
          </a:bodyPr>
          <a:lstStyle/>
          <a:p>
            <a:r>
              <a:rPr lang="en-GB" sz="2400" b="1" dirty="0" smtClean="0">
                <a:latin typeface="Arial" panose="020B0604020202020204" pitchFamily="34" charset="0"/>
                <a:cs typeface="Arial" panose="020B0604020202020204" pitchFamily="34" charset="0"/>
              </a:rPr>
              <a:t>Role of the Customer</a:t>
            </a:r>
          </a:p>
          <a:p>
            <a:endParaRPr lang="en-GB" b="1" dirty="0" smtClean="0"/>
          </a:p>
          <a:p>
            <a:pPr algn="just"/>
            <a:r>
              <a:rPr lang="en-GB" dirty="0" smtClean="0">
                <a:latin typeface="Arial" panose="020B0604020202020204" pitchFamily="34" charset="0"/>
                <a:cs typeface="Arial" panose="020B0604020202020204" pitchFamily="34" charset="0"/>
              </a:rPr>
              <a:t>Customer service is an important element for making a successful business. You can have a wonderful product, but without excellent customer service, the item will never be purchased. </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The customer interacts with a company through a number of channels and the level of service that is afforded the customer goes a long way to achieving customer satisfaction and in turn more orders for the company. </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Many companies think that their only contact with the customer is through the sales and marketing staff, but this is no longer the case. </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The customer interacts with other departments such as shipping, quality control, accounts receivable, or a repairs service. </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Each of these departments must offer the same high level of customer service in order to maintain excellent </a:t>
            </a:r>
            <a:r>
              <a:rPr lang="en-GB" dirty="0" smtClean="0">
                <a:latin typeface="Arial" panose="020B0604020202020204" pitchFamily="34" charset="0"/>
                <a:cs typeface="Arial" panose="020B0604020202020204" pitchFamily="34" charset="0"/>
                <a:hlinkClick r:id="rId2"/>
              </a:rPr>
              <a:t>customer satisfaction</a:t>
            </a:r>
            <a:r>
              <a:rPr lang="en-GB" dirty="0" smtClean="0">
                <a:latin typeface="Arial" panose="020B0604020202020204" pitchFamily="34" charset="0"/>
                <a:cs typeface="Arial" panose="020B0604020202020204" pitchFamily="34" charset="0"/>
              </a:rPr>
              <a:t>. The customer will also interact with a company through its online presence, either a website where they can buy products, or check on shipping, or through social media. These instances also require that the customer receives the highest level of </a:t>
            </a:r>
            <a:r>
              <a:rPr lang="en-GB" dirty="0" smtClean="0">
                <a:latin typeface="Arial" panose="020B0604020202020204" pitchFamily="34" charset="0"/>
                <a:cs typeface="Arial" panose="020B0604020202020204" pitchFamily="34" charset="0"/>
                <a:hlinkClick r:id="rId3"/>
              </a:rPr>
              <a:t>customer service</a:t>
            </a:r>
            <a:r>
              <a:rPr lang="en-GB" dirty="0" smtClean="0">
                <a:latin typeface="Arial" panose="020B0604020202020204" pitchFamily="34" charset="0"/>
                <a:cs typeface="Arial" panose="020B0604020202020204" pitchFamily="34" charset="0"/>
              </a:rPr>
              <a:t>.</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hlinkClick r:id="rId2"/>
              </a:rPr>
              <a:t>https://www.thebalance.com/customer-service-2221033</a:t>
            </a:r>
            <a:r>
              <a:rPr lang="en-GB" dirty="0" smtClean="0">
                <a:latin typeface="Arial" panose="020B0604020202020204" pitchFamily="34" charset="0"/>
                <a:cs typeface="Arial" panose="020B0604020202020204" pitchFamily="34" charset="0"/>
              </a:rPr>
              <a:t> </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86827541"/>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a:spLocks noChangeArrowheads="1"/>
          </p:cNvSpPr>
          <p:nvPr/>
        </p:nvSpPr>
        <p:spPr bwMode="auto">
          <a:xfrm>
            <a:off x="107504" y="264292"/>
            <a:ext cx="8712968" cy="406265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altLang="en-US" sz="2400" b="1" i="0" u="none" strike="noStrike" cap="none" normalizeH="0" baseline="0" dirty="0" smtClean="0">
                <a:ln>
                  <a:noFill/>
                </a:ln>
                <a:solidFill>
                  <a:schemeClr val="tx1"/>
                </a:solidFill>
                <a:effectLst/>
                <a:latin typeface="Arial" pitchFamily="34" charset="0"/>
                <a:cs typeface="Arial" pitchFamily="34" charset="0"/>
              </a:rPr>
              <a:t>Customer Service Strategy</a:t>
            </a:r>
          </a:p>
          <a:p>
            <a:pPr marL="0" marR="0" lvl="0" indent="0" algn="l" defTabSz="914400" rtl="0" eaLnBrk="1" fontAlgn="base" latinLnBrk="0" hangingPunct="1">
              <a:lnSpc>
                <a:spcPct val="100000"/>
              </a:lnSpc>
              <a:spcBef>
                <a:spcPct val="0"/>
              </a:spcBef>
              <a:spcAft>
                <a:spcPct val="0"/>
              </a:spcAft>
              <a:buClrTx/>
              <a:buSzTx/>
              <a:buFontTx/>
              <a:buNone/>
              <a:tabLst/>
            </a:pPr>
            <a:endParaRPr kumimoji="0" lang="en-US" altLang="en-US" b="1" i="0" u="none" strike="noStrike" cap="none" normalizeH="0" baseline="0" dirty="0" smtClean="0">
              <a:ln>
                <a:noFill/>
              </a:ln>
              <a:solidFill>
                <a:schemeClr val="tx1"/>
              </a:solidFill>
              <a:effectLst/>
              <a:latin typeface="Arial" pitchFamily="34" charset="0"/>
              <a:cs typeface="Arial"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US" altLang="en-US" b="0" i="0" u="none" strike="noStrike" cap="none" normalizeH="0" baseline="0" dirty="0" smtClean="0">
                <a:ln>
                  <a:noFill/>
                </a:ln>
                <a:solidFill>
                  <a:schemeClr val="tx1"/>
                </a:solidFill>
                <a:effectLst/>
                <a:latin typeface="Arial" pitchFamily="34" charset="0"/>
                <a:cs typeface="Arial" pitchFamily="34" charset="0"/>
              </a:rPr>
              <a:t>A company has a corporate culture, whether that is steeped in tradition over a hundred years or a new technology start-up with a casual approach, and that defines how business is conducted with the customer.</a:t>
            </a:r>
          </a:p>
          <a:p>
            <a:pPr marL="0" marR="0" lvl="0" indent="0" algn="just" defTabSz="914400" rtl="0" eaLnBrk="0" fontAlgn="base" latinLnBrk="0" hangingPunct="0">
              <a:lnSpc>
                <a:spcPct val="100000"/>
              </a:lnSpc>
              <a:spcBef>
                <a:spcPct val="0"/>
              </a:spcBef>
              <a:spcAft>
                <a:spcPct val="0"/>
              </a:spcAft>
              <a:buClrTx/>
              <a:buSzTx/>
              <a:buFontTx/>
              <a:buNone/>
              <a:tabLst/>
            </a:pPr>
            <a:endParaRPr lang="en-US" altLang="en-US" dirty="0">
              <a:latin typeface="Arial" pitchFamily="34" charset="0"/>
              <a:cs typeface="Arial" pitchFamily="34" charset="0"/>
            </a:endParaRPr>
          </a:p>
          <a:p>
            <a:pPr lvl="0" algn="just" fontAlgn="base">
              <a:spcBef>
                <a:spcPct val="0"/>
              </a:spcBef>
              <a:spcAft>
                <a:spcPct val="0"/>
              </a:spcAft>
            </a:pPr>
            <a:r>
              <a:rPr lang="en-US" altLang="en-US" dirty="0">
                <a:latin typeface="Arial" pitchFamily="34" charset="0"/>
                <a:cs typeface="Arial" pitchFamily="34" charset="0"/>
              </a:rPr>
              <a:t>No matter what the corporate culture, the focus must always be on the customer. </a:t>
            </a:r>
          </a:p>
          <a:p>
            <a:pPr lvl="0" algn="just" fontAlgn="base">
              <a:spcBef>
                <a:spcPct val="0"/>
              </a:spcBef>
              <a:spcAft>
                <a:spcPct val="0"/>
              </a:spcAft>
            </a:pPr>
            <a:endParaRPr lang="en-US" altLang="en-US" dirty="0" smtClean="0">
              <a:latin typeface="Arial" pitchFamily="34" charset="0"/>
              <a:cs typeface="Arial" pitchFamily="34" charset="0"/>
            </a:endParaRPr>
          </a:p>
          <a:p>
            <a:pPr lvl="0" algn="just" fontAlgn="base">
              <a:spcBef>
                <a:spcPct val="0"/>
              </a:spcBef>
              <a:spcAft>
                <a:spcPct val="0"/>
              </a:spcAft>
            </a:pPr>
            <a:r>
              <a:rPr lang="en-US" altLang="en-US" dirty="0" smtClean="0">
                <a:latin typeface="Arial" pitchFamily="34" charset="0"/>
                <a:cs typeface="Arial" pitchFamily="34" charset="0"/>
              </a:rPr>
              <a:t>When </a:t>
            </a:r>
            <a:r>
              <a:rPr lang="en-US" altLang="en-US" dirty="0">
                <a:latin typeface="Arial" pitchFamily="34" charset="0"/>
                <a:cs typeface="Arial" pitchFamily="34" charset="0"/>
              </a:rPr>
              <a:t>determining how a company approaches customer service, they will often adopt a customer service strategy that is usually made up of a number of elements.</a:t>
            </a:r>
          </a:p>
          <a:p>
            <a:pPr marL="0" marR="0" lvl="0" indent="0" algn="just" defTabSz="914400" rtl="0" eaLnBrk="0" fontAlgn="base" latinLnBrk="0" hangingPunct="0">
              <a:lnSpc>
                <a:spcPct val="100000"/>
              </a:lnSpc>
              <a:spcBef>
                <a:spcPct val="0"/>
              </a:spcBef>
              <a:spcAft>
                <a:spcPct val="0"/>
              </a:spcAft>
              <a:buClrTx/>
              <a:buSzTx/>
              <a:buFontTx/>
              <a:buNone/>
              <a:tabLst/>
            </a:pPr>
            <a:endParaRPr kumimoji="0" lang="en-US" altLang="en-US" b="0"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b="0"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US" altLang="en-US" dirty="0">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smtClean="0">
              <a:ln>
                <a:noFill/>
              </a:ln>
              <a:solidFill>
                <a:schemeClr val="tx1"/>
              </a:solidFill>
              <a:effectLst/>
              <a:latin typeface="Arial" pitchFamily="34" charset="0"/>
              <a:cs typeface="Arial" pitchFamily="34" charset="0"/>
            </a:endParaRPr>
          </a:p>
        </p:txBody>
      </p:sp>
    </p:spTree>
    <p:extLst>
      <p:ext uri="{BB962C8B-B14F-4D97-AF65-F5344CB8AC3E}">
        <p14:creationId xmlns:p14="http://schemas.microsoft.com/office/powerpoint/2010/main" val="1558626565"/>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79512" y="116632"/>
            <a:ext cx="8712968" cy="6463308"/>
          </a:xfrm>
          <a:prstGeom prst="rect">
            <a:avLst/>
          </a:prstGeom>
        </p:spPr>
        <p:txBody>
          <a:bodyPr wrap="square">
            <a:spAutoFit/>
          </a:bodyPr>
          <a:lstStyle/>
          <a:p>
            <a:pPr algn="just"/>
            <a:r>
              <a:rPr lang="en-GB" b="1" dirty="0" smtClean="0">
                <a:latin typeface="Arial" panose="020B0604020202020204" pitchFamily="34" charset="0"/>
                <a:cs typeface="Arial" panose="020B0604020202020204" pitchFamily="34" charset="0"/>
              </a:rPr>
              <a:t>Communications</a:t>
            </a:r>
            <a:r>
              <a:rPr lang="en-GB" dirty="0" smtClean="0">
                <a:latin typeface="Arial" panose="020B0604020202020204" pitchFamily="34" charset="0"/>
                <a:cs typeface="Arial" panose="020B0604020202020204" pitchFamily="34" charset="0"/>
              </a:rPr>
              <a:t> - Each customer wants to feel that they are your most important customer, so they need to be communicated with so that they never need to contact you because of the lack of information. For example, if you are manufacturing and shipping an item to a customer, then the customer will want to know how far the item is along the manufacturing path, and then when it is shipped, they will require tracking information. If the customer has to call to find out information, they will be less satisfied as it is taking them time to call, and it is costing your company money for someone to spend time finding out the information for the customer. With new technologies such as Customer Relationship Management (</a:t>
            </a:r>
            <a:r>
              <a:rPr lang="en-GB" dirty="0" smtClean="0">
                <a:latin typeface="Arial" panose="020B0604020202020204" pitchFamily="34" charset="0"/>
                <a:cs typeface="Arial" panose="020B0604020202020204" pitchFamily="34" charset="0"/>
                <a:hlinkClick r:id="rId2"/>
              </a:rPr>
              <a:t>CRM</a:t>
            </a:r>
            <a:r>
              <a:rPr lang="en-GB" dirty="0" smtClean="0">
                <a:latin typeface="Arial" panose="020B0604020202020204" pitchFamily="34" charset="0"/>
                <a:cs typeface="Arial" panose="020B0604020202020204" pitchFamily="34" charset="0"/>
              </a:rPr>
              <a:t>) and social media websites, it is possible to communicate with the client electronically to inform them of new products, sales, or promotions that may interest them.</a:t>
            </a:r>
          </a:p>
          <a:p>
            <a:pPr algn="just"/>
            <a:endParaRPr lang="en-GB" dirty="0" smtClean="0">
              <a:latin typeface="Arial" panose="020B0604020202020204" pitchFamily="34" charset="0"/>
              <a:cs typeface="Arial" panose="020B0604020202020204" pitchFamily="34" charset="0"/>
            </a:endParaRPr>
          </a:p>
          <a:p>
            <a:pPr algn="just"/>
            <a:r>
              <a:rPr lang="en-GB" b="1" dirty="0" smtClean="0">
                <a:latin typeface="Arial" panose="020B0604020202020204" pitchFamily="34" charset="0"/>
                <a:cs typeface="Arial" panose="020B0604020202020204" pitchFamily="34" charset="0"/>
              </a:rPr>
              <a:t>Convenience</a:t>
            </a:r>
            <a:r>
              <a:rPr lang="en-GB" dirty="0" smtClean="0">
                <a:latin typeface="Arial" panose="020B0604020202020204" pitchFamily="34" charset="0"/>
                <a:cs typeface="Arial" panose="020B0604020202020204" pitchFamily="34" charset="0"/>
              </a:rPr>
              <a:t> - For a customer, there is nothing worse than having to accommodate the limitations of your supplier. For example, if a customer is open from 7AM to 4PM, they do not want to accept deliveries after hours because a vendor can only deliver after 5PM. Good </a:t>
            </a:r>
            <a:r>
              <a:rPr lang="en-GB" dirty="0" smtClean="0">
                <a:latin typeface="Arial" panose="020B0604020202020204" pitchFamily="34" charset="0"/>
                <a:cs typeface="Arial" panose="020B0604020202020204" pitchFamily="34" charset="0"/>
                <a:hlinkClick r:id="rId3"/>
              </a:rPr>
              <a:t>customer service</a:t>
            </a:r>
            <a:r>
              <a:rPr lang="en-GB" dirty="0" smtClean="0">
                <a:latin typeface="Arial" panose="020B0604020202020204" pitchFamily="34" charset="0"/>
                <a:cs typeface="Arial" panose="020B0604020202020204" pitchFamily="34" charset="0"/>
              </a:rPr>
              <a:t> dictates that you will be available when it is convenient to the customer. If the customer wants a service call before they open for business then providing that is good customer service and will </a:t>
            </a:r>
            <a:r>
              <a:rPr lang="en-GB" dirty="0" err="1" smtClean="0">
                <a:latin typeface="Arial" panose="020B0604020202020204" pitchFamily="34" charset="0"/>
                <a:cs typeface="Arial" panose="020B0604020202020204" pitchFamily="34" charset="0"/>
              </a:rPr>
              <a:t>instill</a:t>
            </a:r>
            <a:r>
              <a:rPr lang="en-GB" dirty="0" smtClean="0">
                <a:latin typeface="Arial" panose="020B0604020202020204" pitchFamily="34" charset="0"/>
                <a:cs typeface="Arial" panose="020B0604020202020204" pitchFamily="34" charset="0"/>
              </a:rPr>
              <a:t> excellent customer satisfaction. The convenience also should be found ​in your online presence. A customer wants things to be convenient for them, so if they want to be able to review their order, check shipping and send a message, then they need that to be in one location and not spread over many pages, which is not as convenient and leads to poorer customer satisfaction.</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08445765"/>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79512" y="332656"/>
            <a:ext cx="8640960" cy="5447645"/>
          </a:xfrm>
          <a:prstGeom prst="rect">
            <a:avLst/>
          </a:prstGeom>
        </p:spPr>
        <p:txBody>
          <a:bodyPr wrap="square">
            <a:spAutoFit/>
          </a:bodyPr>
          <a:lstStyle/>
          <a:p>
            <a:pPr algn="just"/>
            <a:r>
              <a:rPr lang="en-GB" b="1" dirty="0" smtClean="0">
                <a:latin typeface="Arial" panose="020B0604020202020204" pitchFamily="34" charset="0"/>
                <a:cs typeface="Arial" panose="020B0604020202020204" pitchFamily="34" charset="0"/>
              </a:rPr>
              <a:t>Dependability</a:t>
            </a:r>
            <a:r>
              <a:rPr lang="en-GB" dirty="0" smtClean="0">
                <a:latin typeface="Arial" panose="020B0604020202020204" pitchFamily="34" charset="0"/>
                <a:cs typeface="Arial" panose="020B0604020202020204" pitchFamily="34" charset="0"/>
              </a:rPr>
              <a:t> - The customer expects items they wish to purchase to be in stock. Good customer service should aim to have items in stock, as well as providing other services, such as accurate ordering, accurate pricing, and believable delivery dates. Dependability also relates to a company's online presence. If a company's website is not updated, shows the wrong prices, has dead links, or fails to process orders correctly, a customer will simply move on to the next vendor whose systems are dependable. A good customer service strategy should ensure that the company is looking at all aspects of its business to give a customer a feeling of dependability.</a:t>
            </a:r>
          </a:p>
          <a:p>
            <a:pPr algn="just"/>
            <a:endParaRPr lang="en-GB" dirty="0">
              <a:latin typeface="Arial" panose="020B0604020202020204" pitchFamily="34" charset="0"/>
              <a:cs typeface="Arial" panose="020B0604020202020204" pitchFamily="34" charset="0"/>
            </a:endParaRPr>
          </a:p>
          <a:p>
            <a:pPr algn="just"/>
            <a:r>
              <a:rPr lang="en-GB" sz="2400" b="1" dirty="0" smtClean="0">
                <a:latin typeface="Arial" panose="020B0604020202020204" pitchFamily="34" charset="0"/>
                <a:cs typeface="Arial" panose="020B0604020202020204" pitchFamily="34" charset="0"/>
              </a:rPr>
              <a:t>Customer Relationship Management</a:t>
            </a:r>
            <a:r>
              <a:rPr lang="en-GB" sz="2400" dirty="0" smtClean="0">
                <a:latin typeface="Arial" panose="020B0604020202020204" pitchFamily="34" charset="0"/>
                <a:cs typeface="Arial" panose="020B0604020202020204" pitchFamily="34" charset="0"/>
              </a:rPr>
              <a:t> </a:t>
            </a:r>
            <a:r>
              <a:rPr lang="en-GB" dirty="0" smtClean="0">
                <a:latin typeface="Arial" panose="020B0604020202020204" pitchFamily="34" charset="0"/>
                <a:cs typeface="Arial" panose="020B0604020202020204" pitchFamily="34" charset="0"/>
              </a:rPr>
              <a:t>(CRM) refers to the methodologies and tools that help businesses manage customer relationships in an organized way.</a:t>
            </a:r>
          </a:p>
          <a:p>
            <a:pPr algn="just"/>
            <a:endParaRPr lang="en-GB" dirty="0" smtClean="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hlinkClick r:id="rId2"/>
              </a:rPr>
              <a:t>CRM systems</a:t>
            </a:r>
            <a:r>
              <a:rPr lang="en-GB" dirty="0" smtClean="0">
                <a:latin typeface="Arial" panose="020B0604020202020204" pitchFamily="34" charset="0"/>
                <a:cs typeface="Arial" panose="020B0604020202020204" pitchFamily="34" charset="0"/>
              </a:rPr>
              <a:t> are collaborative; the gathering of data through all phases of the customer relationship (marketing, sales, and service) provides a complete picture, allowing business owners/managers to make informed decisions.</a:t>
            </a:r>
          </a:p>
          <a:p>
            <a:pPr algn="just"/>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02273653"/>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79512" y="332657"/>
            <a:ext cx="8712968" cy="8125301"/>
          </a:xfrm>
          <a:prstGeom prst="rect">
            <a:avLst/>
          </a:prstGeom>
        </p:spPr>
        <p:txBody>
          <a:bodyPr wrap="square">
            <a:spAutoFit/>
          </a:bodyPr>
          <a:lstStyle/>
          <a:p>
            <a:pPr algn="just"/>
            <a:r>
              <a:rPr lang="en-GB" dirty="0" smtClean="0">
                <a:latin typeface="Arial" panose="020B0604020202020204" pitchFamily="34" charset="0"/>
                <a:cs typeface="Arial" panose="020B0604020202020204" pitchFamily="34" charset="0"/>
              </a:rPr>
              <a:t>For small businesses, customer relationship management includes:</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Processes that help identify and target their </a:t>
            </a:r>
            <a:r>
              <a:rPr lang="en-GB" dirty="0" smtClean="0">
                <a:latin typeface="Arial" panose="020B0604020202020204" pitchFamily="34" charset="0"/>
                <a:cs typeface="Arial" panose="020B0604020202020204" pitchFamily="34" charset="0"/>
                <a:hlinkClick r:id="rId2"/>
              </a:rPr>
              <a:t>best customers</a:t>
            </a:r>
            <a:r>
              <a:rPr lang="en-GB" dirty="0" smtClean="0">
                <a:latin typeface="Arial" panose="020B0604020202020204" pitchFamily="34" charset="0"/>
                <a:cs typeface="Arial" panose="020B0604020202020204" pitchFamily="34" charset="0"/>
              </a:rPr>
              <a:t>, generate quality sales leads, and plan and implement </a:t>
            </a:r>
            <a:r>
              <a:rPr lang="en-GB" dirty="0" smtClean="0">
                <a:latin typeface="Arial" panose="020B0604020202020204" pitchFamily="34" charset="0"/>
                <a:cs typeface="Arial" panose="020B0604020202020204" pitchFamily="34" charset="0"/>
                <a:hlinkClick r:id="rId3"/>
              </a:rPr>
              <a:t>marketing campaigns</a:t>
            </a:r>
            <a:r>
              <a:rPr lang="en-GB" dirty="0" smtClean="0">
                <a:latin typeface="Arial" panose="020B0604020202020204" pitchFamily="34" charset="0"/>
                <a:cs typeface="Arial" panose="020B0604020202020204" pitchFamily="34" charset="0"/>
              </a:rPr>
              <a:t> with clear goals and objectives;</a:t>
            </a:r>
          </a:p>
          <a:p>
            <a:pPr algn="just"/>
            <a:endParaRPr lang="en-GB" dirty="0" smtClean="0">
              <a:latin typeface="Arial" panose="020B0604020202020204" pitchFamily="34" charset="0"/>
              <a:cs typeface="Arial" panose="020B0604020202020204" pitchFamily="34" charset="0"/>
            </a:endParaRPr>
          </a:p>
          <a:p>
            <a:pPr marL="285750" indent="-285750" algn="just">
              <a:buFontTx/>
              <a:buChar char="-"/>
            </a:pPr>
            <a:r>
              <a:rPr lang="en-GB" dirty="0" smtClean="0">
                <a:latin typeface="Arial" panose="020B0604020202020204" pitchFamily="34" charset="0"/>
                <a:cs typeface="Arial" panose="020B0604020202020204" pitchFamily="34" charset="0"/>
              </a:rPr>
              <a:t>Processes that help form individualized relationships with customers (to improve </a:t>
            </a:r>
            <a:r>
              <a:rPr lang="en-GB" dirty="0" smtClean="0">
                <a:latin typeface="Arial" panose="020B0604020202020204" pitchFamily="34" charset="0"/>
                <a:cs typeface="Arial" panose="020B0604020202020204" pitchFamily="34" charset="0"/>
                <a:hlinkClick r:id="rId4"/>
              </a:rPr>
              <a:t>customer satisfaction</a:t>
            </a:r>
            <a:r>
              <a:rPr lang="en-GB" dirty="0" smtClean="0">
                <a:latin typeface="Arial" panose="020B0604020202020204" pitchFamily="34" charset="0"/>
                <a:cs typeface="Arial" panose="020B0604020202020204" pitchFamily="34" charset="0"/>
              </a:rPr>
              <a:t>) and provide the highest level of customer service to </a:t>
            </a:r>
            <a:r>
              <a:rPr lang="en-GB" dirty="0" smtClean="0">
                <a:latin typeface="Arial" panose="020B0604020202020204" pitchFamily="34" charset="0"/>
                <a:cs typeface="Arial" panose="020B0604020202020204" pitchFamily="34" charset="0"/>
                <a:hlinkClick r:id="rId5"/>
              </a:rPr>
              <a:t>the most profitable customers</a:t>
            </a:r>
            <a:r>
              <a:rPr lang="en-GB" dirty="0" smtClean="0">
                <a:latin typeface="Arial" panose="020B0604020202020204" pitchFamily="34" charset="0"/>
                <a:cs typeface="Arial" panose="020B0604020202020204" pitchFamily="34" charset="0"/>
              </a:rPr>
              <a:t>;</a:t>
            </a:r>
          </a:p>
          <a:p>
            <a:pPr marL="285750" indent="-285750" algn="just">
              <a:buFontTx/>
              <a:buChar char="-"/>
            </a:pPr>
            <a:endParaRPr lang="en-GB" dirty="0" smtClean="0">
              <a:latin typeface="Arial" panose="020B0604020202020204" pitchFamily="34" charset="0"/>
              <a:cs typeface="Arial" panose="020B0604020202020204" pitchFamily="34" charset="0"/>
            </a:endParaRPr>
          </a:p>
          <a:p>
            <a:pPr marL="285750" indent="-285750" algn="just">
              <a:buFontTx/>
              <a:buChar char="-"/>
            </a:pPr>
            <a:r>
              <a:rPr lang="en-GB" dirty="0" smtClean="0">
                <a:latin typeface="Arial" panose="020B0604020202020204" pitchFamily="34" charset="0"/>
                <a:cs typeface="Arial" panose="020B0604020202020204" pitchFamily="34" charset="0"/>
              </a:rPr>
              <a:t>Processes that provide employees with the information they need to know their customers' wants and needs, and build relationships between the company and its custom</a:t>
            </a:r>
          </a:p>
          <a:p>
            <a:pPr marL="285750" indent="-285750" algn="just">
              <a:buFontTx/>
              <a:buChar char="-"/>
            </a:pPr>
            <a:endParaRPr lang="en-GB" dirty="0" smtClean="0">
              <a:latin typeface="Arial" panose="020B0604020202020204" pitchFamily="34" charset="0"/>
              <a:cs typeface="Arial" panose="020B0604020202020204" pitchFamily="34" charset="0"/>
            </a:endParaRPr>
          </a:p>
          <a:p>
            <a:endParaRPr lang="en-GB" dirty="0" smtClean="0"/>
          </a:p>
          <a:p>
            <a:endParaRPr lang="en-GB" dirty="0"/>
          </a:p>
          <a:p>
            <a:endParaRPr lang="en-GB" dirty="0" smtClean="0"/>
          </a:p>
          <a:p>
            <a:endParaRPr lang="en-GB" dirty="0"/>
          </a:p>
          <a:p>
            <a:endParaRPr lang="en-GB" dirty="0" smtClean="0"/>
          </a:p>
          <a:p>
            <a:endParaRPr lang="en-GB" dirty="0"/>
          </a:p>
          <a:p>
            <a:endParaRPr lang="en-GB" dirty="0" smtClean="0"/>
          </a:p>
          <a:p>
            <a:endParaRPr lang="en-GB" dirty="0"/>
          </a:p>
          <a:p>
            <a:endParaRPr lang="en-GB" dirty="0" smtClean="0"/>
          </a:p>
          <a:p>
            <a:endParaRPr lang="en-GB" dirty="0"/>
          </a:p>
          <a:p>
            <a:endParaRPr lang="en-GB" dirty="0" smtClean="0"/>
          </a:p>
          <a:p>
            <a:endParaRPr lang="en-GB" dirty="0"/>
          </a:p>
          <a:p>
            <a:endParaRPr lang="en-GB" dirty="0" smtClean="0"/>
          </a:p>
          <a:p>
            <a:endParaRPr lang="en-GB" dirty="0"/>
          </a:p>
          <a:p>
            <a:endParaRPr lang="en-GB" dirty="0"/>
          </a:p>
        </p:txBody>
      </p:sp>
    </p:spTree>
    <p:extLst>
      <p:ext uri="{BB962C8B-B14F-4D97-AF65-F5344CB8AC3E}">
        <p14:creationId xmlns:p14="http://schemas.microsoft.com/office/powerpoint/2010/main" val="3341370048"/>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51520" y="889844"/>
            <a:ext cx="8784976" cy="4524315"/>
          </a:xfrm>
          <a:prstGeom prst="rect">
            <a:avLst/>
          </a:prstGeom>
        </p:spPr>
        <p:txBody>
          <a:bodyPr wrap="square">
            <a:spAutoFit/>
          </a:bodyPr>
          <a:lstStyle/>
          <a:p>
            <a:pPr algn="just"/>
            <a:r>
              <a:rPr lang="en-GB" b="1" dirty="0" smtClean="0">
                <a:latin typeface="Arial" panose="020B0604020202020204" pitchFamily="34" charset="0"/>
                <a:cs typeface="Arial" panose="020B0604020202020204" pitchFamily="34" charset="0"/>
              </a:rPr>
              <a:t>What Kinds of Data Are Recorded by a CRM System?</a:t>
            </a:r>
          </a:p>
          <a:p>
            <a:pPr algn="just"/>
            <a:endParaRPr lang="en-GB" b="1" dirty="0" smtClean="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The key to an effective CRM system is comprehensive data collection. For example, sales groups cannot properly respond to the customers wants/needs without customer data from service groups, and vice-versa. CRM data includes the following:</a:t>
            </a:r>
          </a:p>
          <a:p>
            <a:pPr algn="just"/>
            <a:endParaRPr lang="en-GB" dirty="0" smtClean="0">
              <a:latin typeface="Arial" panose="020B0604020202020204" pitchFamily="34" charset="0"/>
              <a:cs typeface="Arial" panose="020B0604020202020204" pitchFamily="34" charset="0"/>
            </a:endParaRPr>
          </a:p>
          <a:p>
            <a:pPr algn="just"/>
            <a:r>
              <a:rPr lang="en-GB" b="1" dirty="0" smtClean="0">
                <a:latin typeface="Arial" panose="020B0604020202020204" pitchFamily="34" charset="0"/>
                <a:cs typeface="Arial" panose="020B0604020202020204" pitchFamily="34" charset="0"/>
              </a:rPr>
              <a:t>Contact details</a:t>
            </a:r>
          </a:p>
          <a:p>
            <a:pPr algn="just"/>
            <a:endParaRPr lang="en-GB" dirty="0" smtClean="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Customer name</a:t>
            </a:r>
          </a:p>
          <a:p>
            <a:pPr algn="just"/>
            <a:endParaRPr lang="en-GB" dirty="0" smtClean="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Customer contact information – email, physical address, phone/mobile, website address, </a:t>
            </a:r>
            <a:r>
              <a:rPr lang="en-GB" dirty="0" smtClean="0">
                <a:latin typeface="Arial" panose="020B0604020202020204" pitchFamily="34" charset="0"/>
                <a:cs typeface="Arial" panose="020B0604020202020204" pitchFamily="34" charset="0"/>
                <a:hlinkClick r:id="rId2"/>
              </a:rPr>
              <a:t>social media</a:t>
            </a:r>
            <a:r>
              <a:rPr lang="en-GB" dirty="0" smtClean="0">
                <a:latin typeface="Arial" panose="020B0604020202020204" pitchFamily="34" charset="0"/>
                <a:cs typeface="Arial" panose="020B0604020202020204" pitchFamily="34" charset="0"/>
              </a:rPr>
              <a:t> contact information such as </a:t>
            </a:r>
            <a:r>
              <a:rPr lang="en-GB" dirty="0" smtClean="0">
                <a:latin typeface="Arial" panose="020B0604020202020204" pitchFamily="34" charset="0"/>
                <a:cs typeface="Arial" panose="020B0604020202020204" pitchFamily="34" charset="0"/>
                <a:hlinkClick r:id="rId3"/>
              </a:rPr>
              <a:t>Facebook page</a:t>
            </a:r>
            <a:r>
              <a:rPr lang="en-GB" dirty="0" smtClean="0">
                <a:latin typeface="Arial" panose="020B0604020202020204" pitchFamily="34" charset="0"/>
                <a:cs typeface="Arial" panose="020B0604020202020204" pitchFamily="34" charset="0"/>
              </a:rPr>
              <a:t>, </a:t>
            </a:r>
            <a:r>
              <a:rPr lang="en-GB" dirty="0" smtClean="0">
                <a:latin typeface="Arial" panose="020B0604020202020204" pitchFamily="34" charset="0"/>
                <a:cs typeface="Arial" panose="020B0604020202020204" pitchFamily="34" charset="0"/>
                <a:hlinkClick r:id="rId4"/>
              </a:rPr>
              <a:t>LinkedIn profile</a:t>
            </a:r>
            <a:r>
              <a:rPr lang="en-GB" dirty="0" smtClean="0">
                <a:latin typeface="Arial" panose="020B0604020202020204" pitchFamily="34" charset="0"/>
                <a:cs typeface="Arial" panose="020B0604020202020204" pitchFamily="34" charset="0"/>
              </a:rPr>
              <a:t>, etc. Includes preferred method of contact.</a:t>
            </a:r>
          </a:p>
          <a:p>
            <a:pPr algn="just"/>
            <a:endParaRPr lang="en-GB" dirty="0" smtClean="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How the customer became aware of your company (web search, newspaper ads, </a:t>
            </a:r>
            <a:r>
              <a:rPr lang="en-GB" dirty="0" smtClean="0">
                <a:latin typeface="Arial" panose="020B0604020202020204" pitchFamily="34" charset="0"/>
                <a:cs typeface="Arial" panose="020B0604020202020204" pitchFamily="34" charset="0"/>
                <a:hlinkClick r:id="rId5"/>
              </a:rPr>
              <a:t>word of mouth</a:t>
            </a:r>
            <a:r>
              <a:rPr lang="en-GB" dirty="0" smtClean="0">
                <a:latin typeface="Arial" panose="020B0604020202020204" pitchFamily="34" charset="0"/>
                <a:cs typeface="Arial" panose="020B0604020202020204" pitchFamily="34" charset="0"/>
              </a:rPr>
              <a:t>, etc.)</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02591356"/>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51520" y="692696"/>
            <a:ext cx="7992888" cy="5632311"/>
          </a:xfrm>
          <a:prstGeom prst="rect">
            <a:avLst/>
          </a:prstGeom>
        </p:spPr>
        <p:txBody>
          <a:bodyPr wrap="square">
            <a:spAutoFit/>
          </a:bodyPr>
          <a:lstStyle/>
          <a:p>
            <a:pPr algn="just"/>
            <a:r>
              <a:rPr lang="en-GB" b="1" dirty="0" smtClean="0">
                <a:latin typeface="Arial" panose="020B0604020202020204" pitchFamily="34" charset="0"/>
                <a:cs typeface="Arial" panose="020B0604020202020204" pitchFamily="34" charset="0"/>
              </a:rPr>
              <a:t>Customer Personal Profile</a:t>
            </a:r>
          </a:p>
          <a:p>
            <a:pPr algn="just"/>
            <a:endParaRPr lang="en-GB" dirty="0" smtClean="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Family information - can be used to send birthday/anniversary/Christmas wishes, etc.</a:t>
            </a:r>
          </a:p>
          <a:p>
            <a:pPr algn="just"/>
            <a:endParaRPr lang="en-GB" dirty="0" smtClean="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Hobbies - useful for rewarding your best customers with (for example) a golf or ski pass or </a:t>
            </a:r>
            <a:r>
              <a:rPr lang="en-GB" dirty="0" smtClean="0">
                <a:latin typeface="Arial" panose="020B0604020202020204" pitchFamily="34" charset="0"/>
                <a:cs typeface="Arial" panose="020B0604020202020204" pitchFamily="34" charset="0"/>
                <a:hlinkClick r:id="rId2"/>
              </a:rPr>
              <a:t>Christmas gift</a:t>
            </a:r>
            <a:r>
              <a:rPr lang="en-GB" dirty="0" smtClean="0">
                <a:latin typeface="Arial" panose="020B0604020202020204" pitchFamily="34" charset="0"/>
                <a:cs typeface="Arial" panose="020B0604020202020204" pitchFamily="34" charset="0"/>
              </a:rPr>
              <a:t>.</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Group memberships, associations - can be useful for generating </a:t>
            </a:r>
            <a:r>
              <a:rPr lang="en-GB" dirty="0" smtClean="0">
                <a:latin typeface="Arial" panose="020B0604020202020204" pitchFamily="34" charset="0"/>
                <a:cs typeface="Arial" panose="020B0604020202020204" pitchFamily="34" charset="0"/>
                <a:hlinkClick r:id="rId3"/>
              </a:rPr>
              <a:t>sales leads</a:t>
            </a:r>
            <a:r>
              <a:rPr lang="en-GB" dirty="0" smtClean="0">
                <a:latin typeface="Arial" panose="020B0604020202020204" pitchFamily="34" charset="0"/>
                <a:cs typeface="Arial" panose="020B0604020202020204" pitchFamily="34" charset="0"/>
              </a:rPr>
              <a:t> with associates of the customer.</a:t>
            </a:r>
          </a:p>
          <a:p>
            <a:pPr algn="just"/>
            <a:endParaRPr lang="en-GB" dirty="0" smtClean="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This type of information is normally obtained over time as you grow relationships with customers.</a:t>
            </a:r>
          </a:p>
          <a:p>
            <a:pPr algn="just"/>
            <a:endParaRPr lang="en-GB" dirty="0" smtClean="0">
              <a:latin typeface="Arial" panose="020B0604020202020204" pitchFamily="34" charset="0"/>
              <a:cs typeface="Arial" panose="020B0604020202020204" pitchFamily="34" charset="0"/>
            </a:endParaRPr>
          </a:p>
          <a:p>
            <a:pPr algn="just"/>
            <a:r>
              <a:rPr lang="en-GB" b="1" dirty="0" smtClean="0">
                <a:latin typeface="Arial" panose="020B0604020202020204" pitchFamily="34" charset="0"/>
                <a:cs typeface="Arial" panose="020B0604020202020204" pitchFamily="34" charset="0"/>
              </a:rPr>
              <a:t>Sales history</a:t>
            </a:r>
          </a:p>
          <a:p>
            <a:pPr algn="just"/>
            <a:endParaRPr lang="en-GB" dirty="0" smtClean="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Products/services purchased, including date/time and transaction amounts.</a:t>
            </a:r>
          </a:p>
          <a:p>
            <a:pPr algn="just"/>
            <a:r>
              <a:rPr lang="en-GB" dirty="0" smtClean="0">
                <a:latin typeface="Arial" panose="020B0604020202020204" pitchFamily="34" charset="0"/>
                <a:cs typeface="Arial" panose="020B0604020202020204" pitchFamily="34" charset="0"/>
              </a:rPr>
              <a:t>Method of payment (</a:t>
            </a:r>
            <a:r>
              <a:rPr lang="en-GB" dirty="0" err="1" smtClean="0">
                <a:latin typeface="Arial" panose="020B0604020202020204" pitchFamily="34" charset="0"/>
                <a:cs typeface="Arial" panose="020B0604020202020204" pitchFamily="34" charset="0"/>
                <a:hlinkClick r:id="rId4"/>
              </a:rPr>
              <a:t>Paypal</a:t>
            </a:r>
            <a:r>
              <a:rPr lang="en-GB" dirty="0" smtClean="0">
                <a:latin typeface="Arial" panose="020B0604020202020204" pitchFamily="34" charset="0"/>
                <a:cs typeface="Arial" panose="020B0604020202020204" pitchFamily="34" charset="0"/>
              </a:rPr>
              <a:t>, cash, check, credit card).</a:t>
            </a:r>
          </a:p>
          <a:p>
            <a:pPr algn="just"/>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69598536"/>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1"/>
            <a:ext cx="9144000" cy="7294305"/>
          </a:xfrm>
          <a:prstGeom prst="rect">
            <a:avLst/>
          </a:prstGeom>
        </p:spPr>
        <p:txBody>
          <a:bodyPr wrap="square">
            <a:spAutoFit/>
          </a:bodyPr>
          <a:lstStyle/>
          <a:p>
            <a:pPr algn="just"/>
            <a:r>
              <a:rPr lang="en-GB" dirty="0" smtClean="0">
                <a:latin typeface="Arial" panose="020B0604020202020204" pitchFamily="34" charset="0"/>
                <a:cs typeface="Arial" panose="020B0604020202020204" pitchFamily="34" charset="0"/>
              </a:rPr>
              <a:t>If purchases made on credit, details of credit terms and history of credit payments.</a:t>
            </a:r>
          </a:p>
          <a:p>
            <a:pPr algn="just"/>
            <a:r>
              <a:rPr lang="en-GB" dirty="0" smtClean="0">
                <a:latin typeface="Arial" panose="020B0604020202020204" pitchFamily="34" charset="0"/>
                <a:cs typeface="Arial" panose="020B0604020202020204" pitchFamily="34" charset="0"/>
              </a:rPr>
              <a:t>Response to ad campaigns, promotions, etc.</a:t>
            </a:r>
          </a:p>
          <a:p>
            <a:pPr algn="just"/>
            <a:endParaRPr lang="en-GB" dirty="0" smtClean="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This information is very useful for analytical purposes. </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For example, salespeople can examine the frequency of purchases by a customer and send out reminders. </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Purchase behaviour can also be used to tailoring product offerings to suit customer preferences. </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Customer responses to </a:t>
            </a:r>
            <a:r>
              <a:rPr lang="en-GB" dirty="0" smtClean="0">
                <a:latin typeface="Arial" panose="020B0604020202020204" pitchFamily="34" charset="0"/>
                <a:cs typeface="Arial" panose="020B0604020202020204" pitchFamily="34" charset="0"/>
                <a:hlinkClick r:id="rId2"/>
              </a:rPr>
              <a:t>ad campaigns</a:t>
            </a:r>
            <a:r>
              <a:rPr lang="en-GB" dirty="0" smtClean="0">
                <a:latin typeface="Arial" panose="020B0604020202020204" pitchFamily="34" charset="0"/>
                <a:cs typeface="Arial" panose="020B0604020202020204" pitchFamily="34" charset="0"/>
              </a:rPr>
              <a:t> and promotions is can be used to fine tuning your marketing strategy. </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Credit payment history can be useful when </a:t>
            </a:r>
            <a:r>
              <a:rPr lang="en-GB" dirty="0" smtClean="0">
                <a:latin typeface="Arial" panose="020B0604020202020204" pitchFamily="34" charset="0"/>
                <a:cs typeface="Arial" panose="020B0604020202020204" pitchFamily="34" charset="0"/>
                <a:hlinkClick r:id="rId3"/>
              </a:rPr>
              <a:t>issues of late payment</a:t>
            </a:r>
            <a:r>
              <a:rPr lang="en-GB" dirty="0" smtClean="0">
                <a:latin typeface="Arial" panose="020B0604020202020204" pitchFamily="34" charset="0"/>
                <a:cs typeface="Arial" panose="020B0604020202020204" pitchFamily="34" charset="0"/>
              </a:rPr>
              <a:t> arise</a:t>
            </a:r>
          </a:p>
          <a:p>
            <a:pPr algn="just"/>
            <a:r>
              <a:rPr lang="en-GB" b="1" dirty="0" smtClean="0">
                <a:latin typeface="Arial" panose="020B0604020202020204" pitchFamily="34" charset="0"/>
                <a:cs typeface="Arial" panose="020B0604020202020204" pitchFamily="34" charset="0"/>
              </a:rPr>
              <a:t>Customer communication</a:t>
            </a:r>
            <a:endParaRPr lang="en-GB" dirty="0" smtClean="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How does the customer normally get in touch? Do they prefer email, text, or phone communication? Do they promptly return phone calls, text messages, or emails?</a:t>
            </a:r>
          </a:p>
          <a:p>
            <a:pPr algn="just"/>
            <a:r>
              <a:rPr lang="en-GB" dirty="0" smtClean="0">
                <a:latin typeface="Arial" panose="020B0604020202020204" pitchFamily="34" charset="0"/>
                <a:cs typeface="Arial" panose="020B0604020202020204" pitchFamily="34" charset="0"/>
              </a:rPr>
              <a:t>All communications with the customer should be noted - digital contact (texts or email) should be filed, and a record should be kept of phone calls to sales, service or customer support. </a:t>
            </a:r>
          </a:p>
          <a:p>
            <a:pPr algn="just"/>
            <a:r>
              <a:rPr lang="en-GB" dirty="0" smtClean="0">
                <a:latin typeface="Arial" panose="020B0604020202020204" pitchFamily="34" charset="0"/>
                <a:cs typeface="Arial" panose="020B0604020202020204" pitchFamily="34" charset="0"/>
              </a:rPr>
              <a:t>Linking your email with the CRM system is a must - most CRM systems have built-in or third party add-on capability to integrate with popular email clients such as Microsoft Outlook.</a:t>
            </a:r>
          </a:p>
          <a:p>
            <a:pPr algn="just"/>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35057332"/>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79512" y="260648"/>
            <a:ext cx="8640960" cy="4708981"/>
          </a:xfrm>
          <a:prstGeom prst="rect">
            <a:avLst/>
          </a:prstGeom>
        </p:spPr>
        <p:txBody>
          <a:bodyPr wrap="square">
            <a:spAutoFit/>
          </a:bodyPr>
          <a:lstStyle/>
          <a:p>
            <a:pPr algn="just"/>
            <a:r>
              <a:rPr lang="en-GB" sz="2400" b="1" dirty="0" smtClean="0">
                <a:latin typeface="Arial" panose="020B0604020202020204" pitchFamily="34" charset="0"/>
                <a:cs typeface="Arial" panose="020B0604020202020204" pitchFamily="34" charset="0"/>
              </a:rPr>
              <a:t>Customer Feedback</a:t>
            </a:r>
          </a:p>
          <a:p>
            <a:pPr algn="just"/>
            <a:endParaRPr lang="en-GB" sz="2400" dirty="0" smtClean="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hlinkClick r:id="rId2"/>
              </a:rPr>
              <a:t>Customer complaints</a:t>
            </a:r>
            <a:r>
              <a:rPr lang="en-GB" dirty="0" smtClean="0">
                <a:latin typeface="Arial" panose="020B0604020202020204" pitchFamily="34" charset="0"/>
                <a:cs typeface="Arial" panose="020B0604020202020204" pitchFamily="34" charset="0"/>
              </a:rPr>
              <a:t>, product returns, and details of calls for support should be recorded, as well as follow up information (was the issue resolved to the customer satisfaction, or was there a refund, etc.)</a:t>
            </a:r>
          </a:p>
          <a:p>
            <a:pPr algn="just"/>
            <a:endParaRPr lang="en-GB" dirty="0" smtClean="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Response to </a:t>
            </a:r>
            <a:r>
              <a:rPr lang="en-GB" dirty="0" smtClean="0">
                <a:latin typeface="Arial" panose="020B0604020202020204" pitchFamily="34" charset="0"/>
                <a:cs typeface="Arial" panose="020B0604020202020204" pitchFamily="34" charset="0"/>
                <a:hlinkClick r:id="rId3"/>
              </a:rPr>
              <a:t>customer surveys</a:t>
            </a:r>
            <a:r>
              <a:rPr lang="en-GB" dirty="0" smtClean="0">
                <a:latin typeface="Arial" panose="020B0604020202020204" pitchFamily="34" charset="0"/>
                <a:cs typeface="Arial" panose="020B0604020202020204" pitchFamily="34" charset="0"/>
              </a:rPr>
              <a:t>.</a:t>
            </a:r>
          </a:p>
          <a:p>
            <a:pPr algn="just"/>
            <a:endParaRPr lang="en-GB" dirty="0" smtClean="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Has the customer rated your products or services in an online rating site or in </a:t>
            </a:r>
            <a:r>
              <a:rPr lang="en-GB" dirty="0" smtClean="0">
                <a:latin typeface="Arial" panose="020B0604020202020204" pitchFamily="34" charset="0"/>
                <a:cs typeface="Arial" panose="020B0604020202020204" pitchFamily="34" charset="0"/>
                <a:hlinkClick r:id="rId4"/>
              </a:rPr>
              <a:t>social media</a:t>
            </a:r>
            <a:r>
              <a:rPr lang="en-GB" dirty="0" smtClean="0">
                <a:latin typeface="Arial" panose="020B0604020202020204" pitchFamily="34" charset="0"/>
                <a:cs typeface="Arial" panose="020B0604020202020204" pitchFamily="34" charset="0"/>
              </a:rPr>
              <a:t>?</a:t>
            </a:r>
          </a:p>
          <a:p>
            <a:pPr algn="just"/>
            <a:endParaRPr lang="en-GB" dirty="0" smtClean="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Has the customer taken his business elsewhere and if so, </a:t>
            </a:r>
            <a:r>
              <a:rPr lang="en-GB" dirty="0" smtClean="0">
                <a:latin typeface="Arial" panose="020B0604020202020204" pitchFamily="34" charset="0"/>
                <a:cs typeface="Arial" panose="020B0604020202020204" pitchFamily="34" charset="0"/>
                <a:hlinkClick r:id="rId5"/>
              </a:rPr>
              <a:t>which competitor and why</a:t>
            </a:r>
            <a:r>
              <a:rPr lang="en-GB" dirty="0" smtClean="0">
                <a:latin typeface="Arial" panose="020B0604020202020204" pitchFamily="34" charset="0"/>
                <a:cs typeface="Arial" panose="020B0604020202020204" pitchFamily="34" charset="0"/>
              </a:rPr>
              <a:t>? (price, service, etc.). </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This can be taken from information received from the customer directly or anecdotally.</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80640712"/>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07504" y="116632"/>
            <a:ext cx="8928992" cy="5909310"/>
          </a:xfrm>
          <a:prstGeom prst="rect">
            <a:avLst/>
          </a:prstGeom>
        </p:spPr>
        <p:txBody>
          <a:bodyPr wrap="square">
            <a:spAutoFit/>
          </a:bodyPr>
          <a:lstStyle/>
          <a:p>
            <a:pPr algn="just"/>
            <a:r>
              <a:rPr lang="en-GB" dirty="0" smtClean="0">
                <a:latin typeface="Arial" panose="020B0604020202020204" pitchFamily="34" charset="0"/>
                <a:cs typeface="Arial" panose="020B0604020202020204" pitchFamily="34" charset="0"/>
              </a:rPr>
              <a:t>Customer satisfaction metrics can point out a variety of issues that must be addressed:</a:t>
            </a:r>
          </a:p>
          <a:p>
            <a:pPr algn="just"/>
            <a:endParaRPr lang="en-GB" dirty="0" smtClean="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Repeated returns or complaints can point out particular products that are defective or unreliable.</a:t>
            </a:r>
          </a:p>
          <a:p>
            <a:pPr algn="just"/>
            <a:endParaRPr lang="en-GB" dirty="0" smtClean="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Product/service pricing that is not competitive.</a:t>
            </a:r>
          </a:p>
          <a:p>
            <a:pPr algn="just"/>
            <a:endParaRPr lang="en-GB" dirty="0" smtClean="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hlinkClick r:id="rId2"/>
              </a:rPr>
              <a:t>Poor customer service</a:t>
            </a:r>
            <a:r>
              <a:rPr lang="en-GB" dirty="0" smtClean="0">
                <a:latin typeface="Arial" panose="020B0604020202020204" pitchFamily="34" charset="0"/>
                <a:cs typeface="Arial" panose="020B0604020202020204" pitchFamily="34" charset="0"/>
              </a:rPr>
              <a:t> - not responsive to phone or email requests, products/services not delivered as promised, customer complaints not properly dealt with, </a:t>
            </a:r>
            <a:r>
              <a:rPr lang="en-GB" dirty="0" smtClean="0">
                <a:latin typeface="Arial" panose="020B0604020202020204" pitchFamily="34" charset="0"/>
                <a:cs typeface="Arial" panose="020B0604020202020204" pitchFamily="34" charset="0"/>
                <a:hlinkClick r:id="rId3"/>
              </a:rPr>
              <a:t>poorly trained staff</a:t>
            </a:r>
            <a:r>
              <a:rPr lang="en-GB" dirty="0" smtClean="0">
                <a:latin typeface="Arial" panose="020B0604020202020204" pitchFamily="34" charset="0"/>
                <a:cs typeface="Arial" panose="020B0604020202020204" pitchFamily="34" charset="0"/>
              </a:rPr>
              <a:t>, and not "going the extra mile".</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CRM is gradually helping </a:t>
            </a:r>
            <a:r>
              <a:rPr lang="en-GB" dirty="0" smtClean="0">
                <a:latin typeface="Arial" panose="020B0604020202020204" pitchFamily="34" charset="0"/>
                <a:cs typeface="Arial" panose="020B0604020202020204" pitchFamily="34" charset="0"/>
              </a:rPr>
              <a:t>organisations </a:t>
            </a:r>
            <a:r>
              <a:rPr lang="en-GB" dirty="0">
                <a:latin typeface="Arial" panose="020B0604020202020204" pitchFamily="34" charset="0"/>
                <a:cs typeface="Arial" panose="020B0604020202020204" pitchFamily="34" charset="0"/>
              </a:rPr>
              <a:t>capture a better understanding of customer needs and </a:t>
            </a:r>
            <a:r>
              <a:rPr lang="en-GB" dirty="0" smtClean="0">
                <a:latin typeface="Arial" panose="020B0604020202020204" pitchFamily="34" charset="0"/>
                <a:cs typeface="Arial" panose="020B0604020202020204" pitchFamily="34" charset="0"/>
              </a:rPr>
              <a:t>behaviour. </a:t>
            </a:r>
            <a:r>
              <a:rPr lang="en-GB" dirty="0">
                <a:latin typeface="Arial" panose="020B0604020202020204" pitchFamily="34" charset="0"/>
                <a:cs typeface="Arial" panose="020B0604020202020204" pitchFamily="34" charset="0"/>
              </a:rPr>
              <a:t>Software companies have now introduced advanced solutions to integrate sales, services, marketing, order management, pricing, etc., which has helped improve customer satisfaction and enabled them to deliver goods on time</a:t>
            </a:r>
            <a:r>
              <a:rPr lang="en-GB" dirty="0" smtClean="0">
                <a:latin typeface="Arial" panose="020B0604020202020204" pitchFamily="34" charset="0"/>
                <a:cs typeface="Arial" panose="020B0604020202020204" pitchFamily="34" charset="0"/>
              </a:rPr>
              <a:t>.</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There is a clear need to have a cohesive CRM strategy and to opt for a maintainable and scalable solution stack to </a:t>
            </a:r>
            <a:r>
              <a:rPr lang="en-GB" dirty="0" smtClean="0">
                <a:latin typeface="Arial" panose="020B0604020202020204" pitchFamily="34" charset="0"/>
                <a:cs typeface="Arial" panose="020B0604020202020204" pitchFamily="34" charset="0"/>
              </a:rPr>
              <a:t>realise </a:t>
            </a:r>
            <a:r>
              <a:rPr lang="en-GB" dirty="0">
                <a:latin typeface="Arial" panose="020B0604020202020204" pitchFamily="34" charset="0"/>
                <a:cs typeface="Arial" panose="020B0604020202020204" pitchFamily="34" charset="0"/>
              </a:rPr>
              <a:t>the real benefits of IT and leverage it as a business growth driver</a:t>
            </a:r>
            <a:r>
              <a:rPr lang="en-GB" dirty="0" smtClean="0">
                <a:latin typeface="Arial" panose="020B0604020202020204" pitchFamily="34" charset="0"/>
                <a:cs typeface="Arial" panose="020B0604020202020204" pitchFamily="34" charset="0"/>
              </a:rPr>
              <a:t>..</a:t>
            </a:r>
            <a:endParaRPr lang="en-GB" dirty="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66514477"/>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39552" y="404664"/>
            <a:ext cx="8208912" cy="584775"/>
          </a:xfrm>
          <a:prstGeom prst="rect">
            <a:avLst/>
          </a:prstGeom>
          <a:noFill/>
        </p:spPr>
        <p:txBody>
          <a:bodyPr wrap="square" rtlCol="0">
            <a:spAutoFit/>
          </a:bodyPr>
          <a:lstStyle/>
          <a:p>
            <a:pPr algn="ctr"/>
            <a:r>
              <a:rPr lang="en-GB" sz="3200" dirty="0" smtClean="0">
                <a:latin typeface="Arial" panose="020B0604020202020204" pitchFamily="34" charset="0"/>
                <a:cs typeface="Arial" panose="020B0604020202020204" pitchFamily="34" charset="0"/>
              </a:rPr>
              <a:t>ANY QUESTIONS?</a:t>
            </a:r>
            <a:endParaRPr lang="en-GB" sz="3200" dirty="0">
              <a:latin typeface="Arial" panose="020B0604020202020204" pitchFamily="34" charset="0"/>
              <a:cs typeface="Arial" panose="020B0604020202020204" pitchFamily="34" charset="0"/>
            </a:endParaRPr>
          </a:p>
        </p:txBody>
      </p:sp>
      <p:pic>
        <p:nvPicPr>
          <p:cNvPr id="7170" name="Picture 2" descr="C:\Users\Windows\Pictures\17 Sep 12\100_1532.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55576" y="1309000"/>
            <a:ext cx="7776864" cy="528835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25448854"/>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008290765"/>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182196792"/>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246058041"/>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2967280152"/>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82</TotalTime>
  <Words>3920</Words>
  <Application>Microsoft Office PowerPoint</Application>
  <PresentationFormat>On-screen Show (4:3)</PresentationFormat>
  <Paragraphs>395</Paragraphs>
  <Slides>41</Slides>
  <Notes>0</Notes>
  <HiddenSlides>0</HiddenSlides>
  <MMClips>0</MMClips>
  <ScaleCrop>false</ScaleCrop>
  <HeadingPairs>
    <vt:vector size="4" baseType="variant">
      <vt:variant>
        <vt:lpstr>Theme</vt:lpstr>
      </vt:variant>
      <vt:variant>
        <vt:i4>1</vt:i4>
      </vt:variant>
      <vt:variant>
        <vt:lpstr>Slide Titles</vt:lpstr>
      </vt:variant>
      <vt:variant>
        <vt:i4>41</vt:i4>
      </vt:variant>
    </vt:vector>
  </HeadingPairs>
  <TitlesOfParts>
    <vt:vector size="42" baseType="lpstr">
      <vt:lpstr>Office Theme</vt:lpstr>
      <vt:lpstr>Level 4 – Introduction to Logistics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HP</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Level 4 – Introduction to Logistics</dc:title>
  <dc:creator>Windows</dc:creator>
  <cp:lastModifiedBy>Windows</cp:lastModifiedBy>
  <cp:revision>16</cp:revision>
  <dcterms:created xsi:type="dcterms:W3CDTF">2017-01-31T19:36:28Z</dcterms:created>
  <dcterms:modified xsi:type="dcterms:W3CDTF">2017-01-31T20:58:49Z</dcterms:modified>
</cp:coreProperties>
</file>