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98" autoAdjust="0"/>
    <p:restoredTop sz="94660"/>
  </p:normalViewPr>
  <p:slideViewPr>
    <p:cSldViewPr snapToGrid="0">
      <p:cViewPr varScale="1">
        <p:scale>
          <a:sx n="98" d="100"/>
          <a:sy n="98" d="100"/>
        </p:scale>
        <p:origin x="68" y="3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Shore" userId="4a81739d-7633-41be-905a-53582c49e6ff" providerId="ADAL" clId="{B6F54303-D305-4D18-9CF9-91A7265247F2}"/>
    <pc:docChg chg="custSel addSld modSld">
      <pc:chgData name="Jessica Shore" userId="4a81739d-7633-41be-905a-53582c49e6ff" providerId="ADAL" clId="{B6F54303-D305-4D18-9CF9-91A7265247F2}" dt="2026-07-09T10:28:19.122" v="207" actId="113"/>
      <pc:docMkLst>
        <pc:docMk/>
      </pc:docMkLst>
      <pc:sldChg chg="addSp modSp mod setBg">
        <pc:chgData name="Jessica Shore" userId="4a81739d-7633-41be-905a-53582c49e6ff" providerId="ADAL" clId="{B6F54303-D305-4D18-9CF9-91A7265247F2}" dt="2026-07-07T15:02:15.856" v="32" actId="20577"/>
        <pc:sldMkLst>
          <pc:docMk/>
          <pc:sldMk cId="705380532" sldId="270"/>
        </pc:sldMkLst>
        <pc:spChg chg="mod">
          <ac:chgData name="Jessica Shore" userId="4a81739d-7633-41be-905a-53582c49e6ff" providerId="ADAL" clId="{B6F54303-D305-4D18-9CF9-91A7265247F2}" dt="2026-07-07T14:59:17.535" v="12" actId="26606"/>
          <ac:spMkLst>
            <pc:docMk/>
            <pc:sldMk cId="705380532" sldId="270"/>
            <ac:spMk id="2" creationId="{2AC39EFF-C1CA-B1B2-AE1A-644D8F949318}"/>
          </ac:spMkLst>
        </pc:spChg>
        <pc:spChg chg="mod">
          <ac:chgData name="Jessica Shore" userId="4a81739d-7633-41be-905a-53582c49e6ff" providerId="ADAL" clId="{B6F54303-D305-4D18-9CF9-91A7265247F2}" dt="2026-07-07T15:02:15.856" v="32" actId="20577"/>
          <ac:spMkLst>
            <pc:docMk/>
            <pc:sldMk cId="705380532" sldId="270"/>
            <ac:spMk id="3" creationId="{2C7C2BB2-7612-BA2A-B371-1F363230CC0B}"/>
          </ac:spMkLst>
        </pc:spChg>
        <pc:spChg chg="add">
          <ac:chgData name="Jessica Shore" userId="4a81739d-7633-41be-905a-53582c49e6ff" providerId="ADAL" clId="{B6F54303-D305-4D18-9CF9-91A7265247F2}" dt="2026-07-07T14:59:17.535" v="12" actId="26606"/>
          <ac:spMkLst>
            <pc:docMk/>
            <pc:sldMk cId="705380532" sldId="270"/>
            <ac:spMk id="10" creationId="{0EC38958-9A69-239A-BA79-2AEC73345F4B}"/>
          </ac:spMkLst>
        </pc:spChg>
        <pc:spChg chg="add">
          <ac:chgData name="Jessica Shore" userId="4a81739d-7633-41be-905a-53582c49e6ff" providerId="ADAL" clId="{B6F54303-D305-4D18-9CF9-91A7265247F2}" dt="2026-07-07T14:59:17.535" v="12" actId="26606"/>
          <ac:spMkLst>
            <pc:docMk/>
            <pc:sldMk cId="705380532" sldId="270"/>
            <ac:spMk id="12" creationId="{6EC109E5-0396-8968-4F42-DFEC280363B6}"/>
          </ac:spMkLst>
        </pc:spChg>
        <pc:picChg chg="add">
          <ac:chgData name="Jessica Shore" userId="4a81739d-7633-41be-905a-53582c49e6ff" providerId="ADAL" clId="{B6F54303-D305-4D18-9CF9-91A7265247F2}" dt="2026-07-07T14:59:17.535" v="12" actId="26606"/>
          <ac:picMkLst>
            <pc:docMk/>
            <pc:sldMk cId="705380532" sldId="270"/>
            <ac:picMk id="7" creationId="{B47B3765-AD08-710B-5637-FBF1F591081E}"/>
          </ac:picMkLst>
        </pc:picChg>
      </pc:sldChg>
      <pc:sldChg chg="addSp modSp new mod setBg">
        <pc:chgData name="Jessica Shore" userId="4a81739d-7633-41be-905a-53582c49e6ff" providerId="ADAL" clId="{B6F54303-D305-4D18-9CF9-91A7265247F2}" dt="2026-07-07T15:00:21.461" v="19" actId="26606"/>
        <pc:sldMkLst>
          <pc:docMk/>
          <pc:sldMk cId="4057838300" sldId="271"/>
        </pc:sldMkLst>
        <pc:spChg chg="mod">
          <ac:chgData name="Jessica Shore" userId="4a81739d-7633-41be-905a-53582c49e6ff" providerId="ADAL" clId="{B6F54303-D305-4D18-9CF9-91A7265247F2}" dt="2026-07-07T15:00:21.461" v="19" actId="26606"/>
          <ac:spMkLst>
            <pc:docMk/>
            <pc:sldMk cId="4057838300" sldId="271"/>
            <ac:spMk id="2" creationId="{8A3F20FF-388E-E8EB-B00B-759678C223E2}"/>
          </ac:spMkLst>
        </pc:spChg>
        <pc:spChg chg="mod">
          <ac:chgData name="Jessica Shore" userId="4a81739d-7633-41be-905a-53582c49e6ff" providerId="ADAL" clId="{B6F54303-D305-4D18-9CF9-91A7265247F2}" dt="2026-07-07T15:00:21.461" v="19" actId="26606"/>
          <ac:spMkLst>
            <pc:docMk/>
            <pc:sldMk cId="4057838300" sldId="271"/>
            <ac:spMk id="3" creationId="{EFFDAFB3-4945-0BFF-C054-4C16D0AB789F}"/>
          </ac:spMkLst>
        </pc:spChg>
        <pc:spChg chg="add">
          <ac:chgData name="Jessica Shore" userId="4a81739d-7633-41be-905a-53582c49e6ff" providerId="ADAL" clId="{B6F54303-D305-4D18-9CF9-91A7265247F2}" dt="2026-07-07T15:00:21.461" v="19" actId="26606"/>
          <ac:spMkLst>
            <pc:docMk/>
            <pc:sldMk cId="4057838300" sldId="271"/>
            <ac:spMk id="10" creationId="{0EC38958-9A69-239A-BA79-2AEC73345F4B}"/>
          </ac:spMkLst>
        </pc:spChg>
        <pc:spChg chg="add">
          <ac:chgData name="Jessica Shore" userId="4a81739d-7633-41be-905a-53582c49e6ff" providerId="ADAL" clId="{B6F54303-D305-4D18-9CF9-91A7265247F2}" dt="2026-07-07T15:00:21.461" v="19" actId="26606"/>
          <ac:spMkLst>
            <pc:docMk/>
            <pc:sldMk cId="4057838300" sldId="271"/>
            <ac:spMk id="12" creationId="{6EC109E5-0396-8968-4F42-DFEC280363B6}"/>
          </ac:spMkLst>
        </pc:spChg>
        <pc:picChg chg="add">
          <ac:chgData name="Jessica Shore" userId="4a81739d-7633-41be-905a-53582c49e6ff" providerId="ADAL" clId="{B6F54303-D305-4D18-9CF9-91A7265247F2}" dt="2026-07-07T15:00:21.461" v="19" actId="26606"/>
          <ac:picMkLst>
            <pc:docMk/>
            <pc:sldMk cId="4057838300" sldId="271"/>
            <ac:picMk id="7" creationId="{DE6C0D46-4283-FABF-41AD-1F1159D4CE54}"/>
          </ac:picMkLst>
        </pc:picChg>
      </pc:sldChg>
      <pc:sldChg chg="modSp new mod">
        <pc:chgData name="Jessica Shore" userId="4a81739d-7633-41be-905a-53582c49e6ff" providerId="ADAL" clId="{B6F54303-D305-4D18-9CF9-91A7265247F2}" dt="2026-07-07T15:01:35.427" v="29" actId="5793"/>
        <pc:sldMkLst>
          <pc:docMk/>
          <pc:sldMk cId="526305591" sldId="272"/>
        </pc:sldMkLst>
        <pc:spChg chg="mod">
          <ac:chgData name="Jessica Shore" userId="4a81739d-7633-41be-905a-53582c49e6ff" providerId="ADAL" clId="{B6F54303-D305-4D18-9CF9-91A7265247F2}" dt="2026-07-07T15:01:26.101" v="26"/>
          <ac:spMkLst>
            <pc:docMk/>
            <pc:sldMk cId="526305591" sldId="272"/>
            <ac:spMk id="2" creationId="{D3E85DC5-3044-B664-A07D-FC8B18ADA46B}"/>
          </ac:spMkLst>
        </pc:spChg>
        <pc:spChg chg="mod">
          <ac:chgData name="Jessica Shore" userId="4a81739d-7633-41be-905a-53582c49e6ff" providerId="ADAL" clId="{B6F54303-D305-4D18-9CF9-91A7265247F2}" dt="2026-07-07T15:01:35.427" v="29" actId="5793"/>
          <ac:spMkLst>
            <pc:docMk/>
            <pc:sldMk cId="526305591" sldId="272"/>
            <ac:spMk id="3" creationId="{D397C32A-0B93-56D8-FD17-855978C1D3FE}"/>
          </ac:spMkLst>
        </pc:spChg>
      </pc:sldChg>
      <pc:sldChg chg="modSp new mod">
        <pc:chgData name="Jessica Shore" userId="4a81739d-7633-41be-905a-53582c49e6ff" providerId="ADAL" clId="{B6F54303-D305-4D18-9CF9-91A7265247F2}" dt="2026-07-09T10:28:19.122" v="207" actId="113"/>
        <pc:sldMkLst>
          <pc:docMk/>
          <pc:sldMk cId="953715961" sldId="273"/>
        </pc:sldMkLst>
        <pc:spChg chg="mod">
          <ac:chgData name="Jessica Shore" userId="4a81739d-7633-41be-905a-53582c49e6ff" providerId="ADAL" clId="{B6F54303-D305-4D18-9CF9-91A7265247F2}" dt="2026-07-09T10:24:36.297" v="50" actId="20577"/>
          <ac:spMkLst>
            <pc:docMk/>
            <pc:sldMk cId="953715961" sldId="273"/>
            <ac:spMk id="2" creationId="{C369BF6E-5CE3-15FD-BFF3-2104BC0A5680}"/>
          </ac:spMkLst>
        </pc:spChg>
        <pc:spChg chg="mod">
          <ac:chgData name="Jessica Shore" userId="4a81739d-7633-41be-905a-53582c49e6ff" providerId="ADAL" clId="{B6F54303-D305-4D18-9CF9-91A7265247F2}" dt="2026-07-09T10:28:19.122" v="207" actId="113"/>
          <ac:spMkLst>
            <pc:docMk/>
            <pc:sldMk cId="953715961" sldId="273"/>
            <ac:spMk id="3" creationId="{83CF5FF8-9A01-CBFF-B571-95AD086F55E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7/7/2026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69863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7/7/2026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05597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7/7/2026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5898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7/7/2026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68220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7/7/2026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38512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7/7/2026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8778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7/7/2026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586126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7/7/2026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9189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7/7/2026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132692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7/7/2026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77868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7/7/2026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26085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7/7/2026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74449867"/>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2f5m-jBf81Q?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M-iJM02m_Hg?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rc75v75MAKk?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TXfilKoRmE?feature=oembed"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E2F724-2FB3-4D1D-A730-739B8654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colorful light bulb with business icons">
            <a:extLst>
              <a:ext uri="{FF2B5EF4-FFF2-40B4-BE49-F238E27FC236}">
                <a16:creationId xmlns:a16="http://schemas.microsoft.com/office/drawing/2014/main" id="{DADE4506-9BAD-9868-5EAD-9E8599049E66}"/>
              </a:ext>
            </a:extLst>
          </p:cNvPr>
          <p:cNvPicPr>
            <a:picLocks noChangeAspect="1"/>
          </p:cNvPicPr>
          <p:nvPr/>
        </p:nvPicPr>
        <p:blipFill>
          <a:blip r:embed="rId2">
            <a:alphaModFix amt="40000"/>
          </a:blip>
          <a:srcRect t="17915" b="1728"/>
          <a:stretch>
            <a:fillRect/>
          </a:stretch>
        </p:blipFill>
        <p:spPr>
          <a:xfrm>
            <a:off x="-2" y="-2"/>
            <a:ext cx="12192001" cy="6858001"/>
          </a:xfrm>
          <a:prstGeom prst="rect">
            <a:avLst/>
          </a:prstGeom>
        </p:spPr>
      </p:pic>
      <p:sp>
        <p:nvSpPr>
          <p:cNvPr id="2" name="Title 1">
            <a:extLst>
              <a:ext uri="{FF2B5EF4-FFF2-40B4-BE49-F238E27FC236}">
                <a16:creationId xmlns:a16="http://schemas.microsoft.com/office/drawing/2014/main" id="{DE19AB04-01C7-63AC-539E-B24E51237D19}"/>
              </a:ext>
            </a:extLst>
          </p:cNvPr>
          <p:cNvSpPr>
            <a:spLocks noGrp="1"/>
          </p:cNvSpPr>
          <p:nvPr>
            <p:ph type="ctrTitle"/>
          </p:nvPr>
        </p:nvSpPr>
        <p:spPr>
          <a:xfrm>
            <a:off x="517870" y="978407"/>
            <a:ext cx="5021182" cy="3290107"/>
          </a:xfrm>
        </p:spPr>
        <p:txBody>
          <a:bodyPr anchor="t">
            <a:normAutofit/>
          </a:bodyPr>
          <a:lstStyle/>
          <a:p>
            <a:r>
              <a:rPr lang="en-GB" sz="6000">
                <a:solidFill>
                  <a:srgbClr val="FFFFFF"/>
                </a:solidFill>
              </a:rPr>
              <a:t>Creative Thinking for Enterprise</a:t>
            </a:r>
          </a:p>
        </p:txBody>
      </p:sp>
      <p:sp>
        <p:nvSpPr>
          <p:cNvPr id="3" name="Subtitle 2">
            <a:extLst>
              <a:ext uri="{FF2B5EF4-FFF2-40B4-BE49-F238E27FC236}">
                <a16:creationId xmlns:a16="http://schemas.microsoft.com/office/drawing/2014/main" id="{3C3036CD-6877-DB88-9002-956529BA57E6}"/>
              </a:ext>
            </a:extLst>
          </p:cNvPr>
          <p:cNvSpPr>
            <a:spLocks noGrp="1"/>
          </p:cNvSpPr>
          <p:nvPr>
            <p:ph type="subTitle" idx="1"/>
          </p:nvPr>
        </p:nvSpPr>
        <p:spPr>
          <a:xfrm>
            <a:off x="517870" y="4482450"/>
            <a:ext cx="5040785" cy="1724029"/>
          </a:xfrm>
        </p:spPr>
        <p:txBody>
          <a:bodyPr anchor="t">
            <a:normAutofit/>
          </a:bodyPr>
          <a:lstStyle/>
          <a:p>
            <a:r>
              <a:rPr lang="en-GB" sz="2400">
                <a:solidFill>
                  <a:srgbClr val="FFFFFF"/>
                </a:solidFill>
              </a:rPr>
              <a:t>BMSE4012D</a:t>
            </a:r>
          </a:p>
          <a:p>
            <a:r>
              <a:rPr lang="en-GB" sz="2400">
                <a:solidFill>
                  <a:srgbClr val="FFFFFF"/>
                </a:solidFill>
              </a:rPr>
              <a:t>Jessia Shore</a:t>
            </a:r>
          </a:p>
        </p:txBody>
      </p:sp>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79868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C72CF9-114C-8BF4-FEFE-27972B1F16EF}"/>
              </a:ext>
            </a:extLst>
          </p:cNvPr>
          <p:cNvSpPr>
            <a:spLocks noGrp="1"/>
          </p:cNvSpPr>
          <p:nvPr>
            <p:ph type="title"/>
          </p:nvPr>
        </p:nvSpPr>
        <p:spPr>
          <a:xfrm>
            <a:off x="521208" y="978408"/>
            <a:ext cx="11155680" cy="1463040"/>
          </a:xfrm>
        </p:spPr>
        <p:txBody>
          <a:bodyPr>
            <a:normAutofit/>
          </a:bodyPr>
          <a:lstStyle/>
          <a:p>
            <a:r>
              <a:rPr lang="en-GB" dirty="0"/>
              <a:t>Upon successful completion of this module you will be able to:</a:t>
            </a:r>
          </a:p>
        </p:txBody>
      </p:sp>
      <p:sp>
        <p:nvSpPr>
          <p:cNvPr id="3" name="Content Placeholder 2">
            <a:extLst>
              <a:ext uri="{FF2B5EF4-FFF2-40B4-BE49-F238E27FC236}">
                <a16:creationId xmlns:a16="http://schemas.microsoft.com/office/drawing/2014/main" id="{F2B59C87-10B1-FD42-EAD3-D73DFA13B3AA}"/>
              </a:ext>
            </a:extLst>
          </p:cNvPr>
          <p:cNvSpPr>
            <a:spLocks noGrp="1"/>
          </p:cNvSpPr>
          <p:nvPr>
            <p:ph idx="1"/>
          </p:nvPr>
        </p:nvSpPr>
        <p:spPr>
          <a:xfrm>
            <a:off x="521208" y="2578608"/>
            <a:ext cx="11155680" cy="3767328"/>
          </a:xfrm>
        </p:spPr>
        <p:txBody>
          <a:bodyPr>
            <a:normAutofit/>
          </a:bodyPr>
          <a:lstStyle/>
          <a:p>
            <a:r>
              <a:rPr lang="en-GB" sz="3200" dirty="0"/>
              <a:t>Demonstrate understanding of the term’s sustainability, enterprise and the links between society, economy and environment.</a:t>
            </a:r>
          </a:p>
          <a:p>
            <a:r>
              <a:rPr lang="en-GB" sz="3200" dirty="0"/>
              <a:t>Engage in the process of sustainable business creation and business planning.</a:t>
            </a:r>
          </a:p>
        </p:txBody>
      </p:sp>
      <p:sp>
        <p:nvSpPr>
          <p:cNvPr id="10" name="Freeform: Shape 9">
            <a:extLst>
              <a:ext uri="{FF2B5EF4-FFF2-40B4-BE49-F238E27FC236}">
                <a16:creationId xmlns:a16="http://schemas.microsoft.com/office/drawing/2014/main" id="{C6D5B03A-B780-A698-DFA9-C9932F22D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756380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B684B-564C-AD4B-6007-B91EF67BE6EC}"/>
              </a:ext>
            </a:extLst>
          </p:cNvPr>
          <p:cNvSpPr>
            <a:spLocks noGrp="1"/>
          </p:cNvSpPr>
          <p:nvPr>
            <p:ph type="title"/>
          </p:nvPr>
        </p:nvSpPr>
        <p:spPr/>
        <p:txBody>
          <a:bodyPr/>
          <a:lstStyle/>
          <a:p>
            <a:r>
              <a:rPr lang="en-GB" dirty="0"/>
              <a:t>Assignment 1</a:t>
            </a:r>
          </a:p>
        </p:txBody>
      </p:sp>
      <p:sp>
        <p:nvSpPr>
          <p:cNvPr id="3" name="Content Placeholder 2">
            <a:extLst>
              <a:ext uri="{FF2B5EF4-FFF2-40B4-BE49-F238E27FC236}">
                <a16:creationId xmlns:a16="http://schemas.microsoft.com/office/drawing/2014/main" id="{9C5AD1B0-C0C8-805F-E670-4118DDC73C9D}"/>
              </a:ext>
            </a:extLst>
          </p:cNvPr>
          <p:cNvSpPr>
            <a:spLocks noGrp="1"/>
          </p:cNvSpPr>
          <p:nvPr>
            <p:ph idx="1"/>
          </p:nvPr>
        </p:nvSpPr>
        <p:spPr/>
        <p:txBody>
          <a:bodyPr/>
          <a:lstStyle/>
          <a:p>
            <a:pPr marL="0" indent="0">
              <a:buNone/>
            </a:pPr>
            <a:r>
              <a:rPr lang="en-GB" dirty="0"/>
              <a:t>Create a portfolio with two elements within it.  Your portfolio should be in word format.</a:t>
            </a:r>
          </a:p>
          <a:p>
            <a:pPr lvl="0"/>
            <a:r>
              <a:rPr lang="en-GB" dirty="0"/>
              <a:t>Using an area you are familiar with, conduct some desk-based research and identify at least 2 unmet needs felt by the local community in that area.    Use academic sources to analyse whether the needs experienced in this area are similar to other areas or if they are unique to your chosen area (approx. 1000 words).</a:t>
            </a:r>
          </a:p>
          <a:p>
            <a:pPr lvl="0"/>
            <a:r>
              <a:rPr lang="en-GB" dirty="0"/>
              <a:t>Based upon the ‘needs’ identified in activity 1, create a business idea that would meet one of them.  You should discuss how you business idea addresses the issues, how it creates value and which model of enterprise would be best placed to structure the organisation (approx. 1000 words).</a:t>
            </a:r>
          </a:p>
          <a:p>
            <a:pPr marL="0" indent="0">
              <a:buNone/>
            </a:pPr>
            <a:endParaRPr lang="en-GB" dirty="0"/>
          </a:p>
        </p:txBody>
      </p:sp>
      <p:sp>
        <p:nvSpPr>
          <p:cNvPr id="4" name="TextBox 3">
            <a:extLst>
              <a:ext uri="{FF2B5EF4-FFF2-40B4-BE49-F238E27FC236}">
                <a16:creationId xmlns:a16="http://schemas.microsoft.com/office/drawing/2014/main" id="{E7DBCCE4-D75C-7E39-50DD-B79116F21BF3}"/>
              </a:ext>
            </a:extLst>
          </p:cNvPr>
          <p:cNvSpPr txBox="1"/>
          <p:nvPr/>
        </p:nvSpPr>
        <p:spPr>
          <a:xfrm>
            <a:off x="6971489" y="797668"/>
            <a:ext cx="4500664" cy="954107"/>
          </a:xfrm>
          <a:prstGeom prst="rect">
            <a:avLst/>
          </a:prstGeom>
          <a:noFill/>
          <a:ln>
            <a:solidFill>
              <a:schemeClr val="tx2"/>
            </a:solidFill>
          </a:ln>
        </p:spPr>
        <p:txBody>
          <a:bodyPr wrap="square" rtlCol="0">
            <a:spAutoFit/>
          </a:bodyPr>
          <a:lstStyle/>
          <a:p>
            <a:r>
              <a:rPr lang="en-GB" sz="2800" b="1" dirty="0"/>
              <a:t>2 Elements</a:t>
            </a:r>
          </a:p>
          <a:p>
            <a:r>
              <a:rPr lang="en-GB" sz="2800" b="1" dirty="0"/>
              <a:t>Deadline 30</a:t>
            </a:r>
            <a:r>
              <a:rPr lang="en-GB" sz="2800" b="1" baseline="30000" dirty="0"/>
              <a:t>th</a:t>
            </a:r>
            <a:r>
              <a:rPr lang="en-GB" sz="2800" b="1" dirty="0"/>
              <a:t> October</a:t>
            </a:r>
          </a:p>
        </p:txBody>
      </p:sp>
    </p:spTree>
    <p:extLst>
      <p:ext uri="{BB962C8B-B14F-4D97-AF65-F5344CB8AC3E}">
        <p14:creationId xmlns:p14="http://schemas.microsoft.com/office/powerpoint/2010/main" val="3190297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51EA7-8921-12CE-1747-2E447576F5E8}"/>
              </a:ext>
            </a:extLst>
          </p:cNvPr>
          <p:cNvSpPr>
            <a:spLocks noGrp="1"/>
          </p:cNvSpPr>
          <p:nvPr>
            <p:ph type="title"/>
          </p:nvPr>
        </p:nvSpPr>
        <p:spPr/>
        <p:txBody>
          <a:bodyPr/>
          <a:lstStyle/>
          <a:p>
            <a:r>
              <a:rPr lang="en-GB" dirty="0"/>
              <a:t>Assignment 2</a:t>
            </a:r>
          </a:p>
        </p:txBody>
      </p:sp>
      <p:sp>
        <p:nvSpPr>
          <p:cNvPr id="3" name="Content Placeholder 2">
            <a:extLst>
              <a:ext uri="{FF2B5EF4-FFF2-40B4-BE49-F238E27FC236}">
                <a16:creationId xmlns:a16="http://schemas.microsoft.com/office/drawing/2014/main" id="{4C3F46CA-96D1-8C74-FEBC-17948B47EA0F}"/>
              </a:ext>
            </a:extLst>
          </p:cNvPr>
          <p:cNvSpPr>
            <a:spLocks noGrp="1"/>
          </p:cNvSpPr>
          <p:nvPr>
            <p:ph idx="1"/>
          </p:nvPr>
        </p:nvSpPr>
        <p:spPr/>
        <p:txBody>
          <a:bodyPr/>
          <a:lstStyle/>
          <a:p>
            <a:pPr marL="0" indent="0">
              <a:buNone/>
            </a:pPr>
            <a:r>
              <a:rPr lang="en-GB" dirty="0"/>
              <a:t>Create a 10 minute presentation on </a:t>
            </a:r>
            <a:r>
              <a:rPr lang="en-GB" dirty="0" err="1"/>
              <a:t>powerpoint</a:t>
            </a:r>
            <a:r>
              <a:rPr lang="en-GB" dirty="0"/>
              <a:t>, with a voice or video over.  Your presentation should use the Business Model canvas structure and introduce the business idea you have been developing throughout the module.  Ensure you cover all areas of the Business model canvas.  </a:t>
            </a:r>
          </a:p>
          <a:p>
            <a:endParaRPr lang="en-GB" dirty="0"/>
          </a:p>
          <a:p>
            <a:pPr marL="0" indent="0">
              <a:buNone/>
            </a:pPr>
            <a:r>
              <a:rPr lang="en-GB" b="1" dirty="0"/>
              <a:t>Please note the voice or video over is absolutely essential for this assignment.</a:t>
            </a:r>
          </a:p>
          <a:p>
            <a:pPr marL="0" indent="0">
              <a:buNone/>
            </a:pPr>
            <a:endParaRPr lang="en-GB" dirty="0"/>
          </a:p>
          <a:p>
            <a:pPr marL="0" indent="0">
              <a:buNone/>
            </a:pPr>
            <a:r>
              <a:rPr lang="en-GB" dirty="0"/>
              <a:t>You should discuss a range of theory, drawing from work discussed within the module as well as your own additional research.</a:t>
            </a:r>
          </a:p>
          <a:p>
            <a:pPr marL="0" indent="0">
              <a:buNone/>
            </a:pPr>
            <a:endParaRPr lang="en-GB" dirty="0"/>
          </a:p>
        </p:txBody>
      </p:sp>
      <p:sp>
        <p:nvSpPr>
          <p:cNvPr id="4" name="TextBox 3">
            <a:extLst>
              <a:ext uri="{FF2B5EF4-FFF2-40B4-BE49-F238E27FC236}">
                <a16:creationId xmlns:a16="http://schemas.microsoft.com/office/drawing/2014/main" id="{7B8080E0-CC0B-ABBF-C1E5-C39675FD54A4}"/>
              </a:ext>
            </a:extLst>
          </p:cNvPr>
          <p:cNvSpPr txBox="1"/>
          <p:nvPr/>
        </p:nvSpPr>
        <p:spPr>
          <a:xfrm>
            <a:off x="6549957" y="907915"/>
            <a:ext cx="4863830" cy="830997"/>
          </a:xfrm>
          <a:prstGeom prst="rect">
            <a:avLst/>
          </a:prstGeom>
          <a:noFill/>
          <a:ln>
            <a:solidFill>
              <a:schemeClr val="tx2"/>
            </a:solidFill>
          </a:ln>
        </p:spPr>
        <p:txBody>
          <a:bodyPr wrap="square" rtlCol="0">
            <a:spAutoFit/>
          </a:bodyPr>
          <a:lstStyle/>
          <a:p>
            <a:r>
              <a:rPr lang="en-GB" sz="2400" b="1" dirty="0"/>
              <a:t>Presentation – 10 minutes</a:t>
            </a:r>
          </a:p>
          <a:p>
            <a:r>
              <a:rPr lang="en-GB" sz="2400" b="1" dirty="0"/>
              <a:t>Deadline 4</a:t>
            </a:r>
            <a:r>
              <a:rPr lang="en-GB" sz="2400" b="1" baseline="30000" dirty="0"/>
              <a:t>th</a:t>
            </a:r>
            <a:r>
              <a:rPr lang="en-GB" sz="2400" b="1" dirty="0"/>
              <a:t> December</a:t>
            </a:r>
          </a:p>
        </p:txBody>
      </p:sp>
    </p:spTree>
    <p:extLst>
      <p:ext uri="{BB962C8B-B14F-4D97-AF65-F5344CB8AC3E}">
        <p14:creationId xmlns:p14="http://schemas.microsoft.com/office/powerpoint/2010/main" val="153412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0AD3BF-496D-F444-1FEE-5DD527C9AA33}"/>
              </a:ext>
            </a:extLst>
          </p:cNvPr>
          <p:cNvSpPr>
            <a:spLocks noGrp="1"/>
          </p:cNvSpPr>
          <p:nvPr>
            <p:ph type="title"/>
          </p:nvPr>
        </p:nvSpPr>
        <p:spPr>
          <a:xfrm>
            <a:off x="521208" y="978408"/>
            <a:ext cx="6300216" cy="1463040"/>
          </a:xfrm>
        </p:spPr>
        <p:txBody>
          <a:bodyPr>
            <a:normAutofit/>
          </a:bodyPr>
          <a:lstStyle/>
          <a:p>
            <a:r>
              <a:rPr lang="en-GB" dirty="0"/>
              <a:t>What is Sustainability?</a:t>
            </a:r>
          </a:p>
        </p:txBody>
      </p:sp>
      <p:sp>
        <p:nvSpPr>
          <p:cNvPr id="12" name="Rectangle 11">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298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356718-E2B0-E0D9-222F-BCAAA925E9BE}"/>
              </a:ext>
            </a:extLst>
          </p:cNvPr>
          <p:cNvSpPr>
            <a:spLocks noGrp="1"/>
          </p:cNvSpPr>
          <p:nvPr>
            <p:ph idx="1"/>
          </p:nvPr>
        </p:nvSpPr>
        <p:spPr>
          <a:xfrm>
            <a:off x="521208" y="2578608"/>
            <a:ext cx="6300216" cy="3767328"/>
          </a:xfrm>
        </p:spPr>
        <p:txBody>
          <a:bodyPr>
            <a:normAutofit lnSpcReduction="10000"/>
          </a:bodyPr>
          <a:lstStyle/>
          <a:p>
            <a:pPr marL="0" indent="0">
              <a:buNone/>
            </a:pPr>
            <a:r>
              <a:rPr lang="en-GB" b="1" dirty="0"/>
              <a:t>Concise definition:</a:t>
            </a:r>
            <a:r>
              <a:rPr lang="en-GB" dirty="0"/>
              <a:t> </a:t>
            </a:r>
          </a:p>
          <a:p>
            <a:pPr marL="0" indent="0">
              <a:buNone/>
            </a:pPr>
            <a:r>
              <a:rPr lang="en-GB" dirty="0"/>
              <a:t>Sustainability is the capacity of environmental, social, and economic systems to </a:t>
            </a:r>
            <a:r>
              <a:rPr lang="en-GB" b="1" dirty="0"/>
              <a:t>endure over time</a:t>
            </a:r>
            <a:r>
              <a:rPr lang="en-GB" dirty="0"/>
              <a:t> without compromising the ability of future generations to meet their needs.</a:t>
            </a:r>
          </a:p>
          <a:p>
            <a:pPr marL="0" indent="0">
              <a:buNone/>
            </a:pPr>
            <a:r>
              <a:rPr lang="en-GB" dirty="0"/>
              <a:t>Can be a contested term as:</a:t>
            </a:r>
          </a:p>
          <a:p>
            <a:r>
              <a:rPr lang="en-GB" dirty="0"/>
              <a:t>Different sectors prioritise different pillars.</a:t>
            </a:r>
          </a:p>
          <a:p>
            <a:r>
              <a:rPr lang="en-GB" dirty="0"/>
              <a:t>Some argue sustainability is too vague or used for </a:t>
            </a:r>
            <a:r>
              <a:rPr lang="en-GB" b="1" dirty="0"/>
              <a:t>greenwashing</a:t>
            </a:r>
            <a:r>
              <a:rPr lang="en-GB" dirty="0"/>
              <a:t>.</a:t>
            </a:r>
          </a:p>
          <a:p>
            <a:r>
              <a:rPr lang="en-GB" dirty="0"/>
              <a:t>Others see it as a </a:t>
            </a:r>
            <a:r>
              <a:rPr lang="en-GB" b="1" dirty="0"/>
              <a:t>transformative framework</a:t>
            </a:r>
            <a:r>
              <a:rPr lang="en-GB" dirty="0"/>
              <a:t> for rethinking society.</a:t>
            </a:r>
          </a:p>
          <a:p>
            <a:pPr marL="0" indent="0">
              <a:buNone/>
            </a:pPr>
            <a:endParaRPr lang="en-GB" dirty="0"/>
          </a:p>
        </p:txBody>
      </p:sp>
      <p:pic>
        <p:nvPicPr>
          <p:cNvPr id="5" name="Picture 4" descr="Simple forest illustration">
            <a:extLst>
              <a:ext uri="{FF2B5EF4-FFF2-40B4-BE49-F238E27FC236}">
                <a16:creationId xmlns:a16="http://schemas.microsoft.com/office/drawing/2014/main" id="{E34B91BD-1658-8307-AB79-5C18EACB27B5}"/>
              </a:ext>
            </a:extLst>
          </p:cNvPr>
          <p:cNvPicPr>
            <a:picLocks noChangeAspect="1"/>
          </p:cNvPicPr>
          <p:nvPr/>
        </p:nvPicPr>
        <p:blipFill>
          <a:blip r:embed="rId2">
            <a:extLst>
              <a:ext uri="{28A0092B-C50C-407E-A947-70E740481C1C}">
                <a14:useLocalDpi xmlns:a14="http://schemas.microsoft.com/office/drawing/2010/main" val="0"/>
              </a:ext>
            </a:extLst>
          </a:blip>
          <a:srcRect t="86" r="-1" b="-1"/>
          <a:stretch>
            <a:fillRect/>
          </a:stretch>
        </p:blipFill>
        <p:spPr>
          <a:xfrm>
            <a:off x="7586236" y="508090"/>
            <a:ext cx="4081805" cy="5846990"/>
          </a:xfrm>
          <a:prstGeom prst="rect">
            <a:avLst/>
          </a:prstGeom>
        </p:spPr>
      </p:pic>
    </p:spTree>
    <p:extLst>
      <p:ext uri="{BB962C8B-B14F-4D97-AF65-F5344CB8AC3E}">
        <p14:creationId xmlns:p14="http://schemas.microsoft.com/office/powerpoint/2010/main" val="1792572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8" name="Rectangle 17">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06FEF2-6919-4461-B68A-77966F6FAE56}"/>
              </a:ext>
            </a:extLst>
          </p:cNvPr>
          <p:cNvSpPr>
            <a:spLocks noGrp="1"/>
          </p:cNvSpPr>
          <p:nvPr>
            <p:ph type="title"/>
          </p:nvPr>
        </p:nvSpPr>
        <p:spPr>
          <a:xfrm>
            <a:off x="521207" y="978409"/>
            <a:ext cx="11149875" cy="1406204"/>
          </a:xfrm>
        </p:spPr>
        <p:txBody>
          <a:bodyPr vert="horz" lIns="91440" tIns="45720" rIns="91440" bIns="45720" rtlCol="0" anchor="b">
            <a:normAutofit/>
          </a:bodyPr>
          <a:lstStyle/>
          <a:p>
            <a:r>
              <a:rPr lang="en-US" sz="6000" dirty="0"/>
              <a:t>Interpretation</a:t>
            </a:r>
          </a:p>
        </p:txBody>
      </p:sp>
      <p:sp>
        <p:nvSpPr>
          <p:cNvPr id="20" name="Freeform: Shape 19">
            <a:extLst>
              <a:ext uri="{FF2B5EF4-FFF2-40B4-BE49-F238E27FC236}">
                <a16:creationId xmlns:a16="http://schemas.microsoft.com/office/drawing/2014/main" id="{DCC11005-BC53-5976-9587-FB0B62EF6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People sitting at table outdoors">
            <a:extLst>
              <a:ext uri="{FF2B5EF4-FFF2-40B4-BE49-F238E27FC236}">
                <a16:creationId xmlns:a16="http://schemas.microsoft.com/office/drawing/2014/main" id="{F942C893-52AC-3C93-B1BC-A5E74C324B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7869" y="3979754"/>
            <a:ext cx="3547872" cy="2368204"/>
          </a:xfrm>
          <a:prstGeom prst="rect">
            <a:avLst/>
          </a:prstGeom>
        </p:spPr>
      </p:pic>
      <p:pic>
        <p:nvPicPr>
          <p:cNvPr id="9" name="Picture 8" descr="Person pointing at paper">
            <a:extLst>
              <a:ext uri="{FF2B5EF4-FFF2-40B4-BE49-F238E27FC236}">
                <a16:creationId xmlns:a16="http://schemas.microsoft.com/office/drawing/2014/main" id="{8C4AAED9-EF66-DAA7-B887-5203BCE02A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20540" y="3988624"/>
            <a:ext cx="3547872" cy="2359334"/>
          </a:xfrm>
          <a:prstGeom prst="rect">
            <a:avLst/>
          </a:prstGeom>
        </p:spPr>
      </p:pic>
      <p:pic>
        <p:nvPicPr>
          <p:cNvPr id="5" name="Content Placeholder 4" descr="Mountain range covered with snow">
            <a:extLst>
              <a:ext uri="{FF2B5EF4-FFF2-40B4-BE49-F238E27FC236}">
                <a16:creationId xmlns:a16="http://schemas.microsoft.com/office/drawing/2014/main" id="{DC2297B3-C1B0-C130-E7D5-094D9A86AE9B}"/>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8123211" y="3988624"/>
            <a:ext cx="3547872" cy="2359334"/>
          </a:xfrm>
          <a:prstGeom prst="rect">
            <a:avLst/>
          </a:prstGeom>
        </p:spPr>
      </p:pic>
      <p:sp>
        <p:nvSpPr>
          <p:cNvPr id="10" name="TextBox 9">
            <a:extLst>
              <a:ext uri="{FF2B5EF4-FFF2-40B4-BE49-F238E27FC236}">
                <a16:creationId xmlns:a16="http://schemas.microsoft.com/office/drawing/2014/main" id="{47795C91-D29A-BA59-8DCC-D90ACAE05863}"/>
              </a:ext>
            </a:extLst>
          </p:cNvPr>
          <p:cNvSpPr txBox="1"/>
          <p:nvPr/>
        </p:nvSpPr>
        <p:spPr>
          <a:xfrm>
            <a:off x="517869" y="3171039"/>
            <a:ext cx="3547872" cy="400110"/>
          </a:xfrm>
          <a:prstGeom prst="rect">
            <a:avLst/>
          </a:prstGeom>
          <a:noFill/>
        </p:spPr>
        <p:txBody>
          <a:bodyPr wrap="square" rtlCol="0">
            <a:spAutoFit/>
          </a:bodyPr>
          <a:lstStyle/>
          <a:p>
            <a:pPr algn="ctr"/>
            <a:r>
              <a:rPr lang="en-GB" sz="2000" dirty="0"/>
              <a:t>Social</a:t>
            </a:r>
          </a:p>
        </p:txBody>
      </p:sp>
      <p:sp>
        <p:nvSpPr>
          <p:cNvPr id="17" name="TextBox 16">
            <a:extLst>
              <a:ext uri="{FF2B5EF4-FFF2-40B4-BE49-F238E27FC236}">
                <a16:creationId xmlns:a16="http://schemas.microsoft.com/office/drawing/2014/main" id="{259CB75A-80CC-A055-945D-B6AC22DAA815}"/>
              </a:ext>
            </a:extLst>
          </p:cNvPr>
          <p:cNvSpPr txBox="1"/>
          <p:nvPr/>
        </p:nvSpPr>
        <p:spPr>
          <a:xfrm>
            <a:off x="4422843" y="3255523"/>
            <a:ext cx="3445569" cy="369332"/>
          </a:xfrm>
          <a:prstGeom prst="rect">
            <a:avLst/>
          </a:prstGeom>
          <a:noFill/>
        </p:spPr>
        <p:txBody>
          <a:bodyPr wrap="square" rtlCol="0">
            <a:spAutoFit/>
          </a:bodyPr>
          <a:lstStyle/>
          <a:p>
            <a:pPr algn="ctr"/>
            <a:r>
              <a:rPr lang="en-GB" dirty="0"/>
              <a:t>Economy</a:t>
            </a:r>
          </a:p>
        </p:txBody>
      </p:sp>
      <p:sp>
        <p:nvSpPr>
          <p:cNvPr id="19" name="TextBox 18">
            <a:extLst>
              <a:ext uri="{FF2B5EF4-FFF2-40B4-BE49-F238E27FC236}">
                <a16:creationId xmlns:a16="http://schemas.microsoft.com/office/drawing/2014/main" id="{322D9AC7-23FC-7FE3-96EF-01F58B7F3E00}"/>
              </a:ext>
            </a:extLst>
          </p:cNvPr>
          <p:cNvSpPr txBox="1"/>
          <p:nvPr/>
        </p:nvSpPr>
        <p:spPr>
          <a:xfrm>
            <a:off x="8203660" y="3313889"/>
            <a:ext cx="3445569" cy="369332"/>
          </a:xfrm>
          <a:prstGeom prst="rect">
            <a:avLst/>
          </a:prstGeom>
          <a:noFill/>
        </p:spPr>
        <p:txBody>
          <a:bodyPr wrap="square" rtlCol="0">
            <a:spAutoFit/>
          </a:bodyPr>
          <a:lstStyle/>
          <a:p>
            <a:pPr algn="ctr"/>
            <a:r>
              <a:rPr lang="en-GB" dirty="0"/>
              <a:t>Environment</a:t>
            </a:r>
          </a:p>
        </p:txBody>
      </p:sp>
    </p:spTree>
    <p:extLst>
      <p:ext uri="{BB962C8B-B14F-4D97-AF65-F5344CB8AC3E}">
        <p14:creationId xmlns:p14="http://schemas.microsoft.com/office/powerpoint/2010/main" val="1768108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91952F0-771E-D2ED-C333-EEED6708B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346642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Triple bottom line (3 pillars): sustainability in business (2026 Perspective)">
            <a:hlinkClick r:id="" action="ppaction://media"/>
            <a:extLst>
              <a:ext uri="{FF2B5EF4-FFF2-40B4-BE49-F238E27FC236}">
                <a16:creationId xmlns:a16="http://schemas.microsoft.com/office/drawing/2014/main" id="{BE94F111-F6A4-A6EA-05F8-BE5A1E854012}"/>
              </a:ext>
            </a:extLst>
          </p:cNvPr>
          <p:cNvPicPr>
            <a:picLocks noGrp="1" noRot="1" noChangeAspect="1"/>
          </p:cNvPicPr>
          <p:nvPr>
            <p:ph idx="1"/>
            <a:videoFile r:link="rId1"/>
          </p:nvPr>
        </p:nvPicPr>
        <p:blipFill>
          <a:blip r:embed="rId3"/>
          <a:stretch>
            <a:fillRect/>
          </a:stretch>
        </p:blipFill>
        <p:spPr>
          <a:xfrm>
            <a:off x="1593908" y="1032319"/>
            <a:ext cx="8787524" cy="4964950"/>
          </a:xfrm>
          <a:prstGeom prst="rect">
            <a:avLst/>
          </a:prstGeom>
        </p:spPr>
      </p:pic>
      <p:sp>
        <p:nvSpPr>
          <p:cNvPr id="17" name="Rectangle 16">
            <a:extLst>
              <a:ext uri="{FF2B5EF4-FFF2-40B4-BE49-F238E27FC236}">
                <a16:creationId xmlns:a16="http://schemas.microsoft.com/office/drawing/2014/main" id="{3FB6D83C-2377-9CAD-A991-9E0B6AF25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3465681"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388018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75EAFFD-4A47-DD53-4F76-BD457E18B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E6B9C58E-AEA2-159D-958E-3A9C2DE717FC}"/>
              </a:ext>
            </a:extLst>
          </p:cNvPr>
          <p:cNvSpPr>
            <a:spLocks noGrp="1"/>
          </p:cNvSpPr>
          <p:nvPr>
            <p:ph type="title"/>
          </p:nvPr>
        </p:nvSpPr>
        <p:spPr>
          <a:xfrm>
            <a:off x="521208" y="978408"/>
            <a:ext cx="3200400" cy="2432304"/>
          </a:xfrm>
        </p:spPr>
        <p:txBody>
          <a:bodyPr anchor="b">
            <a:normAutofit/>
          </a:bodyPr>
          <a:lstStyle/>
          <a:p>
            <a:r>
              <a:rPr lang="en-GB" sz="3400"/>
              <a:t>Environmental pillar</a:t>
            </a:r>
          </a:p>
        </p:txBody>
      </p:sp>
      <p:sp>
        <p:nvSpPr>
          <p:cNvPr id="12" name="Freeform: Shape 11">
            <a:extLst>
              <a:ext uri="{FF2B5EF4-FFF2-40B4-BE49-F238E27FC236}">
                <a16:creationId xmlns:a16="http://schemas.microsoft.com/office/drawing/2014/main" id="{7CC1FECC-9CA4-341C-7E20-4728C5147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CB091966-0EF8-FE53-82E8-742975DC2EE2}"/>
              </a:ext>
            </a:extLst>
          </p:cNvPr>
          <p:cNvSpPr>
            <a:spLocks noGrp="1"/>
          </p:cNvSpPr>
          <p:nvPr>
            <p:ph idx="1"/>
          </p:nvPr>
        </p:nvSpPr>
        <p:spPr>
          <a:xfrm>
            <a:off x="521208" y="3538728"/>
            <a:ext cx="3200400" cy="2816352"/>
          </a:xfrm>
        </p:spPr>
        <p:txBody>
          <a:bodyPr>
            <a:normAutofit/>
          </a:bodyPr>
          <a:lstStyle/>
          <a:p>
            <a:pPr marL="0" indent="0">
              <a:buNone/>
            </a:pPr>
            <a:r>
              <a:rPr lang="en-GB" dirty="0"/>
              <a:t>Focuses on protecting natural systems:</a:t>
            </a:r>
          </a:p>
          <a:p>
            <a:r>
              <a:rPr lang="en-GB" dirty="0"/>
              <a:t>climate regulation</a:t>
            </a:r>
          </a:p>
          <a:p>
            <a:r>
              <a:rPr lang="en-GB" dirty="0"/>
              <a:t>biodiversity</a:t>
            </a:r>
          </a:p>
          <a:p>
            <a:r>
              <a:rPr lang="en-GB" dirty="0"/>
              <a:t>clean air and water</a:t>
            </a:r>
          </a:p>
          <a:p>
            <a:r>
              <a:rPr lang="en-GB" dirty="0"/>
              <a:t>sustainable land use</a:t>
            </a:r>
          </a:p>
          <a:p>
            <a:endParaRPr lang="en-GB" dirty="0"/>
          </a:p>
        </p:txBody>
      </p:sp>
      <p:pic>
        <p:nvPicPr>
          <p:cNvPr id="5" name="Picture 4" descr="Aerial shot of a zigzag river">
            <a:extLst>
              <a:ext uri="{FF2B5EF4-FFF2-40B4-BE49-F238E27FC236}">
                <a16:creationId xmlns:a16="http://schemas.microsoft.com/office/drawing/2014/main" id="{286E596D-2C6F-981B-ED1F-D18CF4D2F891}"/>
              </a:ext>
            </a:extLst>
          </p:cNvPr>
          <p:cNvPicPr>
            <a:picLocks noChangeAspect="1"/>
          </p:cNvPicPr>
          <p:nvPr/>
        </p:nvPicPr>
        <p:blipFill>
          <a:blip r:embed="rId2">
            <a:extLst>
              <a:ext uri="{28A0092B-C50C-407E-A947-70E740481C1C}">
                <a14:useLocalDpi xmlns:a14="http://schemas.microsoft.com/office/drawing/2010/main" val="0"/>
              </a:ext>
            </a:extLst>
          </a:blip>
          <a:srcRect t="4877" r="-2" b="-2"/>
          <a:stretch>
            <a:fillRect/>
          </a:stretch>
        </p:blipFill>
        <p:spPr>
          <a:xfrm>
            <a:off x="4136609" y="970929"/>
            <a:ext cx="7534183" cy="5375076"/>
          </a:xfrm>
          <a:prstGeom prst="rect">
            <a:avLst/>
          </a:prstGeom>
        </p:spPr>
      </p:pic>
    </p:spTree>
    <p:extLst>
      <p:ext uri="{BB962C8B-B14F-4D97-AF65-F5344CB8AC3E}">
        <p14:creationId xmlns:p14="http://schemas.microsoft.com/office/powerpoint/2010/main" val="33538280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75EAFFD-4A47-DD53-4F76-BD457E18B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98489EBA-F6D1-7610-33D0-B231A5143D08}"/>
              </a:ext>
            </a:extLst>
          </p:cNvPr>
          <p:cNvSpPr>
            <a:spLocks noGrp="1"/>
          </p:cNvSpPr>
          <p:nvPr>
            <p:ph type="title"/>
          </p:nvPr>
        </p:nvSpPr>
        <p:spPr>
          <a:xfrm>
            <a:off x="521208" y="978408"/>
            <a:ext cx="3200400" cy="2432304"/>
          </a:xfrm>
        </p:spPr>
        <p:txBody>
          <a:bodyPr anchor="b">
            <a:normAutofit/>
          </a:bodyPr>
          <a:lstStyle/>
          <a:p>
            <a:r>
              <a:rPr lang="en-GB" sz="4000"/>
              <a:t>Social Pillar</a:t>
            </a:r>
          </a:p>
        </p:txBody>
      </p:sp>
      <p:sp>
        <p:nvSpPr>
          <p:cNvPr id="12" name="Freeform: Shape 11">
            <a:extLst>
              <a:ext uri="{FF2B5EF4-FFF2-40B4-BE49-F238E27FC236}">
                <a16:creationId xmlns:a16="http://schemas.microsoft.com/office/drawing/2014/main" id="{7CC1FECC-9CA4-341C-7E20-4728C5147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2403C00A-D7DF-F9F6-DD09-EA8B71704510}"/>
              </a:ext>
            </a:extLst>
          </p:cNvPr>
          <p:cNvSpPr>
            <a:spLocks noGrp="1"/>
          </p:cNvSpPr>
          <p:nvPr>
            <p:ph idx="1"/>
          </p:nvPr>
        </p:nvSpPr>
        <p:spPr>
          <a:xfrm>
            <a:off x="521208" y="3538728"/>
            <a:ext cx="3200400" cy="2816352"/>
          </a:xfrm>
        </p:spPr>
        <p:txBody>
          <a:bodyPr>
            <a:normAutofit/>
          </a:bodyPr>
          <a:lstStyle/>
          <a:p>
            <a:pPr marL="0" indent="0">
              <a:buNone/>
            </a:pPr>
            <a:r>
              <a:rPr lang="en-GB" dirty="0"/>
              <a:t>Focuses on human wellbeing:</a:t>
            </a:r>
          </a:p>
          <a:p>
            <a:r>
              <a:rPr lang="en-GB" dirty="0"/>
              <a:t>equity and inclusion</a:t>
            </a:r>
          </a:p>
          <a:p>
            <a:r>
              <a:rPr lang="en-GB" dirty="0"/>
              <a:t>human rights</a:t>
            </a:r>
          </a:p>
          <a:p>
            <a:r>
              <a:rPr lang="en-GB" dirty="0"/>
              <a:t>cultural diversity</a:t>
            </a:r>
          </a:p>
          <a:p>
            <a:r>
              <a:rPr lang="en-GB" dirty="0"/>
              <a:t>community resilience</a:t>
            </a:r>
          </a:p>
          <a:p>
            <a:endParaRPr lang="en-GB" dirty="0"/>
          </a:p>
        </p:txBody>
      </p:sp>
      <p:pic>
        <p:nvPicPr>
          <p:cNvPr id="5" name="Picture 4" descr="Students gathered in amphitheater">
            <a:extLst>
              <a:ext uri="{FF2B5EF4-FFF2-40B4-BE49-F238E27FC236}">
                <a16:creationId xmlns:a16="http://schemas.microsoft.com/office/drawing/2014/main" id="{1C331B78-AA79-6DC6-C70D-84B3871E2E7C}"/>
              </a:ext>
            </a:extLst>
          </p:cNvPr>
          <p:cNvPicPr>
            <a:picLocks noChangeAspect="1"/>
          </p:cNvPicPr>
          <p:nvPr/>
        </p:nvPicPr>
        <p:blipFill>
          <a:blip r:embed="rId2">
            <a:extLst>
              <a:ext uri="{28A0092B-C50C-407E-A947-70E740481C1C}">
                <a14:useLocalDpi xmlns:a14="http://schemas.microsoft.com/office/drawing/2010/main" val="0"/>
              </a:ext>
            </a:extLst>
          </a:blip>
          <a:srcRect r="6436" b="-2"/>
          <a:stretch>
            <a:fillRect/>
          </a:stretch>
        </p:blipFill>
        <p:spPr>
          <a:xfrm>
            <a:off x="4136609" y="970929"/>
            <a:ext cx="7534183" cy="5375076"/>
          </a:xfrm>
          <a:prstGeom prst="rect">
            <a:avLst/>
          </a:prstGeom>
        </p:spPr>
      </p:pic>
    </p:spTree>
    <p:extLst>
      <p:ext uri="{BB962C8B-B14F-4D97-AF65-F5344CB8AC3E}">
        <p14:creationId xmlns:p14="http://schemas.microsoft.com/office/powerpoint/2010/main" val="5418852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75EAFFD-4A47-DD53-4F76-BD457E18B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876337F6-515B-BD98-D763-357722089968}"/>
              </a:ext>
            </a:extLst>
          </p:cNvPr>
          <p:cNvSpPr>
            <a:spLocks noGrp="1"/>
          </p:cNvSpPr>
          <p:nvPr>
            <p:ph type="title"/>
          </p:nvPr>
        </p:nvSpPr>
        <p:spPr>
          <a:xfrm>
            <a:off x="521208" y="978408"/>
            <a:ext cx="3200400" cy="2432304"/>
          </a:xfrm>
        </p:spPr>
        <p:txBody>
          <a:bodyPr anchor="b">
            <a:normAutofit/>
          </a:bodyPr>
          <a:lstStyle/>
          <a:p>
            <a:r>
              <a:rPr lang="en-GB" sz="4000"/>
              <a:t>Economic Pillar</a:t>
            </a:r>
          </a:p>
        </p:txBody>
      </p:sp>
      <p:sp>
        <p:nvSpPr>
          <p:cNvPr id="12" name="Freeform: Shape 11">
            <a:extLst>
              <a:ext uri="{FF2B5EF4-FFF2-40B4-BE49-F238E27FC236}">
                <a16:creationId xmlns:a16="http://schemas.microsoft.com/office/drawing/2014/main" id="{7CC1FECC-9CA4-341C-7E20-4728C5147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43D878B0-C029-1C6D-9EA6-3A82D2251F10}"/>
              </a:ext>
            </a:extLst>
          </p:cNvPr>
          <p:cNvSpPr>
            <a:spLocks noGrp="1"/>
          </p:cNvSpPr>
          <p:nvPr>
            <p:ph idx="1"/>
          </p:nvPr>
        </p:nvSpPr>
        <p:spPr>
          <a:xfrm>
            <a:off x="521208" y="3538728"/>
            <a:ext cx="3200400" cy="2816352"/>
          </a:xfrm>
        </p:spPr>
        <p:txBody>
          <a:bodyPr>
            <a:normAutofit/>
          </a:bodyPr>
          <a:lstStyle/>
          <a:p>
            <a:pPr marL="0" indent="0">
              <a:buNone/>
            </a:pPr>
            <a:r>
              <a:rPr lang="en-GB" dirty="0"/>
              <a:t>Focuses on long‑term economic viability:</a:t>
            </a:r>
          </a:p>
          <a:p>
            <a:r>
              <a:rPr lang="en-GB" dirty="0"/>
              <a:t>stable livelihoods</a:t>
            </a:r>
          </a:p>
          <a:p>
            <a:r>
              <a:rPr lang="en-GB" dirty="0"/>
              <a:t>circular economy</a:t>
            </a:r>
          </a:p>
          <a:p>
            <a:r>
              <a:rPr lang="en-GB" dirty="0"/>
              <a:t>responsible consumption</a:t>
            </a:r>
          </a:p>
          <a:p>
            <a:r>
              <a:rPr lang="en-GB" dirty="0"/>
              <a:t>sustainable business models</a:t>
            </a:r>
          </a:p>
          <a:p>
            <a:endParaRPr lang="en-GB" dirty="0"/>
          </a:p>
        </p:txBody>
      </p:sp>
      <p:pic>
        <p:nvPicPr>
          <p:cNvPr id="5" name="Picture 4" descr="Colorful pencils in a row to form a graph">
            <a:extLst>
              <a:ext uri="{FF2B5EF4-FFF2-40B4-BE49-F238E27FC236}">
                <a16:creationId xmlns:a16="http://schemas.microsoft.com/office/drawing/2014/main" id="{4C726532-1CCF-BCB1-E41B-5E8322218BCB}"/>
              </a:ext>
            </a:extLst>
          </p:cNvPr>
          <p:cNvPicPr>
            <a:picLocks noChangeAspect="1"/>
          </p:cNvPicPr>
          <p:nvPr/>
        </p:nvPicPr>
        <p:blipFill>
          <a:blip r:embed="rId2">
            <a:extLst>
              <a:ext uri="{28A0092B-C50C-407E-A947-70E740481C1C}">
                <a14:useLocalDpi xmlns:a14="http://schemas.microsoft.com/office/drawing/2010/main" val="0"/>
              </a:ext>
            </a:extLst>
          </a:blip>
          <a:srcRect r="3635" b="1"/>
          <a:stretch>
            <a:fillRect/>
          </a:stretch>
        </p:blipFill>
        <p:spPr>
          <a:xfrm>
            <a:off x="4136609" y="970929"/>
            <a:ext cx="7534183" cy="5375076"/>
          </a:xfrm>
          <a:prstGeom prst="rect">
            <a:avLst/>
          </a:prstGeom>
        </p:spPr>
      </p:pic>
    </p:spTree>
    <p:extLst>
      <p:ext uri="{BB962C8B-B14F-4D97-AF65-F5344CB8AC3E}">
        <p14:creationId xmlns:p14="http://schemas.microsoft.com/office/powerpoint/2010/main" val="14642704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C651F-44E1-4DEB-9EDF-72E6BECBE7FC}"/>
              </a:ext>
            </a:extLst>
          </p:cNvPr>
          <p:cNvSpPr>
            <a:spLocks noGrp="1"/>
          </p:cNvSpPr>
          <p:nvPr>
            <p:ph type="title"/>
          </p:nvPr>
        </p:nvSpPr>
        <p:spPr/>
        <p:txBody>
          <a:bodyPr/>
          <a:lstStyle/>
          <a:p>
            <a:r>
              <a:rPr lang="en-GB" dirty="0"/>
              <a:t>Sustainability Frameworks</a:t>
            </a:r>
            <a:br>
              <a:rPr lang="en-GB" dirty="0"/>
            </a:br>
            <a:endParaRPr lang="en-GB" dirty="0"/>
          </a:p>
        </p:txBody>
      </p:sp>
      <p:sp>
        <p:nvSpPr>
          <p:cNvPr id="3" name="Content Placeholder 2">
            <a:extLst>
              <a:ext uri="{FF2B5EF4-FFF2-40B4-BE49-F238E27FC236}">
                <a16:creationId xmlns:a16="http://schemas.microsoft.com/office/drawing/2014/main" id="{808A4CF8-F564-5375-6565-E693E95ACA31}"/>
              </a:ext>
            </a:extLst>
          </p:cNvPr>
          <p:cNvSpPr>
            <a:spLocks noGrp="1"/>
          </p:cNvSpPr>
          <p:nvPr>
            <p:ph idx="1"/>
          </p:nvPr>
        </p:nvSpPr>
        <p:spPr/>
        <p:txBody>
          <a:bodyPr/>
          <a:lstStyle/>
          <a:p>
            <a:r>
              <a:rPr lang="en-GB" b="1" dirty="0"/>
              <a:t>Triple Bottom Line</a:t>
            </a:r>
            <a:r>
              <a:rPr lang="en-GB" dirty="0"/>
              <a:t> — people, planet, profit</a:t>
            </a:r>
          </a:p>
          <a:p>
            <a:r>
              <a:rPr lang="en-GB" b="1" dirty="0"/>
              <a:t>UN Sustainable Development Goals</a:t>
            </a:r>
            <a:r>
              <a:rPr lang="en-GB" dirty="0"/>
              <a:t> — global sustainability agenda</a:t>
            </a:r>
          </a:p>
          <a:p>
            <a:r>
              <a:rPr lang="en-GB" b="1" dirty="0"/>
              <a:t>Planetary Boundaries</a:t>
            </a:r>
            <a:r>
              <a:rPr lang="en-GB" dirty="0"/>
              <a:t> — ecological limits</a:t>
            </a:r>
          </a:p>
          <a:p>
            <a:r>
              <a:rPr lang="en-GB" b="1" dirty="0"/>
              <a:t>Circular Economy</a:t>
            </a:r>
            <a:r>
              <a:rPr lang="en-GB" dirty="0"/>
              <a:t> — designing out waste</a:t>
            </a:r>
          </a:p>
          <a:p>
            <a:pPr marL="0" indent="0">
              <a:buNone/>
            </a:pPr>
            <a:endParaRPr lang="en-GB" dirty="0"/>
          </a:p>
        </p:txBody>
      </p:sp>
    </p:spTree>
    <p:extLst>
      <p:ext uri="{BB962C8B-B14F-4D97-AF65-F5344CB8AC3E}">
        <p14:creationId xmlns:p14="http://schemas.microsoft.com/office/powerpoint/2010/main" val="39835163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B4FE6-4E39-CCCF-6F1F-DE1C0F786487}"/>
              </a:ext>
            </a:extLst>
          </p:cNvPr>
          <p:cNvSpPr>
            <a:spLocks noGrp="1"/>
          </p:cNvSpPr>
          <p:nvPr>
            <p:ph type="title"/>
          </p:nvPr>
        </p:nvSpPr>
        <p:spPr/>
        <p:txBody>
          <a:bodyPr/>
          <a:lstStyle/>
          <a:p>
            <a:r>
              <a:rPr lang="en-GB" dirty="0"/>
              <a:t>Sustainable Development Goals (SDG’s)</a:t>
            </a:r>
          </a:p>
        </p:txBody>
      </p:sp>
      <p:pic>
        <p:nvPicPr>
          <p:cNvPr id="4" name="Online Media 3" title="UN Sustainable Development Goals - Overview">
            <a:hlinkClick r:id="" action="ppaction://media"/>
            <a:extLst>
              <a:ext uri="{FF2B5EF4-FFF2-40B4-BE49-F238E27FC236}">
                <a16:creationId xmlns:a16="http://schemas.microsoft.com/office/drawing/2014/main" id="{6FAD2564-E87E-A3DA-CC3F-DC1641053103}"/>
              </a:ext>
            </a:extLst>
          </p:cNvPr>
          <p:cNvPicPr>
            <a:picLocks noGrp="1" noRot="1" noChangeAspect="1"/>
          </p:cNvPicPr>
          <p:nvPr>
            <p:ph idx="1"/>
            <a:videoFile r:link="rId1"/>
          </p:nvPr>
        </p:nvPicPr>
        <p:blipFill>
          <a:blip r:embed="rId3"/>
          <a:stretch>
            <a:fillRect/>
          </a:stretch>
        </p:blipFill>
        <p:spPr>
          <a:xfrm>
            <a:off x="2765425" y="2578100"/>
            <a:ext cx="6667500" cy="3767138"/>
          </a:xfrm>
          <a:prstGeom prst="rect">
            <a:avLst/>
          </a:prstGeom>
        </p:spPr>
      </p:pic>
    </p:spTree>
    <p:extLst>
      <p:ext uri="{BB962C8B-B14F-4D97-AF65-F5344CB8AC3E}">
        <p14:creationId xmlns:p14="http://schemas.microsoft.com/office/powerpoint/2010/main" val="2944970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5820888B-4EA5-E0E8-6D52-7733E1E77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052972-4B31-9498-1603-F53B7338DEF6}"/>
              </a:ext>
            </a:extLst>
          </p:cNvPr>
          <p:cNvSpPr>
            <a:spLocks noGrp="1"/>
          </p:cNvSpPr>
          <p:nvPr>
            <p:ph type="title"/>
          </p:nvPr>
        </p:nvSpPr>
        <p:spPr>
          <a:xfrm>
            <a:off x="521208" y="978408"/>
            <a:ext cx="3397649" cy="3303764"/>
          </a:xfrm>
        </p:spPr>
        <p:txBody>
          <a:bodyPr vert="horz" lIns="91440" tIns="45720" rIns="91440" bIns="45720" rtlCol="0" anchor="t">
            <a:normAutofit/>
          </a:bodyPr>
          <a:lstStyle/>
          <a:p>
            <a:r>
              <a:rPr lang="en-US" sz="4800"/>
              <a:t>Planetary Boundaries</a:t>
            </a:r>
          </a:p>
        </p:txBody>
      </p:sp>
      <p:sp>
        <p:nvSpPr>
          <p:cNvPr id="15" name="Freeform: Shape 14">
            <a:extLst>
              <a:ext uri="{FF2B5EF4-FFF2-40B4-BE49-F238E27FC236}">
                <a16:creationId xmlns:a16="http://schemas.microsoft.com/office/drawing/2014/main" id="{06B5A8BF-0680-F9A7-27B1-3971EC934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Online Media 3" title="What are Planetary Boundaries?">
            <a:hlinkClick r:id="" action="ppaction://media"/>
            <a:extLst>
              <a:ext uri="{FF2B5EF4-FFF2-40B4-BE49-F238E27FC236}">
                <a16:creationId xmlns:a16="http://schemas.microsoft.com/office/drawing/2014/main" id="{5DD10F4E-F6B7-11BB-B63C-749E51B810B9}"/>
              </a:ext>
            </a:extLst>
          </p:cNvPr>
          <p:cNvPicPr>
            <a:picLocks noGrp="1" noRot="1" noChangeAspect="1"/>
          </p:cNvPicPr>
          <p:nvPr>
            <p:ph idx="1"/>
            <a:videoFile r:link="rId1"/>
          </p:nvPr>
        </p:nvPicPr>
        <p:blipFill>
          <a:blip r:embed="rId3"/>
          <a:stretch>
            <a:fillRect/>
          </a:stretch>
        </p:blipFill>
        <p:spPr>
          <a:xfrm>
            <a:off x="4119154" y="965741"/>
            <a:ext cx="7551931" cy="4266841"/>
          </a:xfrm>
          <a:prstGeom prst="rect">
            <a:avLst/>
          </a:prstGeom>
        </p:spPr>
      </p:pic>
    </p:spTree>
    <p:extLst>
      <p:ext uri="{BB962C8B-B14F-4D97-AF65-F5344CB8AC3E}">
        <p14:creationId xmlns:p14="http://schemas.microsoft.com/office/powerpoint/2010/main" val="3932880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5820888B-4EA5-E0E8-6D52-7733E1E77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D5D8EB-3B45-0737-2C15-CA22CF8C4EC3}"/>
              </a:ext>
            </a:extLst>
          </p:cNvPr>
          <p:cNvSpPr>
            <a:spLocks noGrp="1"/>
          </p:cNvSpPr>
          <p:nvPr>
            <p:ph type="title"/>
          </p:nvPr>
        </p:nvSpPr>
        <p:spPr>
          <a:xfrm>
            <a:off x="521208" y="978408"/>
            <a:ext cx="3397649" cy="3303764"/>
          </a:xfrm>
        </p:spPr>
        <p:txBody>
          <a:bodyPr vert="horz" lIns="91440" tIns="45720" rIns="91440" bIns="45720" rtlCol="0" anchor="t">
            <a:normAutofit/>
          </a:bodyPr>
          <a:lstStyle/>
          <a:p>
            <a:r>
              <a:rPr lang="en-US" sz="4800"/>
              <a:t>Circular Economy</a:t>
            </a:r>
          </a:p>
        </p:txBody>
      </p:sp>
      <p:sp>
        <p:nvSpPr>
          <p:cNvPr id="15" name="Freeform: Shape 14">
            <a:extLst>
              <a:ext uri="{FF2B5EF4-FFF2-40B4-BE49-F238E27FC236}">
                <a16:creationId xmlns:a16="http://schemas.microsoft.com/office/drawing/2014/main" id="{06B5A8BF-0680-F9A7-27B1-3971EC934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Online Media 3" title="Circular Economy | Explained in 3 Minutes #06">
            <a:hlinkClick r:id="" action="ppaction://media"/>
            <a:extLst>
              <a:ext uri="{FF2B5EF4-FFF2-40B4-BE49-F238E27FC236}">
                <a16:creationId xmlns:a16="http://schemas.microsoft.com/office/drawing/2014/main" id="{F9BC8F7F-45A6-DF00-1D35-C8D08797FF15}"/>
              </a:ext>
            </a:extLst>
          </p:cNvPr>
          <p:cNvPicPr>
            <a:picLocks noGrp="1" noRot="1" noChangeAspect="1"/>
          </p:cNvPicPr>
          <p:nvPr>
            <p:ph idx="1"/>
            <a:videoFile r:link="rId1"/>
          </p:nvPr>
        </p:nvPicPr>
        <p:blipFill>
          <a:blip r:embed="rId3"/>
          <a:stretch>
            <a:fillRect/>
          </a:stretch>
        </p:blipFill>
        <p:spPr>
          <a:xfrm>
            <a:off x="4119154" y="965741"/>
            <a:ext cx="7551931" cy="4266841"/>
          </a:xfrm>
          <a:prstGeom prst="rect">
            <a:avLst/>
          </a:prstGeom>
        </p:spPr>
      </p:pic>
    </p:spTree>
    <p:extLst>
      <p:ext uri="{BB962C8B-B14F-4D97-AF65-F5344CB8AC3E}">
        <p14:creationId xmlns:p14="http://schemas.microsoft.com/office/powerpoint/2010/main" val="1493872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C39EFF-C1CA-B1B2-AE1A-644D8F949318}"/>
              </a:ext>
            </a:extLst>
          </p:cNvPr>
          <p:cNvSpPr>
            <a:spLocks noGrp="1"/>
          </p:cNvSpPr>
          <p:nvPr>
            <p:ph type="title"/>
          </p:nvPr>
        </p:nvSpPr>
        <p:spPr>
          <a:xfrm>
            <a:off x="6153912" y="978408"/>
            <a:ext cx="5513832" cy="1463040"/>
          </a:xfrm>
        </p:spPr>
        <p:txBody>
          <a:bodyPr>
            <a:normAutofit/>
          </a:bodyPr>
          <a:lstStyle/>
          <a:p>
            <a:r>
              <a:rPr lang="en-GB" dirty="0"/>
              <a:t>Enterprise</a:t>
            </a:r>
          </a:p>
        </p:txBody>
      </p:sp>
      <p:pic>
        <p:nvPicPr>
          <p:cNvPr id="7" name="Graphic 6" descr="CRM Customer Insights App">
            <a:extLst>
              <a:ext uri="{FF2B5EF4-FFF2-40B4-BE49-F238E27FC236}">
                <a16:creationId xmlns:a16="http://schemas.microsoft.com/office/drawing/2014/main" id="{B47B3765-AD08-710B-5637-FBF1F591081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17867" y="947138"/>
            <a:ext cx="4959823" cy="4959823"/>
          </a:xfrm>
          <a:prstGeom prst="rect">
            <a:avLst/>
          </a:prstGeom>
        </p:spPr>
      </p:pic>
      <p:sp>
        <p:nvSpPr>
          <p:cNvPr id="12" name="Freeform: Shape 11">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C7C2BB2-7612-BA2A-B371-1F363230CC0B}"/>
              </a:ext>
            </a:extLst>
          </p:cNvPr>
          <p:cNvSpPr>
            <a:spLocks noGrp="1"/>
          </p:cNvSpPr>
          <p:nvPr>
            <p:ph idx="1"/>
          </p:nvPr>
        </p:nvSpPr>
        <p:spPr>
          <a:xfrm>
            <a:off x="6153912" y="2578608"/>
            <a:ext cx="5513832" cy="3767328"/>
          </a:xfrm>
        </p:spPr>
        <p:txBody>
          <a:bodyPr>
            <a:normAutofit lnSpcReduction="10000"/>
          </a:bodyPr>
          <a:lstStyle/>
          <a:p>
            <a:pPr marL="0" indent="0">
              <a:buNone/>
            </a:pPr>
            <a:r>
              <a:rPr lang="en-GB" b="1" dirty="0"/>
              <a:t>Enterprise</a:t>
            </a:r>
            <a:r>
              <a:rPr lang="en-GB" dirty="0"/>
              <a:t> refers to the ability to </a:t>
            </a:r>
            <a:r>
              <a:rPr lang="en-GB" b="1" dirty="0"/>
              <a:t>identify opportunities</a:t>
            </a:r>
            <a:r>
              <a:rPr lang="en-GB" dirty="0"/>
              <a:t>, </a:t>
            </a:r>
            <a:r>
              <a:rPr lang="en-GB" b="1" dirty="0"/>
              <a:t>mobilise resources</a:t>
            </a:r>
            <a:r>
              <a:rPr lang="en-GB" dirty="0"/>
              <a:t>, and </a:t>
            </a:r>
            <a:r>
              <a:rPr lang="en-GB" b="1" dirty="0"/>
              <a:t>create value</a:t>
            </a:r>
            <a:r>
              <a:rPr lang="en-GB" dirty="0"/>
              <a:t> — economically, socially, or culturally. It is not limited to business creation; it includes </a:t>
            </a:r>
            <a:r>
              <a:rPr lang="en-GB" b="1" dirty="0"/>
              <a:t>innovation</a:t>
            </a:r>
            <a:r>
              <a:rPr lang="en-GB" dirty="0"/>
              <a:t>, </a:t>
            </a:r>
            <a:r>
              <a:rPr lang="en-GB" b="1" dirty="0"/>
              <a:t>problem‑solving</a:t>
            </a:r>
            <a:r>
              <a:rPr lang="en-GB" dirty="0"/>
              <a:t>, </a:t>
            </a:r>
            <a:r>
              <a:rPr lang="en-GB" b="1" dirty="0"/>
              <a:t>creativity</a:t>
            </a:r>
            <a:r>
              <a:rPr lang="en-GB" dirty="0"/>
              <a:t>, and </a:t>
            </a:r>
            <a:r>
              <a:rPr lang="en-GB" b="1" dirty="0"/>
              <a:t>enterprising behaviours</a:t>
            </a:r>
            <a:r>
              <a:rPr lang="en-GB" dirty="0"/>
              <a:t> across all sectors.</a:t>
            </a:r>
          </a:p>
          <a:p>
            <a:r>
              <a:rPr lang="en-GB" b="1" dirty="0"/>
              <a:t>Enterprise vs Entrepreneurship</a:t>
            </a:r>
          </a:p>
          <a:p>
            <a:r>
              <a:rPr lang="en-GB" b="1" dirty="0"/>
              <a:t>Enterprise</a:t>
            </a:r>
            <a:r>
              <a:rPr lang="en-GB" dirty="0"/>
              <a:t> — mindset, behaviours, and processes that create value.</a:t>
            </a:r>
          </a:p>
          <a:p>
            <a:r>
              <a:rPr lang="en-GB" b="1" dirty="0"/>
              <a:t>Entrepreneurship</a:t>
            </a:r>
            <a:r>
              <a:rPr lang="en-GB" dirty="0"/>
              <a:t> — starting and growing ventures; a subset of enterprise.</a:t>
            </a:r>
          </a:p>
          <a:p>
            <a:pPr marL="0" indent="0">
              <a:buNone/>
            </a:pPr>
            <a:endParaRPr lang="en-GB" dirty="0"/>
          </a:p>
        </p:txBody>
      </p:sp>
    </p:spTree>
    <p:extLst>
      <p:ext uri="{BB962C8B-B14F-4D97-AF65-F5344CB8AC3E}">
        <p14:creationId xmlns:p14="http://schemas.microsoft.com/office/powerpoint/2010/main" val="7053805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3F20FF-388E-E8EB-B00B-759678C223E2}"/>
              </a:ext>
            </a:extLst>
          </p:cNvPr>
          <p:cNvSpPr>
            <a:spLocks noGrp="1"/>
          </p:cNvSpPr>
          <p:nvPr>
            <p:ph type="title"/>
          </p:nvPr>
        </p:nvSpPr>
        <p:spPr>
          <a:xfrm>
            <a:off x="6153912" y="978408"/>
            <a:ext cx="5513832" cy="1463040"/>
          </a:xfrm>
        </p:spPr>
        <p:txBody>
          <a:bodyPr>
            <a:normAutofit/>
          </a:bodyPr>
          <a:lstStyle/>
          <a:p>
            <a:r>
              <a:rPr lang="en-GB" dirty="0"/>
              <a:t>Key Characteristics of Enterprise</a:t>
            </a:r>
          </a:p>
        </p:txBody>
      </p:sp>
      <p:pic>
        <p:nvPicPr>
          <p:cNvPr id="7" name="Graphic 6" descr="Head with Gears">
            <a:extLst>
              <a:ext uri="{FF2B5EF4-FFF2-40B4-BE49-F238E27FC236}">
                <a16:creationId xmlns:a16="http://schemas.microsoft.com/office/drawing/2014/main" id="{DE6C0D46-4283-FABF-41AD-1F1159D4CE5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17867" y="947138"/>
            <a:ext cx="4959823" cy="4959823"/>
          </a:xfrm>
          <a:prstGeom prst="rect">
            <a:avLst/>
          </a:prstGeom>
        </p:spPr>
      </p:pic>
      <p:sp>
        <p:nvSpPr>
          <p:cNvPr id="12" name="Freeform: Shape 11">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FFDAFB3-4945-0BFF-C054-4C16D0AB789F}"/>
              </a:ext>
            </a:extLst>
          </p:cNvPr>
          <p:cNvSpPr>
            <a:spLocks noGrp="1"/>
          </p:cNvSpPr>
          <p:nvPr>
            <p:ph idx="1"/>
          </p:nvPr>
        </p:nvSpPr>
        <p:spPr>
          <a:xfrm>
            <a:off x="6153912" y="2578608"/>
            <a:ext cx="5513832" cy="3767328"/>
          </a:xfrm>
        </p:spPr>
        <p:txBody>
          <a:bodyPr>
            <a:normAutofit/>
          </a:bodyPr>
          <a:lstStyle/>
          <a:p>
            <a:r>
              <a:rPr lang="en-GB" b="1" dirty="0"/>
              <a:t>Opportunity recognition</a:t>
            </a:r>
            <a:endParaRPr lang="en-GB" dirty="0"/>
          </a:p>
          <a:p>
            <a:r>
              <a:rPr lang="en-GB" b="1" dirty="0"/>
              <a:t>Innovation</a:t>
            </a:r>
            <a:endParaRPr lang="en-GB" dirty="0"/>
          </a:p>
          <a:p>
            <a:r>
              <a:rPr lang="en-GB" b="1" dirty="0"/>
              <a:t>Risk‑taking</a:t>
            </a:r>
            <a:endParaRPr lang="en-GB" dirty="0"/>
          </a:p>
          <a:p>
            <a:r>
              <a:rPr lang="en-GB" b="1" dirty="0"/>
              <a:t>Resource mobilisation</a:t>
            </a:r>
            <a:endParaRPr lang="en-GB" dirty="0"/>
          </a:p>
          <a:p>
            <a:r>
              <a:rPr lang="en-GB" b="1" dirty="0"/>
              <a:t>Value creation</a:t>
            </a:r>
            <a:endParaRPr lang="en-GB" dirty="0"/>
          </a:p>
          <a:p>
            <a:r>
              <a:rPr lang="en-GB" b="1" dirty="0"/>
              <a:t>Enterprising mindset</a:t>
            </a:r>
            <a:r>
              <a:rPr lang="en-GB" dirty="0"/>
              <a:t> — resilience, adaptability, creativity.</a:t>
            </a:r>
          </a:p>
          <a:p>
            <a:endParaRPr lang="en-GB" dirty="0"/>
          </a:p>
        </p:txBody>
      </p:sp>
    </p:spTree>
    <p:extLst>
      <p:ext uri="{BB962C8B-B14F-4D97-AF65-F5344CB8AC3E}">
        <p14:creationId xmlns:p14="http://schemas.microsoft.com/office/powerpoint/2010/main" val="40578383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85DC5-3044-B664-A07D-FC8B18ADA46B}"/>
              </a:ext>
            </a:extLst>
          </p:cNvPr>
          <p:cNvSpPr>
            <a:spLocks noGrp="1"/>
          </p:cNvSpPr>
          <p:nvPr>
            <p:ph type="title"/>
          </p:nvPr>
        </p:nvSpPr>
        <p:spPr/>
        <p:txBody>
          <a:bodyPr/>
          <a:lstStyle/>
          <a:p>
            <a:r>
              <a:rPr lang="en-GB" dirty="0"/>
              <a:t>Theoretical Foundations</a:t>
            </a:r>
            <a:br>
              <a:rPr lang="en-GB" dirty="0"/>
            </a:br>
            <a:endParaRPr lang="en-GB" dirty="0"/>
          </a:p>
        </p:txBody>
      </p:sp>
      <p:sp>
        <p:nvSpPr>
          <p:cNvPr id="3" name="Content Placeholder 2">
            <a:extLst>
              <a:ext uri="{FF2B5EF4-FFF2-40B4-BE49-F238E27FC236}">
                <a16:creationId xmlns:a16="http://schemas.microsoft.com/office/drawing/2014/main" id="{D397C32A-0B93-56D8-FD17-855978C1D3FE}"/>
              </a:ext>
            </a:extLst>
          </p:cNvPr>
          <p:cNvSpPr>
            <a:spLocks noGrp="1"/>
          </p:cNvSpPr>
          <p:nvPr>
            <p:ph idx="1"/>
          </p:nvPr>
        </p:nvSpPr>
        <p:spPr/>
        <p:txBody>
          <a:bodyPr>
            <a:normAutofit lnSpcReduction="10000"/>
          </a:bodyPr>
          <a:lstStyle/>
          <a:p>
            <a:pPr marL="0" indent="0">
              <a:buNone/>
            </a:pPr>
            <a:r>
              <a:rPr lang="en-GB" b="1" dirty="0"/>
              <a:t>Economic perspectives</a:t>
            </a:r>
          </a:p>
          <a:p>
            <a:r>
              <a:rPr lang="en-GB" b="1" dirty="0"/>
              <a:t>Schumpeter’s innovation theory</a:t>
            </a:r>
            <a:r>
              <a:rPr lang="en-GB" dirty="0"/>
              <a:t> — enterprise drives economic development through creative destruction.</a:t>
            </a:r>
          </a:p>
          <a:p>
            <a:r>
              <a:rPr lang="en-GB" b="1" dirty="0"/>
              <a:t>Kirzner’s alertness theory</a:t>
            </a:r>
            <a:r>
              <a:rPr lang="en-GB" dirty="0"/>
              <a:t> — entrepreneurs notice opportunities others miss.</a:t>
            </a:r>
          </a:p>
          <a:p>
            <a:pPr marL="0" indent="0">
              <a:buNone/>
            </a:pPr>
            <a:r>
              <a:rPr lang="en-GB" b="1" dirty="0"/>
              <a:t>Social perspectives</a:t>
            </a:r>
          </a:p>
          <a:p>
            <a:r>
              <a:rPr lang="en-GB" b="1" dirty="0"/>
              <a:t>Social enterprise theory</a:t>
            </a:r>
            <a:r>
              <a:rPr lang="en-GB" dirty="0"/>
              <a:t> — value creation beyond profit; hybrid models.</a:t>
            </a:r>
          </a:p>
          <a:p>
            <a:r>
              <a:rPr lang="en-GB" b="1" dirty="0"/>
              <a:t>Community enterprise</a:t>
            </a:r>
            <a:r>
              <a:rPr lang="en-GB" dirty="0"/>
              <a:t> — local empowerment and regeneration.</a:t>
            </a:r>
          </a:p>
          <a:p>
            <a:pPr marL="0" indent="0">
              <a:buNone/>
            </a:pPr>
            <a:r>
              <a:rPr lang="en-GB" b="1" dirty="0"/>
              <a:t>Behavioural perspectives</a:t>
            </a:r>
          </a:p>
          <a:p>
            <a:r>
              <a:rPr lang="en-GB" b="1" dirty="0"/>
              <a:t>Effectuation (</a:t>
            </a:r>
            <a:r>
              <a:rPr lang="en-GB" b="1" dirty="0" err="1"/>
              <a:t>Sarasvathy</a:t>
            </a:r>
            <a:r>
              <a:rPr lang="en-GB" b="1" dirty="0"/>
              <a:t>)</a:t>
            </a:r>
            <a:r>
              <a:rPr lang="en-GB" dirty="0"/>
              <a:t> — acting with available means rather than fixed goals.</a:t>
            </a:r>
          </a:p>
          <a:p>
            <a:r>
              <a:rPr lang="en-GB" b="1" dirty="0"/>
              <a:t>Enterprising competencies</a:t>
            </a:r>
            <a:r>
              <a:rPr lang="en-GB" dirty="0"/>
              <a:t> — creativity, problem‑solving, collaboration.</a:t>
            </a:r>
          </a:p>
          <a:p>
            <a:endParaRPr lang="en-GB" dirty="0"/>
          </a:p>
        </p:txBody>
      </p:sp>
    </p:spTree>
    <p:extLst>
      <p:ext uri="{BB962C8B-B14F-4D97-AF65-F5344CB8AC3E}">
        <p14:creationId xmlns:p14="http://schemas.microsoft.com/office/powerpoint/2010/main" val="5263055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9BF6E-5CE3-15FD-BFF3-2104BC0A5680}"/>
              </a:ext>
            </a:extLst>
          </p:cNvPr>
          <p:cNvSpPr>
            <a:spLocks noGrp="1"/>
          </p:cNvSpPr>
          <p:nvPr>
            <p:ph type="title"/>
          </p:nvPr>
        </p:nvSpPr>
        <p:spPr/>
        <p:txBody>
          <a:bodyPr/>
          <a:lstStyle/>
          <a:p>
            <a:r>
              <a:rPr lang="en-GB" dirty="0"/>
              <a:t>Online activities</a:t>
            </a:r>
          </a:p>
        </p:txBody>
      </p:sp>
      <p:sp>
        <p:nvSpPr>
          <p:cNvPr id="3" name="Content Placeholder 2">
            <a:extLst>
              <a:ext uri="{FF2B5EF4-FFF2-40B4-BE49-F238E27FC236}">
                <a16:creationId xmlns:a16="http://schemas.microsoft.com/office/drawing/2014/main" id="{83CF5FF8-9A01-CBFF-B571-95AD086F55EF}"/>
              </a:ext>
            </a:extLst>
          </p:cNvPr>
          <p:cNvSpPr>
            <a:spLocks noGrp="1"/>
          </p:cNvSpPr>
          <p:nvPr>
            <p:ph idx="1"/>
          </p:nvPr>
        </p:nvSpPr>
        <p:spPr/>
        <p:txBody>
          <a:bodyPr/>
          <a:lstStyle/>
          <a:p>
            <a:pPr marL="0" indent="0">
              <a:buNone/>
            </a:pPr>
            <a:r>
              <a:rPr lang="en-GB" dirty="0"/>
              <a:t>This week’s online activities are in week 1 section of the moodle page.</a:t>
            </a:r>
          </a:p>
          <a:p>
            <a:pPr marL="0" indent="0">
              <a:buNone/>
            </a:pPr>
            <a:endParaRPr lang="en-GB" dirty="0"/>
          </a:p>
          <a:p>
            <a:pPr marL="0" indent="0">
              <a:buNone/>
            </a:pPr>
            <a:r>
              <a:rPr lang="en-GB" dirty="0"/>
              <a:t>It is </a:t>
            </a:r>
            <a:r>
              <a:rPr lang="en-GB" b="1" dirty="0"/>
              <a:t>ESSENTIAL</a:t>
            </a:r>
            <a:r>
              <a:rPr lang="en-GB" dirty="0"/>
              <a:t> you complete these by Tuesday of next week.</a:t>
            </a:r>
          </a:p>
        </p:txBody>
      </p:sp>
    </p:spTree>
    <p:extLst>
      <p:ext uri="{BB962C8B-B14F-4D97-AF65-F5344CB8AC3E}">
        <p14:creationId xmlns:p14="http://schemas.microsoft.com/office/powerpoint/2010/main" val="953715961"/>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2726</TotalTime>
  <Words>654</Words>
  <Application>Microsoft Office PowerPoint</Application>
  <PresentationFormat>Widescreen</PresentationFormat>
  <Paragraphs>83</Paragraphs>
  <Slides>18</Slides>
  <Notes>0</Notes>
  <HiddenSlides>0</HiddenSlides>
  <MMClips>4</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Bierstadt</vt:lpstr>
      <vt:lpstr>GestaltVTI</vt:lpstr>
      <vt:lpstr>Creative Thinking for Enterprise</vt:lpstr>
      <vt:lpstr>Upon successful completion of this module you will be able to:</vt:lpstr>
      <vt:lpstr>Assignment 1</vt:lpstr>
      <vt:lpstr>Assignment 2</vt:lpstr>
      <vt:lpstr>What is Sustainability?</vt:lpstr>
      <vt:lpstr>Interpretation</vt:lpstr>
      <vt:lpstr>PowerPoint Presentation</vt:lpstr>
      <vt:lpstr>Environmental pillar</vt:lpstr>
      <vt:lpstr>Social Pillar</vt:lpstr>
      <vt:lpstr>Economic Pillar</vt:lpstr>
      <vt:lpstr>Sustainability Frameworks </vt:lpstr>
      <vt:lpstr>Sustainable Development Goals (SDG’s)</vt:lpstr>
      <vt:lpstr>Planetary Boundaries</vt:lpstr>
      <vt:lpstr>Circular Economy</vt:lpstr>
      <vt:lpstr>Enterprise</vt:lpstr>
      <vt:lpstr>Key Characteristics of Enterprise</vt:lpstr>
      <vt:lpstr>Theoretical Foundations </vt:lpstr>
      <vt:lpstr>Online activities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Shore</dc:creator>
  <cp:lastModifiedBy>Jessica Shore</cp:lastModifiedBy>
  <cp:revision>1</cp:revision>
  <dcterms:created xsi:type="dcterms:W3CDTF">2026-07-07T13:01:42Z</dcterms:created>
  <dcterms:modified xsi:type="dcterms:W3CDTF">2026-07-09T10:28:19Z</dcterms:modified>
</cp:coreProperties>
</file>