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9" r:id="rId24"/>
    <p:sldId id="280" r:id="rId25"/>
    <p:sldId id="281" r:id="rId26"/>
    <p:sldId id="282" r:id="rId27"/>
    <p:sldId id="283" r:id="rId28"/>
    <p:sldId id="284" r:id="rId29"/>
    <p:sldId id="28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857B867-612E-4955-83B8-BFA52EB9C613}" type="datetimeFigureOut">
              <a:rPr lang="en-GB" smtClean="0"/>
              <a:pPr/>
              <a:t>24/02/2021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71C0C520-633D-4521-8A83-8F0E3546F60E}"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857B867-612E-4955-83B8-BFA52EB9C613}" type="datetimeFigureOut">
              <a:rPr lang="en-GB" smtClean="0"/>
              <a:pPr/>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1C0C520-633D-4521-8A83-8F0E3546F60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857B867-612E-4955-83B8-BFA52EB9C613}" type="datetimeFigureOut">
              <a:rPr lang="en-GB" smtClean="0"/>
              <a:pPr/>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857B867-612E-4955-83B8-BFA52EB9C613}" type="datetimeFigureOut">
              <a:rPr lang="en-GB" smtClean="0"/>
              <a:pPr/>
              <a:t>24/02/2021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857B867-612E-4955-83B8-BFA52EB9C613}" type="datetimeFigureOut">
              <a:rPr lang="en-GB" smtClean="0"/>
              <a:pPr/>
              <a:t>24/02/2021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57B867-612E-4955-83B8-BFA52EB9C613}" type="datetimeFigureOut">
              <a:rPr lang="en-GB" smtClean="0"/>
              <a:pPr/>
              <a:t>24/02/2021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857B867-612E-4955-83B8-BFA52EB9C613}" type="datetimeFigureOut">
              <a:rPr lang="en-GB" smtClean="0"/>
              <a:pPr/>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857B867-612E-4955-83B8-BFA52EB9C613}" type="datetimeFigureOut">
              <a:rPr lang="en-GB" smtClean="0"/>
              <a:pPr/>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857B867-612E-4955-83B8-BFA52EB9C613}" type="datetimeFigureOut">
              <a:rPr lang="en-GB" smtClean="0"/>
              <a:pPr/>
              <a:t>24/02/2021</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71C0C520-633D-4521-8A83-8F0E3546F60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THE ENLIGHTENMENT</a:t>
            </a:r>
            <a:endParaRPr lang="en-GB" dirty="0"/>
          </a:p>
        </p:txBody>
      </p:sp>
      <p:sp>
        <p:nvSpPr>
          <p:cNvPr id="5" name="Subtitle 4"/>
          <p:cNvSpPr>
            <a:spLocks noGrp="1"/>
          </p:cNvSpPr>
          <p:nvPr>
            <p:ph type="subTitle" idx="1"/>
          </p:nvPr>
        </p:nvSpPr>
        <p:spPr/>
        <p:txBody>
          <a:bodyPr/>
          <a:lstStyle/>
          <a:p>
            <a:r>
              <a:rPr lang="en-GB" dirty="0" smtClean="0"/>
              <a:t>INTRODUCTION – PART I </a:t>
            </a:r>
          </a:p>
          <a:p>
            <a:r>
              <a:rPr lang="en-GB" dirty="0" smtClean="0"/>
              <a:t>THE ESSENCE OF ENLIGHTENMENT THOUGHT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ESSENCE OF ENLIGHTENMENT THOUGHT</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t>A LIGHT METAPHOR: </a:t>
            </a:r>
            <a:r>
              <a:rPr lang="en-GB" dirty="0" smtClean="0"/>
              <a:t>(all terms contemporary)</a:t>
            </a:r>
          </a:p>
          <a:p>
            <a:r>
              <a:rPr lang="en-GB" dirty="0" smtClean="0"/>
              <a:t>1. France – ‘Le </a:t>
            </a:r>
            <a:r>
              <a:rPr lang="en-GB" dirty="0" err="1" smtClean="0"/>
              <a:t>Siecle</a:t>
            </a:r>
            <a:r>
              <a:rPr lang="en-GB" dirty="0" smtClean="0"/>
              <a:t> des </a:t>
            </a:r>
            <a:r>
              <a:rPr lang="en-GB" dirty="0" err="1" smtClean="0"/>
              <a:t>Lumieres</a:t>
            </a:r>
            <a:r>
              <a:rPr lang="en-GB" dirty="0" smtClean="0"/>
              <a:t>’ (The Century of Lights)</a:t>
            </a:r>
          </a:p>
          <a:p>
            <a:r>
              <a:rPr lang="en-GB" dirty="0" smtClean="0"/>
              <a:t>2. Germany – ‘</a:t>
            </a:r>
            <a:r>
              <a:rPr lang="en-GB" dirty="0" err="1" smtClean="0"/>
              <a:t>Aufklarung</a:t>
            </a:r>
            <a:r>
              <a:rPr lang="en-GB" dirty="0" smtClean="0"/>
              <a:t>’ – derived from the weather and the clearance of cloudy skies</a:t>
            </a:r>
          </a:p>
          <a:p>
            <a:r>
              <a:rPr lang="en-GB" dirty="0" smtClean="0"/>
              <a:t>3. Italy – ‘</a:t>
            </a:r>
            <a:r>
              <a:rPr lang="en-GB" dirty="0" err="1" smtClean="0"/>
              <a:t>Illuminismo</a:t>
            </a:r>
            <a:r>
              <a:rPr lang="en-GB" dirty="0" smtClean="0"/>
              <a:t>’ – similar to Germany </a:t>
            </a:r>
          </a:p>
          <a:p>
            <a:r>
              <a:rPr lang="en-GB" dirty="0" smtClean="0"/>
              <a:t>4. Russia – ‘</a:t>
            </a:r>
            <a:r>
              <a:rPr lang="en-GB" dirty="0" err="1" smtClean="0"/>
              <a:t>Prosveschenie</a:t>
            </a:r>
            <a:r>
              <a:rPr lang="en-GB" dirty="0" smtClean="0"/>
              <a:t>’ – similar to Germany</a:t>
            </a:r>
          </a:p>
          <a:p>
            <a:r>
              <a:rPr lang="en-GB" dirty="0" smtClean="0"/>
              <a:t>Contemporaries new they were living in enlightened times (though the term ‘The Enlightenment ‘did not appear until the early 19</a:t>
            </a:r>
            <a:r>
              <a:rPr lang="en-GB" baseline="30000" dirty="0" smtClean="0"/>
              <a:t>th</a:t>
            </a:r>
            <a:r>
              <a:rPr lang="en-GB" dirty="0" smtClean="0"/>
              <a:t> century</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HISTORIOGRAPHY</a:t>
            </a:r>
            <a:endParaRPr lang="en-GB" dirty="0"/>
          </a:p>
        </p:txBody>
      </p:sp>
      <p:sp>
        <p:nvSpPr>
          <p:cNvPr id="3" name="Content Placeholder 2"/>
          <p:cNvSpPr>
            <a:spLocks noGrp="1"/>
          </p:cNvSpPr>
          <p:nvPr>
            <p:ph idx="1"/>
          </p:nvPr>
        </p:nvSpPr>
        <p:spPr/>
        <p:txBody>
          <a:bodyPr/>
          <a:lstStyle/>
          <a:p>
            <a:r>
              <a:rPr lang="en-GB" dirty="0" smtClean="0"/>
              <a:t>Source: </a:t>
            </a:r>
            <a:r>
              <a:rPr lang="en-GB" dirty="0" err="1" smtClean="0"/>
              <a:t>Ludmilla</a:t>
            </a:r>
            <a:r>
              <a:rPr lang="en-GB" dirty="0" smtClean="0"/>
              <a:t> </a:t>
            </a:r>
            <a:r>
              <a:rPr lang="en-GB" dirty="0" err="1" smtClean="0"/>
              <a:t>Jordanova</a:t>
            </a:r>
            <a:r>
              <a:rPr lang="en-GB" dirty="0" smtClean="0"/>
              <a:t>, </a:t>
            </a:r>
            <a:r>
              <a:rPr lang="en-GB" i="1" dirty="0" smtClean="0"/>
              <a:t>History in Practice </a:t>
            </a:r>
            <a:r>
              <a:rPr lang="en-GB" dirty="0" smtClean="0"/>
              <a:t>(London: Arnold, 2000), p.128-9.</a:t>
            </a:r>
          </a:p>
          <a:p>
            <a:r>
              <a:rPr lang="en-GB" dirty="0" smtClean="0"/>
              <a:t>1. PERIODISATION: Movement of ideas; 18</a:t>
            </a:r>
            <a:r>
              <a:rPr lang="en-GB" baseline="30000" dirty="0" smtClean="0"/>
              <a:t>th</a:t>
            </a:r>
            <a:r>
              <a:rPr lang="en-GB" dirty="0" smtClean="0"/>
              <a:t> century</a:t>
            </a:r>
          </a:p>
          <a:p>
            <a:r>
              <a:rPr lang="en-GB" dirty="0" smtClean="0"/>
              <a:t>2. CHANGE: Intellectual changes, ‘a more secular, rationalistic, and democratic viewpoint’ p.129.</a:t>
            </a:r>
          </a:p>
          <a:p>
            <a:r>
              <a:rPr lang="en-GB" dirty="0" smtClean="0"/>
              <a:t>3. CONFLICT: Secularism </a:t>
            </a:r>
            <a:r>
              <a:rPr lang="en-GB" dirty="0" err="1" smtClean="0"/>
              <a:t>vs</a:t>
            </a:r>
            <a:r>
              <a:rPr lang="en-GB" dirty="0" smtClean="0"/>
              <a:t> Religion and the Established Church; Political conflict – revolution in America and France</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HISTORIOGRAPHY</a:t>
            </a:r>
            <a:endParaRPr lang="en-GB" dirty="0"/>
          </a:p>
        </p:txBody>
      </p:sp>
      <p:sp>
        <p:nvSpPr>
          <p:cNvPr id="3" name="Content Placeholder 2"/>
          <p:cNvSpPr>
            <a:spLocks noGrp="1"/>
          </p:cNvSpPr>
          <p:nvPr>
            <p:ph idx="1"/>
          </p:nvPr>
        </p:nvSpPr>
        <p:spPr/>
        <p:txBody>
          <a:bodyPr/>
          <a:lstStyle/>
          <a:p>
            <a:r>
              <a:rPr lang="en-GB" dirty="0" smtClean="0"/>
              <a:t>4. CONTRADICTION AND IRONY:</a:t>
            </a:r>
          </a:p>
          <a:p>
            <a:endParaRPr lang="en-GB" dirty="0" smtClean="0"/>
          </a:p>
          <a:p>
            <a:r>
              <a:rPr lang="en-GB" dirty="0" smtClean="0"/>
              <a:t>The Enlightenment proved a period of intense religiosity e.g. period of revivalism – e.g. Methodism in Britain</a:t>
            </a:r>
          </a:p>
          <a:p>
            <a:endParaRPr lang="en-GB" dirty="0" smtClean="0"/>
          </a:p>
          <a:p>
            <a:r>
              <a:rPr lang="en-GB" dirty="0" smtClean="0"/>
              <a:t>Ideas and beliefs strongly elitist and esoteric – not for the masses – although implications of Enlightenment ideas and beliefs had an affect on all peoples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DEFINITIONS</a:t>
            </a:r>
            <a:endParaRPr lang="en-GB" dirty="0"/>
          </a:p>
        </p:txBody>
      </p:sp>
      <p:sp>
        <p:nvSpPr>
          <p:cNvPr id="3" name="Content Placeholder 2"/>
          <p:cNvSpPr>
            <a:spLocks noGrp="1"/>
          </p:cNvSpPr>
          <p:nvPr>
            <p:ph idx="1"/>
          </p:nvPr>
        </p:nvSpPr>
        <p:spPr/>
        <p:txBody>
          <a:bodyPr/>
          <a:lstStyle/>
          <a:p>
            <a:r>
              <a:rPr lang="en-GB" dirty="0" smtClean="0"/>
              <a:t>1. 1960s AND 70s – emphasis on High Enlightenment; thoughts of Voltaire, Rousseau, Diderot et al</a:t>
            </a:r>
          </a:p>
          <a:p>
            <a:endParaRPr lang="en-GB" dirty="0" smtClean="0"/>
          </a:p>
          <a:p>
            <a:endParaRPr lang="en-GB" dirty="0" smtClean="0"/>
          </a:p>
          <a:p>
            <a:r>
              <a:rPr lang="en-GB" dirty="0" smtClean="0"/>
              <a:t>2. from the late 70s – there evolved ‘a broader sense of what it encompassed’ </a:t>
            </a:r>
            <a:r>
              <a:rPr lang="en-GB" dirty="0" err="1" smtClean="0"/>
              <a:t>Jordanova</a:t>
            </a:r>
            <a:r>
              <a:rPr lang="en-GB" dirty="0" smtClean="0"/>
              <a:t>, p.129. Its geographical, social, and political significance – its PLURALITY</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ESSENCE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 </a:t>
            </a:r>
            <a:r>
              <a:rPr lang="en-GB" b="1" dirty="0" smtClean="0"/>
              <a:t>To bring</a:t>
            </a:r>
            <a:r>
              <a:rPr lang="en-GB" dirty="0" smtClean="0"/>
              <a:t>: light, clarity, order, reason; </a:t>
            </a:r>
            <a:r>
              <a:rPr lang="en-GB" b="1" dirty="0" smtClean="0"/>
              <a:t>replacing</a:t>
            </a:r>
            <a:r>
              <a:rPr lang="en-GB" dirty="0" smtClean="0"/>
              <a:t>:  darkness, mystery, superstition, obedience</a:t>
            </a:r>
          </a:p>
          <a:p>
            <a:r>
              <a:rPr lang="en-GB" dirty="0" smtClean="0"/>
              <a:t>2. </a:t>
            </a:r>
            <a:r>
              <a:rPr lang="en-GB" b="1" dirty="0" smtClean="0"/>
              <a:t>Critique</a:t>
            </a:r>
            <a:r>
              <a:rPr lang="en-GB" dirty="0" smtClean="0"/>
              <a:t>: to question despotic rule, and the so-called ‘Divine Right of Kings’</a:t>
            </a:r>
          </a:p>
          <a:p>
            <a:r>
              <a:rPr lang="en-GB" dirty="0" smtClean="0"/>
              <a:t>3. </a:t>
            </a:r>
            <a:r>
              <a:rPr lang="en-GB" b="1" dirty="0" smtClean="0"/>
              <a:t>The pursuit of knowledge </a:t>
            </a:r>
            <a:r>
              <a:rPr lang="en-GB" dirty="0" smtClean="0"/>
              <a:t>– through philosophical and political thought; advances in science, medicine, architecture; enlightened reform e.g. penal reform; education</a:t>
            </a:r>
          </a:p>
          <a:p>
            <a:r>
              <a:rPr lang="en-GB" dirty="0" smtClean="0"/>
              <a:t>4. To question Established Religion</a:t>
            </a:r>
          </a:p>
          <a:p>
            <a:r>
              <a:rPr lang="en-GB" dirty="0" smtClean="0"/>
              <a:t>5. To venerate the Ancients – ‘Stand on the shoulders of giants’ (12</a:t>
            </a:r>
            <a:r>
              <a:rPr lang="en-GB" baseline="30000" dirty="0" smtClean="0"/>
              <a:t>th</a:t>
            </a:r>
            <a:r>
              <a:rPr lang="en-GB" dirty="0" smtClean="0"/>
              <a:t> century metaphor, later associated with Isaac Newton and Rene Descartes)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1.THOUGHTS OF LEADING LIGHTS </a:t>
            </a:r>
            <a:endParaRPr lang="en-GB" dirty="0"/>
          </a:p>
        </p:txBody>
      </p:sp>
      <p:sp>
        <p:nvSpPr>
          <p:cNvPr id="5" name="Content Placeholder 4"/>
          <p:cNvSpPr>
            <a:spLocks noGrp="1"/>
          </p:cNvSpPr>
          <p:nvPr>
            <p:ph sz="half" idx="1"/>
          </p:nvPr>
        </p:nvSpPr>
        <p:spPr/>
        <p:txBody>
          <a:bodyPr>
            <a:normAutofit fontScale="92500" lnSpcReduction="20000"/>
          </a:bodyPr>
          <a:lstStyle/>
          <a:p>
            <a:r>
              <a:rPr lang="en-GB" dirty="0" smtClean="0"/>
              <a:t>IMMANUEL KANT (1724-1804); German philosopher:</a:t>
            </a:r>
          </a:p>
          <a:p>
            <a:r>
              <a:rPr lang="en-GB" dirty="0" smtClean="0"/>
              <a:t>‘if it is now asked whether we at present live in an enlightened age, the answer is no, but we do live in an age of Enlightenment’</a:t>
            </a:r>
          </a:p>
          <a:p>
            <a:r>
              <a:rPr lang="en-GB" dirty="0" smtClean="0"/>
              <a:t>Source: Michael Bartholomew, et al, (</a:t>
            </a:r>
            <a:r>
              <a:rPr lang="en-GB" dirty="0" err="1" smtClean="0"/>
              <a:t>eds</a:t>
            </a:r>
            <a:r>
              <a:rPr lang="en-GB" dirty="0" smtClean="0"/>
              <a:t>),</a:t>
            </a:r>
            <a:r>
              <a:rPr lang="en-GB" i="1" dirty="0" smtClean="0"/>
              <a:t>The Enlightenment: Studies I </a:t>
            </a:r>
            <a:r>
              <a:rPr lang="en-GB" dirty="0" smtClean="0"/>
              <a:t>(Open University, 1992), </a:t>
            </a:r>
            <a:r>
              <a:rPr lang="en-GB" dirty="0" err="1" smtClean="0"/>
              <a:t>p.v</a:t>
            </a:r>
            <a:r>
              <a:rPr lang="en-GB" dirty="0" smtClean="0"/>
              <a:t>.</a:t>
            </a:r>
            <a:endParaRPr lang="en-GB" i="1" dirty="0"/>
          </a:p>
        </p:txBody>
      </p:sp>
      <p:pic>
        <p:nvPicPr>
          <p:cNvPr id="7" name="Content Placeholder 6" descr="200px-Immanuel_Kant_%28painted_portrait%29.jpg"/>
          <p:cNvPicPr>
            <a:picLocks noGrp="1" noChangeAspect="1"/>
          </p:cNvPicPr>
          <p:nvPr>
            <p:ph sz="half" idx="2"/>
          </p:nvPr>
        </p:nvPicPr>
        <p:blipFill>
          <a:blip r:embed="rId2" cstate="print"/>
          <a:stretch>
            <a:fillRect/>
          </a:stretch>
        </p:blipFill>
        <p:spPr>
          <a:xfrm>
            <a:off x="4788024" y="1628800"/>
            <a:ext cx="3528392" cy="4608512"/>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CATHERINE THE GREAT (1729-96); German-born Empress of Russia:</a:t>
            </a:r>
          </a:p>
          <a:p>
            <a:r>
              <a:rPr lang="en-GB" dirty="0" smtClean="0"/>
              <a:t>‘our century received the contemporary title of the century of philosophy from all sides, and we have already pre-selected its epitaph: enlightenment’ (1786);</a:t>
            </a:r>
          </a:p>
          <a:p>
            <a:r>
              <a:rPr lang="en-GB" dirty="0" smtClean="0"/>
              <a:t>Source: Jeremy Black, </a:t>
            </a:r>
            <a:r>
              <a:rPr lang="en-GB" i="1" dirty="0" smtClean="0"/>
              <a:t>18</a:t>
            </a:r>
            <a:r>
              <a:rPr lang="en-GB" i="1" baseline="30000" dirty="0" smtClean="0"/>
              <a:t>th</a:t>
            </a:r>
            <a:r>
              <a:rPr lang="en-GB" i="1" dirty="0" smtClean="0"/>
              <a:t> century Europe </a:t>
            </a:r>
            <a:r>
              <a:rPr lang="en-GB" dirty="0" smtClean="0"/>
              <a:t>(Macmillan, 1990), p.261.</a:t>
            </a:r>
            <a:endParaRPr lang="en-GB" dirty="0"/>
          </a:p>
        </p:txBody>
      </p:sp>
      <p:pic>
        <p:nvPicPr>
          <p:cNvPr id="5" name="Content Placeholder 4" descr="210px-Johann-Baptist_Lampi_d__%C3%84__007.jpg"/>
          <p:cNvPicPr>
            <a:picLocks noGrp="1" noChangeAspect="1"/>
          </p:cNvPicPr>
          <p:nvPr>
            <p:ph sz="half" idx="2"/>
          </p:nvPr>
        </p:nvPicPr>
        <p:blipFill>
          <a:blip r:embed="rId2" cstate="print"/>
          <a:stretch>
            <a:fillRect/>
          </a:stretch>
        </p:blipFill>
        <p:spPr>
          <a:xfrm>
            <a:off x="5148064" y="1772816"/>
            <a:ext cx="3168352" cy="4176464"/>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MARY WOLLSTONECRAFT (1759-97); English writer and campaigner for women’s rights:</a:t>
            </a:r>
          </a:p>
          <a:p>
            <a:r>
              <a:rPr lang="en-GB" dirty="0" smtClean="0"/>
              <a:t>‘the divine right of husbands, like the divine right of kings, may it be hoped, in this enlightened age, be contested without danger’ (1792 from ‘Vindication of the Rights of Women’)</a:t>
            </a:r>
          </a:p>
          <a:p>
            <a:r>
              <a:rPr lang="en-GB" dirty="0" smtClean="0"/>
              <a:t>Source: Bartholomew, et al, </a:t>
            </a:r>
            <a:r>
              <a:rPr lang="en-GB" dirty="0" err="1" smtClean="0"/>
              <a:t>p.v</a:t>
            </a:r>
            <a:r>
              <a:rPr lang="en-GB" dirty="0" smtClean="0"/>
              <a:t>.</a:t>
            </a:r>
            <a:endParaRPr lang="en-GB" dirty="0"/>
          </a:p>
        </p:txBody>
      </p:sp>
      <p:pic>
        <p:nvPicPr>
          <p:cNvPr id="5" name="Content Placeholder 4" descr="250px-Marywollstonecraft.jpg"/>
          <p:cNvPicPr>
            <a:picLocks noGrp="1" noChangeAspect="1"/>
          </p:cNvPicPr>
          <p:nvPr>
            <p:ph sz="half" idx="2"/>
          </p:nvPr>
        </p:nvPicPr>
        <p:blipFill>
          <a:blip r:embed="rId2" cstate="print"/>
          <a:stretch>
            <a:fillRect/>
          </a:stretch>
        </p:blipFill>
        <p:spPr>
          <a:xfrm>
            <a:off x="5220072" y="1988840"/>
            <a:ext cx="2952328" cy="3888432"/>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PHILOSOPHER</a:t>
            </a:r>
            <a:endParaRPr lang="en-GB" dirty="0"/>
          </a:p>
        </p:txBody>
      </p:sp>
      <p:sp>
        <p:nvSpPr>
          <p:cNvPr id="7" name="Content Placeholder 6"/>
          <p:cNvSpPr>
            <a:spLocks noGrp="1"/>
          </p:cNvSpPr>
          <p:nvPr>
            <p:ph idx="1"/>
          </p:nvPr>
        </p:nvSpPr>
        <p:spPr/>
        <p:txBody>
          <a:bodyPr/>
          <a:lstStyle/>
          <a:p>
            <a:r>
              <a:rPr lang="en-GB" dirty="0" smtClean="0"/>
              <a:t>18</a:t>
            </a:r>
            <a:r>
              <a:rPr lang="en-GB" baseline="30000" dirty="0" smtClean="0"/>
              <a:t>TH</a:t>
            </a:r>
            <a:r>
              <a:rPr lang="en-GB" dirty="0" smtClean="0"/>
              <a:t> century definition: an individual committed to a set of assumptions that they wish to prevail:</a:t>
            </a:r>
          </a:p>
          <a:p>
            <a:r>
              <a:rPr lang="en-GB" dirty="0" smtClean="0"/>
              <a:t>1. to bring light and reason</a:t>
            </a:r>
          </a:p>
          <a:p>
            <a:r>
              <a:rPr lang="en-GB" dirty="0" smtClean="0"/>
              <a:t>2. rejected the ‘Divine Right of Kings’ as well as excessive state or military power</a:t>
            </a:r>
          </a:p>
          <a:p>
            <a:r>
              <a:rPr lang="en-GB" b="1" dirty="0" smtClean="0"/>
              <a:t>CAVEAT</a:t>
            </a:r>
            <a:r>
              <a:rPr lang="en-GB" dirty="0" smtClean="0"/>
              <a:t>: did not advocate democracy (in a 19</a:t>
            </a:r>
            <a:r>
              <a:rPr lang="en-GB" baseline="30000" dirty="0" smtClean="0"/>
              <a:t>th</a:t>
            </a:r>
            <a:r>
              <a:rPr lang="en-GB" dirty="0" smtClean="0"/>
              <a:t> or 20</a:t>
            </a:r>
            <a:r>
              <a:rPr lang="en-GB" baseline="30000" dirty="0" smtClean="0"/>
              <a:t>th</a:t>
            </a:r>
            <a:r>
              <a:rPr lang="en-GB" dirty="0" smtClean="0"/>
              <a:t> century sense) – esoteric not exoteric movement; audience = the nobility and professional classes not the masses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ATTITUDE TO THE MASSES</a:t>
            </a:r>
            <a:endParaRPr lang="en-GB" dirty="0"/>
          </a:p>
        </p:txBody>
      </p:sp>
      <p:sp>
        <p:nvSpPr>
          <p:cNvPr id="3" name="Content Placeholder 2"/>
          <p:cNvSpPr>
            <a:spLocks noGrp="1"/>
          </p:cNvSpPr>
          <p:nvPr>
            <p:ph idx="1"/>
          </p:nvPr>
        </p:nvSpPr>
        <p:spPr/>
        <p:txBody>
          <a:bodyPr/>
          <a:lstStyle/>
          <a:p>
            <a:r>
              <a:rPr lang="en-GB" dirty="0" smtClean="0"/>
              <a:t>Best offered: that they would benefit indirectly from the practical changes brought about by the Enlightenment movement; the movement was not to be seized by the masses:</a:t>
            </a:r>
          </a:p>
          <a:p>
            <a:endParaRPr lang="en-GB" dirty="0" smtClean="0"/>
          </a:p>
          <a:p>
            <a:r>
              <a:rPr lang="en-GB" dirty="0" smtClean="0"/>
              <a:t>Catherine the Great: ‘I feel the greatest contempt for popular movements of all kinds’ quoted in A. </a:t>
            </a:r>
            <a:r>
              <a:rPr lang="en-GB" dirty="0" err="1" smtClean="0"/>
              <a:t>Lentin</a:t>
            </a:r>
            <a:r>
              <a:rPr lang="en-GB" dirty="0" smtClean="0"/>
              <a:t>, </a:t>
            </a:r>
            <a:r>
              <a:rPr lang="en-GB" i="1" dirty="0" smtClean="0"/>
              <a:t>Russia in the 18</a:t>
            </a:r>
            <a:r>
              <a:rPr lang="en-GB" i="1" baseline="30000" dirty="0" smtClean="0"/>
              <a:t>th</a:t>
            </a:r>
            <a:r>
              <a:rPr lang="en-GB" i="1" dirty="0" smtClean="0"/>
              <a:t> century’ </a:t>
            </a:r>
            <a:r>
              <a:rPr lang="en-GB" dirty="0" smtClean="0"/>
              <a:t>(London: Heinemann, 1973), p.80.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MASSES</a:t>
            </a:r>
            <a:endParaRPr lang="en-GB" dirty="0"/>
          </a:p>
        </p:txBody>
      </p:sp>
      <p:sp>
        <p:nvSpPr>
          <p:cNvPr id="4" name="Content Placeholder 3"/>
          <p:cNvSpPr>
            <a:spLocks noGrp="1"/>
          </p:cNvSpPr>
          <p:nvPr>
            <p:ph sz="half" idx="1"/>
          </p:nvPr>
        </p:nvSpPr>
        <p:spPr/>
        <p:txBody>
          <a:bodyPr>
            <a:normAutofit fontScale="92500" lnSpcReduction="10000"/>
          </a:bodyPr>
          <a:lstStyle/>
          <a:p>
            <a:r>
              <a:rPr lang="en-GB" dirty="0" smtClean="0"/>
              <a:t>Doctor Samuel Johnson  (1709-84), in 1767:</a:t>
            </a:r>
          </a:p>
          <a:p>
            <a:r>
              <a:rPr lang="en-GB" dirty="0" smtClean="0"/>
              <a:t>‘in every society one class of man will be more ignorant than another, and the poor commonly more ignorant than the rich’</a:t>
            </a:r>
          </a:p>
          <a:p>
            <a:r>
              <a:rPr lang="en-GB" dirty="0" smtClean="0"/>
              <a:t>Source: Frank Kermode, (ed.), </a:t>
            </a:r>
            <a:r>
              <a:rPr lang="en-GB" i="1" dirty="0" smtClean="0"/>
              <a:t>Samuel Johnson </a:t>
            </a:r>
            <a:r>
              <a:rPr lang="en-GB" dirty="0" smtClean="0"/>
              <a:t>(Oxford: OUP, 1984), p.573.</a:t>
            </a:r>
            <a:endParaRPr lang="en-GB" dirty="0"/>
          </a:p>
        </p:txBody>
      </p:sp>
      <p:pic>
        <p:nvPicPr>
          <p:cNvPr id="6" name="Content Placeholder 5" descr="220px-Samuel_Johnson_by_Joshua_Reynolds.jpg"/>
          <p:cNvPicPr>
            <a:picLocks noGrp="1" noChangeAspect="1"/>
          </p:cNvPicPr>
          <p:nvPr>
            <p:ph sz="half" idx="2"/>
          </p:nvPr>
        </p:nvPicPr>
        <p:blipFill>
          <a:blip r:embed="rId2" cstate="print"/>
          <a:stretch>
            <a:fillRect/>
          </a:stretch>
        </p:blipFill>
        <p:spPr>
          <a:xfrm>
            <a:off x="5270500" y="1628800"/>
            <a:ext cx="2973908" cy="4176464"/>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DESPOTIC RULE</a:t>
            </a:r>
            <a:endParaRPr lang="en-GB" dirty="0"/>
          </a:p>
        </p:txBody>
      </p:sp>
      <p:sp>
        <p:nvSpPr>
          <p:cNvPr id="3" name="Content Placeholder 2"/>
          <p:cNvSpPr>
            <a:spLocks noGrp="1"/>
          </p:cNvSpPr>
          <p:nvPr>
            <p:ph sz="half" idx="1"/>
          </p:nvPr>
        </p:nvSpPr>
        <p:spPr/>
        <p:txBody>
          <a:bodyPr>
            <a:normAutofit fontScale="85000" lnSpcReduction="10000"/>
          </a:bodyPr>
          <a:lstStyle/>
          <a:p>
            <a:r>
              <a:rPr lang="en-GB" b="1" dirty="0" smtClean="0"/>
              <a:t>A BEACON</a:t>
            </a:r>
            <a:r>
              <a:rPr lang="en-GB" dirty="0" smtClean="0"/>
              <a:t>:</a:t>
            </a:r>
          </a:p>
          <a:p>
            <a:r>
              <a:rPr lang="en-GB" dirty="0" smtClean="0"/>
              <a:t>The British Constitution and perceived harmony between: Monarchy, Lords, Commons, and Judiciary</a:t>
            </a:r>
          </a:p>
          <a:p>
            <a:r>
              <a:rPr lang="en-GB" dirty="0" smtClean="0"/>
              <a:t>Voltaire (1694-1778) exiled in Britain 1726-9: admired its checks and balances; its peace and prosperity; independent Judiciary; ability to redress; intellectual/political freedoms </a:t>
            </a:r>
            <a:endParaRPr lang="en-GB" dirty="0"/>
          </a:p>
        </p:txBody>
      </p:sp>
      <p:pic>
        <p:nvPicPr>
          <p:cNvPr id="5" name="Content Placeholder 4" descr="240px-Voltaire.jpg"/>
          <p:cNvPicPr>
            <a:picLocks noGrp="1" noChangeAspect="1"/>
          </p:cNvPicPr>
          <p:nvPr>
            <p:ph sz="half" idx="2"/>
          </p:nvPr>
        </p:nvPicPr>
        <p:blipFill>
          <a:blip r:embed="rId2" cstate="print"/>
          <a:stretch>
            <a:fillRect/>
          </a:stretch>
        </p:blipFill>
        <p:spPr>
          <a:xfrm>
            <a:off x="5436096" y="1772816"/>
            <a:ext cx="2880320" cy="4248472"/>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CAVEAT</a:t>
            </a:r>
            <a:endParaRPr lang="en-GB" dirty="0"/>
          </a:p>
        </p:txBody>
      </p:sp>
      <p:sp>
        <p:nvSpPr>
          <p:cNvPr id="6" name="Content Placeholder 5"/>
          <p:cNvSpPr>
            <a:spLocks noGrp="1"/>
          </p:cNvSpPr>
          <p:nvPr>
            <p:ph idx="1"/>
          </p:nvPr>
        </p:nvSpPr>
        <p:spPr/>
        <p:txBody>
          <a:bodyPr/>
          <a:lstStyle/>
          <a:p>
            <a:r>
              <a:rPr lang="en-GB" dirty="0" smtClean="0"/>
              <a:t>Despite admiration of the British constitution it </a:t>
            </a:r>
            <a:r>
              <a:rPr lang="en-GB" u="sng" dirty="0" smtClean="0"/>
              <a:t>did not</a:t>
            </a:r>
            <a:r>
              <a:rPr lang="en-GB" dirty="0" smtClean="0"/>
              <a:t> become a blueprint for other European nation-states</a:t>
            </a:r>
          </a:p>
          <a:p>
            <a:r>
              <a:rPr lang="en-GB" dirty="0" smtClean="0"/>
              <a:t>Irony: belief that Justice; Tolerance; Freedom was best achieved through: </a:t>
            </a:r>
            <a:r>
              <a:rPr lang="en-GB" b="1" dirty="0" smtClean="0"/>
              <a:t>ENLIGHTENED DESPOTIC  RULE </a:t>
            </a:r>
            <a:r>
              <a:rPr lang="en-GB" dirty="0" smtClean="0"/>
              <a:t>i.e. in Prussia; Russia; Austrian Empire</a:t>
            </a:r>
          </a:p>
          <a:p>
            <a:r>
              <a:rPr lang="en-GB" dirty="0" smtClean="0"/>
              <a:t>Despotic rulers best placed to intervene in: Social Welfare; Economy; and patronise education and cultural matters.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3. THE PURSUIT OF KNOWLEDGE</a:t>
            </a:r>
            <a:endParaRPr lang="en-GB" dirty="0"/>
          </a:p>
        </p:txBody>
      </p:sp>
      <p:sp>
        <p:nvSpPr>
          <p:cNvPr id="3" name="Content Placeholder 2"/>
          <p:cNvSpPr>
            <a:spLocks noGrp="1"/>
          </p:cNvSpPr>
          <p:nvPr>
            <p:ph idx="1"/>
          </p:nvPr>
        </p:nvSpPr>
        <p:spPr/>
        <p:txBody>
          <a:bodyPr>
            <a:normAutofit lnSpcReduction="10000"/>
          </a:bodyPr>
          <a:lstStyle/>
          <a:p>
            <a:pPr lvl="1"/>
            <a:r>
              <a:rPr lang="en-GB" dirty="0" smtClean="0"/>
              <a:t>Pursuit of knowledge through reason, or clear, logical and independent thought</a:t>
            </a:r>
          </a:p>
          <a:p>
            <a:pPr lvl="1"/>
            <a:r>
              <a:rPr lang="en-GB" dirty="0" smtClean="0"/>
              <a:t>First and foremost scientific  knowledge – truth through rational investigation</a:t>
            </a:r>
          </a:p>
          <a:p>
            <a:pPr lvl="1"/>
            <a:r>
              <a:rPr lang="en-GB" dirty="0" smtClean="0"/>
              <a:t>Critique of knowledge gained through divine or secular authority, intuition, or mysticism</a:t>
            </a:r>
          </a:p>
          <a:p>
            <a:pPr lvl="1"/>
            <a:r>
              <a:rPr lang="en-GB" b="1" dirty="0" smtClean="0"/>
              <a:t>CENTRAL PREMISE: </a:t>
            </a:r>
            <a:r>
              <a:rPr lang="en-GB" dirty="0" smtClean="0"/>
              <a:t>propositions or statements were either – true, false, or unknowable – and this was the result of scientific application and empiricism (observation and enquiry)</a:t>
            </a:r>
          </a:p>
          <a:p>
            <a:pPr lvl="1"/>
            <a:r>
              <a:rPr lang="en-GB" dirty="0" smtClean="0"/>
              <a:t>Knowledge is ‘A  POSTERIORI’ not  ‘A PRIORI’ (revealed)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PURSUIT OF KNOWLEDGE</a:t>
            </a:r>
            <a:endParaRPr lang="en-GB" dirty="0"/>
          </a:p>
        </p:txBody>
      </p:sp>
      <p:sp>
        <p:nvSpPr>
          <p:cNvPr id="3" name="Content Placeholder 2"/>
          <p:cNvSpPr>
            <a:spLocks noGrp="1"/>
          </p:cNvSpPr>
          <p:nvPr>
            <p:ph idx="1"/>
          </p:nvPr>
        </p:nvSpPr>
        <p:spPr/>
        <p:txBody>
          <a:bodyPr/>
          <a:lstStyle/>
          <a:p>
            <a:r>
              <a:rPr lang="en-GB" b="1" dirty="0" smtClean="0"/>
              <a:t>Enlightenment thinkers railed against:</a:t>
            </a:r>
          </a:p>
          <a:p>
            <a:r>
              <a:rPr lang="en-GB" dirty="0" smtClean="0"/>
              <a:t>Christianity and revealed religion – God revealing ‘the truth’ through the Scriptures (a priori)</a:t>
            </a:r>
          </a:p>
          <a:p>
            <a:r>
              <a:rPr lang="en-GB" dirty="0" smtClean="0"/>
              <a:t>The protection of the ‘Revelation’ through the established Church</a:t>
            </a:r>
          </a:p>
          <a:p>
            <a:r>
              <a:rPr lang="en-GB" dirty="0" smtClean="0"/>
              <a:t>Belief that certain truths cannot be obtained empirically</a:t>
            </a:r>
          </a:p>
          <a:p>
            <a:r>
              <a:rPr lang="en-GB" dirty="0" smtClean="0"/>
              <a:t>Mystical and artistic insight (artistic genius!)</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4. </a:t>
            </a:r>
            <a:r>
              <a:rPr lang="en-GB" smtClean="0"/>
              <a:t>CRITIQUE OF ESTABLISHED RELIGION</a:t>
            </a:r>
            <a:endParaRPr lang="en-GB" dirty="0"/>
          </a:p>
        </p:txBody>
      </p:sp>
      <p:sp>
        <p:nvSpPr>
          <p:cNvPr id="3" name="Content Placeholder 2"/>
          <p:cNvSpPr>
            <a:spLocks noGrp="1"/>
          </p:cNvSpPr>
          <p:nvPr>
            <p:ph idx="1"/>
          </p:nvPr>
        </p:nvSpPr>
        <p:spPr/>
        <p:txBody>
          <a:bodyPr>
            <a:normAutofit fontScale="92500" lnSpcReduction="20000"/>
          </a:bodyPr>
          <a:lstStyle/>
          <a:p>
            <a:r>
              <a:rPr lang="en-GB" b="1" dirty="0" smtClean="0"/>
              <a:t>CAVEAT (1): </a:t>
            </a:r>
            <a:r>
              <a:rPr lang="en-GB" dirty="0" smtClean="0"/>
              <a:t>many, including Voltaire, believed there was a place for established religion – to placate and pacify the masses; however:</a:t>
            </a:r>
          </a:p>
          <a:p>
            <a:r>
              <a:rPr lang="en-GB" dirty="0" smtClean="0"/>
              <a:t>many critical of Christianity: including </a:t>
            </a:r>
            <a:r>
              <a:rPr lang="en-GB" dirty="0" err="1" smtClean="0"/>
              <a:t>d’Alembert</a:t>
            </a:r>
            <a:r>
              <a:rPr lang="en-GB" dirty="0" smtClean="0"/>
              <a:t>  and Diderot (editors of the </a:t>
            </a:r>
            <a:r>
              <a:rPr lang="en-GB" dirty="0" err="1" smtClean="0"/>
              <a:t>Encyclopedie</a:t>
            </a:r>
            <a:r>
              <a:rPr lang="en-GB" dirty="0" smtClean="0"/>
              <a:t>); David Hume; Voltaire – who referred to religious fanaticism as ‘</a:t>
            </a:r>
            <a:r>
              <a:rPr lang="en-GB" dirty="0" err="1" smtClean="0"/>
              <a:t>L’infame</a:t>
            </a:r>
            <a:r>
              <a:rPr lang="en-GB" dirty="0" smtClean="0"/>
              <a:t>’ (infamous thing); Edward Gibbon and his satirical blast within </a:t>
            </a:r>
            <a:r>
              <a:rPr lang="en-GB" i="1" dirty="0" smtClean="0"/>
              <a:t>Decline and Fall...</a:t>
            </a:r>
            <a:r>
              <a:rPr lang="en-GB" dirty="0" smtClean="0"/>
              <a:t> </a:t>
            </a:r>
          </a:p>
          <a:p>
            <a:r>
              <a:rPr lang="en-GB" b="1" dirty="0" smtClean="0"/>
              <a:t>CAVEAT (2):</a:t>
            </a:r>
            <a:r>
              <a:rPr lang="en-GB" dirty="0" smtClean="0"/>
              <a:t>  not necessarily atheist; many made distinction between Christian Revelation and the belief in an omniscient,  omnipotent, and benevolent God - </a:t>
            </a:r>
            <a:r>
              <a:rPr lang="en-GB" b="1" dirty="0" smtClean="0"/>
              <a:t>DEISM</a:t>
            </a:r>
            <a:endParaRPr lang="en-GB"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DEISM</a:t>
            </a:r>
            <a:endParaRPr lang="en-GB" dirty="0"/>
          </a:p>
        </p:txBody>
      </p:sp>
      <p:sp>
        <p:nvSpPr>
          <p:cNvPr id="3" name="Content Placeholder 2"/>
          <p:cNvSpPr>
            <a:spLocks noGrp="1"/>
          </p:cNvSpPr>
          <p:nvPr>
            <p:ph idx="1"/>
          </p:nvPr>
        </p:nvSpPr>
        <p:spPr/>
        <p:txBody>
          <a:bodyPr/>
          <a:lstStyle/>
          <a:p>
            <a:r>
              <a:rPr lang="en-GB" dirty="0" smtClean="0"/>
              <a:t>fits Newtonian philosophy that sees God ‘winding up the universe...and let it run’</a:t>
            </a:r>
          </a:p>
          <a:p>
            <a:r>
              <a:rPr lang="en-GB" dirty="0" smtClean="0"/>
              <a:t>only regulation that followed – laws of science </a:t>
            </a:r>
          </a:p>
          <a:p>
            <a:r>
              <a:rPr lang="en-GB" dirty="0" smtClean="0"/>
              <a:t>laws of science only discernible to intelligent man through empirical endeavour</a:t>
            </a:r>
          </a:p>
          <a:p>
            <a:r>
              <a:rPr lang="en-GB" b="1" dirty="0" smtClean="0"/>
              <a:t>CAVEAT(3): </a:t>
            </a:r>
            <a:r>
              <a:rPr lang="en-GB" dirty="0" smtClean="0"/>
              <a:t>not all Enlightenment thinkers can be classed as Deist, e.g. Samuel Johnson was a devoted Anglican</a:t>
            </a:r>
            <a:endParaRPr lang="en-GB" b="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4. </a:t>
            </a:r>
            <a:r>
              <a:rPr lang="en-GB" smtClean="0"/>
              <a:t>CHRISTIANITY IN THE 18</a:t>
            </a:r>
            <a:r>
              <a:rPr lang="en-GB" baseline="30000" smtClean="0"/>
              <a:t>TH</a:t>
            </a:r>
            <a:r>
              <a:rPr lang="en-GB" smtClean="0"/>
              <a:t> CENTURY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Not a monolithic body, but fractured since the Reformation and Counter-reformation</a:t>
            </a:r>
          </a:p>
          <a:p>
            <a:r>
              <a:rPr lang="en-GB" dirty="0" smtClean="0"/>
              <a:t>Doctrine varied country-by-country, e.g.</a:t>
            </a:r>
          </a:p>
          <a:p>
            <a:r>
              <a:rPr lang="en-GB" dirty="0" smtClean="0"/>
              <a:t>FRANCE – Roman Catholic; independent of state but enjoyed censorship powers</a:t>
            </a:r>
          </a:p>
          <a:p>
            <a:r>
              <a:rPr lang="en-GB" dirty="0" smtClean="0"/>
              <a:t>PRUSSIA -  Calvinist/Lutheran; generally obedient to the Emperor</a:t>
            </a:r>
          </a:p>
          <a:p>
            <a:r>
              <a:rPr lang="en-GB" dirty="0" smtClean="0"/>
              <a:t>SOUTHERN GERMANY/HABSBURG LANDS – Roman Catholic</a:t>
            </a:r>
          </a:p>
          <a:p>
            <a:r>
              <a:rPr lang="en-GB" dirty="0" smtClean="0"/>
              <a:t>RUSSIA-  Orthodox; Church enjoyed influence at court</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CHRISTIANITY contd...</a:t>
            </a:r>
            <a:endParaRPr lang="en-GB" dirty="0"/>
          </a:p>
        </p:txBody>
      </p:sp>
      <p:sp>
        <p:nvSpPr>
          <p:cNvPr id="3" name="Content Placeholder 2"/>
          <p:cNvSpPr>
            <a:spLocks noGrp="1"/>
          </p:cNvSpPr>
          <p:nvPr>
            <p:ph idx="1"/>
          </p:nvPr>
        </p:nvSpPr>
        <p:spPr/>
        <p:txBody>
          <a:bodyPr>
            <a:normAutofit fontScale="92500"/>
          </a:bodyPr>
          <a:lstStyle/>
          <a:p>
            <a:r>
              <a:rPr lang="en-GB" dirty="0" smtClean="0"/>
              <a:t>ENGLAND – Anglican church enjoyed established status , but Nonconformity tolerated</a:t>
            </a:r>
          </a:p>
          <a:p>
            <a:endParaRPr lang="en-GB" dirty="0" smtClean="0"/>
          </a:p>
          <a:p>
            <a:r>
              <a:rPr lang="en-GB" dirty="0" smtClean="0"/>
              <a:t>SCOTLAND – Calvinist/Presbyterian  - strong belief in the authority of the bible and the grace of God (irrespective of actions!); dissenters less tolerated than in England</a:t>
            </a:r>
          </a:p>
          <a:p>
            <a:r>
              <a:rPr lang="en-GB" dirty="0" smtClean="0"/>
              <a:t>FREEMASONRY – growing movement; origins in Britain but spread elsewhere; belief in a divine architect, and natural equality, but not social or political equality.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5. VENERATION OF THE ANCIENTS</a:t>
            </a:r>
            <a:endParaRPr lang="en-GB" dirty="0"/>
          </a:p>
        </p:txBody>
      </p:sp>
      <p:sp>
        <p:nvSpPr>
          <p:cNvPr id="3" name="Content Placeholder 2"/>
          <p:cNvSpPr>
            <a:spLocks noGrp="1"/>
          </p:cNvSpPr>
          <p:nvPr>
            <p:ph idx="1"/>
          </p:nvPr>
        </p:nvSpPr>
        <p:spPr/>
        <p:txBody>
          <a:bodyPr/>
          <a:lstStyle/>
          <a:p>
            <a:r>
              <a:rPr lang="en-GB" dirty="0" smtClean="0"/>
              <a:t>Why did a forward-looking movement look back?:</a:t>
            </a:r>
          </a:p>
          <a:p>
            <a:r>
              <a:rPr lang="en-GB" dirty="0" smtClean="0"/>
              <a:t>reflected an elitist grounding in the Classics – Classical times provided a common frame of reference for ideas and beliefs</a:t>
            </a:r>
          </a:p>
          <a:p>
            <a:r>
              <a:rPr lang="en-GB" dirty="0" smtClean="0"/>
              <a:t>Frederick II and Catherine II, the absolutist rulers, used the Classical period to justify their rule</a:t>
            </a:r>
          </a:p>
          <a:p>
            <a:r>
              <a:rPr lang="en-GB" dirty="0" smtClean="0"/>
              <a:t>pre-Christian world seen as pagan but civil; it attracted those hostile to Christian doctrine</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ENLIGHTENMENT</a:t>
            </a:r>
            <a:endParaRPr lang="en-GB" dirty="0"/>
          </a:p>
        </p:txBody>
      </p:sp>
      <p:sp>
        <p:nvSpPr>
          <p:cNvPr id="3" name="Subtitle 2"/>
          <p:cNvSpPr>
            <a:spLocks noGrp="1"/>
          </p:cNvSpPr>
          <p:nvPr>
            <p:ph type="subTitle" idx="1"/>
          </p:nvPr>
        </p:nvSpPr>
        <p:spPr/>
        <p:txBody>
          <a:bodyPr/>
          <a:lstStyle/>
          <a:p>
            <a:r>
              <a:rPr lang="en-GB" dirty="0" smtClean="0"/>
              <a:t>INTRODUCTION – PART II</a:t>
            </a:r>
          </a:p>
          <a:p>
            <a:r>
              <a:rPr lang="en-GB" dirty="0" smtClean="0"/>
              <a:t>TONE AND LANGUAGE</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TONE AND LANGUAGE</a:t>
            </a:r>
            <a:endParaRPr lang="en-GB" dirty="0"/>
          </a:p>
        </p:txBody>
      </p:sp>
      <p:sp>
        <p:nvSpPr>
          <p:cNvPr id="3" name="Content Placeholder 2"/>
          <p:cNvSpPr>
            <a:spLocks noGrp="1"/>
          </p:cNvSpPr>
          <p:nvPr>
            <p:ph idx="1"/>
          </p:nvPr>
        </p:nvSpPr>
        <p:spPr/>
        <p:txBody>
          <a:bodyPr>
            <a:normAutofit lnSpcReduction="10000"/>
          </a:bodyPr>
          <a:lstStyle/>
          <a:p>
            <a:r>
              <a:rPr lang="en-GB" dirty="0" smtClean="0"/>
              <a:t>1. Didactic – aim to instruct through philosophical treatises</a:t>
            </a:r>
          </a:p>
          <a:p>
            <a:r>
              <a:rPr lang="en-GB" dirty="0" smtClean="0"/>
              <a:t>2. Disciplined and restrained, it avoided emotion, e.g. ‘enthusiasm’ in Christianity</a:t>
            </a:r>
          </a:p>
          <a:p>
            <a:r>
              <a:rPr lang="en-GB" dirty="0" smtClean="0"/>
              <a:t>3. used ‘Irony’ in its interpretations, </a:t>
            </a:r>
            <a:r>
              <a:rPr lang="en-GB" dirty="0" err="1" smtClean="0"/>
              <a:t>e.g</a:t>
            </a:r>
            <a:r>
              <a:rPr lang="en-GB" dirty="0" smtClean="0"/>
              <a:t> Edward Gibbon’s </a:t>
            </a:r>
            <a:r>
              <a:rPr lang="en-GB" i="1" dirty="0" smtClean="0"/>
              <a:t>Decline and Fall...</a:t>
            </a:r>
            <a:r>
              <a:rPr lang="en-GB" dirty="0" smtClean="0"/>
              <a:t>,could be baffling to the modern ear, but also witty and humorous</a:t>
            </a:r>
          </a:p>
          <a:p>
            <a:r>
              <a:rPr lang="en-GB" dirty="0" smtClean="0"/>
              <a:t>4.  Genres – many now obsolete, e.g. Treatise on medicine by James Lind, or Voltaire’s philosophical black comedy </a:t>
            </a:r>
            <a:r>
              <a:rPr lang="en-GB" i="1" dirty="0" err="1" smtClean="0"/>
              <a:t>Candide</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TONE AND LANGUAGE contd...</a:t>
            </a:r>
            <a:endParaRPr lang="en-GB" dirty="0"/>
          </a:p>
        </p:txBody>
      </p:sp>
      <p:sp>
        <p:nvSpPr>
          <p:cNvPr id="3" name="Content Placeholder 2"/>
          <p:cNvSpPr>
            <a:spLocks noGrp="1"/>
          </p:cNvSpPr>
          <p:nvPr>
            <p:ph idx="1"/>
          </p:nvPr>
        </p:nvSpPr>
        <p:spPr/>
        <p:txBody>
          <a:bodyPr>
            <a:normAutofit fontScale="92500"/>
          </a:bodyPr>
          <a:lstStyle/>
          <a:p>
            <a:r>
              <a:rPr lang="en-GB" dirty="0" smtClean="0"/>
              <a:t>5. Patronage crucial to Enlightenment movement – Royal and Aristocratic</a:t>
            </a:r>
          </a:p>
          <a:p>
            <a:r>
              <a:rPr lang="en-GB" dirty="0" smtClean="0"/>
              <a:t>6. Cosmopolitan – it transcended political and cultural boundaries;</a:t>
            </a:r>
          </a:p>
          <a:p>
            <a:r>
              <a:rPr lang="en-GB" dirty="0" smtClean="0"/>
              <a:t>7. however, the centre remained Paris; French culture and language dominated educated society – Voltaire and Rousseau universally admired (Gibbon wrote </a:t>
            </a:r>
            <a:r>
              <a:rPr lang="en-GB" i="1" dirty="0" smtClean="0"/>
              <a:t>Decline and Fall...</a:t>
            </a:r>
            <a:r>
              <a:rPr lang="en-GB" dirty="0" smtClean="0"/>
              <a:t>in French!)</a:t>
            </a:r>
          </a:p>
          <a:p>
            <a:r>
              <a:rPr lang="en-GB" dirty="0" smtClean="0"/>
              <a:t>8. it met obstacles – </a:t>
            </a:r>
            <a:r>
              <a:rPr lang="en-GB" dirty="0" err="1" smtClean="0"/>
              <a:t>Encyclopedie</a:t>
            </a:r>
            <a:r>
              <a:rPr lang="en-GB" dirty="0" smtClean="0"/>
              <a:t> banned in 1759; Voltaire exiled; Diderot and </a:t>
            </a:r>
            <a:r>
              <a:rPr lang="en-GB" dirty="0" err="1" smtClean="0"/>
              <a:t>d’Alembert</a:t>
            </a:r>
            <a:r>
              <a:rPr lang="en-GB" dirty="0" smtClean="0"/>
              <a:t> dogged by officialdom</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a:t>
            </a:r>
            <a:endParaRPr lang="en-GB" dirty="0"/>
          </a:p>
        </p:txBody>
      </p:sp>
      <p:sp>
        <p:nvSpPr>
          <p:cNvPr id="3" name="Content Placeholder 2"/>
          <p:cNvSpPr>
            <a:spLocks noGrp="1"/>
          </p:cNvSpPr>
          <p:nvPr>
            <p:ph idx="1"/>
          </p:nvPr>
        </p:nvSpPr>
        <p:spPr/>
        <p:txBody>
          <a:bodyPr/>
          <a:lstStyle/>
          <a:p>
            <a:r>
              <a:rPr lang="en-GB" dirty="0" smtClean="0"/>
              <a:t>The Enlightenment associated with a period of change:</a:t>
            </a:r>
          </a:p>
          <a:p>
            <a:r>
              <a:rPr lang="en-GB" dirty="0" smtClean="0"/>
              <a:t>1. political change - the American and French revolutions</a:t>
            </a:r>
          </a:p>
          <a:p>
            <a:r>
              <a:rPr lang="en-GB" dirty="0" smtClean="0"/>
              <a:t>2. growing Industrialisation and Urbanisation (primarily in Britain)</a:t>
            </a:r>
          </a:p>
          <a:p>
            <a:r>
              <a:rPr lang="en-GB" dirty="0" smtClean="0"/>
              <a:t>3. expanding world view – expanding Empires and discovery </a:t>
            </a:r>
          </a:p>
          <a:p>
            <a:r>
              <a:rPr lang="en-GB" dirty="0" smtClean="0"/>
              <a:t>4. social reform – slavery issues and penal reform</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THE ASCENT OF SCIENCE</a:t>
            </a:r>
            <a:endParaRPr lang="en-GB"/>
          </a:p>
        </p:txBody>
      </p:sp>
      <p:sp>
        <p:nvSpPr>
          <p:cNvPr id="3" name="Content Placeholder 2"/>
          <p:cNvSpPr>
            <a:spLocks noGrp="1"/>
          </p:cNvSpPr>
          <p:nvPr>
            <p:ph idx="1"/>
          </p:nvPr>
        </p:nvSpPr>
        <p:spPr/>
        <p:txBody>
          <a:bodyPr>
            <a:normAutofit fontScale="92500"/>
          </a:bodyPr>
          <a:lstStyle/>
          <a:p>
            <a:r>
              <a:rPr lang="en-GB" dirty="0" smtClean="0"/>
              <a:t>Why did scientific knowledge attain such high status? ; it was built upon revolutionary advances: </a:t>
            </a:r>
          </a:p>
          <a:p>
            <a:r>
              <a:rPr lang="en-GB" dirty="0" smtClean="0"/>
              <a:t>1.  Nicolas Copernicus (1478-1543); Polish founder of modern astronomy; developed theory on heavenly bodies (planets move around the sun)</a:t>
            </a:r>
          </a:p>
          <a:p>
            <a:r>
              <a:rPr lang="en-GB" dirty="0" smtClean="0"/>
              <a:t>2. Rene Descartes (1576-1650); French philosopher who pursued epistemological approach to truth and knowledge  - why can anything be said to be true (move away from scholastic or theological dogma); Cartesian premise: Cogito, Ergo Sum: I think, therefore I am  </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ASCENT OF SCIENCE</a:t>
            </a:r>
            <a:endParaRPr lang="en-GB" dirty="0"/>
          </a:p>
        </p:txBody>
      </p:sp>
      <p:sp>
        <p:nvSpPr>
          <p:cNvPr id="4" name="Content Placeholder 3"/>
          <p:cNvSpPr>
            <a:spLocks noGrp="1"/>
          </p:cNvSpPr>
          <p:nvPr>
            <p:ph sz="half" idx="1"/>
          </p:nvPr>
        </p:nvSpPr>
        <p:spPr/>
        <p:txBody>
          <a:bodyPr>
            <a:normAutofit fontScale="85000" lnSpcReduction="10000"/>
          </a:bodyPr>
          <a:lstStyle/>
          <a:p>
            <a:r>
              <a:rPr lang="en-GB" dirty="0" smtClean="0"/>
              <a:t>Isaac Newton (1642-1727); used calculus to investigate the forces of nature – theory of gravitation (universal attraction); the universe is governed by universal laws</a:t>
            </a:r>
          </a:p>
          <a:p>
            <a:r>
              <a:rPr lang="en-GB" dirty="0" smtClean="0"/>
              <a:t>‘an exemplar of empirical rationalist research’ </a:t>
            </a:r>
            <a:r>
              <a:rPr lang="en-GB" dirty="0" err="1" smtClean="0"/>
              <a:t>Dorinda</a:t>
            </a:r>
            <a:r>
              <a:rPr lang="en-GB" dirty="0" smtClean="0"/>
              <a:t> </a:t>
            </a:r>
            <a:r>
              <a:rPr lang="en-GB" dirty="0" err="1" smtClean="0"/>
              <a:t>Outram</a:t>
            </a:r>
            <a:r>
              <a:rPr lang="en-GB" dirty="0" smtClean="0"/>
              <a:t> on Newton </a:t>
            </a:r>
            <a:r>
              <a:rPr lang="en-GB" i="1" dirty="0" smtClean="0"/>
              <a:t>The Enlightenment </a:t>
            </a:r>
            <a:r>
              <a:rPr lang="en-GB" dirty="0" smtClean="0"/>
              <a:t>(Cambridge: CUP, 2005,[2</a:t>
            </a:r>
            <a:r>
              <a:rPr lang="en-GB" baseline="30000" dirty="0" smtClean="0"/>
              <a:t>nd</a:t>
            </a:r>
            <a:r>
              <a:rPr lang="en-GB" dirty="0" smtClean="0"/>
              <a:t> Edition]),p.149.</a:t>
            </a:r>
            <a:endParaRPr lang="en-GB" dirty="0"/>
          </a:p>
        </p:txBody>
      </p:sp>
      <p:pic>
        <p:nvPicPr>
          <p:cNvPr id="6" name="Content Placeholder 5" descr="newton.jpg"/>
          <p:cNvPicPr>
            <a:picLocks noGrp="1" noChangeAspect="1"/>
          </p:cNvPicPr>
          <p:nvPr>
            <p:ph sz="half" idx="2"/>
          </p:nvPr>
        </p:nvPicPr>
        <p:blipFill>
          <a:blip r:embed="rId2" cstate="print"/>
          <a:stretch>
            <a:fillRect/>
          </a:stretch>
        </p:blipFill>
        <p:spPr>
          <a:xfrm>
            <a:off x="5436096" y="1628800"/>
            <a:ext cx="2880320" cy="4464496"/>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NEWTONIAN THEORIES</a:t>
            </a:r>
            <a:endParaRPr lang="en-GB" dirty="0"/>
          </a:p>
        </p:txBody>
      </p:sp>
      <p:sp>
        <p:nvSpPr>
          <p:cNvPr id="9" name="Content Placeholder 8"/>
          <p:cNvSpPr>
            <a:spLocks noGrp="1"/>
          </p:cNvSpPr>
          <p:nvPr>
            <p:ph idx="1"/>
          </p:nvPr>
        </p:nvSpPr>
        <p:spPr/>
        <p:txBody>
          <a:bodyPr/>
          <a:lstStyle/>
          <a:p>
            <a:r>
              <a:rPr lang="en-GB" dirty="0" smtClean="0"/>
              <a:t>Theories of Isaac Newton dominated 18</a:t>
            </a:r>
            <a:r>
              <a:rPr lang="en-GB" baseline="30000" dirty="0" smtClean="0"/>
              <a:t>th</a:t>
            </a:r>
            <a:r>
              <a:rPr lang="en-GB" dirty="0" smtClean="0"/>
              <a:t> Enlightenment thought and institutionalised through the Royal Academy (founded 1768)</a:t>
            </a:r>
          </a:p>
          <a:p>
            <a:r>
              <a:rPr lang="en-GB" dirty="0" smtClean="0"/>
              <a:t>Premises:</a:t>
            </a:r>
          </a:p>
          <a:p>
            <a:r>
              <a:rPr lang="en-GB" dirty="0" smtClean="0"/>
              <a:t>1. the Universe as a system is observable</a:t>
            </a:r>
          </a:p>
          <a:p>
            <a:r>
              <a:rPr lang="en-GB" dirty="0" smtClean="0"/>
              <a:t>2. the unknown world can be discerned through enquiry</a:t>
            </a:r>
          </a:p>
          <a:p>
            <a:r>
              <a:rPr lang="en-GB" dirty="0" smtClean="0"/>
              <a:t>3. the Universe is governed by laws discerned through mathematical formula and theory</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EMBRACING SCIENCE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1. it went beyond politics and religion – non-partisan and non-doctrinaire knowledge</a:t>
            </a:r>
          </a:p>
          <a:p>
            <a:r>
              <a:rPr lang="en-GB" dirty="0" smtClean="0"/>
              <a:t>2. verifiable knowledge based on indisputable laws</a:t>
            </a:r>
          </a:p>
          <a:p>
            <a:r>
              <a:rPr lang="en-GB" dirty="0" smtClean="0"/>
              <a:t>3. belief that the laws of nature could also govern human nature, therefore:</a:t>
            </a:r>
          </a:p>
          <a:p>
            <a:r>
              <a:rPr lang="en-GB" dirty="0" smtClean="0"/>
              <a:t>4. understanding the laws of nature could see advancements in medicine; childbirth; society; education;  law and order</a:t>
            </a:r>
          </a:p>
          <a:p>
            <a:r>
              <a:rPr lang="en-GB" dirty="0" smtClean="0"/>
              <a:t>5. reflected a new confidence in mankind and the future – things were getting better through Enlightenment in practice</a:t>
            </a:r>
          </a:p>
          <a:p>
            <a:r>
              <a:rPr lang="en-GB" dirty="0" smtClean="0"/>
              <a:t>6. CAVEAT – Voltaire in doubt following the Lisbon earthquake (1755) see </a:t>
            </a:r>
            <a:r>
              <a:rPr lang="en-GB" i="1" smtClean="0"/>
              <a:t>Candide</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453</TotalTime>
  <Words>1916</Words>
  <Application>Microsoft Office PowerPoint</Application>
  <PresentationFormat>On-screen Show (4:3)</PresentationFormat>
  <Paragraphs>142</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Apex</vt:lpstr>
      <vt:lpstr>THE ENLIGHTENMENT</vt:lpstr>
      <vt:lpstr>ESSENCE OF ENLIGHTENMENT THOUGHT</vt:lpstr>
      <vt:lpstr>HISTORIOGRAPHY</vt:lpstr>
      <vt:lpstr>HISTORIOGRAPHY</vt:lpstr>
      <vt:lpstr>CHANGING DEFINITIONS</vt:lpstr>
      <vt:lpstr>ESSENCE</vt:lpstr>
      <vt:lpstr>1.THOUGHTS OF LEADING LIGHTS </vt:lpstr>
      <vt:lpstr>THOUGHTS</vt:lpstr>
      <vt:lpstr>THOUGHTS</vt:lpstr>
      <vt:lpstr>THE PHILOSOPHER</vt:lpstr>
      <vt:lpstr>ATTITUDE TO THE MASSES</vt:lpstr>
      <vt:lpstr>THE MASSES</vt:lpstr>
      <vt:lpstr>2. DESPOTIC RULE</vt:lpstr>
      <vt:lpstr>CAVEAT</vt:lpstr>
      <vt:lpstr>3. THE PURSUIT OF KNOWLEDGE</vt:lpstr>
      <vt:lpstr>PURSUIT OF KNOWLEDGE</vt:lpstr>
      <vt:lpstr>4. CRITIQUE OF ESTABLISHED RELIGION</vt:lpstr>
      <vt:lpstr>DEISM</vt:lpstr>
      <vt:lpstr>4. CHRISTIANITY IN THE 18TH CENTURY</vt:lpstr>
      <vt:lpstr>CHRISTIANITY contd...</vt:lpstr>
      <vt:lpstr>5. VENERATION OF THE ANCIENTS</vt:lpstr>
      <vt:lpstr>THE ENLIGHTENMENT</vt:lpstr>
      <vt:lpstr>TONE AND LANGUAGE</vt:lpstr>
      <vt:lpstr>TONE AND LANGUAGE contd...</vt:lpstr>
      <vt:lpstr>CHANGE</vt:lpstr>
      <vt:lpstr>THE ASCENT OF SCIENCE</vt:lpstr>
      <vt:lpstr>THE ASCENT OF SCIENCE</vt:lpstr>
      <vt:lpstr>NEWTONIAN THEORIES</vt:lpstr>
      <vt:lpstr>EMBRACING SCIENCE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ESSENCE OF ENLIGHTENMENT THOUGHT</dc:title>
  <dc:creator>Sony</dc:creator>
  <cp:lastModifiedBy>Lester Mason</cp:lastModifiedBy>
  <cp:revision>44</cp:revision>
  <dcterms:created xsi:type="dcterms:W3CDTF">2011-01-20T15:19:36Z</dcterms:created>
  <dcterms:modified xsi:type="dcterms:W3CDTF">2021-02-24T09:35:13Z</dcterms:modified>
</cp:coreProperties>
</file>