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5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9" r:id="rId34"/>
    <p:sldId id="291" r:id="rId35"/>
    <p:sldId id="290" r:id="rId36"/>
    <p:sldId id="288" r:id="rId37"/>
    <p:sldId id="292" r:id="rId38"/>
    <p:sldId id="293" r:id="rId39"/>
    <p:sldId id="295" r:id="rId40"/>
    <p:sldId id="294" r:id="rId41"/>
    <p:sldId id="296" r:id="rId42"/>
    <p:sldId id="297" r:id="rId43"/>
    <p:sldId id="298" r:id="rId44"/>
    <p:sldId id="299" r:id="rId45"/>
    <p:sldId id="300" r:id="rId46"/>
    <p:sldId id="301" r:id="rId47"/>
    <p:sldId id="303" r:id="rId48"/>
    <p:sldId id="304" r:id="rId49"/>
    <p:sldId id="305" r:id="rId50"/>
    <p:sldId id="302" r:id="rId51"/>
    <p:sldId id="306" r:id="rId52"/>
    <p:sldId id="307" r:id="rId53"/>
    <p:sldId id="308"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15" d="100"/>
          <a:sy n="115" d="100"/>
        </p:scale>
        <p:origin x="147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6F0232-07E7-4FDE-9F9F-D7BD9458771C}" type="doc">
      <dgm:prSet loTypeId="urn:microsoft.com/office/officeart/2005/8/layout/vList4" loCatId="list" qsTypeId="urn:microsoft.com/office/officeart/2005/8/quickstyle/simple1" qsCatId="simple" csTypeId="urn:microsoft.com/office/officeart/2005/8/colors/colorful5" csCatId="colorful" phldr="1"/>
      <dgm:spPr/>
      <dgm:t>
        <a:bodyPr/>
        <a:lstStyle/>
        <a:p>
          <a:endParaRPr lang="en-GB"/>
        </a:p>
      </dgm:t>
    </dgm:pt>
    <dgm:pt modelId="{3864F9C8-D49D-4A52-8CD0-38E29F53842F}">
      <dgm:prSet phldrT="[Text]"/>
      <dgm:spPr/>
      <dgm:t>
        <a:bodyPr/>
        <a:lstStyle/>
        <a:p>
          <a:r>
            <a:rPr lang="en-GB" dirty="0" smtClean="0"/>
            <a:t>Lawyer</a:t>
          </a:r>
          <a:endParaRPr lang="en-GB" dirty="0"/>
        </a:p>
      </dgm:t>
    </dgm:pt>
    <dgm:pt modelId="{33114931-6BF8-4F1C-AC91-AFE255BB338A}" type="parTrans" cxnId="{9E8C0E27-9943-41D0-BDD4-150DB2F93B89}">
      <dgm:prSet/>
      <dgm:spPr/>
      <dgm:t>
        <a:bodyPr/>
        <a:lstStyle/>
        <a:p>
          <a:endParaRPr lang="en-GB"/>
        </a:p>
      </dgm:t>
    </dgm:pt>
    <dgm:pt modelId="{81507B29-F833-46AD-AB99-21204AA6CD41}" type="sibTrans" cxnId="{9E8C0E27-9943-41D0-BDD4-150DB2F93B89}">
      <dgm:prSet/>
      <dgm:spPr/>
      <dgm:t>
        <a:bodyPr/>
        <a:lstStyle/>
        <a:p>
          <a:endParaRPr lang="en-GB"/>
        </a:p>
      </dgm:t>
    </dgm:pt>
    <dgm:pt modelId="{844FEE54-C1BE-46D7-82C2-F0A3BD291A51}">
      <dgm:prSet phldrT="[Text]"/>
      <dgm:spPr/>
      <dgm:t>
        <a:bodyPr/>
        <a:lstStyle/>
        <a:p>
          <a:r>
            <a:rPr lang="en-GB" dirty="0" smtClean="0"/>
            <a:t>Lecturer</a:t>
          </a:r>
          <a:endParaRPr lang="en-GB" dirty="0"/>
        </a:p>
      </dgm:t>
    </dgm:pt>
    <dgm:pt modelId="{A405415B-8EAF-4CA2-9D87-7A507D9DB9B0}" type="parTrans" cxnId="{CC44959B-2651-4F87-AF31-63410B32212F}">
      <dgm:prSet/>
      <dgm:spPr/>
      <dgm:t>
        <a:bodyPr/>
        <a:lstStyle/>
        <a:p>
          <a:endParaRPr lang="en-GB"/>
        </a:p>
      </dgm:t>
    </dgm:pt>
    <dgm:pt modelId="{D59B46F1-510A-4383-AEBF-F056836D7006}" type="sibTrans" cxnId="{CC44959B-2651-4F87-AF31-63410B32212F}">
      <dgm:prSet/>
      <dgm:spPr/>
      <dgm:t>
        <a:bodyPr/>
        <a:lstStyle/>
        <a:p>
          <a:endParaRPr lang="en-GB"/>
        </a:p>
      </dgm:t>
    </dgm:pt>
    <dgm:pt modelId="{A9490739-D991-4CC6-A0D7-967AE8F1E564}">
      <dgm:prSet phldrT="[Text]"/>
      <dgm:spPr/>
      <dgm:t>
        <a:bodyPr/>
        <a:lstStyle/>
        <a:p>
          <a:r>
            <a:rPr lang="en-GB" dirty="0" smtClean="0"/>
            <a:t>Pilot</a:t>
          </a:r>
          <a:endParaRPr lang="en-GB" dirty="0"/>
        </a:p>
      </dgm:t>
    </dgm:pt>
    <dgm:pt modelId="{E37149B7-8D4F-437B-B74F-C47119670543}" type="parTrans" cxnId="{D7B73427-434D-485D-9528-D65FB9AA9E18}">
      <dgm:prSet/>
      <dgm:spPr/>
      <dgm:t>
        <a:bodyPr/>
        <a:lstStyle/>
        <a:p>
          <a:endParaRPr lang="en-GB"/>
        </a:p>
      </dgm:t>
    </dgm:pt>
    <dgm:pt modelId="{FD250C52-7805-4951-A693-52337109886C}" type="sibTrans" cxnId="{D7B73427-434D-485D-9528-D65FB9AA9E18}">
      <dgm:prSet/>
      <dgm:spPr/>
      <dgm:t>
        <a:bodyPr/>
        <a:lstStyle/>
        <a:p>
          <a:endParaRPr lang="en-GB"/>
        </a:p>
      </dgm:t>
    </dgm:pt>
    <dgm:pt modelId="{9B24CB88-5084-4361-AFDA-1C6113AAEBF6}" type="pres">
      <dgm:prSet presAssocID="{D86F0232-07E7-4FDE-9F9F-D7BD9458771C}" presName="linear" presStyleCnt="0">
        <dgm:presLayoutVars>
          <dgm:dir/>
          <dgm:resizeHandles val="exact"/>
        </dgm:presLayoutVars>
      </dgm:prSet>
      <dgm:spPr/>
      <dgm:t>
        <a:bodyPr/>
        <a:lstStyle/>
        <a:p>
          <a:endParaRPr lang="en-GB"/>
        </a:p>
      </dgm:t>
    </dgm:pt>
    <dgm:pt modelId="{C87B4440-2C97-43AB-BF12-E343C06FBB99}" type="pres">
      <dgm:prSet presAssocID="{3864F9C8-D49D-4A52-8CD0-38E29F53842F}" presName="comp" presStyleCnt="0"/>
      <dgm:spPr/>
    </dgm:pt>
    <dgm:pt modelId="{2B129855-85F7-411D-89FD-CCC44C2B8814}" type="pres">
      <dgm:prSet presAssocID="{3864F9C8-D49D-4A52-8CD0-38E29F53842F}" presName="box" presStyleLbl="node1" presStyleIdx="0" presStyleCnt="3"/>
      <dgm:spPr/>
      <dgm:t>
        <a:bodyPr/>
        <a:lstStyle/>
        <a:p>
          <a:endParaRPr lang="en-GB"/>
        </a:p>
      </dgm:t>
    </dgm:pt>
    <dgm:pt modelId="{07F43E06-05A1-4972-B8B0-BAD4499988B0}" type="pres">
      <dgm:prSet presAssocID="{3864F9C8-D49D-4A52-8CD0-38E29F53842F}" presName="img" presStyleLbl="fgImgPlace1" presStyleIdx="0" presStyleCnt="3"/>
      <dgm:spPr>
        <a:blipFill rotWithShape="1">
          <a:blip xmlns:r="http://schemas.openxmlformats.org/officeDocument/2006/relationships" r:embed="rId1"/>
          <a:stretch>
            <a:fillRect/>
          </a:stretch>
        </a:blipFill>
      </dgm:spPr>
      <dgm:t>
        <a:bodyPr/>
        <a:lstStyle/>
        <a:p>
          <a:endParaRPr lang="en-GB"/>
        </a:p>
      </dgm:t>
    </dgm:pt>
    <dgm:pt modelId="{096BCCD4-9A36-4250-B2E8-BE6E8011CA31}" type="pres">
      <dgm:prSet presAssocID="{3864F9C8-D49D-4A52-8CD0-38E29F53842F}" presName="text" presStyleLbl="node1" presStyleIdx="0" presStyleCnt="3">
        <dgm:presLayoutVars>
          <dgm:bulletEnabled val="1"/>
        </dgm:presLayoutVars>
      </dgm:prSet>
      <dgm:spPr/>
      <dgm:t>
        <a:bodyPr/>
        <a:lstStyle/>
        <a:p>
          <a:endParaRPr lang="en-GB"/>
        </a:p>
      </dgm:t>
    </dgm:pt>
    <dgm:pt modelId="{14E33AB5-BFB7-4F76-8652-BBF5336C36EF}" type="pres">
      <dgm:prSet presAssocID="{81507B29-F833-46AD-AB99-21204AA6CD41}" presName="spacer" presStyleCnt="0"/>
      <dgm:spPr/>
    </dgm:pt>
    <dgm:pt modelId="{4A250AA1-DFFF-474C-A4C9-4ED156BC4385}" type="pres">
      <dgm:prSet presAssocID="{844FEE54-C1BE-46D7-82C2-F0A3BD291A51}" presName="comp" presStyleCnt="0"/>
      <dgm:spPr/>
    </dgm:pt>
    <dgm:pt modelId="{6667D923-EA6E-4150-8B67-104A89E36DB9}" type="pres">
      <dgm:prSet presAssocID="{844FEE54-C1BE-46D7-82C2-F0A3BD291A51}" presName="box" presStyleLbl="node1" presStyleIdx="1" presStyleCnt="3"/>
      <dgm:spPr/>
      <dgm:t>
        <a:bodyPr/>
        <a:lstStyle/>
        <a:p>
          <a:endParaRPr lang="en-GB"/>
        </a:p>
      </dgm:t>
    </dgm:pt>
    <dgm:pt modelId="{0B9896AD-5FA6-49F5-8DC3-5C9E0377E548}" type="pres">
      <dgm:prSet presAssocID="{844FEE54-C1BE-46D7-82C2-F0A3BD291A51}" presName="img" presStyleLbl="fgImgPlace1" presStyleIdx="1" presStyleCnt="3"/>
      <dgm:spPr>
        <a:blipFill rotWithShape="1">
          <a:blip xmlns:r="http://schemas.openxmlformats.org/officeDocument/2006/relationships" r:embed="rId2"/>
          <a:stretch>
            <a:fillRect/>
          </a:stretch>
        </a:blipFill>
      </dgm:spPr>
    </dgm:pt>
    <dgm:pt modelId="{D3D60585-4ED7-4277-B933-0A3D6EC55F10}" type="pres">
      <dgm:prSet presAssocID="{844FEE54-C1BE-46D7-82C2-F0A3BD291A51}" presName="text" presStyleLbl="node1" presStyleIdx="1" presStyleCnt="3">
        <dgm:presLayoutVars>
          <dgm:bulletEnabled val="1"/>
        </dgm:presLayoutVars>
      </dgm:prSet>
      <dgm:spPr/>
      <dgm:t>
        <a:bodyPr/>
        <a:lstStyle/>
        <a:p>
          <a:endParaRPr lang="en-GB"/>
        </a:p>
      </dgm:t>
    </dgm:pt>
    <dgm:pt modelId="{85394937-805C-42CD-81F9-F6377A03B8D9}" type="pres">
      <dgm:prSet presAssocID="{D59B46F1-510A-4383-AEBF-F056836D7006}" presName="spacer" presStyleCnt="0"/>
      <dgm:spPr/>
    </dgm:pt>
    <dgm:pt modelId="{435CA3FC-4537-4E9C-A0BC-78A207B00FFC}" type="pres">
      <dgm:prSet presAssocID="{A9490739-D991-4CC6-A0D7-967AE8F1E564}" presName="comp" presStyleCnt="0"/>
      <dgm:spPr/>
    </dgm:pt>
    <dgm:pt modelId="{BFF3999C-8B2C-473C-AA0D-97CA68382F55}" type="pres">
      <dgm:prSet presAssocID="{A9490739-D991-4CC6-A0D7-967AE8F1E564}" presName="box" presStyleLbl="node1" presStyleIdx="2" presStyleCnt="3"/>
      <dgm:spPr/>
      <dgm:t>
        <a:bodyPr/>
        <a:lstStyle/>
        <a:p>
          <a:endParaRPr lang="en-GB"/>
        </a:p>
      </dgm:t>
    </dgm:pt>
    <dgm:pt modelId="{039DB77C-E7EF-413F-9621-271BE126F0DA}" type="pres">
      <dgm:prSet presAssocID="{A9490739-D991-4CC6-A0D7-967AE8F1E564}" presName="img" presStyleLbl="fgImgPlace1" presStyleIdx="2" presStyleCnt="3"/>
      <dgm:spPr>
        <a:blipFill rotWithShape="1">
          <a:blip xmlns:r="http://schemas.openxmlformats.org/officeDocument/2006/relationships" r:embed="rId3"/>
          <a:stretch>
            <a:fillRect/>
          </a:stretch>
        </a:blipFill>
      </dgm:spPr>
    </dgm:pt>
    <dgm:pt modelId="{C374FD7B-7FA2-4368-881B-8FF89F7A1F1B}" type="pres">
      <dgm:prSet presAssocID="{A9490739-D991-4CC6-A0D7-967AE8F1E564}" presName="text" presStyleLbl="node1" presStyleIdx="2" presStyleCnt="3">
        <dgm:presLayoutVars>
          <dgm:bulletEnabled val="1"/>
        </dgm:presLayoutVars>
      </dgm:prSet>
      <dgm:spPr/>
      <dgm:t>
        <a:bodyPr/>
        <a:lstStyle/>
        <a:p>
          <a:endParaRPr lang="en-GB"/>
        </a:p>
      </dgm:t>
    </dgm:pt>
  </dgm:ptLst>
  <dgm:cxnLst>
    <dgm:cxn modelId="{CC44959B-2651-4F87-AF31-63410B32212F}" srcId="{D86F0232-07E7-4FDE-9F9F-D7BD9458771C}" destId="{844FEE54-C1BE-46D7-82C2-F0A3BD291A51}" srcOrd="1" destOrd="0" parTransId="{A405415B-8EAF-4CA2-9D87-7A507D9DB9B0}" sibTransId="{D59B46F1-510A-4383-AEBF-F056836D7006}"/>
    <dgm:cxn modelId="{1FA247DB-37D5-466D-8843-FF3444260129}" type="presOf" srcId="{A9490739-D991-4CC6-A0D7-967AE8F1E564}" destId="{BFF3999C-8B2C-473C-AA0D-97CA68382F55}" srcOrd="0" destOrd="0" presId="urn:microsoft.com/office/officeart/2005/8/layout/vList4"/>
    <dgm:cxn modelId="{4C310E9C-1CE5-4619-A25F-6140D7895258}" type="presOf" srcId="{A9490739-D991-4CC6-A0D7-967AE8F1E564}" destId="{C374FD7B-7FA2-4368-881B-8FF89F7A1F1B}" srcOrd="1" destOrd="0" presId="urn:microsoft.com/office/officeart/2005/8/layout/vList4"/>
    <dgm:cxn modelId="{79A229CE-1F07-4A5D-9B5E-05884B3413C0}" type="presOf" srcId="{844FEE54-C1BE-46D7-82C2-F0A3BD291A51}" destId="{D3D60585-4ED7-4277-B933-0A3D6EC55F10}" srcOrd="1" destOrd="0" presId="urn:microsoft.com/office/officeart/2005/8/layout/vList4"/>
    <dgm:cxn modelId="{FEB4CDED-0EC7-4B23-A658-C48D01350CAB}" type="presOf" srcId="{3864F9C8-D49D-4A52-8CD0-38E29F53842F}" destId="{096BCCD4-9A36-4250-B2E8-BE6E8011CA31}" srcOrd="1" destOrd="0" presId="urn:microsoft.com/office/officeart/2005/8/layout/vList4"/>
    <dgm:cxn modelId="{D7B73427-434D-485D-9528-D65FB9AA9E18}" srcId="{D86F0232-07E7-4FDE-9F9F-D7BD9458771C}" destId="{A9490739-D991-4CC6-A0D7-967AE8F1E564}" srcOrd="2" destOrd="0" parTransId="{E37149B7-8D4F-437B-B74F-C47119670543}" sibTransId="{FD250C52-7805-4951-A693-52337109886C}"/>
    <dgm:cxn modelId="{0C176591-9403-4155-B8A0-A37483A50F37}" type="presOf" srcId="{D86F0232-07E7-4FDE-9F9F-D7BD9458771C}" destId="{9B24CB88-5084-4361-AFDA-1C6113AAEBF6}" srcOrd="0" destOrd="0" presId="urn:microsoft.com/office/officeart/2005/8/layout/vList4"/>
    <dgm:cxn modelId="{D5C89C58-78F5-466F-B99F-A367588F90EE}" type="presOf" srcId="{3864F9C8-D49D-4A52-8CD0-38E29F53842F}" destId="{2B129855-85F7-411D-89FD-CCC44C2B8814}" srcOrd="0" destOrd="0" presId="urn:microsoft.com/office/officeart/2005/8/layout/vList4"/>
    <dgm:cxn modelId="{18CE201C-87A3-4F5B-B63D-382B6BC5215D}" type="presOf" srcId="{844FEE54-C1BE-46D7-82C2-F0A3BD291A51}" destId="{6667D923-EA6E-4150-8B67-104A89E36DB9}" srcOrd="0" destOrd="0" presId="urn:microsoft.com/office/officeart/2005/8/layout/vList4"/>
    <dgm:cxn modelId="{9E8C0E27-9943-41D0-BDD4-150DB2F93B89}" srcId="{D86F0232-07E7-4FDE-9F9F-D7BD9458771C}" destId="{3864F9C8-D49D-4A52-8CD0-38E29F53842F}" srcOrd="0" destOrd="0" parTransId="{33114931-6BF8-4F1C-AC91-AFE255BB338A}" sibTransId="{81507B29-F833-46AD-AB99-21204AA6CD41}"/>
    <dgm:cxn modelId="{EED0834A-CC32-4CC1-B24F-1A0D28B8EFEA}" type="presParOf" srcId="{9B24CB88-5084-4361-AFDA-1C6113AAEBF6}" destId="{C87B4440-2C97-43AB-BF12-E343C06FBB99}" srcOrd="0" destOrd="0" presId="urn:microsoft.com/office/officeart/2005/8/layout/vList4"/>
    <dgm:cxn modelId="{1B6E6458-4B4A-4FFD-AD9B-D925655F5EAF}" type="presParOf" srcId="{C87B4440-2C97-43AB-BF12-E343C06FBB99}" destId="{2B129855-85F7-411D-89FD-CCC44C2B8814}" srcOrd="0" destOrd="0" presId="urn:microsoft.com/office/officeart/2005/8/layout/vList4"/>
    <dgm:cxn modelId="{69931498-72C7-42A9-8818-6865DB3E793D}" type="presParOf" srcId="{C87B4440-2C97-43AB-BF12-E343C06FBB99}" destId="{07F43E06-05A1-4972-B8B0-BAD4499988B0}" srcOrd="1" destOrd="0" presId="urn:microsoft.com/office/officeart/2005/8/layout/vList4"/>
    <dgm:cxn modelId="{16A07328-FB9F-4073-AEC5-5292BC60F839}" type="presParOf" srcId="{C87B4440-2C97-43AB-BF12-E343C06FBB99}" destId="{096BCCD4-9A36-4250-B2E8-BE6E8011CA31}" srcOrd="2" destOrd="0" presId="urn:microsoft.com/office/officeart/2005/8/layout/vList4"/>
    <dgm:cxn modelId="{710E10D3-8611-4738-97B8-B77A655639ED}" type="presParOf" srcId="{9B24CB88-5084-4361-AFDA-1C6113AAEBF6}" destId="{14E33AB5-BFB7-4F76-8652-BBF5336C36EF}" srcOrd="1" destOrd="0" presId="urn:microsoft.com/office/officeart/2005/8/layout/vList4"/>
    <dgm:cxn modelId="{9EC2BA0A-280E-4F10-81CD-7DA941C45BCA}" type="presParOf" srcId="{9B24CB88-5084-4361-AFDA-1C6113AAEBF6}" destId="{4A250AA1-DFFF-474C-A4C9-4ED156BC4385}" srcOrd="2" destOrd="0" presId="urn:microsoft.com/office/officeart/2005/8/layout/vList4"/>
    <dgm:cxn modelId="{F72F33FF-D973-4610-A12E-2C12D9CB660E}" type="presParOf" srcId="{4A250AA1-DFFF-474C-A4C9-4ED156BC4385}" destId="{6667D923-EA6E-4150-8B67-104A89E36DB9}" srcOrd="0" destOrd="0" presId="urn:microsoft.com/office/officeart/2005/8/layout/vList4"/>
    <dgm:cxn modelId="{DC091068-04F0-4192-9B3C-51686C167AA5}" type="presParOf" srcId="{4A250AA1-DFFF-474C-A4C9-4ED156BC4385}" destId="{0B9896AD-5FA6-49F5-8DC3-5C9E0377E548}" srcOrd="1" destOrd="0" presId="urn:microsoft.com/office/officeart/2005/8/layout/vList4"/>
    <dgm:cxn modelId="{49AB1C63-56B0-4CEE-AF70-CA353530FD32}" type="presParOf" srcId="{4A250AA1-DFFF-474C-A4C9-4ED156BC4385}" destId="{D3D60585-4ED7-4277-B933-0A3D6EC55F10}" srcOrd="2" destOrd="0" presId="urn:microsoft.com/office/officeart/2005/8/layout/vList4"/>
    <dgm:cxn modelId="{8A125AA0-260F-4E5E-86E9-F562CF77DB1B}" type="presParOf" srcId="{9B24CB88-5084-4361-AFDA-1C6113AAEBF6}" destId="{85394937-805C-42CD-81F9-F6377A03B8D9}" srcOrd="3" destOrd="0" presId="urn:microsoft.com/office/officeart/2005/8/layout/vList4"/>
    <dgm:cxn modelId="{5015C2E1-176E-4F13-8181-F205A90C479F}" type="presParOf" srcId="{9B24CB88-5084-4361-AFDA-1C6113AAEBF6}" destId="{435CA3FC-4537-4E9C-A0BC-78A207B00FFC}" srcOrd="4" destOrd="0" presId="urn:microsoft.com/office/officeart/2005/8/layout/vList4"/>
    <dgm:cxn modelId="{914DAF7C-074E-45CF-B1AF-D963CC71B0FD}" type="presParOf" srcId="{435CA3FC-4537-4E9C-A0BC-78A207B00FFC}" destId="{BFF3999C-8B2C-473C-AA0D-97CA68382F55}" srcOrd="0" destOrd="0" presId="urn:microsoft.com/office/officeart/2005/8/layout/vList4"/>
    <dgm:cxn modelId="{42075C85-BB2C-4827-8D8E-7DF3B2D21256}" type="presParOf" srcId="{435CA3FC-4537-4E9C-A0BC-78A207B00FFC}" destId="{039DB77C-E7EF-413F-9621-271BE126F0DA}" srcOrd="1" destOrd="0" presId="urn:microsoft.com/office/officeart/2005/8/layout/vList4"/>
    <dgm:cxn modelId="{8BDBE703-43A5-44A5-9ED2-E7C49E95E4D4}" type="presParOf" srcId="{435CA3FC-4537-4E9C-A0BC-78A207B00FFC}" destId="{C374FD7B-7FA2-4368-881B-8FF89F7A1F1B}"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8BDEF7-C311-49A1-BF99-95AAEBF5F813}" type="datetimeFigureOut">
              <a:rPr lang="en-GB" smtClean="0"/>
              <a:t>22/01/2018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986925-9912-493F-8EEF-6986EF3C92A6}" type="slidenum">
              <a:rPr lang="en-GB" smtClean="0"/>
              <a:t>‹#›</a:t>
            </a:fld>
            <a:endParaRPr lang="en-GB"/>
          </a:p>
        </p:txBody>
      </p:sp>
    </p:spTree>
    <p:extLst>
      <p:ext uri="{BB962C8B-B14F-4D97-AF65-F5344CB8AC3E}">
        <p14:creationId xmlns:p14="http://schemas.microsoft.com/office/powerpoint/2010/main" val="252439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rtl="0">
              <a:spcBef>
                <a:spcPts val="0"/>
              </a:spcBef>
              <a:buSzPct val="25000"/>
              <a:buNone/>
            </a:pPr>
            <a:r>
              <a:rPr lang="en-GB" sz="1200" b="0" i="0" u="none" strike="noStrike" cap="none" baseline="0" dirty="0" smtClean="0">
                <a:solidFill>
                  <a:schemeClr val="dk1"/>
                </a:solidFill>
                <a:latin typeface="+mn-lt"/>
                <a:ea typeface="Calibri"/>
                <a:cs typeface="Calibri"/>
                <a:sym typeface="Calibri"/>
              </a:rPr>
              <a:t>Many interchangeable terms that will be seen – in the core text labelled as work psychology – but will use occupational psychology for the most part in this module.</a:t>
            </a:r>
          </a:p>
          <a:p>
            <a:pPr marL="0" marR="0" lvl="0" indent="0" algn="l" rtl="0">
              <a:spcBef>
                <a:spcPts val="0"/>
              </a:spcBef>
              <a:buNone/>
            </a:pPr>
            <a:endParaRPr lang="en-GB" sz="1200" b="0" i="0" u="none" strike="noStrike" cap="none" baseline="0" dirty="0" smtClean="0">
              <a:solidFill>
                <a:schemeClr val="dk1"/>
              </a:solidFill>
              <a:latin typeface="+mn-lt"/>
              <a:ea typeface="Calibri"/>
              <a:cs typeface="Calibri"/>
              <a:sym typeface="Calibri"/>
            </a:endParaRPr>
          </a:p>
          <a:p>
            <a:pPr marL="0" marR="0" lvl="0" indent="0" algn="l" rtl="0">
              <a:spcBef>
                <a:spcPts val="0"/>
              </a:spcBef>
              <a:buSzPct val="25000"/>
              <a:buNone/>
            </a:pPr>
            <a:r>
              <a:rPr lang="en-GB" sz="1200" b="0" i="0" u="none" strike="noStrike" cap="none" baseline="0" dirty="0" smtClean="0">
                <a:solidFill>
                  <a:schemeClr val="dk1"/>
                </a:solidFill>
                <a:latin typeface="+mn-lt"/>
                <a:ea typeface="Calibri"/>
                <a:cs typeface="Calibri"/>
                <a:sym typeface="Calibri"/>
              </a:rPr>
              <a:t>So what is Occupational Psychology? It is, as the name initially suggests, an area of applied psychology that relates to people at work and in organisations. Within the UK, the term Occupational Psychology is the official title and is protected by law. Occupational psychology is concerned with human behaviour in work and other organisational settings. As defined by the BPS, Occupational Psychology is about </a:t>
            </a:r>
            <a:r>
              <a:rPr lang="en-GB" sz="1200" b="0" i="1" u="none" strike="noStrike" cap="none" baseline="0" dirty="0" smtClean="0">
                <a:solidFill>
                  <a:schemeClr val="dk1"/>
                </a:solidFill>
                <a:latin typeface="+mn-lt"/>
                <a:ea typeface="Calibri"/>
                <a:cs typeface="Calibri"/>
                <a:sym typeface="Calibri"/>
              </a:rPr>
              <a:t>applying the science of psychology to people at work</a:t>
            </a:r>
            <a:r>
              <a:rPr lang="en-GB" sz="1200" b="0" i="0" u="none" strike="noStrike" cap="none" baseline="0" dirty="0" smtClean="0">
                <a:solidFill>
                  <a:schemeClr val="dk1"/>
                </a:solidFill>
                <a:latin typeface="+mn-lt"/>
                <a:ea typeface="Calibri"/>
                <a:cs typeface="Calibri"/>
                <a:sym typeface="Calibri"/>
              </a:rPr>
              <a:t>; where work is generally considered to be paid employment.</a:t>
            </a:r>
          </a:p>
          <a:p>
            <a:pPr marL="0" marR="0" lvl="0" indent="0" algn="l" rtl="0">
              <a:spcBef>
                <a:spcPts val="0"/>
              </a:spcBef>
              <a:buSzPct val="25000"/>
              <a:buNone/>
            </a:pPr>
            <a:r>
              <a:rPr lang="en-GB" sz="1200" b="0" i="0" u="none" strike="noStrike" cap="none" baseline="0" dirty="0" smtClean="0">
                <a:solidFill>
                  <a:schemeClr val="dk1"/>
                </a:solidFill>
                <a:latin typeface="+mn-lt"/>
                <a:ea typeface="Calibri"/>
                <a:cs typeface="Calibri"/>
                <a:sym typeface="Calibri"/>
              </a:rPr>
              <a:t>There is an increasing exploration of the links between work and non-work, such as the increasing blurring boundaries between work and non-work hours. This is something we will spend a whole lecture on towards the end of the series, and something that you may definitely want to think about if you are considering entering in to a career where psychology is the main focus – whether it be academia or research, or something else!</a:t>
            </a:r>
          </a:p>
          <a:p>
            <a:pPr marL="0" marR="0" lvl="0" indent="0" algn="l" rtl="0">
              <a:spcBef>
                <a:spcPts val="0"/>
              </a:spcBef>
              <a:buNone/>
            </a:pPr>
            <a:endParaRPr lang="en-GB" sz="1200" b="0" i="0" u="none" strike="noStrike" cap="none" baseline="0" dirty="0" smtClean="0">
              <a:solidFill>
                <a:schemeClr val="dk1"/>
              </a:solidFill>
              <a:latin typeface="+mn-lt"/>
              <a:ea typeface="Calibri"/>
              <a:cs typeface="Calibri"/>
              <a:sym typeface="Calibri"/>
            </a:endParaRPr>
          </a:p>
          <a:p>
            <a:pPr marL="0" marR="0" lvl="0" indent="0" algn="l" rtl="0">
              <a:spcBef>
                <a:spcPts val="0"/>
              </a:spcBef>
              <a:buNone/>
            </a:pPr>
            <a:endParaRPr lang="en-GB" sz="1200" b="0" i="0" u="none" strike="noStrike" cap="none" baseline="0" dirty="0" smtClean="0">
              <a:solidFill>
                <a:schemeClr val="dk1"/>
              </a:solidFill>
              <a:latin typeface="+mn-lt"/>
              <a:ea typeface="Calibri"/>
              <a:cs typeface="Calibri"/>
              <a:sym typeface="Calibri"/>
            </a:endParaRPr>
          </a:p>
          <a:p>
            <a:endParaRPr lang="en-GB" dirty="0"/>
          </a:p>
        </p:txBody>
      </p:sp>
      <p:sp>
        <p:nvSpPr>
          <p:cNvPr id="4" name="Slide Number Placeholder 3"/>
          <p:cNvSpPr>
            <a:spLocks noGrp="1"/>
          </p:cNvSpPr>
          <p:nvPr>
            <p:ph type="sldNum" sz="quarter" idx="10"/>
          </p:nvPr>
        </p:nvSpPr>
        <p:spPr/>
        <p:txBody>
          <a:bodyPr/>
          <a:lstStyle/>
          <a:p>
            <a:fld id="{75986925-9912-493F-8EEF-6986EF3C92A6}" type="slidenum">
              <a:rPr lang="en-GB" smtClean="0"/>
              <a:t>4</a:t>
            </a:fld>
            <a:endParaRPr lang="en-GB"/>
          </a:p>
        </p:txBody>
      </p:sp>
    </p:spTree>
    <p:extLst>
      <p:ext uri="{BB962C8B-B14F-4D97-AF65-F5344CB8AC3E}">
        <p14:creationId xmlns:p14="http://schemas.microsoft.com/office/powerpoint/2010/main" val="23398390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cap="none" baseline="0" dirty="0" smtClean="0">
                <a:solidFill>
                  <a:schemeClr val="dk1"/>
                </a:solidFill>
                <a:latin typeface="+mn-lt"/>
                <a:ea typeface="Calibri"/>
                <a:cs typeface="Calibri"/>
                <a:sym typeface="Calibri"/>
              </a:rPr>
              <a:t>From its inception, occupational psychology was mainly about the study of individual differences. The emphasis was on investigating and explaining attributes that relate to performance at work, such as a person ability, skills, traits and personality. Different attributes, attitudes, personality traits, </a:t>
            </a:r>
            <a:r>
              <a:rPr lang="en-GB" sz="1200" b="0" i="0" u="none" strike="noStrike" cap="none" baseline="0" dirty="0" err="1" smtClean="0">
                <a:solidFill>
                  <a:schemeClr val="dk1"/>
                </a:solidFill>
                <a:latin typeface="+mn-lt"/>
                <a:ea typeface="Calibri"/>
                <a:cs typeface="Calibri"/>
                <a:sym typeface="Calibri"/>
              </a:rPr>
              <a:t>etc</a:t>
            </a:r>
            <a:r>
              <a:rPr lang="en-GB" sz="1200" b="0" i="0" u="none" strike="noStrike" cap="none" baseline="0" dirty="0" smtClean="0">
                <a:solidFill>
                  <a:schemeClr val="dk1"/>
                </a:solidFill>
                <a:latin typeface="+mn-lt"/>
                <a:ea typeface="Calibri"/>
                <a:cs typeface="Calibri"/>
                <a:sym typeface="Calibri"/>
              </a:rPr>
              <a:t> will affect work behaviour such as productivity, creativity and performance in different ways.</a:t>
            </a:r>
          </a:p>
          <a:p>
            <a:endParaRPr lang="en-GB" dirty="0"/>
          </a:p>
        </p:txBody>
      </p:sp>
      <p:sp>
        <p:nvSpPr>
          <p:cNvPr id="4" name="Slide Number Placeholder 3"/>
          <p:cNvSpPr>
            <a:spLocks noGrp="1"/>
          </p:cNvSpPr>
          <p:nvPr>
            <p:ph type="sldNum" sz="quarter" idx="10"/>
          </p:nvPr>
        </p:nvSpPr>
        <p:spPr/>
        <p:txBody>
          <a:bodyPr/>
          <a:lstStyle/>
          <a:p>
            <a:fld id="{75986925-9912-493F-8EEF-6986EF3C92A6}" type="slidenum">
              <a:rPr lang="en-GB" smtClean="0"/>
              <a:t>6</a:t>
            </a:fld>
            <a:endParaRPr lang="en-GB"/>
          </a:p>
        </p:txBody>
      </p:sp>
    </p:spTree>
    <p:extLst>
      <p:ext uri="{BB962C8B-B14F-4D97-AF65-F5344CB8AC3E}">
        <p14:creationId xmlns:p14="http://schemas.microsoft.com/office/powerpoint/2010/main" val="34144039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Entry into a job (induction and socialisation) – you are introduced to the team members you may be working with, bosses,</a:t>
            </a:r>
            <a:r>
              <a:rPr lang="en-GB" sz="1200" baseline="0" dirty="0" smtClean="0"/>
              <a:t> line managers ,etc. Socialise with these people and get familiar with the structure of the company and the role you have been employed for.</a:t>
            </a:r>
          </a:p>
          <a:p>
            <a:endParaRPr lang="en-GB" sz="1200" baseline="0" dirty="0" smtClean="0"/>
          </a:p>
          <a:p>
            <a:r>
              <a:rPr lang="en-GB" sz="1200" baseline="0" dirty="0" smtClean="0"/>
              <a:t>Performance management – actually carrying out tasks that allow you to do the job</a:t>
            </a:r>
          </a:p>
          <a:p>
            <a:endParaRPr lang="en-GB" sz="1200" baseline="0" dirty="0" smtClean="0"/>
          </a:p>
          <a:p>
            <a:r>
              <a:rPr lang="en-GB" sz="1200" baseline="0" dirty="0" smtClean="0"/>
              <a:t>Preparing for different roles – transition – how do employees prepare for different roles? If they receive a positive performance appraisal they may be recommended for a new role, then (essentially) the cycle starts again.</a:t>
            </a:r>
          </a:p>
          <a:p>
            <a:endParaRPr lang="en-GB" sz="1200" baseline="0" dirty="0" smtClean="0"/>
          </a:p>
          <a:p>
            <a:r>
              <a:rPr lang="en-GB" sz="1200" baseline="0" dirty="0" smtClean="0"/>
              <a:t>Training, studying, professional development – additional courses, tasks, </a:t>
            </a:r>
            <a:r>
              <a:rPr lang="en-GB" sz="1200" baseline="0" dirty="0" err="1" smtClean="0"/>
              <a:t>etc</a:t>
            </a:r>
            <a:r>
              <a:rPr lang="en-GB" sz="1200" baseline="0" dirty="0" smtClean="0"/>
              <a:t> that employees take on to develop themselves within the company</a:t>
            </a:r>
          </a:p>
          <a:p>
            <a:endParaRPr lang="en-GB" sz="1200" baseline="0" dirty="0" smtClean="0"/>
          </a:p>
          <a:p>
            <a:r>
              <a:rPr lang="en-GB" sz="1200" baseline="0" dirty="0" smtClean="0"/>
              <a:t>Interruption of the cycle (e.g., through illness, maternity leave, etc. how do employees integrate themselves back into work after an extended period of leave because of one of these issues?</a:t>
            </a:r>
          </a:p>
          <a:p>
            <a:endParaRPr lang="en-GB" sz="1200" baseline="0" dirty="0" smtClean="0"/>
          </a:p>
          <a:p>
            <a:r>
              <a:rPr lang="en-GB" sz="1200" baseline="0" dirty="0" smtClean="0"/>
              <a:t>Leaving, retiring – indicating the end of the job – this could mean voluntary move to another job, redundancy or retirement at a particular age.</a:t>
            </a:r>
            <a:endParaRPr lang="en-GB" sz="1200" dirty="0" smtClean="0"/>
          </a:p>
          <a:p>
            <a:endParaRPr lang="en-GB" dirty="0"/>
          </a:p>
        </p:txBody>
      </p:sp>
      <p:sp>
        <p:nvSpPr>
          <p:cNvPr id="4" name="Slide Number Placeholder 3"/>
          <p:cNvSpPr>
            <a:spLocks noGrp="1"/>
          </p:cNvSpPr>
          <p:nvPr>
            <p:ph type="sldNum" sz="quarter" idx="10"/>
          </p:nvPr>
        </p:nvSpPr>
        <p:spPr/>
        <p:txBody>
          <a:bodyPr/>
          <a:lstStyle/>
          <a:p>
            <a:fld id="{75986925-9912-493F-8EEF-6986EF3C92A6}" type="slidenum">
              <a:rPr lang="en-GB" smtClean="0"/>
              <a:t>10</a:t>
            </a:fld>
            <a:endParaRPr lang="en-GB"/>
          </a:p>
        </p:txBody>
      </p:sp>
    </p:spTree>
    <p:extLst>
      <p:ext uri="{BB962C8B-B14F-4D97-AF65-F5344CB8AC3E}">
        <p14:creationId xmlns:p14="http://schemas.microsoft.com/office/powerpoint/2010/main" val="20907033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are going to discuss the perspective of matching the right person to the JOB in detail</a:t>
            </a:r>
            <a:r>
              <a:rPr lang="en-GB" baseline="0" dirty="0" smtClean="0"/>
              <a:t> today</a:t>
            </a:r>
            <a:endParaRPr lang="en-GB" dirty="0"/>
          </a:p>
        </p:txBody>
      </p:sp>
      <p:sp>
        <p:nvSpPr>
          <p:cNvPr id="4" name="Slide Number Placeholder 3"/>
          <p:cNvSpPr>
            <a:spLocks noGrp="1"/>
          </p:cNvSpPr>
          <p:nvPr>
            <p:ph type="sldNum" sz="quarter" idx="10"/>
          </p:nvPr>
        </p:nvSpPr>
        <p:spPr/>
        <p:txBody>
          <a:bodyPr/>
          <a:lstStyle/>
          <a:p>
            <a:fld id="{75986925-9912-493F-8EEF-6986EF3C92A6}" type="slidenum">
              <a:rPr lang="en-GB" smtClean="0"/>
              <a:t>12</a:t>
            </a:fld>
            <a:endParaRPr lang="en-GB"/>
          </a:p>
        </p:txBody>
      </p:sp>
    </p:spTree>
    <p:extLst>
      <p:ext uri="{BB962C8B-B14F-4D97-AF65-F5344CB8AC3E}">
        <p14:creationId xmlns:p14="http://schemas.microsoft.com/office/powerpoint/2010/main" val="21792043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 introduction to the major personnel selection methods that</a:t>
            </a:r>
            <a:r>
              <a:rPr lang="en-GB" baseline="0" dirty="0" smtClean="0"/>
              <a:t> are available for use. Most of the methods are well-known but some you may not have heard of before.</a:t>
            </a:r>
          </a:p>
          <a:p>
            <a:r>
              <a:rPr lang="en-GB" baseline="0" dirty="0" smtClean="0"/>
              <a:t>Each of these methods has its own strengths and weaknesses, and none is perfect! You may conclude that some methods are better used together, and that the basic aim of selection should be to use tests that complement one another rather than duplicate each other, for example.</a:t>
            </a:r>
          </a:p>
          <a:p>
            <a:endParaRPr lang="en-GB" dirty="0"/>
          </a:p>
        </p:txBody>
      </p:sp>
      <p:sp>
        <p:nvSpPr>
          <p:cNvPr id="4" name="Slide Number Placeholder 3"/>
          <p:cNvSpPr>
            <a:spLocks noGrp="1"/>
          </p:cNvSpPr>
          <p:nvPr>
            <p:ph type="sldNum" sz="quarter" idx="10"/>
          </p:nvPr>
        </p:nvSpPr>
        <p:spPr/>
        <p:txBody>
          <a:bodyPr/>
          <a:lstStyle/>
          <a:p>
            <a:fld id="{75986925-9912-493F-8EEF-6986EF3C92A6}" type="slidenum">
              <a:rPr lang="en-GB" smtClean="0"/>
              <a:t>24</a:t>
            </a:fld>
            <a:endParaRPr lang="en-GB"/>
          </a:p>
        </p:txBody>
      </p:sp>
    </p:spTree>
    <p:extLst>
      <p:ext uri="{BB962C8B-B14F-4D97-AF65-F5344CB8AC3E}">
        <p14:creationId xmlns:p14="http://schemas.microsoft.com/office/powerpoint/2010/main" val="20284805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the 1980’s Cronbach described psychometric tests as providing a ‘standardised sample of behaviour</a:t>
            </a:r>
            <a:r>
              <a:rPr lang="en-GB" baseline="0" dirty="0" smtClean="0"/>
              <a:t> which can be described by a numerical scale or category system’. In other words, psychometric tests offer a quantitative assessment of some psychological attribute (such as verbal reasoning ability, general intelligence, numerical reasoning ability, </a:t>
            </a:r>
            <a:r>
              <a:rPr lang="en-GB" baseline="0" dirty="0" err="1" smtClean="0"/>
              <a:t>etc</a:t>
            </a:r>
            <a:r>
              <a:rPr lang="en-GB" baseline="0" dirty="0" smtClean="0"/>
              <a:t>). For personnel selection purposes, psychometric tests may be divided into two categories: Cognitive Ability Tests (</a:t>
            </a:r>
            <a:r>
              <a:rPr lang="en-GB" baseline="0" dirty="0" err="1" smtClean="0"/>
              <a:t>eg</a:t>
            </a:r>
            <a:r>
              <a:rPr lang="en-GB" baseline="0" dirty="0" smtClean="0"/>
              <a:t> general intelligence, spatial ability, </a:t>
            </a:r>
            <a:r>
              <a:rPr lang="en-GB" baseline="0" dirty="0" err="1" smtClean="0"/>
              <a:t>etc</a:t>
            </a:r>
            <a:r>
              <a:rPr lang="en-GB" baseline="0" dirty="0" smtClean="0"/>
              <a:t>) and personality measures).</a:t>
            </a:r>
          </a:p>
          <a:p>
            <a:endParaRPr lang="en-GB" baseline="0" dirty="0" smtClean="0"/>
          </a:p>
          <a:p>
            <a:r>
              <a:rPr lang="en-GB" baseline="0" dirty="0" smtClean="0"/>
              <a:t>Before any psychometric test is administered, the organisation should conduct a job analysis to identify the job requirements and duties. Tests that are chosen afterwards should, therefore, be chosen to measure aptitudes and abilities that are directly related to the specific job.</a:t>
            </a:r>
          </a:p>
          <a:p>
            <a:endParaRPr lang="en-GB" dirty="0"/>
          </a:p>
        </p:txBody>
      </p:sp>
      <p:sp>
        <p:nvSpPr>
          <p:cNvPr id="4" name="Slide Number Placeholder 3"/>
          <p:cNvSpPr>
            <a:spLocks noGrp="1"/>
          </p:cNvSpPr>
          <p:nvPr>
            <p:ph type="sldNum" sz="quarter" idx="10"/>
          </p:nvPr>
        </p:nvSpPr>
        <p:spPr/>
        <p:txBody>
          <a:bodyPr/>
          <a:lstStyle/>
          <a:p>
            <a:fld id="{75986925-9912-493F-8EEF-6986EF3C92A6}" type="slidenum">
              <a:rPr lang="en-GB" smtClean="0"/>
              <a:t>26</a:t>
            </a:fld>
            <a:endParaRPr lang="en-GB"/>
          </a:p>
        </p:txBody>
      </p:sp>
    </p:spTree>
    <p:extLst>
      <p:ext uri="{BB962C8B-B14F-4D97-AF65-F5344CB8AC3E}">
        <p14:creationId xmlns:p14="http://schemas.microsoft.com/office/powerpoint/2010/main" val="14676254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cap="none" baseline="0" dirty="0" smtClean="0">
                <a:solidFill>
                  <a:schemeClr val="dk1"/>
                </a:solidFill>
                <a:latin typeface="+mn-lt"/>
                <a:ea typeface="Calibri"/>
                <a:cs typeface="Calibri"/>
                <a:sym typeface="Calibri"/>
              </a:rPr>
              <a:t>Trait theories perhaps come closest to describing the structure of personality in a way that matches our everyday use of the term personality. Trait theories use words such as shy, outgoing, tense and extraverted to describe the basic factors of human personality. These basic elements – traits – represent predispositions or tendencies to behave in certain ways, in a variety of different situations</a:t>
            </a:r>
          </a:p>
          <a:p>
            <a:endParaRPr lang="en-GB" dirty="0"/>
          </a:p>
        </p:txBody>
      </p:sp>
      <p:sp>
        <p:nvSpPr>
          <p:cNvPr id="4" name="Slide Number Placeholder 3"/>
          <p:cNvSpPr>
            <a:spLocks noGrp="1"/>
          </p:cNvSpPr>
          <p:nvPr>
            <p:ph type="sldNum" sz="quarter" idx="10"/>
          </p:nvPr>
        </p:nvSpPr>
        <p:spPr/>
        <p:txBody>
          <a:bodyPr/>
          <a:lstStyle/>
          <a:p>
            <a:fld id="{75986925-9912-493F-8EEF-6986EF3C92A6}" type="slidenum">
              <a:rPr lang="en-GB" smtClean="0"/>
              <a:t>30</a:t>
            </a:fld>
            <a:endParaRPr lang="en-GB"/>
          </a:p>
        </p:txBody>
      </p:sp>
    </p:spTree>
    <p:extLst>
      <p:ext uri="{BB962C8B-B14F-4D97-AF65-F5344CB8AC3E}">
        <p14:creationId xmlns:p14="http://schemas.microsoft.com/office/powerpoint/2010/main" val="16717467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Personality inventories seek to assess personality traits</a:t>
            </a:r>
            <a:r>
              <a:rPr lang="en-GB" baseline="0" dirty="0" smtClean="0"/>
              <a:t> that are believed to be necessary for job performance. Think back to your intro to psych module last year where these different types of personality tests were first introduced.</a:t>
            </a:r>
          </a:p>
          <a:p>
            <a:r>
              <a:rPr lang="en-GB" baseline="0" dirty="0" smtClean="0"/>
              <a:t>Cattell’s 16 personality factors – a personality test that identifies 16 personality factors (or source traits). This test seeks to measure individual differences on each of the 16 dimensions and provide a comprehensive personality description.</a:t>
            </a:r>
            <a:endParaRPr lang="en-GB" dirty="0" smtClean="0"/>
          </a:p>
          <a:p>
            <a:endParaRPr lang="en-GB" dirty="0"/>
          </a:p>
        </p:txBody>
      </p:sp>
      <p:sp>
        <p:nvSpPr>
          <p:cNvPr id="4" name="Slide Number Placeholder 3"/>
          <p:cNvSpPr>
            <a:spLocks noGrp="1"/>
          </p:cNvSpPr>
          <p:nvPr>
            <p:ph type="sldNum" sz="quarter" idx="10"/>
          </p:nvPr>
        </p:nvSpPr>
        <p:spPr/>
        <p:txBody>
          <a:bodyPr/>
          <a:lstStyle/>
          <a:p>
            <a:fld id="{75986925-9912-493F-8EEF-6986EF3C92A6}" type="slidenum">
              <a:rPr lang="en-GB" smtClean="0"/>
              <a:t>35</a:t>
            </a:fld>
            <a:endParaRPr lang="en-GB"/>
          </a:p>
        </p:txBody>
      </p:sp>
    </p:spTree>
    <p:extLst>
      <p:ext uri="{BB962C8B-B14F-4D97-AF65-F5344CB8AC3E}">
        <p14:creationId xmlns:p14="http://schemas.microsoft.com/office/powerpoint/2010/main" val="21861470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 example,</a:t>
            </a:r>
            <a:r>
              <a:rPr lang="en-GB" baseline="0" dirty="0" smtClean="0"/>
              <a:t> this shows a comparison of average scores obtained by creative artists and Olympic athletes. Artists present as more intelligent, more sensitive and more serious than athletes, but less forthright and tough-minded.</a:t>
            </a:r>
            <a:endParaRPr lang="en-GB" dirty="0"/>
          </a:p>
        </p:txBody>
      </p:sp>
      <p:sp>
        <p:nvSpPr>
          <p:cNvPr id="4" name="Slide Number Placeholder 3"/>
          <p:cNvSpPr>
            <a:spLocks noGrp="1"/>
          </p:cNvSpPr>
          <p:nvPr>
            <p:ph type="sldNum" sz="quarter" idx="10"/>
          </p:nvPr>
        </p:nvSpPr>
        <p:spPr/>
        <p:txBody>
          <a:bodyPr/>
          <a:lstStyle/>
          <a:p>
            <a:fld id="{75986925-9912-493F-8EEF-6986EF3C92A6}" type="slidenum">
              <a:rPr lang="en-GB" smtClean="0"/>
              <a:t>36</a:t>
            </a:fld>
            <a:endParaRPr lang="en-GB"/>
          </a:p>
        </p:txBody>
      </p:sp>
    </p:spTree>
    <p:extLst>
      <p:ext uri="{BB962C8B-B14F-4D97-AF65-F5344CB8AC3E}">
        <p14:creationId xmlns:p14="http://schemas.microsoft.com/office/powerpoint/2010/main" val="37551670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cap="none" baseline="0" dirty="0" smtClean="0">
                <a:solidFill>
                  <a:schemeClr val="dk1"/>
                </a:solidFill>
                <a:latin typeface="+mn-lt"/>
                <a:ea typeface="Calibri"/>
                <a:cs typeface="Calibri"/>
                <a:sym typeface="Calibri"/>
              </a:rPr>
              <a:t>In reading about the big five you may see that some personalities are more desirable than others. However, as researchers and critical thinkers you need to recognise that there may be some danger to assuming this – most of our personality can in fact depend upon the social context within which the person is behaving.</a:t>
            </a:r>
          </a:p>
          <a:p>
            <a:endParaRPr lang="en-GB" dirty="0"/>
          </a:p>
        </p:txBody>
      </p:sp>
      <p:sp>
        <p:nvSpPr>
          <p:cNvPr id="4" name="Slide Number Placeholder 3"/>
          <p:cNvSpPr>
            <a:spLocks noGrp="1"/>
          </p:cNvSpPr>
          <p:nvPr>
            <p:ph type="sldNum" sz="quarter" idx="10"/>
          </p:nvPr>
        </p:nvSpPr>
        <p:spPr/>
        <p:txBody>
          <a:bodyPr/>
          <a:lstStyle/>
          <a:p>
            <a:fld id="{75986925-9912-493F-8EEF-6986EF3C92A6}" type="slidenum">
              <a:rPr lang="en-GB" smtClean="0"/>
              <a:t>38</a:t>
            </a:fld>
            <a:endParaRPr lang="en-GB"/>
          </a:p>
        </p:txBody>
      </p:sp>
    </p:spTree>
    <p:extLst>
      <p:ext uri="{BB962C8B-B14F-4D97-AF65-F5344CB8AC3E}">
        <p14:creationId xmlns:p14="http://schemas.microsoft.com/office/powerpoint/2010/main" val="10860534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Personality measures can reveal a lot more about the applicant’s abilities and interests that they would openly</a:t>
            </a:r>
            <a:r>
              <a:rPr lang="en-GB" baseline="0" dirty="0" smtClean="0"/>
              <a:t> state, and they can identify interpersonal traits that may be needed for certain jobs. One important issue with personality measures is the issue of ‘faking’ – distorting answers or answering questions in a way that the applicant thinks will be more socially desirable or acceptable. Most research suggests that distortion does not undermine the validity of personality tests, however there continues to be an ongoing debate about this.</a:t>
            </a:r>
          </a:p>
          <a:p>
            <a:r>
              <a:rPr lang="en-GB" baseline="0" dirty="0" smtClean="0"/>
              <a:t>And finally, training and experience may in fact have a far greater impact on job performance for certain jobs than an individuals personality type or traits.</a:t>
            </a:r>
            <a:endParaRPr lang="en-GB" dirty="0" smtClean="0"/>
          </a:p>
          <a:p>
            <a:endParaRPr lang="en-GB" dirty="0"/>
          </a:p>
        </p:txBody>
      </p:sp>
      <p:sp>
        <p:nvSpPr>
          <p:cNvPr id="4" name="Slide Number Placeholder 3"/>
          <p:cNvSpPr>
            <a:spLocks noGrp="1"/>
          </p:cNvSpPr>
          <p:nvPr>
            <p:ph type="sldNum" sz="quarter" idx="10"/>
          </p:nvPr>
        </p:nvSpPr>
        <p:spPr/>
        <p:txBody>
          <a:bodyPr/>
          <a:lstStyle/>
          <a:p>
            <a:fld id="{75986925-9912-493F-8EEF-6986EF3C92A6}" type="slidenum">
              <a:rPr lang="en-GB" smtClean="0"/>
              <a:t>44</a:t>
            </a:fld>
            <a:endParaRPr lang="en-GB"/>
          </a:p>
        </p:txBody>
      </p:sp>
    </p:spTree>
    <p:extLst>
      <p:ext uri="{BB962C8B-B14F-4D97-AF65-F5344CB8AC3E}">
        <p14:creationId xmlns:p14="http://schemas.microsoft.com/office/powerpoint/2010/main" val="11538409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In the past 30 years, there has been an explosion in the use of cog ability tests</a:t>
            </a:r>
            <a:r>
              <a:rPr lang="en-GB" baseline="0" dirty="0" smtClean="0"/>
              <a:t> for selection purposes. For many companies conducting large scale recruitment programmes, ability tests are relatively cost effective selection tools. Unlike most other selection techniques, to purchase and administer psychometric tests in many countries you have to demonstrate a specific level of competence in administration, scoring tests and interpreting test scores (</a:t>
            </a:r>
            <a:r>
              <a:rPr lang="en-GB" baseline="0" dirty="0" err="1" smtClean="0"/>
              <a:t>eg</a:t>
            </a:r>
            <a:r>
              <a:rPr lang="en-GB" baseline="0" dirty="0" smtClean="0"/>
              <a:t>, BPS certificates of competence in occupational testing).</a:t>
            </a:r>
            <a:endParaRPr lang="en-GB" dirty="0" smtClean="0"/>
          </a:p>
          <a:p>
            <a:endParaRPr lang="en-GB" dirty="0"/>
          </a:p>
        </p:txBody>
      </p:sp>
      <p:sp>
        <p:nvSpPr>
          <p:cNvPr id="4" name="Slide Number Placeholder 3"/>
          <p:cNvSpPr>
            <a:spLocks noGrp="1"/>
          </p:cNvSpPr>
          <p:nvPr>
            <p:ph type="sldNum" sz="quarter" idx="10"/>
          </p:nvPr>
        </p:nvSpPr>
        <p:spPr/>
        <p:txBody>
          <a:bodyPr/>
          <a:lstStyle/>
          <a:p>
            <a:fld id="{75986925-9912-493F-8EEF-6986EF3C92A6}" type="slidenum">
              <a:rPr lang="en-GB" smtClean="0"/>
              <a:t>49</a:t>
            </a:fld>
            <a:endParaRPr lang="en-GB"/>
          </a:p>
        </p:txBody>
      </p:sp>
    </p:spTree>
    <p:extLst>
      <p:ext uri="{BB962C8B-B14F-4D97-AF65-F5344CB8AC3E}">
        <p14:creationId xmlns:p14="http://schemas.microsoft.com/office/powerpoint/2010/main" val="35849311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One major pro of cognitive</a:t>
            </a:r>
            <a:r>
              <a:rPr lang="en-GB" baseline="0" dirty="0" smtClean="0"/>
              <a:t> ability tests is that research shows they are highly reliable – and that validity of the test also increases as the level of complexity of the job increases, too!</a:t>
            </a:r>
          </a:p>
          <a:p>
            <a:endParaRPr lang="en-GB" baseline="0" dirty="0" smtClean="0"/>
          </a:p>
          <a:p>
            <a:r>
              <a:rPr lang="en-GB" baseline="0" dirty="0" smtClean="0"/>
              <a:t>Combinations of cognitive ability tests have been shown to have higher validities than individual tests alone and these can be administered in group settings. This saves on the time invested in testing the candidates and therefore the cost!</a:t>
            </a:r>
          </a:p>
          <a:p>
            <a:endParaRPr lang="en-GB" baseline="0" dirty="0" smtClean="0"/>
          </a:p>
          <a:p>
            <a:r>
              <a:rPr lang="en-GB" baseline="0" dirty="0" smtClean="0"/>
              <a:t>However, some of the cons for cognitive ability tests can be seen in the differences in scores between majority and minority groups – non-western cultural groups, for example. Research has shown that non-minority groups (in this case the western groups) tend to score typically one SD score above the minorities.</a:t>
            </a:r>
          </a:p>
          <a:p>
            <a:endParaRPr lang="en-GB" baseline="0" dirty="0" smtClean="0"/>
          </a:p>
          <a:p>
            <a:r>
              <a:rPr lang="en-GB" baseline="0" dirty="0" smtClean="0"/>
              <a:t>It is sometimes necessary to recognise that gender can have a major impact on some cognitive ability tests. Men typically score far higher on mathematic or numerical tests than females – so this may be something that needs to be accounted for.</a:t>
            </a:r>
          </a:p>
          <a:p>
            <a:endParaRPr lang="en-GB" baseline="0" dirty="0" smtClean="0"/>
          </a:p>
          <a:p>
            <a:r>
              <a:rPr lang="en-GB" baseline="0" dirty="0" smtClean="0"/>
              <a:t>Finally, candidates can have very negative reactions to be doing they are going to be completing a cognitive ability or an intelligence test!</a:t>
            </a:r>
            <a:endParaRPr lang="en-GB" dirty="0" smtClean="0"/>
          </a:p>
          <a:p>
            <a:endParaRPr lang="en-GB" dirty="0"/>
          </a:p>
        </p:txBody>
      </p:sp>
      <p:sp>
        <p:nvSpPr>
          <p:cNvPr id="4" name="Slide Number Placeholder 3"/>
          <p:cNvSpPr>
            <a:spLocks noGrp="1"/>
          </p:cNvSpPr>
          <p:nvPr>
            <p:ph type="sldNum" sz="quarter" idx="10"/>
          </p:nvPr>
        </p:nvSpPr>
        <p:spPr/>
        <p:txBody>
          <a:bodyPr/>
          <a:lstStyle/>
          <a:p>
            <a:fld id="{75986925-9912-493F-8EEF-6986EF3C92A6}" type="slidenum">
              <a:rPr lang="en-GB" smtClean="0"/>
              <a:t>52</a:t>
            </a:fld>
            <a:endParaRPr lang="en-GB"/>
          </a:p>
        </p:txBody>
      </p:sp>
    </p:spTree>
    <p:extLst>
      <p:ext uri="{BB962C8B-B14F-4D97-AF65-F5344CB8AC3E}">
        <p14:creationId xmlns:p14="http://schemas.microsoft.com/office/powerpoint/2010/main" val="28462529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S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F066CE4D-2A6C-439C-ACC1-184B3E4B1774}" type="datetimeFigureOut">
              <a:rPr lang="en-GB" smtClean="0"/>
              <a:t>22/01/2018</a:t>
            </a:fld>
            <a:endParaRPr lang="en-GB"/>
          </a:p>
        </p:txBody>
      </p:sp>
      <p:sp>
        <p:nvSpPr>
          <p:cNvPr id="5" name="Footer Placeholder 4"/>
          <p:cNvSpPr>
            <a:spLocks noGrp="1"/>
          </p:cNvSpPr>
          <p:nvPr>
            <p:ph type="ftr" sz="quarter" idx="11"/>
          </p:nvPr>
        </p:nvSpPr>
        <p:spPr>
          <a:xfrm>
            <a:off x="1921934" y="5054602"/>
            <a:ext cx="4064860" cy="279400"/>
          </a:xfrm>
        </p:spPr>
        <p:txBody>
          <a:bodyPr/>
          <a:lstStyle/>
          <a:p>
            <a:endParaRPr lang="en-GB"/>
          </a:p>
        </p:txBody>
      </p:sp>
      <p:sp>
        <p:nvSpPr>
          <p:cNvPr id="6" name="Slide Number Placeholder 5"/>
          <p:cNvSpPr>
            <a:spLocks noGrp="1"/>
          </p:cNvSpPr>
          <p:nvPr>
            <p:ph type="sldNum" sz="quarter" idx="12"/>
          </p:nvPr>
        </p:nvSpPr>
        <p:spPr>
          <a:xfrm>
            <a:off x="6817317" y="5054602"/>
            <a:ext cx="413483" cy="279400"/>
          </a:xfrm>
        </p:spPr>
        <p:txBody>
          <a:bodyPr/>
          <a:lstStyle/>
          <a:p>
            <a:fld id="{EBE61B33-8139-4D61-AB87-E61D7797C894}" type="slidenum">
              <a:rPr lang="en-GB" smtClean="0"/>
              <a:t>‹#›</a:t>
            </a:fld>
            <a:endParaRPr lang="en-GB"/>
          </a:p>
        </p:txBody>
      </p:sp>
      <p:cxnSp>
        <p:nvCxnSpPr>
          <p:cNvPr id="15" name="Straight Connector 14"/>
          <p:cNvCxnSpPr/>
          <p:nvPr/>
        </p:nvCxnSpPr>
        <p:spPr>
          <a:xfrm>
            <a:off x="2019825" y="3471329"/>
            <a:ext cx="511308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83242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6" y="2354670"/>
            <a:ext cx="659553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066CE4D-2A6C-439C-ACC1-184B3E4B1774}"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61B33-8139-4D61-AB87-E61D7797C894}" type="slidenum">
              <a:rPr lang="en-GB" smtClean="0"/>
              <a:t>‹#›</a:t>
            </a:fld>
            <a:endParaRPr lang="en-GB"/>
          </a:p>
        </p:txBody>
      </p:sp>
    </p:spTree>
    <p:extLst>
      <p:ext uri="{BB962C8B-B14F-4D97-AF65-F5344CB8AC3E}">
        <p14:creationId xmlns:p14="http://schemas.microsoft.com/office/powerpoint/2010/main" val="1427217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066CE4D-2A6C-439C-ACC1-184B3E4B1774}"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61B33-8139-4D61-AB87-E61D7797C894}" type="slidenum">
              <a:rPr lang="en-GB" smtClean="0"/>
              <a:t>‹#›</a:t>
            </a:fld>
            <a:endParaRPr lang="en-GB"/>
          </a:p>
        </p:txBody>
      </p:sp>
      <p:cxnSp>
        <p:nvCxnSpPr>
          <p:cNvPr id="31" name="Straight Connector 30"/>
          <p:cNvCxnSpPr/>
          <p:nvPr/>
        </p:nvCxnSpPr>
        <p:spPr>
          <a:xfrm>
            <a:off x="1278466" y="3599392"/>
            <a:ext cx="659553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64965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79576" y="2487168"/>
            <a:ext cx="3337560" cy="344728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066CE4D-2A6C-439C-ACC1-184B3E4B1774}"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E61B33-8139-4D61-AB87-E61D7797C894}" type="slidenum">
              <a:rPr lang="en-GB" smtClean="0"/>
              <a:t>‹#›</a:t>
            </a:fld>
            <a:endParaRPr lang="en-GB"/>
          </a:p>
        </p:txBody>
      </p:sp>
    </p:spTree>
    <p:extLst>
      <p:ext uri="{BB962C8B-B14F-4D97-AF65-F5344CB8AC3E}">
        <p14:creationId xmlns:p14="http://schemas.microsoft.com/office/powerpoint/2010/main" val="1352747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76868" y="3243262"/>
            <a:ext cx="3337560" cy="270662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1832" y="3243262"/>
            <a:ext cx="3337560" cy="270662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066CE4D-2A6C-439C-ACC1-184B3E4B1774}" type="datetimeFigureOut">
              <a:rPr lang="en-GB" smtClean="0"/>
              <a:t>22/01/2018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E61B33-8139-4D61-AB87-E61D7797C894}" type="slidenum">
              <a:rPr lang="en-GB" smtClean="0"/>
              <a:t>‹#›</a:t>
            </a:fld>
            <a:endParaRPr lang="en-GB"/>
          </a:p>
        </p:txBody>
      </p:sp>
      <p:cxnSp>
        <p:nvCxnSpPr>
          <p:cNvPr id="41" name="Straight Connector 40"/>
          <p:cNvCxnSpPr/>
          <p:nvPr/>
        </p:nvCxnSpPr>
        <p:spPr>
          <a:xfrm>
            <a:off x="1278466" y="235467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20257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066CE4D-2A6C-439C-ACC1-184B3E4B1774}" type="datetimeFigureOut">
              <a:rPr lang="en-GB" smtClean="0"/>
              <a:t>22/01/2018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E61B33-8139-4D61-AB87-E61D7797C894}" type="slidenum">
              <a:rPr lang="en-GB" smtClean="0"/>
              <a:t>‹#›</a:t>
            </a:fld>
            <a:endParaRPr lang="en-GB"/>
          </a:p>
        </p:txBody>
      </p:sp>
      <p:cxnSp>
        <p:nvCxnSpPr>
          <p:cNvPr id="14" name="Straight Connector 13"/>
          <p:cNvCxnSpPr/>
          <p:nvPr/>
        </p:nvCxnSpPr>
        <p:spPr>
          <a:xfrm>
            <a:off x="1278466" y="235467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46797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66CE4D-2A6C-439C-ACC1-184B3E4B1774}" type="datetimeFigureOut">
              <a:rPr lang="en-GB" smtClean="0"/>
              <a:t>22/01/2018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E61B33-8139-4D61-AB87-E61D7797C894}" type="slidenum">
              <a:rPr lang="en-GB" smtClean="0"/>
              <a:t>‹#›</a:t>
            </a:fld>
            <a:endParaRPr lang="en-GB"/>
          </a:p>
        </p:txBody>
      </p:sp>
    </p:spTree>
    <p:extLst>
      <p:ext uri="{BB962C8B-B14F-4D97-AF65-F5344CB8AC3E}">
        <p14:creationId xmlns:p14="http://schemas.microsoft.com/office/powerpoint/2010/main" val="944492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066CE4D-2A6C-439C-ACC1-184B3E4B1774}"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E61B33-8139-4D61-AB87-E61D7797C894}" type="slidenum">
              <a:rPr lang="en-GB" smtClean="0"/>
              <a:t>‹#›</a:t>
            </a:fld>
            <a:endParaRPr lang="en-GB"/>
          </a:p>
        </p:txBody>
      </p:sp>
      <p:cxnSp>
        <p:nvCxnSpPr>
          <p:cNvPr id="16" name="Straight Connector 15"/>
          <p:cNvCxnSpPr/>
          <p:nvPr/>
        </p:nvCxnSpPr>
        <p:spPr>
          <a:xfrm>
            <a:off x="1278466" y="2912533"/>
            <a:ext cx="233359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83017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5218221"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066CE4D-2A6C-439C-ACC1-184B3E4B1774}"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E61B33-8139-4D61-AB87-E61D7797C894}" type="slidenum">
              <a:rPr lang="en-GB" smtClean="0"/>
              <a:t>‹#›</a:t>
            </a:fld>
            <a:endParaRPr lang="en-GB"/>
          </a:p>
        </p:txBody>
      </p:sp>
    </p:spTree>
    <p:extLst>
      <p:ext uri="{BB962C8B-B14F-4D97-AF65-F5344CB8AC3E}">
        <p14:creationId xmlns:p14="http://schemas.microsoft.com/office/powerpoint/2010/main" val="18056951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066CE4D-2A6C-439C-ACC1-184B3E4B1774}" type="datetimeFigureOut">
              <a:rPr lang="en-GB" smtClean="0"/>
              <a:t>22/01/2018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E61B33-8139-4D61-AB87-E61D7797C894}" type="slidenum">
              <a:rPr lang="en-GB" smtClean="0"/>
              <a:t>‹#›</a:t>
            </a:fld>
            <a:endParaRPr lang="en-GB"/>
          </a:p>
        </p:txBody>
      </p:sp>
    </p:spTree>
    <p:extLst>
      <p:ext uri="{BB962C8B-B14F-4D97-AF65-F5344CB8AC3E}">
        <p14:creationId xmlns:p14="http://schemas.microsoft.com/office/powerpoint/2010/main" val="2007806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066CE4D-2A6C-439C-ACC1-184B3E4B1774}"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61B33-8139-4D61-AB87-E61D7797C894}" type="slidenum">
              <a:rPr lang="en-GB" smtClean="0"/>
              <a:t>‹#›</a:t>
            </a:fld>
            <a:endParaRPr lang="en-GB"/>
          </a:p>
        </p:txBody>
      </p:sp>
      <p:cxnSp>
        <p:nvCxnSpPr>
          <p:cNvPr id="15" name="Straight Connector 14"/>
          <p:cNvCxnSpPr/>
          <p:nvPr/>
        </p:nvCxnSpPr>
        <p:spPr>
          <a:xfrm>
            <a:off x="1278465" y="4140199"/>
            <a:ext cx="6606425"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177977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066CE4D-2A6C-439C-ACC1-184B3E4B1774}"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61B33-8139-4D61-AB87-E61D7797C894}" type="slidenum">
              <a:rPr lang="en-GB" smtClean="0"/>
              <a:t>‹#›</a:t>
            </a:fld>
            <a:endParaRPr lang="en-GB"/>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55700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066CE4D-2A6C-439C-ACC1-184B3E4B1774}"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61B33-8139-4D61-AB87-E61D7797C894}" type="slidenum">
              <a:rPr lang="en-GB" smtClean="0"/>
              <a:t>‹#›</a:t>
            </a:fld>
            <a:endParaRPr lang="en-GB"/>
          </a:p>
        </p:txBody>
      </p:sp>
    </p:spTree>
    <p:extLst>
      <p:ext uri="{BB962C8B-B14F-4D97-AF65-F5344CB8AC3E}">
        <p14:creationId xmlns:p14="http://schemas.microsoft.com/office/powerpoint/2010/main" val="23170461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066CE4D-2A6C-439C-ACC1-184B3E4B1774}"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61B33-8139-4D61-AB87-E61D7797C894}" type="slidenum">
              <a:rPr lang="en-GB" smtClean="0"/>
              <a:t>‹#›</a:t>
            </a:fld>
            <a:endParaRPr lang="en-GB"/>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404705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066CE4D-2A6C-439C-ACC1-184B3E4B1774}"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61B33-8139-4D61-AB87-E61D7797C894}" type="slidenum">
              <a:rPr lang="en-GB" smtClean="0"/>
              <a:t>‹#›</a:t>
            </a:fld>
            <a:endParaRPr lang="en-GB"/>
          </a:p>
        </p:txBody>
      </p:sp>
      <p:cxnSp>
        <p:nvCxnSpPr>
          <p:cNvPr id="15" name="Straight Connector 14"/>
          <p:cNvCxnSpPr/>
          <p:nvPr/>
        </p:nvCxnSpPr>
        <p:spPr>
          <a:xfrm>
            <a:off x="1278469" y="3429000"/>
            <a:ext cx="6606421"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101025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066CE4D-2A6C-439C-ACC1-184B3E4B1774}"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61B33-8139-4D61-AB87-E61D7797C894}" type="slidenum">
              <a:rPr lang="en-GB" smtClean="0"/>
              <a:t>‹#›</a:t>
            </a:fld>
            <a:endParaRPr lang="en-GB"/>
          </a:p>
        </p:txBody>
      </p:sp>
      <p:cxnSp>
        <p:nvCxnSpPr>
          <p:cNvPr id="14" name="Straight Connector 13"/>
          <p:cNvCxnSpPr/>
          <p:nvPr/>
        </p:nvCxnSpPr>
        <p:spPr>
          <a:xfrm>
            <a:off x="1278466" y="2354670"/>
            <a:ext cx="660642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167522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066CE4D-2A6C-439C-ACC1-184B3E4B1774}" type="datetimeFigureOut">
              <a:rPr lang="en-GB" smtClean="0"/>
              <a:t>22/01/2018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61B33-8139-4D61-AB87-E61D7797C894}" type="slidenum">
              <a:rPr lang="en-GB" smtClean="0"/>
              <a:t>‹#›</a:t>
            </a:fld>
            <a:endParaRPr lang="en-GB"/>
          </a:p>
        </p:txBody>
      </p:sp>
      <p:cxnSp>
        <p:nvCxnSpPr>
          <p:cNvPr id="14" name="Straight Connector 13"/>
          <p:cNvCxnSpPr/>
          <p:nvPr/>
        </p:nvCxnSpPr>
        <p:spPr>
          <a:xfrm>
            <a:off x="6245512" y="906873"/>
            <a:ext cx="0" cy="4968993"/>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74297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S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066CE4D-2A6C-439C-ACC1-184B3E4B1774}" type="datetimeFigureOut">
              <a:rPr lang="en-GB" smtClean="0"/>
              <a:t>22/01/2018</a:t>
            </a:fld>
            <a:endParaRPr lang="en-GB"/>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BE61B33-8139-4D61-AB87-E61D7797C894}" type="slidenum">
              <a:rPr lang="en-GB" smtClean="0"/>
              <a:t>‹#›</a:t>
            </a:fld>
            <a:endParaRPr lang="en-GB"/>
          </a:p>
        </p:txBody>
      </p:sp>
    </p:spTree>
    <p:extLst>
      <p:ext uri="{BB962C8B-B14F-4D97-AF65-F5344CB8AC3E}">
        <p14:creationId xmlns:p14="http://schemas.microsoft.com/office/powerpoint/2010/main" val="3568537732"/>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Applied Psychology</a:t>
            </a:r>
            <a:endParaRPr lang="en-GB" dirty="0"/>
          </a:p>
        </p:txBody>
      </p:sp>
      <p:sp>
        <p:nvSpPr>
          <p:cNvPr id="3" name="Subtitle 2"/>
          <p:cNvSpPr>
            <a:spLocks noGrp="1"/>
          </p:cNvSpPr>
          <p:nvPr>
            <p:ph type="subTitle" idx="1"/>
          </p:nvPr>
        </p:nvSpPr>
        <p:spPr/>
        <p:txBody>
          <a:bodyPr>
            <a:noAutofit/>
          </a:bodyPr>
          <a:lstStyle/>
          <a:p>
            <a:r>
              <a:rPr lang="en-GB" sz="2400" dirty="0" smtClean="0"/>
              <a:t>Lecture 4: Psychology at Work</a:t>
            </a:r>
          </a:p>
          <a:p>
            <a:endParaRPr lang="en-GB" sz="2400" dirty="0" smtClean="0"/>
          </a:p>
          <a:p>
            <a:r>
              <a:rPr lang="en-GB" sz="2400" dirty="0" smtClean="0"/>
              <a:t>Stacey Coleman</a:t>
            </a:r>
            <a:endParaRPr lang="en-GB" sz="2400" dirty="0"/>
          </a:p>
        </p:txBody>
      </p:sp>
    </p:spTree>
    <p:extLst>
      <p:ext uri="{BB962C8B-B14F-4D97-AF65-F5344CB8AC3E}">
        <p14:creationId xmlns:p14="http://schemas.microsoft.com/office/powerpoint/2010/main" val="4142480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normAutofit fontScale="92500"/>
          </a:bodyPr>
          <a:lstStyle/>
          <a:p>
            <a:r>
              <a:rPr lang="en-GB" dirty="0"/>
              <a:t>Introduce the discipline of Occupational Psychology</a:t>
            </a:r>
          </a:p>
          <a:p>
            <a:r>
              <a:rPr lang="en-GB" dirty="0"/>
              <a:t>Evaluate different methods of recruitment and selection</a:t>
            </a:r>
          </a:p>
          <a:p>
            <a:r>
              <a:rPr lang="en-GB" dirty="0"/>
              <a:t>Describe employed life as an employment life cycle, with focus on critical stages</a:t>
            </a:r>
          </a:p>
          <a:p>
            <a:pPr lvl="1"/>
            <a:r>
              <a:rPr lang="en-GB" dirty="0"/>
              <a:t>This lecture will focus on induction; specifically, recruitment and </a:t>
            </a:r>
            <a:r>
              <a:rPr lang="en-GB" dirty="0" smtClean="0"/>
              <a:t>selection</a:t>
            </a:r>
          </a:p>
          <a:p>
            <a:r>
              <a:rPr lang="en-GB" dirty="0" smtClean="0"/>
              <a:t>Introduce aspects of preparation and training for different roles as part of the employed life cycle</a:t>
            </a:r>
            <a:endParaRPr lang="en-GB" dirty="0"/>
          </a:p>
          <a:p>
            <a:endParaRPr lang="en-GB" dirty="0"/>
          </a:p>
        </p:txBody>
      </p:sp>
    </p:spTree>
    <p:extLst>
      <p:ext uri="{BB962C8B-B14F-4D97-AF65-F5344CB8AC3E}">
        <p14:creationId xmlns:p14="http://schemas.microsoft.com/office/powerpoint/2010/main" val="2509986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Occupational Psychology?</a:t>
            </a:r>
            <a:endParaRPr lang="en-GB" dirty="0"/>
          </a:p>
        </p:txBody>
      </p:sp>
      <p:pic>
        <p:nvPicPr>
          <p:cNvPr id="5" name="Content Placeholder 4"/>
          <p:cNvPicPr>
            <a:picLocks noGrp="1" noChangeAspect="1"/>
          </p:cNvPicPr>
          <p:nvPr>
            <p:ph idx="1"/>
          </p:nvPr>
        </p:nvPicPr>
        <p:blipFill>
          <a:blip r:embed="rId2"/>
          <a:stretch>
            <a:fillRect/>
          </a:stretch>
        </p:blipFill>
        <p:spPr>
          <a:xfrm>
            <a:off x="3018308" y="2617407"/>
            <a:ext cx="3115850" cy="3115850"/>
          </a:xfrm>
          <a:prstGeom prst="rect">
            <a:avLst/>
          </a:prstGeom>
        </p:spPr>
      </p:pic>
    </p:spTree>
    <p:extLst>
      <p:ext uri="{BB962C8B-B14F-4D97-AF65-F5344CB8AC3E}">
        <p14:creationId xmlns:p14="http://schemas.microsoft.com/office/powerpoint/2010/main" val="377672364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Occupational Psychology?</a:t>
            </a:r>
            <a:endParaRPr lang="en-GB" dirty="0"/>
          </a:p>
        </p:txBody>
      </p:sp>
      <p:sp>
        <p:nvSpPr>
          <p:cNvPr id="4" name="Shape 97"/>
          <p:cNvSpPr/>
          <p:nvPr/>
        </p:nvSpPr>
        <p:spPr>
          <a:xfrm>
            <a:off x="729584" y="2549938"/>
            <a:ext cx="2010883" cy="1440160"/>
          </a:xfrm>
          <a:prstGeom prst="roundRect">
            <a:avLst>
              <a:gd name="adj" fmla="val 16667"/>
            </a:avLst>
          </a:prstGeom>
          <a:noFill/>
          <a:ln w="38100" cap="flat" cmpd="sng">
            <a:solidFill>
              <a:schemeClr val="accent1">
                <a:lumMod val="75000"/>
              </a:schemeClr>
            </a:solidFill>
            <a:prstDash val="solid"/>
            <a:round/>
            <a:headEnd type="none" w="med" len="med"/>
            <a:tailEnd type="none" w="med" len="med"/>
          </a:ln>
        </p:spPr>
        <p:txBody>
          <a:bodyPr lIns="91425" tIns="45700" rIns="91425" bIns="45700" anchor="ctr" anchorCtr="0">
            <a:noAutofit/>
          </a:bodyPr>
          <a:lstStyle/>
          <a:p>
            <a:pPr algn="ctr">
              <a:buSzPct val="25000"/>
            </a:pPr>
            <a:r>
              <a:rPr lang="en-GB" dirty="0">
                <a:solidFill>
                  <a:schemeClr val="dk1"/>
                </a:solidFill>
                <a:latin typeface="Calibri"/>
                <a:ea typeface="Calibri"/>
                <a:cs typeface="Calibri"/>
                <a:sym typeface="Calibri"/>
              </a:rPr>
              <a:t>Area of applied psychology relating to people at work</a:t>
            </a:r>
          </a:p>
        </p:txBody>
      </p:sp>
      <p:sp>
        <p:nvSpPr>
          <p:cNvPr id="5" name="Shape 98"/>
          <p:cNvSpPr/>
          <p:nvPr/>
        </p:nvSpPr>
        <p:spPr>
          <a:xfrm>
            <a:off x="3351423" y="2549938"/>
            <a:ext cx="2448271" cy="1440160"/>
          </a:xfrm>
          <a:prstGeom prst="roundRect">
            <a:avLst>
              <a:gd name="adj" fmla="val 16667"/>
            </a:avLst>
          </a:prstGeom>
          <a:noFill/>
          <a:ln w="38100" cap="flat" cmpd="sng">
            <a:solidFill>
              <a:schemeClr val="accent1">
                <a:lumMod val="75000"/>
              </a:schemeClr>
            </a:solidFill>
            <a:prstDash val="solid"/>
            <a:round/>
            <a:headEnd type="none" w="med" len="med"/>
            <a:tailEnd type="none" w="med" len="med"/>
          </a:ln>
        </p:spPr>
        <p:txBody>
          <a:bodyPr lIns="91425" tIns="45700" rIns="91425" bIns="45700" anchor="ctr" anchorCtr="0">
            <a:noAutofit/>
          </a:bodyPr>
          <a:lstStyle/>
          <a:p>
            <a:pPr algn="ctr">
              <a:buSzPct val="25000"/>
            </a:pPr>
            <a:r>
              <a:rPr lang="en-GB" dirty="0">
                <a:solidFill>
                  <a:schemeClr val="dk1"/>
                </a:solidFill>
                <a:latin typeface="Calibri"/>
                <a:ea typeface="Calibri"/>
                <a:cs typeface="Calibri"/>
                <a:sym typeface="Calibri"/>
              </a:rPr>
              <a:t>Concerned with human behaviour in work and organisational settings</a:t>
            </a:r>
          </a:p>
        </p:txBody>
      </p:sp>
      <p:sp>
        <p:nvSpPr>
          <p:cNvPr id="6" name="Shape 99"/>
          <p:cNvSpPr/>
          <p:nvPr/>
        </p:nvSpPr>
        <p:spPr>
          <a:xfrm>
            <a:off x="6556523" y="2551559"/>
            <a:ext cx="2010883" cy="1440160"/>
          </a:xfrm>
          <a:prstGeom prst="roundRect">
            <a:avLst>
              <a:gd name="adj" fmla="val 16667"/>
            </a:avLst>
          </a:prstGeom>
          <a:noFill/>
          <a:ln w="38100" cap="flat" cmpd="sng">
            <a:solidFill>
              <a:schemeClr val="accent1">
                <a:lumMod val="75000"/>
              </a:schemeClr>
            </a:solidFill>
            <a:prstDash val="solid"/>
            <a:round/>
            <a:headEnd type="none" w="med" len="med"/>
            <a:tailEnd type="none" w="med" len="med"/>
          </a:ln>
        </p:spPr>
        <p:txBody>
          <a:bodyPr lIns="91425" tIns="45700" rIns="91425" bIns="45700" anchor="ctr" anchorCtr="0">
            <a:noAutofit/>
          </a:bodyPr>
          <a:lstStyle/>
          <a:p>
            <a:pPr algn="ctr">
              <a:buSzPct val="25000"/>
            </a:pPr>
            <a:r>
              <a:rPr lang="en-GB" dirty="0">
                <a:solidFill>
                  <a:schemeClr val="dk1"/>
                </a:solidFill>
                <a:latin typeface="Calibri"/>
                <a:ea typeface="Calibri"/>
                <a:cs typeface="Calibri"/>
                <a:sym typeface="Calibri"/>
              </a:rPr>
              <a:t>BPS – </a:t>
            </a:r>
            <a:r>
              <a:rPr lang="en-GB" i="1" dirty="0">
                <a:solidFill>
                  <a:schemeClr val="dk1"/>
                </a:solidFill>
                <a:latin typeface="Calibri"/>
                <a:ea typeface="Calibri"/>
                <a:cs typeface="Calibri"/>
                <a:sym typeface="Calibri"/>
              </a:rPr>
              <a:t>Applying the science of psychology to people at work</a:t>
            </a:r>
          </a:p>
        </p:txBody>
      </p:sp>
      <p:sp>
        <p:nvSpPr>
          <p:cNvPr id="7" name="Shape 100"/>
          <p:cNvSpPr/>
          <p:nvPr/>
        </p:nvSpPr>
        <p:spPr>
          <a:xfrm>
            <a:off x="2582283" y="4719927"/>
            <a:ext cx="4101786" cy="1440160"/>
          </a:xfrm>
          <a:prstGeom prst="roundRect">
            <a:avLst>
              <a:gd name="adj" fmla="val 16667"/>
            </a:avLst>
          </a:prstGeom>
          <a:noFill/>
          <a:ln w="38100" cap="flat" cmpd="sng">
            <a:solidFill>
              <a:schemeClr val="accent1">
                <a:lumMod val="75000"/>
              </a:schemeClr>
            </a:solidFill>
            <a:prstDash val="solid"/>
            <a:round/>
            <a:headEnd type="none" w="med" len="med"/>
            <a:tailEnd type="none" w="med" len="med"/>
          </a:ln>
        </p:spPr>
        <p:txBody>
          <a:bodyPr lIns="91425" tIns="45700" rIns="91425" bIns="45700" anchor="ctr" anchorCtr="0">
            <a:noAutofit/>
          </a:bodyPr>
          <a:lstStyle/>
          <a:p>
            <a:pPr algn="ctr">
              <a:buSzPct val="25000"/>
            </a:pPr>
            <a:r>
              <a:rPr lang="en-GB" dirty="0">
                <a:solidFill>
                  <a:schemeClr val="dk1"/>
                </a:solidFill>
                <a:latin typeface="Calibri"/>
                <a:ea typeface="Calibri"/>
                <a:cs typeface="Calibri"/>
                <a:sym typeface="Calibri"/>
              </a:rPr>
              <a:t>Increasing exploration of the links between work and non-work (Borough &amp; O’Driscoll, 2010)</a:t>
            </a:r>
          </a:p>
        </p:txBody>
      </p:sp>
    </p:spTree>
    <p:extLst>
      <p:ext uri="{BB962C8B-B14F-4D97-AF65-F5344CB8AC3E}">
        <p14:creationId xmlns:p14="http://schemas.microsoft.com/office/powerpoint/2010/main" val="2633724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a:t>
            </a:r>
            <a:endParaRPr lang="en-GB" dirty="0"/>
          </a:p>
        </p:txBody>
      </p:sp>
      <p:sp>
        <p:nvSpPr>
          <p:cNvPr id="3" name="Content Placeholder 2"/>
          <p:cNvSpPr>
            <a:spLocks noGrp="1"/>
          </p:cNvSpPr>
          <p:nvPr>
            <p:ph idx="1"/>
          </p:nvPr>
        </p:nvSpPr>
        <p:spPr/>
        <p:txBody>
          <a:bodyPr>
            <a:normAutofit lnSpcReduction="10000"/>
          </a:bodyPr>
          <a:lstStyle/>
          <a:p>
            <a:r>
              <a:rPr lang="en-GB" dirty="0"/>
              <a:t>Occupational psychology takes concepts, theories and techniques from many sub-disciplines and APPLIES these to the workplace </a:t>
            </a:r>
          </a:p>
          <a:p>
            <a:pPr lvl="1"/>
            <a:r>
              <a:rPr lang="en-GB" dirty="0"/>
              <a:t>Social, cognitive, developmental, </a:t>
            </a:r>
            <a:r>
              <a:rPr lang="en-GB" dirty="0" err="1"/>
              <a:t>etc</a:t>
            </a:r>
            <a:endParaRPr lang="en-GB" dirty="0"/>
          </a:p>
          <a:p>
            <a:endParaRPr lang="en-GB" dirty="0"/>
          </a:p>
          <a:p>
            <a:r>
              <a:rPr lang="en-GB" dirty="0"/>
              <a:t>This discipline will be covered in far more detail next year in your Occupational Psychology module – this is a very brief introduction to the world of </a:t>
            </a:r>
            <a:r>
              <a:rPr lang="en-GB" dirty="0" err="1"/>
              <a:t>occ</a:t>
            </a:r>
            <a:r>
              <a:rPr lang="en-GB" dirty="0"/>
              <a:t> psych!</a:t>
            </a:r>
          </a:p>
        </p:txBody>
      </p:sp>
    </p:spTree>
    <p:extLst>
      <p:ext uri="{BB962C8B-B14F-4D97-AF65-F5344CB8AC3E}">
        <p14:creationId xmlns:p14="http://schemas.microsoft.com/office/powerpoint/2010/main" val="429258177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Brief History Lesson…</a:t>
            </a:r>
            <a:endParaRPr lang="en-GB" dirty="0"/>
          </a:p>
        </p:txBody>
      </p:sp>
      <p:sp>
        <p:nvSpPr>
          <p:cNvPr id="3" name="Content Placeholder 2"/>
          <p:cNvSpPr>
            <a:spLocks noGrp="1"/>
          </p:cNvSpPr>
          <p:nvPr>
            <p:ph idx="1"/>
          </p:nvPr>
        </p:nvSpPr>
        <p:spPr/>
        <p:txBody>
          <a:bodyPr/>
          <a:lstStyle/>
          <a:p>
            <a:r>
              <a:rPr lang="en-GB" dirty="0"/>
              <a:t>Occupational psychology was mainly about the study of individual differences</a:t>
            </a:r>
          </a:p>
          <a:p>
            <a:endParaRPr lang="en-GB" dirty="0"/>
          </a:p>
          <a:p>
            <a:r>
              <a:rPr lang="en-GB" dirty="0"/>
              <a:t>Emphasis on investigating and explaining attributes that relate to performance at work, such as abilities, skills, traits and personality of a person</a:t>
            </a:r>
          </a:p>
          <a:p>
            <a:pPr lvl="1"/>
            <a:r>
              <a:rPr lang="en-GB" dirty="0"/>
              <a:t>E.g., productivity, creativity and performance</a:t>
            </a:r>
          </a:p>
          <a:p>
            <a:endParaRPr lang="en-GB" dirty="0"/>
          </a:p>
        </p:txBody>
      </p:sp>
    </p:spTree>
    <p:extLst>
      <p:ext uri="{BB962C8B-B14F-4D97-AF65-F5344CB8AC3E}">
        <p14:creationId xmlns:p14="http://schemas.microsoft.com/office/powerpoint/2010/main" val="60561563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Wave 2"/>
          <p:cNvSpPr/>
          <p:nvPr/>
        </p:nvSpPr>
        <p:spPr>
          <a:xfrm>
            <a:off x="2502408" y="2667000"/>
            <a:ext cx="3852672" cy="1536192"/>
          </a:xfrm>
          <a:prstGeom prst="wave">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t>Questions asked by Occupational Psychologists</a:t>
            </a:r>
            <a:endParaRPr lang="en-GB" sz="2400" b="1" dirty="0"/>
          </a:p>
        </p:txBody>
      </p:sp>
      <p:sp>
        <p:nvSpPr>
          <p:cNvPr id="4" name="Rounded Rectangular Callout 3"/>
          <p:cNvSpPr/>
          <p:nvPr/>
        </p:nvSpPr>
        <p:spPr>
          <a:xfrm>
            <a:off x="426720" y="420624"/>
            <a:ext cx="2182368" cy="1776984"/>
          </a:xfrm>
          <a:prstGeom prst="wedgeRoundRectCallout">
            <a:avLst>
              <a:gd name="adj1" fmla="val 39502"/>
              <a:gd name="adj2" fmla="val 7141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1">
                    <a:lumMod val="50000"/>
                  </a:schemeClr>
                </a:solidFill>
              </a:rPr>
              <a:t>What is the best way to select people to work in jobs?</a:t>
            </a:r>
            <a:endParaRPr lang="en-GB" b="1" dirty="0">
              <a:solidFill>
                <a:schemeClr val="accent1">
                  <a:lumMod val="50000"/>
                </a:schemeClr>
              </a:solidFill>
            </a:endParaRPr>
          </a:p>
        </p:txBody>
      </p:sp>
      <p:sp>
        <p:nvSpPr>
          <p:cNvPr id="5" name="Rounded Rectangular Callout 4"/>
          <p:cNvSpPr/>
          <p:nvPr/>
        </p:nvSpPr>
        <p:spPr>
          <a:xfrm>
            <a:off x="3203448" y="544068"/>
            <a:ext cx="2798064" cy="1219200"/>
          </a:xfrm>
          <a:prstGeom prst="wedgeRoundRectCallout">
            <a:avLst>
              <a:gd name="adj1" fmla="val -8633"/>
              <a:gd name="adj2" fmla="val 12650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1">
                    <a:lumMod val="50000"/>
                  </a:schemeClr>
                </a:solidFill>
              </a:rPr>
              <a:t>How can people to motivated to work to their highest level?</a:t>
            </a:r>
            <a:endParaRPr lang="en-GB" b="1" dirty="0">
              <a:solidFill>
                <a:schemeClr val="accent1">
                  <a:lumMod val="50000"/>
                </a:schemeClr>
              </a:solidFill>
            </a:endParaRPr>
          </a:p>
        </p:txBody>
      </p:sp>
      <p:sp>
        <p:nvSpPr>
          <p:cNvPr id="6" name="Rounded Rectangular Callout 5"/>
          <p:cNvSpPr/>
          <p:nvPr/>
        </p:nvSpPr>
        <p:spPr>
          <a:xfrm>
            <a:off x="3054096" y="5106924"/>
            <a:ext cx="2749296" cy="1219200"/>
          </a:xfrm>
          <a:prstGeom prst="wedgeRoundRectCallout">
            <a:avLst>
              <a:gd name="adj1" fmla="val 37334"/>
              <a:gd name="adj2" fmla="val -11850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1">
                    <a:lumMod val="50000"/>
                  </a:schemeClr>
                </a:solidFill>
              </a:rPr>
              <a:t>How does stress arise in individuals in a work environment?</a:t>
            </a:r>
            <a:endParaRPr lang="en-GB" b="1" dirty="0">
              <a:solidFill>
                <a:schemeClr val="accent1">
                  <a:lumMod val="50000"/>
                </a:schemeClr>
              </a:solidFill>
            </a:endParaRPr>
          </a:p>
        </p:txBody>
      </p:sp>
      <p:sp>
        <p:nvSpPr>
          <p:cNvPr id="7" name="Right Arrow 6"/>
          <p:cNvSpPr/>
          <p:nvPr/>
        </p:nvSpPr>
        <p:spPr>
          <a:xfrm>
            <a:off x="6001512" y="5478780"/>
            <a:ext cx="630936" cy="4754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ounded Rectangle 7"/>
          <p:cNvSpPr/>
          <p:nvPr/>
        </p:nvSpPr>
        <p:spPr>
          <a:xfrm>
            <a:off x="6632448" y="4966716"/>
            <a:ext cx="2042160" cy="1499616"/>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solidFill>
                  <a:schemeClr val="accent1">
                    <a:lumMod val="50000"/>
                  </a:schemeClr>
                </a:solidFill>
              </a:rPr>
              <a:t>Why should we be concerned?</a:t>
            </a:r>
          </a:p>
          <a:p>
            <a:pPr algn="ctr"/>
            <a:r>
              <a:rPr lang="en-GB" i="1" dirty="0" smtClean="0">
                <a:solidFill>
                  <a:schemeClr val="accent1">
                    <a:lumMod val="50000"/>
                  </a:schemeClr>
                </a:solidFill>
              </a:rPr>
              <a:t>How can this be treated?</a:t>
            </a:r>
            <a:endParaRPr lang="en-GB" i="1" dirty="0">
              <a:solidFill>
                <a:schemeClr val="accent1">
                  <a:lumMod val="50000"/>
                </a:schemeClr>
              </a:solidFill>
            </a:endParaRPr>
          </a:p>
        </p:txBody>
      </p:sp>
      <p:sp>
        <p:nvSpPr>
          <p:cNvPr id="9" name="Rounded Rectangular Callout 8"/>
          <p:cNvSpPr/>
          <p:nvPr/>
        </p:nvSpPr>
        <p:spPr>
          <a:xfrm>
            <a:off x="6466332" y="580644"/>
            <a:ext cx="1545336" cy="1219200"/>
          </a:xfrm>
          <a:prstGeom prst="wedgeRoundRectCallout">
            <a:avLst>
              <a:gd name="adj1" fmla="val -80428"/>
              <a:gd name="adj2" fmla="val 13150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1">
                    <a:lumMod val="50000"/>
                  </a:schemeClr>
                </a:solidFill>
              </a:rPr>
              <a:t>Does job satisfaction matter?</a:t>
            </a:r>
            <a:endParaRPr lang="en-GB" b="1" dirty="0">
              <a:solidFill>
                <a:schemeClr val="accent1">
                  <a:lumMod val="50000"/>
                </a:schemeClr>
              </a:solidFill>
            </a:endParaRPr>
          </a:p>
        </p:txBody>
      </p:sp>
      <p:sp>
        <p:nvSpPr>
          <p:cNvPr id="10" name="Rounded Rectangular Callout 9"/>
          <p:cNvSpPr/>
          <p:nvPr/>
        </p:nvSpPr>
        <p:spPr>
          <a:xfrm>
            <a:off x="542544" y="2599944"/>
            <a:ext cx="1542288" cy="1670304"/>
          </a:xfrm>
          <a:prstGeom prst="wedgeRoundRectCallout">
            <a:avLst>
              <a:gd name="adj1" fmla="val 71924"/>
              <a:gd name="adj2" fmla="val -174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1">
                    <a:lumMod val="50000"/>
                  </a:schemeClr>
                </a:solidFill>
              </a:rPr>
              <a:t>What effect does technology have on occupations</a:t>
            </a:r>
            <a:endParaRPr lang="en-GB" b="1" dirty="0">
              <a:solidFill>
                <a:schemeClr val="accent1">
                  <a:lumMod val="50000"/>
                </a:schemeClr>
              </a:solidFill>
            </a:endParaRPr>
          </a:p>
        </p:txBody>
      </p:sp>
      <p:sp>
        <p:nvSpPr>
          <p:cNvPr id="11" name="Right Arrow 10"/>
          <p:cNvSpPr/>
          <p:nvPr/>
        </p:nvSpPr>
        <p:spPr>
          <a:xfrm rot="5400000">
            <a:off x="7338060" y="1972818"/>
            <a:ext cx="630936" cy="4754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ounded Rectangle 11"/>
          <p:cNvSpPr/>
          <p:nvPr/>
        </p:nvSpPr>
        <p:spPr>
          <a:xfrm>
            <a:off x="6886956" y="2585466"/>
            <a:ext cx="1787652" cy="1499616"/>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solidFill>
                  <a:schemeClr val="accent1">
                    <a:lumMod val="50000"/>
                  </a:schemeClr>
                </a:solidFill>
              </a:rPr>
              <a:t>If so, what are the main factors in ensuring good job satisfaction?</a:t>
            </a:r>
            <a:endParaRPr lang="en-GB" i="1" dirty="0">
              <a:solidFill>
                <a:schemeClr val="accent1">
                  <a:lumMod val="50000"/>
                </a:schemeClr>
              </a:solidFill>
            </a:endParaRPr>
          </a:p>
        </p:txBody>
      </p:sp>
      <p:sp>
        <p:nvSpPr>
          <p:cNvPr id="13" name="Rounded Rectangle 12"/>
          <p:cNvSpPr/>
          <p:nvPr/>
        </p:nvSpPr>
        <p:spPr>
          <a:xfrm>
            <a:off x="851916" y="4817364"/>
            <a:ext cx="1787652" cy="1499616"/>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solidFill>
                  <a:schemeClr val="accent1">
                    <a:lumMod val="50000"/>
                  </a:schemeClr>
                </a:solidFill>
              </a:rPr>
              <a:t>Has this changed work and roles?</a:t>
            </a:r>
          </a:p>
          <a:p>
            <a:pPr algn="ctr"/>
            <a:r>
              <a:rPr lang="en-GB" i="1" dirty="0" smtClean="0">
                <a:solidFill>
                  <a:schemeClr val="accent1">
                    <a:lumMod val="50000"/>
                  </a:schemeClr>
                </a:solidFill>
              </a:rPr>
              <a:t>What are the costs and benefits?</a:t>
            </a:r>
            <a:endParaRPr lang="en-GB" i="1" dirty="0">
              <a:solidFill>
                <a:schemeClr val="accent1">
                  <a:lumMod val="50000"/>
                </a:schemeClr>
              </a:solidFill>
            </a:endParaRPr>
          </a:p>
        </p:txBody>
      </p:sp>
      <p:sp>
        <p:nvSpPr>
          <p:cNvPr id="14" name="Right Arrow 13"/>
          <p:cNvSpPr/>
          <p:nvPr/>
        </p:nvSpPr>
        <p:spPr>
          <a:xfrm rot="5400000">
            <a:off x="1317879" y="4306062"/>
            <a:ext cx="380238" cy="4754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37825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anim calcmode="lin" valueType="num">
                                      <p:cBhvr>
                                        <p:cTn id="22" dur="1000" fill="hold"/>
                                        <p:tgtEl>
                                          <p:spTgt spid="9"/>
                                        </p:tgtEl>
                                        <p:attrNameLst>
                                          <p:attrName>ppt_x</p:attrName>
                                        </p:attrNameLst>
                                      </p:cBhvr>
                                      <p:tavLst>
                                        <p:tav tm="0">
                                          <p:val>
                                            <p:strVal val="#ppt_x"/>
                                          </p:val>
                                        </p:tav>
                                        <p:tav tm="100000">
                                          <p:val>
                                            <p:strVal val="#ppt_x"/>
                                          </p:val>
                                        </p:tav>
                                      </p:tavLst>
                                    </p:anim>
                                    <p:anim calcmode="lin" valueType="num">
                                      <p:cBhvr>
                                        <p:cTn id="23" dur="1000" fill="hold"/>
                                        <p:tgtEl>
                                          <p:spTgt spid="9"/>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1000"/>
                                        <p:tgtEl>
                                          <p:spTgt spid="12"/>
                                        </p:tgtEl>
                                      </p:cBhvr>
                                    </p:animEffect>
                                    <p:anim calcmode="lin" valueType="num">
                                      <p:cBhvr>
                                        <p:cTn id="32" dur="1000" fill="hold"/>
                                        <p:tgtEl>
                                          <p:spTgt spid="12"/>
                                        </p:tgtEl>
                                        <p:attrNameLst>
                                          <p:attrName>ppt_x</p:attrName>
                                        </p:attrNameLst>
                                      </p:cBhvr>
                                      <p:tavLst>
                                        <p:tav tm="0">
                                          <p:val>
                                            <p:strVal val="#ppt_x"/>
                                          </p:val>
                                        </p:tav>
                                        <p:tav tm="100000">
                                          <p:val>
                                            <p:strVal val="#ppt_x"/>
                                          </p:val>
                                        </p:tav>
                                      </p:tavLst>
                                    </p:anim>
                                    <p:anim calcmode="lin" valueType="num">
                                      <p:cBhvr>
                                        <p:cTn id="3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10"/>
                                        </p:tgtEl>
                                        <p:attrNameLst>
                                          <p:attrName>style.visibility</p:attrName>
                                        </p:attrNameLst>
                                      </p:cBhvr>
                                      <p:to>
                                        <p:strVal val="visible"/>
                                      </p:to>
                                    </p:set>
                                    <p:animEffect transition="in" filter="fade">
                                      <p:cBhvr>
                                        <p:cTn id="38" dur="1000"/>
                                        <p:tgtEl>
                                          <p:spTgt spid="10"/>
                                        </p:tgtEl>
                                      </p:cBhvr>
                                    </p:animEffect>
                                    <p:anim calcmode="lin" valueType="num">
                                      <p:cBhvr>
                                        <p:cTn id="39" dur="1000" fill="hold"/>
                                        <p:tgtEl>
                                          <p:spTgt spid="10"/>
                                        </p:tgtEl>
                                        <p:attrNameLst>
                                          <p:attrName>ppt_x</p:attrName>
                                        </p:attrNameLst>
                                      </p:cBhvr>
                                      <p:tavLst>
                                        <p:tav tm="0">
                                          <p:val>
                                            <p:strVal val="#ppt_x"/>
                                          </p:val>
                                        </p:tav>
                                        <p:tav tm="100000">
                                          <p:val>
                                            <p:strVal val="#ppt_x"/>
                                          </p:val>
                                        </p:tav>
                                      </p:tavLst>
                                    </p:anim>
                                    <p:anim calcmode="lin" valueType="num">
                                      <p:cBhvr>
                                        <p:cTn id="40" dur="1000" fill="hold"/>
                                        <p:tgtEl>
                                          <p:spTgt spid="10"/>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fade">
                                      <p:cBhvr>
                                        <p:cTn id="43" dur="1000"/>
                                        <p:tgtEl>
                                          <p:spTgt spid="14"/>
                                        </p:tgtEl>
                                      </p:cBhvr>
                                    </p:animEffect>
                                    <p:anim calcmode="lin" valueType="num">
                                      <p:cBhvr>
                                        <p:cTn id="44" dur="1000" fill="hold"/>
                                        <p:tgtEl>
                                          <p:spTgt spid="14"/>
                                        </p:tgtEl>
                                        <p:attrNameLst>
                                          <p:attrName>ppt_x</p:attrName>
                                        </p:attrNameLst>
                                      </p:cBhvr>
                                      <p:tavLst>
                                        <p:tav tm="0">
                                          <p:val>
                                            <p:strVal val="#ppt_x"/>
                                          </p:val>
                                        </p:tav>
                                        <p:tav tm="100000">
                                          <p:val>
                                            <p:strVal val="#ppt_x"/>
                                          </p:val>
                                        </p:tav>
                                      </p:tavLst>
                                    </p:anim>
                                    <p:anim calcmode="lin" valueType="num">
                                      <p:cBhvr>
                                        <p:cTn id="45" dur="1000" fill="hold"/>
                                        <p:tgtEl>
                                          <p:spTgt spid="14"/>
                                        </p:tgtEl>
                                        <p:attrNameLst>
                                          <p:attrName>ppt_y</p:attrName>
                                        </p:attrNameLst>
                                      </p:cBhvr>
                                      <p:tavLst>
                                        <p:tav tm="0">
                                          <p:val>
                                            <p:strVal val="#ppt_y+.1"/>
                                          </p:val>
                                        </p:tav>
                                        <p:tav tm="100000">
                                          <p:val>
                                            <p:strVal val="#ppt_y"/>
                                          </p:val>
                                        </p:tav>
                                      </p:tavLst>
                                    </p:anim>
                                  </p:childTnLst>
                                </p:cTn>
                              </p:par>
                              <p:par>
                                <p:cTn id="46" presetID="42" presetClass="entr" presetSubtype="0" fill="hold" grpId="0" nodeType="withEffect">
                                  <p:stCondLst>
                                    <p:cond delay="0"/>
                                  </p:stCondLst>
                                  <p:childTnLst>
                                    <p:set>
                                      <p:cBhvr>
                                        <p:cTn id="47" dur="1" fill="hold">
                                          <p:stCondLst>
                                            <p:cond delay="0"/>
                                          </p:stCondLst>
                                        </p:cTn>
                                        <p:tgtEl>
                                          <p:spTgt spid="13"/>
                                        </p:tgtEl>
                                        <p:attrNameLst>
                                          <p:attrName>style.visibility</p:attrName>
                                        </p:attrNameLst>
                                      </p:cBhvr>
                                      <p:to>
                                        <p:strVal val="visible"/>
                                      </p:to>
                                    </p:set>
                                    <p:animEffect transition="in" filter="fade">
                                      <p:cBhvr>
                                        <p:cTn id="48" dur="1000"/>
                                        <p:tgtEl>
                                          <p:spTgt spid="13"/>
                                        </p:tgtEl>
                                      </p:cBhvr>
                                    </p:animEffect>
                                    <p:anim calcmode="lin" valueType="num">
                                      <p:cBhvr>
                                        <p:cTn id="49" dur="1000" fill="hold"/>
                                        <p:tgtEl>
                                          <p:spTgt spid="13"/>
                                        </p:tgtEl>
                                        <p:attrNameLst>
                                          <p:attrName>ppt_x</p:attrName>
                                        </p:attrNameLst>
                                      </p:cBhvr>
                                      <p:tavLst>
                                        <p:tav tm="0">
                                          <p:val>
                                            <p:strVal val="#ppt_x"/>
                                          </p:val>
                                        </p:tav>
                                        <p:tav tm="100000">
                                          <p:val>
                                            <p:strVal val="#ppt_x"/>
                                          </p:val>
                                        </p:tav>
                                      </p:tavLst>
                                    </p:anim>
                                    <p:anim calcmode="lin" valueType="num">
                                      <p:cBhvr>
                                        <p:cTn id="50"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6"/>
                                        </p:tgtEl>
                                        <p:attrNameLst>
                                          <p:attrName>style.visibility</p:attrName>
                                        </p:attrNameLst>
                                      </p:cBhvr>
                                      <p:to>
                                        <p:strVal val="visible"/>
                                      </p:to>
                                    </p:set>
                                    <p:animEffect transition="in" filter="fade">
                                      <p:cBhvr>
                                        <p:cTn id="55" dur="1000"/>
                                        <p:tgtEl>
                                          <p:spTgt spid="6"/>
                                        </p:tgtEl>
                                      </p:cBhvr>
                                    </p:animEffect>
                                    <p:anim calcmode="lin" valueType="num">
                                      <p:cBhvr>
                                        <p:cTn id="56" dur="1000" fill="hold"/>
                                        <p:tgtEl>
                                          <p:spTgt spid="6"/>
                                        </p:tgtEl>
                                        <p:attrNameLst>
                                          <p:attrName>ppt_x</p:attrName>
                                        </p:attrNameLst>
                                      </p:cBhvr>
                                      <p:tavLst>
                                        <p:tav tm="0">
                                          <p:val>
                                            <p:strVal val="#ppt_x"/>
                                          </p:val>
                                        </p:tav>
                                        <p:tav tm="100000">
                                          <p:val>
                                            <p:strVal val="#ppt_x"/>
                                          </p:val>
                                        </p:tav>
                                      </p:tavLst>
                                    </p:anim>
                                    <p:anim calcmode="lin" valueType="num">
                                      <p:cBhvr>
                                        <p:cTn id="57" dur="1000" fill="hold"/>
                                        <p:tgtEl>
                                          <p:spTgt spid="6"/>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0"/>
                                  </p:stCondLst>
                                  <p:childTnLst>
                                    <p:set>
                                      <p:cBhvr>
                                        <p:cTn id="59" dur="1" fill="hold">
                                          <p:stCondLst>
                                            <p:cond delay="0"/>
                                          </p:stCondLst>
                                        </p:cTn>
                                        <p:tgtEl>
                                          <p:spTgt spid="7"/>
                                        </p:tgtEl>
                                        <p:attrNameLst>
                                          <p:attrName>style.visibility</p:attrName>
                                        </p:attrNameLst>
                                      </p:cBhvr>
                                      <p:to>
                                        <p:strVal val="visible"/>
                                      </p:to>
                                    </p:set>
                                    <p:animEffect transition="in" filter="fade">
                                      <p:cBhvr>
                                        <p:cTn id="60" dur="1000"/>
                                        <p:tgtEl>
                                          <p:spTgt spid="7"/>
                                        </p:tgtEl>
                                      </p:cBhvr>
                                    </p:animEffect>
                                    <p:anim calcmode="lin" valueType="num">
                                      <p:cBhvr>
                                        <p:cTn id="61" dur="1000" fill="hold"/>
                                        <p:tgtEl>
                                          <p:spTgt spid="7"/>
                                        </p:tgtEl>
                                        <p:attrNameLst>
                                          <p:attrName>ppt_x</p:attrName>
                                        </p:attrNameLst>
                                      </p:cBhvr>
                                      <p:tavLst>
                                        <p:tav tm="0">
                                          <p:val>
                                            <p:strVal val="#ppt_x"/>
                                          </p:val>
                                        </p:tav>
                                        <p:tav tm="100000">
                                          <p:val>
                                            <p:strVal val="#ppt_x"/>
                                          </p:val>
                                        </p:tav>
                                      </p:tavLst>
                                    </p:anim>
                                    <p:anim calcmode="lin" valueType="num">
                                      <p:cBhvr>
                                        <p:cTn id="62" dur="1000" fill="hold"/>
                                        <p:tgtEl>
                                          <p:spTgt spid="7"/>
                                        </p:tgtEl>
                                        <p:attrNameLst>
                                          <p:attrName>ppt_y</p:attrName>
                                        </p:attrNameLst>
                                      </p:cBhvr>
                                      <p:tavLst>
                                        <p:tav tm="0">
                                          <p:val>
                                            <p:strVal val="#ppt_y+.1"/>
                                          </p:val>
                                        </p:tav>
                                        <p:tav tm="100000">
                                          <p:val>
                                            <p:strVal val="#ppt_y"/>
                                          </p:val>
                                        </p:tav>
                                      </p:tavLst>
                                    </p:anim>
                                  </p:childTnLst>
                                </p:cTn>
                              </p:par>
                              <p:par>
                                <p:cTn id="63" presetID="42" presetClass="entr" presetSubtype="0" fill="hold" grpId="0" nodeType="withEffect">
                                  <p:stCondLst>
                                    <p:cond delay="0"/>
                                  </p:stCondLst>
                                  <p:childTnLst>
                                    <p:set>
                                      <p:cBhvr>
                                        <p:cTn id="64" dur="1" fill="hold">
                                          <p:stCondLst>
                                            <p:cond delay="0"/>
                                          </p:stCondLst>
                                        </p:cTn>
                                        <p:tgtEl>
                                          <p:spTgt spid="8"/>
                                        </p:tgtEl>
                                        <p:attrNameLst>
                                          <p:attrName>style.visibility</p:attrName>
                                        </p:attrNameLst>
                                      </p:cBhvr>
                                      <p:to>
                                        <p:strVal val="visible"/>
                                      </p:to>
                                    </p:set>
                                    <p:animEffect transition="in" filter="fade">
                                      <p:cBhvr>
                                        <p:cTn id="65" dur="1000"/>
                                        <p:tgtEl>
                                          <p:spTgt spid="8"/>
                                        </p:tgtEl>
                                      </p:cBhvr>
                                    </p:animEffect>
                                    <p:anim calcmode="lin" valueType="num">
                                      <p:cBhvr>
                                        <p:cTn id="66" dur="1000" fill="hold"/>
                                        <p:tgtEl>
                                          <p:spTgt spid="8"/>
                                        </p:tgtEl>
                                        <p:attrNameLst>
                                          <p:attrName>ppt_x</p:attrName>
                                        </p:attrNameLst>
                                      </p:cBhvr>
                                      <p:tavLst>
                                        <p:tav tm="0">
                                          <p:val>
                                            <p:strVal val="#ppt_x"/>
                                          </p:val>
                                        </p:tav>
                                        <p:tav tm="100000">
                                          <p:val>
                                            <p:strVal val="#ppt_x"/>
                                          </p:val>
                                        </p:tav>
                                      </p:tavLst>
                                    </p:anim>
                                    <p:anim calcmode="lin" valueType="num">
                                      <p:cBhvr>
                                        <p:cTn id="6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Employee Life Cycle</a:t>
            </a:r>
            <a:endParaRPr lang="en-GB" dirty="0"/>
          </a:p>
        </p:txBody>
      </p:sp>
    </p:spTree>
    <p:extLst>
      <p:ext uri="{BB962C8B-B14F-4D97-AF65-F5344CB8AC3E}">
        <p14:creationId xmlns:p14="http://schemas.microsoft.com/office/powerpoint/2010/main" val="13376345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Employee Life Cycle</a:t>
            </a:r>
            <a:endParaRPr lang="en-GB" dirty="0"/>
          </a:p>
        </p:txBody>
      </p:sp>
      <p:sp>
        <p:nvSpPr>
          <p:cNvPr id="3" name="Content Placeholder 2"/>
          <p:cNvSpPr>
            <a:spLocks noGrp="1"/>
          </p:cNvSpPr>
          <p:nvPr>
            <p:ph idx="1"/>
          </p:nvPr>
        </p:nvSpPr>
        <p:spPr/>
        <p:txBody>
          <a:bodyPr>
            <a:normAutofit lnSpcReduction="10000"/>
          </a:bodyPr>
          <a:lstStyle/>
          <a:p>
            <a:r>
              <a:rPr lang="en-GB" dirty="0" smtClean="0"/>
              <a:t>Employed life is complex; the only constant is </a:t>
            </a:r>
            <a:r>
              <a:rPr lang="en-GB" b="1" dirty="0" smtClean="0"/>
              <a:t>change</a:t>
            </a:r>
          </a:p>
          <a:p>
            <a:r>
              <a:rPr lang="en-GB" dirty="0" smtClean="0"/>
              <a:t>Existing research offers guidance on how to deal with the complexity of this in some areas(e.g., selection) but not all…</a:t>
            </a:r>
          </a:p>
          <a:p>
            <a:r>
              <a:rPr lang="en-GB" dirty="0" smtClean="0"/>
              <a:t>The perspective of ‘employee life cycle’ can be used to handle complexities – this is a popular concept on how individuals go through different stages </a:t>
            </a:r>
            <a:r>
              <a:rPr lang="en-GB" b="1" dirty="0" smtClean="0"/>
              <a:t>within one organisation</a:t>
            </a:r>
            <a:endParaRPr lang="en-GB" dirty="0"/>
          </a:p>
        </p:txBody>
      </p:sp>
    </p:spTree>
    <p:extLst>
      <p:ext uri="{BB962C8B-B14F-4D97-AF65-F5344CB8AC3E}">
        <p14:creationId xmlns:p14="http://schemas.microsoft.com/office/powerpoint/2010/main" val="245911387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2633" y="48769"/>
            <a:ext cx="6798734" cy="1303866"/>
          </a:xfrm>
        </p:spPr>
        <p:txBody>
          <a:bodyPr/>
          <a:lstStyle/>
          <a:p>
            <a:r>
              <a:rPr lang="en-GB" dirty="0" smtClean="0"/>
              <a:t>The Employee Life Cycle</a:t>
            </a:r>
            <a:endParaRPr lang="en-GB" dirty="0"/>
          </a:p>
        </p:txBody>
      </p:sp>
      <p:pic>
        <p:nvPicPr>
          <p:cNvPr id="4" name="Content Placeholder 3"/>
          <p:cNvPicPr>
            <a:picLocks noGrp="1" noChangeAspect="1"/>
          </p:cNvPicPr>
          <p:nvPr>
            <p:ph idx="1"/>
          </p:nvPr>
        </p:nvPicPr>
        <p:blipFill>
          <a:blip r:embed="rId3"/>
          <a:stretch>
            <a:fillRect/>
          </a:stretch>
        </p:blipFill>
        <p:spPr>
          <a:xfrm>
            <a:off x="0" y="1133856"/>
            <a:ext cx="9144000" cy="5724143"/>
          </a:xfrm>
          <a:prstGeom prst="rect">
            <a:avLst/>
          </a:prstGeom>
        </p:spPr>
      </p:pic>
    </p:spTree>
    <p:extLst>
      <p:ext uri="{BB962C8B-B14F-4D97-AF65-F5344CB8AC3E}">
        <p14:creationId xmlns:p14="http://schemas.microsoft.com/office/powerpoint/2010/main" val="346962236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Entering the Life Cycle and Induction</a:t>
            </a:r>
            <a:endParaRPr lang="en-GB" dirty="0"/>
          </a:p>
        </p:txBody>
      </p:sp>
      <p:sp>
        <p:nvSpPr>
          <p:cNvPr id="3" name="Content Placeholder 2"/>
          <p:cNvSpPr>
            <a:spLocks noGrp="1"/>
          </p:cNvSpPr>
          <p:nvPr>
            <p:ph idx="1"/>
          </p:nvPr>
        </p:nvSpPr>
        <p:spPr/>
        <p:txBody>
          <a:bodyPr/>
          <a:lstStyle/>
          <a:p>
            <a:r>
              <a:rPr lang="en-GB" dirty="0" smtClean="0"/>
              <a:t>Different factors affect peoples decision to apply for, and accept, a job</a:t>
            </a:r>
          </a:p>
          <a:p>
            <a:pPr lvl="1"/>
            <a:r>
              <a:rPr lang="en-GB" dirty="0" smtClean="0"/>
              <a:t>E.g., career choices, lifestyle choices</a:t>
            </a:r>
          </a:p>
          <a:p>
            <a:pPr lvl="1"/>
            <a:endParaRPr lang="en-GB" dirty="0" smtClean="0"/>
          </a:p>
          <a:p>
            <a:r>
              <a:rPr lang="en-GB" dirty="0" smtClean="0"/>
              <a:t>The aim of the organisation is to recruit the </a:t>
            </a:r>
            <a:r>
              <a:rPr lang="en-GB" b="1" dirty="0" smtClean="0"/>
              <a:t>best person for the job</a:t>
            </a:r>
            <a:r>
              <a:rPr lang="en-GB" dirty="0" smtClean="0"/>
              <a:t>, but also to understand candidates’ reactions or perspectives</a:t>
            </a:r>
            <a:endParaRPr lang="en-GB" dirty="0"/>
          </a:p>
        </p:txBody>
      </p:sp>
    </p:spTree>
    <p:extLst>
      <p:ext uri="{BB962C8B-B14F-4D97-AF65-F5344CB8AC3E}">
        <p14:creationId xmlns:p14="http://schemas.microsoft.com/office/powerpoint/2010/main" val="148121250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Entering the Life Cycle and Induction</a:t>
            </a:r>
            <a:endParaRPr lang="en-GB" dirty="0"/>
          </a:p>
        </p:txBody>
      </p:sp>
      <p:sp>
        <p:nvSpPr>
          <p:cNvPr id="3" name="Content Placeholder 2"/>
          <p:cNvSpPr>
            <a:spLocks noGrp="1"/>
          </p:cNvSpPr>
          <p:nvPr>
            <p:ph idx="1"/>
          </p:nvPr>
        </p:nvSpPr>
        <p:spPr>
          <a:xfrm>
            <a:off x="1132077" y="2404791"/>
            <a:ext cx="6798736" cy="3444997"/>
          </a:xfrm>
        </p:spPr>
        <p:txBody>
          <a:bodyPr/>
          <a:lstStyle/>
          <a:p>
            <a:r>
              <a:rPr lang="en-GB" dirty="0" smtClean="0"/>
              <a:t>There are </a:t>
            </a:r>
            <a:r>
              <a:rPr lang="en-GB" b="1" dirty="0" smtClean="0"/>
              <a:t>two different perspectives</a:t>
            </a:r>
            <a:r>
              <a:rPr lang="en-GB" dirty="0" smtClean="0"/>
              <a:t> to understand assessment and selection:</a:t>
            </a:r>
          </a:p>
          <a:p>
            <a:endParaRPr lang="en-GB" dirty="0"/>
          </a:p>
          <a:p>
            <a:endParaRPr lang="en-GB" dirty="0"/>
          </a:p>
        </p:txBody>
      </p:sp>
      <p:sp>
        <p:nvSpPr>
          <p:cNvPr id="4" name="Explosion 1 3"/>
          <p:cNvSpPr/>
          <p:nvPr/>
        </p:nvSpPr>
        <p:spPr>
          <a:xfrm>
            <a:off x="646176" y="3267456"/>
            <a:ext cx="3840480" cy="2865120"/>
          </a:xfrm>
          <a:prstGeom prst="irregularSeal1">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smtClean="0">
                <a:solidFill>
                  <a:schemeClr val="accent1">
                    <a:lumMod val="50000"/>
                  </a:schemeClr>
                </a:solidFill>
              </a:rPr>
              <a:t>Predictivist</a:t>
            </a:r>
            <a:r>
              <a:rPr lang="en-GB" dirty="0" smtClean="0">
                <a:solidFill>
                  <a:schemeClr val="accent1">
                    <a:lumMod val="50000"/>
                  </a:schemeClr>
                </a:solidFill>
              </a:rPr>
              <a:t>:</a:t>
            </a:r>
          </a:p>
          <a:p>
            <a:pPr algn="ctr"/>
            <a:endParaRPr lang="en-GB" dirty="0">
              <a:solidFill>
                <a:schemeClr val="accent1">
                  <a:lumMod val="50000"/>
                </a:schemeClr>
              </a:solidFill>
            </a:endParaRPr>
          </a:p>
          <a:p>
            <a:pPr algn="ctr"/>
            <a:r>
              <a:rPr lang="en-GB" dirty="0" smtClean="0">
                <a:solidFill>
                  <a:schemeClr val="accent1">
                    <a:lumMod val="50000"/>
                  </a:schemeClr>
                </a:solidFill>
              </a:rPr>
              <a:t>Matching the right person to the </a:t>
            </a:r>
            <a:r>
              <a:rPr lang="en-GB" b="1" dirty="0" smtClean="0">
                <a:solidFill>
                  <a:schemeClr val="accent1">
                    <a:lumMod val="50000"/>
                  </a:schemeClr>
                </a:solidFill>
              </a:rPr>
              <a:t>job</a:t>
            </a:r>
            <a:endParaRPr lang="en-GB" b="1" dirty="0">
              <a:solidFill>
                <a:schemeClr val="accent1">
                  <a:lumMod val="50000"/>
                </a:schemeClr>
              </a:solidFill>
            </a:endParaRPr>
          </a:p>
        </p:txBody>
      </p:sp>
      <p:sp>
        <p:nvSpPr>
          <p:cNvPr id="5" name="Explosion 1 4"/>
          <p:cNvSpPr/>
          <p:nvPr/>
        </p:nvSpPr>
        <p:spPr>
          <a:xfrm>
            <a:off x="4856649" y="3267456"/>
            <a:ext cx="3840480" cy="2865120"/>
          </a:xfrm>
          <a:prstGeom prst="irregularSeal1">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1">
                    <a:lumMod val="50000"/>
                  </a:schemeClr>
                </a:solidFill>
              </a:rPr>
              <a:t>Constructivist:</a:t>
            </a:r>
          </a:p>
          <a:p>
            <a:pPr algn="ctr"/>
            <a:endParaRPr lang="en-GB" dirty="0">
              <a:solidFill>
                <a:schemeClr val="accent1">
                  <a:lumMod val="50000"/>
                </a:schemeClr>
              </a:solidFill>
            </a:endParaRPr>
          </a:p>
          <a:p>
            <a:pPr algn="ctr"/>
            <a:r>
              <a:rPr lang="en-GB" dirty="0" smtClean="0">
                <a:solidFill>
                  <a:schemeClr val="accent1">
                    <a:lumMod val="50000"/>
                  </a:schemeClr>
                </a:solidFill>
              </a:rPr>
              <a:t>Matching the right person to the team</a:t>
            </a:r>
            <a:endParaRPr lang="en-GB" dirty="0">
              <a:solidFill>
                <a:schemeClr val="accent1">
                  <a:lumMod val="50000"/>
                </a:schemeClr>
              </a:solidFill>
            </a:endParaRPr>
          </a:p>
        </p:txBody>
      </p:sp>
      <p:sp>
        <p:nvSpPr>
          <p:cNvPr id="6" name="Oval 5"/>
          <p:cNvSpPr/>
          <p:nvPr/>
        </p:nvSpPr>
        <p:spPr>
          <a:xfrm>
            <a:off x="329184" y="2901696"/>
            <a:ext cx="4450080" cy="3669792"/>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84087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Perspective 1: </a:t>
            </a:r>
            <a:r>
              <a:rPr lang="en-GB" dirty="0" err="1" smtClean="0"/>
              <a:t>Predictivist</a:t>
            </a:r>
            <a:endParaRPr lang="en-GB" dirty="0"/>
          </a:p>
        </p:txBody>
      </p:sp>
      <p:sp>
        <p:nvSpPr>
          <p:cNvPr id="3" name="Content Placeholder 2"/>
          <p:cNvSpPr>
            <a:spLocks noGrp="1"/>
          </p:cNvSpPr>
          <p:nvPr>
            <p:ph idx="1"/>
          </p:nvPr>
        </p:nvSpPr>
        <p:spPr/>
        <p:txBody>
          <a:bodyPr/>
          <a:lstStyle/>
          <a:p>
            <a:r>
              <a:rPr lang="en-GB" dirty="0" smtClean="0"/>
              <a:t>A job is a stable entity that can be explained, made explicit and quantified</a:t>
            </a:r>
          </a:p>
          <a:p>
            <a:endParaRPr lang="en-GB" dirty="0"/>
          </a:p>
          <a:p>
            <a:r>
              <a:rPr lang="en-GB" dirty="0" smtClean="0"/>
              <a:t>The aim is to match the right people to particular jobs</a:t>
            </a:r>
          </a:p>
          <a:p>
            <a:endParaRPr lang="en-GB" dirty="0"/>
          </a:p>
          <a:p>
            <a:r>
              <a:rPr lang="en-GB" dirty="0" smtClean="0"/>
              <a:t>But HOW do we do this…?</a:t>
            </a:r>
          </a:p>
        </p:txBody>
      </p:sp>
    </p:spTree>
    <p:extLst>
      <p:ext uri="{BB962C8B-B14F-4D97-AF65-F5344CB8AC3E}">
        <p14:creationId xmlns:p14="http://schemas.microsoft.com/office/powerpoint/2010/main" val="192719133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Perspective 1: </a:t>
            </a:r>
            <a:r>
              <a:rPr lang="en-GB" dirty="0" err="1" smtClean="0"/>
              <a:t>Predictivist</a:t>
            </a:r>
            <a:endParaRPr lang="en-GB" dirty="0"/>
          </a:p>
        </p:txBody>
      </p:sp>
      <p:sp>
        <p:nvSpPr>
          <p:cNvPr id="3" name="Content Placeholder 2"/>
          <p:cNvSpPr>
            <a:spLocks noGrp="1"/>
          </p:cNvSpPr>
          <p:nvPr>
            <p:ph idx="1"/>
          </p:nvPr>
        </p:nvSpPr>
        <p:spPr/>
        <p:txBody>
          <a:bodyPr/>
          <a:lstStyle/>
          <a:p>
            <a:r>
              <a:rPr lang="en-GB" dirty="0" smtClean="0"/>
              <a:t>How?... Organisations can look to predict which selection results are linked to positive performance in the workplace</a:t>
            </a:r>
            <a:br>
              <a:rPr lang="en-GB" dirty="0" smtClean="0"/>
            </a:br>
            <a:endParaRPr lang="en-GB" dirty="0" smtClean="0"/>
          </a:p>
          <a:p>
            <a:r>
              <a:rPr lang="en-GB" dirty="0" smtClean="0"/>
              <a:t>Psychometric principles are important!</a:t>
            </a:r>
          </a:p>
          <a:p>
            <a:pPr lvl="1"/>
            <a:r>
              <a:rPr lang="en-GB" dirty="0" smtClean="0"/>
              <a:t>Reliability, validity, standardisation, freedom from bias.</a:t>
            </a:r>
            <a:endParaRPr lang="en-GB" dirty="0"/>
          </a:p>
        </p:txBody>
      </p:sp>
    </p:spTree>
    <p:extLst>
      <p:ext uri="{BB962C8B-B14F-4D97-AF65-F5344CB8AC3E}">
        <p14:creationId xmlns:p14="http://schemas.microsoft.com/office/powerpoint/2010/main" val="127702668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Perspective 1: </a:t>
            </a:r>
            <a:r>
              <a:rPr lang="en-GB" dirty="0" err="1" smtClean="0"/>
              <a:t>Predictivist</a:t>
            </a:r>
            <a:endParaRPr lang="en-GB" dirty="0"/>
          </a:p>
        </p:txBody>
      </p:sp>
      <p:sp>
        <p:nvSpPr>
          <p:cNvPr id="3" name="Content Placeholder 2"/>
          <p:cNvSpPr>
            <a:spLocks noGrp="1"/>
          </p:cNvSpPr>
          <p:nvPr>
            <p:ph idx="1"/>
          </p:nvPr>
        </p:nvSpPr>
        <p:spPr/>
        <p:txBody>
          <a:bodyPr/>
          <a:lstStyle/>
          <a:p>
            <a:pPr marL="457200" indent="-457200" algn="ctr">
              <a:buAutoNum type="arabicPeriod"/>
            </a:pPr>
            <a:r>
              <a:rPr lang="en-GB" b="1" dirty="0" smtClean="0"/>
              <a:t>META-ANALYSIS</a:t>
            </a:r>
          </a:p>
          <a:p>
            <a:pPr marL="457200" indent="-457200">
              <a:buAutoNum type="arabicPeriod"/>
            </a:pPr>
            <a:endParaRPr lang="en-GB" dirty="0"/>
          </a:p>
          <a:p>
            <a:r>
              <a:rPr lang="en-GB" dirty="0" smtClean="0"/>
              <a:t>Statistical technique to allow generalisation from a set of studies to a population of interest</a:t>
            </a:r>
          </a:p>
          <a:p>
            <a:r>
              <a:rPr lang="en-GB" dirty="0" smtClean="0"/>
              <a:t>Big advance in Occupational Psychology</a:t>
            </a:r>
          </a:p>
          <a:p>
            <a:r>
              <a:rPr lang="en-GB" dirty="0" smtClean="0"/>
              <a:t>Used for research on selection methods: predictive validity</a:t>
            </a:r>
            <a:endParaRPr lang="en-GB" dirty="0"/>
          </a:p>
        </p:txBody>
      </p:sp>
    </p:spTree>
    <p:extLst>
      <p:ext uri="{BB962C8B-B14F-4D97-AF65-F5344CB8AC3E}">
        <p14:creationId xmlns:p14="http://schemas.microsoft.com/office/powerpoint/2010/main" val="147230835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Perspective 1: </a:t>
            </a:r>
            <a:r>
              <a:rPr lang="en-GB" dirty="0" err="1" smtClean="0"/>
              <a:t>Predictivist</a:t>
            </a:r>
            <a:endParaRPr lang="en-GB" dirty="0"/>
          </a:p>
        </p:txBody>
      </p:sp>
      <p:sp>
        <p:nvSpPr>
          <p:cNvPr id="3" name="Content Placeholder 2"/>
          <p:cNvSpPr>
            <a:spLocks noGrp="1"/>
          </p:cNvSpPr>
          <p:nvPr>
            <p:ph idx="1"/>
          </p:nvPr>
        </p:nvSpPr>
        <p:spPr/>
        <p:txBody>
          <a:bodyPr>
            <a:normAutofit lnSpcReduction="10000"/>
          </a:bodyPr>
          <a:lstStyle/>
          <a:p>
            <a:pPr marL="457200" indent="-457200" algn="ctr">
              <a:buFont typeface="+mj-lt"/>
              <a:buAutoNum type="arabicPeriod" startAt="2"/>
            </a:pPr>
            <a:r>
              <a:rPr lang="en-GB" b="1" dirty="0" smtClean="0"/>
              <a:t>ABILITY AND PERSONALITY IN THE WORKPLACE</a:t>
            </a:r>
            <a:endParaRPr lang="en-GB" b="1" dirty="0"/>
          </a:p>
          <a:p>
            <a:r>
              <a:rPr lang="en-GB" dirty="0" smtClean="0"/>
              <a:t>Academics and practitioners embrace the use of ability and attainment measures – valid predictors of performance (e.g., Silvester &amp; Dykes, 2008)</a:t>
            </a:r>
          </a:p>
          <a:p>
            <a:r>
              <a:rPr lang="en-GB" dirty="0" smtClean="0"/>
              <a:t>Use of personality measures is more controversial, but meta-analysis (Barrick &amp; Mount, 1998) shows that the 5-factor personality model predicts workplace training and performance</a:t>
            </a:r>
            <a:endParaRPr lang="en-GB" dirty="0"/>
          </a:p>
        </p:txBody>
      </p:sp>
    </p:spTree>
    <p:extLst>
      <p:ext uri="{BB962C8B-B14F-4D97-AF65-F5344CB8AC3E}">
        <p14:creationId xmlns:p14="http://schemas.microsoft.com/office/powerpoint/2010/main" val="280467965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Recruitment and Selection</a:t>
            </a:r>
            <a:endParaRPr lang="en-GB" dirty="0"/>
          </a:p>
        </p:txBody>
      </p:sp>
      <p:sp>
        <p:nvSpPr>
          <p:cNvPr id="3" name="Content Placeholder 2"/>
          <p:cNvSpPr>
            <a:spLocks noGrp="1"/>
          </p:cNvSpPr>
          <p:nvPr>
            <p:ph idx="1"/>
          </p:nvPr>
        </p:nvSpPr>
        <p:spPr>
          <a:xfrm>
            <a:off x="1176865" y="2490135"/>
            <a:ext cx="4138847" cy="3444997"/>
          </a:xfrm>
        </p:spPr>
        <p:txBody>
          <a:bodyPr>
            <a:normAutofit lnSpcReduction="10000"/>
          </a:bodyPr>
          <a:lstStyle/>
          <a:p>
            <a:r>
              <a:rPr lang="en-GB" dirty="0" smtClean="0"/>
              <a:t>Recruitment: Attempt to attract good people to apply for the job</a:t>
            </a:r>
          </a:p>
          <a:p>
            <a:pPr lvl="1"/>
            <a:r>
              <a:rPr lang="en-GB" dirty="0" smtClean="0"/>
              <a:t>Universities, job fairs, conferences, </a:t>
            </a:r>
            <a:r>
              <a:rPr lang="en-GB" dirty="0" err="1" smtClean="0"/>
              <a:t>etc</a:t>
            </a:r>
            <a:endParaRPr lang="en-GB" dirty="0" smtClean="0"/>
          </a:p>
          <a:p>
            <a:r>
              <a:rPr lang="en-GB" dirty="0" smtClean="0"/>
              <a:t>Selection: The process of identifying from the pool of recruited applicants those to whom a job will be offered</a:t>
            </a:r>
            <a:endParaRPr lang="en-GB"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15712" y="3233501"/>
            <a:ext cx="2828925" cy="1619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4444848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7208" y="1340785"/>
            <a:ext cx="5082920" cy="45276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2837876" y="1872979"/>
            <a:ext cx="3481584" cy="2985433"/>
          </a:xfrm>
          <a:prstGeom prst="rect">
            <a:avLst/>
          </a:prstGeom>
          <a:noFill/>
        </p:spPr>
        <p:txBody>
          <a:bodyPr wrap="square" rtlCol="0">
            <a:spAutoFit/>
          </a:bodyPr>
          <a:lstStyle/>
          <a:p>
            <a:pPr algn="ctr"/>
            <a:r>
              <a:rPr lang="en-GB" sz="4400" dirty="0">
                <a:solidFill>
                  <a:schemeClr val="bg1"/>
                </a:solidFill>
              </a:rPr>
              <a:t>100 recruited</a:t>
            </a:r>
          </a:p>
          <a:p>
            <a:pPr algn="ctr"/>
            <a:r>
              <a:rPr lang="en-GB" sz="4000" dirty="0">
                <a:solidFill>
                  <a:schemeClr val="bg1"/>
                </a:solidFill>
              </a:rPr>
              <a:t>20 applicants</a:t>
            </a:r>
          </a:p>
          <a:p>
            <a:pPr algn="ctr"/>
            <a:r>
              <a:rPr lang="en-GB" sz="3600" dirty="0">
                <a:solidFill>
                  <a:schemeClr val="bg1"/>
                </a:solidFill>
              </a:rPr>
              <a:t>8 interviews</a:t>
            </a:r>
          </a:p>
          <a:p>
            <a:pPr algn="ctr"/>
            <a:r>
              <a:rPr lang="en-GB" sz="3600" dirty="0">
                <a:solidFill>
                  <a:schemeClr val="bg1"/>
                </a:solidFill>
              </a:rPr>
              <a:t>2 offers</a:t>
            </a:r>
          </a:p>
          <a:p>
            <a:pPr algn="ctr"/>
            <a:r>
              <a:rPr lang="en-GB" sz="3200" dirty="0">
                <a:solidFill>
                  <a:schemeClr val="bg1"/>
                </a:solidFill>
              </a:rPr>
              <a:t>1 hire</a:t>
            </a:r>
          </a:p>
        </p:txBody>
      </p:sp>
    </p:spTree>
    <p:extLst>
      <p:ext uri="{BB962C8B-B14F-4D97-AF65-F5344CB8AC3E}">
        <p14:creationId xmlns:p14="http://schemas.microsoft.com/office/powerpoint/2010/main" val="346528866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Does Selection Matter?</a:t>
            </a:r>
            <a:endParaRPr lang="en-GB" dirty="0"/>
          </a:p>
        </p:txBody>
      </p:sp>
      <p:sp>
        <p:nvSpPr>
          <p:cNvPr id="3" name="Content Placeholder 2"/>
          <p:cNvSpPr>
            <a:spLocks noGrp="1"/>
          </p:cNvSpPr>
          <p:nvPr>
            <p:ph idx="1"/>
          </p:nvPr>
        </p:nvSpPr>
        <p:spPr/>
        <p:txBody>
          <a:bodyPr>
            <a:normAutofit lnSpcReduction="10000"/>
          </a:bodyPr>
          <a:lstStyle/>
          <a:p>
            <a:r>
              <a:rPr lang="en-GB" dirty="0"/>
              <a:t>Personnel psychology is one of the most prominent topic areas in work and occupational psychology, and research findings have had a major impact on recruitment practice.</a:t>
            </a:r>
          </a:p>
          <a:p>
            <a:endParaRPr lang="en-GB" dirty="0"/>
          </a:p>
          <a:p>
            <a:r>
              <a:rPr lang="en-GB" dirty="0"/>
              <a:t>Most of the world works as a capitalist society (like it or not!)</a:t>
            </a:r>
          </a:p>
          <a:p>
            <a:pPr lvl="1"/>
            <a:r>
              <a:rPr lang="en-GB" dirty="0"/>
              <a:t>Businesses survive or go bust based on their performance</a:t>
            </a:r>
          </a:p>
          <a:p>
            <a:endParaRPr lang="en-GB" dirty="0"/>
          </a:p>
          <a:p>
            <a:endParaRPr lang="en-GB" dirty="0"/>
          </a:p>
        </p:txBody>
      </p:sp>
    </p:spTree>
    <p:extLst>
      <p:ext uri="{BB962C8B-B14F-4D97-AF65-F5344CB8AC3E}">
        <p14:creationId xmlns:p14="http://schemas.microsoft.com/office/powerpoint/2010/main" val="213562098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Does Selection Matter?</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If the best applicant is twice as good as the worst, you want the best!</a:t>
            </a:r>
          </a:p>
          <a:p>
            <a:pPr lvl="1"/>
            <a:r>
              <a:rPr lang="en-GB" dirty="0" smtClean="0"/>
              <a:t>But how do you know who that is?</a:t>
            </a:r>
          </a:p>
          <a:p>
            <a:pPr lvl="1"/>
            <a:endParaRPr lang="en-GB" dirty="0"/>
          </a:p>
          <a:p>
            <a:r>
              <a:rPr lang="en-GB" dirty="0" smtClean="0"/>
              <a:t>This is what the selection process attempts to do</a:t>
            </a:r>
          </a:p>
          <a:p>
            <a:pPr lvl="1"/>
            <a:r>
              <a:rPr lang="en-GB" dirty="0" smtClean="0"/>
              <a:t>Examine the data to find the ‘ideal’ person for the job</a:t>
            </a:r>
          </a:p>
          <a:p>
            <a:pPr lvl="1"/>
            <a:r>
              <a:rPr lang="en-GB" dirty="0" smtClean="0"/>
              <a:t>And then see if potential employees meet that ideal (or choose the person who comes closest to it)</a:t>
            </a:r>
          </a:p>
          <a:p>
            <a:pPr lvl="1"/>
            <a:endParaRPr lang="en-GB" dirty="0"/>
          </a:p>
          <a:p>
            <a:r>
              <a:rPr lang="en-GB" dirty="0" smtClean="0"/>
              <a:t>Employment legislation and guidelines require valid and fair selection procedures</a:t>
            </a:r>
            <a:endParaRPr lang="en-GB" dirty="0"/>
          </a:p>
        </p:txBody>
      </p:sp>
    </p:spTree>
    <p:extLst>
      <p:ext uri="{BB962C8B-B14F-4D97-AF65-F5344CB8AC3E}">
        <p14:creationId xmlns:p14="http://schemas.microsoft.com/office/powerpoint/2010/main" val="272680043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‘Selection Headache’</a:t>
            </a:r>
            <a:endParaRPr lang="en-GB" dirty="0"/>
          </a:p>
        </p:txBody>
      </p:sp>
      <p:sp>
        <p:nvSpPr>
          <p:cNvPr id="3" name="Content Placeholder 2"/>
          <p:cNvSpPr>
            <a:spLocks noGrp="1"/>
          </p:cNvSpPr>
          <p:nvPr>
            <p:ph idx="1"/>
          </p:nvPr>
        </p:nvSpPr>
        <p:spPr/>
        <p:txBody>
          <a:bodyPr/>
          <a:lstStyle/>
          <a:p>
            <a:r>
              <a:rPr lang="en-GB" dirty="0" smtClean="0"/>
              <a:t>Selection is difficult!</a:t>
            </a:r>
          </a:p>
          <a:p>
            <a:pPr lvl="1"/>
            <a:r>
              <a:rPr lang="en-GB" dirty="0" smtClean="0"/>
              <a:t>Predicting future performance over a period of years, and even decades, from limited information</a:t>
            </a:r>
          </a:p>
          <a:p>
            <a:pPr lvl="1"/>
            <a:r>
              <a:rPr lang="en-GB" dirty="0" smtClean="0"/>
              <a:t>Time and cost constraints</a:t>
            </a:r>
          </a:p>
          <a:p>
            <a:pPr lvl="1"/>
            <a:r>
              <a:rPr lang="en-GB" dirty="0" smtClean="0"/>
              <a:t>Ethics</a:t>
            </a:r>
          </a:p>
          <a:p>
            <a:pPr lvl="1"/>
            <a:r>
              <a:rPr lang="en-GB" dirty="0" smtClean="0"/>
              <a:t>Legislation</a:t>
            </a:r>
          </a:p>
          <a:p>
            <a:pPr lvl="1"/>
            <a:r>
              <a:rPr lang="en-GB" smtClean="0"/>
              <a:t>Impression </a:t>
            </a:r>
            <a:r>
              <a:rPr lang="en-GB" dirty="0" smtClean="0"/>
              <a:t>management</a:t>
            </a:r>
          </a:p>
          <a:p>
            <a:pPr lvl="1"/>
            <a:endParaRPr lang="en-GB" dirty="0"/>
          </a:p>
        </p:txBody>
      </p:sp>
    </p:spTree>
    <p:extLst>
      <p:ext uri="{BB962C8B-B14F-4D97-AF65-F5344CB8AC3E}">
        <p14:creationId xmlns:p14="http://schemas.microsoft.com/office/powerpoint/2010/main" val="360613734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‘Selection Headache’</a:t>
            </a:r>
            <a:endParaRPr lang="en-GB" dirty="0"/>
          </a:p>
        </p:txBody>
      </p:sp>
      <p:sp>
        <p:nvSpPr>
          <p:cNvPr id="3" name="Content Placeholder 2"/>
          <p:cNvSpPr>
            <a:spLocks noGrp="1"/>
          </p:cNvSpPr>
          <p:nvPr>
            <p:ph idx="1"/>
          </p:nvPr>
        </p:nvSpPr>
        <p:spPr/>
        <p:txBody>
          <a:bodyPr>
            <a:normAutofit fontScale="92500"/>
          </a:bodyPr>
          <a:lstStyle/>
          <a:p>
            <a:r>
              <a:rPr lang="en-GB" dirty="0" smtClean="0"/>
              <a:t>Occupational Psychologists are scientist-practitioners and aim to apply scientific principles to this procedure.</a:t>
            </a:r>
          </a:p>
          <a:p>
            <a:r>
              <a:rPr lang="en-GB" dirty="0" smtClean="0"/>
              <a:t>Predicting which of several job candidates is likely to perform the job most effectively is a forecasting problem…</a:t>
            </a:r>
          </a:p>
          <a:p>
            <a:endParaRPr lang="en-GB" dirty="0"/>
          </a:p>
          <a:p>
            <a:r>
              <a:rPr lang="en-GB" dirty="0" smtClean="0"/>
              <a:t>But the guiding principle is: </a:t>
            </a:r>
            <a:r>
              <a:rPr lang="en-GB" b="1" u="sng" dirty="0">
                <a:solidFill>
                  <a:schemeClr val="accent2">
                    <a:lumMod val="75000"/>
                  </a:schemeClr>
                </a:solidFill>
              </a:rPr>
              <a:t>past performance is the best predictor of future performance </a:t>
            </a:r>
            <a:endParaRPr lang="en-US" b="1" u="sng" dirty="0">
              <a:solidFill>
                <a:schemeClr val="accent2">
                  <a:lumMod val="75000"/>
                </a:schemeClr>
              </a:solidFill>
            </a:endParaRPr>
          </a:p>
          <a:p>
            <a:endParaRPr lang="en-GB" dirty="0" smtClean="0"/>
          </a:p>
          <a:p>
            <a:pPr lvl="1"/>
            <a:endParaRPr lang="en-GB" dirty="0"/>
          </a:p>
        </p:txBody>
      </p:sp>
    </p:spTree>
    <p:extLst>
      <p:ext uri="{BB962C8B-B14F-4D97-AF65-F5344CB8AC3E}">
        <p14:creationId xmlns:p14="http://schemas.microsoft.com/office/powerpoint/2010/main" val="167132901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 to take a break…</a:t>
            </a:r>
            <a:endParaRPr lang="en-GB"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26821" y="2431675"/>
            <a:ext cx="2867946" cy="35034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0871786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Types of Selection Methods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49932644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are some of the types of methods used for selection?</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36052869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7" y="1275377"/>
            <a:ext cx="6798734" cy="1303867"/>
          </a:xfrm>
        </p:spPr>
        <p:txBody>
          <a:bodyPr>
            <a:normAutofit/>
          </a:bodyPr>
          <a:lstStyle/>
          <a:p>
            <a:r>
              <a:rPr lang="en-GB" dirty="0" smtClean="0"/>
              <a:t>Psycho metric Tests</a:t>
            </a:r>
            <a:endParaRPr lang="en-GB" dirty="0"/>
          </a:p>
        </p:txBody>
      </p:sp>
      <p:sp>
        <p:nvSpPr>
          <p:cNvPr id="3" name="Content Placeholder 2"/>
          <p:cNvSpPr>
            <a:spLocks noGrp="1"/>
          </p:cNvSpPr>
          <p:nvPr>
            <p:ph idx="1"/>
          </p:nvPr>
        </p:nvSpPr>
        <p:spPr/>
        <p:txBody>
          <a:bodyPr>
            <a:normAutofit/>
          </a:bodyPr>
          <a:lstStyle/>
          <a:p>
            <a:pPr marL="0" indent="0" algn="ctr">
              <a:buNone/>
            </a:pPr>
            <a:endParaRPr lang="en-GB" sz="2800" b="1" i="1" dirty="0" smtClean="0"/>
          </a:p>
          <a:p>
            <a:pPr marL="0" indent="0" algn="ctr">
              <a:buNone/>
            </a:pPr>
            <a:r>
              <a:rPr lang="en-GB" sz="2800" b="1" i="1" dirty="0" smtClean="0"/>
              <a:t>“ a standardised sample of behaviour which can be described by a numerical scale or category system”</a:t>
            </a:r>
          </a:p>
          <a:p>
            <a:pPr marL="0" indent="0" algn="ctr">
              <a:buNone/>
            </a:pPr>
            <a:endParaRPr lang="en-GB" sz="2800" b="1" i="1" dirty="0"/>
          </a:p>
          <a:p>
            <a:pPr marL="0" indent="0" algn="ctr">
              <a:buNone/>
            </a:pPr>
            <a:r>
              <a:rPr lang="en-GB" sz="2800" b="1" i="1" dirty="0" smtClean="0"/>
              <a:t>QUANTITATIVE!</a:t>
            </a:r>
            <a:endParaRPr lang="en-GB" sz="2800" b="1" i="1" dirty="0"/>
          </a:p>
        </p:txBody>
      </p:sp>
      <p:cxnSp>
        <p:nvCxnSpPr>
          <p:cNvPr id="4" name="Straight Connector 3"/>
          <p:cNvCxnSpPr/>
          <p:nvPr/>
        </p:nvCxnSpPr>
        <p:spPr>
          <a:xfrm>
            <a:off x="4085187" y="1441256"/>
            <a:ext cx="0" cy="972108"/>
          </a:xfrm>
          <a:prstGeom prst="line">
            <a:avLst/>
          </a:prstGeom>
          <a:ln w="50800"/>
        </p:spPr>
        <p:style>
          <a:lnRef idx="1">
            <a:schemeClr val="accent1"/>
          </a:lnRef>
          <a:fillRef idx="0">
            <a:schemeClr val="accent1"/>
          </a:fillRef>
          <a:effectRef idx="0">
            <a:schemeClr val="accent1"/>
          </a:effectRef>
          <a:fontRef idx="minor">
            <a:schemeClr val="tx1"/>
          </a:fontRef>
        </p:style>
      </p:cxnSp>
      <p:sp>
        <p:nvSpPr>
          <p:cNvPr id="5" name="Rectangular Callout 4"/>
          <p:cNvSpPr/>
          <p:nvPr/>
        </p:nvSpPr>
        <p:spPr>
          <a:xfrm>
            <a:off x="973718" y="555297"/>
            <a:ext cx="2520280" cy="720080"/>
          </a:xfrm>
          <a:prstGeom prst="wedgeRectCallout">
            <a:avLst>
              <a:gd name="adj1" fmla="val 39975"/>
              <a:gd name="adj2" fmla="val 115798"/>
            </a:avLst>
          </a:prstGeom>
          <a:no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2">
                    <a:lumMod val="75000"/>
                  </a:schemeClr>
                </a:solidFill>
              </a:rPr>
              <a:t>MIND</a:t>
            </a:r>
          </a:p>
        </p:txBody>
      </p:sp>
      <p:sp>
        <p:nvSpPr>
          <p:cNvPr id="6" name="Rectangular Callout 5"/>
          <p:cNvSpPr/>
          <p:nvPr/>
        </p:nvSpPr>
        <p:spPr>
          <a:xfrm>
            <a:off x="5658468" y="555297"/>
            <a:ext cx="2520280" cy="720080"/>
          </a:xfrm>
          <a:prstGeom prst="wedgeRectCallout">
            <a:avLst>
              <a:gd name="adj1" fmla="val -83144"/>
              <a:gd name="adj2" fmla="val 112459"/>
            </a:avLst>
          </a:prstGeom>
          <a:no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2">
                    <a:lumMod val="75000"/>
                  </a:schemeClr>
                </a:solidFill>
              </a:rPr>
              <a:t>MEASURE</a:t>
            </a:r>
          </a:p>
        </p:txBody>
      </p:sp>
    </p:spTree>
    <p:extLst>
      <p:ext uri="{BB962C8B-B14F-4D97-AF65-F5344CB8AC3E}">
        <p14:creationId xmlns:p14="http://schemas.microsoft.com/office/powerpoint/2010/main" val="2639357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p:cTn id="14" dur="500" fill="hold"/>
                                        <p:tgtEl>
                                          <p:spTgt spid="5"/>
                                        </p:tgtEl>
                                        <p:attrNameLst>
                                          <p:attrName>ppt_w</p:attrName>
                                        </p:attrNameLst>
                                      </p:cBhvr>
                                      <p:tavLst>
                                        <p:tav tm="0">
                                          <p:val>
                                            <p:fltVal val="0"/>
                                          </p:val>
                                        </p:tav>
                                        <p:tav tm="100000">
                                          <p:val>
                                            <p:strVal val="#ppt_w"/>
                                          </p:val>
                                        </p:tav>
                                      </p:tavLst>
                                    </p:anim>
                                    <p:anim calcmode="lin" valueType="num">
                                      <p:cBhvr>
                                        <p:cTn id="15" dur="500" fill="hold"/>
                                        <p:tgtEl>
                                          <p:spTgt spid="5"/>
                                        </p:tgtEl>
                                        <p:attrNameLst>
                                          <p:attrName>ppt_h</p:attrName>
                                        </p:attrNameLst>
                                      </p:cBhvr>
                                      <p:tavLst>
                                        <p:tav tm="0">
                                          <p:val>
                                            <p:fltVal val="0"/>
                                          </p:val>
                                        </p:tav>
                                        <p:tav tm="100000">
                                          <p:val>
                                            <p:strVal val="#ppt_h"/>
                                          </p:val>
                                        </p:tav>
                                      </p:tavLst>
                                    </p:anim>
                                    <p:animEffect transition="in" filter="fade">
                                      <p:cBhvr>
                                        <p:cTn id="16" dur="500"/>
                                        <p:tgtEl>
                                          <p:spTgt spid="5"/>
                                        </p:tgtEl>
                                      </p:cBhvr>
                                    </p:animEffect>
                                  </p:childTnLst>
                                </p:cTn>
                              </p:par>
                              <p:par>
                                <p:cTn id="17" presetID="53" presetClass="entr" presetSubtype="16"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p:cTn id="19" dur="500" fill="hold"/>
                                        <p:tgtEl>
                                          <p:spTgt spid="6"/>
                                        </p:tgtEl>
                                        <p:attrNameLst>
                                          <p:attrName>ppt_w</p:attrName>
                                        </p:attrNameLst>
                                      </p:cBhvr>
                                      <p:tavLst>
                                        <p:tav tm="0">
                                          <p:val>
                                            <p:fltVal val="0"/>
                                          </p:val>
                                        </p:tav>
                                        <p:tav tm="100000">
                                          <p:val>
                                            <p:strVal val="#ppt_w"/>
                                          </p:val>
                                        </p:tav>
                                      </p:tavLst>
                                    </p:anim>
                                    <p:anim calcmode="lin" valueType="num">
                                      <p:cBhvr>
                                        <p:cTn id="20" dur="500" fill="hold"/>
                                        <p:tgtEl>
                                          <p:spTgt spid="6"/>
                                        </p:tgtEl>
                                        <p:attrNameLst>
                                          <p:attrName>ppt_h</p:attrName>
                                        </p:attrNameLst>
                                      </p:cBhvr>
                                      <p:tavLst>
                                        <p:tav tm="0">
                                          <p:val>
                                            <p:fltVal val="0"/>
                                          </p:val>
                                        </p:tav>
                                        <p:tav tm="100000">
                                          <p:val>
                                            <p:strVal val="#ppt_h"/>
                                          </p:val>
                                        </p:tav>
                                      </p:tavLst>
                                    </p:anim>
                                    <p:animEffect transition="in" filter="fade">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Individual Differences</a:t>
            </a:r>
            <a:endParaRPr lang="en-GB" dirty="0"/>
          </a:p>
        </p:txBody>
      </p:sp>
      <p:sp>
        <p:nvSpPr>
          <p:cNvPr id="3" name="Content Placeholder 2"/>
          <p:cNvSpPr>
            <a:spLocks noGrp="1"/>
          </p:cNvSpPr>
          <p:nvPr>
            <p:ph idx="1"/>
          </p:nvPr>
        </p:nvSpPr>
        <p:spPr/>
        <p:txBody>
          <a:bodyPr>
            <a:normAutofit fontScale="77500" lnSpcReduction="20000"/>
          </a:bodyPr>
          <a:lstStyle/>
          <a:p>
            <a:r>
              <a:rPr lang="en-GB" dirty="0"/>
              <a:t>Most branches of psychology are interested in human behaviour under different </a:t>
            </a:r>
            <a:r>
              <a:rPr lang="en-GB" dirty="0" smtClean="0"/>
              <a:t>conditions, and Occupational Psychology is no different</a:t>
            </a:r>
            <a:endParaRPr lang="en-GB" dirty="0"/>
          </a:p>
          <a:p>
            <a:endParaRPr lang="en-GB" dirty="0"/>
          </a:p>
          <a:p>
            <a:r>
              <a:rPr lang="en-GB" dirty="0"/>
              <a:t>The assumption made is that all people are pretty much the same</a:t>
            </a:r>
          </a:p>
          <a:p>
            <a:endParaRPr lang="en-GB" dirty="0"/>
          </a:p>
          <a:p>
            <a:r>
              <a:rPr lang="en-GB" dirty="0"/>
              <a:t>BUT! This assumption is wrong…</a:t>
            </a:r>
          </a:p>
          <a:p>
            <a:pPr lvl="1"/>
            <a:r>
              <a:rPr lang="en-GB" dirty="0"/>
              <a:t>Some children develop faster than others</a:t>
            </a:r>
          </a:p>
          <a:p>
            <a:pPr lvl="1"/>
            <a:r>
              <a:rPr lang="en-GB" dirty="0"/>
              <a:t>Some adults are less conscientious than others</a:t>
            </a:r>
          </a:p>
          <a:p>
            <a:pPr lvl="1"/>
            <a:r>
              <a:rPr lang="en-GB" dirty="0"/>
              <a:t>Some people are more intelligent than others</a:t>
            </a:r>
          </a:p>
          <a:p>
            <a:endParaRPr lang="en-GB" dirty="0"/>
          </a:p>
        </p:txBody>
      </p:sp>
    </p:spTree>
    <p:extLst>
      <p:ext uri="{BB962C8B-B14F-4D97-AF65-F5344CB8AC3E}">
        <p14:creationId xmlns:p14="http://schemas.microsoft.com/office/powerpoint/2010/main" val="97368604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Psychometric Testing</a:t>
            </a:r>
            <a:endParaRPr lang="en-GB" dirty="0"/>
          </a:p>
        </p:txBody>
      </p:sp>
      <p:sp>
        <p:nvSpPr>
          <p:cNvPr id="3" name="Content Placeholder 2"/>
          <p:cNvSpPr>
            <a:spLocks noGrp="1"/>
          </p:cNvSpPr>
          <p:nvPr>
            <p:ph idx="1"/>
          </p:nvPr>
        </p:nvSpPr>
        <p:spPr/>
        <p:txBody>
          <a:bodyPr/>
          <a:lstStyle/>
          <a:p>
            <a:r>
              <a:rPr lang="en-GB" dirty="0" smtClean="0"/>
              <a:t>Psychometrics is the branch of psychology concerned with the scientific measurement of individual differences</a:t>
            </a:r>
          </a:p>
          <a:p>
            <a:endParaRPr lang="en-GB" dirty="0"/>
          </a:p>
          <a:p>
            <a:r>
              <a:rPr lang="en-GB" dirty="0" smtClean="0"/>
              <a:t>Accurate measurement of individual differences in important because theories can be tested </a:t>
            </a:r>
            <a:r>
              <a:rPr lang="en-GB" b="1" i="1" dirty="0" smtClean="0"/>
              <a:t>if and only if</a:t>
            </a:r>
            <a:r>
              <a:rPr lang="en-GB" dirty="0" smtClean="0"/>
              <a:t> the constructs involved can be measured</a:t>
            </a:r>
            <a:endParaRPr lang="en-GB" dirty="0"/>
          </a:p>
        </p:txBody>
      </p:sp>
    </p:spTree>
    <p:extLst>
      <p:ext uri="{BB962C8B-B14F-4D97-AF65-F5344CB8AC3E}">
        <p14:creationId xmlns:p14="http://schemas.microsoft.com/office/powerpoint/2010/main" val="37420138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Using the Trait Perspective</a:t>
            </a:r>
            <a:endParaRPr lang="en-GB" dirty="0"/>
          </a:p>
        </p:txBody>
      </p:sp>
      <p:sp>
        <p:nvSpPr>
          <p:cNvPr id="3" name="Content Placeholder 2"/>
          <p:cNvSpPr>
            <a:spLocks noGrp="1"/>
          </p:cNvSpPr>
          <p:nvPr>
            <p:ph idx="1"/>
          </p:nvPr>
        </p:nvSpPr>
        <p:spPr/>
        <p:txBody>
          <a:bodyPr>
            <a:normAutofit lnSpcReduction="10000"/>
          </a:bodyPr>
          <a:lstStyle/>
          <a:p>
            <a:r>
              <a:rPr lang="en-GB" b="1" dirty="0" smtClean="0"/>
              <a:t>Goals of trait theorists:</a:t>
            </a:r>
          </a:p>
          <a:p>
            <a:endParaRPr lang="en-GB" b="1" dirty="0"/>
          </a:p>
          <a:p>
            <a:r>
              <a:rPr lang="en-GB" dirty="0" smtClean="0"/>
              <a:t>Describe the basis classes of behaviour that define personality</a:t>
            </a:r>
          </a:p>
          <a:p>
            <a:r>
              <a:rPr lang="en-GB" dirty="0" smtClean="0"/>
              <a:t>Devise ways of measuring individual differences in personality traits</a:t>
            </a:r>
          </a:p>
          <a:p>
            <a:r>
              <a:rPr lang="en-GB" dirty="0" smtClean="0"/>
              <a:t>Use these measures to understand and predict behaviour</a:t>
            </a:r>
            <a:endParaRPr lang="en-GB" dirty="0"/>
          </a:p>
        </p:txBody>
      </p:sp>
    </p:spTree>
    <p:extLst>
      <p:ext uri="{BB962C8B-B14F-4D97-AF65-F5344CB8AC3E}">
        <p14:creationId xmlns:p14="http://schemas.microsoft.com/office/powerpoint/2010/main" val="144472542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Using the Trait Perspective</a:t>
            </a:r>
            <a:endParaRPr lang="en-GB" dirty="0"/>
          </a:p>
        </p:txBody>
      </p:sp>
      <p:sp>
        <p:nvSpPr>
          <p:cNvPr id="4" name="Shape 160"/>
          <p:cNvSpPr/>
          <p:nvPr/>
        </p:nvSpPr>
        <p:spPr>
          <a:xfrm>
            <a:off x="812013" y="1975891"/>
            <a:ext cx="2162836" cy="986766"/>
          </a:xfrm>
          <a:prstGeom prst="cloudCallout">
            <a:avLst>
              <a:gd name="adj1" fmla="val -24114"/>
              <a:gd name="adj2" fmla="val 81163"/>
            </a:avLst>
          </a:prstGeom>
          <a:solidFill>
            <a:schemeClr val="accent1">
              <a:lumMod val="40000"/>
              <a:lumOff val="60000"/>
            </a:schemeClr>
          </a:solidFill>
          <a:ln w="28575" cap="flat" cmpd="sng">
            <a:solidFill>
              <a:schemeClr val="accent1">
                <a:lumMod val="75000"/>
              </a:schemeClr>
            </a:solidFill>
            <a:prstDash val="solid"/>
            <a:round/>
            <a:headEnd type="none" w="med" len="med"/>
            <a:tailEnd type="none" w="med" len="med"/>
          </a:ln>
        </p:spPr>
        <p:txBody>
          <a:bodyPr lIns="91425" tIns="45700" rIns="91425" bIns="45700" anchor="ctr" anchorCtr="0">
            <a:noAutofit/>
          </a:bodyPr>
          <a:lstStyle/>
          <a:p>
            <a:pPr algn="ctr">
              <a:buSzPct val="25000"/>
            </a:pPr>
            <a:r>
              <a:rPr lang="en-GB" sz="2400" dirty="0">
                <a:solidFill>
                  <a:schemeClr val="accent1">
                    <a:lumMod val="75000"/>
                  </a:schemeClr>
                </a:solidFill>
                <a:latin typeface="Arial"/>
                <a:ea typeface="Arial"/>
                <a:cs typeface="Arial"/>
                <a:sym typeface="Arial"/>
              </a:rPr>
              <a:t>Shy</a:t>
            </a:r>
          </a:p>
        </p:txBody>
      </p:sp>
      <p:sp>
        <p:nvSpPr>
          <p:cNvPr id="5" name="Shape 161"/>
          <p:cNvSpPr/>
          <p:nvPr/>
        </p:nvSpPr>
        <p:spPr>
          <a:xfrm>
            <a:off x="5861394" y="1834847"/>
            <a:ext cx="2660815" cy="1275001"/>
          </a:xfrm>
          <a:prstGeom prst="cloudCallout">
            <a:avLst>
              <a:gd name="adj1" fmla="val -19010"/>
              <a:gd name="adj2" fmla="val 81910"/>
            </a:avLst>
          </a:prstGeom>
          <a:solidFill>
            <a:schemeClr val="accent1">
              <a:lumMod val="40000"/>
              <a:lumOff val="60000"/>
            </a:schemeClr>
          </a:solidFill>
          <a:ln w="28575" cap="flat" cmpd="sng">
            <a:solidFill>
              <a:schemeClr val="accent1">
                <a:lumMod val="75000"/>
              </a:schemeClr>
            </a:solidFill>
            <a:prstDash val="solid"/>
            <a:round/>
            <a:headEnd type="none" w="med" len="med"/>
            <a:tailEnd type="none" w="med" len="med"/>
          </a:ln>
        </p:spPr>
        <p:txBody>
          <a:bodyPr lIns="91425" tIns="45700" rIns="91425" bIns="45700" anchor="ctr" anchorCtr="0">
            <a:noAutofit/>
          </a:bodyPr>
          <a:lstStyle/>
          <a:p>
            <a:pPr algn="ctr">
              <a:buSzPct val="25000"/>
            </a:pPr>
            <a:r>
              <a:rPr lang="en-GB" sz="2400" dirty="0">
                <a:solidFill>
                  <a:schemeClr val="accent1">
                    <a:lumMod val="75000"/>
                  </a:schemeClr>
                </a:solidFill>
                <a:latin typeface="Arial"/>
                <a:ea typeface="Arial"/>
                <a:cs typeface="Arial"/>
                <a:sym typeface="Arial"/>
              </a:rPr>
              <a:t>Outgoing </a:t>
            </a:r>
          </a:p>
        </p:txBody>
      </p:sp>
      <p:sp>
        <p:nvSpPr>
          <p:cNvPr id="6" name="Shape 157"/>
          <p:cNvSpPr/>
          <p:nvPr/>
        </p:nvSpPr>
        <p:spPr>
          <a:xfrm>
            <a:off x="3481392" y="3109848"/>
            <a:ext cx="2380002" cy="1157975"/>
          </a:xfrm>
          <a:prstGeom prst="cloudCallout">
            <a:avLst>
              <a:gd name="adj1" fmla="val -21927"/>
              <a:gd name="adj2" fmla="val 78177"/>
            </a:avLst>
          </a:prstGeom>
          <a:solidFill>
            <a:schemeClr val="accent1">
              <a:lumMod val="40000"/>
              <a:lumOff val="60000"/>
            </a:schemeClr>
          </a:solidFill>
          <a:ln w="28575" cap="flat" cmpd="sng">
            <a:solidFill>
              <a:schemeClr val="accent1">
                <a:lumMod val="75000"/>
              </a:schemeClr>
            </a:solidFill>
            <a:prstDash val="solid"/>
            <a:round/>
            <a:headEnd type="none" w="med" len="med"/>
            <a:tailEnd type="none" w="med" len="med"/>
          </a:ln>
        </p:spPr>
        <p:txBody>
          <a:bodyPr lIns="91425" tIns="45700" rIns="91425" bIns="45700" anchor="ctr" anchorCtr="0">
            <a:noAutofit/>
          </a:bodyPr>
          <a:lstStyle/>
          <a:p>
            <a:pPr algn="ctr">
              <a:buSzPct val="25000"/>
            </a:pPr>
            <a:r>
              <a:rPr lang="en-GB" sz="2400" dirty="0">
                <a:solidFill>
                  <a:schemeClr val="accent1">
                    <a:lumMod val="75000"/>
                  </a:schemeClr>
                </a:solidFill>
                <a:latin typeface="Arial"/>
                <a:ea typeface="Arial"/>
                <a:cs typeface="Arial"/>
                <a:sym typeface="Arial"/>
              </a:rPr>
              <a:t>Tense </a:t>
            </a:r>
          </a:p>
        </p:txBody>
      </p:sp>
      <p:sp>
        <p:nvSpPr>
          <p:cNvPr id="7" name="Shape 158"/>
          <p:cNvSpPr/>
          <p:nvPr/>
        </p:nvSpPr>
        <p:spPr>
          <a:xfrm>
            <a:off x="1003854" y="4597991"/>
            <a:ext cx="2690322" cy="1181999"/>
          </a:xfrm>
          <a:prstGeom prst="cloudCallout">
            <a:avLst>
              <a:gd name="adj1" fmla="val -29583"/>
              <a:gd name="adj2" fmla="val 74445"/>
            </a:avLst>
          </a:prstGeom>
          <a:solidFill>
            <a:schemeClr val="accent1">
              <a:lumMod val="40000"/>
              <a:lumOff val="60000"/>
            </a:schemeClr>
          </a:solidFill>
          <a:ln w="28575" cap="flat" cmpd="sng">
            <a:solidFill>
              <a:schemeClr val="accent1">
                <a:lumMod val="75000"/>
              </a:schemeClr>
            </a:solidFill>
            <a:prstDash val="solid"/>
            <a:round/>
            <a:headEnd type="none" w="med" len="med"/>
            <a:tailEnd type="none" w="med" len="med"/>
          </a:ln>
        </p:spPr>
        <p:txBody>
          <a:bodyPr lIns="91425" tIns="45700" rIns="91425" bIns="45700" anchor="ctr" anchorCtr="0">
            <a:noAutofit/>
          </a:bodyPr>
          <a:lstStyle/>
          <a:p>
            <a:pPr algn="ctr">
              <a:buSzPct val="25000"/>
            </a:pPr>
            <a:r>
              <a:rPr lang="en-GB" sz="2400" dirty="0">
                <a:solidFill>
                  <a:schemeClr val="accent1">
                    <a:lumMod val="75000"/>
                  </a:schemeClr>
                </a:solidFill>
                <a:latin typeface="Arial"/>
                <a:ea typeface="Arial"/>
                <a:cs typeface="Arial"/>
                <a:sym typeface="Arial"/>
              </a:rPr>
              <a:t>Introverted </a:t>
            </a:r>
          </a:p>
        </p:txBody>
      </p:sp>
      <p:sp>
        <p:nvSpPr>
          <p:cNvPr id="8" name="Shape 159"/>
          <p:cNvSpPr/>
          <p:nvPr/>
        </p:nvSpPr>
        <p:spPr>
          <a:xfrm>
            <a:off x="5559552" y="4494314"/>
            <a:ext cx="2791969" cy="1328305"/>
          </a:xfrm>
          <a:prstGeom prst="cloudCallout">
            <a:avLst>
              <a:gd name="adj1" fmla="val -21198"/>
              <a:gd name="adj2" fmla="val 76684"/>
            </a:avLst>
          </a:prstGeom>
          <a:solidFill>
            <a:schemeClr val="accent1">
              <a:lumMod val="40000"/>
              <a:lumOff val="60000"/>
            </a:schemeClr>
          </a:solidFill>
          <a:ln w="28575" cap="flat" cmpd="sng">
            <a:solidFill>
              <a:schemeClr val="accent1">
                <a:lumMod val="75000"/>
              </a:schemeClr>
            </a:solidFill>
            <a:prstDash val="solid"/>
            <a:round/>
            <a:headEnd type="none" w="med" len="med"/>
            <a:tailEnd type="none" w="med" len="med"/>
          </a:ln>
        </p:spPr>
        <p:txBody>
          <a:bodyPr lIns="91425" tIns="45700" rIns="91425" bIns="45700" anchor="ctr" anchorCtr="0">
            <a:noAutofit/>
          </a:bodyPr>
          <a:lstStyle/>
          <a:p>
            <a:pPr algn="ctr">
              <a:buSzPct val="25000"/>
            </a:pPr>
            <a:r>
              <a:rPr lang="en-GB" sz="2400" dirty="0">
                <a:solidFill>
                  <a:schemeClr val="accent1">
                    <a:lumMod val="75000"/>
                  </a:schemeClr>
                </a:solidFill>
                <a:latin typeface="Arial"/>
                <a:ea typeface="Arial"/>
                <a:cs typeface="Arial"/>
                <a:sym typeface="Arial"/>
              </a:rPr>
              <a:t>Extraverted </a:t>
            </a:r>
          </a:p>
        </p:txBody>
      </p:sp>
    </p:spTree>
    <p:extLst>
      <p:ext uri="{BB962C8B-B14F-4D97-AF65-F5344CB8AC3E}">
        <p14:creationId xmlns:p14="http://schemas.microsoft.com/office/powerpoint/2010/main" val="322798332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Personality and Job Performance</a:t>
            </a:r>
            <a:endParaRPr lang="en-GB" dirty="0"/>
          </a:p>
        </p:txBody>
      </p:sp>
      <p:sp>
        <p:nvSpPr>
          <p:cNvPr id="3" name="Content Placeholder 2"/>
          <p:cNvSpPr>
            <a:spLocks noGrp="1"/>
          </p:cNvSpPr>
          <p:nvPr>
            <p:ph idx="1"/>
          </p:nvPr>
        </p:nvSpPr>
        <p:spPr/>
        <p:txBody>
          <a:bodyPr/>
          <a:lstStyle/>
          <a:p>
            <a:pPr marL="0" indent="0" algn="ctr">
              <a:buNone/>
            </a:pPr>
            <a:r>
              <a:rPr lang="en-GB" b="1" dirty="0" smtClean="0"/>
              <a:t>Is personality a useful construct for understanding performance at work??</a:t>
            </a:r>
          </a:p>
          <a:p>
            <a:pPr marL="0" indent="0" algn="ctr">
              <a:buNone/>
            </a:pPr>
            <a:endParaRPr lang="en-GB" b="1" dirty="0" smtClean="0"/>
          </a:p>
          <a:p>
            <a:pPr marL="0" indent="0" algn="ctr">
              <a:buNone/>
            </a:pPr>
            <a:endParaRPr lang="en-GB" b="1" dirty="0"/>
          </a:p>
          <a:p>
            <a:pPr marL="0" indent="0" algn="ctr">
              <a:buNone/>
            </a:pPr>
            <a:r>
              <a:rPr lang="en-GB" b="1" dirty="0" smtClean="0"/>
              <a:t>Can we identify any weaknesses in the trait perspective??</a:t>
            </a:r>
            <a:endParaRPr lang="en-GB" b="1" dirty="0"/>
          </a:p>
        </p:txBody>
      </p:sp>
    </p:spTree>
    <p:extLst>
      <p:ext uri="{BB962C8B-B14F-4D97-AF65-F5344CB8AC3E}">
        <p14:creationId xmlns:p14="http://schemas.microsoft.com/office/powerpoint/2010/main" val="217794493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Personality and Job Performance</a:t>
            </a:r>
            <a:endParaRPr lang="en-GB" dirty="0"/>
          </a:p>
        </p:txBody>
      </p:sp>
      <p:sp>
        <p:nvSpPr>
          <p:cNvPr id="3" name="Content Placeholder 2"/>
          <p:cNvSpPr>
            <a:spLocks noGrp="1"/>
          </p:cNvSpPr>
          <p:nvPr>
            <p:ph idx="1"/>
          </p:nvPr>
        </p:nvSpPr>
        <p:spPr/>
        <p:txBody>
          <a:bodyPr/>
          <a:lstStyle/>
          <a:p>
            <a:pPr marL="0" indent="0" algn="ctr">
              <a:buNone/>
            </a:pPr>
            <a:r>
              <a:rPr lang="en-GB" b="1" dirty="0" smtClean="0"/>
              <a:t>Is personality a useful construct for understanding performance at work??</a:t>
            </a:r>
          </a:p>
          <a:p>
            <a:pPr marL="0" indent="0" algn="ctr">
              <a:buNone/>
            </a:pPr>
            <a:endParaRPr lang="en-GB" b="1" dirty="0" smtClean="0"/>
          </a:p>
          <a:p>
            <a:pPr marL="0" indent="0" algn="ctr">
              <a:buNone/>
            </a:pPr>
            <a:endParaRPr lang="en-GB" b="1" dirty="0"/>
          </a:p>
        </p:txBody>
      </p:sp>
      <p:sp>
        <p:nvSpPr>
          <p:cNvPr id="4" name="Line Callout 1 (Accent Bar) 3"/>
          <p:cNvSpPr/>
          <p:nvPr/>
        </p:nvSpPr>
        <p:spPr>
          <a:xfrm>
            <a:off x="1176865" y="4212633"/>
            <a:ext cx="1341120" cy="512064"/>
          </a:xfrm>
          <a:prstGeom prst="accentCallout1">
            <a:avLst>
              <a:gd name="adj1" fmla="val 18750"/>
              <a:gd name="adj2" fmla="val -8333"/>
              <a:gd name="adj3" fmla="val -206548"/>
              <a:gd name="adj4" fmla="val 105303"/>
            </a:avLst>
          </a:prstGeom>
          <a:noFill/>
          <a:ln>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2">
                    <a:lumMod val="75000"/>
                  </a:schemeClr>
                </a:solidFill>
              </a:rPr>
              <a:t>Task performance</a:t>
            </a:r>
            <a:endParaRPr lang="en-GB" dirty="0">
              <a:solidFill>
                <a:schemeClr val="accent2">
                  <a:lumMod val="75000"/>
                </a:schemeClr>
              </a:solidFill>
            </a:endParaRPr>
          </a:p>
        </p:txBody>
      </p:sp>
      <p:sp>
        <p:nvSpPr>
          <p:cNvPr id="5" name="Line Callout 1 (Accent Bar) 4"/>
          <p:cNvSpPr/>
          <p:nvPr/>
        </p:nvSpPr>
        <p:spPr>
          <a:xfrm>
            <a:off x="2481746" y="5411470"/>
            <a:ext cx="1341120" cy="512064"/>
          </a:xfrm>
          <a:prstGeom prst="accentCallout1">
            <a:avLst>
              <a:gd name="adj1" fmla="val 18750"/>
              <a:gd name="adj2" fmla="val -8333"/>
              <a:gd name="adj3" fmla="val -413691"/>
              <a:gd name="adj4" fmla="val 100758"/>
            </a:avLst>
          </a:prstGeom>
          <a:noFill/>
          <a:ln>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2">
                    <a:lumMod val="75000"/>
                  </a:schemeClr>
                </a:solidFill>
              </a:rPr>
              <a:t>Leadership</a:t>
            </a:r>
            <a:endParaRPr lang="en-GB" dirty="0">
              <a:solidFill>
                <a:schemeClr val="accent2">
                  <a:lumMod val="75000"/>
                </a:schemeClr>
              </a:solidFill>
            </a:endParaRPr>
          </a:p>
        </p:txBody>
      </p:sp>
      <p:sp>
        <p:nvSpPr>
          <p:cNvPr id="6" name="Line Callout 1 (Accent Bar) 5"/>
          <p:cNvSpPr/>
          <p:nvPr/>
        </p:nvSpPr>
        <p:spPr>
          <a:xfrm>
            <a:off x="4919809" y="4365033"/>
            <a:ext cx="1341120" cy="512064"/>
          </a:xfrm>
          <a:prstGeom prst="accentCallout1">
            <a:avLst>
              <a:gd name="adj1" fmla="val 18750"/>
              <a:gd name="adj2" fmla="val -8333"/>
              <a:gd name="adj3" fmla="val -201786"/>
              <a:gd name="adj4" fmla="val 21667"/>
            </a:avLst>
          </a:prstGeom>
          <a:noFill/>
          <a:ln>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2">
                    <a:lumMod val="75000"/>
                  </a:schemeClr>
                </a:solidFill>
              </a:rPr>
              <a:t>Team working skills</a:t>
            </a:r>
            <a:endParaRPr lang="en-GB" dirty="0">
              <a:solidFill>
                <a:schemeClr val="accent2">
                  <a:lumMod val="75000"/>
                </a:schemeClr>
              </a:solidFill>
            </a:endParaRPr>
          </a:p>
        </p:txBody>
      </p:sp>
      <p:sp>
        <p:nvSpPr>
          <p:cNvPr id="7" name="Line Callout 1 (Accent Bar) 6"/>
          <p:cNvSpPr/>
          <p:nvPr/>
        </p:nvSpPr>
        <p:spPr>
          <a:xfrm>
            <a:off x="6677489" y="5411173"/>
            <a:ext cx="1341120" cy="512064"/>
          </a:xfrm>
          <a:prstGeom prst="accentCallout1">
            <a:avLst>
              <a:gd name="adj1" fmla="val 18750"/>
              <a:gd name="adj2" fmla="val -8333"/>
              <a:gd name="adj3" fmla="val -463691"/>
              <a:gd name="adj4" fmla="val 32576"/>
            </a:avLst>
          </a:prstGeom>
          <a:noFill/>
          <a:ln>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2">
                    <a:lumMod val="75000"/>
                  </a:schemeClr>
                </a:solidFill>
              </a:rPr>
              <a:t>Resilience to stress</a:t>
            </a:r>
            <a:endParaRPr lang="en-GB" dirty="0">
              <a:solidFill>
                <a:schemeClr val="accent2">
                  <a:lumMod val="75000"/>
                </a:schemeClr>
              </a:solidFill>
            </a:endParaRPr>
          </a:p>
        </p:txBody>
      </p:sp>
    </p:spTree>
    <p:extLst>
      <p:ext uri="{BB962C8B-B14F-4D97-AF65-F5344CB8AC3E}">
        <p14:creationId xmlns:p14="http://schemas.microsoft.com/office/powerpoint/2010/main" val="3706009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barn(inVertical)">
                                      <p:cBhvr>
                                        <p:cTn id="11" dur="500"/>
                                        <p:tgtEl>
                                          <p:spTgt spid="5"/>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barn(inVertical)">
                                      <p:cBhvr>
                                        <p:cTn id="15" dur="500"/>
                                        <p:tgtEl>
                                          <p:spTgt spid="6"/>
                                        </p:tgtEl>
                                      </p:cBhvr>
                                    </p:animEffect>
                                  </p:childTnLst>
                                </p:cTn>
                              </p:par>
                            </p:childTnLst>
                          </p:cTn>
                        </p:par>
                        <p:par>
                          <p:cTn id="16" fill="hold">
                            <p:stCondLst>
                              <p:cond delay="1500"/>
                            </p:stCondLst>
                            <p:childTnLst>
                              <p:par>
                                <p:cTn id="17" presetID="16" presetClass="entr" presetSubtype="21"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barn(inVertical)">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Personality and Job Performance</a:t>
            </a:r>
            <a:endParaRPr lang="en-GB" dirty="0"/>
          </a:p>
        </p:txBody>
      </p:sp>
      <p:sp>
        <p:nvSpPr>
          <p:cNvPr id="3" name="Content Placeholder 2"/>
          <p:cNvSpPr>
            <a:spLocks noGrp="1"/>
          </p:cNvSpPr>
          <p:nvPr>
            <p:ph idx="1"/>
          </p:nvPr>
        </p:nvSpPr>
        <p:spPr/>
        <p:txBody>
          <a:bodyPr/>
          <a:lstStyle/>
          <a:p>
            <a:pPr marL="0" indent="0" algn="ctr">
              <a:buNone/>
            </a:pPr>
            <a:endParaRPr lang="en-GB" b="1" dirty="0" smtClean="0"/>
          </a:p>
          <a:p>
            <a:pPr marL="0" indent="0" algn="ctr">
              <a:buNone/>
            </a:pPr>
            <a:endParaRPr lang="en-GB" b="1" dirty="0"/>
          </a:p>
          <a:p>
            <a:pPr marL="0" indent="0" algn="ctr">
              <a:buNone/>
            </a:pPr>
            <a:endParaRPr lang="en-GB" b="1" dirty="0"/>
          </a:p>
          <a:p>
            <a:pPr marL="0" indent="0" algn="ctr">
              <a:buNone/>
            </a:pPr>
            <a:endParaRPr lang="en-GB" b="1" dirty="0" smtClean="0"/>
          </a:p>
          <a:p>
            <a:pPr marL="0" indent="0" algn="ctr">
              <a:buNone/>
            </a:pPr>
            <a:r>
              <a:rPr lang="en-GB" b="1" dirty="0" smtClean="0"/>
              <a:t>Can we identify any weaknesses in the trait perspective??</a:t>
            </a:r>
            <a:endParaRPr lang="en-GB" b="1" dirty="0"/>
          </a:p>
        </p:txBody>
      </p:sp>
      <p:sp>
        <p:nvSpPr>
          <p:cNvPr id="4" name="Line Callout 1 (Accent Bar) 3"/>
          <p:cNvSpPr/>
          <p:nvPr/>
        </p:nvSpPr>
        <p:spPr>
          <a:xfrm>
            <a:off x="920191" y="2666598"/>
            <a:ext cx="1518209" cy="872714"/>
          </a:xfrm>
          <a:prstGeom prst="accentCallout1">
            <a:avLst>
              <a:gd name="adj1" fmla="val 106469"/>
              <a:gd name="adj2" fmla="val 40"/>
              <a:gd name="adj3" fmla="val 221227"/>
              <a:gd name="adj4" fmla="val 93919"/>
            </a:avLst>
          </a:prstGeom>
          <a:noFill/>
          <a:ln>
            <a:prstDash val="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solidFill>
                  <a:schemeClr val="accent2">
                    <a:lumMod val="75000"/>
                  </a:schemeClr>
                </a:solidFill>
              </a:rPr>
              <a:t>State or Trait??</a:t>
            </a:r>
            <a:endParaRPr lang="en-GB" sz="2400" dirty="0">
              <a:solidFill>
                <a:schemeClr val="accent2">
                  <a:lumMod val="75000"/>
                </a:schemeClr>
              </a:solidFill>
            </a:endParaRPr>
          </a:p>
        </p:txBody>
      </p:sp>
      <p:cxnSp>
        <p:nvCxnSpPr>
          <p:cNvPr id="6" name="Straight Arrow Connector 5"/>
          <p:cNvCxnSpPr/>
          <p:nvPr/>
        </p:nvCxnSpPr>
        <p:spPr>
          <a:xfrm flipV="1">
            <a:off x="2390276" y="3064041"/>
            <a:ext cx="969766" cy="1"/>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3651811" y="2872122"/>
            <a:ext cx="1604211" cy="461665"/>
          </a:xfrm>
          <a:prstGeom prst="rect">
            <a:avLst/>
          </a:prstGeom>
          <a:noFill/>
        </p:spPr>
        <p:txBody>
          <a:bodyPr wrap="square" rtlCol="0">
            <a:spAutoFit/>
          </a:bodyPr>
          <a:lstStyle/>
          <a:p>
            <a:r>
              <a:rPr lang="en-GB" sz="2400" dirty="0" smtClean="0"/>
              <a:t>e.g., anxiety</a:t>
            </a:r>
            <a:endParaRPr lang="en-GB" sz="2400" dirty="0"/>
          </a:p>
        </p:txBody>
      </p:sp>
      <p:sp>
        <p:nvSpPr>
          <p:cNvPr id="9" name="Rounded Rectangle 8"/>
          <p:cNvSpPr/>
          <p:nvPr/>
        </p:nvSpPr>
        <p:spPr>
          <a:xfrm>
            <a:off x="5538706" y="2519220"/>
            <a:ext cx="2807368" cy="1584560"/>
          </a:xfrm>
          <a:prstGeom prst="round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accent2">
                    <a:lumMod val="75000"/>
                  </a:schemeClr>
                </a:solidFill>
              </a:rPr>
              <a:t>Trait anxiety = personality characteristic</a:t>
            </a:r>
          </a:p>
          <a:p>
            <a:pPr algn="ctr"/>
            <a:endParaRPr lang="en-GB" dirty="0">
              <a:solidFill>
                <a:schemeClr val="accent2">
                  <a:lumMod val="75000"/>
                </a:schemeClr>
              </a:solidFill>
            </a:endParaRPr>
          </a:p>
          <a:p>
            <a:pPr algn="ctr"/>
            <a:r>
              <a:rPr lang="en-GB" dirty="0" smtClean="0">
                <a:solidFill>
                  <a:schemeClr val="accent2">
                    <a:lumMod val="75000"/>
                  </a:schemeClr>
                </a:solidFill>
              </a:rPr>
              <a:t>State anxiety = response to the anticipation of threat</a:t>
            </a:r>
            <a:endParaRPr lang="en-GB" dirty="0">
              <a:solidFill>
                <a:schemeClr val="accent2">
                  <a:lumMod val="75000"/>
                </a:schemeClr>
              </a:solidFill>
            </a:endParaRPr>
          </a:p>
        </p:txBody>
      </p:sp>
    </p:spTree>
    <p:extLst>
      <p:ext uri="{BB962C8B-B14F-4D97-AF65-F5344CB8AC3E}">
        <p14:creationId xmlns:p14="http://schemas.microsoft.com/office/powerpoint/2010/main" val="4027401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par>
                          <p:cTn id="8" fill="hold">
                            <p:stCondLst>
                              <p:cond delay="500"/>
                            </p:stCondLst>
                            <p:childTnLst>
                              <p:par>
                                <p:cTn id="9" presetID="16" presetClass="entr" presetSubtype="21"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arn(inVertical)">
                                      <p:cBhvr>
                                        <p:cTn id="11" dur="500"/>
                                        <p:tgtEl>
                                          <p:spTgt spid="6"/>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barn(inVertical)">
                                      <p:cBhvr>
                                        <p:cTn id="15" dur="500"/>
                                        <p:tgtEl>
                                          <p:spTgt spid="7"/>
                                        </p:tgtEl>
                                      </p:cBhvr>
                                    </p:animEffect>
                                  </p:childTnLst>
                                </p:cTn>
                              </p:par>
                            </p:childTnLst>
                          </p:cTn>
                        </p:par>
                        <p:par>
                          <p:cTn id="16" fill="hold">
                            <p:stCondLst>
                              <p:cond delay="1500"/>
                            </p:stCondLst>
                            <p:childTnLst>
                              <p:par>
                                <p:cTn id="17" presetID="16" presetClass="entr" presetSubtype="21" fill="hold" grpId="0"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barn(inVertical)">
                                      <p:cBhvr>
                                        <p:cTn id="1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p:bldP spid="9"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01710" y="1676397"/>
            <a:ext cx="2874656" cy="1515533"/>
          </a:xfrm>
        </p:spPr>
        <p:txBody>
          <a:bodyPr/>
          <a:lstStyle/>
          <a:p>
            <a:r>
              <a:rPr lang="en-GB" sz="4000" dirty="0" smtClean="0"/>
              <a:t>Personality Inventories</a:t>
            </a:r>
            <a:endParaRPr lang="en-GB" sz="4000" dirty="0"/>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2"/>
          <a:stretch>
            <a:fillRect/>
          </a:stretch>
        </p:blipFill>
        <p:spPr>
          <a:xfrm>
            <a:off x="5312266" y="1523312"/>
            <a:ext cx="1778346" cy="1778346"/>
          </a:xfrm>
          <a:prstGeom prst="rect">
            <a:avLst/>
          </a:prstGeom>
        </p:spPr>
      </p:pic>
    </p:spTree>
    <p:extLst>
      <p:ext uri="{BB962C8B-B14F-4D97-AF65-F5344CB8AC3E}">
        <p14:creationId xmlns:p14="http://schemas.microsoft.com/office/powerpoint/2010/main" val="25935760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Personality Inventories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Can assess personality traits believed to be necessary for job performance</a:t>
            </a:r>
          </a:p>
          <a:p>
            <a:endParaRPr lang="en-GB" dirty="0"/>
          </a:p>
          <a:p>
            <a:r>
              <a:rPr lang="en-GB" dirty="0" smtClean="0"/>
              <a:t>Examples:</a:t>
            </a:r>
          </a:p>
          <a:p>
            <a:pPr lvl="1"/>
            <a:r>
              <a:rPr lang="en-GB" dirty="0" smtClean="0"/>
              <a:t>Cattell’s 16 personality factors</a:t>
            </a:r>
          </a:p>
          <a:p>
            <a:pPr lvl="1"/>
            <a:r>
              <a:rPr lang="en-GB" dirty="0" smtClean="0"/>
              <a:t>Five Factor Model – OCEAN</a:t>
            </a:r>
          </a:p>
          <a:p>
            <a:pPr lvl="1"/>
            <a:r>
              <a:rPr lang="en-GB" dirty="0" smtClean="0"/>
              <a:t>MMPI – Minnesota Multiphasic Personality Inventory</a:t>
            </a:r>
          </a:p>
          <a:p>
            <a:pPr lvl="1"/>
            <a:endParaRPr lang="en-GB" dirty="0" smtClean="0"/>
          </a:p>
          <a:p>
            <a:r>
              <a:rPr lang="en-GB" dirty="0" smtClean="0"/>
              <a:t>These can all be particularly useful if tailored specifically for the job in question</a:t>
            </a:r>
          </a:p>
        </p:txBody>
      </p:sp>
    </p:spTree>
    <p:extLst>
      <p:ext uri="{BB962C8B-B14F-4D97-AF65-F5344CB8AC3E}">
        <p14:creationId xmlns:p14="http://schemas.microsoft.com/office/powerpoint/2010/main" val="28827088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5" y="639428"/>
            <a:ext cx="6798734" cy="1303867"/>
          </a:xfrm>
        </p:spPr>
        <p:txBody>
          <a:bodyPr/>
          <a:lstStyle/>
          <a:p>
            <a:r>
              <a:rPr lang="en-GB" dirty="0" smtClean="0"/>
              <a:t>Cattell’s 16 Personality Factors</a:t>
            </a:r>
            <a:endParaRPr lang="en-GB" dirty="0"/>
          </a:p>
        </p:txBody>
      </p:sp>
      <p:sp>
        <p:nvSpPr>
          <p:cNvPr id="3" name="Content Placeholder 2"/>
          <p:cNvSpPr>
            <a:spLocks noGrp="1"/>
          </p:cNvSpPr>
          <p:nvPr>
            <p:ph idx="1"/>
          </p:nvPr>
        </p:nvSpPr>
        <p:spPr/>
        <p:txBody>
          <a:bodyPr/>
          <a:lstStyle/>
          <a:p>
            <a:endParaRPr lang="en-GB"/>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0" y="1780033"/>
            <a:ext cx="9144000" cy="50779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3026435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Five Factor Model (Costa &amp; McCrae, 1992)</a:t>
            </a:r>
            <a:endParaRPr lang="en-GB" dirty="0"/>
          </a:p>
        </p:txBody>
      </p:sp>
      <p:sp>
        <p:nvSpPr>
          <p:cNvPr id="3" name="Content Placeholder 2"/>
          <p:cNvSpPr>
            <a:spLocks noGrp="1"/>
          </p:cNvSpPr>
          <p:nvPr>
            <p:ph idx="1"/>
          </p:nvPr>
        </p:nvSpPr>
        <p:spPr/>
        <p:txBody>
          <a:bodyPr/>
          <a:lstStyle/>
          <a:p>
            <a:pPr marL="0" indent="0">
              <a:buNone/>
            </a:pPr>
            <a:r>
              <a:rPr lang="en-GB" b="1" dirty="0" smtClean="0"/>
              <a:t>O   </a:t>
            </a:r>
            <a:r>
              <a:rPr lang="en-GB" dirty="0" err="1" smtClean="0"/>
              <a:t>penness</a:t>
            </a:r>
            <a:r>
              <a:rPr lang="en-GB" dirty="0" smtClean="0"/>
              <a:t> to experience</a:t>
            </a:r>
          </a:p>
          <a:p>
            <a:pPr marL="0" indent="0">
              <a:buNone/>
            </a:pPr>
            <a:r>
              <a:rPr lang="en-GB" b="1" dirty="0" smtClean="0"/>
              <a:t>C   </a:t>
            </a:r>
            <a:r>
              <a:rPr lang="en-GB" dirty="0" err="1" smtClean="0"/>
              <a:t>onscientiousness</a:t>
            </a:r>
            <a:endParaRPr lang="en-GB" dirty="0" smtClean="0"/>
          </a:p>
          <a:p>
            <a:pPr marL="0" indent="0">
              <a:buNone/>
            </a:pPr>
            <a:r>
              <a:rPr lang="en-GB" b="1" dirty="0" smtClean="0"/>
              <a:t>E   </a:t>
            </a:r>
            <a:r>
              <a:rPr lang="en-GB" dirty="0" err="1" smtClean="0"/>
              <a:t>xtraversion</a:t>
            </a:r>
            <a:endParaRPr lang="en-GB" dirty="0" smtClean="0"/>
          </a:p>
          <a:p>
            <a:pPr marL="0" indent="0">
              <a:buNone/>
            </a:pPr>
            <a:r>
              <a:rPr lang="en-GB" b="1" dirty="0" smtClean="0"/>
              <a:t>A   </a:t>
            </a:r>
            <a:r>
              <a:rPr lang="en-GB" dirty="0" err="1" smtClean="0"/>
              <a:t>greeableness</a:t>
            </a:r>
            <a:endParaRPr lang="en-GB" dirty="0" smtClean="0"/>
          </a:p>
          <a:p>
            <a:pPr marL="0" indent="0">
              <a:buNone/>
            </a:pPr>
            <a:r>
              <a:rPr lang="en-GB" b="1" dirty="0" smtClean="0"/>
              <a:t>N   </a:t>
            </a:r>
            <a:r>
              <a:rPr lang="en-GB" dirty="0" err="1" smtClean="0"/>
              <a:t>euroticism</a:t>
            </a:r>
            <a:r>
              <a:rPr lang="en-GB" dirty="0" smtClean="0"/>
              <a:t> </a:t>
            </a:r>
            <a:endParaRPr lang="en-GB" dirty="0"/>
          </a:p>
        </p:txBody>
      </p:sp>
      <p:sp>
        <p:nvSpPr>
          <p:cNvPr id="4" name="Oval 3"/>
          <p:cNvSpPr/>
          <p:nvPr/>
        </p:nvSpPr>
        <p:spPr>
          <a:xfrm>
            <a:off x="1152481" y="2219204"/>
            <a:ext cx="444670" cy="3315964"/>
          </a:xfrm>
          <a:prstGeom prst="ellipse">
            <a:avLst/>
          </a:prstGeom>
          <a:noFill/>
          <a:ln w="38100">
            <a:solidFill>
              <a:srgbClr val="FF0000"/>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Cloud Callout 4"/>
          <p:cNvSpPr/>
          <p:nvPr/>
        </p:nvSpPr>
        <p:spPr>
          <a:xfrm>
            <a:off x="5193792" y="3042201"/>
            <a:ext cx="3135376" cy="2340864"/>
          </a:xfrm>
          <a:prstGeom prst="cloudCallout">
            <a:avLst>
              <a:gd name="adj1" fmla="val -89660"/>
              <a:gd name="adj2" fmla="val -13542"/>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1" dirty="0" smtClean="0">
                <a:solidFill>
                  <a:schemeClr val="accent2">
                    <a:lumMod val="75000"/>
                  </a:schemeClr>
                </a:solidFill>
              </a:rPr>
              <a:t>Are some of these personality factors more desirable than others?</a:t>
            </a:r>
            <a:endParaRPr lang="en-GB" b="1" i="1" dirty="0">
              <a:solidFill>
                <a:schemeClr val="accent2">
                  <a:lumMod val="75000"/>
                </a:schemeClr>
              </a:solidFill>
            </a:endParaRPr>
          </a:p>
        </p:txBody>
      </p:sp>
    </p:spTree>
    <p:extLst>
      <p:ext uri="{BB962C8B-B14F-4D97-AF65-F5344CB8AC3E}">
        <p14:creationId xmlns:p14="http://schemas.microsoft.com/office/powerpoint/2010/main" val="3360340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2560320" cy="1032015"/>
          </a:xfrm>
          <a:solidFill>
            <a:schemeClr val="accent2">
              <a:lumMod val="60000"/>
              <a:lumOff val="40000"/>
            </a:schemeClr>
          </a:solidFill>
        </p:spPr>
        <p:txBody>
          <a:bodyPr>
            <a:normAutofit/>
          </a:bodyPr>
          <a:lstStyle/>
          <a:p>
            <a:r>
              <a:rPr lang="en-GB" sz="3200" dirty="0" smtClean="0"/>
              <a:t>The Big Five</a:t>
            </a:r>
            <a:endParaRPr lang="en-GB" sz="3200" dirty="0"/>
          </a:p>
        </p:txBody>
      </p:sp>
      <p:sp>
        <p:nvSpPr>
          <p:cNvPr id="4" name="Shape 227"/>
          <p:cNvSpPr/>
          <p:nvPr/>
        </p:nvSpPr>
        <p:spPr>
          <a:xfrm>
            <a:off x="417413" y="3475012"/>
            <a:ext cx="2520279" cy="453586"/>
          </a:xfrm>
          <a:prstGeom prst="homePlate">
            <a:avLst>
              <a:gd name="adj" fmla="val 50000"/>
            </a:avLst>
          </a:prstGeom>
          <a:solidFill>
            <a:schemeClr val="accent1">
              <a:lumMod val="40000"/>
              <a:lumOff val="60000"/>
            </a:schemeClr>
          </a:solidFill>
          <a:ln w="28575" cap="flat" cmpd="sng">
            <a:solidFill>
              <a:schemeClr val="accent1">
                <a:lumMod val="75000"/>
              </a:schemeClr>
            </a:solidFill>
            <a:prstDash val="solid"/>
            <a:round/>
            <a:headEnd type="none" w="med" len="med"/>
            <a:tailEnd type="none" w="med" len="med"/>
          </a:ln>
        </p:spPr>
        <p:txBody>
          <a:bodyPr lIns="91425" tIns="45700" rIns="91425" bIns="45700" anchor="ctr" anchorCtr="0">
            <a:noAutofit/>
          </a:bodyPr>
          <a:lstStyle/>
          <a:p>
            <a:pPr algn="ctr">
              <a:buSzPct val="25000"/>
            </a:pPr>
            <a:r>
              <a:rPr lang="en-GB" sz="2400" dirty="0">
                <a:solidFill>
                  <a:schemeClr val="accent1">
                    <a:lumMod val="75000"/>
                  </a:schemeClr>
                </a:solidFill>
                <a:latin typeface="Arial"/>
                <a:ea typeface="Arial"/>
                <a:cs typeface="Arial"/>
                <a:sym typeface="Arial"/>
              </a:rPr>
              <a:t>Extraversion</a:t>
            </a:r>
          </a:p>
        </p:txBody>
      </p:sp>
      <p:sp>
        <p:nvSpPr>
          <p:cNvPr id="5" name="Shape 240"/>
          <p:cNvSpPr/>
          <p:nvPr/>
        </p:nvSpPr>
        <p:spPr>
          <a:xfrm>
            <a:off x="439474" y="4328525"/>
            <a:ext cx="2520279" cy="453586"/>
          </a:xfrm>
          <a:prstGeom prst="homePlate">
            <a:avLst>
              <a:gd name="adj" fmla="val 50000"/>
            </a:avLst>
          </a:prstGeom>
          <a:solidFill>
            <a:schemeClr val="accent1">
              <a:lumMod val="40000"/>
              <a:lumOff val="60000"/>
            </a:schemeClr>
          </a:solidFill>
          <a:ln w="28575" cap="flat" cmpd="sng">
            <a:solidFill>
              <a:schemeClr val="accent1">
                <a:lumMod val="75000"/>
              </a:schemeClr>
            </a:solidFill>
            <a:prstDash val="solid"/>
            <a:round/>
            <a:headEnd type="none" w="med" len="med"/>
            <a:tailEnd type="none" w="med" len="med"/>
          </a:ln>
        </p:spPr>
        <p:txBody>
          <a:bodyPr lIns="91425" tIns="45700" rIns="91425" bIns="45700" anchor="ctr" anchorCtr="0">
            <a:noAutofit/>
          </a:bodyPr>
          <a:lstStyle/>
          <a:p>
            <a:pPr algn="ctr">
              <a:buSzPct val="25000"/>
            </a:pPr>
            <a:r>
              <a:rPr lang="en-GB" sz="2400" dirty="0">
                <a:solidFill>
                  <a:schemeClr val="accent1">
                    <a:lumMod val="75000"/>
                  </a:schemeClr>
                </a:solidFill>
                <a:latin typeface="Arial"/>
                <a:ea typeface="Arial"/>
                <a:cs typeface="Arial"/>
                <a:sym typeface="Arial"/>
              </a:rPr>
              <a:t>Agreeableness </a:t>
            </a:r>
          </a:p>
        </p:txBody>
      </p:sp>
      <p:sp>
        <p:nvSpPr>
          <p:cNvPr id="6" name="Shape 241"/>
          <p:cNvSpPr/>
          <p:nvPr/>
        </p:nvSpPr>
        <p:spPr>
          <a:xfrm>
            <a:off x="403471" y="2653564"/>
            <a:ext cx="2592287" cy="453586"/>
          </a:xfrm>
          <a:prstGeom prst="homePlate">
            <a:avLst>
              <a:gd name="adj" fmla="val 50000"/>
            </a:avLst>
          </a:prstGeom>
          <a:solidFill>
            <a:schemeClr val="accent1">
              <a:lumMod val="40000"/>
              <a:lumOff val="60000"/>
            </a:schemeClr>
          </a:solidFill>
          <a:ln w="28575" cap="flat" cmpd="sng">
            <a:solidFill>
              <a:schemeClr val="accent1">
                <a:lumMod val="75000"/>
              </a:schemeClr>
            </a:solidFill>
            <a:prstDash val="solid"/>
            <a:round/>
            <a:headEnd type="none" w="med" len="med"/>
            <a:tailEnd type="none" w="med" len="med"/>
          </a:ln>
        </p:spPr>
        <p:txBody>
          <a:bodyPr lIns="91425" tIns="45700" rIns="91425" bIns="45700" anchor="ctr" anchorCtr="0">
            <a:noAutofit/>
          </a:bodyPr>
          <a:lstStyle/>
          <a:p>
            <a:pPr algn="ctr">
              <a:buSzPct val="25000"/>
            </a:pPr>
            <a:r>
              <a:rPr lang="en-GB" sz="2000" dirty="0">
                <a:solidFill>
                  <a:schemeClr val="accent1">
                    <a:lumMod val="75000"/>
                  </a:schemeClr>
                </a:solidFill>
                <a:latin typeface="Arial"/>
                <a:ea typeface="Arial"/>
                <a:cs typeface="Arial"/>
                <a:sym typeface="Arial"/>
              </a:rPr>
              <a:t>Conscientiousness </a:t>
            </a:r>
          </a:p>
        </p:txBody>
      </p:sp>
      <p:sp>
        <p:nvSpPr>
          <p:cNvPr id="7" name="Shape 242"/>
          <p:cNvSpPr/>
          <p:nvPr/>
        </p:nvSpPr>
        <p:spPr>
          <a:xfrm>
            <a:off x="403471" y="5210375"/>
            <a:ext cx="2520279" cy="453586"/>
          </a:xfrm>
          <a:prstGeom prst="homePlate">
            <a:avLst>
              <a:gd name="adj" fmla="val 50000"/>
            </a:avLst>
          </a:prstGeom>
          <a:solidFill>
            <a:schemeClr val="accent1">
              <a:lumMod val="40000"/>
              <a:lumOff val="60000"/>
            </a:schemeClr>
          </a:solidFill>
          <a:ln w="28575" cap="flat" cmpd="sng">
            <a:solidFill>
              <a:schemeClr val="accent1">
                <a:lumMod val="75000"/>
              </a:schemeClr>
            </a:solidFill>
            <a:prstDash val="solid"/>
            <a:round/>
            <a:headEnd type="none" w="med" len="med"/>
            <a:tailEnd type="none" w="med" len="med"/>
          </a:ln>
        </p:spPr>
        <p:txBody>
          <a:bodyPr lIns="91425" tIns="45700" rIns="91425" bIns="45700" anchor="ctr" anchorCtr="0">
            <a:noAutofit/>
          </a:bodyPr>
          <a:lstStyle/>
          <a:p>
            <a:pPr algn="ctr">
              <a:buSzPct val="25000"/>
            </a:pPr>
            <a:r>
              <a:rPr lang="en-GB" sz="2400">
                <a:solidFill>
                  <a:schemeClr val="accent1">
                    <a:lumMod val="75000"/>
                  </a:schemeClr>
                </a:solidFill>
                <a:latin typeface="Arial"/>
                <a:ea typeface="Arial"/>
                <a:cs typeface="Arial"/>
                <a:sym typeface="Arial"/>
              </a:rPr>
              <a:t>Neuroticism </a:t>
            </a:r>
          </a:p>
        </p:txBody>
      </p:sp>
      <p:sp>
        <p:nvSpPr>
          <p:cNvPr id="8" name="Shape 243"/>
          <p:cNvSpPr/>
          <p:nvPr/>
        </p:nvSpPr>
        <p:spPr>
          <a:xfrm>
            <a:off x="417413" y="1634656"/>
            <a:ext cx="2520279" cy="705616"/>
          </a:xfrm>
          <a:prstGeom prst="homePlate">
            <a:avLst>
              <a:gd name="adj" fmla="val 50000"/>
            </a:avLst>
          </a:prstGeom>
          <a:solidFill>
            <a:schemeClr val="accent1">
              <a:lumMod val="40000"/>
              <a:lumOff val="60000"/>
            </a:schemeClr>
          </a:solidFill>
          <a:ln w="28575" cap="flat" cmpd="sng">
            <a:solidFill>
              <a:schemeClr val="accent1">
                <a:lumMod val="75000"/>
              </a:schemeClr>
            </a:solidFill>
            <a:prstDash val="solid"/>
            <a:round/>
            <a:headEnd type="none" w="med" len="med"/>
            <a:tailEnd type="none" w="med" len="med"/>
          </a:ln>
        </p:spPr>
        <p:txBody>
          <a:bodyPr lIns="91425" tIns="45700" rIns="91425" bIns="45700" anchor="ctr" anchorCtr="0">
            <a:noAutofit/>
          </a:bodyPr>
          <a:lstStyle/>
          <a:p>
            <a:pPr algn="ctr">
              <a:buSzPct val="25000"/>
            </a:pPr>
            <a:r>
              <a:rPr lang="en-GB" sz="2400" dirty="0">
                <a:solidFill>
                  <a:schemeClr val="accent1">
                    <a:lumMod val="75000"/>
                  </a:schemeClr>
                </a:solidFill>
                <a:latin typeface="Arial"/>
                <a:ea typeface="Arial"/>
                <a:cs typeface="Arial"/>
                <a:sym typeface="Arial"/>
              </a:rPr>
              <a:t>Openness to experience</a:t>
            </a:r>
          </a:p>
        </p:txBody>
      </p:sp>
      <p:sp>
        <p:nvSpPr>
          <p:cNvPr id="9" name="Shape 228"/>
          <p:cNvSpPr/>
          <p:nvPr/>
        </p:nvSpPr>
        <p:spPr>
          <a:xfrm>
            <a:off x="3122163" y="3414611"/>
            <a:ext cx="2664295" cy="547133"/>
          </a:xfrm>
          <a:prstGeom prst="rect">
            <a:avLst/>
          </a:prstGeom>
          <a:solidFill>
            <a:schemeClr val="accent1">
              <a:lumMod val="75000"/>
            </a:schemeClr>
          </a:solidFill>
          <a:ln w="28575" cap="flat" cmpd="sng">
            <a:solidFill>
              <a:schemeClr val="lt1"/>
            </a:solidFill>
            <a:prstDash val="solid"/>
            <a:round/>
            <a:headEnd type="none" w="med" len="med"/>
            <a:tailEnd type="none" w="med" len="med"/>
          </a:ln>
        </p:spPr>
        <p:txBody>
          <a:bodyPr lIns="91425" tIns="45700" rIns="91425" bIns="45700" anchor="ctr" anchorCtr="0">
            <a:noAutofit/>
          </a:bodyPr>
          <a:lstStyle/>
          <a:p>
            <a:pPr algn="ctr">
              <a:buSzPct val="25000"/>
            </a:pPr>
            <a:r>
              <a:rPr lang="en-GB" dirty="0">
                <a:solidFill>
                  <a:schemeClr val="lt1"/>
                </a:solidFill>
                <a:latin typeface="Arial"/>
                <a:ea typeface="Arial"/>
                <a:cs typeface="Arial"/>
                <a:sym typeface="Arial"/>
              </a:rPr>
              <a:t>Loner; Quiet; Passive; Reserved</a:t>
            </a:r>
          </a:p>
        </p:txBody>
      </p:sp>
      <p:sp>
        <p:nvSpPr>
          <p:cNvPr id="10" name="Shape 229"/>
          <p:cNvSpPr/>
          <p:nvPr/>
        </p:nvSpPr>
        <p:spPr>
          <a:xfrm>
            <a:off x="3122162" y="4261207"/>
            <a:ext cx="2664295" cy="597603"/>
          </a:xfrm>
          <a:prstGeom prst="rect">
            <a:avLst/>
          </a:prstGeom>
          <a:solidFill>
            <a:schemeClr val="accent1">
              <a:lumMod val="75000"/>
            </a:schemeClr>
          </a:solidFill>
          <a:ln w="28575" cap="flat" cmpd="sng">
            <a:solidFill>
              <a:schemeClr val="lt1"/>
            </a:solidFill>
            <a:prstDash val="solid"/>
            <a:round/>
            <a:headEnd type="none" w="med" len="med"/>
            <a:tailEnd type="none" w="med" len="med"/>
          </a:ln>
        </p:spPr>
        <p:txBody>
          <a:bodyPr lIns="91425" tIns="45700" rIns="91425" bIns="45700" anchor="ctr" anchorCtr="0">
            <a:noAutofit/>
          </a:bodyPr>
          <a:lstStyle/>
          <a:p>
            <a:pPr algn="ctr">
              <a:buSzPct val="25000"/>
            </a:pPr>
            <a:r>
              <a:rPr lang="en-GB" dirty="0">
                <a:solidFill>
                  <a:schemeClr val="lt1"/>
                </a:solidFill>
                <a:latin typeface="Arial"/>
                <a:ea typeface="Arial"/>
                <a:cs typeface="Arial"/>
                <a:sym typeface="Arial"/>
              </a:rPr>
              <a:t>Suspicious; Critical; Ruthless; Irritable</a:t>
            </a:r>
          </a:p>
        </p:txBody>
      </p:sp>
      <p:sp>
        <p:nvSpPr>
          <p:cNvPr id="11" name="Shape 231"/>
          <p:cNvSpPr/>
          <p:nvPr/>
        </p:nvSpPr>
        <p:spPr>
          <a:xfrm>
            <a:off x="3122164" y="2480010"/>
            <a:ext cx="2664295" cy="576064"/>
          </a:xfrm>
          <a:prstGeom prst="rect">
            <a:avLst/>
          </a:prstGeom>
          <a:solidFill>
            <a:schemeClr val="accent1">
              <a:lumMod val="75000"/>
            </a:schemeClr>
          </a:solidFill>
          <a:ln w="28575" cap="flat" cmpd="sng">
            <a:solidFill>
              <a:schemeClr val="lt1"/>
            </a:solidFill>
            <a:prstDash val="solid"/>
            <a:round/>
            <a:headEnd type="none" w="med" len="med"/>
            <a:tailEnd type="none" w="med" len="med"/>
          </a:ln>
        </p:spPr>
        <p:txBody>
          <a:bodyPr lIns="91425" tIns="45700" rIns="91425" bIns="45700" anchor="ctr" anchorCtr="0">
            <a:noAutofit/>
          </a:bodyPr>
          <a:lstStyle/>
          <a:p>
            <a:pPr algn="ctr">
              <a:buSzPct val="25000"/>
            </a:pPr>
            <a:r>
              <a:rPr lang="en-GB">
                <a:solidFill>
                  <a:schemeClr val="lt1"/>
                </a:solidFill>
                <a:latin typeface="Arial"/>
                <a:ea typeface="Arial"/>
                <a:cs typeface="Arial"/>
                <a:sym typeface="Arial"/>
              </a:rPr>
              <a:t>Negligent; Lazy; Disorganised; Late</a:t>
            </a:r>
          </a:p>
        </p:txBody>
      </p:sp>
      <p:sp>
        <p:nvSpPr>
          <p:cNvPr id="12" name="Shape 230"/>
          <p:cNvSpPr/>
          <p:nvPr/>
        </p:nvSpPr>
        <p:spPr>
          <a:xfrm>
            <a:off x="3122162" y="5107803"/>
            <a:ext cx="2664295" cy="576064"/>
          </a:xfrm>
          <a:prstGeom prst="rect">
            <a:avLst/>
          </a:prstGeom>
          <a:solidFill>
            <a:schemeClr val="accent1">
              <a:lumMod val="75000"/>
            </a:schemeClr>
          </a:solidFill>
          <a:ln w="28575" cap="flat" cmpd="sng">
            <a:solidFill>
              <a:schemeClr val="lt1"/>
            </a:solidFill>
            <a:prstDash val="solid"/>
            <a:round/>
            <a:headEnd type="none" w="med" len="med"/>
            <a:tailEnd type="none" w="med" len="med"/>
          </a:ln>
        </p:spPr>
        <p:txBody>
          <a:bodyPr lIns="91425" tIns="45700" rIns="91425" bIns="45700" anchor="ctr" anchorCtr="0">
            <a:noAutofit/>
          </a:bodyPr>
          <a:lstStyle/>
          <a:p>
            <a:pPr algn="ctr">
              <a:buSzPct val="25000"/>
            </a:pPr>
            <a:r>
              <a:rPr lang="en-GB" sz="1600" dirty="0">
                <a:solidFill>
                  <a:schemeClr val="lt1"/>
                </a:solidFill>
                <a:latin typeface="Arial"/>
                <a:ea typeface="Arial"/>
                <a:cs typeface="Arial"/>
                <a:sym typeface="Arial"/>
              </a:rPr>
              <a:t>Calm; Even-tempered; Comfortable; Unemotional</a:t>
            </a:r>
          </a:p>
        </p:txBody>
      </p:sp>
      <p:sp>
        <p:nvSpPr>
          <p:cNvPr id="13" name="Shape 232"/>
          <p:cNvSpPr/>
          <p:nvPr/>
        </p:nvSpPr>
        <p:spPr>
          <a:xfrm>
            <a:off x="3122164" y="1683884"/>
            <a:ext cx="2664295" cy="525594"/>
          </a:xfrm>
          <a:prstGeom prst="rect">
            <a:avLst/>
          </a:prstGeom>
          <a:solidFill>
            <a:schemeClr val="accent1">
              <a:lumMod val="75000"/>
            </a:schemeClr>
          </a:solidFill>
          <a:ln w="28575" cap="flat" cmpd="sng">
            <a:solidFill>
              <a:schemeClr val="lt1"/>
            </a:solidFill>
            <a:prstDash val="solid"/>
            <a:round/>
            <a:headEnd type="none" w="med" len="med"/>
            <a:tailEnd type="none" w="med" len="med"/>
          </a:ln>
        </p:spPr>
        <p:txBody>
          <a:bodyPr lIns="91425" tIns="45700" rIns="91425" bIns="45700" anchor="ctr" anchorCtr="0">
            <a:noAutofit/>
          </a:bodyPr>
          <a:lstStyle/>
          <a:p>
            <a:pPr algn="ctr">
              <a:buSzPct val="25000"/>
            </a:pPr>
            <a:r>
              <a:rPr lang="en-GB" sz="1600" dirty="0">
                <a:solidFill>
                  <a:schemeClr val="lt1"/>
                </a:solidFill>
                <a:latin typeface="Arial"/>
                <a:ea typeface="Arial"/>
                <a:cs typeface="Arial"/>
                <a:sym typeface="Arial"/>
              </a:rPr>
              <a:t>Down-to-earth; Uncreative; Conventional; Uncurious</a:t>
            </a:r>
          </a:p>
        </p:txBody>
      </p:sp>
      <p:sp>
        <p:nvSpPr>
          <p:cNvPr id="14" name="Shape 233"/>
          <p:cNvSpPr/>
          <p:nvPr/>
        </p:nvSpPr>
        <p:spPr>
          <a:xfrm>
            <a:off x="6047543" y="3418202"/>
            <a:ext cx="2664295" cy="532615"/>
          </a:xfrm>
          <a:prstGeom prst="rect">
            <a:avLst/>
          </a:prstGeom>
          <a:solidFill>
            <a:schemeClr val="accent1">
              <a:lumMod val="40000"/>
              <a:lumOff val="60000"/>
            </a:schemeClr>
          </a:solidFill>
          <a:ln w="28575" cap="flat" cmpd="sng">
            <a:solidFill>
              <a:schemeClr val="lt1"/>
            </a:solidFill>
            <a:prstDash val="solid"/>
            <a:round/>
            <a:headEnd type="none" w="med" len="med"/>
            <a:tailEnd type="none" w="med" len="med"/>
          </a:ln>
        </p:spPr>
        <p:txBody>
          <a:bodyPr lIns="91425" tIns="45700" rIns="91425" bIns="45700" anchor="ctr" anchorCtr="0">
            <a:noAutofit/>
          </a:bodyPr>
          <a:lstStyle/>
          <a:p>
            <a:pPr algn="ctr">
              <a:buSzPct val="25000"/>
            </a:pPr>
            <a:r>
              <a:rPr lang="en-GB" dirty="0">
                <a:solidFill>
                  <a:schemeClr val="accent1">
                    <a:lumMod val="75000"/>
                  </a:schemeClr>
                </a:solidFill>
                <a:latin typeface="Arial"/>
                <a:ea typeface="Arial"/>
                <a:cs typeface="Arial"/>
                <a:sym typeface="Arial"/>
              </a:rPr>
              <a:t>Joiner; Talkative; Active; Affectionate</a:t>
            </a:r>
          </a:p>
        </p:txBody>
      </p:sp>
      <p:sp>
        <p:nvSpPr>
          <p:cNvPr id="15" name="Shape 234"/>
          <p:cNvSpPr/>
          <p:nvPr/>
        </p:nvSpPr>
        <p:spPr>
          <a:xfrm>
            <a:off x="6047542" y="4282102"/>
            <a:ext cx="2664295" cy="597603"/>
          </a:xfrm>
          <a:prstGeom prst="rect">
            <a:avLst/>
          </a:prstGeom>
          <a:solidFill>
            <a:schemeClr val="accent1">
              <a:lumMod val="40000"/>
              <a:lumOff val="60000"/>
            </a:schemeClr>
          </a:solidFill>
          <a:ln w="28575" cap="flat" cmpd="sng">
            <a:solidFill>
              <a:schemeClr val="lt1"/>
            </a:solidFill>
            <a:prstDash val="solid"/>
            <a:round/>
            <a:headEnd type="none" w="med" len="med"/>
            <a:tailEnd type="none" w="med" len="med"/>
          </a:ln>
        </p:spPr>
        <p:txBody>
          <a:bodyPr lIns="91425" tIns="45700" rIns="91425" bIns="45700" anchor="ctr" anchorCtr="0">
            <a:noAutofit/>
          </a:bodyPr>
          <a:lstStyle/>
          <a:p>
            <a:pPr algn="ctr">
              <a:buSzPct val="25000"/>
            </a:pPr>
            <a:r>
              <a:rPr lang="en-GB" sz="1600" dirty="0">
                <a:solidFill>
                  <a:schemeClr val="accent1">
                    <a:lumMod val="75000"/>
                  </a:schemeClr>
                </a:solidFill>
                <a:latin typeface="Arial"/>
                <a:ea typeface="Arial"/>
                <a:cs typeface="Arial"/>
                <a:sym typeface="Arial"/>
              </a:rPr>
              <a:t>Trusting; Lenient; Soft-hearted; Good-natured</a:t>
            </a:r>
          </a:p>
        </p:txBody>
      </p:sp>
      <p:sp>
        <p:nvSpPr>
          <p:cNvPr id="16" name="Shape 235"/>
          <p:cNvSpPr/>
          <p:nvPr/>
        </p:nvSpPr>
        <p:spPr>
          <a:xfrm>
            <a:off x="6047544" y="2521645"/>
            <a:ext cx="2664295" cy="576065"/>
          </a:xfrm>
          <a:prstGeom prst="rect">
            <a:avLst/>
          </a:prstGeom>
          <a:solidFill>
            <a:schemeClr val="accent1">
              <a:lumMod val="40000"/>
              <a:lumOff val="60000"/>
            </a:schemeClr>
          </a:solidFill>
          <a:ln w="28575" cap="flat" cmpd="sng">
            <a:solidFill>
              <a:schemeClr val="lt1"/>
            </a:solidFill>
            <a:prstDash val="solid"/>
            <a:round/>
            <a:headEnd type="none" w="med" len="med"/>
            <a:tailEnd type="none" w="med" len="med"/>
          </a:ln>
        </p:spPr>
        <p:txBody>
          <a:bodyPr lIns="91425" tIns="45700" rIns="91425" bIns="45700" anchor="ctr" anchorCtr="0">
            <a:noAutofit/>
          </a:bodyPr>
          <a:lstStyle/>
          <a:p>
            <a:pPr algn="ctr">
              <a:buSzPct val="25000"/>
            </a:pPr>
            <a:r>
              <a:rPr lang="en-GB" sz="1400" dirty="0">
                <a:solidFill>
                  <a:schemeClr val="accent1">
                    <a:lumMod val="75000"/>
                  </a:schemeClr>
                </a:solidFill>
                <a:latin typeface="Arial"/>
                <a:ea typeface="Arial"/>
                <a:cs typeface="Arial"/>
                <a:sym typeface="Arial"/>
              </a:rPr>
              <a:t>Conscientious; Hard-working; Organised; Punctual</a:t>
            </a:r>
          </a:p>
        </p:txBody>
      </p:sp>
      <p:sp>
        <p:nvSpPr>
          <p:cNvPr id="17" name="Shape 236"/>
          <p:cNvSpPr/>
          <p:nvPr/>
        </p:nvSpPr>
        <p:spPr>
          <a:xfrm>
            <a:off x="6047542" y="5135209"/>
            <a:ext cx="2664295" cy="576064"/>
          </a:xfrm>
          <a:prstGeom prst="rect">
            <a:avLst/>
          </a:prstGeom>
          <a:solidFill>
            <a:schemeClr val="accent1">
              <a:lumMod val="40000"/>
              <a:lumOff val="60000"/>
            </a:schemeClr>
          </a:solidFill>
          <a:ln w="28575" cap="flat" cmpd="sng">
            <a:solidFill>
              <a:schemeClr val="accent1">
                <a:lumMod val="40000"/>
                <a:lumOff val="60000"/>
              </a:schemeClr>
            </a:solidFill>
            <a:prstDash val="solid"/>
            <a:round/>
            <a:headEnd type="none" w="med" len="med"/>
            <a:tailEnd type="none" w="med" len="med"/>
          </a:ln>
        </p:spPr>
        <p:txBody>
          <a:bodyPr lIns="91425" tIns="45700" rIns="91425" bIns="45700" anchor="ctr" anchorCtr="0">
            <a:noAutofit/>
          </a:bodyPr>
          <a:lstStyle/>
          <a:p>
            <a:pPr algn="ctr">
              <a:buSzPct val="25000"/>
            </a:pPr>
            <a:r>
              <a:rPr lang="en-GB" sz="1600">
                <a:solidFill>
                  <a:schemeClr val="accent1">
                    <a:lumMod val="75000"/>
                  </a:schemeClr>
                </a:solidFill>
                <a:latin typeface="Arial"/>
                <a:ea typeface="Arial"/>
                <a:cs typeface="Arial"/>
                <a:sym typeface="Arial"/>
              </a:rPr>
              <a:t>Worried; Temperamental; Self-conscious; Emotional</a:t>
            </a:r>
          </a:p>
        </p:txBody>
      </p:sp>
      <p:sp>
        <p:nvSpPr>
          <p:cNvPr id="18" name="Shape 237"/>
          <p:cNvSpPr/>
          <p:nvPr/>
        </p:nvSpPr>
        <p:spPr>
          <a:xfrm>
            <a:off x="6047544" y="1634656"/>
            <a:ext cx="2664295" cy="525594"/>
          </a:xfrm>
          <a:prstGeom prst="rect">
            <a:avLst/>
          </a:prstGeom>
          <a:solidFill>
            <a:schemeClr val="accent1">
              <a:lumMod val="40000"/>
              <a:lumOff val="60000"/>
            </a:schemeClr>
          </a:solidFill>
          <a:ln w="28575" cap="flat" cmpd="sng">
            <a:solidFill>
              <a:schemeClr val="lt1"/>
            </a:solidFill>
            <a:prstDash val="solid"/>
            <a:round/>
            <a:headEnd type="none" w="med" len="med"/>
            <a:tailEnd type="none" w="med" len="med"/>
          </a:ln>
        </p:spPr>
        <p:txBody>
          <a:bodyPr lIns="91425" tIns="45700" rIns="91425" bIns="45700" anchor="ctr" anchorCtr="0">
            <a:noAutofit/>
          </a:bodyPr>
          <a:lstStyle/>
          <a:p>
            <a:pPr algn="ctr">
              <a:buSzPct val="25000"/>
            </a:pPr>
            <a:r>
              <a:rPr lang="en-GB" dirty="0">
                <a:solidFill>
                  <a:schemeClr val="accent1">
                    <a:lumMod val="75000"/>
                  </a:schemeClr>
                </a:solidFill>
                <a:latin typeface="Arial"/>
                <a:ea typeface="Arial"/>
                <a:cs typeface="Arial"/>
                <a:sym typeface="Arial"/>
              </a:rPr>
              <a:t>Imaginative; Creative; Original; Curious</a:t>
            </a:r>
          </a:p>
        </p:txBody>
      </p:sp>
      <p:sp>
        <p:nvSpPr>
          <p:cNvPr id="19" name="Shape 238"/>
          <p:cNvSpPr/>
          <p:nvPr/>
        </p:nvSpPr>
        <p:spPr>
          <a:xfrm>
            <a:off x="3053343" y="1032015"/>
            <a:ext cx="2664295" cy="453586"/>
          </a:xfrm>
          <a:prstGeom prst="rect">
            <a:avLst/>
          </a:prstGeom>
          <a:noFill/>
          <a:ln w="28575" cap="flat" cmpd="sng">
            <a:solidFill>
              <a:schemeClr val="accent1">
                <a:lumMod val="75000"/>
              </a:schemeClr>
            </a:solidFill>
            <a:prstDash val="solid"/>
            <a:round/>
            <a:headEnd type="none" w="med" len="med"/>
            <a:tailEnd type="none" w="med" len="med"/>
          </a:ln>
        </p:spPr>
        <p:txBody>
          <a:bodyPr lIns="91425" tIns="45700" rIns="91425" bIns="45700" anchor="ctr" anchorCtr="0">
            <a:noAutofit/>
          </a:bodyPr>
          <a:lstStyle/>
          <a:p>
            <a:pPr algn="ctr">
              <a:buSzPct val="25000"/>
            </a:pPr>
            <a:r>
              <a:rPr lang="en-GB" sz="2800" dirty="0">
                <a:solidFill>
                  <a:schemeClr val="dk1"/>
                </a:solidFill>
                <a:latin typeface="Arial"/>
                <a:ea typeface="Arial"/>
                <a:cs typeface="Arial"/>
                <a:sym typeface="Arial"/>
              </a:rPr>
              <a:t>Low scorers</a:t>
            </a:r>
          </a:p>
        </p:txBody>
      </p:sp>
      <p:sp>
        <p:nvSpPr>
          <p:cNvPr id="20" name="Shape 239"/>
          <p:cNvSpPr/>
          <p:nvPr/>
        </p:nvSpPr>
        <p:spPr>
          <a:xfrm>
            <a:off x="6047544" y="1045910"/>
            <a:ext cx="2664295" cy="453586"/>
          </a:xfrm>
          <a:prstGeom prst="rect">
            <a:avLst/>
          </a:prstGeom>
          <a:noFill/>
          <a:ln w="28575" cap="flat" cmpd="sng">
            <a:solidFill>
              <a:schemeClr val="accent1">
                <a:lumMod val="75000"/>
              </a:schemeClr>
            </a:solidFill>
            <a:prstDash val="solid"/>
            <a:round/>
            <a:headEnd type="none" w="med" len="med"/>
            <a:tailEnd type="none" w="med" len="med"/>
          </a:ln>
        </p:spPr>
        <p:txBody>
          <a:bodyPr lIns="91425" tIns="45700" rIns="91425" bIns="45700" anchor="ctr" anchorCtr="0">
            <a:noAutofit/>
          </a:bodyPr>
          <a:lstStyle/>
          <a:p>
            <a:pPr algn="ctr">
              <a:buSzPct val="25000"/>
            </a:pPr>
            <a:r>
              <a:rPr lang="en-GB" sz="2800">
                <a:solidFill>
                  <a:schemeClr val="dk1"/>
                </a:solidFill>
                <a:latin typeface="Arial"/>
                <a:ea typeface="Arial"/>
                <a:cs typeface="Arial"/>
                <a:sym typeface="Arial"/>
              </a:rPr>
              <a:t>High scorers</a:t>
            </a:r>
          </a:p>
        </p:txBody>
      </p:sp>
    </p:spTree>
    <p:extLst>
      <p:ext uri="{BB962C8B-B14F-4D97-AF65-F5344CB8AC3E}">
        <p14:creationId xmlns:p14="http://schemas.microsoft.com/office/powerpoint/2010/main" val="358032356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Personality Scales</a:t>
            </a:r>
            <a:endParaRPr lang="en-GB" dirty="0"/>
          </a:p>
        </p:txBody>
      </p:sp>
      <p:sp>
        <p:nvSpPr>
          <p:cNvPr id="3" name="Content Placeholder 2"/>
          <p:cNvSpPr>
            <a:spLocks noGrp="1"/>
          </p:cNvSpPr>
          <p:nvPr>
            <p:ph idx="1"/>
          </p:nvPr>
        </p:nvSpPr>
        <p:spPr/>
        <p:txBody>
          <a:bodyPr/>
          <a:lstStyle/>
          <a:p>
            <a:r>
              <a:rPr lang="en-GB" dirty="0"/>
              <a:t>Big Five Inventory Personality </a:t>
            </a:r>
            <a:r>
              <a:rPr lang="en-GB" dirty="0" smtClean="0"/>
              <a:t>measure (John</a:t>
            </a:r>
            <a:r>
              <a:rPr lang="en-GB" dirty="0"/>
              <a:t>, </a:t>
            </a:r>
            <a:r>
              <a:rPr lang="en-GB" dirty="0" smtClean="0"/>
              <a:t>Donahue, &amp; </a:t>
            </a:r>
            <a:r>
              <a:rPr lang="en-GB" dirty="0" err="1" smtClean="0"/>
              <a:t>Kentle</a:t>
            </a:r>
            <a:r>
              <a:rPr lang="en-GB" dirty="0" smtClean="0"/>
              <a:t>, 1991).</a:t>
            </a:r>
          </a:p>
          <a:p>
            <a:pPr lvl="1"/>
            <a:r>
              <a:rPr lang="en-GB" dirty="0" smtClean="0"/>
              <a:t>44 items</a:t>
            </a:r>
          </a:p>
          <a:p>
            <a:pPr lvl="1"/>
            <a:r>
              <a:rPr lang="en-GB" dirty="0" smtClean="0"/>
              <a:t>8-9 items per personality factor</a:t>
            </a:r>
          </a:p>
          <a:p>
            <a:pPr lvl="1"/>
            <a:r>
              <a:rPr lang="en-GB" dirty="0" smtClean="0"/>
              <a:t>Administration and scoring information freely available</a:t>
            </a:r>
            <a:endParaRPr lang="en-GB" dirty="0"/>
          </a:p>
          <a:p>
            <a:endParaRPr lang="en-GB" dirty="0"/>
          </a:p>
        </p:txBody>
      </p:sp>
    </p:spTree>
    <p:extLst>
      <p:ext uri="{BB962C8B-B14F-4D97-AF65-F5344CB8AC3E}">
        <p14:creationId xmlns:p14="http://schemas.microsoft.com/office/powerpoint/2010/main" val="160922794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Personality Scales</a:t>
            </a:r>
            <a:endParaRPr lang="en-GB" dirty="0"/>
          </a:p>
        </p:txBody>
      </p:sp>
      <p:sp>
        <p:nvSpPr>
          <p:cNvPr id="3" name="Content Placeholder 2"/>
          <p:cNvSpPr>
            <a:spLocks noGrp="1"/>
          </p:cNvSpPr>
          <p:nvPr>
            <p:ph idx="1"/>
          </p:nvPr>
        </p:nvSpPr>
        <p:spPr/>
        <p:txBody>
          <a:bodyPr>
            <a:normAutofit lnSpcReduction="10000"/>
          </a:bodyPr>
          <a:lstStyle/>
          <a:p>
            <a:r>
              <a:rPr lang="en-GB" dirty="0"/>
              <a:t>The revised NEO Personality Inventory (NEO PI-R, Costa &amp; McCrae, 1992)</a:t>
            </a:r>
          </a:p>
          <a:p>
            <a:pPr lvl="1"/>
            <a:r>
              <a:rPr lang="en-GB" dirty="0"/>
              <a:t>240 items</a:t>
            </a:r>
          </a:p>
          <a:p>
            <a:pPr lvl="1"/>
            <a:r>
              <a:rPr lang="en-GB" dirty="0"/>
              <a:t>Measures the Big Five plus facet scores for six subscales within each of the five domains </a:t>
            </a:r>
          </a:p>
          <a:p>
            <a:pPr lvl="1"/>
            <a:r>
              <a:rPr lang="en-GB" dirty="0"/>
              <a:t>Designed for a wide range of purposes (e.g., clinical, research and occupational uses)</a:t>
            </a:r>
          </a:p>
          <a:p>
            <a:pPr lvl="1"/>
            <a:r>
              <a:rPr lang="en-GB" dirty="0"/>
              <a:t>Can only be purchased, administered and scored by an individual with occupational test user qualification</a:t>
            </a:r>
          </a:p>
          <a:p>
            <a:endParaRPr lang="en-GB" dirty="0"/>
          </a:p>
        </p:txBody>
      </p:sp>
    </p:spTree>
    <p:extLst>
      <p:ext uri="{BB962C8B-B14F-4D97-AF65-F5344CB8AC3E}">
        <p14:creationId xmlns:p14="http://schemas.microsoft.com/office/powerpoint/2010/main" val="159336327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9746" y="3585385"/>
            <a:ext cx="6798734" cy="1303867"/>
          </a:xfrm>
        </p:spPr>
        <p:txBody>
          <a:bodyPr>
            <a:normAutofit fontScale="90000"/>
          </a:bodyPr>
          <a:lstStyle/>
          <a:p>
            <a:r>
              <a:rPr lang="en-GB" dirty="0" smtClean="0"/>
              <a:t>Which one of these scales would be better to assess the best individual for a corporate managers position?</a:t>
            </a:r>
            <a:br>
              <a:rPr lang="en-GB" dirty="0" smtClean="0"/>
            </a:br>
            <a:r>
              <a:rPr lang="en-GB" dirty="0"/>
              <a:t/>
            </a:r>
            <a:br>
              <a:rPr lang="en-GB" dirty="0"/>
            </a:br>
            <a:r>
              <a:rPr lang="en-GB" dirty="0" smtClean="0"/>
              <a:t>WHY?</a:t>
            </a:r>
            <a:endParaRPr lang="en-GB" dirty="0"/>
          </a:p>
        </p:txBody>
      </p:sp>
      <p:pic>
        <p:nvPicPr>
          <p:cNvPr id="4" name="Picture 3"/>
          <p:cNvPicPr>
            <a:picLocks noChangeAspect="1"/>
          </p:cNvPicPr>
          <p:nvPr/>
        </p:nvPicPr>
        <p:blipFill>
          <a:blip r:embed="rId2"/>
          <a:stretch>
            <a:fillRect/>
          </a:stretch>
        </p:blipFill>
        <p:spPr>
          <a:xfrm>
            <a:off x="3488245" y="540829"/>
            <a:ext cx="2143125" cy="2143125"/>
          </a:xfrm>
          <a:prstGeom prst="rect">
            <a:avLst/>
          </a:prstGeom>
        </p:spPr>
      </p:pic>
    </p:spTree>
    <p:extLst>
      <p:ext uri="{BB962C8B-B14F-4D97-AF65-F5344CB8AC3E}">
        <p14:creationId xmlns:p14="http://schemas.microsoft.com/office/powerpoint/2010/main" val="380325044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Five Factor Model in Practice – Research Findings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Barrick</a:t>
            </a:r>
            <a:r>
              <a:rPr lang="en-GB" dirty="0"/>
              <a:t>, Mount and Judge (2001):</a:t>
            </a:r>
          </a:p>
          <a:p>
            <a:pPr lvl="1"/>
            <a:r>
              <a:rPr lang="en-GB" dirty="0"/>
              <a:t>Conscientiousness (in particular) and neuroticism are the best personality predictors of job performance across all occupations</a:t>
            </a:r>
          </a:p>
          <a:p>
            <a:pPr lvl="1"/>
            <a:r>
              <a:rPr lang="en-GB" dirty="0"/>
              <a:t>Extraversion and agreeableness are important in jobs requiring a high degree of interpersonal work</a:t>
            </a:r>
          </a:p>
          <a:p>
            <a:pPr lvl="1"/>
            <a:r>
              <a:rPr lang="en-GB" dirty="0"/>
              <a:t>Less consistent evidence for Openness to experience</a:t>
            </a:r>
          </a:p>
          <a:p>
            <a:endParaRPr lang="en-GB" dirty="0"/>
          </a:p>
          <a:p>
            <a:r>
              <a:rPr lang="en-GB" dirty="0"/>
              <a:t>Salgado et al. (2003):</a:t>
            </a:r>
          </a:p>
          <a:p>
            <a:pPr lvl="1"/>
            <a:r>
              <a:rPr lang="en-GB" dirty="0"/>
              <a:t>Conscientiousness is a valid predictor of performance across most jobs and organisational settings</a:t>
            </a:r>
            <a:r>
              <a:rPr lang="en-GB" dirty="0" smtClean="0"/>
              <a:t>.</a:t>
            </a:r>
            <a:endParaRPr lang="en-GB" dirty="0"/>
          </a:p>
        </p:txBody>
      </p:sp>
    </p:spTree>
    <p:extLst>
      <p:ext uri="{BB962C8B-B14F-4D97-AF65-F5344CB8AC3E}">
        <p14:creationId xmlns:p14="http://schemas.microsoft.com/office/powerpoint/2010/main" val="281507381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Critically evaluating the Big Five</a:t>
            </a:r>
            <a:endParaRPr lang="en-GB" dirty="0"/>
          </a:p>
        </p:txBody>
      </p:sp>
      <p:sp>
        <p:nvSpPr>
          <p:cNvPr id="3" name="Content Placeholder 2"/>
          <p:cNvSpPr>
            <a:spLocks noGrp="1"/>
          </p:cNvSpPr>
          <p:nvPr>
            <p:ph idx="1"/>
          </p:nvPr>
        </p:nvSpPr>
        <p:spPr/>
        <p:txBody>
          <a:bodyPr>
            <a:normAutofit fontScale="85000" lnSpcReduction="20000"/>
          </a:bodyPr>
          <a:lstStyle/>
          <a:p>
            <a:r>
              <a:rPr lang="en-GB" dirty="0"/>
              <a:t>Some personality dimensions tend to be more stable over the lifespan than others</a:t>
            </a:r>
          </a:p>
          <a:p>
            <a:endParaRPr lang="en-GB" dirty="0"/>
          </a:p>
          <a:p>
            <a:r>
              <a:rPr lang="en-GB" dirty="0"/>
              <a:t>Introversion-Extraversion, self-esteem, emotionality, and activity level remain relatively stable</a:t>
            </a:r>
          </a:p>
          <a:p>
            <a:endParaRPr lang="en-GB" dirty="0"/>
          </a:p>
          <a:p>
            <a:r>
              <a:rPr lang="en-GB" dirty="0"/>
              <a:t>Neuroticism, openness and extraversion tend to decline with age</a:t>
            </a:r>
          </a:p>
          <a:p>
            <a:endParaRPr lang="en-GB" dirty="0"/>
          </a:p>
          <a:p>
            <a:r>
              <a:rPr lang="en-GB" dirty="0"/>
              <a:t>Agreeableness and conscientiousness tend to increase with age</a:t>
            </a:r>
          </a:p>
          <a:p>
            <a:endParaRPr lang="en-GB" dirty="0"/>
          </a:p>
        </p:txBody>
      </p:sp>
    </p:spTree>
    <p:extLst>
      <p:ext uri="{BB962C8B-B14F-4D97-AF65-F5344CB8AC3E}">
        <p14:creationId xmlns:p14="http://schemas.microsoft.com/office/powerpoint/2010/main" val="118333439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Pros and Cons to using personality measures</a:t>
            </a:r>
            <a:endParaRPr lang="en-GB" dirty="0"/>
          </a:p>
        </p:txBody>
      </p:sp>
      <p:sp>
        <p:nvSpPr>
          <p:cNvPr id="3" name="Content Placeholder 2"/>
          <p:cNvSpPr>
            <a:spLocks noGrp="1"/>
          </p:cNvSpPr>
          <p:nvPr>
            <p:ph sz="half" idx="1"/>
          </p:nvPr>
        </p:nvSpPr>
        <p:spPr/>
        <p:txBody>
          <a:bodyPr>
            <a:normAutofit fontScale="92500"/>
          </a:bodyPr>
          <a:lstStyle/>
          <a:p>
            <a:pPr>
              <a:buFont typeface="Wingdings" panose="05000000000000000000" pitchFamily="2" charset="2"/>
              <a:buChar char="ü"/>
            </a:pPr>
            <a:r>
              <a:rPr lang="en-GB" dirty="0" smtClean="0"/>
              <a:t>Can reveal more information about applicants abilities and interests</a:t>
            </a:r>
          </a:p>
          <a:p>
            <a:pPr>
              <a:buFont typeface="Wingdings" panose="05000000000000000000" pitchFamily="2" charset="2"/>
              <a:buChar char="ü"/>
            </a:pPr>
            <a:r>
              <a:rPr lang="en-GB" dirty="0" smtClean="0"/>
              <a:t>Can identify interpersonal traits that may be needed for certain jobs</a:t>
            </a:r>
            <a:endParaRPr lang="en-GB" dirty="0"/>
          </a:p>
        </p:txBody>
      </p:sp>
      <p:sp>
        <p:nvSpPr>
          <p:cNvPr id="4" name="Content Placeholder 3"/>
          <p:cNvSpPr>
            <a:spLocks noGrp="1"/>
          </p:cNvSpPr>
          <p:nvPr>
            <p:ph sz="half" idx="2"/>
          </p:nvPr>
        </p:nvSpPr>
        <p:spPr/>
        <p:txBody>
          <a:bodyPr>
            <a:normAutofit fontScale="92500"/>
          </a:bodyPr>
          <a:lstStyle/>
          <a:p>
            <a:pPr>
              <a:buFont typeface="Garamond" panose="02020404030301010803" pitchFamily="18" charset="0"/>
              <a:buChar char="×"/>
            </a:pPr>
            <a:r>
              <a:rPr lang="en-GB" dirty="0" smtClean="0"/>
              <a:t>‘Faking’ to present themselves in a social acceptable manner</a:t>
            </a:r>
          </a:p>
          <a:p>
            <a:pPr lvl="1">
              <a:buFont typeface="Garamond" panose="02020404030301010803" pitchFamily="18" charset="0"/>
              <a:buChar char="×"/>
            </a:pPr>
            <a:r>
              <a:rPr lang="en-GB" dirty="0" smtClean="0"/>
              <a:t>Are self reports accurate and unbiased?</a:t>
            </a:r>
          </a:p>
          <a:p>
            <a:pPr>
              <a:buFont typeface="Garamond" panose="02020404030301010803" pitchFamily="18" charset="0"/>
              <a:buChar char="×"/>
            </a:pPr>
            <a:r>
              <a:rPr lang="en-GB" dirty="0" smtClean="0"/>
              <a:t>Training and experience may have a greater impact on job performance than personality</a:t>
            </a:r>
            <a:endParaRPr lang="en-GB" dirty="0"/>
          </a:p>
        </p:txBody>
      </p:sp>
    </p:spTree>
    <p:extLst>
      <p:ext uri="{BB962C8B-B14F-4D97-AF65-F5344CB8AC3E}">
        <p14:creationId xmlns:p14="http://schemas.microsoft.com/office/powerpoint/2010/main" val="175633238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TASK! Individual differences across Occupations</a:t>
            </a:r>
            <a:endParaRPr lang="en-GB" dirty="0"/>
          </a:p>
        </p:txBody>
      </p:sp>
      <p:graphicFrame>
        <p:nvGraphicFramePr>
          <p:cNvPr id="5" name="Diagram 4"/>
          <p:cNvGraphicFramePr/>
          <p:nvPr>
            <p:extLst>
              <p:ext uri="{D42A27DB-BD31-4B8C-83A1-F6EECF244321}">
                <p14:modId xmlns:p14="http://schemas.microsoft.com/office/powerpoint/2010/main" val="3160054646"/>
              </p:ext>
            </p:extLst>
          </p:nvPr>
        </p:nvGraphicFramePr>
        <p:xfrm>
          <a:off x="2156121" y="3487171"/>
          <a:ext cx="4840224" cy="27185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414528" y="2302982"/>
            <a:ext cx="8339328" cy="954107"/>
          </a:xfrm>
          <a:prstGeom prst="rect">
            <a:avLst/>
          </a:prstGeom>
          <a:noFill/>
        </p:spPr>
        <p:txBody>
          <a:bodyPr wrap="square" rtlCol="0">
            <a:spAutoFit/>
          </a:bodyPr>
          <a:lstStyle/>
          <a:p>
            <a:pPr algn="ctr"/>
            <a:r>
              <a:rPr lang="en-GB" sz="2800" dirty="0" smtClean="0"/>
              <a:t>What personality traits would you assume the following occupations require?</a:t>
            </a:r>
            <a:endParaRPr lang="en-GB" sz="2800" dirty="0"/>
          </a:p>
        </p:txBody>
      </p:sp>
    </p:spTree>
    <p:extLst>
      <p:ext uri="{BB962C8B-B14F-4D97-AF65-F5344CB8AC3E}">
        <p14:creationId xmlns:p14="http://schemas.microsoft.com/office/powerpoint/2010/main" val="56191022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6" y="915337"/>
            <a:ext cx="3895006" cy="1303867"/>
          </a:xfrm>
        </p:spPr>
        <p:txBody>
          <a:bodyPr/>
          <a:lstStyle/>
          <a:p>
            <a:r>
              <a:rPr lang="en-GB" dirty="0" smtClean="0"/>
              <a:t>Lawyer</a:t>
            </a:r>
            <a:endParaRPr lang="en-GB" dirty="0"/>
          </a:p>
        </p:txBody>
      </p:sp>
      <p:sp>
        <p:nvSpPr>
          <p:cNvPr id="3" name="Content Placeholder 2"/>
          <p:cNvSpPr>
            <a:spLocks noGrp="1"/>
          </p:cNvSpPr>
          <p:nvPr>
            <p:ph idx="1"/>
          </p:nvPr>
        </p:nvSpPr>
        <p:spPr/>
        <p:txBody>
          <a:bodyPr/>
          <a:lstStyle/>
          <a:p>
            <a:pPr marL="0" indent="0">
              <a:buNone/>
            </a:pPr>
            <a:r>
              <a:rPr lang="en-GB" dirty="0" smtClean="0"/>
              <a:t>According to research:</a:t>
            </a:r>
          </a:p>
          <a:p>
            <a:pPr marL="457200" indent="-457200">
              <a:buFont typeface="+mj-lt"/>
              <a:buAutoNum type="arabicPeriod"/>
            </a:pPr>
            <a:r>
              <a:rPr lang="en-GB" dirty="0" smtClean="0"/>
              <a:t>The typical lawyer is inclined towards </a:t>
            </a:r>
            <a:r>
              <a:rPr lang="en-GB" b="1" dirty="0" smtClean="0"/>
              <a:t>introversion</a:t>
            </a:r>
            <a:r>
              <a:rPr lang="en-GB" dirty="0" smtClean="0"/>
              <a:t> and is likely to prefer working by him/herself</a:t>
            </a:r>
          </a:p>
          <a:p>
            <a:pPr marL="457200" indent="-457200">
              <a:buFont typeface="+mj-lt"/>
              <a:buAutoNum type="arabicPeriod"/>
            </a:pPr>
            <a:r>
              <a:rPr lang="en-GB" dirty="0" smtClean="0"/>
              <a:t>The introverted tendency may be exaggerated among highly successful lawyers</a:t>
            </a:r>
          </a:p>
          <a:p>
            <a:pPr marL="457200" indent="-457200">
              <a:buFont typeface="+mj-lt"/>
              <a:buAutoNum type="arabicPeriod"/>
            </a:pPr>
            <a:r>
              <a:rPr lang="en-GB" dirty="0" smtClean="0"/>
              <a:t>Lawyers score highly on </a:t>
            </a:r>
            <a:r>
              <a:rPr lang="en-GB" b="1" dirty="0" smtClean="0"/>
              <a:t>neuroticism</a:t>
            </a:r>
            <a:r>
              <a:rPr lang="en-GB" dirty="0" smtClean="0"/>
              <a:t>; tendency to become tense and overly critical</a:t>
            </a:r>
            <a:endParaRPr lang="en-GB" dirty="0"/>
          </a:p>
        </p:txBody>
      </p:sp>
      <p:pic>
        <p:nvPicPr>
          <p:cNvPr id="5" name="Picture 4"/>
          <p:cNvPicPr>
            <a:picLocks noChangeAspect="1"/>
          </p:cNvPicPr>
          <p:nvPr/>
        </p:nvPicPr>
        <p:blipFill>
          <a:blip r:embed="rId2"/>
          <a:stretch>
            <a:fillRect/>
          </a:stretch>
        </p:blipFill>
        <p:spPr>
          <a:xfrm>
            <a:off x="4930902" y="592424"/>
            <a:ext cx="2180221" cy="1626780"/>
          </a:xfrm>
          <a:prstGeom prst="rect">
            <a:avLst/>
          </a:prstGeom>
        </p:spPr>
      </p:pic>
      <p:pic>
        <p:nvPicPr>
          <p:cNvPr id="6" name="Picture 5"/>
          <p:cNvPicPr>
            <a:picLocks noChangeAspect="1"/>
          </p:cNvPicPr>
          <p:nvPr/>
        </p:nvPicPr>
        <p:blipFill>
          <a:blip r:embed="rId3"/>
          <a:stretch>
            <a:fillRect/>
          </a:stretch>
        </p:blipFill>
        <p:spPr>
          <a:xfrm>
            <a:off x="2357096" y="5663836"/>
            <a:ext cx="4438273" cy="542591"/>
          </a:xfrm>
          <a:prstGeom prst="rect">
            <a:avLst/>
          </a:prstGeom>
        </p:spPr>
      </p:pic>
    </p:spTree>
    <p:extLst>
      <p:ext uri="{BB962C8B-B14F-4D97-AF65-F5344CB8AC3E}">
        <p14:creationId xmlns:p14="http://schemas.microsoft.com/office/powerpoint/2010/main" val="212946092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6" y="915337"/>
            <a:ext cx="3895006" cy="1303867"/>
          </a:xfrm>
        </p:spPr>
        <p:txBody>
          <a:bodyPr/>
          <a:lstStyle/>
          <a:p>
            <a:r>
              <a:rPr lang="en-GB" dirty="0" smtClean="0"/>
              <a:t>Lecturer</a:t>
            </a:r>
            <a:endParaRPr lang="en-GB" dirty="0"/>
          </a:p>
        </p:txBody>
      </p:sp>
      <p:sp>
        <p:nvSpPr>
          <p:cNvPr id="3" name="Content Placeholder 2"/>
          <p:cNvSpPr>
            <a:spLocks noGrp="1"/>
          </p:cNvSpPr>
          <p:nvPr>
            <p:ph idx="1"/>
          </p:nvPr>
        </p:nvSpPr>
        <p:spPr/>
        <p:txBody>
          <a:bodyPr/>
          <a:lstStyle/>
          <a:p>
            <a:pPr marL="0" indent="0">
              <a:buNone/>
            </a:pPr>
            <a:r>
              <a:rPr lang="en-GB" dirty="0" smtClean="0"/>
              <a:t>Chamorro-</a:t>
            </a:r>
            <a:r>
              <a:rPr lang="en-GB" dirty="0" err="1" smtClean="0"/>
              <a:t>Premuzic</a:t>
            </a:r>
            <a:r>
              <a:rPr lang="en-GB" dirty="0" smtClean="0"/>
              <a:t> et al. (2008):</a:t>
            </a:r>
          </a:p>
          <a:p>
            <a:pPr marL="457200" indent="-457200">
              <a:buFont typeface="+mj-lt"/>
              <a:buAutoNum type="arabicPeriod"/>
            </a:pPr>
            <a:r>
              <a:rPr lang="en-GB" dirty="0" smtClean="0"/>
              <a:t>Students prefer lecturers who are emotionally stable (low neuroticism) and high in conscientiousness</a:t>
            </a:r>
          </a:p>
          <a:p>
            <a:pPr marL="457200" indent="-457200">
              <a:buFont typeface="+mj-lt"/>
              <a:buAutoNum type="arabicPeriod"/>
            </a:pPr>
            <a:r>
              <a:rPr lang="en-GB" dirty="0" smtClean="0"/>
              <a:t>Students prefer lecturers who are similar to themselves in all personality traits EXCEPT neuroticism, and particularly for openness and conscientiousness</a:t>
            </a:r>
            <a:endParaRPr lang="en-GB" dirty="0"/>
          </a:p>
        </p:txBody>
      </p:sp>
      <p:pic>
        <p:nvPicPr>
          <p:cNvPr id="4" name="Picture 3"/>
          <p:cNvPicPr>
            <a:picLocks noChangeAspect="1"/>
          </p:cNvPicPr>
          <p:nvPr/>
        </p:nvPicPr>
        <p:blipFill>
          <a:blip r:embed="rId2"/>
          <a:stretch>
            <a:fillRect/>
          </a:stretch>
        </p:blipFill>
        <p:spPr>
          <a:xfrm>
            <a:off x="4757356" y="618640"/>
            <a:ext cx="2847975" cy="1600200"/>
          </a:xfrm>
          <a:prstGeom prst="rect">
            <a:avLst/>
          </a:prstGeom>
        </p:spPr>
      </p:pic>
      <p:sp>
        <p:nvSpPr>
          <p:cNvPr id="7" name="TextBox 6"/>
          <p:cNvSpPr txBox="1"/>
          <p:nvPr/>
        </p:nvSpPr>
        <p:spPr>
          <a:xfrm>
            <a:off x="1305897" y="5632704"/>
            <a:ext cx="6540671" cy="830997"/>
          </a:xfrm>
          <a:prstGeom prst="rect">
            <a:avLst/>
          </a:prstGeom>
          <a:noFill/>
        </p:spPr>
        <p:txBody>
          <a:bodyPr wrap="square" rtlCol="0">
            <a:spAutoFit/>
          </a:bodyPr>
          <a:lstStyle/>
          <a:p>
            <a:pPr algn="ctr"/>
            <a:r>
              <a:rPr lang="en-GB" sz="2400" b="1" dirty="0" smtClean="0"/>
              <a:t>Generally, students want lecturers who are stable, conscientious, extraverted, agreeable and open</a:t>
            </a:r>
            <a:endParaRPr lang="en-GB" sz="2400" b="1" dirty="0"/>
          </a:p>
        </p:txBody>
      </p:sp>
    </p:spTree>
    <p:extLst>
      <p:ext uri="{BB962C8B-B14F-4D97-AF65-F5344CB8AC3E}">
        <p14:creationId xmlns:p14="http://schemas.microsoft.com/office/powerpoint/2010/main" val="3943042693"/>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6" y="915337"/>
            <a:ext cx="3895006" cy="1303867"/>
          </a:xfrm>
        </p:spPr>
        <p:txBody>
          <a:bodyPr/>
          <a:lstStyle/>
          <a:p>
            <a:r>
              <a:rPr lang="en-GB" dirty="0" smtClean="0"/>
              <a:t>Pilot</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b="1" dirty="0" smtClean="0"/>
              <a:t>Jessup (1971);</a:t>
            </a:r>
          </a:p>
          <a:p>
            <a:r>
              <a:rPr lang="en-GB" dirty="0" smtClean="0"/>
              <a:t>Success rates highest in stable introverts</a:t>
            </a:r>
          </a:p>
          <a:p>
            <a:r>
              <a:rPr lang="en-GB" dirty="0" smtClean="0"/>
              <a:t>But; failure rates higher in neurotic introverts than neurotic extraverts</a:t>
            </a:r>
          </a:p>
          <a:p>
            <a:endParaRPr lang="en-GB" dirty="0"/>
          </a:p>
          <a:p>
            <a:pPr marL="0" indent="0">
              <a:buNone/>
            </a:pPr>
            <a:r>
              <a:rPr lang="en-GB" b="1" dirty="0" err="1" smtClean="0"/>
              <a:t>Lambrith</a:t>
            </a:r>
            <a:r>
              <a:rPr lang="en-GB" b="1" dirty="0" smtClean="0"/>
              <a:t> et al. (2003);</a:t>
            </a:r>
          </a:p>
          <a:p>
            <a:r>
              <a:rPr lang="en-GB" dirty="0" smtClean="0"/>
              <a:t>Conscientiousness considered most important dimension and predictor of performance for pilots</a:t>
            </a:r>
            <a:endParaRPr lang="en-GB" dirty="0"/>
          </a:p>
        </p:txBody>
      </p:sp>
      <p:pic>
        <p:nvPicPr>
          <p:cNvPr id="5" name="Picture 4"/>
          <p:cNvPicPr>
            <a:picLocks noChangeAspect="1"/>
          </p:cNvPicPr>
          <p:nvPr/>
        </p:nvPicPr>
        <p:blipFill>
          <a:blip r:embed="rId2"/>
          <a:stretch>
            <a:fillRect/>
          </a:stretch>
        </p:blipFill>
        <p:spPr>
          <a:xfrm>
            <a:off x="4918710" y="506820"/>
            <a:ext cx="2294948" cy="1712384"/>
          </a:xfrm>
          <a:prstGeom prst="rect">
            <a:avLst/>
          </a:prstGeom>
        </p:spPr>
      </p:pic>
    </p:spTree>
    <p:extLst>
      <p:ext uri="{BB962C8B-B14F-4D97-AF65-F5344CB8AC3E}">
        <p14:creationId xmlns:p14="http://schemas.microsoft.com/office/powerpoint/2010/main" val="200797789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01711" y="1786125"/>
            <a:ext cx="2874656" cy="1582586"/>
          </a:xfrm>
        </p:spPr>
        <p:txBody>
          <a:bodyPr/>
          <a:lstStyle/>
          <a:p>
            <a:r>
              <a:rPr lang="en-GB" sz="4000" dirty="0" smtClean="0"/>
              <a:t>Cognitive Ability Tests</a:t>
            </a:r>
            <a:br>
              <a:rPr lang="en-GB" sz="4000" dirty="0" smtClean="0"/>
            </a:br>
            <a:r>
              <a:rPr lang="en-GB" sz="4000" dirty="0" smtClean="0"/>
              <a:t>(Intelligence)</a:t>
            </a:r>
            <a:endParaRPr lang="en-GB" sz="4000" dirty="0"/>
          </a:p>
        </p:txBody>
      </p:sp>
      <p:sp>
        <p:nvSpPr>
          <p:cNvPr id="3" name="Subtitle 2"/>
          <p:cNvSpPr>
            <a:spLocks noGrp="1"/>
          </p:cNvSpPr>
          <p:nvPr>
            <p:ph type="subTitle" idx="1"/>
          </p:nvPr>
        </p:nvSpPr>
        <p:spPr/>
        <p:txBody>
          <a:bodyPr/>
          <a:lstStyle/>
          <a:p>
            <a:endParaRPr lang="en-GB"/>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2451" y="1481279"/>
            <a:ext cx="1895858" cy="18874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2178471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Cognitive Ability Tests (Intelligence)</a:t>
            </a:r>
            <a:endParaRPr lang="en-GB" dirty="0"/>
          </a:p>
        </p:txBody>
      </p:sp>
      <p:sp>
        <p:nvSpPr>
          <p:cNvPr id="3" name="Content Placeholder 2"/>
          <p:cNvSpPr>
            <a:spLocks noGrp="1"/>
          </p:cNvSpPr>
          <p:nvPr>
            <p:ph idx="1"/>
          </p:nvPr>
        </p:nvSpPr>
        <p:spPr/>
        <p:txBody>
          <a:bodyPr>
            <a:normAutofit fontScale="92500" lnSpcReduction="20000"/>
          </a:bodyPr>
          <a:lstStyle/>
          <a:p>
            <a:r>
              <a:rPr lang="en-GB" b="1" dirty="0"/>
              <a:t>Cognitive ability</a:t>
            </a:r>
            <a:r>
              <a:rPr lang="en-GB" dirty="0"/>
              <a:t> – Intelligence</a:t>
            </a:r>
          </a:p>
          <a:p>
            <a:pPr lvl="1"/>
            <a:r>
              <a:rPr lang="en-GB" dirty="0"/>
              <a:t>Multi- or single- dimension?</a:t>
            </a:r>
          </a:p>
          <a:p>
            <a:endParaRPr lang="en-GB" dirty="0"/>
          </a:p>
          <a:p>
            <a:r>
              <a:rPr lang="en-GB" b="1" dirty="0"/>
              <a:t>Single dimension: </a:t>
            </a:r>
            <a:r>
              <a:rPr lang="en-GB" dirty="0"/>
              <a:t>g score – general intelligence</a:t>
            </a:r>
          </a:p>
          <a:p>
            <a:pPr lvl="1"/>
            <a:r>
              <a:rPr lang="en-GB" dirty="0"/>
              <a:t>Successful in predicting performance on many jobs</a:t>
            </a:r>
          </a:p>
          <a:p>
            <a:r>
              <a:rPr lang="en-GB" b="1" dirty="0"/>
              <a:t>Multiple dimension: </a:t>
            </a:r>
            <a:r>
              <a:rPr lang="en-GB" dirty="0"/>
              <a:t>different aspects of intelligence unrelated to one another</a:t>
            </a:r>
          </a:p>
          <a:p>
            <a:pPr lvl="1"/>
            <a:r>
              <a:rPr lang="en-GB" dirty="0"/>
              <a:t>Math scores may predict programming skills better than language scores do</a:t>
            </a:r>
          </a:p>
          <a:p>
            <a:endParaRPr lang="en-GB" dirty="0"/>
          </a:p>
        </p:txBody>
      </p:sp>
    </p:spTree>
    <p:extLst>
      <p:ext uri="{BB962C8B-B14F-4D97-AF65-F5344CB8AC3E}">
        <p14:creationId xmlns:p14="http://schemas.microsoft.com/office/powerpoint/2010/main" val="3195934462"/>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e.g., of prediction </a:t>
            </a:r>
            <a:endParaRPr lang="en-GB" dirty="0"/>
          </a:p>
        </p:txBody>
      </p:sp>
      <p:sp>
        <p:nvSpPr>
          <p:cNvPr id="3" name="Content Placeholder 2"/>
          <p:cNvSpPr>
            <a:spLocks noGrp="1"/>
          </p:cNvSpPr>
          <p:nvPr>
            <p:ph idx="1"/>
          </p:nvPr>
        </p:nvSpPr>
        <p:spPr/>
        <p:txBody>
          <a:bodyPr/>
          <a:lstStyle/>
          <a:p>
            <a:r>
              <a:rPr lang="en-GB" dirty="0" smtClean="0"/>
              <a:t>What cognitive abilities would best predict success as a lawyer?</a:t>
            </a:r>
          </a:p>
          <a:p>
            <a:endParaRPr lang="en-GB" dirty="0"/>
          </a:p>
          <a:p>
            <a:r>
              <a:rPr lang="en-GB" dirty="0" smtClean="0"/>
              <a:t>What about an air traffic controller?</a:t>
            </a:r>
          </a:p>
        </p:txBody>
      </p:sp>
    </p:spTree>
    <p:extLst>
      <p:ext uri="{BB962C8B-B14F-4D97-AF65-F5344CB8AC3E}">
        <p14:creationId xmlns:p14="http://schemas.microsoft.com/office/powerpoint/2010/main" val="1678702045"/>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Pros and Cons of using cognitive ability tests</a:t>
            </a:r>
            <a:endParaRPr lang="en-GB" dirty="0"/>
          </a:p>
        </p:txBody>
      </p:sp>
      <p:sp>
        <p:nvSpPr>
          <p:cNvPr id="3" name="Content Placeholder 2"/>
          <p:cNvSpPr>
            <a:spLocks noGrp="1"/>
          </p:cNvSpPr>
          <p:nvPr>
            <p:ph sz="half" idx="1"/>
          </p:nvPr>
        </p:nvSpPr>
        <p:spPr/>
        <p:txBody>
          <a:bodyPr>
            <a:normAutofit fontScale="92500" lnSpcReduction="20000"/>
          </a:bodyPr>
          <a:lstStyle/>
          <a:p>
            <a:pPr>
              <a:buFont typeface="Wingdings" panose="05000000000000000000" pitchFamily="2" charset="2"/>
              <a:buChar char="ü"/>
            </a:pPr>
            <a:r>
              <a:rPr lang="en-GB" dirty="0" smtClean="0"/>
              <a:t>Highly reliable</a:t>
            </a:r>
          </a:p>
          <a:p>
            <a:pPr lvl="1">
              <a:buFont typeface="Wingdings" panose="05000000000000000000" pitchFamily="2" charset="2"/>
              <a:buChar char="ü"/>
            </a:pPr>
            <a:r>
              <a:rPr lang="en-GB" dirty="0" smtClean="0"/>
              <a:t>Validity also rises with increasing complexity of the job</a:t>
            </a:r>
          </a:p>
          <a:p>
            <a:pPr>
              <a:buFont typeface="Wingdings" panose="05000000000000000000" pitchFamily="2" charset="2"/>
              <a:buChar char="ü"/>
            </a:pPr>
            <a:r>
              <a:rPr lang="en-GB" dirty="0" smtClean="0"/>
              <a:t>Combinations of CA tests have higher validities than individual tests alone</a:t>
            </a:r>
          </a:p>
          <a:p>
            <a:pPr>
              <a:buFont typeface="Wingdings" panose="05000000000000000000" pitchFamily="2" charset="2"/>
              <a:buChar char="ü"/>
            </a:pPr>
            <a:r>
              <a:rPr lang="en-GB" dirty="0" smtClean="0"/>
              <a:t>Can be administered in group settings</a:t>
            </a:r>
          </a:p>
          <a:p>
            <a:pPr>
              <a:buFont typeface="Wingdings" panose="05000000000000000000" pitchFamily="2" charset="2"/>
              <a:buChar char="ü"/>
            </a:pPr>
            <a:r>
              <a:rPr lang="en-GB" dirty="0" smtClean="0"/>
              <a:t>Low cost</a:t>
            </a:r>
          </a:p>
        </p:txBody>
      </p:sp>
      <p:sp>
        <p:nvSpPr>
          <p:cNvPr id="4" name="Content Placeholder 3"/>
          <p:cNvSpPr>
            <a:spLocks noGrp="1"/>
          </p:cNvSpPr>
          <p:nvPr>
            <p:ph sz="half" idx="2"/>
          </p:nvPr>
        </p:nvSpPr>
        <p:spPr/>
        <p:txBody>
          <a:bodyPr>
            <a:normAutofit fontScale="92500" lnSpcReduction="20000"/>
          </a:bodyPr>
          <a:lstStyle/>
          <a:p>
            <a:pPr>
              <a:buFont typeface="Garamond" panose="02020404030301010803" pitchFamily="18" charset="0"/>
              <a:buChar char="×"/>
            </a:pPr>
            <a:r>
              <a:rPr lang="en-GB" dirty="0" smtClean="0"/>
              <a:t>Differences in scores for minority groups</a:t>
            </a:r>
          </a:p>
          <a:p>
            <a:pPr lvl="1">
              <a:buFont typeface="Garamond" panose="02020404030301010803" pitchFamily="18" charset="0"/>
              <a:buChar char="×"/>
            </a:pPr>
            <a:r>
              <a:rPr lang="en-GB" dirty="0" smtClean="0"/>
              <a:t>Non-minorities typically score one SD above minorities</a:t>
            </a:r>
          </a:p>
          <a:p>
            <a:pPr>
              <a:buFont typeface="Garamond" panose="02020404030301010803" pitchFamily="18" charset="0"/>
              <a:buChar char="×"/>
            </a:pPr>
            <a:r>
              <a:rPr lang="en-GB" dirty="0" smtClean="0"/>
              <a:t>Gender differences may need to be considered</a:t>
            </a:r>
          </a:p>
          <a:p>
            <a:pPr lvl="1">
              <a:buFont typeface="Garamond" panose="02020404030301010803" pitchFamily="18" charset="0"/>
              <a:buChar char="×"/>
            </a:pPr>
            <a:r>
              <a:rPr lang="en-GB" dirty="0" smtClean="0"/>
              <a:t>e.g., scores on maths</a:t>
            </a:r>
          </a:p>
          <a:p>
            <a:pPr>
              <a:buFont typeface="Garamond" panose="02020404030301010803" pitchFamily="18" charset="0"/>
              <a:buChar char="×"/>
            </a:pPr>
            <a:r>
              <a:rPr lang="en-GB" dirty="0" smtClean="0"/>
              <a:t>Candidates reactions to them can be negative</a:t>
            </a:r>
            <a:endParaRPr lang="en-GB" dirty="0"/>
          </a:p>
        </p:txBody>
      </p:sp>
    </p:spTree>
    <p:extLst>
      <p:ext uri="{BB962C8B-B14F-4D97-AF65-F5344CB8AC3E}">
        <p14:creationId xmlns:p14="http://schemas.microsoft.com/office/powerpoint/2010/main" val="3252476639"/>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8466" y="1024127"/>
            <a:ext cx="6595534" cy="1001143"/>
          </a:xfrm>
        </p:spPr>
        <p:txBody>
          <a:bodyPr/>
          <a:lstStyle/>
          <a:p>
            <a:r>
              <a:rPr lang="en-GB" dirty="0" smtClean="0"/>
              <a:t>Any Questions…?</a:t>
            </a:r>
            <a:endParaRPr lang="en-GB" dirty="0"/>
          </a:p>
        </p:txBody>
      </p:sp>
      <p:pic>
        <p:nvPicPr>
          <p:cNvPr id="4" name="Content Placeholder 4"/>
          <p:cNvPicPr>
            <a:picLocks noChangeAspect="1"/>
          </p:cNvPicPr>
          <p:nvPr/>
        </p:nvPicPr>
        <p:blipFill>
          <a:blip r:embed="rId2"/>
          <a:stretch>
            <a:fillRect/>
          </a:stretch>
        </p:blipFill>
        <p:spPr>
          <a:xfrm>
            <a:off x="3018308" y="2605215"/>
            <a:ext cx="3115850" cy="3115850"/>
          </a:xfrm>
          <a:prstGeom prst="rect">
            <a:avLst/>
          </a:prstGeom>
        </p:spPr>
      </p:pic>
    </p:spTree>
    <p:extLst>
      <p:ext uri="{BB962C8B-B14F-4D97-AF65-F5344CB8AC3E}">
        <p14:creationId xmlns:p14="http://schemas.microsoft.com/office/powerpoint/2010/main" val="124130666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4"/>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130</TotalTime>
  <Words>3319</Words>
  <Application>Microsoft Office PowerPoint</Application>
  <PresentationFormat>On-screen Show (4:3)</PresentationFormat>
  <Paragraphs>338</Paragraphs>
  <Slides>53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53</vt:i4>
      </vt:variant>
    </vt:vector>
  </HeadingPairs>
  <TitlesOfParts>
    <vt:vector size="58" baseType="lpstr">
      <vt:lpstr>Arial</vt:lpstr>
      <vt:lpstr>Calibri</vt:lpstr>
      <vt:lpstr>Garamond</vt:lpstr>
      <vt:lpstr>Wingdings</vt:lpstr>
      <vt:lpstr>Organic</vt:lpstr>
      <vt:lpstr>Applied Psychology</vt:lpstr>
      <vt:lpstr>Aims:</vt:lpstr>
      <vt:lpstr>What is Occupational Psychology?</vt:lpstr>
      <vt:lpstr>What is Occupational Psychology?</vt:lpstr>
      <vt:lpstr>Overview</vt:lpstr>
      <vt:lpstr>Brief History Lesson…</vt:lpstr>
      <vt:lpstr>PowerPoint Presentation</vt:lpstr>
      <vt:lpstr>The Employee Life Cycle</vt:lpstr>
      <vt:lpstr>The Employee Life Cycle</vt:lpstr>
      <vt:lpstr>The Employee Life Cycle</vt:lpstr>
      <vt:lpstr>Entering the Life Cycle and Induction</vt:lpstr>
      <vt:lpstr>Entering the Life Cycle and Induction</vt:lpstr>
      <vt:lpstr>Perspective 1: Predictivist</vt:lpstr>
      <vt:lpstr>Perspective 1: Predictivist</vt:lpstr>
      <vt:lpstr>Perspective 1: Predictivist</vt:lpstr>
      <vt:lpstr>Perspective 1: Predictivist</vt:lpstr>
      <vt:lpstr>Recruitment and Selection</vt:lpstr>
      <vt:lpstr>PowerPoint Presentation</vt:lpstr>
      <vt:lpstr>Why Does Selection Matter?</vt:lpstr>
      <vt:lpstr>Why Does Selection Matter?</vt:lpstr>
      <vt:lpstr>The ‘Selection Headache’</vt:lpstr>
      <vt:lpstr>The ‘Selection Headache’</vt:lpstr>
      <vt:lpstr>Time to take a break…</vt:lpstr>
      <vt:lpstr>Types of Selection Methods</vt:lpstr>
      <vt:lpstr>What are some of the types of methods used for selection?</vt:lpstr>
      <vt:lpstr>Psycho metric Tests</vt:lpstr>
      <vt:lpstr>Individual Differences</vt:lpstr>
      <vt:lpstr>Psychometric Testing</vt:lpstr>
      <vt:lpstr>Using the Trait Perspective</vt:lpstr>
      <vt:lpstr>Using the Trait Perspective</vt:lpstr>
      <vt:lpstr>Personality and Job Performance</vt:lpstr>
      <vt:lpstr>Personality and Job Performance</vt:lpstr>
      <vt:lpstr>Personality and Job Performance</vt:lpstr>
      <vt:lpstr>Personality Inventories</vt:lpstr>
      <vt:lpstr>Personality Inventories</vt:lpstr>
      <vt:lpstr>Cattell’s 16 Personality Factors</vt:lpstr>
      <vt:lpstr>The Five Factor Model (Costa &amp; McCrae, 1992)</vt:lpstr>
      <vt:lpstr>The Big Five</vt:lpstr>
      <vt:lpstr>Personality Scales</vt:lpstr>
      <vt:lpstr>Personality Scales</vt:lpstr>
      <vt:lpstr>Which one of these scales would be better to assess the best individual for a corporate managers position?  WHY?</vt:lpstr>
      <vt:lpstr>The Five Factor Model in Practice – Research Findings</vt:lpstr>
      <vt:lpstr>Critically evaluating the Big Five</vt:lpstr>
      <vt:lpstr>Pros and Cons to using personality measures</vt:lpstr>
      <vt:lpstr>TASK! Individual differences across Occupations</vt:lpstr>
      <vt:lpstr>Lawyer</vt:lpstr>
      <vt:lpstr>Lecturer</vt:lpstr>
      <vt:lpstr>Pilot</vt:lpstr>
      <vt:lpstr>Cognitive Ability Tests (Intelligence)</vt:lpstr>
      <vt:lpstr>Cognitive Ability Tests (Intelligence)</vt:lpstr>
      <vt:lpstr>e.g., of prediction </vt:lpstr>
      <vt:lpstr>Pros and Cons of using cognitive ability tests</vt:lpstr>
      <vt:lpstr>Any Questions…?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Applied Psychology</dc:title>
  <dc:creator>Stacey Coleman</dc:creator>
  <cp:lastModifiedBy>Stacey Coleman</cp:lastModifiedBy>
  <cp:revision>2</cp:revision>
  <dcterms:created xsi:type="dcterms:W3CDTF">2018-01-15T11:34:31Z</dcterms:created>
  <dcterms:modified xsi:type="dcterms:W3CDTF">2018-01-22T09:22:35Z</dcterms:modified>
</cp:coreProperties>
</file>