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6" r:id="rId3"/>
    <p:sldId id="261" r:id="rId4"/>
    <p:sldId id="260" r:id="rId5"/>
    <p:sldId id="259" r:id="rId6"/>
    <p:sldId id="258" r:id="rId7"/>
    <p:sldId id="263" r:id="rId8"/>
    <p:sldId id="264" r:id="rId9"/>
    <p:sldId id="265" r:id="rId10"/>
    <p:sldId id="267" r:id="rId11"/>
    <p:sldId id="268" r:id="rId12"/>
    <p:sldId id="262" r:id="rId13"/>
    <p:sldId id="275" r:id="rId14"/>
    <p:sldId id="266"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407" autoAdjust="0"/>
  </p:normalViewPr>
  <p:slideViewPr>
    <p:cSldViewPr>
      <p:cViewPr varScale="1">
        <p:scale>
          <a:sx n="64" d="100"/>
          <a:sy n="64" d="100"/>
        </p:scale>
        <p:origin x="-1330"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716888-2CFF-428B-9935-EFC77E97D3F3}"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716888-2CFF-428B-9935-EFC77E97D3F3}"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716888-2CFF-428B-9935-EFC77E97D3F3}" type="datetimeFigureOut">
              <a:rPr lang="en-US" smtClean="0"/>
              <a:pPr/>
              <a:t>2/20/2013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716888-2CFF-428B-9935-EFC77E97D3F3}" type="datetimeFigureOut">
              <a:rPr lang="en-US" smtClean="0"/>
              <a:pPr/>
              <a:t>2/20/2013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716888-2CFF-428B-9935-EFC77E97D3F3}" type="datetimeFigureOut">
              <a:rPr lang="en-US" smtClean="0"/>
              <a:pPr/>
              <a:t>2/20/2013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716888-2CFF-428B-9935-EFC77E97D3F3}" type="datetimeFigureOut">
              <a:rPr lang="en-US" smtClean="0"/>
              <a:pPr/>
              <a:t>2/20/2013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842B67-2C5A-410E-98A6-D24D48C18B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en.wikipedia.org/wiki/Generation_Y" TargetMode="Externa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qujFJuj1S6I&amp;amp;amp;feature=related" TargetMode="External"/><Relationship Id="rId2" Type="http://schemas.openxmlformats.org/officeDocument/2006/relationships/hyperlink" Target="http://www.youtube.com/watch?v=Clp3pVEOZ5I&amp;amp;amp;feature=related" TargetMode="External"/><Relationship Id="rId1" Type="http://schemas.openxmlformats.org/officeDocument/2006/relationships/slideLayout" Target="../slideLayouts/slideLayout2.xml"/><Relationship Id="rId5" Type="http://schemas.openxmlformats.org/officeDocument/2006/relationships/hyperlink" Target="http://www.youtube.com/watch?v=rDAdaaupMno&amp;amp;amp;feature=channel" TargetMode="External"/><Relationship Id="rId4" Type="http://schemas.openxmlformats.org/officeDocument/2006/relationships/hyperlink" Target="http://www.youtube.com/watch?v=fVHnug8H1MM&amp;amp;amp;feature=channe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hyperlink" Target="http://en.wikipedia.org/wiki/Work%E2%80%93life_balance" TargetMode="External"/><Relationship Id="rId5" Type="http://schemas.openxmlformats.org/officeDocument/2006/relationships/hyperlink" Target="http://www.guardian.co.uk/money/work-life-balance" TargetMode="External"/><Relationship Id="rId4" Type="http://schemas.openxmlformats.org/officeDocument/2006/relationships/hyperlink" Target="http://www.theworkfoundation.com/difference/e4wlb.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16099"/>
            <a:ext cx="7772400" cy="1470025"/>
          </a:xfrm>
        </p:spPr>
        <p:txBody>
          <a:bodyPr/>
          <a:lstStyle/>
          <a:p>
            <a:r>
              <a:rPr lang="en-GB" dirty="0" smtClean="0"/>
              <a:t>Individual &amp; Organisational Behaviour ... part 2.</a:t>
            </a:r>
            <a:endParaRPr lang="en-GB" dirty="0"/>
          </a:p>
        </p:txBody>
      </p:sp>
      <p:sp>
        <p:nvSpPr>
          <p:cNvPr id="3" name="Subtitle 2"/>
          <p:cNvSpPr>
            <a:spLocks noGrp="1"/>
          </p:cNvSpPr>
          <p:nvPr>
            <p:ph type="subTitle" idx="1"/>
          </p:nvPr>
        </p:nvSpPr>
        <p:spPr>
          <a:xfrm>
            <a:off x="1214414" y="6000768"/>
            <a:ext cx="6400800" cy="515924"/>
          </a:xfrm>
        </p:spPr>
        <p:txBody>
          <a:bodyPr>
            <a:normAutofit/>
          </a:bodyPr>
          <a:lstStyle/>
          <a:p>
            <a:r>
              <a:rPr lang="en-GB" sz="1000" dirty="0" smtClean="0"/>
              <a:t>Based on Mullins chapter 1, 9ed.</a:t>
            </a:r>
          </a:p>
          <a:p>
            <a:r>
              <a:rPr lang="en-GB" sz="1000" dirty="0" smtClean="0"/>
              <a:t>the Nature of Organisational Behaviour</a:t>
            </a:r>
            <a:endParaRPr lang="en-GB" sz="1000" dirty="0"/>
          </a:p>
        </p:txBody>
      </p:sp>
      <p:pic>
        <p:nvPicPr>
          <p:cNvPr id="3074" name="Picture 2" descr="C:\Documents and Settings\sc-jw\Local Settings\Temporary Internet Files\Content.IE5\8TEF4D2F\MC900442094[1].wmf"/>
          <p:cNvPicPr>
            <a:picLocks noChangeAspect="1" noChangeArrowheads="1"/>
          </p:cNvPicPr>
          <p:nvPr/>
        </p:nvPicPr>
        <p:blipFill>
          <a:blip r:embed="rId2"/>
          <a:srcRect/>
          <a:stretch>
            <a:fillRect/>
          </a:stretch>
        </p:blipFill>
        <p:spPr bwMode="auto">
          <a:xfrm>
            <a:off x="3635896" y="285728"/>
            <a:ext cx="1851025" cy="1139825"/>
          </a:xfrm>
          <a:prstGeom prst="rect">
            <a:avLst/>
          </a:prstGeom>
          <a:noFill/>
        </p:spPr>
      </p:pic>
      <p:sp>
        <p:nvSpPr>
          <p:cNvPr id="5" name="TextBox 4"/>
          <p:cNvSpPr txBox="1"/>
          <p:nvPr/>
        </p:nvSpPr>
        <p:spPr>
          <a:xfrm>
            <a:off x="298652" y="5143512"/>
            <a:ext cx="8284576" cy="369332"/>
          </a:xfrm>
          <a:prstGeom prst="rect">
            <a:avLst/>
          </a:prstGeom>
          <a:noFill/>
        </p:spPr>
        <p:txBody>
          <a:bodyPr wrap="none" rtlCol="0">
            <a:spAutoFit/>
          </a:bodyPr>
          <a:lstStyle/>
          <a:p>
            <a:r>
              <a:rPr lang="en-GB" b="1" dirty="0" smtClean="0"/>
              <a:t>THE WORLD OF WORK, ORGANISATION MANAGEMENT &amp; BEHAVIOUR IS CHANGING.</a:t>
            </a:r>
            <a:endParaRPr lang="en-GB" b="1" dirty="0"/>
          </a:p>
        </p:txBody>
      </p:sp>
      <p:sp>
        <p:nvSpPr>
          <p:cNvPr id="6" name="TextBox 5"/>
          <p:cNvSpPr txBox="1"/>
          <p:nvPr/>
        </p:nvSpPr>
        <p:spPr>
          <a:xfrm>
            <a:off x="1643042" y="3669573"/>
            <a:ext cx="6500858" cy="461665"/>
          </a:xfrm>
          <a:prstGeom prst="rect">
            <a:avLst/>
          </a:prstGeom>
          <a:noFill/>
        </p:spPr>
        <p:txBody>
          <a:bodyPr wrap="square" rtlCol="0">
            <a:spAutoFit/>
          </a:bodyPr>
          <a:lstStyle/>
          <a:p>
            <a:pPr>
              <a:buFont typeface="Arial" pitchFamily="34" charset="0"/>
              <a:buChar char="•"/>
            </a:pPr>
            <a:r>
              <a:rPr lang="en-GB" sz="2400" b="1" dirty="0" smtClean="0"/>
              <a:t> Generations;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Questions: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are the Qualities and Expectations of your Generation?</a:t>
            </a:r>
          </a:p>
          <a:p>
            <a:pPr marL="514350" indent="-514350">
              <a:buFont typeface="+mj-lt"/>
              <a:buAutoNum type="arabicPeriod"/>
            </a:pPr>
            <a:endParaRPr lang="en-GB" dirty="0" smtClean="0"/>
          </a:p>
          <a:p>
            <a:pPr marL="514350" indent="-514350">
              <a:buFont typeface="+mj-lt"/>
              <a:buAutoNum type="arabicPeriod"/>
            </a:pPr>
            <a:r>
              <a:rPr lang="en-GB" dirty="0" smtClean="0"/>
              <a:t>What are the Qualities and Expectations of </a:t>
            </a:r>
            <a:r>
              <a:rPr lang="en-GB" smtClean="0"/>
              <a:t>the previous Generation</a:t>
            </a:r>
            <a:r>
              <a:rPr lang="en-GB" dirty="0" smtClean="0"/>
              <a:t>?</a:t>
            </a:r>
          </a:p>
          <a:p>
            <a:pPr marL="514350" indent="-514350">
              <a:buFont typeface="+mj-lt"/>
              <a:buAutoNum type="arabicPeriod"/>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142860"/>
            <a:ext cx="8229600" cy="1143000"/>
          </a:xfrm>
        </p:spPr>
        <p:txBody>
          <a:bodyPr>
            <a:normAutofit/>
          </a:bodyPr>
          <a:lstStyle/>
          <a:p>
            <a:r>
              <a:rPr lang="en-GB" dirty="0" smtClean="0"/>
              <a:t>Wiki: Gen Y</a:t>
            </a:r>
            <a:br>
              <a:rPr lang="en-GB" dirty="0" smtClean="0"/>
            </a:br>
            <a:r>
              <a:rPr lang="en-GB" sz="1300" dirty="0" smtClean="0">
                <a:hlinkClick r:id="rId2"/>
              </a:rPr>
              <a:t>http://en.wikipedia.org/wiki/Generation_Y</a:t>
            </a:r>
            <a:endParaRPr lang="en-GB" sz="1300" dirty="0"/>
          </a:p>
        </p:txBody>
      </p:sp>
      <p:sp>
        <p:nvSpPr>
          <p:cNvPr id="3" name="Content Placeholder 2"/>
          <p:cNvSpPr>
            <a:spLocks noGrp="1"/>
          </p:cNvSpPr>
          <p:nvPr>
            <p:ph idx="1"/>
          </p:nvPr>
        </p:nvSpPr>
        <p:spPr>
          <a:xfrm>
            <a:off x="0" y="2160597"/>
            <a:ext cx="9144000" cy="4125923"/>
          </a:xfrm>
        </p:spPr>
        <p:txBody>
          <a:bodyPr>
            <a:noAutofit/>
          </a:bodyPr>
          <a:lstStyle/>
          <a:p>
            <a:r>
              <a:rPr lang="en-GB" sz="2000" b="1" dirty="0"/>
              <a:t>Generation Y</a:t>
            </a:r>
            <a:r>
              <a:rPr lang="en-GB" sz="2000" dirty="0"/>
              <a:t>, also known as the </a:t>
            </a:r>
            <a:r>
              <a:rPr lang="en-GB" sz="2000" b="1" dirty="0"/>
              <a:t>Millennial Generation</a:t>
            </a:r>
            <a:r>
              <a:rPr lang="en-GB" sz="2000" dirty="0"/>
              <a:t> (or </a:t>
            </a:r>
            <a:r>
              <a:rPr lang="en-GB" sz="2000" b="1" dirty="0" err="1"/>
              <a:t>Millennials</a:t>
            </a:r>
            <a:r>
              <a:rPr lang="en-GB" sz="2000" dirty="0" smtClean="0"/>
              <a:t>),</a:t>
            </a:r>
            <a:r>
              <a:rPr lang="en-GB" sz="2000" dirty="0"/>
              <a:t> </a:t>
            </a:r>
            <a:r>
              <a:rPr lang="en-GB" sz="2000" b="1" dirty="0"/>
              <a:t>Generation Next</a:t>
            </a:r>
            <a:r>
              <a:rPr lang="en-GB" sz="2000" dirty="0" smtClean="0"/>
              <a:t>,</a:t>
            </a:r>
            <a:r>
              <a:rPr lang="en-GB" sz="2000" dirty="0"/>
              <a:t> </a:t>
            </a:r>
            <a:r>
              <a:rPr lang="en-GB" sz="2000" b="1" dirty="0"/>
              <a:t>Net Generation</a:t>
            </a:r>
            <a:r>
              <a:rPr lang="en-GB" sz="2000" dirty="0" smtClean="0"/>
              <a:t>,</a:t>
            </a:r>
            <a:r>
              <a:rPr lang="en-GB" sz="2000" dirty="0"/>
              <a:t> </a:t>
            </a:r>
            <a:r>
              <a:rPr lang="en-GB" sz="2000" dirty="0" smtClean="0"/>
              <a:t>describes the demographic</a:t>
            </a:r>
            <a:r>
              <a:rPr lang="en-GB" sz="2000" dirty="0"/>
              <a:t> cohort following Generation X. As there are no precise dates for when the Millennial generation starts and ends, commentators have used birth dates ranging somewhere from the </a:t>
            </a:r>
            <a:r>
              <a:rPr lang="en-GB" sz="2000" b="1" dirty="0" smtClean="0"/>
              <a:t>mid-1970s</a:t>
            </a:r>
            <a:r>
              <a:rPr lang="en-GB" sz="2000" b="1" dirty="0"/>
              <a:t> to the early 2000s</a:t>
            </a:r>
            <a:r>
              <a:rPr lang="en-GB" sz="2000" dirty="0" smtClean="0"/>
              <a:t>.</a:t>
            </a:r>
          </a:p>
          <a:p>
            <a:pPr>
              <a:buNone/>
            </a:pPr>
            <a:endParaRPr lang="en-GB" sz="2000" baseline="30000" dirty="0" smtClean="0"/>
          </a:p>
          <a:p>
            <a:r>
              <a:rPr lang="en-GB" sz="2000" b="1" dirty="0" smtClean="0"/>
              <a:t>Technology: </a:t>
            </a:r>
            <a:r>
              <a:rPr lang="en-GB" sz="2000" dirty="0" smtClean="0"/>
              <a:t>Characteristics </a:t>
            </a:r>
            <a:r>
              <a:rPr lang="en-GB" sz="2000" dirty="0"/>
              <a:t>of the generation vary by region, depending on social and economic conditions. However, it is generally marked by an </a:t>
            </a:r>
            <a:r>
              <a:rPr lang="en-GB" sz="2000" b="1" dirty="0"/>
              <a:t>increased use and familiarity with communications, media, and digital technologies</a:t>
            </a:r>
            <a:r>
              <a:rPr lang="en-GB" sz="2000" dirty="0"/>
              <a:t>. In most parts of the world its upbringing was marked by an increase in </a:t>
            </a:r>
            <a:r>
              <a:rPr lang="en-GB" sz="2000" dirty="0" smtClean="0"/>
              <a:t>a neoliberal</a:t>
            </a:r>
            <a:r>
              <a:rPr lang="en-GB" sz="2000" dirty="0"/>
              <a:t> </a:t>
            </a:r>
            <a:r>
              <a:rPr lang="en-GB" sz="2000" dirty="0" smtClean="0"/>
              <a:t>(JW: enterprising) approach </a:t>
            </a:r>
            <a:r>
              <a:rPr lang="en-GB" sz="2000" dirty="0"/>
              <a:t>to </a:t>
            </a:r>
            <a:r>
              <a:rPr lang="en-GB" sz="2000" dirty="0" smtClean="0"/>
              <a:t>politics </a:t>
            </a:r>
            <a:r>
              <a:rPr lang="en-GB" sz="2000" dirty="0"/>
              <a:t>and economics</a:t>
            </a:r>
            <a:r>
              <a:rPr lang="en-GB" sz="2000" dirty="0" smtClean="0"/>
              <a:t>. </a:t>
            </a:r>
            <a:endParaRPr lang="en-GB" sz="2000" baseline="30000" dirty="0" smtClean="0"/>
          </a:p>
        </p:txBody>
      </p:sp>
      <p:pic>
        <p:nvPicPr>
          <p:cNvPr id="19463" name="Picture 7" descr="C:\Program Files\Microsoft Office\MEDIA\CAGCAT10\j0300520.gif"/>
          <p:cNvPicPr>
            <a:picLocks noChangeAspect="1" noChangeArrowheads="1" noCrop="1"/>
          </p:cNvPicPr>
          <p:nvPr/>
        </p:nvPicPr>
        <p:blipFill>
          <a:blip r:embed="rId3"/>
          <a:srcRect/>
          <a:stretch>
            <a:fillRect/>
          </a:stretch>
        </p:blipFill>
        <p:spPr bwMode="auto">
          <a:xfrm>
            <a:off x="6858016" y="500042"/>
            <a:ext cx="952500" cy="819150"/>
          </a:xfrm>
          <a:prstGeom prst="rect">
            <a:avLst/>
          </a:prstGeom>
          <a:noFill/>
        </p:spPr>
      </p:pic>
      <p:pic>
        <p:nvPicPr>
          <p:cNvPr id="19464" name="Picture 8" descr="C:\Users\James Williams\AppData\Local\Microsoft\Windows\Temporary Internet Files\Content.IE5\9GT2RYYQ\MC900083017[1].wmf"/>
          <p:cNvPicPr>
            <a:picLocks noChangeAspect="1" noChangeArrowheads="1"/>
          </p:cNvPicPr>
          <p:nvPr/>
        </p:nvPicPr>
        <p:blipFill>
          <a:blip r:embed="rId4"/>
          <a:srcRect/>
          <a:stretch>
            <a:fillRect/>
          </a:stretch>
        </p:blipFill>
        <p:spPr bwMode="auto">
          <a:xfrm>
            <a:off x="642910" y="214290"/>
            <a:ext cx="1783994" cy="184160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3.bp.blogspot.com/_XbitGbB4e68/S_xYkOeA9CI/AAAAAAAAAMU/cxb0ac1BPyA/s1600/geny1.jpg"/>
          <p:cNvPicPr>
            <a:picLocks noChangeAspect="1" noChangeArrowheads="1"/>
          </p:cNvPicPr>
          <p:nvPr/>
        </p:nvPicPr>
        <p:blipFill>
          <a:blip r:embed="rId2"/>
          <a:srcRect/>
          <a:stretch>
            <a:fillRect/>
          </a:stretch>
        </p:blipFill>
        <p:spPr bwMode="auto">
          <a:xfrm>
            <a:off x="-1" y="285752"/>
            <a:ext cx="9156451" cy="628652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 Y </a:t>
            </a:r>
            <a:r>
              <a:rPr lang="en-GB" dirty="0" err="1" smtClean="0"/>
              <a:t>Vids</a:t>
            </a:r>
            <a:endParaRPr lang="en-GB" dirty="0"/>
          </a:p>
        </p:txBody>
      </p:sp>
      <p:sp>
        <p:nvSpPr>
          <p:cNvPr id="4" name="Content Placeholder 3"/>
          <p:cNvSpPr txBox="1">
            <a:spLocks noGrp="1"/>
          </p:cNvSpPr>
          <p:nvPr>
            <p:ph idx="1"/>
          </p:nvPr>
        </p:nvSpPr>
        <p:spPr>
          <a:xfrm>
            <a:off x="0" y="1330133"/>
            <a:ext cx="9144000" cy="5533823"/>
          </a:xfrm>
          <a:prstGeom prst="rect">
            <a:avLst/>
          </a:prstGeom>
          <a:noFill/>
        </p:spPr>
        <p:txBody>
          <a:bodyPr wrap="square" rtlCol="0">
            <a:spAutoFit/>
          </a:bodyPr>
          <a:lstStyle/>
          <a:p>
            <a:pPr>
              <a:buNone/>
            </a:pPr>
            <a:r>
              <a:rPr lang="en-GB" sz="2400" dirty="0" smtClean="0"/>
              <a:t>Watch </a:t>
            </a:r>
            <a:r>
              <a:rPr lang="en-GB" sz="2400" dirty="0" err="1" smtClean="0"/>
              <a:t>vids</a:t>
            </a:r>
            <a:r>
              <a:rPr lang="en-GB" sz="2400" dirty="0" smtClean="0"/>
              <a:t> and write down any points you find interesting:</a:t>
            </a:r>
          </a:p>
          <a:p>
            <a:pPr>
              <a:buNone/>
            </a:pPr>
            <a:endParaRPr lang="en-GB" sz="2400" dirty="0" smtClean="0"/>
          </a:p>
          <a:p>
            <a:pPr>
              <a:buFont typeface="Arial" pitchFamily="34" charset="0"/>
              <a:buChar char="•"/>
            </a:pPr>
            <a:r>
              <a:rPr lang="en-GB" sz="2000" dirty="0" smtClean="0"/>
              <a:t>'Net Generation' : Rethinking Talent, Management &amp; work: </a:t>
            </a:r>
            <a:r>
              <a:rPr lang="en-GB" sz="2000" dirty="0" smtClean="0">
                <a:hlinkClick r:id="rId2"/>
              </a:rPr>
              <a:t>http://www.youtube.com/watch?v=Clp3pVEOZ5I&amp;amp;amp;feature=related</a:t>
            </a:r>
            <a:r>
              <a:rPr lang="en-GB" sz="2000" dirty="0" smtClean="0"/>
              <a:t> </a:t>
            </a:r>
          </a:p>
          <a:p>
            <a:endParaRPr lang="en-GB" sz="2000" dirty="0" smtClean="0"/>
          </a:p>
          <a:p>
            <a:r>
              <a:rPr lang="en-GB" sz="2000" dirty="0" smtClean="0"/>
              <a:t>Don </a:t>
            </a:r>
            <a:r>
              <a:rPr lang="en-GB" sz="2000" dirty="0" err="1" smtClean="0"/>
              <a:t>Tapscott</a:t>
            </a:r>
            <a:r>
              <a:rPr lang="en-GB" sz="2000" dirty="0" smtClean="0"/>
              <a:t> "Growing up Digital“: </a:t>
            </a:r>
            <a:r>
              <a:rPr lang="en-GB" sz="2000" dirty="0" smtClean="0">
                <a:hlinkClick r:id="rId3"/>
              </a:rPr>
              <a:t>http://www.youtube.com/watch?v=qujFJuj1S6I&amp;amp;amp;feature=related</a:t>
            </a:r>
            <a:r>
              <a:rPr lang="en-GB" sz="2000" dirty="0" smtClean="0"/>
              <a:t> </a:t>
            </a:r>
          </a:p>
          <a:p>
            <a:endParaRPr lang="en-GB" sz="2000" dirty="0" smtClean="0"/>
          </a:p>
          <a:p>
            <a:r>
              <a:rPr lang="en-GB" sz="2000" dirty="0" smtClean="0"/>
              <a:t>What Motivates Gen Y and Boomer Talent: </a:t>
            </a:r>
            <a:r>
              <a:rPr lang="en-GB" sz="2000" dirty="0" smtClean="0">
                <a:hlinkClick r:id="rId4"/>
              </a:rPr>
              <a:t>http://www.youtube.com/watch?v=fVHnug8H1MM&amp;amp;amp;feature=channel</a:t>
            </a:r>
            <a:r>
              <a:rPr lang="en-GB" sz="2000" dirty="0" smtClean="0"/>
              <a:t> </a:t>
            </a:r>
          </a:p>
          <a:p>
            <a:endParaRPr lang="en-GB" sz="2000" dirty="0" smtClean="0"/>
          </a:p>
          <a:p>
            <a:pPr>
              <a:buNone/>
            </a:pPr>
            <a:r>
              <a:rPr lang="en-GB" sz="2000" dirty="0" err="1" smtClean="0"/>
              <a:t>Bg</a:t>
            </a:r>
            <a:r>
              <a:rPr lang="en-GB" sz="2000" dirty="0" smtClean="0"/>
              <a:t> info: Managing Generation Y: </a:t>
            </a:r>
            <a:r>
              <a:rPr lang="en-GB" sz="2000" dirty="0" smtClean="0">
                <a:hlinkClick r:id="rId5"/>
              </a:rPr>
              <a:t>http://www.youtube.com/watch?v=rDAdaaupMno&amp;amp;amp;feature=channel</a:t>
            </a:r>
            <a:r>
              <a:rPr lang="en-GB" sz="2000" dirty="0" smtClean="0"/>
              <a:t> </a:t>
            </a:r>
          </a:p>
          <a:p>
            <a:pPr>
              <a:buNone/>
            </a:pPr>
            <a:endParaRPr lang="en-GB" sz="2000" dirty="0" smtClean="0"/>
          </a:p>
          <a:p>
            <a:pPr>
              <a:buFont typeface="Arial" pitchFamily="34" charset="0"/>
              <a:buChar char="•"/>
            </a:pP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Work Ethic (Gen X &amp; Gen Y)</a:t>
            </a:r>
            <a:endParaRPr lang="en-GB" dirty="0"/>
          </a:p>
        </p:txBody>
      </p:sp>
      <p:pic>
        <p:nvPicPr>
          <p:cNvPr id="1026" name="Picture 2"/>
          <p:cNvPicPr>
            <a:picLocks noChangeAspect="1" noChangeArrowheads="1"/>
          </p:cNvPicPr>
          <p:nvPr/>
        </p:nvPicPr>
        <p:blipFill>
          <a:blip r:embed="rId2"/>
          <a:srcRect/>
          <a:stretch>
            <a:fillRect/>
          </a:stretch>
        </p:blipFill>
        <p:spPr bwMode="auto">
          <a:xfrm>
            <a:off x="0" y="1500174"/>
            <a:ext cx="9096075" cy="1714512"/>
          </a:xfrm>
          <a:prstGeom prst="rect">
            <a:avLst/>
          </a:prstGeom>
          <a:noFill/>
          <a:ln w="9525">
            <a:noFill/>
            <a:miter lim="800000"/>
            <a:headEnd/>
            <a:tailEnd/>
          </a:ln>
          <a:effectLst/>
        </p:spPr>
      </p:pic>
      <p:pic>
        <p:nvPicPr>
          <p:cNvPr id="1030" name="Picture 6" descr="http://www.elec-intro.com/EX/05-15-06/g-generation-y.jpg"/>
          <p:cNvPicPr>
            <a:picLocks noChangeAspect="1" noChangeArrowheads="1"/>
          </p:cNvPicPr>
          <p:nvPr/>
        </p:nvPicPr>
        <p:blipFill>
          <a:blip r:embed="rId3"/>
          <a:srcRect/>
          <a:stretch>
            <a:fillRect/>
          </a:stretch>
        </p:blipFill>
        <p:spPr bwMode="auto">
          <a:xfrm>
            <a:off x="285720" y="3333778"/>
            <a:ext cx="2231414" cy="3309932"/>
          </a:xfrm>
          <a:prstGeom prst="rect">
            <a:avLst/>
          </a:prstGeom>
          <a:noFill/>
        </p:spPr>
      </p:pic>
      <p:pic>
        <p:nvPicPr>
          <p:cNvPr id="9" name="Picture 2" descr="http://hoboken411.com/wp-content/uploads/2007/12/hoboken-generation-y.jpg"/>
          <p:cNvPicPr>
            <a:picLocks noChangeAspect="1" noChangeArrowheads="1"/>
          </p:cNvPicPr>
          <p:nvPr/>
        </p:nvPicPr>
        <p:blipFill>
          <a:blip r:embed="rId4"/>
          <a:srcRect/>
          <a:stretch>
            <a:fillRect/>
          </a:stretch>
        </p:blipFill>
        <p:spPr bwMode="auto">
          <a:xfrm>
            <a:off x="2714612" y="3357562"/>
            <a:ext cx="3061429" cy="3338691"/>
          </a:xfrm>
          <a:prstGeom prst="rect">
            <a:avLst/>
          </a:prstGeom>
          <a:noFill/>
        </p:spPr>
      </p:pic>
      <p:pic>
        <p:nvPicPr>
          <p:cNvPr id="10" name="Picture 4" descr="http://www.nt2099.com/J-ENT/books/pluggedin.jpg"/>
          <p:cNvPicPr>
            <a:picLocks noChangeAspect="1" noChangeArrowheads="1"/>
          </p:cNvPicPr>
          <p:nvPr/>
        </p:nvPicPr>
        <p:blipFill>
          <a:blip r:embed="rId5"/>
          <a:srcRect/>
          <a:stretch>
            <a:fillRect/>
          </a:stretch>
        </p:blipFill>
        <p:spPr bwMode="auto">
          <a:xfrm>
            <a:off x="6000760" y="3357562"/>
            <a:ext cx="2571768" cy="3162281"/>
          </a:xfrm>
          <a:prstGeom prst="rect">
            <a:avLst/>
          </a:prstGeom>
          <a:noFill/>
        </p:spPr>
      </p:pic>
      <p:sp>
        <p:nvSpPr>
          <p:cNvPr id="7" name="Rectangle 6"/>
          <p:cNvSpPr/>
          <p:nvPr/>
        </p:nvSpPr>
        <p:spPr>
          <a:xfrm>
            <a:off x="2500298" y="2071678"/>
            <a:ext cx="664370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0" y="2357430"/>
            <a:ext cx="2928926"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Gen Y economy</a:t>
            </a:r>
            <a:endParaRPr lang="en-GB" dirty="0"/>
          </a:p>
        </p:txBody>
      </p:sp>
      <p:sp>
        <p:nvSpPr>
          <p:cNvPr id="3" name="Content Placeholder 2"/>
          <p:cNvSpPr>
            <a:spLocks noGrp="1"/>
          </p:cNvSpPr>
          <p:nvPr>
            <p:ph idx="1"/>
          </p:nvPr>
        </p:nvSpPr>
        <p:spPr>
          <a:xfrm>
            <a:off x="457200" y="1142984"/>
            <a:ext cx="8229600" cy="4525963"/>
          </a:xfrm>
        </p:spPr>
        <p:txBody>
          <a:bodyPr>
            <a:normAutofit fontScale="77500" lnSpcReduction="20000"/>
          </a:bodyPr>
          <a:lstStyle/>
          <a:p>
            <a:r>
              <a:rPr lang="en-GB" b="1" dirty="0" smtClean="0"/>
              <a:t>Peter Pan Generation: </a:t>
            </a:r>
            <a:r>
              <a:rPr lang="en-GB" dirty="0" smtClean="0"/>
              <a:t>This generation is also sometimes referred to as the </a:t>
            </a:r>
            <a:r>
              <a:rPr lang="en-GB" i="1" dirty="0" smtClean="0"/>
              <a:t>Boomerang Generation</a:t>
            </a:r>
            <a:r>
              <a:rPr lang="en-GB" dirty="0" smtClean="0"/>
              <a:t> or </a:t>
            </a:r>
            <a:r>
              <a:rPr lang="en-GB" i="1" dirty="0" smtClean="0"/>
              <a:t>Peter Pan Generation</a:t>
            </a:r>
            <a:r>
              <a:rPr lang="en-GB" dirty="0" smtClean="0"/>
              <a:t>, because of the ... trend toward members living with their parents for longer than previous generations.</a:t>
            </a:r>
            <a:r>
              <a:rPr lang="en-GB" baseline="30000" dirty="0" smtClean="0"/>
              <a:t/>
            </a:r>
            <a:br>
              <a:rPr lang="en-GB" baseline="30000" dirty="0" smtClean="0"/>
            </a:br>
            <a:r>
              <a:rPr lang="en-GB" b="1" dirty="0" smtClean="0"/>
              <a:t> Boomerang Generation</a:t>
            </a:r>
            <a:r>
              <a:rPr lang="en-GB" dirty="0" smtClean="0"/>
              <a:t> is one of several terms applied to the current generation of young adults in Western culture.</a:t>
            </a:r>
            <a:r>
              <a:rPr lang="en-GB" baseline="30000" dirty="0" smtClean="0"/>
              <a:t> </a:t>
            </a:r>
            <a:r>
              <a:rPr lang="en-GB" dirty="0" smtClean="0"/>
              <a:t>They are so named for the frequency with which they choose to cohabitate with their parents after a brief period of living on their own–thus boomeranging back to their place of origin.</a:t>
            </a:r>
          </a:p>
          <a:p>
            <a:r>
              <a:rPr lang="en-GB" dirty="0" smtClean="0"/>
              <a:t>One cause of this increased trend can be related to economic circumstances e.g. High-house prices and low employment.</a:t>
            </a:r>
          </a:p>
          <a:p>
            <a:pPr>
              <a:buNone/>
            </a:pPr>
            <a:endParaRPr lang="en-GB" dirty="0"/>
          </a:p>
          <a:p>
            <a:endParaRPr lang="en-GB" dirty="0"/>
          </a:p>
        </p:txBody>
      </p:sp>
      <p:pic>
        <p:nvPicPr>
          <p:cNvPr id="6" name="Picture 6" descr="C:\Users\James Williams\AppData\Local\Microsoft\Windows\Temporary Internet Files\Content.IE5\0D2TLS6B\MP900442686[1].jpg"/>
          <p:cNvPicPr>
            <a:picLocks noChangeAspect="1" noChangeArrowheads="1"/>
          </p:cNvPicPr>
          <p:nvPr/>
        </p:nvPicPr>
        <p:blipFill>
          <a:blip r:embed="rId2" cstate="print"/>
          <a:srcRect/>
          <a:stretch>
            <a:fillRect/>
          </a:stretch>
        </p:blipFill>
        <p:spPr bwMode="auto">
          <a:xfrm>
            <a:off x="3071802" y="5072074"/>
            <a:ext cx="2330684" cy="1551044"/>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Gen Y &amp; Adulthood</a:t>
            </a:r>
            <a:endParaRPr lang="en-GB" dirty="0"/>
          </a:p>
        </p:txBody>
      </p:sp>
      <p:sp>
        <p:nvSpPr>
          <p:cNvPr id="3" name="Content Placeholder 2"/>
          <p:cNvSpPr>
            <a:spLocks noGrp="1"/>
          </p:cNvSpPr>
          <p:nvPr>
            <p:ph idx="1"/>
          </p:nvPr>
        </p:nvSpPr>
        <p:spPr>
          <a:xfrm>
            <a:off x="457200" y="928670"/>
            <a:ext cx="8229600" cy="4525963"/>
          </a:xfrm>
        </p:spPr>
        <p:txBody>
          <a:bodyPr>
            <a:noAutofit/>
          </a:bodyPr>
          <a:lstStyle/>
          <a:p>
            <a:r>
              <a:rPr lang="en-GB" sz="2000" dirty="0" smtClean="0"/>
              <a:t>For instance, one study by professors at Brigham Young University found that students today are more likely now to define "adult" based on certain personal abilities and characteristics rather than more traditional "rite of passage" events e.g. leave home, job, family.</a:t>
            </a:r>
          </a:p>
          <a:p>
            <a:pPr>
              <a:buNone/>
            </a:pPr>
            <a:endParaRPr lang="en-GB" sz="2000" baseline="30000" dirty="0"/>
          </a:p>
          <a:p>
            <a:r>
              <a:rPr lang="en-GB" sz="2000" dirty="0" smtClean="0"/>
              <a:t>Dr. Larry Nelson, one of the professors to perform the study, also noted that some </a:t>
            </a:r>
            <a:r>
              <a:rPr lang="en-GB" sz="2000" dirty="0" err="1" smtClean="0"/>
              <a:t>Millennials</a:t>
            </a:r>
            <a:r>
              <a:rPr lang="en-GB" sz="2000" dirty="0" smtClean="0"/>
              <a:t> are delaying the transition from childhood to adulthood as a response to mistakes made by their parents. "In prior generations, you get married and you start a career and you do that immediately. </a:t>
            </a:r>
            <a:r>
              <a:rPr lang="en-GB" sz="2000" dirty="0" err="1" smtClean="0"/>
              <a:t>Millennials</a:t>
            </a:r>
            <a:r>
              <a:rPr lang="en-GB" sz="2000" dirty="0" smtClean="0"/>
              <a:t>  also seek life enriching and fulfilling experiences.</a:t>
            </a:r>
          </a:p>
          <a:p>
            <a:endParaRPr lang="en-GB" sz="2000" dirty="0" smtClean="0"/>
          </a:p>
          <a:p>
            <a:r>
              <a:rPr lang="en-GB" sz="2000" dirty="0" smtClean="0"/>
              <a:t>Gen </a:t>
            </a:r>
            <a:r>
              <a:rPr lang="en-GB" sz="2000" dirty="0" err="1" smtClean="0"/>
              <a:t>Yers</a:t>
            </a:r>
            <a:r>
              <a:rPr lang="en-GB" sz="2000" dirty="0" smtClean="0"/>
              <a:t> observed previous generation and now choose more freedom of choice, to travel, enjoy life, to have meaningful careers and more flexible working patterns.  </a:t>
            </a:r>
          </a:p>
          <a:p>
            <a:endParaRPr lang="en-GB" sz="20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Gen Y &amp; Technology</a:t>
            </a:r>
            <a:endParaRPr lang="en-GB" dirty="0"/>
          </a:p>
        </p:txBody>
      </p:sp>
      <p:sp>
        <p:nvSpPr>
          <p:cNvPr id="3" name="Content Placeholder 2"/>
          <p:cNvSpPr>
            <a:spLocks noGrp="1"/>
          </p:cNvSpPr>
          <p:nvPr>
            <p:ph idx="1"/>
          </p:nvPr>
        </p:nvSpPr>
        <p:spPr>
          <a:xfrm>
            <a:off x="0" y="928670"/>
            <a:ext cx="9144000" cy="5197493"/>
          </a:xfrm>
        </p:spPr>
        <p:txBody>
          <a:bodyPr>
            <a:noAutofit/>
          </a:bodyPr>
          <a:lstStyle/>
          <a:p>
            <a:r>
              <a:rPr lang="en-GB" sz="2000" dirty="0"/>
              <a:t>The Millennial Generation (or Gen Y), like other generations, has been shaped by the events, leaders, developments and trends of its </a:t>
            </a:r>
            <a:r>
              <a:rPr lang="en-GB" sz="2000" dirty="0" smtClean="0"/>
              <a:t>time.</a:t>
            </a:r>
            <a:r>
              <a:rPr lang="en-GB" sz="2000" baseline="30000" dirty="0"/>
              <a:t> </a:t>
            </a:r>
            <a:r>
              <a:rPr lang="en-GB" sz="2000" dirty="0" smtClean="0"/>
              <a:t>The </a:t>
            </a:r>
            <a:r>
              <a:rPr lang="en-GB" sz="2000" b="1" dirty="0"/>
              <a:t>rise of instant </a:t>
            </a:r>
            <a:r>
              <a:rPr lang="en-GB" sz="2000" dirty="0"/>
              <a:t>communication technologies made possible through use of the internet, such as </a:t>
            </a:r>
            <a:r>
              <a:rPr lang="en-GB" sz="2000" b="1" dirty="0"/>
              <a:t>email</a:t>
            </a:r>
            <a:r>
              <a:rPr lang="en-GB" sz="2000" dirty="0"/>
              <a:t>, </a:t>
            </a:r>
            <a:r>
              <a:rPr lang="en-GB" sz="2000" b="1" dirty="0"/>
              <a:t>texting</a:t>
            </a:r>
            <a:r>
              <a:rPr lang="en-GB" sz="2000" dirty="0"/>
              <a:t>, and </a:t>
            </a:r>
            <a:r>
              <a:rPr lang="en-GB" sz="2000" b="1" dirty="0"/>
              <a:t>IM</a:t>
            </a:r>
            <a:r>
              <a:rPr lang="en-GB" sz="2000" dirty="0"/>
              <a:t> and new media used through websites like </a:t>
            </a:r>
            <a:r>
              <a:rPr lang="en-GB" sz="2000" b="1" dirty="0"/>
              <a:t>YouTube</a:t>
            </a:r>
            <a:r>
              <a:rPr lang="en-GB" sz="2000" dirty="0"/>
              <a:t> and social networking sites like </a:t>
            </a:r>
            <a:r>
              <a:rPr lang="en-GB" sz="2000" b="1" dirty="0" smtClean="0"/>
              <a:t>Facebook</a:t>
            </a:r>
            <a:r>
              <a:rPr lang="en-GB" sz="2000" dirty="0" smtClean="0"/>
              <a:t>, </a:t>
            </a:r>
            <a:r>
              <a:rPr lang="en-GB" sz="2000" dirty="0"/>
              <a:t>and </a:t>
            </a:r>
            <a:r>
              <a:rPr lang="en-GB" sz="2000" b="1" dirty="0"/>
              <a:t>Twitter</a:t>
            </a:r>
            <a:r>
              <a:rPr lang="en-GB" sz="2000" dirty="0"/>
              <a:t>, may explain the </a:t>
            </a:r>
            <a:r>
              <a:rPr lang="en-GB" sz="2000" dirty="0" err="1"/>
              <a:t>Millennials</a:t>
            </a:r>
            <a:r>
              <a:rPr lang="en-GB" sz="2000" dirty="0"/>
              <a:t>' reputation for </a:t>
            </a:r>
            <a:r>
              <a:rPr lang="en-GB" sz="2000" dirty="0" smtClean="0"/>
              <a:t>being </a:t>
            </a:r>
            <a:r>
              <a:rPr lang="en-GB" sz="2000" dirty="0"/>
              <a:t>peer-oriented </a:t>
            </a:r>
            <a:r>
              <a:rPr lang="en-GB" sz="2000" dirty="0" smtClean="0"/>
              <a:t>(JW: more social &amp; collaborative) due </a:t>
            </a:r>
            <a:r>
              <a:rPr lang="en-GB" sz="2000" dirty="0"/>
              <a:t>to easier facilitation of communication through technology</a:t>
            </a:r>
            <a:r>
              <a:rPr lang="en-GB" sz="2000" dirty="0" smtClean="0"/>
              <a:t>.</a:t>
            </a:r>
            <a:endParaRPr lang="en-GB" sz="2000" dirty="0"/>
          </a:p>
          <a:p>
            <a:r>
              <a:rPr lang="en-GB" sz="2000" b="1" dirty="0"/>
              <a:t>Expression and </a:t>
            </a:r>
            <a:r>
              <a:rPr lang="en-GB" sz="2000" b="1" dirty="0" smtClean="0"/>
              <a:t>acceptance </a:t>
            </a:r>
            <a:r>
              <a:rPr lang="en-GB" sz="2000" dirty="0"/>
              <a:t>has been highly important to this generation.  </a:t>
            </a:r>
            <a:endParaRPr lang="en-GB" sz="2000" dirty="0" smtClean="0"/>
          </a:p>
          <a:p>
            <a:r>
              <a:rPr lang="en-GB" sz="2000" dirty="0" smtClean="0"/>
              <a:t>In more well-developed nations, Generation Y members have found comfort in </a:t>
            </a:r>
            <a:r>
              <a:rPr lang="en-GB" sz="2000" b="1" dirty="0" smtClean="0"/>
              <a:t>online games</a:t>
            </a:r>
            <a:r>
              <a:rPr lang="en-GB" sz="2000" dirty="0"/>
              <a:t> and virtual worlds like </a:t>
            </a:r>
            <a:r>
              <a:rPr lang="en-GB" sz="2000" b="1" i="1" dirty="0"/>
              <a:t>World</a:t>
            </a:r>
            <a:r>
              <a:rPr lang="en-GB" sz="2000" i="1" dirty="0"/>
              <a:t> </a:t>
            </a:r>
            <a:r>
              <a:rPr lang="en-GB" sz="2000" b="1" i="1" dirty="0"/>
              <a:t>of</a:t>
            </a:r>
            <a:r>
              <a:rPr lang="en-GB" sz="2000" i="1" dirty="0"/>
              <a:t> </a:t>
            </a:r>
            <a:r>
              <a:rPr lang="en-GB" sz="2000" b="1" i="1" dirty="0" err="1"/>
              <a:t>Warcraft</a:t>
            </a:r>
            <a:r>
              <a:rPr lang="en-GB" sz="2000" dirty="0"/>
              <a:t> and </a:t>
            </a:r>
            <a:r>
              <a:rPr lang="en-GB" sz="2000" b="1" i="1" dirty="0"/>
              <a:t>Second</a:t>
            </a:r>
            <a:r>
              <a:rPr lang="en-GB" sz="2000" i="1" dirty="0"/>
              <a:t> </a:t>
            </a:r>
            <a:r>
              <a:rPr lang="en-GB" sz="2000" b="1" i="1" dirty="0"/>
              <a:t>Life</a:t>
            </a:r>
            <a:r>
              <a:rPr lang="en-GB" sz="2000" dirty="0" smtClean="0"/>
              <a:t>.</a:t>
            </a:r>
            <a:r>
              <a:rPr lang="en-GB" sz="2000" dirty="0"/>
              <a:t> </a:t>
            </a:r>
            <a:endParaRPr lang="en-GB" sz="2000" dirty="0" smtClean="0"/>
          </a:p>
          <a:p>
            <a:r>
              <a:rPr lang="en-GB" sz="2000" b="1" dirty="0" smtClean="0"/>
              <a:t>Flash </a:t>
            </a:r>
            <a:r>
              <a:rPr lang="en-GB" sz="2000" b="1" dirty="0"/>
              <a:t>mobbing</a:t>
            </a:r>
            <a:r>
              <a:rPr lang="en-GB" sz="2000" dirty="0"/>
              <a:t>, </a:t>
            </a:r>
            <a:r>
              <a:rPr lang="en-GB" sz="2000" b="1" dirty="0"/>
              <a:t>internet</a:t>
            </a:r>
            <a:r>
              <a:rPr lang="en-GB" sz="2000" dirty="0"/>
              <a:t> </a:t>
            </a:r>
            <a:r>
              <a:rPr lang="en-GB" sz="2000" b="1" dirty="0" smtClean="0"/>
              <a:t>meme</a:t>
            </a:r>
            <a:r>
              <a:rPr lang="en-GB" sz="2000" dirty="0" smtClean="0"/>
              <a:t> (net buzz / ideas spread through the net), </a:t>
            </a:r>
            <a:r>
              <a:rPr lang="en-GB" sz="2000" dirty="0"/>
              <a:t>and </a:t>
            </a:r>
            <a:r>
              <a:rPr lang="en-GB" sz="2000" b="1" dirty="0"/>
              <a:t>online</a:t>
            </a:r>
            <a:r>
              <a:rPr lang="en-GB" sz="2000" dirty="0"/>
              <a:t> </a:t>
            </a:r>
            <a:r>
              <a:rPr lang="en-GB" sz="2000" b="1" dirty="0"/>
              <a:t>communities</a:t>
            </a:r>
            <a:r>
              <a:rPr lang="en-GB" sz="2000" dirty="0"/>
              <a:t> have given some of the more expressive Generation Y members acceptance, </a:t>
            </a:r>
            <a:r>
              <a:rPr lang="en-GB" sz="2000" dirty="0" smtClean="0"/>
              <a:t>have given social individuals acceptance.</a:t>
            </a:r>
            <a:endParaRPr lang="en-GB" sz="2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Workforce</a:t>
            </a:r>
            <a:endParaRPr lang="en-GB" dirty="0"/>
          </a:p>
        </p:txBody>
      </p:sp>
      <p:sp>
        <p:nvSpPr>
          <p:cNvPr id="3" name="Content Placeholder 2"/>
          <p:cNvSpPr>
            <a:spLocks noGrp="1"/>
          </p:cNvSpPr>
          <p:nvPr>
            <p:ph idx="1"/>
          </p:nvPr>
        </p:nvSpPr>
        <p:spPr>
          <a:xfrm>
            <a:off x="0" y="1214422"/>
            <a:ext cx="9144000" cy="4911741"/>
          </a:xfrm>
        </p:spPr>
        <p:txBody>
          <a:bodyPr>
            <a:normAutofit/>
          </a:bodyPr>
          <a:lstStyle/>
          <a:p>
            <a:r>
              <a:rPr lang="en-GB" sz="2000" dirty="0" smtClean="0"/>
              <a:t>Studies </a:t>
            </a:r>
            <a:r>
              <a:rPr lang="en-GB" sz="2000" dirty="0"/>
              <a:t>predict that Generation Y will switch jobs frequently, holding far more than Generation X due to their great </a:t>
            </a:r>
            <a:r>
              <a:rPr lang="en-GB" sz="2000" dirty="0" smtClean="0"/>
              <a:t>expectations for </a:t>
            </a:r>
            <a:r>
              <a:rPr lang="en-GB" sz="2000" b="1" dirty="0" smtClean="0"/>
              <a:t>valuable and more equal working conditions</a:t>
            </a:r>
            <a:r>
              <a:rPr lang="en-GB" sz="2000" dirty="0" smtClean="0"/>
              <a:t>.</a:t>
            </a:r>
            <a:r>
              <a:rPr lang="en-GB" sz="2000" dirty="0"/>
              <a:t> To better understand this mindset, many large firms are currently studying this conflict and are trying to devise new programs to help older employees understand </a:t>
            </a:r>
            <a:r>
              <a:rPr lang="en-GB" sz="2000" dirty="0" err="1"/>
              <a:t>Millennials</a:t>
            </a:r>
            <a:r>
              <a:rPr lang="en-GB" sz="2000" dirty="0"/>
              <a:t>, while at the same time making </a:t>
            </a:r>
            <a:r>
              <a:rPr lang="en-GB" sz="2000" b="1" dirty="0" err="1"/>
              <a:t>Millennials</a:t>
            </a:r>
            <a:r>
              <a:rPr lang="en-GB" sz="2000" dirty="0"/>
              <a:t> </a:t>
            </a:r>
            <a:r>
              <a:rPr lang="en-GB" sz="2000" b="1" dirty="0"/>
              <a:t>more</a:t>
            </a:r>
            <a:r>
              <a:rPr lang="en-GB" sz="2000" dirty="0"/>
              <a:t> </a:t>
            </a:r>
            <a:r>
              <a:rPr lang="en-GB" sz="2000" b="1" dirty="0"/>
              <a:t>comfortable</a:t>
            </a:r>
            <a:r>
              <a:rPr lang="en-GB" sz="2000" dirty="0"/>
              <a:t>. </a:t>
            </a:r>
          </a:p>
          <a:p>
            <a:endParaRPr lang="en-GB" sz="2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Sense of identity</a:t>
            </a:r>
            <a:endParaRPr lang="en-GB" dirty="0"/>
          </a:p>
        </p:txBody>
      </p:sp>
      <p:pic>
        <p:nvPicPr>
          <p:cNvPr id="20482" name="Picture 2"/>
          <p:cNvPicPr>
            <a:picLocks noChangeAspect="1" noChangeArrowheads="1"/>
          </p:cNvPicPr>
          <p:nvPr/>
        </p:nvPicPr>
        <p:blipFill>
          <a:blip r:embed="rId2"/>
          <a:srcRect/>
          <a:stretch>
            <a:fillRect/>
          </a:stretch>
        </p:blipFill>
        <p:spPr bwMode="auto">
          <a:xfrm>
            <a:off x="0" y="1714488"/>
            <a:ext cx="8930194" cy="2071702"/>
          </a:xfrm>
          <a:prstGeom prst="rect">
            <a:avLst/>
          </a:prstGeom>
          <a:noFill/>
          <a:ln w="9525">
            <a:noFill/>
            <a:miter lim="800000"/>
            <a:headEnd/>
            <a:tailEnd/>
          </a:ln>
          <a:effectLst/>
        </p:spPr>
      </p:pic>
      <p:pic>
        <p:nvPicPr>
          <p:cNvPr id="5" name="Picture 5" descr="C:\Users\James Williams\AppData\Local\Microsoft\Windows\Temporary Internet Files\Content.IE5\0D2TLS6B\MP900444039[1].jpg"/>
          <p:cNvPicPr>
            <a:picLocks noChangeAspect="1" noChangeArrowheads="1"/>
          </p:cNvPicPr>
          <p:nvPr/>
        </p:nvPicPr>
        <p:blipFill>
          <a:blip r:embed="rId3" cstate="print"/>
          <a:srcRect/>
          <a:stretch>
            <a:fillRect/>
          </a:stretch>
        </p:blipFill>
        <p:spPr bwMode="auto">
          <a:xfrm>
            <a:off x="5429256" y="3571876"/>
            <a:ext cx="1930338" cy="2924650"/>
          </a:xfrm>
          <a:prstGeom prst="rect">
            <a:avLst/>
          </a:prstGeom>
          <a:noFill/>
        </p:spPr>
      </p:pic>
      <p:sp>
        <p:nvSpPr>
          <p:cNvPr id="7" name="Rectangle 6"/>
          <p:cNvSpPr/>
          <p:nvPr/>
        </p:nvSpPr>
        <p:spPr>
          <a:xfrm>
            <a:off x="4714876" y="2928934"/>
            <a:ext cx="421484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14282" y="3214686"/>
            <a:ext cx="171451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 y="71414"/>
            <a:ext cx="7258072" cy="1143000"/>
          </a:xfrm>
        </p:spPr>
        <p:txBody>
          <a:bodyPr/>
          <a:lstStyle/>
          <a:p>
            <a:pPr algn="l"/>
            <a:r>
              <a:rPr lang="en-GB" b="1" dirty="0" smtClean="0"/>
              <a:t>Activity: </a:t>
            </a:r>
            <a:r>
              <a:rPr lang="en-GB" dirty="0" smtClean="0"/>
              <a:t>write down:</a:t>
            </a:r>
            <a:endParaRPr lang="en-GB" dirty="0"/>
          </a:p>
        </p:txBody>
      </p:sp>
      <p:sp>
        <p:nvSpPr>
          <p:cNvPr id="3" name="Content Placeholder 2"/>
          <p:cNvSpPr>
            <a:spLocks noGrp="1"/>
          </p:cNvSpPr>
          <p:nvPr>
            <p:ph idx="1"/>
          </p:nvPr>
        </p:nvSpPr>
        <p:spPr>
          <a:xfrm>
            <a:off x="-32" y="1268761"/>
            <a:ext cx="9144032" cy="6017892"/>
          </a:xfrm>
        </p:spPr>
        <p:txBody>
          <a:bodyPr/>
          <a:lstStyle/>
          <a:p>
            <a:r>
              <a:rPr lang="en-GB" dirty="0" smtClean="0"/>
              <a:t>What effect do you think</a:t>
            </a:r>
            <a:br>
              <a:rPr lang="en-GB" dirty="0" smtClean="0"/>
            </a:br>
            <a:r>
              <a:rPr lang="en-GB" b="1" dirty="0" smtClean="0"/>
              <a:t>Internet </a:t>
            </a:r>
            <a:r>
              <a:rPr lang="en-GB" b="1" dirty="0"/>
              <a:t>T</a:t>
            </a:r>
            <a:r>
              <a:rPr lang="en-GB" b="1" dirty="0" smtClean="0"/>
              <a:t>echnology </a:t>
            </a:r>
            <a:r>
              <a:rPr lang="en-GB" dirty="0" smtClean="0"/>
              <a:t>has had</a:t>
            </a:r>
            <a:br>
              <a:rPr lang="en-GB" dirty="0" smtClean="0"/>
            </a:br>
            <a:r>
              <a:rPr lang="en-GB" dirty="0" smtClean="0"/>
              <a:t>on the new Generation? </a:t>
            </a:r>
            <a:endParaRPr lang="en-GB" dirty="0"/>
          </a:p>
        </p:txBody>
      </p:sp>
      <p:pic>
        <p:nvPicPr>
          <p:cNvPr id="18434" name="Picture 2" descr="http://www.freeiconsweb.com/Freeicons_big/Web2Icons_600.jpg"/>
          <p:cNvPicPr>
            <a:picLocks noChangeAspect="1" noChangeArrowheads="1"/>
          </p:cNvPicPr>
          <p:nvPr/>
        </p:nvPicPr>
        <p:blipFill>
          <a:blip r:embed="rId2" cstate="print"/>
          <a:srcRect/>
          <a:stretch>
            <a:fillRect/>
          </a:stretch>
        </p:blipFill>
        <p:spPr bwMode="auto">
          <a:xfrm>
            <a:off x="5436096" y="1628800"/>
            <a:ext cx="3203539" cy="4176464"/>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What effect do you think the new generation will have on the workplace OR put another way how do you think Organisations will change as a result of the new generation?</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dirty="0"/>
              <a:t>Pop </a:t>
            </a:r>
            <a:r>
              <a:rPr lang="en-GB" dirty="0" smtClean="0"/>
              <a:t>culture</a:t>
            </a:r>
            <a:endParaRPr lang="en-GB" dirty="0"/>
          </a:p>
        </p:txBody>
      </p:sp>
      <p:sp>
        <p:nvSpPr>
          <p:cNvPr id="3" name="Content Placeholder 2"/>
          <p:cNvSpPr>
            <a:spLocks noGrp="1"/>
          </p:cNvSpPr>
          <p:nvPr>
            <p:ph idx="1"/>
          </p:nvPr>
        </p:nvSpPr>
        <p:spPr>
          <a:xfrm>
            <a:off x="71406" y="1214422"/>
            <a:ext cx="9072594" cy="4525963"/>
          </a:xfrm>
        </p:spPr>
        <p:txBody>
          <a:bodyPr>
            <a:normAutofit/>
          </a:bodyPr>
          <a:lstStyle/>
          <a:p>
            <a:r>
              <a:rPr lang="en-GB" sz="2000" dirty="0"/>
              <a:t>The </a:t>
            </a:r>
            <a:r>
              <a:rPr lang="en-GB" sz="2000" dirty="0" err="1"/>
              <a:t>Millennials</a:t>
            </a:r>
            <a:r>
              <a:rPr lang="en-GB" sz="2000" dirty="0"/>
              <a:t> grew up amid a time during which the Internet caused great change to all traditional media. </a:t>
            </a:r>
            <a:endParaRPr lang="en-GB" sz="2000" dirty="0" smtClean="0"/>
          </a:p>
          <a:p>
            <a:r>
              <a:rPr lang="en-GB" sz="2000" dirty="0" err="1" smtClean="0"/>
              <a:t>Millennials</a:t>
            </a:r>
            <a:r>
              <a:rPr lang="en-GB" sz="2000" dirty="0" smtClean="0"/>
              <a:t> </a:t>
            </a:r>
            <a:r>
              <a:rPr lang="en-GB" sz="2000" dirty="0"/>
              <a:t>have access to more media on demand than any previous </a:t>
            </a:r>
            <a:r>
              <a:rPr lang="en-GB" sz="2000" dirty="0" smtClean="0"/>
              <a:t>generation.</a:t>
            </a:r>
            <a:endParaRPr lang="en-GB" sz="2000" dirty="0"/>
          </a:p>
          <a:p>
            <a:r>
              <a:rPr lang="en-GB" sz="2000" dirty="0" smtClean="0"/>
              <a:t>Some </a:t>
            </a:r>
            <a:r>
              <a:rPr lang="en-GB" sz="2000" dirty="0"/>
              <a:t>have argued that the </a:t>
            </a:r>
            <a:r>
              <a:rPr lang="en-GB" sz="2000" dirty="0" err="1"/>
              <a:t>Millennials</a:t>
            </a:r>
            <a:r>
              <a:rPr lang="en-GB" sz="2000" dirty="0"/>
              <a:t> have "moved beyond" the ideological battles spawned by the </a:t>
            </a:r>
            <a:r>
              <a:rPr lang="en-GB" sz="2000" b="1" dirty="0"/>
              <a:t>counterculture</a:t>
            </a:r>
            <a:r>
              <a:rPr lang="en-GB" sz="2000" dirty="0"/>
              <a:t> of the 1960s, which persisted through the 1990s in the form of the </a:t>
            </a:r>
            <a:r>
              <a:rPr lang="en-GB" sz="2000" b="1" dirty="0"/>
              <a:t>culture</a:t>
            </a:r>
            <a:r>
              <a:rPr lang="en-GB" sz="2000" dirty="0"/>
              <a:t> </a:t>
            </a:r>
            <a:r>
              <a:rPr lang="en-GB" sz="2000" b="1" dirty="0"/>
              <a:t>wars</a:t>
            </a:r>
            <a:r>
              <a:rPr lang="en-GB" sz="2000" dirty="0" smtClean="0"/>
              <a:t>.</a:t>
            </a:r>
          </a:p>
          <a:p>
            <a:r>
              <a:rPr lang="en-GB" sz="2000" dirty="0"/>
              <a:t>Counterculture can also be described as deviating away form the norm of society, or what is perceived to be </a:t>
            </a:r>
            <a:r>
              <a:rPr lang="en-GB" sz="2000" dirty="0" smtClean="0"/>
              <a:t>normal.</a:t>
            </a:r>
            <a:endParaRPr lang="en-GB" sz="2000" dirty="0"/>
          </a:p>
          <a:p>
            <a:r>
              <a:rPr lang="en-GB" sz="2000" dirty="0" smtClean="0"/>
              <a:t>This </a:t>
            </a:r>
            <a:r>
              <a:rPr lang="en-GB" sz="2000" dirty="0"/>
              <a:t>is further documented in Strauss &amp; Howe's book titled </a:t>
            </a:r>
            <a:r>
              <a:rPr lang="en-GB" sz="2000" i="1" dirty="0" err="1"/>
              <a:t>Millennials</a:t>
            </a:r>
            <a:r>
              <a:rPr lang="en-GB" sz="2000" i="1" dirty="0"/>
              <a:t> Rising: The Next Great Generation</a:t>
            </a:r>
            <a:r>
              <a:rPr lang="en-GB" sz="2000" dirty="0"/>
              <a:t>, which describes the Millennial generation as "civic minded," rejecting the attitudes of the Baby Boomers and Generation X</a:t>
            </a:r>
            <a:r>
              <a:rPr lang="en-GB" sz="2000" dirty="0" smtClean="0"/>
              <a:t>.</a:t>
            </a:r>
            <a:endParaRPr lang="en-GB" sz="2000" dirty="0"/>
          </a:p>
          <a:p>
            <a:endParaRPr lang="en-GB" sz="2000" dirty="0"/>
          </a:p>
        </p:txBody>
      </p:sp>
      <p:pic>
        <p:nvPicPr>
          <p:cNvPr id="8" name="Picture 2" descr="C:\Users\James Williams\AppData\Local\Microsoft\Windows\Temporary Internet Files\Content.IE5\G26T3PNJ\MP900444312[1].jpg"/>
          <p:cNvPicPr>
            <a:picLocks noChangeAspect="1" noChangeArrowheads="1"/>
          </p:cNvPicPr>
          <p:nvPr/>
        </p:nvPicPr>
        <p:blipFill>
          <a:blip r:embed="rId2" cstate="print"/>
          <a:srcRect/>
          <a:stretch>
            <a:fillRect/>
          </a:stretch>
        </p:blipFill>
        <p:spPr bwMode="auto">
          <a:xfrm>
            <a:off x="3571868" y="5000636"/>
            <a:ext cx="2300456" cy="1530928"/>
          </a:xfrm>
          <a:prstGeom prst="rect">
            <a:avLst/>
          </a:prstGeom>
          <a:noFill/>
        </p:spPr>
      </p:pic>
      <p:sp>
        <p:nvSpPr>
          <p:cNvPr id="5" name="TextBox 4"/>
          <p:cNvSpPr txBox="1"/>
          <p:nvPr/>
        </p:nvSpPr>
        <p:spPr>
          <a:xfrm>
            <a:off x="214282" y="142852"/>
            <a:ext cx="1406154" cy="369332"/>
          </a:xfrm>
          <a:prstGeom prst="rect">
            <a:avLst/>
          </a:prstGeom>
          <a:noFill/>
          <a:ln>
            <a:solidFill>
              <a:schemeClr val="accent1">
                <a:shade val="50000"/>
              </a:schemeClr>
            </a:solidFill>
          </a:ln>
        </p:spPr>
        <p:txBody>
          <a:bodyPr wrap="none" rtlCol="0">
            <a:spAutoFit/>
          </a:bodyPr>
          <a:lstStyle/>
          <a:p>
            <a:r>
              <a:rPr lang="en-GB" dirty="0" smtClean="0"/>
              <a:t>Hidden slide.</a:t>
            </a:r>
            <a:endParaRPr lang="en-GB" dirty="0"/>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life balance</a:t>
            </a:r>
            <a:endParaRPr lang="en-GB" dirty="0"/>
          </a:p>
        </p:txBody>
      </p:sp>
      <p:pic>
        <p:nvPicPr>
          <p:cNvPr id="21506" name="Picture 2"/>
          <p:cNvPicPr>
            <a:picLocks noChangeAspect="1" noChangeArrowheads="1"/>
          </p:cNvPicPr>
          <p:nvPr/>
        </p:nvPicPr>
        <p:blipFill>
          <a:blip r:embed="rId2"/>
          <a:srcRect/>
          <a:stretch>
            <a:fillRect/>
          </a:stretch>
        </p:blipFill>
        <p:spPr bwMode="auto">
          <a:xfrm>
            <a:off x="0" y="1357298"/>
            <a:ext cx="9144000" cy="1710388"/>
          </a:xfrm>
          <a:prstGeom prst="rect">
            <a:avLst/>
          </a:prstGeom>
          <a:noFill/>
          <a:ln w="9525">
            <a:noFill/>
            <a:miter lim="800000"/>
            <a:headEnd/>
            <a:tailEnd/>
          </a:ln>
          <a:effectLst/>
        </p:spPr>
      </p:pic>
      <p:pic>
        <p:nvPicPr>
          <p:cNvPr id="21508" name="Picture 4" descr="https://www.whitecasetrainee.com/images/side_images/workLifeBalance.gif"/>
          <p:cNvPicPr>
            <a:picLocks noChangeAspect="1" noChangeArrowheads="1"/>
          </p:cNvPicPr>
          <p:nvPr/>
        </p:nvPicPr>
        <p:blipFill>
          <a:blip r:embed="rId3"/>
          <a:srcRect/>
          <a:stretch>
            <a:fillRect/>
          </a:stretch>
        </p:blipFill>
        <p:spPr bwMode="auto">
          <a:xfrm>
            <a:off x="6567518" y="3143248"/>
            <a:ext cx="2362200" cy="3571876"/>
          </a:xfrm>
          <a:prstGeom prst="rect">
            <a:avLst/>
          </a:prstGeom>
          <a:noFill/>
        </p:spPr>
      </p:pic>
      <p:sp>
        <p:nvSpPr>
          <p:cNvPr id="6" name="Rectangle 5"/>
          <p:cNvSpPr/>
          <p:nvPr/>
        </p:nvSpPr>
        <p:spPr>
          <a:xfrm>
            <a:off x="714348" y="3429000"/>
            <a:ext cx="4572000" cy="2031325"/>
          </a:xfrm>
          <a:prstGeom prst="rect">
            <a:avLst/>
          </a:prstGeom>
        </p:spPr>
        <p:txBody>
          <a:bodyPr>
            <a:spAutoFit/>
          </a:bodyPr>
          <a:lstStyle/>
          <a:p>
            <a:r>
              <a:rPr lang="en-GB" dirty="0" smtClean="0"/>
              <a:t>“UK </a:t>
            </a:r>
            <a:r>
              <a:rPr lang="en-GB" dirty="0"/>
              <a:t>organisations are increasingly aware of the business case for work-life balance. A work-life policy that respects individual, customer and organisational needs can be beneficial to all</a:t>
            </a:r>
            <a:r>
              <a:rPr lang="en-GB" dirty="0" smtClean="0"/>
              <a:t>.”</a:t>
            </a:r>
            <a:br>
              <a:rPr lang="en-GB" dirty="0" smtClean="0"/>
            </a:br>
            <a:r>
              <a:rPr lang="en-GB" b="1" dirty="0" err="1" smtClean="0"/>
              <a:t>Wlb</a:t>
            </a:r>
            <a:r>
              <a:rPr lang="en-GB" b="1" dirty="0" smtClean="0"/>
              <a:t> reports &amp; case-studies: </a:t>
            </a:r>
            <a:r>
              <a:rPr lang="en-GB" dirty="0" smtClean="0">
                <a:hlinkClick r:id="rId4"/>
              </a:rPr>
              <a:t>http://www.theworkfoundation.com/difference/e4wlb.aspx</a:t>
            </a:r>
            <a:endParaRPr lang="en-GB" dirty="0"/>
          </a:p>
        </p:txBody>
      </p:sp>
      <p:sp>
        <p:nvSpPr>
          <p:cNvPr id="7" name="TextBox 6"/>
          <p:cNvSpPr txBox="1"/>
          <p:nvPr/>
        </p:nvSpPr>
        <p:spPr>
          <a:xfrm>
            <a:off x="0" y="5929330"/>
            <a:ext cx="7159845" cy="646331"/>
          </a:xfrm>
          <a:prstGeom prst="rect">
            <a:avLst/>
          </a:prstGeom>
          <a:noFill/>
        </p:spPr>
        <p:txBody>
          <a:bodyPr wrap="none" rtlCol="0">
            <a:spAutoFit/>
          </a:bodyPr>
          <a:lstStyle/>
          <a:p>
            <a:r>
              <a:rPr lang="en-GB" b="1" dirty="0" err="1" smtClean="0"/>
              <a:t>Wlb</a:t>
            </a:r>
            <a:r>
              <a:rPr lang="en-GB" b="1" dirty="0" smtClean="0"/>
              <a:t> news:</a:t>
            </a:r>
            <a:r>
              <a:rPr lang="en-GB" dirty="0" smtClean="0"/>
              <a:t> </a:t>
            </a:r>
            <a:r>
              <a:rPr lang="en-GB" dirty="0" smtClean="0">
                <a:hlinkClick r:id="rId5"/>
              </a:rPr>
              <a:t>http://www.guardian.co.uk/money/work-life-balance</a:t>
            </a:r>
            <a:endParaRPr lang="en-GB" dirty="0" smtClean="0"/>
          </a:p>
          <a:p>
            <a:r>
              <a:rPr lang="en-GB" b="1" dirty="0" err="1" smtClean="0"/>
              <a:t>Wlb</a:t>
            </a:r>
            <a:r>
              <a:rPr lang="en-GB" b="1" dirty="0" smtClean="0"/>
              <a:t> overview:</a:t>
            </a:r>
            <a:r>
              <a:rPr lang="en-GB" dirty="0" smtClean="0"/>
              <a:t> </a:t>
            </a:r>
            <a:r>
              <a:rPr lang="en-GB" dirty="0" smtClean="0">
                <a:hlinkClick r:id="rId6"/>
              </a:rPr>
              <a:t>http://en.wikipedia.org/wiki/Work%E2%80%93life_balance</a:t>
            </a:r>
            <a:endParaRPr lang="en-GB" dirty="0"/>
          </a:p>
        </p:txBody>
      </p:sp>
      <p:sp>
        <p:nvSpPr>
          <p:cNvPr id="9" name="TextBox 8"/>
          <p:cNvSpPr txBox="1"/>
          <p:nvPr/>
        </p:nvSpPr>
        <p:spPr>
          <a:xfrm>
            <a:off x="214282" y="142852"/>
            <a:ext cx="1406154" cy="369332"/>
          </a:xfrm>
          <a:prstGeom prst="rect">
            <a:avLst/>
          </a:prstGeom>
          <a:noFill/>
          <a:ln>
            <a:solidFill>
              <a:schemeClr val="accent1">
                <a:shade val="50000"/>
              </a:schemeClr>
            </a:solidFill>
          </a:ln>
        </p:spPr>
        <p:txBody>
          <a:bodyPr wrap="none" rtlCol="0">
            <a:spAutoFit/>
          </a:bodyPr>
          <a:lstStyle/>
          <a:p>
            <a:r>
              <a:rPr lang="en-GB" dirty="0" smtClean="0"/>
              <a:t>Hidden slide.</a:t>
            </a:r>
            <a:endParaRPr lang="en-GB"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478</TotalTime>
  <Words>349</Words>
  <Application>Microsoft Office PowerPoint</Application>
  <PresentationFormat>On-screen Show (4:3)</PresentationFormat>
  <Paragraphs>57</Paragraphs>
  <Slides>15</Slides>
  <Notes>0</Notes>
  <HiddenSlides>2</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Individual &amp; Organisational Behaviour ... part 2.</vt:lpstr>
      <vt:lpstr>Questions:</vt:lpstr>
      <vt:lpstr>Wiki: Gen Y http://en.wikipedia.org/wiki/Generation_Y</vt:lpstr>
      <vt:lpstr>Slide 4</vt:lpstr>
      <vt:lpstr>Gen Y Vids</vt:lpstr>
      <vt:lpstr>The Work Ethic (Gen X &amp; Gen Y)</vt:lpstr>
      <vt:lpstr>Gen Y economy</vt:lpstr>
      <vt:lpstr>Gen Y &amp; Adulthood</vt:lpstr>
      <vt:lpstr>Gen Y &amp; Technology</vt:lpstr>
      <vt:lpstr>Workforce</vt:lpstr>
      <vt:lpstr>Sense of identity</vt:lpstr>
      <vt:lpstr>Activity: write down:</vt:lpstr>
      <vt:lpstr>Activity</vt:lpstr>
      <vt:lpstr>Pop culture</vt:lpstr>
      <vt:lpstr>Work life balance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&amp; Individual Behaviour ... part 2.</dc:title>
  <dc:creator>James Williams</dc:creator>
  <cp:lastModifiedBy>sc-jw - James Williams</cp:lastModifiedBy>
  <cp:revision>71</cp:revision>
  <dcterms:created xsi:type="dcterms:W3CDTF">2011-02-07T10:26:10Z</dcterms:created>
  <dcterms:modified xsi:type="dcterms:W3CDTF">2013-02-20T18:57:43Z</dcterms:modified>
</cp:coreProperties>
</file>