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4400213" cy="18000663"/>
  <p:notesSz cx="6858000" cy="9144000"/>
  <p:embeddedFontLst>
    <p:embeddedFont>
      <p:font typeface="Calibri" panose="020F0502020204030204" pitchFamily="34" charset="0"/>
      <p:regular r:id="rId3"/>
      <p:bold r:id="rId4"/>
      <p:italic r:id="rId5"/>
      <p:boldItalic r:id="rId6"/>
    </p:embeddedFont>
    <p:embeddedFont>
      <p:font typeface="Berthold Block" panose="020B0604020202020204"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19" userDrawn="1">
          <p15:clr>
            <a:srgbClr val="A4A3A4"/>
          </p15:clr>
        </p15:guide>
        <p15:guide id="2" pos="274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2" d="100"/>
          <a:sy n="32" d="100"/>
        </p:scale>
        <p:origin x="2390" y="58"/>
      </p:cViewPr>
      <p:guideLst>
        <p:guide orient="horz" pos="1819"/>
        <p:guide pos="2744"/>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font" Target="fonts/font1.fntdata"/><Relationship Id="rId7" Type="http://schemas.openxmlformats.org/officeDocument/2006/relationships/font" Target="fonts/font5.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ableStyles" Target="tableStyles.xml"/><Relationship Id="rId5" Type="http://schemas.openxmlformats.org/officeDocument/2006/relationships/font" Target="fonts/font3.fntdata"/><Relationship Id="rId10" Type="http://schemas.openxmlformats.org/officeDocument/2006/relationships/theme" Target="theme/theme1.xml"/><Relationship Id="rId4" Type="http://schemas.openxmlformats.org/officeDocument/2006/relationships/font" Target="fonts/font2.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53455" y="1794184"/>
            <a:ext cx="7405824" cy="1238014"/>
          </a:xfrm>
        </p:spPr>
        <p:txBody>
          <a:bodyPr/>
          <a:lstStyle/>
          <a:p>
            <a:r>
              <a:rPr lang="en-US"/>
              <a:t>Click to edit Master title style</a:t>
            </a:r>
          </a:p>
        </p:txBody>
      </p:sp>
      <p:sp>
        <p:nvSpPr>
          <p:cNvPr id="3" name="Subtitle 2"/>
          <p:cNvSpPr>
            <a:spLocks noGrp="1"/>
          </p:cNvSpPr>
          <p:nvPr>
            <p:ph type="subTitle" idx="1"/>
          </p:nvPr>
        </p:nvSpPr>
        <p:spPr>
          <a:xfrm>
            <a:off x="1306910" y="3272848"/>
            <a:ext cx="6098914" cy="1475990"/>
          </a:xfrm>
        </p:spPr>
        <p:txBody>
          <a:bodyPr/>
          <a:lstStyle>
            <a:lvl1pPr marL="0" indent="0" algn="ctr">
              <a:buNone/>
              <a:defRPr>
                <a:solidFill>
                  <a:schemeClr val="tx1">
                    <a:tint val="75000"/>
                  </a:schemeClr>
                </a:solidFill>
              </a:defRPr>
            </a:lvl1pPr>
            <a:lvl2pPr marL="366876" indent="0" algn="ctr">
              <a:buNone/>
              <a:defRPr>
                <a:solidFill>
                  <a:schemeClr val="tx1">
                    <a:tint val="75000"/>
                  </a:schemeClr>
                </a:solidFill>
              </a:defRPr>
            </a:lvl2pPr>
            <a:lvl3pPr marL="733752" indent="0" algn="ctr">
              <a:buNone/>
              <a:defRPr>
                <a:solidFill>
                  <a:schemeClr val="tx1">
                    <a:tint val="75000"/>
                  </a:schemeClr>
                </a:solidFill>
              </a:defRPr>
            </a:lvl3pPr>
            <a:lvl4pPr marL="1100628" indent="0" algn="ctr">
              <a:buNone/>
              <a:defRPr>
                <a:solidFill>
                  <a:schemeClr val="tx1">
                    <a:tint val="75000"/>
                  </a:schemeClr>
                </a:solidFill>
              </a:defRPr>
            </a:lvl4pPr>
            <a:lvl5pPr marL="1467502" indent="0" algn="ctr">
              <a:buNone/>
              <a:defRPr>
                <a:solidFill>
                  <a:schemeClr val="tx1">
                    <a:tint val="75000"/>
                  </a:schemeClr>
                </a:solidFill>
              </a:defRPr>
            </a:lvl5pPr>
            <a:lvl6pPr marL="1834379" indent="0" algn="ctr">
              <a:buNone/>
              <a:defRPr>
                <a:solidFill>
                  <a:schemeClr val="tx1">
                    <a:tint val="75000"/>
                  </a:schemeClr>
                </a:solidFill>
              </a:defRPr>
            </a:lvl6pPr>
            <a:lvl7pPr marL="2201255" indent="0" algn="ctr">
              <a:buNone/>
              <a:defRPr>
                <a:solidFill>
                  <a:schemeClr val="tx1">
                    <a:tint val="75000"/>
                  </a:schemeClr>
                </a:solidFill>
              </a:defRPr>
            </a:lvl7pPr>
            <a:lvl8pPr marL="2568131" indent="0" algn="ctr">
              <a:buNone/>
              <a:defRPr>
                <a:solidFill>
                  <a:schemeClr val="tx1">
                    <a:tint val="75000"/>
                  </a:schemeClr>
                </a:solidFill>
              </a:defRPr>
            </a:lvl8pPr>
            <a:lvl9pPr marL="293500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8246" y="3711367"/>
            <a:ext cx="7405824" cy="1147101"/>
          </a:xfrm>
        </p:spPr>
        <p:txBody>
          <a:bodyPr anchor="t"/>
          <a:lstStyle>
            <a:lvl1pPr algn="l">
              <a:defRPr sz="3209" b="1" cap="all"/>
            </a:lvl1pPr>
          </a:lstStyle>
          <a:p>
            <a:r>
              <a:rPr lang="en-US"/>
              <a:t>Click to edit Master title style</a:t>
            </a:r>
          </a:p>
        </p:txBody>
      </p:sp>
      <p:sp>
        <p:nvSpPr>
          <p:cNvPr id="3" name="Text Placeholder 2"/>
          <p:cNvSpPr>
            <a:spLocks noGrp="1"/>
          </p:cNvSpPr>
          <p:nvPr>
            <p:ph type="body" idx="1"/>
          </p:nvPr>
        </p:nvSpPr>
        <p:spPr>
          <a:xfrm>
            <a:off x="688246" y="2447952"/>
            <a:ext cx="7405824" cy="1263415"/>
          </a:xfrm>
        </p:spPr>
        <p:txBody>
          <a:bodyPr anchor="b"/>
          <a:lstStyle>
            <a:lvl1pPr marL="0" indent="0">
              <a:buNone/>
              <a:defRPr sz="1606">
                <a:solidFill>
                  <a:schemeClr val="tx1">
                    <a:tint val="75000"/>
                  </a:schemeClr>
                </a:solidFill>
              </a:defRPr>
            </a:lvl1pPr>
            <a:lvl2pPr marL="366876" indent="0">
              <a:buNone/>
              <a:defRPr sz="1444">
                <a:solidFill>
                  <a:schemeClr val="tx1">
                    <a:tint val="75000"/>
                  </a:schemeClr>
                </a:solidFill>
              </a:defRPr>
            </a:lvl2pPr>
            <a:lvl3pPr marL="733752" indent="0">
              <a:buNone/>
              <a:defRPr sz="1284">
                <a:solidFill>
                  <a:schemeClr val="tx1">
                    <a:tint val="75000"/>
                  </a:schemeClr>
                </a:solidFill>
              </a:defRPr>
            </a:lvl3pPr>
            <a:lvl4pPr marL="1100628" indent="0">
              <a:buNone/>
              <a:defRPr sz="1124">
                <a:solidFill>
                  <a:schemeClr val="tx1">
                    <a:tint val="75000"/>
                  </a:schemeClr>
                </a:solidFill>
              </a:defRPr>
            </a:lvl4pPr>
            <a:lvl5pPr marL="1467502" indent="0">
              <a:buNone/>
              <a:defRPr sz="1124">
                <a:solidFill>
                  <a:schemeClr val="tx1">
                    <a:tint val="75000"/>
                  </a:schemeClr>
                </a:solidFill>
              </a:defRPr>
            </a:lvl5pPr>
            <a:lvl6pPr marL="1834379" indent="0">
              <a:buNone/>
              <a:defRPr sz="1124">
                <a:solidFill>
                  <a:schemeClr val="tx1">
                    <a:tint val="75000"/>
                  </a:schemeClr>
                </a:solidFill>
              </a:defRPr>
            </a:lvl6pPr>
            <a:lvl7pPr marL="2201255" indent="0">
              <a:buNone/>
              <a:defRPr sz="1124">
                <a:solidFill>
                  <a:schemeClr val="tx1">
                    <a:tint val="75000"/>
                  </a:schemeClr>
                </a:solidFill>
              </a:defRPr>
            </a:lvl7pPr>
            <a:lvl8pPr marL="2568131" indent="0">
              <a:buNone/>
              <a:defRPr sz="1124">
                <a:solidFill>
                  <a:schemeClr val="tx1">
                    <a:tint val="75000"/>
                  </a:schemeClr>
                </a:solidFill>
              </a:defRPr>
            </a:lvl8pPr>
            <a:lvl9pPr marL="2935007" indent="0">
              <a:buNone/>
              <a:defRPr sz="11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35637" y="1347645"/>
            <a:ext cx="3848124" cy="3811638"/>
          </a:xfrm>
        </p:spPr>
        <p:txBody>
          <a:bodyPr/>
          <a:lstStyle>
            <a:lvl1pPr>
              <a:defRPr sz="2248"/>
            </a:lvl1pPr>
            <a:lvl2pPr>
              <a:defRPr sz="1926"/>
            </a:lvl2pPr>
            <a:lvl3pPr>
              <a:defRPr sz="1606"/>
            </a:lvl3pPr>
            <a:lvl4pPr>
              <a:defRPr sz="1444"/>
            </a:lvl4pPr>
            <a:lvl5pPr>
              <a:defRPr sz="1444"/>
            </a:lvl5pPr>
            <a:lvl6pPr>
              <a:defRPr sz="1444"/>
            </a:lvl6pPr>
            <a:lvl7pPr>
              <a:defRPr sz="1444"/>
            </a:lvl7pPr>
            <a:lvl8pPr>
              <a:defRPr sz="1444"/>
            </a:lvl8pPr>
            <a:lvl9pPr>
              <a:defRPr sz="144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28973" y="1347645"/>
            <a:ext cx="3848124" cy="3811638"/>
          </a:xfrm>
        </p:spPr>
        <p:txBody>
          <a:bodyPr/>
          <a:lstStyle>
            <a:lvl1pPr>
              <a:defRPr sz="2248"/>
            </a:lvl1pPr>
            <a:lvl2pPr>
              <a:defRPr sz="1926"/>
            </a:lvl2pPr>
            <a:lvl3pPr>
              <a:defRPr sz="1606"/>
            </a:lvl3pPr>
            <a:lvl4pPr>
              <a:defRPr sz="1444"/>
            </a:lvl4pPr>
            <a:lvl5pPr>
              <a:defRPr sz="1444"/>
            </a:lvl5pPr>
            <a:lvl6pPr>
              <a:defRPr sz="1444"/>
            </a:lvl6pPr>
            <a:lvl7pPr>
              <a:defRPr sz="1444"/>
            </a:lvl7pPr>
            <a:lvl8pPr>
              <a:defRPr sz="1444"/>
            </a:lvl8pPr>
            <a:lvl9pPr>
              <a:defRPr sz="144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35638" y="1292829"/>
            <a:ext cx="3849637" cy="538790"/>
          </a:xfrm>
        </p:spPr>
        <p:txBody>
          <a:bodyPr anchor="b"/>
          <a:lstStyle>
            <a:lvl1pPr marL="0" indent="0">
              <a:buNone/>
              <a:defRPr sz="1926" b="1"/>
            </a:lvl1pPr>
            <a:lvl2pPr marL="366876" indent="0">
              <a:buNone/>
              <a:defRPr sz="1606" b="1"/>
            </a:lvl2pPr>
            <a:lvl3pPr marL="733752" indent="0">
              <a:buNone/>
              <a:defRPr sz="1444" b="1"/>
            </a:lvl3pPr>
            <a:lvl4pPr marL="1100628" indent="0">
              <a:buNone/>
              <a:defRPr sz="1284" b="1"/>
            </a:lvl4pPr>
            <a:lvl5pPr marL="1467502" indent="0">
              <a:buNone/>
              <a:defRPr sz="1284" b="1"/>
            </a:lvl5pPr>
            <a:lvl6pPr marL="1834379" indent="0">
              <a:buNone/>
              <a:defRPr sz="1284" b="1"/>
            </a:lvl6pPr>
            <a:lvl7pPr marL="2201255" indent="0">
              <a:buNone/>
              <a:defRPr sz="1284" b="1"/>
            </a:lvl7pPr>
            <a:lvl8pPr marL="2568131" indent="0">
              <a:buNone/>
              <a:defRPr sz="1284" b="1"/>
            </a:lvl8pPr>
            <a:lvl9pPr marL="2935007" indent="0">
              <a:buNone/>
              <a:defRPr sz="1284" b="1"/>
            </a:lvl9pPr>
          </a:lstStyle>
          <a:p>
            <a:pPr lvl="0"/>
            <a:r>
              <a:rPr lang="en-US"/>
              <a:t>Click to edit Master text styles</a:t>
            </a:r>
          </a:p>
        </p:txBody>
      </p:sp>
      <p:sp>
        <p:nvSpPr>
          <p:cNvPr id="4" name="Content Placeholder 3"/>
          <p:cNvSpPr>
            <a:spLocks noGrp="1"/>
          </p:cNvSpPr>
          <p:nvPr>
            <p:ph sz="half" idx="2"/>
          </p:nvPr>
        </p:nvSpPr>
        <p:spPr>
          <a:xfrm>
            <a:off x="435638" y="1831620"/>
            <a:ext cx="3849637" cy="3327663"/>
          </a:xfrm>
        </p:spPr>
        <p:txBody>
          <a:bodyPr/>
          <a:lstStyle>
            <a:lvl1pPr>
              <a:defRPr sz="1926"/>
            </a:lvl1pPr>
            <a:lvl2pPr>
              <a:defRPr sz="1606"/>
            </a:lvl2pPr>
            <a:lvl3pPr>
              <a:defRPr sz="1444"/>
            </a:lvl3pPr>
            <a:lvl4pPr>
              <a:defRPr sz="1284"/>
            </a:lvl4pPr>
            <a:lvl5pPr>
              <a:defRPr sz="1284"/>
            </a:lvl5pPr>
            <a:lvl6pPr>
              <a:defRPr sz="1284"/>
            </a:lvl6pPr>
            <a:lvl7pPr>
              <a:defRPr sz="1284"/>
            </a:lvl7pPr>
            <a:lvl8pPr>
              <a:defRPr sz="1284"/>
            </a:lvl8pPr>
            <a:lvl9pPr>
              <a:defRPr sz="128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425950" y="1292829"/>
            <a:ext cx="3851149" cy="538790"/>
          </a:xfrm>
        </p:spPr>
        <p:txBody>
          <a:bodyPr anchor="b"/>
          <a:lstStyle>
            <a:lvl1pPr marL="0" indent="0">
              <a:buNone/>
              <a:defRPr sz="1926" b="1"/>
            </a:lvl1pPr>
            <a:lvl2pPr marL="366876" indent="0">
              <a:buNone/>
              <a:defRPr sz="1606" b="1"/>
            </a:lvl2pPr>
            <a:lvl3pPr marL="733752" indent="0">
              <a:buNone/>
              <a:defRPr sz="1444" b="1"/>
            </a:lvl3pPr>
            <a:lvl4pPr marL="1100628" indent="0">
              <a:buNone/>
              <a:defRPr sz="1284" b="1"/>
            </a:lvl4pPr>
            <a:lvl5pPr marL="1467502" indent="0">
              <a:buNone/>
              <a:defRPr sz="1284" b="1"/>
            </a:lvl5pPr>
            <a:lvl6pPr marL="1834379" indent="0">
              <a:buNone/>
              <a:defRPr sz="1284" b="1"/>
            </a:lvl6pPr>
            <a:lvl7pPr marL="2201255" indent="0">
              <a:buNone/>
              <a:defRPr sz="1284" b="1"/>
            </a:lvl7pPr>
            <a:lvl8pPr marL="2568131" indent="0">
              <a:buNone/>
              <a:defRPr sz="1284" b="1"/>
            </a:lvl8pPr>
            <a:lvl9pPr marL="2935007" indent="0">
              <a:buNone/>
              <a:defRPr sz="1284" b="1"/>
            </a:lvl9pPr>
          </a:lstStyle>
          <a:p>
            <a:pPr lvl="0"/>
            <a:r>
              <a:rPr lang="en-US"/>
              <a:t>Click to edit Master text styles</a:t>
            </a:r>
          </a:p>
        </p:txBody>
      </p:sp>
      <p:sp>
        <p:nvSpPr>
          <p:cNvPr id="6" name="Content Placeholder 5"/>
          <p:cNvSpPr>
            <a:spLocks noGrp="1"/>
          </p:cNvSpPr>
          <p:nvPr>
            <p:ph sz="quarter" idx="4"/>
          </p:nvPr>
        </p:nvSpPr>
        <p:spPr>
          <a:xfrm>
            <a:off x="4425950" y="1831620"/>
            <a:ext cx="3851149" cy="3327663"/>
          </a:xfrm>
        </p:spPr>
        <p:txBody>
          <a:bodyPr/>
          <a:lstStyle>
            <a:lvl1pPr>
              <a:defRPr sz="1926"/>
            </a:lvl1pPr>
            <a:lvl2pPr>
              <a:defRPr sz="1606"/>
            </a:lvl2pPr>
            <a:lvl3pPr>
              <a:defRPr sz="1444"/>
            </a:lvl3pPr>
            <a:lvl4pPr>
              <a:defRPr sz="1284"/>
            </a:lvl4pPr>
            <a:lvl5pPr>
              <a:defRPr sz="1284"/>
            </a:lvl5pPr>
            <a:lvl6pPr>
              <a:defRPr sz="1284"/>
            </a:lvl6pPr>
            <a:lvl7pPr>
              <a:defRPr sz="1284"/>
            </a:lvl7pPr>
            <a:lvl8pPr>
              <a:defRPr sz="1284"/>
            </a:lvl8pPr>
            <a:lvl9pPr>
              <a:defRPr sz="128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35639" y="229956"/>
            <a:ext cx="2866429" cy="978646"/>
          </a:xfrm>
        </p:spPr>
        <p:txBody>
          <a:bodyPr anchor="b"/>
          <a:lstStyle>
            <a:lvl1pPr algn="l">
              <a:defRPr sz="1606" b="1"/>
            </a:lvl1pPr>
          </a:lstStyle>
          <a:p>
            <a:r>
              <a:rPr lang="en-US"/>
              <a:t>Click to edit Master title style</a:t>
            </a:r>
          </a:p>
        </p:txBody>
      </p:sp>
      <p:sp>
        <p:nvSpPr>
          <p:cNvPr id="3" name="Content Placeholder 2"/>
          <p:cNvSpPr>
            <a:spLocks noGrp="1"/>
          </p:cNvSpPr>
          <p:nvPr>
            <p:ph idx="1"/>
          </p:nvPr>
        </p:nvSpPr>
        <p:spPr>
          <a:xfrm>
            <a:off x="3406437" y="229955"/>
            <a:ext cx="4870660" cy="4929327"/>
          </a:xfrm>
        </p:spPr>
        <p:txBody>
          <a:bodyPr/>
          <a:lstStyle>
            <a:lvl1pPr>
              <a:defRPr sz="2568"/>
            </a:lvl1pPr>
            <a:lvl2pPr>
              <a:defRPr sz="2248"/>
            </a:lvl2pPr>
            <a:lvl3pPr>
              <a:defRPr sz="1926"/>
            </a:lvl3pPr>
            <a:lvl4pPr>
              <a:defRPr sz="1606"/>
            </a:lvl4pPr>
            <a:lvl5pPr>
              <a:defRPr sz="1606"/>
            </a:lvl5pPr>
            <a:lvl6pPr>
              <a:defRPr sz="1606"/>
            </a:lvl6pPr>
            <a:lvl7pPr>
              <a:defRPr sz="1606"/>
            </a:lvl7pPr>
            <a:lvl8pPr>
              <a:defRPr sz="1606"/>
            </a:lvl8pPr>
            <a:lvl9pPr>
              <a:defRPr sz="16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35639" y="1208601"/>
            <a:ext cx="2866429" cy="3950681"/>
          </a:xfrm>
        </p:spPr>
        <p:txBody>
          <a:bodyPr/>
          <a:lstStyle>
            <a:lvl1pPr marL="0" indent="0">
              <a:buNone/>
              <a:defRPr sz="1124"/>
            </a:lvl1pPr>
            <a:lvl2pPr marL="366876" indent="0">
              <a:buNone/>
              <a:defRPr sz="964"/>
            </a:lvl2pPr>
            <a:lvl3pPr marL="733752" indent="0">
              <a:buNone/>
              <a:defRPr sz="802"/>
            </a:lvl3pPr>
            <a:lvl4pPr marL="1100628" indent="0">
              <a:buNone/>
              <a:defRPr sz="723"/>
            </a:lvl4pPr>
            <a:lvl5pPr marL="1467502" indent="0">
              <a:buNone/>
              <a:defRPr sz="723"/>
            </a:lvl5pPr>
            <a:lvl6pPr marL="1834379" indent="0">
              <a:buNone/>
              <a:defRPr sz="723"/>
            </a:lvl6pPr>
            <a:lvl7pPr marL="2201255" indent="0">
              <a:buNone/>
              <a:defRPr sz="723"/>
            </a:lvl7pPr>
            <a:lvl8pPr marL="2568131" indent="0">
              <a:buNone/>
              <a:defRPr sz="723"/>
            </a:lvl8pPr>
            <a:lvl9pPr marL="2935007" indent="0">
              <a:buNone/>
              <a:defRPr sz="723"/>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07757" y="4042930"/>
            <a:ext cx="5227640" cy="477291"/>
          </a:xfrm>
        </p:spPr>
        <p:txBody>
          <a:bodyPr anchor="b"/>
          <a:lstStyle>
            <a:lvl1pPr algn="l">
              <a:defRPr sz="1606" b="1"/>
            </a:lvl1pPr>
          </a:lstStyle>
          <a:p>
            <a:r>
              <a:rPr lang="en-US"/>
              <a:t>Click to edit Master title style</a:t>
            </a:r>
          </a:p>
        </p:txBody>
      </p:sp>
      <p:sp>
        <p:nvSpPr>
          <p:cNvPr id="3" name="Picture Placeholder 2"/>
          <p:cNvSpPr>
            <a:spLocks noGrp="1"/>
          </p:cNvSpPr>
          <p:nvPr>
            <p:ph type="pic" idx="1"/>
          </p:nvPr>
        </p:nvSpPr>
        <p:spPr>
          <a:xfrm>
            <a:off x="1707757" y="516062"/>
            <a:ext cx="5227640" cy="3465368"/>
          </a:xfrm>
        </p:spPr>
        <p:txBody>
          <a:bodyPr/>
          <a:lstStyle>
            <a:lvl1pPr marL="0" indent="0">
              <a:buNone/>
              <a:defRPr sz="2568"/>
            </a:lvl1pPr>
            <a:lvl2pPr marL="366876" indent="0">
              <a:buNone/>
              <a:defRPr sz="2248"/>
            </a:lvl2pPr>
            <a:lvl3pPr marL="733752" indent="0">
              <a:buNone/>
              <a:defRPr sz="1926"/>
            </a:lvl3pPr>
            <a:lvl4pPr marL="1100628" indent="0">
              <a:buNone/>
              <a:defRPr sz="1606"/>
            </a:lvl4pPr>
            <a:lvl5pPr marL="1467502" indent="0">
              <a:buNone/>
              <a:defRPr sz="1606"/>
            </a:lvl5pPr>
            <a:lvl6pPr marL="1834379" indent="0">
              <a:buNone/>
              <a:defRPr sz="1606"/>
            </a:lvl6pPr>
            <a:lvl7pPr marL="2201255" indent="0">
              <a:buNone/>
              <a:defRPr sz="1606"/>
            </a:lvl7pPr>
            <a:lvl8pPr marL="2568131" indent="0">
              <a:buNone/>
              <a:defRPr sz="1606"/>
            </a:lvl8pPr>
            <a:lvl9pPr marL="2935007" indent="0">
              <a:buNone/>
              <a:defRPr sz="1606"/>
            </a:lvl9pPr>
          </a:lstStyle>
          <a:p>
            <a:endParaRPr lang="en-US"/>
          </a:p>
        </p:txBody>
      </p:sp>
      <p:sp>
        <p:nvSpPr>
          <p:cNvPr id="4" name="Text Placeholder 3"/>
          <p:cNvSpPr>
            <a:spLocks noGrp="1"/>
          </p:cNvSpPr>
          <p:nvPr>
            <p:ph type="body" sz="half" idx="2"/>
          </p:nvPr>
        </p:nvSpPr>
        <p:spPr>
          <a:xfrm>
            <a:off x="1707757" y="4520222"/>
            <a:ext cx="5227640" cy="677832"/>
          </a:xfrm>
        </p:spPr>
        <p:txBody>
          <a:bodyPr/>
          <a:lstStyle>
            <a:lvl1pPr marL="0" indent="0">
              <a:buNone/>
              <a:defRPr sz="1124"/>
            </a:lvl1pPr>
            <a:lvl2pPr marL="366876" indent="0">
              <a:buNone/>
              <a:defRPr sz="964"/>
            </a:lvl2pPr>
            <a:lvl3pPr marL="733752" indent="0">
              <a:buNone/>
              <a:defRPr sz="802"/>
            </a:lvl3pPr>
            <a:lvl4pPr marL="1100628" indent="0">
              <a:buNone/>
              <a:defRPr sz="723"/>
            </a:lvl4pPr>
            <a:lvl5pPr marL="1467502" indent="0">
              <a:buNone/>
              <a:defRPr sz="723"/>
            </a:lvl5pPr>
            <a:lvl6pPr marL="1834379" indent="0">
              <a:buNone/>
              <a:defRPr sz="723"/>
            </a:lvl6pPr>
            <a:lvl7pPr marL="2201255" indent="0">
              <a:buNone/>
              <a:defRPr sz="723"/>
            </a:lvl7pPr>
            <a:lvl8pPr marL="2568131" indent="0">
              <a:buNone/>
              <a:defRPr sz="723"/>
            </a:lvl8pPr>
            <a:lvl9pPr marL="2935007" indent="0">
              <a:buNone/>
              <a:defRPr sz="723"/>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16732" y="231294"/>
            <a:ext cx="1960365" cy="492798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35638" y="231294"/>
            <a:ext cx="5735883" cy="49279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35637" y="231292"/>
            <a:ext cx="7841461" cy="9626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35637" y="1347645"/>
            <a:ext cx="7841461" cy="38116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35638" y="5353140"/>
            <a:ext cx="2032971" cy="307498"/>
          </a:xfrm>
          <a:prstGeom prst="rect">
            <a:avLst/>
          </a:prstGeom>
        </p:spPr>
        <p:txBody>
          <a:bodyPr vert="horz" lIns="91440" tIns="45720" rIns="91440" bIns="45720" rtlCol="0" anchor="ctr"/>
          <a:lstStyle>
            <a:lvl1pPr algn="l">
              <a:defRPr sz="964">
                <a:solidFill>
                  <a:schemeClr val="tx1">
                    <a:tint val="75000"/>
                  </a:schemeClr>
                </a:solidFill>
              </a:defRPr>
            </a:lvl1pPr>
          </a:lstStyle>
          <a:p>
            <a:fld id="{1D8BD707-D9CF-40AE-B4C6-C98DA3205C09}" type="datetimeFigureOut">
              <a:rPr lang="en-US" smtClean="0"/>
              <a:pPr/>
              <a:t>8/2/2026</a:t>
            </a:fld>
            <a:endParaRPr lang="en-US"/>
          </a:p>
        </p:txBody>
      </p:sp>
      <p:sp>
        <p:nvSpPr>
          <p:cNvPr id="5" name="Footer Placeholder 4"/>
          <p:cNvSpPr>
            <a:spLocks noGrp="1"/>
          </p:cNvSpPr>
          <p:nvPr>
            <p:ph type="ftr" sz="quarter" idx="3"/>
          </p:nvPr>
        </p:nvSpPr>
        <p:spPr>
          <a:xfrm>
            <a:off x="2976851" y="5353140"/>
            <a:ext cx="2759032" cy="307498"/>
          </a:xfrm>
          <a:prstGeom prst="rect">
            <a:avLst/>
          </a:prstGeom>
        </p:spPr>
        <p:txBody>
          <a:bodyPr vert="horz" lIns="91440" tIns="45720" rIns="91440" bIns="45720" rtlCol="0" anchor="ctr"/>
          <a:lstStyle>
            <a:lvl1pPr algn="ctr">
              <a:defRPr sz="96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244126" y="5353140"/>
            <a:ext cx="2032971" cy="307498"/>
          </a:xfrm>
          <a:prstGeom prst="rect">
            <a:avLst/>
          </a:prstGeom>
        </p:spPr>
        <p:txBody>
          <a:bodyPr vert="horz" lIns="91440" tIns="45720" rIns="91440" bIns="45720" rtlCol="0" anchor="ctr"/>
          <a:lstStyle>
            <a:lvl1pPr algn="r">
              <a:defRPr sz="964">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733752" rtl="0" eaLnBrk="1" latinLnBrk="0" hangingPunct="1">
        <a:spcBef>
          <a:spcPct val="0"/>
        </a:spcBef>
        <a:buNone/>
        <a:defRPr sz="3531" kern="1200">
          <a:solidFill>
            <a:schemeClr val="tx1"/>
          </a:solidFill>
          <a:latin typeface="+mj-lt"/>
          <a:ea typeface="+mj-ea"/>
          <a:cs typeface="+mj-cs"/>
        </a:defRPr>
      </a:lvl1pPr>
    </p:titleStyle>
    <p:bodyStyle>
      <a:lvl1pPr marL="275157" indent="-275157" algn="l" defTabSz="733752" rtl="0" eaLnBrk="1" latinLnBrk="0" hangingPunct="1">
        <a:spcBef>
          <a:spcPct val="20000"/>
        </a:spcBef>
        <a:buFont typeface="Arial" pitchFamily="34" charset="0"/>
        <a:buChar char="•"/>
        <a:defRPr sz="2568" kern="1200">
          <a:solidFill>
            <a:schemeClr val="tx1"/>
          </a:solidFill>
          <a:latin typeface="+mn-lt"/>
          <a:ea typeface="+mn-ea"/>
          <a:cs typeface="+mn-cs"/>
        </a:defRPr>
      </a:lvl1pPr>
      <a:lvl2pPr marL="596173" indent="-229298" algn="l" defTabSz="733752" rtl="0" eaLnBrk="1" latinLnBrk="0" hangingPunct="1">
        <a:spcBef>
          <a:spcPct val="20000"/>
        </a:spcBef>
        <a:buFont typeface="Arial" pitchFamily="34" charset="0"/>
        <a:buChar char="–"/>
        <a:defRPr sz="2248" kern="1200">
          <a:solidFill>
            <a:schemeClr val="tx1"/>
          </a:solidFill>
          <a:latin typeface="+mn-lt"/>
          <a:ea typeface="+mn-ea"/>
          <a:cs typeface="+mn-cs"/>
        </a:defRPr>
      </a:lvl2pPr>
      <a:lvl3pPr marL="917189" indent="-183437" algn="l" defTabSz="733752" rtl="0" eaLnBrk="1" latinLnBrk="0" hangingPunct="1">
        <a:spcBef>
          <a:spcPct val="20000"/>
        </a:spcBef>
        <a:buFont typeface="Arial" pitchFamily="34" charset="0"/>
        <a:buChar char="•"/>
        <a:defRPr sz="1926" kern="1200">
          <a:solidFill>
            <a:schemeClr val="tx1"/>
          </a:solidFill>
          <a:latin typeface="+mn-lt"/>
          <a:ea typeface="+mn-ea"/>
          <a:cs typeface="+mn-cs"/>
        </a:defRPr>
      </a:lvl3pPr>
      <a:lvl4pPr marL="1284065" indent="-183437" algn="l" defTabSz="733752" rtl="0" eaLnBrk="1" latinLnBrk="0" hangingPunct="1">
        <a:spcBef>
          <a:spcPct val="20000"/>
        </a:spcBef>
        <a:buFont typeface="Arial" pitchFamily="34" charset="0"/>
        <a:buChar char="–"/>
        <a:defRPr sz="1606" kern="1200">
          <a:solidFill>
            <a:schemeClr val="tx1"/>
          </a:solidFill>
          <a:latin typeface="+mn-lt"/>
          <a:ea typeface="+mn-ea"/>
          <a:cs typeface="+mn-cs"/>
        </a:defRPr>
      </a:lvl4pPr>
      <a:lvl5pPr marL="1650942" indent="-183437" algn="l" defTabSz="733752" rtl="0" eaLnBrk="1" latinLnBrk="0" hangingPunct="1">
        <a:spcBef>
          <a:spcPct val="20000"/>
        </a:spcBef>
        <a:buFont typeface="Arial" pitchFamily="34" charset="0"/>
        <a:buChar char="»"/>
        <a:defRPr sz="1606" kern="1200">
          <a:solidFill>
            <a:schemeClr val="tx1"/>
          </a:solidFill>
          <a:latin typeface="+mn-lt"/>
          <a:ea typeface="+mn-ea"/>
          <a:cs typeface="+mn-cs"/>
        </a:defRPr>
      </a:lvl5pPr>
      <a:lvl6pPr marL="2017817" indent="-183437" algn="l" defTabSz="733752" rtl="0" eaLnBrk="1" latinLnBrk="0" hangingPunct="1">
        <a:spcBef>
          <a:spcPct val="20000"/>
        </a:spcBef>
        <a:buFont typeface="Arial" pitchFamily="34" charset="0"/>
        <a:buChar char="•"/>
        <a:defRPr sz="1606" kern="1200">
          <a:solidFill>
            <a:schemeClr val="tx1"/>
          </a:solidFill>
          <a:latin typeface="+mn-lt"/>
          <a:ea typeface="+mn-ea"/>
          <a:cs typeface="+mn-cs"/>
        </a:defRPr>
      </a:lvl6pPr>
      <a:lvl7pPr marL="2384692" indent="-183437" algn="l" defTabSz="733752" rtl="0" eaLnBrk="1" latinLnBrk="0" hangingPunct="1">
        <a:spcBef>
          <a:spcPct val="20000"/>
        </a:spcBef>
        <a:buFont typeface="Arial" pitchFamily="34" charset="0"/>
        <a:buChar char="•"/>
        <a:defRPr sz="1606" kern="1200">
          <a:solidFill>
            <a:schemeClr val="tx1"/>
          </a:solidFill>
          <a:latin typeface="+mn-lt"/>
          <a:ea typeface="+mn-ea"/>
          <a:cs typeface="+mn-cs"/>
        </a:defRPr>
      </a:lvl7pPr>
      <a:lvl8pPr marL="2751568" indent="-183437" algn="l" defTabSz="733752" rtl="0" eaLnBrk="1" latinLnBrk="0" hangingPunct="1">
        <a:spcBef>
          <a:spcPct val="20000"/>
        </a:spcBef>
        <a:buFont typeface="Arial" pitchFamily="34" charset="0"/>
        <a:buChar char="•"/>
        <a:defRPr sz="1606" kern="1200">
          <a:solidFill>
            <a:schemeClr val="tx1"/>
          </a:solidFill>
          <a:latin typeface="+mn-lt"/>
          <a:ea typeface="+mn-ea"/>
          <a:cs typeface="+mn-cs"/>
        </a:defRPr>
      </a:lvl8pPr>
      <a:lvl9pPr marL="3118444" indent="-183437" algn="l" defTabSz="733752" rtl="0" eaLnBrk="1" latinLnBrk="0" hangingPunct="1">
        <a:spcBef>
          <a:spcPct val="20000"/>
        </a:spcBef>
        <a:buFont typeface="Arial" pitchFamily="34" charset="0"/>
        <a:buChar char="•"/>
        <a:defRPr sz="1606" kern="1200">
          <a:solidFill>
            <a:schemeClr val="tx1"/>
          </a:solidFill>
          <a:latin typeface="+mn-lt"/>
          <a:ea typeface="+mn-ea"/>
          <a:cs typeface="+mn-cs"/>
        </a:defRPr>
      </a:lvl9pPr>
    </p:bodyStyle>
    <p:otherStyle>
      <a:defPPr>
        <a:defRPr lang="en-US"/>
      </a:defPPr>
      <a:lvl1pPr marL="0" algn="l" defTabSz="733752" rtl="0" eaLnBrk="1" latinLnBrk="0" hangingPunct="1">
        <a:defRPr sz="1444" kern="1200">
          <a:solidFill>
            <a:schemeClr val="tx1"/>
          </a:solidFill>
          <a:latin typeface="+mn-lt"/>
          <a:ea typeface="+mn-ea"/>
          <a:cs typeface="+mn-cs"/>
        </a:defRPr>
      </a:lvl1pPr>
      <a:lvl2pPr marL="366876" algn="l" defTabSz="733752" rtl="0" eaLnBrk="1" latinLnBrk="0" hangingPunct="1">
        <a:defRPr sz="1444" kern="1200">
          <a:solidFill>
            <a:schemeClr val="tx1"/>
          </a:solidFill>
          <a:latin typeface="+mn-lt"/>
          <a:ea typeface="+mn-ea"/>
          <a:cs typeface="+mn-cs"/>
        </a:defRPr>
      </a:lvl2pPr>
      <a:lvl3pPr marL="733752" algn="l" defTabSz="733752" rtl="0" eaLnBrk="1" latinLnBrk="0" hangingPunct="1">
        <a:defRPr sz="1444" kern="1200">
          <a:solidFill>
            <a:schemeClr val="tx1"/>
          </a:solidFill>
          <a:latin typeface="+mn-lt"/>
          <a:ea typeface="+mn-ea"/>
          <a:cs typeface="+mn-cs"/>
        </a:defRPr>
      </a:lvl3pPr>
      <a:lvl4pPr marL="1100628" algn="l" defTabSz="733752" rtl="0" eaLnBrk="1" latinLnBrk="0" hangingPunct="1">
        <a:defRPr sz="1444" kern="1200">
          <a:solidFill>
            <a:schemeClr val="tx1"/>
          </a:solidFill>
          <a:latin typeface="+mn-lt"/>
          <a:ea typeface="+mn-ea"/>
          <a:cs typeface="+mn-cs"/>
        </a:defRPr>
      </a:lvl4pPr>
      <a:lvl5pPr marL="1467502" algn="l" defTabSz="733752" rtl="0" eaLnBrk="1" latinLnBrk="0" hangingPunct="1">
        <a:defRPr sz="1444" kern="1200">
          <a:solidFill>
            <a:schemeClr val="tx1"/>
          </a:solidFill>
          <a:latin typeface="+mn-lt"/>
          <a:ea typeface="+mn-ea"/>
          <a:cs typeface="+mn-cs"/>
        </a:defRPr>
      </a:lvl5pPr>
      <a:lvl6pPr marL="1834379" algn="l" defTabSz="733752" rtl="0" eaLnBrk="1" latinLnBrk="0" hangingPunct="1">
        <a:defRPr sz="1444" kern="1200">
          <a:solidFill>
            <a:schemeClr val="tx1"/>
          </a:solidFill>
          <a:latin typeface="+mn-lt"/>
          <a:ea typeface="+mn-ea"/>
          <a:cs typeface="+mn-cs"/>
        </a:defRPr>
      </a:lvl6pPr>
      <a:lvl7pPr marL="2201255" algn="l" defTabSz="733752" rtl="0" eaLnBrk="1" latinLnBrk="0" hangingPunct="1">
        <a:defRPr sz="1444" kern="1200">
          <a:solidFill>
            <a:schemeClr val="tx1"/>
          </a:solidFill>
          <a:latin typeface="+mn-lt"/>
          <a:ea typeface="+mn-ea"/>
          <a:cs typeface="+mn-cs"/>
        </a:defRPr>
      </a:lvl7pPr>
      <a:lvl8pPr marL="2568131" algn="l" defTabSz="733752" rtl="0" eaLnBrk="1" latinLnBrk="0" hangingPunct="1">
        <a:defRPr sz="1444" kern="1200">
          <a:solidFill>
            <a:schemeClr val="tx1"/>
          </a:solidFill>
          <a:latin typeface="+mn-lt"/>
          <a:ea typeface="+mn-ea"/>
          <a:cs typeface="+mn-cs"/>
        </a:defRPr>
      </a:lvl8pPr>
      <a:lvl9pPr marL="2935007" algn="l" defTabSz="733752" rtl="0" eaLnBrk="1" latinLnBrk="0" hangingPunct="1">
        <a:defRPr sz="144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kea.com/in/en/this-is-ikea/about-us" TargetMode="External"/><Relationship Id="rId2" Type="http://schemas.openxmlformats.org/officeDocument/2006/relationships/hyperlink" Target="https://doi.org/10.1016/j.bir.2022.11.006" TargetMode="External"/><Relationship Id="rId1" Type="http://schemas.openxmlformats.org/officeDocument/2006/relationships/slideLayout" Target="../slideLayouts/slideLayout7.xml"/><Relationship Id="rId5" Type="http://schemas.openxmlformats.org/officeDocument/2006/relationships/hyperlink" Target="https://www.forbes.com/sites/christophermarquis/2025/01/14/ikeas-circular-economy-redefining-sustainability-in-the-furniture-industry/" TargetMode="External"/><Relationship Id="rId4" Type="http://schemas.openxmlformats.org/officeDocument/2006/relationships/hyperlink" Target="https://www.ikea.com/in/en/this-is-ikea/sustainable-everyday/a-circular-ikea-making-the-things-we-love-last-longer-pub9750dd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7EFD5"/>
        </a:solidFill>
        <a:effectLst/>
      </p:bgPr>
    </p:bg>
    <p:spTree>
      <p:nvGrpSpPr>
        <p:cNvPr id="1" name=""/>
        <p:cNvGrpSpPr/>
        <p:nvPr/>
      </p:nvGrpSpPr>
      <p:grpSpPr>
        <a:xfrm>
          <a:off x="0" y="0"/>
          <a:ext cx="0" cy="0"/>
          <a:chOff x="0" y="0"/>
          <a:chExt cx="0" cy="0"/>
        </a:xfrm>
      </p:grpSpPr>
      <p:sp>
        <p:nvSpPr>
          <p:cNvPr id="5" name="TextBox 5"/>
          <p:cNvSpPr txBox="1"/>
          <p:nvPr/>
        </p:nvSpPr>
        <p:spPr>
          <a:xfrm>
            <a:off x="829253" y="560847"/>
            <a:ext cx="12932467" cy="721416"/>
          </a:xfrm>
          <a:prstGeom prst="rect">
            <a:avLst/>
          </a:prstGeom>
        </p:spPr>
        <p:txBody>
          <a:bodyPr wrap="square" lIns="0" tIns="0" rIns="0" bIns="0" rtlCol="0" anchor="t">
            <a:spAutoFit/>
          </a:bodyPr>
          <a:lstStyle/>
          <a:p>
            <a:pPr algn="ctr">
              <a:lnSpc>
                <a:spcPts val="5295"/>
              </a:lnSpc>
            </a:pPr>
            <a:r>
              <a:rPr lang="en-GB" sz="6600" u="sng" dirty="0">
                <a:latin typeface="Berthold Block" panose="020B0604020202020204" charset="0"/>
              </a:rPr>
              <a:t>Sustainable IKEA Brand Extension Poster</a:t>
            </a:r>
            <a:endParaRPr lang="en-US" sz="6600" u="sng" dirty="0">
              <a:latin typeface="Berthold Block" panose="020B0604020202020204" charset="0"/>
              <a:ea typeface="Berthold Block"/>
              <a:cs typeface="Berthold Block"/>
              <a:sym typeface="Berthold Block"/>
            </a:endParaRPr>
          </a:p>
        </p:txBody>
      </p:sp>
      <p:grpSp>
        <p:nvGrpSpPr>
          <p:cNvPr id="8" name="Group 8"/>
          <p:cNvGrpSpPr/>
          <p:nvPr/>
        </p:nvGrpSpPr>
        <p:grpSpPr>
          <a:xfrm>
            <a:off x="137502" y="5695352"/>
            <a:ext cx="1468067" cy="2548436"/>
            <a:chOff x="0" y="-88203"/>
            <a:chExt cx="363785" cy="626677"/>
          </a:xfrm>
        </p:grpSpPr>
        <p:sp>
          <p:nvSpPr>
            <p:cNvPr id="9" name="Freeform 9"/>
            <p:cNvSpPr/>
            <p:nvPr/>
          </p:nvSpPr>
          <p:spPr>
            <a:xfrm>
              <a:off x="17141" y="-88203"/>
              <a:ext cx="346644" cy="538474"/>
            </a:xfrm>
            <a:custGeom>
              <a:avLst/>
              <a:gdLst/>
              <a:ahLst/>
              <a:cxnLst/>
              <a:rect l="l" t="t" r="r" b="b"/>
              <a:pathLst>
                <a:path w="346644" h="538474">
                  <a:moveTo>
                    <a:pt x="102481" y="0"/>
                  </a:moveTo>
                  <a:lnTo>
                    <a:pt x="244163" y="0"/>
                  </a:lnTo>
                  <a:cubicBezTo>
                    <a:pt x="300762" y="0"/>
                    <a:pt x="346644" y="45882"/>
                    <a:pt x="346644" y="102481"/>
                  </a:cubicBezTo>
                  <a:lnTo>
                    <a:pt x="346644" y="435994"/>
                  </a:lnTo>
                  <a:cubicBezTo>
                    <a:pt x="346644" y="463173"/>
                    <a:pt x="335847" y="489240"/>
                    <a:pt x="316628" y="508458"/>
                  </a:cubicBezTo>
                  <a:cubicBezTo>
                    <a:pt x="297409" y="527677"/>
                    <a:pt x="271343" y="538474"/>
                    <a:pt x="244163" y="538474"/>
                  </a:cubicBezTo>
                  <a:lnTo>
                    <a:pt x="102481" y="538474"/>
                  </a:lnTo>
                  <a:cubicBezTo>
                    <a:pt x="75301" y="538474"/>
                    <a:pt x="49235" y="527677"/>
                    <a:pt x="30016" y="508458"/>
                  </a:cubicBezTo>
                  <a:cubicBezTo>
                    <a:pt x="10797" y="489240"/>
                    <a:pt x="0" y="463173"/>
                    <a:pt x="0" y="435994"/>
                  </a:cubicBezTo>
                  <a:lnTo>
                    <a:pt x="0" y="102481"/>
                  </a:lnTo>
                  <a:cubicBezTo>
                    <a:pt x="0" y="75301"/>
                    <a:pt x="10797" y="49235"/>
                    <a:pt x="30016" y="30016"/>
                  </a:cubicBezTo>
                  <a:cubicBezTo>
                    <a:pt x="49235" y="10797"/>
                    <a:pt x="75301" y="0"/>
                    <a:pt x="102481" y="0"/>
                  </a:cubicBezTo>
                  <a:close/>
                </a:path>
              </a:pathLst>
            </a:custGeom>
            <a:solidFill>
              <a:srgbClr val="226245"/>
            </a:solidFill>
            <a:ln cap="rnd">
              <a:noFill/>
              <a:prstDash val="solid"/>
              <a:round/>
            </a:ln>
          </p:spPr>
        </p:sp>
        <p:sp>
          <p:nvSpPr>
            <p:cNvPr id="10" name="TextBox 10"/>
            <p:cNvSpPr txBox="1"/>
            <p:nvPr/>
          </p:nvSpPr>
          <p:spPr>
            <a:xfrm>
              <a:off x="0" y="-76200"/>
              <a:ext cx="346644" cy="614674"/>
            </a:xfrm>
            <a:prstGeom prst="rect">
              <a:avLst/>
            </a:prstGeom>
          </p:spPr>
          <p:txBody>
            <a:bodyPr lIns="17654" tIns="17654" rIns="17654" bIns="17654" rtlCol="0" anchor="ctr"/>
            <a:lstStyle/>
            <a:p>
              <a:pPr algn="ctr">
                <a:lnSpc>
                  <a:spcPts val="3017"/>
                </a:lnSpc>
              </a:pPr>
              <a:endParaRPr sz="1444"/>
            </a:p>
          </p:txBody>
        </p:sp>
      </p:grpSp>
      <p:grpSp>
        <p:nvGrpSpPr>
          <p:cNvPr id="13" name="Group 13"/>
          <p:cNvGrpSpPr/>
          <p:nvPr/>
        </p:nvGrpSpPr>
        <p:grpSpPr>
          <a:xfrm>
            <a:off x="2007965" y="5507471"/>
            <a:ext cx="11970055" cy="2548436"/>
            <a:chOff x="0" y="0"/>
            <a:chExt cx="1447795" cy="496513"/>
          </a:xfrm>
        </p:grpSpPr>
        <p:sp>
          <p:nvSpPr>
            <p:cNvPr id="14" name="Freeform 14"/>
            <p:cNvSpPr/>
            <p:nvPr/>
          </p:nvSpPr>
          <p:spPr>
            <a:xfrm>
              <a:off x="0" y="0"/>
              <a:ext cx="1447795" cy="496513"/>
            </a:xfrm>
            <a:custGeom>
              <a:avLst/>
              <a:gdLst/>
              <a:ahLst/>
              <a:cxnLst/>
              <a:rect l="l" t="t" r="r" b="b"/>
              <a:pathLst>
                <a:path w="1447795" h="496513">
                  <a:moveTo>
                    <a:pt x="24537" y="0"/>
                  </a:moveTo>
                  <a:lnTo>
                    <a:pt x="1423258" y="0"/>
                  </a:lnTo>
                  <a:cubicBezTo>
                    <a:pt x="1429766" y="0"/>
                    <a:pt x="1436007" y="2585"/>
                    <a:pt x="1440608" y="7187"/>
                  </a:cubicBezTo>
                  <a:cubicBezTo>
                    <a:pt x="1445210" y="11788"/>
                    <a:pt x="1447795" y="18029"/>
                    <a:pt x="1447795" y="24537"/>
                  </a:cubicBezTo>
                  <a:lnTo>
                    <a:pt x="1447795" y="471976"/>
                  </a:lnTo>
                  <a:cubicBezTo>
                    <a:pt x="1447795" y="478483"/>
                    <a:pt x="1445210" y="484724"/>
                    <a:pt x="1440608" y="489326"/>
                  </a:cubicBezTo>
                  <a:cubicBezTo>
                    <a:pt x="1436007" y="493928"/>
                    <a:pt x="1429766" y="496513"/>
                    <a:pt x="1423258" y="496513"/>
                  </a:cubicBezTo>
                  <a:lnTo>
                    <a:pt x="24537" y="496513"/>
                  </a:lnTo>
                  <a:cubicBezTo>
                    <a:pt x="18029" y="496513"/>
                    <a:pt x="11788" y="493928"/>
                    <a:pt x="7187" y="489326"/>
                  </a:cubicBezTo>
                  <a:cubicBezTo>
                    <a:pt x="2585" y="484724"/>
                    <a:pt x="0" y="478483"/>
                    <a:pt x="0" y="471976"/>
                  </a:cubicBezTo>
                  <a:lnTo>
                    <a:pt x="0" y="24537"/>
                  </a:lnTo>
                  <a:cubicBezTo>
                    <a:pt x="0" y="18029"/>
                    <a:pt x="2585" y="11788"/>
                    <a:pt x="7187" y="7187"/>
                  </a:cubicBezTo>
                  <a:cubicBezTo>
                    <a:pt x="11788" y="2585"/>
                    <a:pt x="18029" y="0"/>
                    <a:pt x="24537" y="0"/>
                  </a:cubicBezTo>
                  <a:close/>
                </a:path>
              </a:pathLst>
            </a:custGeom>
            <a:solidFill>
              <a:srgbClr val="C65938"/>
            </a:solidFill>
            <a:ln cap="rnd">
              <a:noFill/>
              <a:prstDash val="solid"/>
              <a:round/>
            </a:ln>
          </p:spPr>
        </p:sp>
        <p:sp>
          <p:nvSpPr>
            <p:cNvPr id="15" name="TextBox 15"/>
            <p:cNvSpPr txBox="1"/>
            <p:nvPr/>
          </p:nvSpPr>
          <p:spPr>
            <a:xfrm>
              <a:off x="0" y="-76200"/>
              <a:ext cx="1447795" cy="572713"/>
            </a:xfrm>
            <a:prstGeom prst="rect">
              <a:avLst/>
            </a:prstGeom>
          </p:spPr>
          <p:txBody>
            <a:bodyPr lIns="17654" tIns="17654" rIns="17654" bIns="17654" rtlCol="0" anchor="ctr"/>
            <a:lstStyle/>
            <a:p>
              <a:pPr algn="ctr">
                <a:lnSpc>
                  <a:spcPts val="3017"/>
                </a:lnSpc>
              </a:pPr>
              <a:endParaRPr sz="1444"/>
            </a:p>
          </p:txBody>
        </p:sp>
      </p:grpSp>
      <p:grpSp>
        <p:nvGrpSpPr>
          <p:cNvPr id="16" name="Group 16"/>
          <p:cNvGrpSpPr/>
          <p:nvPr/>
        </p:nvGrpSpPr>
        <p:grpSpPr>
          <a:xfrm>
            <a:off x="379708" y="2530169"/>
            <a:ext cx="1344015" cy="2291473"/>
            <a:chOff x="0" y="0"/>
            <a:chExt cx="334144" cy="447203"/>
          </a:xfrm>
        </p:grpSpPr>
        <p:sp>
          <p:nvSpPr>
            <p:cNvPr id="17" name="Freeform 17"/>
            <p:cNvSpPr/>
            <p:nvPr/>
          </p:nvSpPr>
          <p:spPr>
            <a:xfrm>
              <a:off x="0" y="0"/>
              <a:ext cx="334144" cy="447203"/>
            </a:xfrm>
            <a:custGeom>
              <a:avLst/>
              <a:gdLst/>
              <a:ahLst/>
              <a:cxnLst/>
              <a:rect l="l" t="t" r="r" b="b"/>
              <a:pathLst>
                <a:path w="334144" h="447203">
                  <a:moveTo>
                    <a:pt x="106314" y="0"/>
                  </a:moveTo>
                  <a:lnTo>
                    <a:pt x="227830" y="0"/>
                  </a:lnTo>
                  <a:cubicBezTo>
                    <a:pt x="256026" y="0"/>
                    <a:pt x="283068" y="11201"/>
                    <a:pt x="303006" y="31139"/>
                  </a:cubicBezTo>
                  <a:cubicBezTo>
                    <a:pt x="322943" y="51076"/>
                    <a:pt x="334144" y="78118"/>
                    <a:pt x="334144" y="106314"/>
                  </a:cubicBezTo>
                  <a:lnTo>
                    <a:pt x="334144" y="340888"/>
                  </a:lnTo>
                  <a:cubicBezTo>
                    <a:pt x="334144" y="369085"/>
                    <a:pt x="322943" y="396126"/>
                    <a:pt x="303006" y="416064"/>
                  </a:cubicBezTo>
                  <a:cubicBezTo>
                    <a:pt x="283068" y="436002"/>
                    <a:pt x="256026" y="447203"/>
                    <a:pt x="227830" y="447203"/>
                  </a:cubicBezTo>
                  <a:lnTo>
                    <a:pt x="106314" y="447203"/>
                  </a:lnTo>
                  <a:cubicBezTo>
                    <a:pt x="78118" y="447203"/>
                    <a:pt x="51076" y="436002"/>
                    <a:pt x="31139" y="416064"/>
                  </a:cubicBezTo>
                  <a:cubicBezTo>
                    <a:pt x="11201" y="396126"/>
                    <a:pt x="0" y="369085"/>
                    <a:pt x="0" y="340888"/>
                  </a:cubicBezTo>
                  <a:lnTo>
                    <a:pt x="0" y="106314"/>
                  </a:lnTo>
                  <a:cubicBezTo>
                    <a:pt x="0" y="78118"/>
                    <a:pt x="11201" y="51076"/>
                    <a:pt x="31139" y="31139"/>
                  </a:cubicBezTo>
                  <a:cubicBezTo>
                    <a:pt x="51076" y="11201"/>
                    <a:pt x="78118" y="0"/>
                    <a:pt x="106314" y="0"/>
                  </a:cubicBezTo>
                  <a:close/>
                </a:path>
              </a:pathLst>
            </a:custGeom>
            <a:solidFill>
              <a:srgbClr val="C65938"/>
            </a:solidFill>
            <a:ln cap="rnd">
              <a:noFill/>
              <a:prstDash val="solid"/>
              <a:round/>
            </a:ln>
          </p:spPr>
        </p:sp>
        <p:sp>
          <p:nvSpPr>
            <p:cNvPr id="18" name="TextBox 18"/>
            <p:cNvSpPr txBox="1"/>
            <p:nvPr/>
          </p:nvSpPr>
          <p:spPr>
            <a:xfrm>
              <a:off x="0" y="-76200"/>
              <a:ext cx="334144" cy="523403"/>
            </a:xfrm>
            <a:prstGeom prst="rect">
              <a:avLst/>
            </a:prstGeom>
          </p:spPr>
          <p:txBody>
            <a:bodyPr lIns="17654" tIns="17654" rIns="17654" bIns="17654" rtlCol="0" anchor="ctr"/>
            <a:lstStyle/>
            <a:p>
              <a:pPr algn="ctr">
                <a:lnSpc>
                  <a:spcPts val="3017"/>
                </a:lnSpc>
              </a:pPr>
              <a:endParaRPr sz="1444"/>
            </a:p>
          </p:txBody>
        </p:sp>
      </p:grpSp>
      <p:grpSp>
        <p:nvGrpSpPr>
          <p:cNvPr id="21" name="Group 21"/>
          <p:cNvGrpSpPr/>
          <p:nvPr/>
        </p:nvGrpSpPr>
        <p:grpSpPr>
          <a:xfrm>
            <a:off x="2002365" y="8271068"/>
            <a:ext cx="12074388" cy="3025687"/>
            <a:chOff x="0" y="0"/>
            <a:chExt cx="1516696" cy="394466"/>
          </a:xfrm>
        </p:grpSpPr>
        <p:sp>
          <p:nvSpPr>
            <p:cNvPr id="22" name="Freeform 22"/>
            <p:cNvSpPr/>
            <p:nvPr/>
          </p:nvSpPr>
          <p:spPr>
            <a:xfrm>
              <a:off x="0" y="0"/>
              <a:ext cx="1516696" cy="394466"/>
            </a:xfrm>
            <a:custGeom>
              <a:avLst/>
              <a:gdLst/>
              <a:ahLst/>
              <a:cxnLst/>
              <a:rect l="l" t="t" r="r" b="b"/>
              <a:pathLst>
                <a:path w="1516696" h="394466">
                  <a:moveTo>
                    <a:pt x="23422" y="0"/>
                  </a:moveTo>
                  <a:lnTo>
                    <a:pt x="1493274" y="0"/>
                  </a:lnTo>
                  <a:cubicBezTo>
                    <a:pt x="1506209" y="0"/>
                    <a:pt x="1516696" y="10486"/>
                    <a:pt x="1516696" y="23422"/>
                  </a:cubicBezTo>
                  <a:lnTo>
                    <a:pt x="1516696" y="371043"/>
                  </a:lnTo>
                  <a:cubicBezTo>
                    <a:pt x="1516696" y="377255"/>
                    <a:pt x="1514228" y="383213"/>
                    <a:pt x="1509836" y="387605"/>
                  </a:cubicBezTo>
                  <a:cubicBezTo>
                    <a:pt x="1505443" y="391998"/>
                    <a:pt x="1499486" y="394466"/>
                    <a:pt x="1493274" y="394466"/>
                  </a:cubicBezTo>
                  <a:lnTo>
                    <a:pt x="23422" y="394466"/>
                  </a:lnTo>
                  <a:cubicBezTo>
                    <a:pt x="10486" y="394466"/>
                    <a:pt x="0" y="383979"/>
                    <a:pt x="0" y="371043"/>
                  </a:cubicBezTo>
                  <a:lnTo>
                    <a:pt x="0" y="23422"/>
                  </a:lnTo>
                  <a:cubicBezTo>
                    <a:pt x="0" y="10486"/>
                    <a:pt x="10486" y="0"/>
                    <a:pt x="23422" y="0"/>
                  </a:cubicBezTo>
                  <a:close/>
                </a:path>
              </a:pathLst>
            </a:custGeom>
            <a:solidFill>
              <a:srgbClr val="226245"/>
            </a:solidFill>
            <a:ln cap="rnd">
              <a:noFill/>
              <a:prstDash val="solid"/>
              <a:round/>
            </a:ln>
          </p:spPr>
        </p:sp>
        <p:sp>
          <p:nvSpPr>
            <p:cNvPr id="23" name="TextBox 23"/>
            <p:cNvSpPr txBox="1"/>
            <p:nvPr/>
          </p:nvSpPr>
          <p:spPr>
            <a:xfrm>
              <a:off x="0" y="-76200"/>
              <a:ext cx="1516696" cy="470666"/>
            </a:xfrm>
            <a:prstGeom prst="rect">
              <a:avLst/>
            </a:prstGeom>
          </p:spPr>
          <p:txBody>
            <a:bodyPr lIns="17654" tIns="17654" rIns="17654" bIns="17654" rtlCol="0" anchor="ctr"/>
            <a:lstStyle/>
            <a:p>
              <a:pPr algn="ctr">
                <a:lnSpc>
                  <a:spcPts val="3017"/>
                </a:lnSpc>
              </a:pPr>
              <a:endParaRPr sz="1444"/>
            </a:p>
          </p:txBody>
        </p:sp>
      </p:grpSp>
      <p:grpSp>
        <p:nvGrpSpPr>
          <p:cNvPr id="24" name="Group 24"/>
          <p:cNvGrpSpPr/>
          <p:nvPr/>
        </p:nvGrpSpPr>
        <p:grpSpPr>
          <a:xfrm>
            <a:off x="261113" y="11832631"/>
            <a:ext cx="1275283" cy="2570436"/>
            <a:chOff x="0" y="0"/>
            <a:chExt cx="317056" cy="404595"/>
          </a:xfrm>
        </p:grpSpPr>
        <p:sp>
          <p:nvSpPr>
            <p:cNvPr id="25" name="Freeform 25"/>
            <p:cNvSpPr/>
            <p:nvPr/>
          </p:nvSpPr>
          <p:spPr>
            <a:xfrm>
              <a:off x="0" y="0"/>
              <a:ext cx="317056" cy="404595"/>
            </a:xfrm>
            <a:custGeom>
              <a:avLst/>
              <a:gdLst/>
              <a:ahLst/>
              <a:cxnLst/>
              <a:rect l="l" t="t" r="r" b="b"/>
              <a:pathLst>
                <a:path w="317056" h="404595">
                  <a:moveTo>
                    <a:pt x="112044" y="0"/>
                  </a:moveTo>
                  <a:lnTo>
                    <a:pt x="205012" y="0"/>
                  </a:lnTo>
                  <a:cubicBezTo>
                    <a:pt x="234728" y="0"/>
                    <a:pt x="263227" y="11805"/>
                    <a:pt x="284239" y="32817"/>
                  </a:cubicBezTo>
                  <a:cubicBezTo>
                    <a:pt x="305252" y="53829"/>
                    <a:pt x="317056" y="82328"/>
                    <a:pt x="317056" y="112044"/>
                  </a:cubicBezTo>
                  <a:lnTo>
                    <a:pt x="317056" y="292551"/>
                  </a:lnTo>
                  <a:cubicBezTo>
                    <a:pt x="317056" y="322267"/>
                    <a:pt x="305252" y="350765"/>
                    <a:pt x="284239" y="371778"/>
                  </a:cubicBezTo>
                  <a:cubicBezTo>
                    <a:pt x="263227" y="392790"/>
                    <a:pt x="234728" y="404595"/>
                    <a:pt x="205012" y="404595"/>
                  </a:cubicBezTo>
                  <a:lnTo>
                    <a:pt x="112044" y="404595"/>
                  </a:lnTo>
                  <a:cubicBezTo>
                    <a:pt x="82328" y="404595"/>
                    <a:pt x="53829" y="392790"/>
                    <a:pt x="32817" y="371778"/>
                  </a:cubicBezTo>
                  <a:cubicBezTo>
                    <a:pt x="11805" y="350765"/>
                    <a:pt x="0" y="322267"/>
                    <a:pt x="0" y="292551"/>
                  </a:cubicBezTo>
                  <a:lnTo>
                    <a:pt x="0" y="112044"/>
                  </a:lnTo>
                  <a:cubicBezTo>
                    <a:pt x="0" y="82328"/>
                    <a:pt x="11805" y="53829"/>
                    <a:pt x="32817" y="32817"/>
                  </a:cubicBezTo>
                  <a:cubicBezTo>
                    <a:pt x="53829" y="11805"/>
                    <a:pt x="82328" y="0"/>
                    <a:pt x="112044" y="0"/>
                  </a:cubicBezTo>
                  <a:close/>
                </a:path>
              </a:pathLst>
            </a:custGeom>
            <a:solidFill>
              <a:srgbClr val="226245"/>
            </a:solidFill>
            <a:ln cap="rnd">
              <a:noFill/>
              <a:prstDash val="solid"/>
              <a:round/>
            </a:ln>
          </p:spPr>
        </p:sp>
        <p:sp>
          <p:nvSpPr>
            <p:cNvPr id="26" name="TextBox 26"/>
            <p:cNvSpPr txBox="1"/>
            <p:nvPr/>
          </p:nvSpPr>
          <p:spPr>
            <a:xfrm>
              <a:off x="0" y="-76200"/>
              <a:ext cx="317056" cy="480795"/>
            </a:xfrm>
            <a:prstGeom prst="rect">
              <a:avLst/>
            </a:prstGeom>
          </p:spPr>
          <p:txBody>
            <a:bodyPr lIns="17654" tIns="17654" rIns="17654" bIns="17654" rtlCol="0" anchor="ctr"/>
            <a:lstStyle/>
            <a:p>
              <a:pPr algn="ctr">
                <a:lnSpc>
                  <a:spcPts val="3017"/>
                </a:lnSpc>
              </a:pPr>
              <a:endParaRPr sz="1444"/>
            </a:p>
          </p:txBody>
        </p:sp>
      </p:grpSp>
      <p:grpSp>
        <p:nvGrpSpPr>
          <p:cNvPr id="27" name="Group 27"/>
          <p:cNvGrpSpPr/>
          <p:nvPr/>
        </p:nvGrpSpPr>
        <p:grpSpPr>
          <a:xfrm>
            <a:off x="2002365" y="11535887"/>
            <a:ext cx="12074388" cy="3496924"/>
            <a:chOff x="0" y="0"/>
            <a:chExt cx="1493358" cy="412314"/>
          </a:xfrm>
        </p:grpSpPr>
        <p:sp>
          <p:nvSpPr>
            <p:cNvPr id="28" name="Freeform 28"/>
            <p:cNvSpPr/>
            <p:nvPr/>
          </p:nvSpPr>
          <p:spPr>
            <a:xfrm>
              <a:off x="0" y="0"/>
              <a:ext cx="1493358" cy="412314"/>
            </a:xfrm>
            <a:custGeom>
              <a:avLst/>
              <a:gdLst/>
              <a:ahLst/>
              <a:cxnLst/>
              <a:rect l="l" t="t" r="r" b="b"/>
              <a:pathLst>
                <a:path w="1493358" h="412314">
                  <a:moveTo>
                    <a:pt x="23788" y="0"/>
                  </a:moveTo>
                  <a:lnTo>
                    <a:pt x="1469570" y="0"/>
                  </a:lnTo>
                  <a:cubicBezTo>
                    <a:pt x="1482708" y="0"/>
                    <a:pt x="1493358" y="10650"/>
                    <a:pt x="1493358" y="23788"/>
                  </a:cubicBezTo>
                  <a:lnTo>
                    <a:pt x="1493358" y="388526"/>
                  </a:lnTo>
                  <a:cubicBezTo>
                    <a:pt x="1493358" y="401663"/>
                    <a:pt x="1482708" y="412314"/>
                    <a:pt x="1469570" y="412314"/>
                  </a:cubicBezTo>
                  <a:lnTo>
                    <a:pt x="23788" y="412314"/>
                  </a:lnTo>
                  <a:cubicBezTo>
                    <a:pt x="10650" y="412314"/>
                    <a:pt x="0" y="401663"/>
                    <a:pt x="0" y="388526"/>
                  </a:cubicBezTo>
                  <a:lnTo>
                    <a:pt x="0" y="23788"/>
                  </a:lnTo>
                  <a:cubicBezTo>
                    <a:pt x="0" y="10650"/>
                    <a:pt x="10650" y="0"/>
                    <a:pt x="23788" y="0"/>
                  </a:cubicBezTo>
                  <a:close/>
                </a:path>
              </a:pathLst>
            </a:custGeom>
            <a:solidFill>
              <a:srgbClr val="C65938"/>
            </a:solidFill>
            <a:ln cap="rnd">
              <a:noFill/>
              <a:prstDash val="solid"/>
              <a:round/>
            </a:ln>
          </p:spPr>
        </p:sp>
        <p:sp>
          <p:nvSpPr>
            <p:cNvPr id="29" name="TextBox 29"/>
            <p:cNvSpPr txBox="1"/>
            <p:nvPr/>
          </p:nvSpPr>
          <p:spPr>
            <a:xfrm>
              <a:off x="0" y="-76200"/>
              <a:ext cx="1493358" cy="488514"/>
            </a:xfrm>
            <a:prstGeom prst="rect">
              <a:avLst/>
            </a:prstGeom>
          </p:spPr>
          <p:txBody>
            <a:bodyPr lIns="17654" tIns="17654" rIns="17654" bIns="17654" rtlCol="0" anchor="ctr"/>
            <a:lstStyle/>
            <a:p>
              <a:pPr algn="ctr">
                <a:lnSpc>
                  <a:spcPts val="3017"/>
                </a:lnSpc>
              </a:pPr>
              <a:endParaRPr sz="1444"/>
            </a:p>
          </p:txBody>
        </p:sp>
      </p:grpSp>
      <p:grpSp>
        <p:nvGrpSpPr>
          <p:cNvPr id="30" name="Group 30"/>
          <p:cNvGrpSpPr/>
          <p:nvPr/>
        </p:nvGrpSpPr>
        <p:grpSpPr>
          <a:xfrm>
            <a:off x="253837" y="8530129"/>
            <a:ext cx="1343318" cy="2499625"/>
            <a:chOff x="0" y="0"/>
            <a:chExt cx="333971" cy="362054"/>
          </a:xfrm>
        </p:grpSpPr>
        <p:sp>
          <p:nvSpPr>
            <p:cNvPr id="31" name="Freeform 31"/>
            <p:cNvSpPr/>
            <p:nvPr/>
          </p:nvSpPr>
          <p:spPr>
            <a:xfrm>
              <a:off x="0" y="0"/>
              <a:ext cx="333971" cy="362054"/>
            </a:xfrm>
            <a:custGeom>
              <a:avLst/>
              <a:gdLst/>
              <a:ahLst/>
              <a:cxnLst/>
              <a:rect l="l" t="t" r="r" b="b"/>
              <a:pathLst>
                <a:path w="333971" h="362054">
                  <a:moveTo>
                    <a:pt x="106369" y="0"/>
                  </a:moveTo>
                  <a:lnTo>
                    <a:pt x="227601" y="0"/>
                  </a:lnTo>
                  <a:cubicBezTo>
                    <a:pt x="255812" y="0"/>
                    <a:pt x="282868" y="11207"/>
                    <a:pt x="302816" y="31155"/>
                  </a:cubicBezTo>
                  <a:cubicBezTo>
                    <a:pt x="322764" y="51103"/>
                    <a:pt x="333971" y="78158"/>
                    <a:pt x="333971" y="106369"/>
                  </a:cubicBezTo>
                  <a:lnTo>
                    <a:pt x="333971" y="255684"/>
                  </a:lnTo>
                  <a:cubicBezTo>
                    <a:pt x="333971" y="283895"/>
                    <a:pt x="322764" y="310951"/>
                    <a:pt x="302816" y="330899"/>
                  </a:cubicBezTo>
                  <a:cubicBezTo>
                    <a:pt x="282868" y="350847"/>
                    <a:pt x="255812" y="362054"/>
                    <a:pt x="227601" y="362054"/>
                  </a:cubicBezTo>
                  <a:lnTo>
                    <a:pt x="106369" y="362054"/>
                  </a:lnTo>
                  <a:cubicBezTo>
                    <a:pt x="78158" y="362054"/>
                    <a:pt x="51103" y="350847"/>
                    <a:pt x="31155" y="330899"/>
                  </a:cubicBezTo>
                  <a:cubicBezTo>
                    <a:pt x="11207" y="310951"/>
                    <a:pt x="0" y="283895"/>
                    <a:pt x="0" y="255684"/>
                  </a:cubicBezTo>
                  <a:lnTo>
                    <a:pt x="0" y="106369"/>
                  </a:lnTo>
                  <a:cubicBezTo>
                    <a:pt x="0" y="78158"/>
                    <a:pt x="11207" y="51103"/>
                    <a:pt x="31155" y="31155"/>
                  </a:cubicBezTo>
                  <a:cubicBezTo>
                    <a:pt x="51103" y="11207"/>
                    <a:pt x="78158" y="0"/>
                    <a:pt x="106369" y="0"/>
                  </a:cubicBezTo>
                  <a:close/>
                </a:path>
              </a:pathLst>
            </a:custGeom>
            <a:solidFill>
              <a:srgbClr val="C65938"/>
            </a:solidFill>
            <a:ln cap="rnd">
              <a:noFill/>
              <a:prstDash val="solid"/>
              <a:round/>
            </a:ln>
          </p:spPr>
        </p:sp>
        <p:sp>
          <p:nvSpPr>
            <p:cNvPr id="32" name="TextBox 32"/>
            <p:cNvSpPr txBox="1"/>
            <p:nvPr/>
          </p:nvSpPr>
          <p:spPr>
            <a:xfrm>
              <a:off x="0" y="-76200"/>
              <a:ext cx="333971" cy="438254"/>
            </a:xfrm>
            <a:prstGeom prst="rect">
              <a:avLst/>
            </a:prstGeom>
          </p:spPr>
          <p:txBody>
            <a:bodyPr lIns="17654" tIns="17654" rIns="17654" bIns="17654" rtlCol="0" anchor="ctr"/>
            <a:lstStyle/>
            <a:p>
              <a:pPr algn="ctr">
                <a:lnSpc>
                  <a:spcPts val="3017"/>
                </a:lnSpc>
              </a:pPr>
              <a:endParaRPr sz="1444"/>
            </a:p>
          </p:txBody>
        </p:sp>
      </p:grpSp>
      <p:grpSp>
        <p:nvGrpSpPr>
          <p:cNvPr id="47" name="Group 47"/>
          <p:cNvGrpSpPr/>
          <p:nvPr/>
        </p:nvGrpSpPr>
        <p:grpSpPr>
          <a:xfrm>
            <a:off x="2011850" y="1875514"/>
            <a:ext cx="11970056" cy="3424543"/>
            <a:chOff x="0" y="0"/>
            <a:chExt cx="1412304" cy="533877"/>
          </a:xfrm>
        </p:grpSpPr>
        <p:sp>
          <p:nvSpPr>
            <p:cNvPr id="48" name="Freeform 48"/>
            <p:cNvSpPr/>
            <p:nvPr/>
          </p:nvSpPr>
          <p:spPr>
            <a:xfrm>
              <a:off x="0" y="0"/>
              <a:ext cx="1412304" cy="533877"/>
            </a:xfrm>
            <a:custGeom>
              <a:avLst/>
              <a:gdLst/>
              <a:ahLst/>
              <a:cxnLst/>
              <a:rect l="l" t="t" r="r" b="b"/>
              <a:pathLst>
                <a:path w="1412304" h="533877">
                  <a:moveTo>
                    <a:pt x="25153" y="0"/>
                  </a:moveTo>
                  <a:lnTo>
                    <a:pt x="1387150" y="0"/>
                  </a:lnTo>
                  <a:cubicBezTo>
                    <a:pt x="1393821" y="0"/>
                    <a:pt x="1400219" y="2650"/>
                    <a:pt x="1404936" y="7367"/>
                  </a:cubicBezTo>
                  <a:cubicBezTo>
                    <a:pt x="1409654" y="12084"/>
                    <a:pt x="1412304" y="18482"/>
                    <a:pt x="1412304" y="25153"/>
                  </a:cubicBezTo>
                  <a:lnTo>
                    <a:pt x="1412304" y="508724"/>
                  </a:lnTo>
                  <a:cubicBezTo>
                    <a:pt x="1412304" y="515395"/>
                    <a:pt x="1409654" y="521793"/>
                    <a:pt x="1404936" y="526510"/>
                  </a:cubicBezTo>
                  <a:cubicBezTo>
                    <a:pt x="1400219" y="531227"/>
                    <a:pt x="1393821" y="533877"/>
                    <a:pt x="1387150" y="533877"/>
                  </a:cubicBezTo>
                  <a:lnTo>
                    <a:pt x="25153" y="533877"/>
                  </a:lnTo>
                  <a:cubicBezTo>
                    <a:pt x="18482" y="533877"/>
                    <a:pt x="12084" y="531227"/>
                    <a:pt x="7367" y="526510"/>
                  </a:cubicBezTo>
                  <a:cubicBezTo>
                    <a:pt x="2650" y="521793"/>
                    <a:pt x="0" y="515395"/>
                    <a:pt x="0" y="508724"/>
                  </a:cubicBezTo>
                  <a:lnTo>
                    <a:pt x="0" y="25153"/>
                  </a:lnTo>
                  <a:cubicBezTo>
                    <a:pt x="0" y="18482"/>
                    <a:pt x="2650" y="12084"/>
                    <a:pt x="7367" y="7367"/>
                  </a:cubicBezTo>
                  <a:cubicBezTo>
                    <a:pt x="12084" y="2650"/>
                    <a:pt x="18482" y="0"/>
                    <a:pt x="25153" y="0"/>
                  </a:cubicBezTo>
                  <a:close/>
                </a:path>
              </a:pathLst>
            </a:custGeom>
            <a:solidFill>
              <a:srgbClr val="226245"/>
            </a:solidFill>
            <a:ln cap="rnd">
              <a:noFill/>
              <a:prstDash val="solid"/>
              <a:round/>
            </a:ln>
          </p:spPr>
        </p:sp>
        <p:sp>
          <p:nvSpPr>
            <p:cNvPr id="49" name="TextBox 49"/>
            <p:cNvSpPr txBox="1"/>
            <p:nvPr/>
          </p:nvSpPr>
          <p:spPr>
            <a:xfrm>
              <a:off x="0" y="-76200"/>
              <a:ext cx="1412304" cy="610077"/>
            </a:xfrm>
            <a:prstGeom prst="rect">
              <a:avLst/>
            </a:prstGeom>
          </p:spPr>
          <p:txBody>
            <a:bodyPr lIns="17654" tIns="17654" rIns="17654" bIns="17654" rtlCol="0" anchor="ctr"/>
            <a:lstStyle/>
            <a:p>
              <a:pPr algn="ctr">
                <a:lnSpc>
                  <a:spcPts val="3017"/>
                </a:lnSpc>
              </a:pPr>
              <a:endParaRPr sz="1444"/>
            </a:p>
          </p:txBody>
        </p:sp>
      </p:grpSp>
      <p:sp>
        <p:nvSpPr>
          <p:cNvPr id="59" name="Freeform 59"/>
          <p:cNvSpPr/>
          <p:nvPr/>
        </p:nvSpPr>
        <p:spPr>
          <a:xfrm>
            <a:off x="137502" y="15344245"/>
            <a:ext cx="14073004" cy="2307116"/>
          </a:xfrm>
          <a:custGeom>
            <a:avLst/>
            <a:gdLst/>
            <a:ahLst/>
            <a:cxnLst/>
            <a:rect l="l" t="t" r="r" b="b"/>
            <a:pathLst>
              <a:path w="2855641" h="315665">
                <a:moveTo>
                  <a:pt x="12440" y="0"/>
                </a:moveTo>
                <a:lnTo>
                  <a:pt x="2843201" y="0"/>
                </a:lnTo>
                <a:cubicBezTo>
                  <a:pt x="2850072" y="0"/>
                  <a:pt x="2855641" y="5570"/>
                  <a:pt x="2855641" y="12440"/>
                </a:cubicBezTo>
                <a:lnTo>
                  <a:pt x="2855641" y="303225"/>
                </a:lnTo>
                <a:cubicBezTo>
                  <a:pt x="2855641" y="306524"/>
                  <a:pt x="2854331" y="309689"/>
                  <a:pt x="2851998" y="312021"/>
                </a:cubicBezTo>
                <a:cubicBezTo>
                  <a:pt x="2849665" y="314354"/>
                  <a:pt x="2846501" y="315665"/>
                  <a:pt x="2843201" y="315665"/>
                </a:cubicBezTo>
                <a:lnTo>
                  <a:pt x="12440" y="315665"/>
                </a:lnTo>
                <a:cubicBezTo>
                  <a:pt x="9141" y="315665"/>
                  <a:pt x="5977" y="314354"/>
                  <a:pt x="3644" y="312021"/>
                </a:cubicBezTo>
                <a:cubicBezTo>
                  <a:pt x="1311" y="309689"/>
                  <a:pt x="0" y="306524"/>
                  <a:pt x="0" y="303225"/>
                </a:cubicBezTo>
                <a:lnTo>
                  <a:pt x="0" y="12440"/>
                </a:lnTo>
                <a:cubicBezTo>
                  <a:pt x="0" y="9141"/>
                  <a:pt x="1311" y="5977"/>
                  <a:pt x="3644" y="3644"/>
                </a:cubicBezTo>
                <a:cubicBezTo>
                  <a:pt x="5977" y="1311"/>
                  <a:pt x="9141" y="0"/>
                  <a:pt x="12440" y="0"/>
                </a:cubicBezTo>
                <a:close/>
              </a:path>
            </a:pathLst>
          </a:custGeom>
          <a:solidFill>
            <a:srgbClr val="226245"/>
          </a:solidFill>
          <a:ln cap="rnd">
            <a:noFill/>
            <a:prstDash val="solid"/>
            <a:round/>
          </a:ln>
        </p:spPr>
      </p:sp>
      <p:sp>
        <p:nvSpPr>
          <p:cNvPr id="72" name="TextBox 72"/>
          <p:cNvSpPr txBox="1"/>
          <p:nvPr/>
        </p:nvSpPr>
        <p:spPr>
          <a:xfrm>
            <a:off x="198072" y="3154822"/>
            <a:ext cx="1654398" cy="1218667"/>
          </a:xfrm>
          <a:prstGeom prst="rect">
            <a:avLst/>
          </a:prstGeom>
        </p:spPr>
        <p:txBody>
          <a:bodyPr wrap="square" lIns="0" tIns="0" rIns="0" bIns="0" rtlCol="0" anchor="t">
            <a:spAutoFit/>
          </a:bodyPr>
          <a:lstStyle/>
          <a:p>
            <a:pPr algn="ctr">
              <a:lnSpc>
                <a:spcPts val="9509"/>
              </a:lnSpc>
            </a:pPr>
            <a:r>
              <a:rPr lang="en-US" sz="9509" dirty="0">
                <a:solidFill>
                  <a:srgbClr val="FFFFFF"/>
                </a:solidFill>
                <a:latin typeface="Berthold Block"/>
                <a:ea typeface="Berthold Block"/>
                <a:cs typeface="Berthold Block"/>
                <a:sym typeface="Berthold Block"/>
              </a:rPr>
              <a:t>1</a:t>
            </a:r>
          </a:p>
        </p:txBody>
      </p:sp>
      <p:sp>
        <p:nvSpPr>
          <p:cNvPr id="73" name="TextBox 73"/>
          <p:cNvSpPr txBox="1"/>
          <p:nvPr/>
        </p:nvSpPr>
        <p:spPr>
          <a:xfrm>
            <a:off x="182384" y="6180893"/>
            <a:ext cx="1293739" cy="1218667"/>
          </a:xfrm>
          <a:prstGeom prst="rect">
            <a:avLst/>
          </a:prstGeom>
        </p:spPr>
        <p:txBody>
          <a:bodyPr lIns="0" tIns="0" rIns="0" bIns="0" rtlCol="0" anchor="t">
            <a:spAutoFit/>
          </a:bodyPr>
          <a:lstStyle/>
          <a:p>
            <a:pPr algn="ctr">
              <a:lnSpc>
                <a:spcPts val="9509"/>
              </a:lnSpc>
            </a:pPr>
            <a:r>
              <a:rPr lang="en-US" sz="9509" dirty="0">
                <a:solidFill>
                  <a:srgbClr val="FFFFFF"/>
                </a:solidFill>
                <a:latin typeface="Berthold Block"/>
                <a:ea typeface="Berthold Block"/>
                <a:cs typeface="Berthold Block"/>
                <a:sym typeface="Berthold Block"/>
              </a:rPr>
              <a:t>2</a:t>
            </a:r>
          </a:p>
        </p:txBody>
      </p:sp>
      <p:sp>
        <p:nvSpPr>
          <p:cNvPr id="74" name="TextBox 74"/>
          <p:cNvSpPr txBox="1"/>
          <p:nvPr/>
        </p:nvSpPr>
        <p:spPr>
          <a:xfrm>
            <a:off x="344026" y="9255777"/>
            <a:ext cx="1169222" cy="1116331"/>
          </a:xfrm>
          <a:prstGeom prst="rect">
            <a:avLst/>
          </a:prstGeom>
        </p:spPr>
        <p:txBody>
          <a:bodyPr lIns="0" tIns="0" rIns="0" bIns="0" rtlCol="0" anchor="t">
            <a:spAutoFit/>
          </a:bodyPr>
          <a:lstStyle/>
          <a:p>
            <a:pPr algn="ctr">
              <a:lnSpc>
                <a:spcPts val="8717"/>
              </a:lnSpc>
            </a:pPr>
            <a:r>
              <a:rPr lang="en-US" sz="8717" dirty="0">
                <a:solidFill>
                  <a:srgbClr val="FFFFFF"/>
                </a:solidFill>
                <a:latin typeface="Berthold Block"/>
                <a:ea typeface="Berthold Block"/>
                <a:cs typeface="Berthold Block"/>
                <a:sym typeface="Berthold Block"/>
              </a:rPr>
              <a:t>3</a:t>
            </a:r>
          </a:p>
        </p:txBody>
      </p:sp>
      <p:sp>
        <p:nvSpPr>
          <p:cNvPr id="75" name="TextBox 75"/>
          <p:cNvSpPr txBox="1"/>
          <p:nvPr/>
        </p:nvSpPr>
        <p:spPr>
          <a:xfrm>
            <a:off x="283178" y="12359609"/>
            <a:ext cx="1253217" cy="924740"/>
          </a:xfrm>
          <a:prstGeom prst="rect">
            <a:avLst/>
          </a:prstGeom>
        </p:spPr>
        <p:txBody>
          <a:bodyPr wrap="square" lIns="0" tIns="0" rIns="0" bIns="0" rtlCol="0" anchor="t">
            <a:spAutoFit/>
          </a:bodyPr>
          <a:lstStyle/>
          <a:p>
            <a:pPr algn="ctr">
              <a:lnSpc>
                <a:spcPts val="7241"/>
              </a:lnSpc>
            </a:pPr>
            <a:r>
              <a:rPr lang="en-US" sz="7241" dirty="0">
                <a:solidFill>
                  <a:srgbClr val="FFFFFF"/>
                </a:solidFill>
                <a:latin typeface="Berthold Block"/>
                <a:ea typeface="Berthold Block"/>
                <a:cs typeface="Berthold Block"/>
                <a:sym typeface="Berthold Block"/>
              </a:rPr>
              <a:t>4</a:t>
            </a:r>
          </a:p>
        </p:txBody>
      </p:sp>
      <p:sp>
        <p:nvSpPr>
          <p:cNvPr id="76" name="TextBox 76"/>
          <p:cNvSpPr txBox="1"/>
          <p:nvPr/>
        </p:nvSpPr>
        <p:spPr>
          <a:xfrm>
            <a:off x="2091923" y="2429171"/>
            <a:ext cx="11737583" cy="2714654"/>
          </a:xfrm>
          <a:prstGeom prst="rect">
            <a:avLst/>
          </a:prstGeom>
        </p:spPr>
        <p:txBody>
          <a:bodyPr wrap="square" lIns="0" tIns="0" rIns="0" bIns="0" rtlCol="0" anchor="t">
            <a:spAutoFit/>
          </a:bodyPr>
          <a:lstStyle/>
          <a:p>
            <a:pPr algn="just">
              <a:lnSpc>
                <a:spcPct val="150000"/>
              </a:lnSpc>
            </a:pPr>
            <a:r>
              <a:rPr lang="en-GB" sz="2000" b="1" dirty="0">
                <a:solidFill>
                  <a:schemeClr val="bg1"/>
                </a:solidFill>
                <a:latin typeface="Times New Roman" panose="02020603050405020304" pitchFamily="18" charset="0"/>
                <a:cs typeface="Times New Roman" panose="02020603050405020304" pitchFamily="18" charset="0"/>
              </a:rPr>
              <a:t>Innovative and entrepreneurial behaviour are crucial for firms to stay competitive to cope with these rapidly changing environments. In the international home-furnishing retailer IKEA having more than 460 stores operating in more than 60 countries (IKEA, 2004). IKEA was created in 1943, and is famous for its flatpack furniture concept and inexpensive styling and has achieved retail sales of 47.6 billion euro (IKEA, 2024). Its competitiveness and global importance have been supported by its strategic retention on democratic design, inexpensive, as well as sustainable.</a:t>
            </a:r>
            <a:endParaRPr lang="en-IN" sz="2000" b="1" dirty="0">
              <a:solidFill>
                <a:schemeClr val="bg1"/>
              </a:solidFill>
              <a:latin typeface="Times New Roman" panose="02020603050405020304" pitchFamily="18" charset="0"/>
              <a:cs typeface="Times New Roman" panose="02020603050405020304" pitchFamily="18" charset="0"/>
            </a:endParaRPr>
          </a:p>
        </p:txBody>
      </p:sp>
      <p:sp>
        <p:nvSpPr>
          <p:cNvPr id="89" name="TextBox 88">
            <a:extLst>
              <a:ext uri="{FF2B5EF4-FFF2-40B4-BE49-F238E27FC236}">
                <a16:creationId xmlns:a16="http://schemas.microsoft.com/office/drawing/2014/main" xmlns="" id="{CCE951BF-4E02-8F56-733E-BD3199D9A2DD}"/>
              </a:ext>
            </a:extLst>
          </p:cNvPr>
          <p:cNvSpPr txBox="1"/>
          <p:nvPr/>
        </p:nvSpPr>
        <p:spPr>
          <a:xfrm>
            <a:off x="5078022" y="1984675"/>
            <a:ext cx="6133026" cy="438262"/>
          </a:xfrm>
          <a:prstGeom prst="rect">
            <a:avLst/>
          </a:prstGeom>
          <a:noFill/>
        </p:spPr>
        <p:txBody>
          <a:bodyPr wrap="square">
            <a:spAutoFit/>
          </a:bodyPr>
          <a:lstStyle/>
          <a:p>
            <a:pPr algn="ctr"/>
            <a:r>
              <a:rPr lang="en-GB" sz="2248" b="1" u="sng" dirty="0">
                <a:solidFill>
                  <a:schemeClr val="bg1"/>
                </a:solidFill>
                <a:latin typeface="Times New Roman" panose="02020603050405020304" pitchFamily="18" charset="0"/>
                <a:ea typeface="Times New Roman" panose="02020603050405020304" pitchFamily="18" charset="0"/>
              </a:rPr>
              <a:t>About IKEA overview </a:t>
            </a:r>
            <a:endParaRPr lang="en-IN" sz="2248" b="1" u="sng" dirty="0">
              <a:solidFill>
                <a:schemeClr val="bg1"/>
              </a:solidFill>
            </a:endParaRPr>
          </a:p>
        </p:txBody>
      </p:sp>
      <p:sp>
        <p:nvSpPr>
          <p:cNvPr id="91" name="TextBox 90">
            <a:extLst>
              <a:ext uri="{FF2B5EF4-FFF2-40B4-BE49-F238E27FC236}">
                <a16:creationId xmlns:a16="http://schemas.microsoft.com/office/drawing/2014/main" xmlns="" id="{68C04925-BCDF-808C-6B34-E50DC8DA40AD}"/>
              </a:ext>
            </a:extLst>
          </p:cNvPr>
          <p:cNvSpPr txBox="1"/>
          <p:nvPr/>
        </p:nvSpPr>
        <p:spPr>
          <a:xfrm>
            <a:off x="2083509" y="5465004"/>
            <a:ext cx="11801471" cy="2437655"/>
          </a:xfrm>
          <a:prstGeom prst="rect">
            <a:avLst/>
          </a:prstGeom>
          <a:noFill/>
        </p:spPr>
        <p:txBody>
          <a:bodyPr wrap="square">
            <a:spAutoFit/>
          </a:bodyPr>
          <a:lstStyle/>
          <a:p>
            <a:pPr algn="ctr">
              <a:lnSpc>
                <a:spcPct val="150000"/>
              </a:lnSpc>
              <a:buNone/>
            </a:pPr>
            <a:r>
              <a:rPr lang="en-GB" sz="2400" b="1" u="sng" dirty="0">
                <a:solidFill>
                  <a:schemeClr val="bg1"/>
                </a:solidFill>
                <a:effectLst/>
                <a:latin typeface="Times New Roman" panose="02020603050405020304" pitchFamily="18" charset="0"/>
              </a:rPr>
              <a:t>Sustainable Requirement and Purpose of the Brand Extension </a:t>
            </a:r>
            <a:endParaRPr lang="en-IN" sz="2400" b="1" u="sng" dirty="0">
              <a:solidFill>
                <a:schemeClr val="bg1"/>
              </a:solidFill>
              <a:effectLst/>
              <a:latin typeface="Times New Roman" panose="02020603050405020304" pitchFamily="18" charset="0"/>
            </a:endParaRPr>
          </a:p>
          <a:p>
            <a:pPr algn="just">
              <a:lnSpc>
                <a:spcPct val="150000"/>
              </a:lnSpc>
              <a:buNone/>
            </a:pPr>
            <a:r>
              <a:rPr lang="en-GB" sz="2000" b="1" dirty="0">
                <a:solidFill>
                  <a:schemeClr val="bg1"/>
                </a:solidFill>
                <a:effectLst/>
                <a:latin typeface="Times New Roman" panose="02020603050405020304" pitchFamily="18" charset="0"/>
                <a:ea typeface="Times New Roman" panose="02020603050405020304" pitchFamily="18" charset="0"/>
              </a:rPr>
              <a:t>Although there has been a big shift toward renewable materials and circular design, furniture waste remains a big issue. Americans throw away more than 12 million tons of furniture each year (Marquis, 2025). Circular Living provides a solution to this issue by lengthening the lifespan of products through rentals, repair, refurbishment and resale, thus creating long term new business opportunities</a:t>
            </a:r>
            <a:r>
              <a:rPr lang="en-GB" sz="1200" b="1" dirty="0">
                <a:solidFill>
                  <a:schemeClr val="bg1"/>
                </a:solidFill>
                <a:effectLst/>
                <a:latin typeface="Times New Roman" panose="02020603050405020304" pitchFamily="18" charset="0"/>
                <a:ea typeface="Times New Roman" panose="02020603050405020304" pitchFamily="18" charset="0"/>
              </a:rPr>
              <a:t>.</a:t>
            </a:r>
            <a:endParaRPr lang="en-IN" sz="1200" b="1" dirty="0">
              <a:solidFill>
                <a:schemeClr val="bg1"/>
              </a:solidFill>
              <a:effectLst/>
              <a:latin typeface="Times New Roman" panose="02020603050405020304" pitchFamily="18" charset="0"/>
              <a:ea typeface="Times New Roman" panose="02020603050405020304" pitchFamily="18" charset="0"/>
            </a:endParaRPr>
          </a:p>
        </p:txBody>
      </p:sp>
      <p:sp>
        <p:nvSpPr>
          <p:cNvPr id="93" name="TextBox 92">
            <a:extLst>
              <a:ext uri="{FF2B5EF4-FFF2-40B4-BE49-F238E27FC236}">
                <a16:creationId xmlns:a16="http://schemas.microsoft.com/office/drawing/2014/main" xmlns="" id="{4E5FA4E1-D172-F184-DCB3-52E82E78783E}"/>
              </a:ext>
            </a:extLst>
          </p:cNvPr>
          <p:cNvSpPr txBox="1"/>
          <p:nvPr/>
        </p:nvSpPr>
        <p:spPr>
          <a:xfrm>
            <a:off x="2018825" y="8271068"/>
            <a:ext cx="11970055" cy="2899320"/>
          </a:xfrm>
          <a:prstGeom prst="rect">
            <a:avLst/>
          </a:prstGeom>
          <a:noFill/>
        </p:spPr>
        <p:txBody>
          <a:bodyPr wrap="square">
            <a:spAutoFit/>
          </a:bodyPr>
          <a:lstStyle/>
          <a:p>
            <a:pPr algn="ctr">
              <a:lnSpc>
                <a:spcPct val="150000"/>
              </a:lnSpc>
              <a:buNone/>
            </a:pPr>
            <a:r>
              <a:rPr lang="en-GB" sz="2400" b="1" u="sng" dirty="0">
                <a:solidFill>
                  <a:schemeClr val="bg1"/>
                </a:solidFill>
                <a:effectLst/>
                <a:latin typeface="Times New Roman" panose="02020603050405020304" pitchFamily="18" charset="0"/>
              </a:rPr>
              <a:t>IKEA Circular Living: the proposed brand extension</a:t>
            </a:r>
            <a:endParaRPr lang="en-IN" sz="2400" b="1" u="sng" dirty="0">
              <a:solidFill>
                <a:schemeClr val="bg1"/>
              </a:solidFill>
              <a:effectLst/>
              <a:latin typeface="Times New Roman" panose="02020603050405020304" pitchFamily="18" charset="0"/>
            </a:endParaRPr>
          </a:p>
          <a:p>
            <a:pPr algn="just">
              <a:lnSpc>
                <a:spcPct val="150000"/>
              </a:lnSpc>
              <a:buNone/>
            </a:pPr>
            <a:r>
              <a:rPr lang="en-GB" sz="2000" b="1" dirty="0">
                <a:solidFill>
                  <a:schemeClr val="bg1"/>
                </a:solidFill>
                <a:effectLst/>
                <a:latin typeface="Times New Roman" panose="02020603050405020304" pitchFamily="18" charset="0"/>
                <a:ea typeface="Times New Roman" panose="02020603050405020304" pitchFamily="18" charset="0"/>
              </a:rPr>
              <a:t>IKEA Circular Living is a subscription scheme furniture and intends to be 100% circular by 2030 (IKEA, 2025). The scheme allows customers to lease, care for, swap and send back their furniture to IKEA. Returned items are repaired (as necessary), refurbished and resold to recreate a closed loop (IKEA, 2025). Digital product passports and QR codes are used to supply lifecycle information and promote a circular approach and promoting sustainability.</a:t>
            </a:r>
            <a:endParaRPr lang="en-IN" sz="2000" b="1" dirty="0">
              <a:solidFill>
                <a:schemeClr val="bg1"/>
              </a:solidFill>
              <a:effectLst/>
              <a:latin typeface="Times New Roman" panose="02020603050405020304" pitchFamily="18" charset="0"/>
              <a:ea typeface="Times New Roman" panose="02020603050405020304" pitchFamily="18" charset="0"/>
            </a:endParaRPr>
          </a:p>
        </p:txBody>
      </p:sp>
      <p:sp>
        <p:nvSpPr>
          <p:cNvPr id="95" name="TextBox 94">
            <a:extLst>
              <a:ext uri="{FF2B5EF4-FFF2-40B4-BE49-F238E27FC236}">
                <a16:creationId xmlns:a16="http://schemas.microsoft.com/office/drawing/2014/main" xmlns="" id="{105A1436-15FD-FF90-785A-61659997CDD3}"/>
              </a:ext>
            </a:extLst>
          </p:cNvPr>
          <p:cNvSpPr txBox="1"/>
          <p:nvPr/>
        </p:nvSpPr>
        <p:spPr>
          <a:xfrm>
            <a:off x="2055373" y="11511916"/>
            <a:ext cx="11896957" cy="3360985"/>
          </a:xfrm>
          <a:prstGeom prst="rect">
            <a:avLst/>
          </a:prstGeom>
          <a:noFill/>
        </p:spPr>
        <p:txBody>
          <a:bodyPr wrap="square">
            <a:spAutoFit/>
          </a:bodyPr>
          <a:lstStyle/>
          <a:p>
            <a:pPr algn="ctr">
              <a:lnSpc>
                <a:spcPct val="150000"/>
              </a:lnSpc>
              <a:buNone/>
            </a:pPr>
            <a:r>
              <a:rPr lang="en-GB" sz="2400" b="1" u="sng" dirty="0">
                <a:solidFill>
                  <a:schemeClr val="bg1"/>
                </a:solidFill>
                <a:effectLst/>
                <a:latin typeface="Times New Roman" panose="02020603050405020304" pitchFamily="18" charset="0"/>
              </a:rPr>
              <a:t>Market appeal and sustainability alignment </a:t>
            </a:r>
            <a:endParaRPr lang="en-IN" sz="2400" b="1" u="sng" dirty="0">
              <a:solidFill>
                <a:schemeClr val="bg1"/>
              </a:solidFill>
              <a:effectLst/>
              <a:latin typeface="Times New Roman" panose="02020603050405020304" pitchFamily="18" charset="0"/>
            </a:endParaRPr>
          </a:p>
          <a:p>
            <a:pPr algn="just">
              <a:lnSpc>
                <a:spcPct val="150000"/>
              </a:lnSpc>
              <a:buNone/>
            </a:pPr>
            <a:r>
              <a:rPr lang="en-GB" sz="2000" b="1" dirty="0">
                <a:solidFill>
                  <a:schemeClr val="bg1"/>
                </a:solidFill>
                <a:effectLst/>
                <a:latin typeface="Times New Roman" panose="02020603050405020304" pitchFamily="18" charset="0"/>
                <a:ea typeface="Times New Roman" panose="02020603050405020304" pitchFamily="18" charset="0"/>
              </a:rPr>
              <a:t>The extension meets the increasing need of consumers for flexible ownership and sustainable approach to life for a new lifestyle especially among residents in cities among younger generation. As an investment perspective, the subscription revenue will enable the long-term profitability and ESG indicator to be improved (</a:t>
            </a:r>
            <a:r>
              <a:rPr lang="en-GB" sz="2000" b="1" dirty="0" err="1">
                <a:solidFill>
                  <a:schemeClr val="bg1"/>
                </a:solidFill>
                <a:effectLst/>
                <a:latin typeface="Times New Roman" panose="02020603050405020304" pitchFamily="18" charset="0"/>
                <a:ea typeface="Times New Roman" panose="02020603050405020304" pitchFamily="18" charset="0"/>
              </a:rPr>
              <a:t>Aydogmus</a:t>
            </a:r>
            <a:r>
              <a:rPr lang="en-GB" sz="2000" b="1" dirty="0">
                <a:solidFill>
                  <a:schemeClr val="bg1"/>
                </a:solidFill>
                <a:effectLst/>
                <a:latin typeface="Times New Roman" panose="02020603050405020304" pitchFamily="18" charset="0"/>
                <a:ea typeface="Times New Roman" panose="02020603050405020304" pitchFamily="18" charset="0"/>
              </a:rPr>
              <a:t>, Gulay and Ergun, 2022). Besides, the new extension promotes more applying of IKEA circular economy concept and supports achieving UN SDG 12 (Responsible Consumption and Production) and SDG 13.</a:t>
            </a:r>
            <a:endParaRPr lang="en-IN" sz="2000" b="1" dirty="0">
              <a:solidFill>
                <a:schemeClr val="bg1"/>
              </a:solidFill>
              <a:effectLst/>
              <a:latin typeface="Times New Roman" panose="02020603050405020304" pitchFamily="18" charset="0"/>
              <a:ea typeface="Times New Roman" panose="02020603050405020304" pitchFamily="18" charset="0"/>
            </a:endParaRPr>
          </a:p>
        </p:txBody>
      </p:sp>
      <p:sp>
        <p:nvSpPr>
          <p:cNvPr id="98" name="TextBox 97">
            <a:extLst>
              <a:ext uri="{FF2B5EF4-FFF2-40B4-BE49-F238E27FC236}">
                <a16:creationId xmlns:a16="http://schemas.microsoft.com/office/drawing/2014/main" xmlns="" id="{1A747807-9687-8D0E-4223-33996F03ECB2}"/>
              </a:ext>
            </a:extLst>
          </p:cNvPr>
          <p:cNvSpPr txBox="1"/>
          <p:nvPr/>
        </p:nvSpPr>
        <p:spPr>
          <a:xfrm>
            <a:off x="283178" y="15351581"/>
            <a:ext cx="13927328" cy="2275110"/>
          </a:xfrm>
          <a:prstGeom prst="rect">
            <a:avLst/>
          </a:prstGeom>
          <a:noFill/>
        </p:spPr>
        <p:txBody>
          <a:bodyPr wrap="square">
            <a:spAutoFit/>
          </a:bodyPr>
          <a:lstStyle/>
          <a:p>
            <a:pPr algn="ctr">
              <a:lnSpc>
                <a:spcPct val="150000"/>
              </a:lnSpc>
              <a:buNone/>
            </a:pPr>
            <a:r>
              <a:rPr lang="en-GB" sz="2400" b="1" kern="0" dirty="0">
                <a:solidFill>
                  <a:schemeClr val="bg1"/>
                </a:solidFill>
                <a:effectLst/>
                <a:latin typeface="Times New Roman" panose="02020603050405020304" pitchFamily="18" charset="0"/>
              </a:rPr>
              <a:t>Reference</a:t>
            </a:r>
            <a:r>
              <a:rPr lang="en-GB" sz="1400" b="1" kern="0" dirty="0">
                <a:solidFill>
                  <a:schemeClr val="bg1"/>
                </a:solidFill>
                <a:effectLst/>
                <a:latin typeface="Times New Roman" panose="02020603050405020304" pitchFamily="18" charset="0"/>
              </a:rPr>
              <a:t>s</a:t>
            </a:r>
            <a:endParaRPr lang="en-IN" sz="1400" b="1" kern="0" dirty="0">
              <a:solidFill>
                <a:schemeClr val="bg1"/>
              </a:solidFill>
              <a:effectLst/>
              <a:latin typeface="Times New Roman" panose="02020603050405020304" pitchFamily="18" charset="0"/>
            </a:endParaRPr>
          </a:p>
          <a:p>
            <a:pPr marL="171450" indent="-171450" algn="just">
              <a:lnSpc>
                <a:spcPct val="150000"/>
              </a:lnSpc>
              <a:buFont typeface="Wingdings" panose="05000000000000000000" pitchFamily="2" charset="2"/>
              <a:buChar char="q"/>
            </a:pPr>
            <a:r>
              <a:rPr lang="en-GB" sz="1200" dirty="0" err="1">
                <a:solidFill>
                  <a:schemeClr val="bg1"/>
                </a:solidFill>
                <a:effectLst/>
                <a:latin typeface="Times New Roman" panose="02020603050405020304" pitchFamily="18" charset="0"/>
                <a:ea typeface="Times New Roman" panose="02020603050405020304" pitchFamily="18" charset="0"/>
              </a:rPr>
              <a:t>Aydogmus</a:t>
            </a:r>
            <a:r>
              <a:rPr lang="en-GB" sz="1200" dirty="0">
                <a:solidFill>
                  <a:schemeClr val="bg1"/>
                </a:solidFill>
                <a:effectLst/>
                <a:latin typeface="Times New Roman" panose="02020603050405020304" pitchFamily="18" charset="0"/>
                <a:ea typeface="Times New Roman" panose="02020603050405020304" pitchFamily="18" charset="0"/>
              </a:rPr>
              <a:t>, M., Gulay, G. and Ergun, K. (2022) ‘Impact of ESG performance on firm value and profitability’, </a:t>
            </a:r>
            <a:r>
              <a:rPr lang="en-GB" sz="1200" i="1" dirty="0">
                <a:solidFill>
                  <a:schemeClr val="bg1"/>
                </a:solidFill>
                <a:effectLst/>
                <a:latin typeface="Times New Roman" panose="02020603050405020304" pitchFamily="18" charset="0"/>
                <a:ea typeface="Times New Roman" panose="02020603050405020304" pitchFamily="18" charset="0"/>
              </a:rPr>
              <a:t>Borsa Istanbul Review</a:t>
            </a:r>
            <a:r>
              <a:rPr lang="en-GB" sz="1200" dirty="0">
                <a:solidFill>
                  <a:schemeClr val="bg1"/>
                </a:solidFill>
                <a:effectLst/>
                <a:latin typeface="Times New Roman" panose="02020603050405020304" pitchFamily="18" charset="0"/>
                <a:ea typeface="Times New Roman" panose="02020603050405020304" pitchFamily="18" charset="0"/>
              </a:rPr>
              <a:t>, 22(2), pp.S119-S127.Available at: </a:t>
            </a:r>
            <a:r>
              <a:rPr lang="en-GB" sz="1200" dirty="0">
                <a:solidFill>
                  <a:schemeClr val="bg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xmlns="" val="tx"/>
                    </a:ext>
                  </a:extLst>
                </a:hlinkClick>
              </a:rPr>
              <a:t>https://doi.org/10.1016/j.bir.2022.11.006</a:t>
            </a:r>
            <a:endParaRPr lang="en-IN" sz="12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buFont typeface="Wingdings" panose="05000000000000000000" pitchFamily="2" charset="2"/>
              <a:buChar char="q"/>
            </a:pPr>
            <a:r>
              <a:rPr lang="en-GB" sz="1200" dirty="0">
                <a:solidFill>
                  <a:schemeClr val="bg1"/>
                </a:solidFill>
                <a:effectLst/>
                <a:latin typeface="Times New Roman" panose="02020603050405020304" pitchFamily="18" charset="0"/>
                <a:ea typeface="Times New Roman" panose="02020603050405020304" pitchFamily="18" charset="0"/>
              </a:rPr>
              <a:t>IKEA (2024) About IKEA. Available at: </a:t>
            </a:r>
            <a:r>
              <a:rPr lang="en-GB" sz="1200" dirty="0">
                <a:solidFill>
                  <a:schemeClr val="bg1"/>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xmlns="" val="tx"/>
                    </a:ext>
                  </a:extLst>
                </a:hlinkClick>
              </a:rPr>
              <a:t>https://www.ikea.com/in/en/this-is-ikea/about-us</a:t>
            </a:r>
            <a:r>
              <a:rPr lang="en-GB" sz="1200" dirty="0">
                <a:solidFill>
                  <a:schemeClr val="bg1"/>
                </a:solidFill>
                <a:effectLst/>
                <a:latin typeface="Times New Roman" panose="02020603050405020304" pitchFamily="18" charset="0"/>
                <a:ea typeface="Times New Roman" panose="02020603050405020304" pitchFamily="18" charset="0"/>
              </a:rPr>
              <a:t> (Accessed: 30 July 2026).</a:t>
            </a:r>
            <a:endParaRPr lang="en-IN" sz="12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buFont typeface="Wingdings" panose="05000000000000000000" pitchFamily="2" charset="2"/>
              <a:buChar char="q"/>
            </a:pPr>
            <a:r>
              <a:rPr lang="en-GB" sz="1200" dirty="0">
                <a:solidFill>
                  <a:schemeClr val="bg1"/>
                </a:solidFill>
                <a:effectLst/>
                <a:latin typeface="Times New Roman" panose="02020603050405020304" pitchFamily="18" charset="0"/>
                <a:ea typeface="Times New Roman" panose="02020603050405020304" pitchFamily="18" charset="0"/>
              </a:rPr>
              <a:t>IKEA (2025) </a:t>
            </a:r>
            <a:r>
              <a:rPr lang="en-GB" sz="1200" i="1" dirty="0">
                <a:solidFill>
                  <a:schemeClr val="bg1"/>
                </a:solidFill>
                <a:effectLst/>
                <a:latin typeface="Times New Roman" panose="02020603050405020304" pitchFamily="18" charset="0"/>
                <a:ea typeface="Times New Roman" panose="02020603050405020304" pitchFamily="18" charset="0"/>
              </a:rPr>
              <a:t>Going Circular: A Future with Zero Waste</a:t>
            </a:r>
            <a:r>
              <a:rPr lang="en-GB" sz="1200" dirty="0">
                <a:solidFill>
                  <a:schemeClr val="bg1"/>
                </a:solidFill>
                <a:effectLst/>
                <a:latin typeface="Times New Roman" panose="02020603050405020304" pitchFamily="18" charset="0"/>
                <a:ea typeface="Times New Roman" panose="02020603050405020304" pitchFamily="18" charset="0"/>
              </a:rPr>
              <a:t>. Available at: </a:t>
            </a:r>
            <a:r>
              <a:rPr lang="en-GB" sz="1200" dirty="0">
                <a:solidFill>
                  <a:schemeClr val="bg1"/>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xmlns="" val="tx"/>
                    </a:ext>
                  </a:extLst>
                </a:hlinkClick>
              </a:rPr>
              <a:t>https://www.ikea.com/in/en/this-is-ikea/sustainable-everyday/a-circular-ikea-making-the-things-we-love-last-longer-pub9750dd90/</a:t>
            </a:r>
            <a:r>
              <a:rPr lang="en-GB" sz="1200" dirty="0">
                <a:solidFill>
                  <a:schemeClr val="bg1"/>
                </a:solidFill>
                <a:effectLst/>
                <a:latin typeface="Times New Roman" panose="02020603050405020304" pitchFamily="18" charset="0"/>
                <a:ea typeface="Times New Roman" panose="02020603050405020304" pitchFamily="18" charset="0"/>
              </a:rPr>
              <a:t> (Accessed: 30 July 2026).</a:t>
            </a:r>
            <a:endParaRPr lang="en-IN" sz="1200" dirty="0">
              <a:solidFill>
                <a:schemeClr val="bg1"/>
              </a:solidFill>
              <a:effectLst/>
              <a:latin typeface="Times New Roman" panose="02020603050405020304" pitchFamily="18" charset="0"/>
              <a:ea typeface="Times New Roman" panose="02020603050405020304" pitchFamily="18" charset="0"/>
            </a:endParaRPr>
          </a:p>
          <a:p>
            <a:pPr marL="171450" indent="-171450" algn="just">
              <a:lnSpc>
                <a:spcPct val="150000"/>
              </a:lnSpc>
              <a:buFont typeface="Wingdings" panose="05000000000000000000" pitchFamily="2" charset="2"/>
              <a:buChar char="q"/>
            </a:pPr>
            <a:r>
              <a:rPr lang="en-GB" sz="1200" dirty="0">
                <a:solidFill>
                  <a:schemeClr val="bg1"/>
                </a:solidFill>
                <a:effectLst/>
                <a:latin typeface="Times New Roman" panose="02020603050405020304" pitchFamily="18" charset="0"/>
                <a:ea typeface="Times New Roman" panose="02020603050405020304" pitchFamily="18" charset="0"/>
              </a:rPr>
              <a:t>Marquis, C. (2025) IKEA’s circular economy: Redefining sustainability in the furniture industry. </a:t>
            </a:r>
            <a:r>
              <a:rPr lang="en-GB" sz="1200" i="1" dirty="0">
                <a:solidFill>
                  <a:schemeClr val="bg1"/>
                </a:solidFill>
                <a:effectLst/>
                <a:latin typeface="Times New Roman" panose="02020603050405020304" pitchFamily="18" charset="0"/>
                <a:ea typeface="Times New Roman" panose="02020603050405020304" pitchFamily="18" charset="0"/>
              </a:rPr>
              <a:t>Forbes</a:t>
            </a:r>
            <a:r>
              <a:rPr lang="en-GB" sz="1200" dirty="0">
                <a:solidFill>
                  <a:schemeClr val="bg1"/>
                </a:solidFill>
                <a:effectLst/>
                <a:latin typeface="Times New Roman" panose="02020603050405020304" pitchFamily="18" charset="0"/>
                <a:ea typeface="Times New Roman" panose="02020603050405020304" pitchFamily="18" charset="0"/>
              </a:rPr>
              <a:t>. Available at: </a:t>
            </a:r>
            <a:r>
              <a:rPr lang="en-GB" sz="1200" dirty="0">
                <a:solidFill>
                  <a:schemeClr val="bg1"/>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xmlns="" val="tx"/>
                    </a:ext>
                  </a:extLst>
                </a:hlinkClick>
              </a:rPr>
              <a:t>https://www.forbes.com/sites/christophermarquis/2025/01/14/ikeas-circular-economy-redefining-sustainability-in-the-furniture-industry/</a:t>
            </a:r>
            <a:r>
              <a:rPr lang="en-GB" sz="1200" dirty="0">
                <a:solidFill>
                  <a:schemeClr val="bg1"/>
                </a:solidFill>
                <a:effectLst/>
                <a:latin typeface="Times New Roman" panose="02020603050405020304" pitchFamily="18" charset="0"/>
                <a:ea typeface="Times New Roman" panose="02020603050405020304" pitchFamily="18" charset="0"/>
              </a:rPr>
              <a:t> (Accessed: 30 July 2026).</a:t>
            </a:r>
            <a:endParaRPr lang="en-IN" sz="1200" dirty="0">
              <a:solidFill>
                <a:schemeClr val="bg1"/>
              </a:solidFill>
              <a:effectLst/>
              <a:latin typeface="Times New Roman" panose="02020603050405020304" pitchFamily="18" charset="0"/>
              <a:ea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487</Words>
  <Application>Microsoft Office PowerPoint</Application>
  <PresentationFormat>Custom</PresentationFormat>
  <Paragraphs>18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Times New Roman</vt:lpstr>
      <vt:lpstr>Wingdings</vt:lpstr>
      <vt:lpstr>Arial</vt:lpstr>
      <vt:lpstr>Berthold Block</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 Habits Student Creation Poster in Green Illustrative Style</dc:title>
  <dc:creator>divyang kaklotar</dc:creator>
  <cp:lastModifiedBy>Microsoft account</cp:lastModifiedBy>
  <cp:revision>12</cp:revision>
  <dcterms:created xsi:type="dcterms:W3CDTF">2006-08-16T00:00:00Z</dcterms:created>
  <dcterms:modified xsi:type="dcterms:W3CDTF">2026-08-01T20:25:35Z</dcterms:modified>
  <dc:identifier>DAG7xIgI2IY</dc:identifier>
</cp:coreProperties>
</file>