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257" r:id="rId3"/>
    <p:sldId id="276" r:id="rId4"/>
    <p:sldId id="278" r:id="rId5"/>
    <p:sldId id="258" r:id="rId6"/>
    <p:sldId id="294" r:id="rId7"/>
    <p:sldId id="259" r:id="rId8"/>
    <p:sldId id="260" r:id="rId9"/>
    <p:sldId id="286" r:id="rId10"/>
    <p:sldId id="261" r:id="rId11"/>
    <p:sldId id="262" r:id="rId12"/>
    <p:sldId id="265" r:id="rId13"/>
    <p:sldId id="279" r:id="rId14"/>
    <p:sldId id="266" r:id="rId15"/>
    <p:sldId id="267" r:id="rId16"/>
    <p:sldId id="268" r:id="rId17"/>
    <p:sldId id="277" r:id="rId18"/>
    <p:sldId id="269" r:id="rId19"/>
    <p:sldId id="270" r:id="rId20"/>
    <p:sldId id="263" r:id="rId21"/>
    <p:sldId id="288" r:id="rId22"/>
    <p:sldId id="291" r:id="rId23"/>
    <p:sldId id="289" r:id="rId24"/>
    <p:sldId id="274" r:id="rId25"/>
    <p:sldId id="271" r:id="rId26"/>
    <p:sldId id="292" r:id="rId27"/>
    <p:sldId id="272" r:id="rId28"/>
    <p:sldId id="273" r:id="rId29"/>
    <p:sldId id="290" r:id="rId30"/>
    <p:sldId id="280" r:id="rId31"/>
    <p:sldId id="293" r:id="rId32"/>
    <p:sldId id="281"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EF31"/>
    <a:srgbClr val="FF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0" d="100"/>
          <a:sy n="60" d="100"/>
        </p:scale>
        <p:origin x="-786" y="-28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E85EB7-CB85-48C6-BD46-F16BF4A3163D}" type="datetimeFigureOut">
              <a:rPr lang="en-GB" smtClean="0"/>
              <a:pPr/>
              <a:t>02/03/2011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0AAEAF-3041-41C0-84BE-E4AA28C1FD2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300AAEAF-3041-41C0-84BE-E4AA28C1FD24}" type="slidenum">
              <a:rPr lang="en-GB" smtClean="0"/>
              <a:pPr/>
              <a:t>12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r>
            <a:br>
              <a:rPr lang="en-GB" dirty="0" smtClean="0"/>
            </a:br>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300AAEAF-3041-41C0-84BE-E4AA28C1FD24}" type="slidenum">
              <a:rPr lang="en-GB" smtClean="0"/>
              <a:pPr/>
              <a:t>13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0AAEAF-3041-41C0-84BE-E4AA28C1FD24}" type="slidenum">
              <a:rPr lang="en-GB" smtClean="0"/>
              <a:pPr/>
              <a:t>14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B6F92CE-9E26-4491-A547-7EC4AF0A1115}" type="slidenum">
              <a:rPr lang="en-US"/>
              <a:pPr/>
              <a:t>29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1FC84C0-9B7B-40E8-A2E3-151E29AD8C0B}"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1FC84C0-9B7B-40E8-A2E3-151E29AD8C0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19A738-7491-4A1B-8002-4E1EE6FBDE71}" type="datetimeFigureOut">
              <a:rPr lang="en-GB" smtClean="0"/>
              <a:pPr/>
              <a:t>02/03/2011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FC84C0-9B7B-40E8-A2E3-151E29AD8C0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2219A738-7491-4A1B-8002-4E1EE6FBDE71}" type="datetimeFigureOut">
              <a:rPr lang="en-GB" smtClean="0"/>
              <a:pPr/>
              <a:t>02/03/2011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1FC84C0-9B7B-40E8-A2E3-151E29AD8C0B}"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google.co.uk/imgres?imgurl=http://static.guim.co.uk/sys-images/Football/Pix/pictures/2009/4/30/1241094115358/BT-logo-001.jpg&amp;imgrefurl=http://www.guardian.co.uk/football/competition/2009/apr/30/tottenham-hotspur-manchestercity&amp;h=276&amp;w=460&amp;sz=7&amp;tbnid=4L5diBBmWI303M:&amp;tbnh=77&amp;tbnw=128&amp;prev=/images?q=bt+logo&amp;zoom=1&amp;q=bt+logo&amp;usg=__clizLnFqKLHmyHcXkInJhCiVfg4=&amp;sa=X&amp;ei=Cp7yTNL-MoO0hAfmleDwCw&amp;ved=0CB4Q9QEwAg" TargetMode="External"/><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www.google.co.uk/imgres?imgurl=http://www.24-7pressrelease.com/attachments/009/press_release_distribution_0091197_10311.jpg&amp;imgrefurl=http://www.24-7pressrelease.com/press-release/bt-business-reports-that-digital-stalking-turns-off-uk-business-91197.php&amp;h=285&amp;w=600&amp;sz=75&amp;tbnid=9wFhE87DoKL5cM:&amp;tbnh=64&amp;tbnw=135&amp;prev=/images?q=BT+logo&amp;zoom=1&amp;q=BT+logo&amp;usg=__n8q_5OShFEuYE61VlIyzS9556XQ=&amp;sa=X&amp;ei=T57yTOOrOZKHhQe9yf2gDA&amp;ved=0CBwQ9QEwAQ"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file:///E:\SBS%20final%20presn%20to%20CD\WMMC1.mp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Managing change </a:t>
            </a:r>
            <a:br>
              <a:rPr lang="en-GB" dirty="0" smtClean="0"/>
            </a:br>
            <a:r>
              <a:rPr lang="en-GB" dirty="0" smtClean="0"/>
              <a:t>in BT </a:t>
            </a:r>
            <a:endParaRPr lang="en-GB" dirty="0"/>
          </a:p>
        </p:txBody>
      </p:sp>
      <p:sp>
        <p:nvSpPr>
          <p:cNvPr id="3" name="Subtitle 2"/>
          <p:cNvSpPr>
            <a:spLocks noGrp="1"/>
          </p:cNvSpPr>
          <p:nvPr>
            <p:ph type="subTitle" idx="1"/>
          </p:nvPr>
        </p:nvSpPr>
        <p:spPr>
          <a:xfrm>
            <a:off x="1331640" y="3501008"/>
            <a:ext cx="6400800" cy="1752600"/>
          </a:xfrm>
        </p:spPr>
        <p:txBody>
          <a:bodyPr>
            <a:normAutofit/>
          </a:bodyPr>
          <a:lstStyle/>
          <a:p>
            <a:r>
              <a:rPr lang="en-GB" dirty="0" smtClean="0">
                <a:solidFill>
                  <a:schemeClr val="bg1"/>
                </a:solidFill>
              </a:rPr>
              <a:t>A personal perspective</a:t>
            </a:r>
          </a:p>
          <a:p>
            <a:r>
              <a:rPr lang="en-GB" dirty="0" smtClean="0">
                <a:solidFill>
                  <a:schemeClr val="bg1"/>
                </a:solidFill>
              </a:rPr>
              <a:t>Dave Healey </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History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solidFill>
                  <a:schemeClr val="bg1"/>
                </a:solidFill>
              </a:rPr>
              <a:t>First Degree in Electrical Engineering, Masters in Management, Chartered Engineer</a:t>
            </a:r>
          </a:p>
          <a:p>
            <a:r>
              <a:rPr lang="en-GB" dirty="0" smtClean="0">
                <a:solidFill>
                  <a:schemeClr val="bg1"/>
                </a:solidFill>
              </a:rPr>
              <a:t>Retired from BT in March 2010 (after 38 years)</a:t>
            </a:r>
          </a:p>
          <a:p>
            <a:r>
              <a:rPr lang="en-GB" dirty="0" smtClean="0">
                <a:solidFill>
                  <a:schemeClr val="bg1"/>
                </a:solidFill>
              </a:rPr>
              <a:t>Whole BT Career in Network Operations</a:t>
            </a:r>
          </a:p>
          <a:p>
            <a:r>
              <a:rPr lang="en-GB" dirty="0" smtClean="0">
                <a:solidFill>
                  <a:schemeClr val="bg1"/>
                </a:solidFill>
              </a:rPr>
              <a:t>More recently in BT Operate as Director of UK Network Management Operations (&gt; 2000 people) and Director of Executive Operations with additional responsibility for Transformation</a:t>
            </a:r>
          </a:p>
          <a:p>
            <a:r>
              <a:rPr lang="en-GB" dirty="0" smtClean="0">
                <a:solidFill>
                  <a:schemeClr val="bg1"/>
                </a:solidFill>
              </a:rPr>
              <a:t>Witnessed vast change in technology, process, people and culture</a:t>
            </a:r>
          </a:p>
          <a:p>
            <a:r>
              <a:rPr lang="en-GB" dirty="0" smtClean="0">
                <a:solidFill>
                  <a:schemeClr val="bg1"/>
                </a:solidFill>
              </a:rPr>
              <a:t>Still learning!</a:t>
            </a:r>
            <a:endParaRPr lang="en-GB" dirty="0">
              <a:solidFill>
                <a:schemeClr val="bg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solidFill>
                  <a:schemeClr val="bg1"/>
                </a:solidFill>
              </a:rPr>
              <a:t>Interactive</a:t>
            </a:r>
          </a:p>
          <a:p>
            <a:r>
              <a:rPr lang="en-GB" dirty="0" smtClean="0">
                <a:solidFill>
                  <a:schemeClr val="bg1"/>
                </a:solidFill>
              </a:rPr>
              <a:t>Thought provoking</a:t>
            </a:r>
          </a:p>
          <a:p>
            <a:r>
              <a:rPr lang="en-GB" dirty="0" smtClean="0">
                <a:solidFill>
                  <a:schemeClr val="bg1"/>
                </a:solidFill>
              </a:rPr>
              <a:t>Informative</a:t>
            </a:r>
          </a:p>
          <a:p>
            <a:r>
              <a:rPr lang="en-GB" dirty="0" smtClean="0">
                <a:solidFill>
                  <a:schemeClr val="bg1"/>
                </a:solidFill>
              </a:rPr>
              <a:t>Very practical!</a:t>
            </a:r>
          </a:p>
          <a:p>
            <a:r>
              <a:rPr lang="en-GB" dirty="0" smtClean="0">
                <a:solidFill>
                  <a:schemeClr val="bg1"/>
                </a:solidFill>
              </a:rPr>
              <a:t>My personal perspective</a:t>
            </a:r>
          </a:p>
          <a:p>
            <a:pPr>
              <a:buNone/>
            </a:pPr>
            <a:endParaRPr lang="en-GB"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a:t>
            </a:r>
            <a:endParaRPr lang="en-GB" dirty="0"/>
          </a:p>
        </p:txBody>
      </p:sp>
      <p:sp>
        <p:nvSpPr>
          <p:cNvPr id="3" name="Content Placeholder 2"/>
          <p:cNvSpPr>
            <a:spLocks noGrp="1"/>
          </p:cNvSpPr>
          <p:nvPr>
            <p:ph idx="1"/>
          </p:nvPr>
        </p:nvSpPr>
        <p:spPr>
          <a:xfrm>
            <a:off x="1187624" y="2564904"/>
            <a:ext cx="6336704" cy="1152128"/>
          </a:xfrm>
        </p:spPr>
        <p:txBody>
          <a:bodyPr>
            <a:normAutofit/>
          </a:bodyPr>
          <a:lstStyle/>
          <a:p>
            <a:pPr algn="ctr">
              <a:buNone/>
            </a:pPr>
            <a:r>
              <a:rPr lang="en-GB" sz="4000" dirty="0" smtClean="0">
                <a:solidFill>
                  <a:schemeClr val="bg1"/>
                </a:solidFill>
              </a:rPr>
              <a:t>Change- It’s personal</a:t>
            </a:r>
            <a:endParaRPr lang="en-GB" sz="4000" dirty="0">
              <a:solidFill>
                <a:schemeClr val="bg1"/>
              </a:solidFill>
            </a:endParaRPr>
          </a:p>
        </p:txBody>
      </p:sp>
      <p:pic>
        <p:nvPicPr>
          <p:cNvPr id="4100" name="Picture 4" descr="C:\Users\Dave\AppData\Local\Microsoft\Windows\Temporary Internet Files\Content.IE5\DKNLQJ4J\MC900078751[1].wmf"/>
          <p:cNvPicPr>
            <a:picLocks noChangeAspect="1" noChangeArrowheads="1"/>
          </p:cNvPicPr>
          <p:nvPr/>
        </p:nvPicPr>
        <p:blipFill>
          <a:blip r:embed="rId2" cstate="print"/>
          <a:srcRect/>
          <a:stretch>
            <a:fillRect/>
          </a:stretch>
        </p:blipFill>
        <p:spPr bwMode="auto">
          <a:xfrm>
            <a:off x="3635896" y="4149080"/>
            <a:ext cx="2088232" cy="1845761"/>
          </a:xfrm>
          <a:prstGeom prst="rect">
            <a:avLst/>
          </a:prstGeom>
          <a:noFill/>
        </p:spPr>
      </p:pic>
      <p:sp>
        <p:nvSpPr>
          <p:cNvPr id="8" name="Rounded Rectangular Callout 7"/>
          <p:cNvSpPr/>
          <p:nvPr/>
        </p:nvSpPr>
        <p:spPr>
          <a:xfrm>
            <a:off x="251520" y="6021288"/>
            <a:ext cx="1584176" cy="648072"/>
          </a:xfrm>
          <a:prstGeom prst="wedgeRoundRectCallout">
            <a:avLst>
              <a:gd name="adj1" fmla="val 64457"/>
              <a:gd name="adj2" fmla="val -21736"/>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BT 2010</a:t>
            </a:r>
            <a:endParaRPr lang="en-GB" dirty="0"/>
          </a:p>
        </p:txBody>
      </p:sp>
      <p:sp>
        <p:nvSpPr>
          <p:cNvPr id="3" name="Content Placeholder 2"/>
          <p:cNvSpPr>
            <a:spLocks noGrp="1"/>
          </p:cNvSpPr>
          <p:nvPr>
            <p:ph idx="1"/>
          </p:nvPr>
        </p:nvSpPr>
        <p:spPr/>
        <p:txBody>
          <a:bodyPr/>
          <a:lstStyle/>
          <a:p>
            <a:r>
              <a:rPr lang="en-GB" dirty="0" smtClean="0">
                <a:solidFill>
                  <a:schemeClr val="bg1"/>
                </a:solidFill>
              </a:rPr>
              <a:t>BT is one of the world’s leading communications services companies serving Customers in more than 170 countries</a:t>
            </a:r>
          </a:p>
          <a:p>
            <a:r>
              <a:rPr lang="en-GB" dirty="0" smtClean="0">
                <a:solidFill>
                  <a:schemeClr val="bg1"/>
                </a:solidFill>
              </a:rPr>
              <a:t>Main activities are the provision of fixed lines, broadband, mobile and TV products &amp; services as well as networked IT services</a:t>
            </a:r>
          </a:p>
          <a:p>
            <a:r>
              <a:rPr lang="en-GB" dirty="0" smtClean="0">
                <a:solidFill>
                  <a:schemeClr val="bg1"/>
                </a:solidFill>
              </a:rPr>
              <a:t>In the UK BT provides access to its network for over 1000 Communications Providers</a:t>
            </a:r>
            <a:endParaRPr lang="en-GB" dirty="0">
              <a:solidFill>
                <a:schemeClr val="bg1"/>
              </a:solidFill>
            </a:endParaRPr>
          </a:p>
        </p:txBody>
      </p:sp>
      <p:pic>
        <p:nvPicPr>
          <p:cNvPr id="4" name="Picture 10"/>
          <p:cNvPicPr>
            <a:picLocks noChangeAspect="1" noChangeArrowheads="1"/>
          </p:cNvPicPr>
          <p:nvPr/>
        </p:nvPicPr>
        <p:blipFill>
          <a:blip r:embed="rId2" cstate="print"/>
          <a:srcRect/>
          <a:stretch>
            <a:fillRect/>
          </a:stretch>
        </p:blipFill>
        <p:spPr bwMode="auto">
          <a:xfrm>
            <a:off x="7740352" y="5805264"/>
            <a:ext cx="1224135" cy="7831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BT 2010 and beyond</a:t>
            </a:r>
            <a:endParaRPr lang="en-GB" dirty="0"/>
          </a:p>
        </p:txBody>
      </p:sp>
      <p:sp>
        <p:nvSpPr>
          <p:cNvPr id="3" name="Content Placeholder 2"/>
          <p:cNvSpPr>
            <a:spLocks noGrp="1"/>
          </p:cNvSpPr>
          <p:nvPr>
            <p:ph idx="1"/>
          </p:nvPr>
        </p:nvSpPr>
        <p:spPr/>
        <p:txBody>
          <a:bodyPr/>
          <a:lstStyle/>
          <a:p>
            <a:r>
              <a:rPr lang="en-GB" dirty="0" smtClean="0">
                <a:solidFill>
                  <a:schemeClr val="bg1"/>
                </a:solidFill>
              </a:rPr>
              <a:t>Customer Service Delivery</a:t>
            </a:r>
          </a:p>
          <a:p>
            <a:r>
              <a:rPr lang="en-GB" dirty="0" smtClean="0">
                <a:solidFill>
                  <a:schemeClr val="bg1"/>
                </a:solidFill>
              </a:rPr>
              <a:t>Cost Transformation</a:t>
            </a:r>
          </a:p>
          <a:p>
            <a:r>
              <a:rPr lang="en-GB" dirty="0" smtClean="0">
                <a:solidFill>
                  <a:schemeClr val="bg1"/>
                </a:solidFill>
              </a:rPr>
              <a:t>Investing for the future</a:t>
            </a:r>
            <a:endParaRPr lang="en-GB" dirty="0">
              <a:solidFill>
                <a:schemeClr val="bg1"/>
              </a:solidFill>
            </a:endParaRPr>
          </a:p>
        </p:txBody>
      </p:sp>
      <p:pic>
        <p:nvPicPr>
          <p:cNvPr id="4" name="Picture 10"/>
          <p:cNvPicPr>
            <a:picLocks noChangeAspect="1" noChangeArrowheads="1"/>
          </p:cNvPicPr>
          <p:nvPr/>
        </p:nvPicPr>
        <p:blipFill>
          <a:blip r:embed="rId2" cstate="print"/>
          <a:srcRect/>
          <a:stretch>
            <a:fillRect/>
          </a:stretch>
        </p:blipFill>
        <p:spPr bwMode="auto">
          <a:xfrm>
            <a:off x="7740352" y="5805264"/>
            <a:ext cx="1224135" cy="783142"/>
          </a:xfrm>
          <a:prstGeom prst="rect">
            <a:avLst/>
          </a:prstGeom>
          <a:noFill/>
          <a:ln w="9525">
            <a:noFill/>
            <a:miter lim="800000"/>
            <a:headEnd/>
            <a:tailEnd/>
          </a:ln>
        </p:spPr>
      </p:pic>
      <p:pic>
        <p:nvPicPr>
          <p:cNvPr id="1028" name="Picture 4" descr="C:\Users\Dave\AppData\Local\Microsoft\Windows\Temporary Internet Files\Content.IE5\IPX1ZT17\MM900283020[1].gif"/>
          <p:cNvPicPr>
            <a:picLocks noChangeAspect="1" noChangeArrowheads="1" noCrop="1"/>
          </p:cNvPicPr>
          <p:nvPr/>
        </p:nvPicPr>
        <p:blipFill>
          <a:blip r:embed="rId3" cstate="print"/>
          <a:srcRect/>
          <a:stretch>
            <a:fillRect/>
          </a:stretch>
        </p:blipFill>
        <p:spPr bwMode="auto">
          <a:xfrm>
            <a:off x="395536" y="4121696"/>
            <a:ext cx="2736304" cy="2736304"/>
          </a:xfrm>
          <a:prstGeom prst="rect">
            <a:avLst/>
          </a:prstGeom>
          <a:noFill/>
        </p:spPr>
      </p:pic>
      <p:sp>
        <p:nvSpPr>
          <p:cNvPr id="8" name="TextBox 7"/>
          <p:cNvSpPr txBox="1"/>
          <p:nvPr/>
        </p:nvSpPr>
        <p:spPr>
          <a:xfrm>
            <a:off x="971600" y="3933056"/>
            <a:ext cx="2592288" cy="369332"/>
          </a:xfrm>
          <a:prstGeom prst="rect">
            <a:avLst/>
          </a:prstGeom>
          <a:noFill/>
        </p:spPr>
        <p:txBody>
          <a:bodyPr wrap="square" rtlCol="0">
            <a:spAutoFit/>
          </a:bodyPr>
          <a:lstStyle/>
          <a:p>
            <a:r>
              <a:rPr lang="en-GB" b="1" dirty="0" smtClean="0">
                <a:solidFill>
                  <a:schemeClr val="bg1"/>
                </a:solidFill>
              </a:rPr>
              <a:t>Shareholder Value</a:t>
            </a:r>
            <a:endParaRPr lang="en-GB" b="1" dirty="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BT Outlook in 2011</a:t>
            </a:r>
            <a:endParaRPr lang="en-GB" dirty="0"/>
          </a:p>
        </p:txBody>
      </p:sp>
      <p:sp>
        <p:nvSpPr>
          <p:cNvPr id="3" name="Content Placeholder 2"/>
          <p:cNvSpPr>
            <a:spLocks noGrp="1"/>
          </p:cNvSpPr>
          <p:nvPr>
            <p:ph idx="1"/>
          </p:nvPr>
        </p:nvSpPr>
        <p:spPr/>
        <p:txBody>
          <a:bodyPr/>
          <a:lstStyle/>
          <a:p>
            <a:r>
              <a:rPr lang="en-GB" dirty="0" smtClean="0">
                <a:solidFill>
                  <a:schemeClr val="bg1"/>
                </a:solidFill>
              </a:rPr>
              <a:t>Revenue  £20bn</a:t>
            </a:r>
          </a:p>
          <a:p>
            <a:r>
              <a:rPr lang="en-GB" dirty="0" smtClean="0">
                <a:solidFill>
                  <a:schemeClr val="bg1"/>
                </a:solidFill>
              </a:rPr>
              <a:t>Operating Cost Savings  £900m (to £ 18bn)</a:t>
            </a:r>
          </a:p>
          <a:p>
            <a:r>
              <a:rPr lang="en-GB" dirty="0" smtClean="0">
                <a:solidFill>
                  <a:schemeClr val="bg1"/>
                </a:solidFill>
              </a:rPr>
              <a:t>Free Cash Flow £1.8bn</a:t>
            </a:r>
          </a:p>
          <a:p>
            <a:r>
              <a:rPr lang="en-GB" dirty="0" smtClean="0">
                <a:solidFill>
                  <a:schemeClr val="bg1"/>
                </a:solidFill>
              </a:rPr>
              <a:t>Capital Expenditure £2.6bn</a:t>
            </a:r>
          </a:p>
          <a:p>
            <a:r>
              <a:rPr lang="en-GB" dirty="0" smtClean="0">
                <a:solidFill>
                  <a:schemeClr val="bg1"/>
                </a:solidFill>
              </a:rPr>
              <a:t>Net Debt below £9bn</a:t>
            </a:r>
          </a:p>
          <a:p>
            <a:r>
              <a:rPr lang="en-GB" dirty="0" smtClean="0">
                <a:solidFill>
                  <a:schemeClr val="bg1"/>
                </a:solidFill>
              </a:rPr>
              <a:t>Number of Employees c 100,000</a:t>
            </a:r>
          </a:p>
          <a:p>
            <a:pPr>
              <a:buNone/>
            </a:pPr>
            <a:endParaRPr lang="en-GB" dirty="0"/>
          </a:p>
        </p:txBody>
      </p:sp>
      <p:pic>
        <p:nvPicPr>
          <p:cNvPr id="4" name="Picture 10"/>
          <p:cNvPicPr>
            <a:picLocks noChangeAspect="1" noChangeArrowheads="1"/>
          </p:cNvPicPr>
          <p:nvPr/>
        </p:nvPicPr>
        <p:blipFill>
          <a:blip r:embed="rId2" cstate="print"/>
          <a:srcRect/>
          <a:stretch>
            <a:fillRect/>
          </a:stretch>
        </p:blipFill>
        <p:spPr bwMode="auto">
          <a:xfrm>
            <a:off x="7740352" y="5805264"/>
            <a:ext cx="1224135" cy="7831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Continuous Change</a:t>
            </a:r>
            <a:endParaRPr lang="en-GB" dirty="0"/>
          </a:p>
        </p:txBody>
      </p:sp>
      <p:sp>
        <p:nvSpPr>
          <p:cNvPr id="3" name="Content Placeholder 2"/>
          <p:cNvSpPr>
            <a:spLocks noGrp="1"/>
          </p:cNvSpPr>
          <p:nvPr>
            <p:ph idx="1"/>
          </p:nvPr>
        </p:nvSpPr>
        <p:spPr/>
        <p:txBody>
          <a:bodyPr/>
          <a:lstStyle/>
          <a:p>
            <a:r>
              <a:rPr lang="en-GB" dirty="0" smtClean="0">
                <a:solidFill>
                  <a:schemeClr val="bg1"/>
                </a:solidFill>
              </a:rPr>
              <a:t>1846 ETC</a:t>
            </a:r>
          </a:p>
          <a:p>
            <a:r>
              <a:rPr lang="en-GB" dirty="0" smtClean="0">
                <a:solidFill>
                  <a:schemeClr val="bg1"/>
                </a:solidFill>
              </a:rPr>
              <a:t>1878 NTC</a:t>
            </a:r>
          </a:p>
          <a:p>
            <a:r>
              <a:rPr lang="en-GB" dirty="0" smtClean="0">
                <a:solidFill>
                  <a:schemeClr val="bg1"/>
                </a:solidFill>
              </a:rPr>
              <a:t>1896 GPO</a:t>
            </a:r>
          </a:p>
          <a:p>
            <a:r>
              <a:rPr lang="en-GB" dirty="0" smtClean="0">
                <a:solidFill>
                  <a:schemeClr val="bg1"/>
                </a:solidFill>
              </a:rPr>
              <a:t>1912 Monopoly Supplier</a:t>
            </a:r>
          </a:p>
          <a:p>
            <a:r>
              <a:rPr lang="en-GB" dirty="0" smtClean="0">
                <a:solidFill>
                  <a:schemeClr val="bg1"/>
                </a:solidFill>
              </a:rPr>
              <a:t>1969 PO Public Corporation</a:t>
            </a:r>
          </a:p>
          <a:p>
            <a:r>
              <a:rPr lang="en-GB" dirty="0" smtClean="0">
                <a:solidFill>
                  <a:schemeClr val="bg1"/>
                </a:solidFill>
              </a:rPr>
              <a:t>1980 British Telecom</a:t>
            </a:r>
          </a:p>
          <a:p>
            <a:r>
              <a:rPr lang="en-GB" dirty="0" smtClean="0">
                <a:solidFill>
                  <a:schemeClr val="bg1"/>
                </a:solidFill>
              </a:rPr>
              <a:t>1984 Privatisation</a:t>
            </a:r>
          </a:p>
          <a:p>
            <a:r>
              <a:rPr lang="en-GB" dirty="0" smtClean="0">
                <a:solidFill>
                  <a:schemeClr val="bg1"/>
                </a:solidFill>
              </a:rPr>
              <a:t>1991 BT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Oval 16"/>
          <p:cNvSpPr/>
          <p:nvPr/>
        </p:nvSpPr>
        <p:spPr>
          <a:xfrm>
            <a:off x="4499992" y="1268760"/>
            <a:ext cx="4644008" cy="2376264"/>
          </a:xfrm>
          <a:prstGeom prst="ellipse">
            <a:avLst/>
          </a:prstGeom>
          <a:solidFill>
            <a:schemeClr val="tx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2200" dirty="0" smtClean="0"/>
              <a:t>BT has successfully delivered every size of change from transforming the Company to minor procedural change</a:t>
            </a:r>
            <a:endParaRPr lang="en-GB" sz="2200" dirty="0"/>
          </a:p>
        </p:txBody>
      </p:sp>
      <p:cxnSp>
        <p:nvCxnSpPr>
          <p:cNvPr id="9" name="Straight Connector 8"/>
          <p:cNvCxnSpPr/>
          <p:nvPr/>
        </p:nvCxnSpPr>
        <p:spPr>
          <a:xfrm>
            <a:off x="1691680" y="2708920"/>
            <a:ext cx="4104456" cy="2664296"/>
          </a:xfrm>
          <a:prstGeom prst="line">
            <a:avLst/>
          </a:prstGeom>
        </p:spPr>
        <p:style>
          <a:lnRef idx="3">
            <a:schemeClr val="dk1"/>
          </a:lnRef>
          <a:fillRef idx="0">
            <a:schemeClr val="dk1"/>
          </a:fillRef>
          <a:effectRef idx="2">
            <a:schemeClr val="dk1"/>
          </a:effectRef>
          <a:fontRef idx="minor">
            <a:schemeClr val="tx1"/>
          </a:fontRef>
        </p:style>
      </p:cxnSp>
      <p:sp>
        <p:nvSpPr>
          <p:cNvPr id="2" name="Title 1"/>
          <p:cNvSpPr>
            <a:spLocks noGrp="1"/>
          </p:cNvSpPr>
          <p:nvPr>
            <p:ph type="title"/>
          </p:nvPr>
        </p:nvSpPr>
        <p:spPr/>
        <p:txBody>
          <a:bodyPr/>
          <a:lstStyle/>
          <a:p>
            <a:r>
              <a:rPr lang="en-GB" dirty="0" smtClean="0"/>
              <a:t>Continuous Change</a:t>
            </a:r>
            <a:endParaRPr lang="en-GB" dirty="0"/>
          </a:p>
        </p:txBody>
      </p:sp>
      <p:sp>
        <p:nvSpPr>
          <p:cNvPr id="4" name="Rectangle 3"/>
          <p:cNvSpPr/>
          <p:nvPr/>
        </p:nvSpPr>
        <p:spPr>
          <a:xfrm>
            <a:off x="323528" y="1916832"/>
            <a:ext cx="158417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bg1"/>
                </a:solidFill>
              </a:rPr>
              <a:t>1991 BT</a:t>
            </a:r>
            <a:endParaRPr lang="en-GB" sz="2000" dirty="0">
              <a:solidFill>
                <a:schemeClr val="bg1"/>
              </a:solidFill>
            </a:endParaRPr>
          </a:p>
        </p:txBody>
      </p:sp>
      <p:sp>
        <p:nvSpPr>
          <p:cNvPr id="5" name="Rectangle 4"/>
          <p:cNvSpPr/>
          <p:nvPr/>
        </p:nvSpPr>
        <p:spPr>
          <a:xfrm>
            <a:off x="899592" y="3068960"/>
            <a:ext cx="338437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bg1"/>
                </a:solidFill>
              </a:rPr>
              <a:t>2000  Local Loop Unbundling</a:t>
            </a:r>
            <a:endParaRPr lang="en-GB" sz="2000" dirty="0">
              <a:solidFill>
                <a:schemeClr val="bg1"/>
              </a:solidFill>
            </a:endParaRPr>
          </a:p>
        </p:txBody>
      </p:sp>
      <p:sp>
        <p:nvSpPr>
          <p:cNvPr id="6" name="Rectangle 5"/>
          <p:cNvSpPr/>
          <p:nvPr/>
        </p:nvSpPr>
        <p:spPr>
          <a:xfrm>
            <a:off x="2051720" y="4077072"/>
            <a:ext cx="338437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bg1"/>
                </a:solidFill>
              </a:rPr>
              <a:t>2006  </a:t>
            </a:r>
            <a:r>
              <a:rPr lang="en-GB" sz="2000" dirty="0" err="1" smtClean="0">
                <a:solidFill>
                  <a:schemeClr val="bg1"/>
                </a:solidFill>
              </a:rPr>
              <a:t>Openreach</a:t>
            </a:r>
            <a:r>
              <a:rPr lang="en-GB" sz="2000" dirty="0" smtClean="0">
                <a:solidFill>
                  <a:schemeClr val="bg1"/>
                </a:solidFill>
              </a:rPr>
              <a:t> formed</a:t>
            </a:r>
            <a:endParaRPr lang="en-GB" sz="2000" dirty="0">
              <a:solidFill>
                <a:schemeClr val="bg1"/>
              </a:solidFill>
            </a:endParaRPr>
          </a:p>
        </p:txBody>
      </p:sp>
      <p:sp>
        <p:nvSpPr>
          <p:cNvPr id="7" name="Rectangle 6"/>
          <p:cNvSpPr/>
          <p:nvPr/>
        </p:nvSpPr>
        <p:spPr>
          <a:xfrm>
            <a:off x="3563888" y="5157192"/>
            <a:ext cx="338437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bg1"/>
                </a:solidFill>
              </a:rPr>
              <a:t>2007  BT Operate &amp; BT Design created</a:t>
            </a:r>
            <a:endParaRPr lang="en-GB" sz="2000" dirty="0">
              <a:solidFill>
                <a:schemeClr val="bg1"/>
              </a:solidFill>
            </a:endParaRPr>
          </a:p>
        </p:txBody>
      </p:sp>
      <p:pic>
        <p:nvPicPr>
          <p:cNvPr id="5122" name="Picture 2"/>
          <p:cNvPicPr>
            <a:picLocks noGrp="1" noChangeAspect="1" noChangeArrowheads="1"/>
          </p:cNvPicPr>
          <p:nvPr>
            <p:ph idx="1"/>
          </p:nvPr>
        </p:nvPicPr>
        <p:blipFill>
          <a:blip r:embed="rId2" cstate="print"/>
          <a:srcRect/>
          <a:stretch>
            <a:fillRect/>
          </a:stretch>
        </p:blipFill>
        <p:spPr bwMode="auto">
          <a:xfrm>
            <a:off x="5229566" y="4077072"/>
            <a:ext cx="2654802" cy="792088"/>
          </a:xfrm>
          <a:prstGeom prst="rect">
            <a:avLst/>
          </a:prstGeom>
          <a:noFill/>
          <a:ln w="9525">
            <a:noFill/>
            <a:miter lim="800000"/>
            <a:headEnd/>
            <a:tailEnd/>
          </a:ln>
        </p:spPr>
      </p:pic>
      <p:sp>
        <p:nvSpPr>
          <p:cNvPr id="5124" name="AutoShape 4" descr="data:image/jpg;base64,/9j/4AAQSkZJRgABAQAAAQABAAD/2wBDAAkGBwgHBgkIBwgKCgkLDRYPDQwMDRsUFRAWIB0iIiAdHx8kKDQsJCYxJx8fLT0tMTU3Ojo6Iys/RD84QzQ5Ojf/2wBDAQoKCg0MDRoPDxo3JR8lNzc3Nzc3Nzc3Nzc3Nzc3Nzc3Nzc3Nzc3Nzc3Nzc3Nzc3Nzc3Nzc3Nzc3Nzc3Nzc3Nzf/wAARCABOAIIDASIAAhEBAxEB/8QAHAABAAMAAwEBAAAAAAAAAAAAAAUGBwIDBAEI/8QARRAAAQMDAQQFBggMBwAAAAAAAQACAwQFEQYSEyExB0FRcYEUIjJhkaEVI0JScrGywRckNTZVYnN0lMPR4iUzQ4KS8PH/xAAaAQEAAgMBAAAAAAAAAAAAAAAAAwUBAgQG/8QALBEAAgEDAwIEBQUAAAAAAAAAAQIAAwQREiExE5EFFFFxIjNBYYEjMsHh8P/aAAwDAQACEQMRAD8A3BERIhERIhERIhERIhERIgnC699HvN3tt2+eztDPsVa1BQakuVa6CiqIKW3jGHNlcHv4cc4GfAf+d2ndJ01nm8qkkdUVeD8YRgNzzwPvJW2BjmdBo01p6mff0G/f0k7VVUFJEZaqaOGMcC+R4aPaVyinjmYHwvbIw8nMcCD4qK1ZaDerLNSs/wA0ESRZOBtDkPHiPFY9TT11oqTJRTzUszThwaccR1Ecj3Fc9St0zuNp02dgLqmSr4YfSb0io+ktctr5Y6G7hkNS7hHM3gyU9mPkn3H1cldwcqRXDDInJXoVKD6KgwZ9REW0hhFnXSfrC66draKltZhYJYjI972bZPHAAB4BVW2a71vdZzBbd3UytaXlkdK0kNBAJ949q6UtKjpr2xOdrlFbSeZt6LI/hvpP/R0n8I3+q4WrpLvVuuoo9UUrGx7QbL8SYpYs9eORHXy5cinlHP7SD7GPMJ9QR+Jr6LKbxqDpDiulUyjtj/J2yOEW6ozK0sz5pDuOcjB+4KHuGuddWzd/CMfku8zsb6iDNrGM4zz5j2rK2jtjBHeGuVXkHtNuTKwyi6QtZ3CcU9CWVExBIjipA5xA5nAUnFqPpKMjf8LmdxHmvt5aD3nhjvyFlrN15I7zAukbgHtNekkbFG6SRwaxoJc48gB1rOqzXtfJVu+D4oGUwPmb1hc5w7TxGO5T+uq6Sm0wWuGxLUlsLgHZxkZcM9fAELOKdoIC3tKCsCzDMjuq7Jss03TmqIbs4QVDBBV44Nzlr/ont9X1qxLHgN00SgkFhyCDgg9WF2XLWN+mLY4qoU7A0DMTBlx7ST92Eq2Z1ZTiLW5NT4W5mu81UdWaWgr5m10ThE8uAnAHpjlkfrKkUer7/SSB/lzp254xztDgfv8AYVoVjv8ABqa2S7tu6qowN5CTnB6iD1g4VffW1RaDY3ODj3lnb1mpVAynEq9w07bnwFkcO6cOT2k5Hfk8VYtE3eeqgkt1e/brKTA2z/qsPJ3f1Hw7VwqoxM0g5a8cM4+tRlpo62DUtJUQwuczzmTPbyDD2nvwfBeV8FvD1OmWzLWsetRIc7jcf77y/oiL1kpJjXTf+XLd+6n7ZVb0FqSDS94krqmnlnY+ndFsxkAglzTnj9FWTpv/AC3bv3U/bKjuiOCjqNSTsr4aeWLyN5DZ2tc3O2zt4Z5q5pkCz+IZGP5lW+fM7S1nphtmOFqrM/TZ/VUW9XZuttVQPrHwW2meGwbcj8hjMk5LscTxPYOXetsdbtOMaXOorU0DmTFEAPcsX6SHWM38DTwgEYi+PNOBujJk8scOWM44eOVDamkz4RSDjnmS3AcLlmyPSb9C1rWBrfRAAHcsq6dB59m7p/5avOghUjR9p8t2t95O30uezx2c/wC3ZVG6dPTs3dP/AC1z2gxcAe8muTmgT7Su9Ef57QfsJfsrecLBuiL89oP2Ev2VvS38Q+d+JrZfKlI6UiW26g7PKDn/AIlUamkAxxWj9JFG6q0zLLGMupXtm8Bwd7iT4LKIZ8dansyDSxILtCXzJKrqDlrc8AMrysc187Gu+UcePUvPUy52XZPLC8zpT1HB6j2Lq05EipDTgiTs9CWDiF69ITvodTURYSGzP3Lx2h3D68HwXsmmjqqSKdoA3kbXEesjK56Rtzq3UMEob8VTHevd9ke36iuN2/TOZbCaFWWtlS/eMkMTzzwMg+C7bfQMomOAcXvccucQvWio0s6CVOqqgN6yQ1HK6SdoREXTNJTtc6GbquopqgV5pZIGGM5i2w5pOe0YPNVg9DbjzvjT30f961hFOlzVRdKnaQtb02OSN5k34Gj+m2fwX96mbD0WWm31Dai4TyXB7DkRvYGR59bQTnuJx6loCI11WYYLQtvSU5AnwAAYCq2udGs1ZHS/jjqWWmLtl272wQ7GQRkfNHHKtSKJHZDqXmSMoYYMomjejtmm7v8ACMlxNVI2MsY1sO7AzzJ8454K9oiy9Rqh1Md5hEVBhZwmjZNE+ORocx4LXNPIg8wsG1XZptN3d9K8ONM/L6aQ/LZ2Z7RyPgetb4o2/wBkor/b30VfHtMPFr28HRu6nNPUf+ngpKFY0m+0xUp6xPz/AOVcOJ4LqdO3tKn7/oS7WOaSR0UldQDiJqduXAfrt5jvGR61G0slvAyyGPI+cNo+9WQuUxnMqLiv5c4Kky/aV01VXOyUNQ+ojip5I8tOC5xGT1cB71frTbaW10wgpGYBOXOPpPPaSsKNxcWhokdsgYDdo4A7AF6LY6trqkRW5lRNL2Q5JHeRy7yqipXLneE8WY4Apnv/AFN7Byir+kLfdaGicLvVume8gtiL9vdDHLaPP6uCsC1EuKbFlDEY+0IiJN4RESIRESIRESIRESIRESIIUbX2G03FxdXW2lnceb3xDa9vNSSJMEA8yBi0bpyJ4e2z0hI+czaHsOQpimpoKWMR00McMY5MjYGgeAXciYmAirwIRESbQiIkT//Z">
            <a:hlinkClick r:id="rId3"/>
          </p:cNvPr>
          <p:cNvSpPr>
            <a:spLocks noChangeAspect="1" noChangeArrowheads="1"/>
          </p:cNvSpPr>
          <p:nvPr/>
        </p:nvSpPr>
        <p:spPr bwMode="auto">
          <a:xfrm>
            <a:off x="155575" y="-350838"/>
            <a:ext cx="1238250" cy="7429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6" name="AutoShape 6" descr="data:image/jpg;base64,/9j/4AAQSkZJRgABAQAAAQABAAD/2wBDAAkGBwgHBgkIBwgKCgkLDRYPDQwMDRsUFRAWIB0iIiAdHx8kKDQsJCYxJx8fLT0tMTU3Ojo6Iys/RD84QzQ5Ojf/2wBDAQoKCg0MDRoPDxo3JR8lNzc3Nzc3Nzc3Nzc3Nzc3Nzc3Nzc3Nzc3Nzc3Nzc3Nzc3Nzc3Nzc3Nzc3Nzc3Nzc3Nzf/wAARCABOAIIDASIAAhEBAxEB/8QAHAABAAMAAwEBAAAAAAAAAAAAAAUGBwIDBAEI/8QARRAAAQMDAQQFBggMBwAAAAAAAQACAwQFEQYSEyExB0FRcYEUIjJhkaEVI0JScrGywRckNTZVYnN0lMPR4iUzQ4KS8PH/xAAaAQEAAgMBAAAAAAAAAAAAAAAAAwUBAgQG/8QALBEAAgEDAwIEBQUAAAAAAAAAAQIAAwQREiExE5EFFFFxIjNBYYEjMsHh8P/aAAwDAQACEQMRAD8A3BERIhERIhERIhERIhERIgnC699HvN3tt2+eztDPsVa1BQakuVa6CiqIKW3jGHNlcHv4cc4GfAf+d2ndJ01nm8qkkdUVeD8YRgNzzwPvJW2BjmdBo01p6mff0G/f0k7VVUFJEZaqaOGMcC+R4aPaVyinjmYHwvbIw8nMcCD4qK1ZaDerLNSs/wA0ESRZOBtDkPHiPFY9TT11oqTJRTzUszThwaccR1Ecj3Fc9St0zuNp02dgLqmSr4YfSb0io+ktctr5Y6G7hkNS7hHM3gyU9mPkn3H1cldwcqRXDDInJXoVKD6KgwZ9REW0hhFnXSfrC66draKltZhYJYjI972bZPHAAB4BVW2a71vdZzBbd3UytaXlkdK0kNBAJ949q6UtKjpr2xOdrlFbSeZt6LI/hvpP/R0n8I3+q4WrpLvVuuoo9UUrGx7QbL8SYpYs9eORHXy5cinlHP7SD7GPMJ9QR+Jr6LKbxqDpDiulUyjtj/J2yOEW6ozK0sz5pDuOcjB+4KHuGuddWzd/CMfku8zsb6iDNrGM4zz5j2rK2jtjBHeGuVXkHtNuTKwyi6QtZ3CcU9CWVExBIjipA5xA5nAUnFqPpKMjf8LmdxHmvt5aD3nhjvyFlrN15I7zAukbgHtNekkbFG6SRwaxoJc48gB1rOqzXtfJVu+D4oGUwPmb1hc5w7TxGO5T+uq6Sm0wWuGxLUlsLgHZxkZcM9fAELOKdoIC3tKCsCzDMjuq7Jss03TmqIbs4QVDBBV44Nzlr/ont9X1qxLHgN00SgkFhyCDgg9WF2XLWN+mLY4qoU7A0DMTBlx7ST92Eq2Z1ZTiLW5NT4W5mu81UdWaWgr5m10ThE8uAnAHpjlkfrKkUer7/SSB/lzp254xztDgfv8AYVoVjv8ABqa2S7tu6qowN5CTnB6iD1g4VffW1RaDY3ODj3lnb1mpVAynEq9w07bnwFkcO6cOT2k5Hfk8VYtE3eeqgkt1e/brKTA2z/qsPJ3f1Hw7VwqoxM0g5a8cM4+tRlpo62DUtJUQwuczzmTPbyDD2nvwfBeV8FvD1OmWzLWsetRIc7jcf77y/oiL1kpJjXTf+XLd+6n7ZVb0FqSDS94krqmnlnY+ndFsxkAglzTnj9FWTpv/AC3bv3U/bKjuiOCjqNSTsr4aeWLyN5DZ2tc3O2zt4Z5q5pkCz+IZGP5lW+fM7S1nphtmOFqrM/TZ/VUW9XZuttVQPrHwW2meGwbcj8hjMk5LscTxPYOXetsdbtOMaXOorU0DmTFEAPcsX6SHWM38DTwgEYi+PNOBujJk8scOWM44eOVDamkz4RSDjnmS3AcLlmyPSb9C1rWBrfRAAHcsq6dB59m7p/5avOghUjR9p8t2t95O30uezx2c/wC3ZVG6dPTs3dP/AC1z2gxcAe8muTmgT7Su9Ef57QfsJfsrecLBuiL89oP2Ev2VvS38Q+d+JrZfKlI6UiW26g7PKDn/AIlUamkAxxWj9JFG6q0zLLGMupXtm8Bwd7iT4LKIZ8dansyDSxILtCXzJKrqDlrc8AMrysc187Gu+UcePUvPUy52XZPLC8zpT1HB6j2Lq05EipDTgiTs9CWDiF69ITvodTURYSGzP3Lx2h3D68HwXsmmjqqSKdoA3kbXEesjK56Rtzq3UMEob8VTHevd9ke36iuN2/TOZbCaFWWtlS/eMkMTzzwMg+C7bfQMomOAcXvccucQvWio0s6CVOqqgN6yQ1HK6SdoREXTNJTtc6GbquopqgV5pZIGGM5i2w5pOe0YPNVg9DbjzvjT30f961hFOlzVRdKnaQtb02OSN5k34Gj+m2fwX96mbD0WWm31Dai4TyXB7DkRvYGR59bQTnuJx6loCI11WYYLQtvSU5AnwAAYCq2udGs1ZHS/jjqWWmLtl272wQ7GQRkfNHHKtSKJHZDqXmSMoYYMomjejtmm7v8ACMlxNVI2MsY1sO7AzzJ8454K9oiy9Rqh1Md5hEVBhZwmjZNE+ORocx4LXNPIg8wsG1XZptN3d9K8ONM/L6aQ/LZ2Z7RyPgetb4o2/wBkor/b30VfHtMPFr28HRu6nNPUf+ngpKFY0m+0xUp6xPz/AOVcOJ4LqdO3tKn7/oS7WOaSR0UldQDiJqduXAfrt5jvGR61G0slvAyyGPI+cNo+9WQuUxnMqLiv5c4Kky/aV01VXOyUNQ+ojip5I8tOC5xGT1cB71frTbaW10wgpGYBOXOPpPPaSsKNxcWhokdsgYDdo4A7AF6LY6trqkRW5lRNL2Q5JHeRy7yqipXLneE8WY4Apnv/AFN7Byir+kLfdaGicLvVume8gtiL9vdDHLaPP6uCsC1EuKbFlDEY+0IiJN4RESIRESIRESIRESIRESIIUbX2G03FxdXW2lnceb3xDa9vNSSJMEA8yBi0bpyJ4e2z0hI+czaHsOQpimpoKWMR00McMY5MjYGgeAXciYmAirwIRESbQiIkT//Z">
            <a:hlinkClick r:id="rId3"/>
          </p:cNvPr>
          <p:cNvSpPr>
            <a:spLocks noChangeAspect="1" noChangeArrowheads="1"/>
          </p:cNvSpPr>
          <p:nvPr/>
        </p:nvSpPr>
        <p:spPr bwMode="auto">
          <a:xfrm>
            <a:off x="155575" y="-350838"/>
            <a:ext cx="1238250" cy="7429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8" name="AutoShape 8" descr="data:image/jpg;base64,/9j/4AAQSkZJRgABAQAAAQABAAD/2wBDAAkGBwgHBgkIBwgKCgkLDRYPDQwMDRsUFRAWIB0iIiAdHx8kKDQsJCYxJx8fLT0tMTU3Ojo6Iys/RD84QzQ5Ojf/2wBDAQoKCg0MDRoPDxo3JR8lNzc3Nzc3Nzc3Nzc3Nzc3Nzc3Nzc3Nzc3Nzc3Nzc3Nzc3Nzc3Nzc3Nzc3Nzc3Nzc3Nzf/wAARCABAAIYDASIAAhEBAxEB/8QAGwAAAgIDAQAAAAAAAAAAAAAAAAcFBgMECAL/xABEEAABAwMBBQUDBwYPAAAAAAABAgMEAAURBgcSITFBE1FhcYEUMpEXIlSTscHSCEJSlKHRFRYjNDU2U1Zyc3SCouHw/8QAGgEAAQUBAAAAAAAAAAAAAAAAAAECAwQFBv/EACgRAAICAgIBAwQCAwAAAAAAAAECAAMEERIhMRNBUQUiMnEjM4Gh8P/aAAwDAQACEQMRAD8AeNFFFEIUUUUQhRRRRCFFFFEIUUVBan1VbdNtNmapa3nc9mw0AVqA68SAB4mlVSx0IhIA2Zu32bIt9sdkQ4Ls19OAhhrmonv8BVAFu1zqR4mc8u2xSfd3+zAHglJ3j/uPrVgsW0Gy3d9Mdfaw3lHCRIACVHuCgSPjircKcytWdMJbxM4VKTWoJ+T3r9e00LFa0We2NQkPPPbmSXHVFSlE8T5Dwpb7X7VKauUW8sLcDSkBkqSojs1Akjj0yD8RTYrVuMGPcoT0OY2HGHU7q0n7u4jnmobE5rqOxMxqMgXN38/58xJWHaBfrOtKJDxuEUc25Csqx4L5/HNN3TGprdqSIX4DhDicdqwvgts+I7vEcKVlw0HLi3lURxeIZBWiTu53k92P0vD1rwLPN03NbuVjlqU8zxLaxjfT1Sccwe778Vlj6glNvo2Hub+Xh4eWvKkgMexrwf38f9uPCiozTl5j320MT43ALGFtk8W1jmk+X7jRWsDsbE5Z1KMVboiVCVth0xHkuMpTOfCFFPaNMpKVY6jKgcelYvlm019Huf1CPx0gadGyXSVgvWk/a7pa2ZMj2lxHaL3s4GMDga07cempeR3KiWO50JLfLNpr6Pc/qEfjqw6Z13YdSuFm3SlJkhJUWH0bi8DmR0PoTWFzZ3pAoVvWOMkY4kKWMeuaSSYrFv2lsRtMPqfZauLaYziVb2Rkbwz1AyoZ6gVCtdNoPHYIjyzrrcaz+2PTDTy20IuDqUqIDjbCd1XiMqBx6Vj+WbTP0e5/UI/HU09s20g+6t1dlbClkqO464kce4BQA9KW22PS1l05HtarNCEYvrcDhDi1bwATj3ie80VrQ7BQDuDGxRvqW/5ZtM/R7n9Qj8dHyzaa+j3P6hH46TWjYUe46qtUKY32kd+SlDiMkbyT0yONPwbMdHY/oZP6w7+On3VUVHR3Go9jjYk5p6+wdRWtq5W1alMOEj56d1SVA4II76R2qLoq+6jmTSolsrKGR3Np4J+PPzJp1SocTT2lZjNqjojMRorq220dCEk57yc9TXP8XAAHhT8BFLMwkOaxCgTdaZyOVMDSmumrVBcjX51xTTKMsOhJWoj9A9/gfjVGZWlIyeQGTWhKeDxKldendV+6pbV4tM7HsdLNjxGLI2xRkukRrM8430U4+EE+gB+2p3Tm0my3l5EZ7tIElZwlL5G4o9wUOGfPFJJEfeGU14cYIHEVSbEr1odTdDbGxOi9QoyllRGU5KT/AO9Kp13jKQhS0/ORjmOnnWxsxvS7/Yn7XcHCuTD3QlxRypTZ90nvIII8sVvTmZENwocYWrj81SQSlXrXAfXMK+nL9ZV2DqbH0+8AcfeVjR9+Z0/dZrUtREOSgOYHRwHH7QT8BRVwtGlrdKaVJultaU6s/NSsEYT5d9FbmJ6xoUnrr3jsq3CttLODv31qcy1eNH6AvepbP7fbbkxHY7VTfZuOOJORjJ+aCOtUgggkEHIpk7P9pMPSlg/g2RbpMhfbLc321pAwrHDj5V1d/Ph/H5nMV8d/dM7mx/U60FKrxCWCPdU86Qf+NVW2TLns81YoyYbC5UY7jjTgCgpCgOKFdMg8FDv49RTDkbbofZH2axyVOY4Bx5KU+pANLsM3vaJql15pkLkyFDtFISQ1HQAAMnoAB14nxJqCv1SD6w0skbj1w8zpa3TGrhAjTY5JZkNJdbJ57qgCPtpVflB/zWyf5j32Ipp2qC3bLXEgMkluMyhlJPMhIAH2UrfygwfZLIcHAdeGfRP7qpY2vWGpNb+Bi42ff14sf+sRXUY5CuXdnqSdcWMAEn2tJ5eddRDlU2f/AGD9RuP+M0b7HVLstwjI4qejONp8ykj765qju8AT3V1JXN2urSvT+qZsTdKWHFl6OehQokgDyOU+lOwHAJUyPKTkAZgU/wDyKwOe7WkXeHOsaX+HOsC14PhWpKSV6k/pxKZTr7B5hPaJ9OB+0VmnRggnhUPYJRj3dhQPvbyD6g/9VYJO/JdS0yhTjizupQgZKj3AVXfpppUH7NSybGmljUE9YB3ExQFeZWMfYab9VfQGm1aftKvaQPbZJC3sfm491Ppk+pNWism9w9hIk0KKKKhhIOTo7TcuQ5IkWK3uPOKKlrVHTlRPMnhzrF/EfSv937d+rpqw0U7m3zE4iV9OiNLJUCNP23I746T91TMSHGhMhmHHaYaHJtpAQkeg4VnopCxPkwAAhWpcrZBusYxrlEYlMZCuzeQFDI5Hj1rbopIsiLbpixWqT7TbrRCjPgEBxplKVAHng1L0UUpJPmGoVUNo+kE6ptA9n3EXGNlUdauAV3oJ7jgcehA8at9FKrFTsRCARozkaSl+HJdjSmlsvtKKHG1jCkkdCK8B1SzuoBUe4DNdH620DadWt9q+DGnpGES2gN7HQKH5w/aOhFKm5aF1Pp5RDdv9tjDk7BG/keKfeHwPnV9csEdylcjoNqNyA0tCC7/BVdkOMW8OZfdIIwkAnpx4nA4d9OW137QtlUVQFbrmMF3sHFrx/iIzSbkzXWj2b7LrKhzS4gpP7a9QxMnLCIUSTIWeQZaUv7BVHJymdtL4lNcrJHQUf7j7Y11pt5QSLilBP9o2tI+JGKn40hmUyl6M6h1pYylaFBST5EUmtPbOr5cVJcuQFuj8zv4U6R4JHL1PpTbsloiWS3twoKVBpGTlRypRPMk95qFSx8iX8ay9+7FAE36KKKfLc//Z">
            <a:hlinkClick r:id="rId4"/>
          </p:cNvPr>
          <p:cNvSpPr>
            <a:spLocks noChangeAspect="1" noChangeArrowheads="1"/>
          </p:cNvSpPr>
          <p:nvPr/>
        </p:nvSpPr>
        <p:spPr bwMode="auto">
          <a:xfrm>
            <a:off x="155575" y="-288925"/>
            <a:ext cx="1276350" cy="6096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30" name="Picture 10"/>
          <p:cNvPicPr>
            <a:picLocks noChangeAspect="1" noChangeArrowheads="1"/>
          </p:cNvPicPr>
          <p:nvPr/>
        </p:nvPicPr>
        <p:blipFill>
          <a:blip r:embed="rId5" cstate="print"/>
          <a:srcRect/>
          <a:stretch>
            <a:fillRect/>
          </a:stretch>
        </p:blipFill>
        <p:spPr bwMode="auto">
          <a:xfrm>
            <a:off x="1907705" y="1925778"/>
            <a:ext cx="1224135" cy="783142"/>
          </a:xfrm>
          <a:prstGeom prst="rect">
            <a:avLst/>
          </a:prstGeom>
          <a:noFill/>
          <a:ln w="9525">
            <a:noFill/>
            <a:miter lim="800000"/>
            <a:headEnd/>
            <a:tailEnd/>
          </a:ln>
        </p:spPr>
      </p:pic>
      <p:sp>
        <p:nvSpPr>
          <p:cNvPr id="16" name="Rectangle 15"/>
          <p:cNvSpPr/>
          <p:nvPr/>
        </p:nvSpPr>
        <p:spPr>
          <a:xfrm>
            <a:off x="4283968" y="3068960"/>
            <a:ext cx="864096" cy="79208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LLU</a:t>
            </a:r>
            <a:endParaRPr lang="en-GB" b="1" dirty="0">
              <a:solidFill>
                <a:schemeClr val="bg1"/>
              </a:solidFill>
            </a:endParaRPr>
          </a:p>
        </p:txBody>
      </p:sp>
      <p:sp>
        <p:nvSpPr>
          <p:cNvPr id="24" name="Rectangle 23"/>
          <p:cNvSpPr/>
          <p:nvPr/>
        </p:nvSpPr>
        <p:spPr>
          <a:xfrm>
            <a:off x="1547664" y="5157192"/>
            <a:ext cx="2016224" cy="3600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smtClean="0">
                <a:solidFill>
                  <a:schemeClr val="accent6">
                    <a:lumMod val="75000"/>
                  </a:schemeClr>
                </a:solidFill>
              </a:rPr>
              <a:t>BT Operate</a:t>
            </a:r>
            <a:endParaRPr lang="en-GB" b="1" dirty="0">
              <a:solidFill>
                <a:schemeClr val="accent6">
                  <a:lumMod val="75000"/>
                </a:schemeClr>
              </a:solidFill>
            </a:endParaRPr>
          </a:p>
        </p:txBody>
      </p:sp>
      <p:sp>
        <p:nvSpPr>
          <p:cNvPr id="26" name="Rectangle 25"/>
          <p:cNvSpPr/>
          <p:nvPr/>
        </p:nvSpPr>
        <p:spPr>
          <a:xfrm>
            <a:off x="1547664" y="5589240"/>
            <a:ext cx="2016224" cy="36004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smtClean="0">
                <a:solidFill>
                  <a:schemeClr val="accent6">
                    <a:lumMod val="75000"/>
                  </a:schemeClr>
                </a:solidFill>
              </a:rPr>
              <a:t>BT Design</a:t>
            </a:r>
            <a:endParaRPr lang="en-GB" b="1" dirty="0">
              <a:solidFill>
                <a:schemeClr val="accent6">
                  <a:lumMod val="75000"/>
                </a:schemeClr>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Changing face of BT</a:t>
            </a:r>
            <a:endParaRPr lang="en-GB" dirty="0"/>
          </a:p>
        </p:txBody>
      </p:sp>
      <p:pic>
        <p:nvPicPr>
          <p:cNvPr id="4" name="Content Placeholder 3" descr="TCB_475_YF03_-_Holborn.jpg"/>
          <p:cNvPicPr>
            <a:picLocks noGrp="1" noChangeAspect="1"/>
          </p:cNvPicPr>
          <p:nvPr>
            <p:ph idx="1"/>
          </p:nvPr>
        </p:nvPicPr>
        <p:blipFill>
          <a:blip r:embed="rId2" cstate="print"/>
          <a:stretch>
            <a:fillRect/>
          </a:stretch>
        </p:blipFill>
        <p:spPr>
          <a:xfrm>
            <a:off x="467544" y="1628799"/>
            <a:ext cx="3456384" cy="4645677"/>
          </a:xfrm>
        </p:spPr>
      </p:pic>
      <p:pic>
        <p:nvPicPr>
          <p:cNvPr id="5" name="Picture 4" descr="displayCAFKULBR.jpg"/>
          <p:cNvPicPr>
            <a:picLocks noChangeAspect="1"/>
          </p:cNvPicPr>
          <p:nvPr/>
        </p:nvPicPr>
        <p:blipFill>
          <a:blip r:embed="rId3" cstate="print"/>
          <a:stretch>
            <a:fillRect/>
          </a:stretch>
        </p:blipFill>
        <p:spPr>
          <a:xfrm>
            <a:off x="4716016" y="1628800"/>
            <a:ext cx="3444863" cy="460851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Changing face of BT</a:t>
            </a:r>
            <a:endParaRPr lang="en-GB" dirty="0"/>
          </a:p>
        </p:txBody>
      </p:sp>
      <p:pic>
        <p:nvPicPr>
          <p:cNvPr id="4" name="Content Placeholder 3" descr="TCB_417_E00122.jpg"/>
          <p:cNvPicPr>
            <a:picLocks noGrp="1" noChangeAspect="1"/>
          </p:cNvPicPr>
          <p:nvPr>
            <p:ph idx="1"/>
          </p:nvPr>
        </p:nvPicPr>
        <p:blipFill>
          <a:blip r:embed="rId2" cstate="print"/>
          <a:stretch>
            <a:fillRect/>
          </a:stretch>
        </p:blipFill>
        <p:spPr>
          <a:xfrm>
            <a:off x="611560" y="1628800"/>
            <a:ext cx="3555917" cy="4708525"/>
          </a:xfrm>
        </p:spPr>
      </p:pic>
      <p:pic>
        <p:nvPicPr>
          <p:cNvPr id="5" name="Picture 4" descr="TCB_417_E80186[2].jpg"/>
          <p:cNvPicPr>
            <a:picLocks noChangeAspect="1"/>
          </p:cNvPicPr>
          <p:nvPr/>
        </p:nvPicPr>
        <p:blipFill>
          <a:blip r:embed="rId3" cstate="print"/>
          <a:stretch>
            <a:fillRect/>
          </a:stretch>
        </p:blipFill>
        <p:spPr>
          <a:xfrm>
            <a:off x="4499992" y="2564904"/>
            <a:ext cx="4365411" cy="3365004"/>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Change</a:t>
            </a:r>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1115616" y="1556792"/>
            <a:ext cx="7077248" cy="4680520"/>
          </a:xfrm>
          <a:prstGeom prst="rect">
            <a:avLst/>
          </a:prstGeom>
          <a:noFill/>
          <a:ln w="9525">
            <a:noFill/>
            <a:miter lim="800000"/>
            <a:headEnd/>
            <a:tailEnd/>
          </a:ln>
        </p:spPr>
      </p:pic>
      <p:sp>
        <p:nvSpPr>
          <p:cNvPr id="7" name="TextBox 6"/>
          <p:cNvSpPr txBox="1"/>
          <p:nvPr/>
        </p:nvSpPr>
        <p:spPr>
          <a:xfrm>
            <a:off x="6876256" y="5589240"/>
            <a:ext cx="1224136" cy="523220"/>
          </a:xfrm>
          <a:prstGeom prst="rect">
            <a:avLst/>
          </a:prstGeom>
          <a:noFill/>
        </p:spPr>
        <p:txBody>
          <a:bodyPr wrap="square" rtlCol="0">
            <a:spAutoFit/>
          </a:bodyPr>
          <a:lstStyle/>
          <a:p>
            <a:r>
              <a:rPr lang="en-GB" sz="2800" dirty="0" smtClean="0">
                <a:solidFill>
                  <a:schemeClr val="bg1"/>
                </a:solidFill>
              </a:rPr>
              <a:t>1897</a:t>
            </a:r>
            <a:endParaRPr lang="en-GB" sz="2800" dirty="0">
              <a:solidFill>
                <a:schemeClr val="bg1"/>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Change</a:t>
            </a:r>
            <a:endParaRPr lang="en-GB" dirty="0"/>
          </a:p>
        </p:txBody>
      </p:sp>
      <p:sp>
        <p:nvSpPr>
          <p:cNvPr id="7" name="TextBox 6"/>
          <p:cNvSpPr txBox="1"/>
          <p:nvPr/>
        </p:nvSpPr>
        <p:spPr>
          <a:xfrm>
            <a:off x="1691680" y="6093296"/>
            <a:ext cx="1224136" cy="523220"/>
          </a:xfrm>
          <a:prstGeom prst="rect">
            <a:avLst/>
          </a:prstGeom>
          <a:noFill/>
        </p:spPr>
        <p:txBody>
          <a:bodyPr wrap="square" rtlCol="0">
            <a:spAutoFit/>
          </a:bodyPr>
          <a:lstStyle/>
          <a:p>
            <a:r>
              <a:rPr lang="en-GB" sz="2800" dirty="0" smtClean="0">
                <a:solidFill>
                  <a:schemeClr val="bg1"/>
                </a:solidFill>
              </a:rPr>
              <a:t>1891</a:t>
            </a:r>
            <a:endParaRPr lang="en-GB" sz="2800" dirty="0">
              <a:solidFill>
                <a:schemeClr val="bg1"/>
              </a:solidFill>
            </a:endParaRPr>
          </a:p>
        </p:txBody>
      </p:sp>
      <p:pic>
        <p:nvPicPr>
          <p:cNvPr id="1026" name="Picture 2" descr="C:\Users\Public\Documents\Presentation SBC Dec 2010\StrowgerContactBank.jpg"/>
          <p:cNvPicPr>
            <a:picLocks noGrp="1" noChangeAspect="1" noChangeArrowheads="1"/>
          </p:cNvPicPr>
          <p:nvPr>
            <p:ph idx="1"/>
          </p:nvPr>
        </p:nvPicPr>
        <p:blipFill>
          <a:blip r:embed="rId3" cstate="print"/>
          <a:srcRect/>
          <a:stretch>
            <a:fillRect/>
          </a:stretch>
        </p:blipFill>
        <p:spPr bwMode="auto">
          <a:xfrm>
            <a:off x="611560" y="1556792"/>
            <a:ext cx="3378200" cy="4470400"/>
          </a:xfrm>
          <a:prstGeom prst="rect">
            <a:avLst/>
          </a:prstGeom>
          <a:noFill/>
        </p:spPr>
      </p:pic>
      <p:pic>
        <p:nvPicPr>
          <p:cNvPr id="1027" name="Picture 3" descr="C:\Users\Public\Documents\Presentation SBC Dec 2010\Digital Switch.jpg"/>
          <p:cNvPicPr>
            <a:picLocks noChangeAspect="1" noChangeArrowheads="1"/>
          </p:cNvPicPr>
          <p:nvPr/>
        </p:nvPicPr>
        <p:blipFill>
          <a:blip r:embed="rId4" cstate="print"/>
          <a:srcRect/>
          <a:stretch>
            <a:fillRect/>
          </a:stretch>
        </p:blipFill>
        <p:spPr bwMode="auto">
          <a:xfrm>
            <a:off x="4499992" y="1772816"/>
            <a:ext cx="3695147" cy="3600400"/>
          </a:xfrm>
          <a:prstGeom prst="rect">
            <a:avLst/>
          </a:prstGeom>
          <a:noFill/>
        </p:spPr>
      </p:pic>
      <p:sp>
        <p:nvSpPr>
          <p:cNvPr id="8" name="TextBox 7"/>
          <p:cNvSpPr txBox="1"/>
          <p:nvPr/>
        </p:nvSpPr>
        <p:spPr>
          <a:xfrm>
            <a:off x="5868144" y="5661248"/>
            <a:ext cx="1224136" cy="523220"/>
          </a:xfrm>
          <a:prstGeom prst="rect">
            <a:avLst/>
          </a:prstGeom>
          <a:noFill/>
        </p:spPr>
        <p:txBody>
          <a:bodyPr wrap="square" rtlCol="0">
            <a:spAutoFit/>
          </a:bodyPr>
          <a:lstStyle/>
          <a:p>
            <a:r>
              <a:rPr lang="en-GB" sz="2800" dirty="0" smtClean="0">
                <a:solidFill>
                  <a:schemeClr val="bg1"/>
                </a:solidFill>
              </a:rPr>
              <a:t>1973</a:t>
            </a:r>
            <a:endParaRPr lang="en-GB" sz="2800" dirty="0">
              <a:solidFill>
                <a:schemeClr val="bg1"/>
              </a:solidFill>
            </a:endParaRPr>
          </a:p>
        </p:txBody>
      </p:sp>
      <p:sp>
        <p:nvSpPr>
          <p:cNvPr id="9" name="Right Arrow 8"/>
          <p:cNvSpPr/>
          <p:nvPr/>
        </p:nvSpPr>
        <p:spPr>
          <a:xfrm>
            <a:off x="4139952" y="3212976"/>
            <a:ext cx="288032" cy="8640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Change</a:t>
            </a:r>
            <a:endParaRPr lang="en-GB" dirty="0"/>
          </a:p>
        </p:txBody>
      </p:sp>
      <p:sp>
        <p:nvSpPr>
          <p:cNvPr id="3" name="Content Placeholder 2"/>
          <p:cNvSpPr>
            <a:spLocks noGrp="1"/>
          </p:cNvSpPr>
          <p:nvPr>
            <p:ph idx="1"/>
          </p:nvPr>
        </p:nvSpPr>
        <p:spPr/>
        <p:txBody>
          <a:bodyPr/>
          <a:lstStyle/>
          <a:p>
            <a:r>
              <a:rPr lang="en-GB" dirty="0" smtClean="0">
                <a:solidFill>
                  <a:schemeClr val="bg1"/>
                </a:solidFill>
              </a:rPr>
              <a:t>The conversation with Mr Cameron took place despite difficulties that Ms </a:t>
            </a:r>
            <a:r>
              <a:rPr lang="en-GB" dirty="0" err="1" smtClean="0">
                <a:solidFill>
                  <a:schemeClr val="bg1"/>
                </a:solidFill>
              </a:rPr>
              <a:t>Suu</a:t>
            </a:r>
            <a:r>
              <a:rPr lang="en-GB" dirty="0" smtClean="0">
                <a:solidFill>
                  <a:schemeClr val="bg1"/>
                </a:solidFill>
              </a:rPr>
              <a:t> </a:t>
            </a:r>
            <a:r>
              <a:rPr lang="en-GB" dirty="0" err="1" smtClean="0">
                <a:solidFill>
                  <a:schemeClr val="bg1"/>
                </a:solidFill>
              </a:rPr>
              <a:t>Kyi</a:t>
            </a:r>
            <a:r>
              <a:rPr lang="en-GB" dirty="0" smtClean="0">
                <a:solidFill>
                  <a:schemeClr val="bg1"/>
                </a:solidFill>
              </a:rPr>
              <a:t> has been having with mobile telephones which were almost unknown in Burma when she was last arrested seven years ago.</a:t>
            </a:r>
          </a:p>
          <a:p>
            <a:r>
              <a:rPr lang="en-GB" dirty="0" smtClean="0">
                <a:solidFill>
                  <a:schemeClr val="bg1"/>
                </a:solidFill>
              </a:rPr>
              <a:t> “I’d never handled one before. It felt very inadequate to me. It was so small and there’s no mouthpiece. I didn’t know whether to keep it near my mouth, or near my ears, or just keep shifting it around.”</a:t>
            </a:r>
            <a:endParaRPr lang="en-GB" dirty="0">
              <a:solidFill>
                <a:schemeClr val="bg1"/>
              </a:solidFill>
            </a:endParaRPr>
          </a:p>
        </p:txBody>
      </p:sp>
      <p:sp>
        <p:nvSpPr>
          <p:cNvPr id="4" name="TextBox 3"/>
          <p:cNvSpPr txBox="1"/>
          <p:nvPr/>
        </p:nvSpPr>
        <p:spPr>
          <a:xfrm>
            <a:off x="7308304" y="6021288"/>
            <a:ext cx="1080120" cy="523220"/>
          </a:xfrm>
          <a:prstGeom prst="rect">
            <a:avLst/>
          </a:prstGeom>
          <a:noFill/>
        </p:spPr>
        <p:txBody>
          <a:bodyPr wrap="square" rtlCol="0">
            <a:spAutoFit/>
          </a:bodyPr>
          <a:lstStyle/>
          <a:p>
            <a:r>
              <a:rPr lang="en-GB" sz="2800" dirty="0" smtClean="0"/>
              <a:t>2010</a:t>
            </a:r>
            <a:endParaRPr lang="en-GB" sz="2800" dirty="0"/>
          </a:p>
        </p:txBody>
      </p:sp>
      <p:sp>
        <p:nvSpPr>
          <p:cNvPr id="5" name="Rounded Rectangular Callout 4"/>
          <p:cNvSpPr/>
          <p:nvPr/>
        </p:nvSpPr>
        <p:spPr>
          <a:xfrm>
            <a:off x="0" y="6209928"/>
            <a:ext cx="1584176" cy="648072"/>
          </a:xfrm>
          <a:prstGeom prst="wedgeRoundRectCallout">
            <a:avLst>
              <a:gd name="adj1" fmla="val 64457"/>
              <a:gd name="adj2" fmla="val -21736"/>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Change</a:t>
            </a:r>
            <a:endParaRPr lang="en-GB" dirty="0"/>
          </a:p>
        </p:txBody>
      </p:sp>
      <p:pic>
        <p:nvPicPr>
          <p:cNvPr id="5" name="WMMC1.mpg">
            <a:hlinkClick r:id="" action="ppaction://media"/>
          </p:cNvPr>
          <p:cNvPicPr>
            <a:picLocks noRot="1" noChangeAspect="1"/>
          </p:cNvPicPr>
          <p:nvPr>
            <a:videoFile r:link="rId1"/>
          </p:nvPr>
        </p:nvPicPr>
        <p:blipFill>
          <a:blip r:embed="rId3" cstate="print"/>
          <a:stretch>
            <a:fillRect/>
          </a:stretch>
        </p:blipFill>
        <p:spPr>
          <a:xfrm>
            <a:off x="1403648" y="1340768"/>
            <a:ext cx="6408712" cy="5307496"/>
          </a:xfrm>
          <a:prstGeom prst="rect">
            <a:avLst/>
          </a:prstGeom>
        </p:spPr>
      </p:pic>
      <p:sp>
        <p:nvSpPr>
          <p:cNvPr id="7" name="Rounded Rectangular Callout 6"/>
          <p:cNvSpPr/>
          <p:nvPr/>
        </p:nvSpPr>
        <p:spPr>
          <a:xfrm>
            <a:off x="0" y="6209928"/>
            <a:ext cx="1584176" cy="648072"/>
          </a:xfrm>
          <a:prstGeom prst="wedgeRoundRectCallout">
            <a:avLst>
              <a:gd name="adj1" fmla="val 64457"/>
              <a:gd name="adj2" fmla="val -21736"/>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8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Pyramid Effect</a:t>
            </a:r>
            <a:br>
              <a:rPr lang="en-GB" dirty="0" smtClean="0"/>
            </a:br>
            <a:r>
              <a:rPr lang="en-GB" dirty="0" smtClean="0"/>
              <a:t>(my view!)</a:t>
            </a:r>
            <a:endParaRPr lang="en-GB" dirty="0"/>
          </a:p>
        </p:txBody>
      </p:sp>
      <p:sp>
        <p:nvSpPr>
          <p:cNvPr id="6" name="Isosceles Triangle 5"/>
          <p:cNvSpPr/>
          <p:nvPr/>
        </p:nvSpPr>
        <p:spPr>
          <a:xfrm>
            <a:off x="611560" y="1412776"/>
            <a:ext cx="4968552" cy="4896544"/>
          </a:xfrm>
          <a:prstGeom prst="triangle">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59832" y="1628800"/>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Company Vision </a:t>
            </a:r>
            <a:endParaRPr lang="en-GB" dirty="0"/>
          </a:p>
        </p:txBody>
      </p:sp>
      <p:sp>
        <p:nvSpPr>
          <p:cNvPr id="8" name="Rectangle 7"/>
          <p:cNvSpPr/>
          <p:nvPr/>
        </p:nvSpPr>
        <p:spPr>
          <a:xfrm>
            <a:off x="3059832" y="2204864"/>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Strategists</a:t>
            </a:r>
            <a:endParaRPr lang="en-GB" dirty="0"/>
          </a:p>
        </p:txBody>
      </p:sp>
      <p:sp>
        <p:nvSpPr>
          <p:cNvPr id="9" name="Right Arrow 8"/>
          <p:cNvSpPr/>
          <p:nvPr/>
        </p:nvSpPr>
        <p:spPr>
          <a:xfrm rot="5400000">
            <a:off x="395536" y="3501008"/>
            <a:ext cx="4680520" cy="792088"/>
          </a:xfrm>
          <a:prstGeom prst="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LOW      % CHANGE  IMPACT       HIGH               </a:t>
            </a:r>
            <a:endParaRPr lang="en-GB" dirty="0"/>
          </a:p>
        </p:txBody>
      </p:sp>
      <p:sp>
        <p:nvSpPr>
          <p:cNvPr id="10" name="Rectangle 9"/>
          <p:cNvSpPr/>
          <p:nvPr/>
        </p:nvSpPr>
        <p:spPr>
          <a:xfrm>
            <a:off x="3059832" y="2780928"/>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Transformers </a:t>
            </a:r>
            <a:endParaRPr lang="en-GB" dirty="0"/>
          </a:p>
        </p:txBody>
      </p:sp>
      <p:sp>
        <p:nvSpPr>
          <p:cNvPr id="11" name="Rectangle 10"/>
          <p:cNvSpPr/>
          <p:nvPr/>
        </p:nvSpPr>
        <p:spPr>
          <a:xfrm>
            <a:off x="3059832" y="3356992"/>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Interpreters</a:t>
            </a:r>
            <a:endParaRPr lang="en-GB" dirty="0"/>
          </a:p>
        </p:txBody>
      </p:sp>
      <p:sp>
        <p:nvSpPr>
          <p:cNvPr id="12" name="Rectangle 11"/>
          <p:cNvSpPr/>
          <p:nvPr/>
        </p:nvSpPr>
        <p:spPr>
          <a:xfrm>
            <a:off x="3059832" y="3933056"/>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Motivators</a:t>
            </a:r>
            <a:endParaRPr lang="en-GB" dirty="0"/>
          </a:p>
        </p:txBody>
      </p:sp>
      <p:sp>
        <p:nvSpPr>
          <p:cNvPr id="13" name="Rectangle 12"/>
          <p:cNvSpPr/>
          <p:nvPr/>
        </p:nvSpPr>
        <p:spPr>
          <a:xfrm>
            <a:off x="3059832" y="4509120"/>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Change Makers</a:t>
            </a:r>
            <a:endParaRPr lang="en-GB" dirty="0"/>
          </a:p>
        </p:txBody>
      </p:sp>
      <p:sp>
        <p:nvSpPr>
          <p:cNvPr id="14" name="Rectangle 13"/>
          <p:cNvSpPr/>
          <p:nvPr/>
        </p:nvSpPr>
        <p:spPr>
          <a:xfrm>
            <a:off x="3059832" y="5085184"/>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First Line Managers</a:t>
            </a:r>
            <a:endParaRPr lang="en-GB" dirty="0"/>
          </a:p>
        </p:txBody>
      </p:sp>
      <p:sp>
        <p:nvSpPr>
          <p:cNvPr id="15" name="Rectangle 14"/>
          <p:cNvSpPr/>
          <p:nvPr/>
        </p:nvSpPr>
        <p:spPr>
          <a:xfrm>
            <a:off x="3059832" y="5661248"/>
            <a:ext cx="2520280" cy="504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Individuals</a:t>
            </a:r>
            <a:endParaRPr lang="en-GB" dirty="0"/>
          </a:p>
        </p:txBody>
      </p:sp>
      <p:sp>
        <p:nvSpPr>
          <p:cNvPr id="16" name="Rectangle 15"/>
          <p:cNvSpPr/>
          <p:nvPr/>
        </p:nvSpPr>
        <p:spPr>
          <a:xfrm>
            <a:off x="5940152" y="1628800"/>
            <a:ext cx="2520280" cy="453650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7" name="Down Arrow 16"/>
          <p:cNvSpPr/>
          <p:nvPr/>
        </p:nvSpPr>
        <p:spPr>
          <a:xfrm>
            <a:off x="6084168" y="1844824"/>
            <a:ext cx="576064" cy="4176464"/>
          </a:xfrm>
          <a:prstGeom prst="downArrow">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6660232" y="1844824"/>
            <a:ext cx="1584176" cy="3970318"/>
          </a:xfrm>
          <a:prstGeom prst="rect">
            <a:avLst/>
          </a:prstGeom>
          <a:noFill/>
        </p:spPr>
        <p:txBody>
          <a:bodyPr wrap="square" rtlCol="0">
            <a:spAutoFit/>
          </a:bodyPr>
          <a:lstStyle/>
          <a:p>
            <a:r>
              <a:rPr lang="en-GB" dirty="0" smtClean="0">
                <a:solidFill>
                  <a:schemeClr val="bg1"/>
                </a:solidFill>
              </a:rPr>
              <a:t>Culture and</a:t>
            </a:r>
          </a:p>
          <a:p>
            <a:r>
              <a:rPr lang="en-GB" dirty="0" smtClean="0">
                <a:solidFill>
                  <a:schemeClr val="bg1"/>
                </a:solidFill>
              </a:rPr>
              <a:t>Values</a:t>
            </a:r>
          </a:p>
          <a:p>
            <a:endParaRPr lang="en-GB" dirty="0" smtClean="0">
              <a:solidFill>
                <a:schemeClr val="bg1"/>
              </a:solidFill>
            </a:endParaRPr>
          </a:p>
          <a:p>
            <a:r>
              <a:rPr lang="en-GB" dirty="0" smtClean="0">
                <a:solidFill>
                  <a:schemeClr val="bg1"/>
                </a:solidFill>
              </a:rPr>
              <a:t>Visible Role Modelling from top to bottom</a:t>
            </a:r>
          </a:p>
          <a:p>
            <a:endParaRPr lang="en-GB" dirty="0" smtClean="0">
              <a:solidFill>
                <a:schemeClr val="bg1"/>
              </a:solidFill>
            </a:endParaRPr>
          </a:p>
          <a:p>
            <a:r>
              <a:rPr lang="en-GB" dirty="0" smtClean="0">
                <a:solidFill>
                  <a:schemeClr val="bg1"/>
                </a:solidFill>
              </a:rPr>
              <a:t>Great Leadership</a:t>
            </a:r>
          </a:p>
          <a:p>
            <a:endParaRPr lang="en-GB" dirty="0" smtClean="0">
              <a:solidFill>
                <a:schemeClr val="bg1"/>
              </a:solidFill>
            </a:endParaRPr>
          </a:p>
          <a:p>
            <a:r>
              <a:rPr lang="en-GB" dirty="0" smtClean="0">
                <a:solidFill>
                  <a:schemeClr val="bg1"/>
                </a:solidFill>
              </a:rPr>
              <a:t>Excellent  People </a:t>
            </a:r>
            <a:r>
              <a:rPr lang="en-GB" dirty="0" err="1" smtClean="0">
                <a:solidFill>
                  <a:schemeClr val="bg1"/>
                </a:solidFill>
              </a:rPr>
              <a:t>Comms</a:t>
            </a:r>
            <a:endParaRPr lang="en-GB" dirty="0">
              <a:solidFill>
                <a:schemeClr val="bg1"/>
              </a:solidFill>
            </a:endParaRPr>
          </a:p>
        </p:txBody>
      </p:sp>
      <p:sp>
        <p:nvSpPr>
          <p:cNvPr id="20" name="Rounded Rectangular Callout 19"/>
          <p:cNvSpPr/>
          <p:nvPr/>
        </p:nvSpPr>
        <p:spPr>
          <a:xfrm>
            <a:off x="827584" y="5805264"/>
            <a:ext cx="1584176" cy="648072"/>
          </a:xfrm>
          <a:prstGeom prst="wedgeRoundRectCallout">
            <a:avLst>
              <a:gd name="adj1" fmla="val 64457"/>
              <a:gd name="adj2" fmla="val -21736"/>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
        <p:nvSpPr>
          <p:cNvPr id="22" name="Oval 21"/>
          <p:cNvSpPr/>
          <p:nvPr/>
        </p:nvSpPr>
        <p:spPr>
          <a:xfrm>
            <a:off x="179512" y="332656"/>
            <a:ext cx="2016224" cy="151216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smtClean="0">
                <a:solidFill>
                  <a:schemeClr val="bg1"/>
                </a:solidFill>
              </a:rPr>
              <a:t>One piece of theory</a:t>
            </a:r>
            <a:endParaRPr lang="en-GB" sz="2400" dirty="0">
              <a:solidFill>
                <a:schemeClr val="bg1"/>
              </a:solidFill>
            </a:endParaRPr>
          </a:p>
        </p:txBody>
      </p:sp>
      <p:sp>
        <p:nvSpPr>
          <p:cNvPr id="19" name="Rounded Rectangular Callout 18"/>
          <p:cNvSpPr/>
          <p:nvPr/>
        </p:nvSpPr>
        <p:spPr>
          <a:xfrm>
            <a:off x="251520" y="2996952"/>
            <a:ext cx="1728192" cy="936104"/>
          </a:xfrm>
          <a:prstGeom prst="wedgeRoundRectCallout">
            <a:avLst>
              <a:gd name="adj1" fmla="val 77691"/>
              <a:gd name="adj2" fmla="val 53658"/>
              <a:gd name="adj3" fmla="val 16667"/>
            </a:avLst>
          </a:prstGeom>
          <a:solidFill>
            <a:schemeClr val="bg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solidFill>
                  <a:schemeClr val="bg1"/>
                </a:solidFill>
              </a:rPr>
              <a:t>Implementing successful change</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what really happens in practice?</a:t>
            </a:r>
            <a:endParaRPr lang="en-GB" dirty="0"/>
          </a:p>
        </p:txBody>
      </p:sp>
      <p:pic>
        <p:nvPicPr>
          <p:cNvPr id="14340" name="Picture 4" descr="C:\Users\Dave\AppData\Local\Microsoft\Windows\Temporary Internet Files\Content.IE5\0WACSQ72\MC900233812[1].wmf"/>
          <p:cNvPicPr>
            <a:picLocks noChangeAspect="1" noChangeArrowheads="1"/>
          </p:cNvPicPr>
          <p:nvPr/>
        </p:nvPicPr>
        <p:blipFill>
          <a:blip r:embed="rId2" cstate="print"/>
          <a:srcRect/>
          <a:stretch>
            <a:fillRect/>
          </a:stretch>
        </p:blipFill>
        <p:spPr bwMode="auto">
          <a:xfrm>
            <a:off x="2915816" y="2204864"/>
            <a:ext cx="3722651" cy="357301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 1</a:t>
            </a:r>
            <a:endParaRPr lang="en-GB" dirty="0"/>
          </a:p>
        </p:txBody>
      </p:sp>
      <p:sp>
        <p:nvSpPr>
          <p:cNvPr id="3" name="Content Placeholder 2"/>
          <p:cNvSpPr>
            <a:spLocks noGrp="1"/>
          </p:cNvSpPr>
          <p:nvPr>
            <p:ph idx="1"/>
          </p:nvPr>
        </p:nvSpPr>
        <p:spPr/>
        <p:txBody>
          <a:bodyPr>
            <a:normAutofit/>
          </a:bodyPr>
          <a:lstStyle/>
          <a:p>
            <a:r>
              <a:rPr lang="en-GB" sz="2600" dirty="0" smtClean="0">
                <a:solidFill>
                  <a:schemeClr val="accent1"/>
                </a:solidFill>
                <a:effectLst>
                  <a:outerShdw blurRad="38100" dist="38100" dir="2700000" algn="tl">
                    <a:srgbClr val="000000">
                      <a:alpha val="43137"/>
                    </a:srgbClr>
                  </a:outerShdw>
                </a:effectLst>
              </a:rPr>
              <a:t>A transformational change involving a large building closure (300 people) is due to be formally communicated within the next 24 hours. Suddenly the information leaks and the people and unions at the site are demanding a statement. Do you</a:t>
            </a:r>
          </a:p>
          <a:p>
            <a:r>
              <a:rPr lang="en-GB" sz="2600" dirty="0" smtClean="0">
                <a:solidFill>
                  <a:schemeClr val="bg1"/>
                </a:solidFill>
              </a:rPr>
              <a:t>A- Wait until the due time in 24 hrs?</a:t>
            </a:r>
          </a:p>
          <a:p>
            <a:r>
              <a:rPr lang="en-GB" sz="2600" dirty="0" smtClean="0">
                <a:solidFill>
                  <a:schemeClr val="bg1"/>
                </a:solidFill>
              </a:rPr>
              <a:t>B- Deny all knowledge?</a:t>
            </a:r>
          </a:p>
          <a:p>
            <a:r>
              <a:rPr lang="en-GB" sz="2600" dirty="0" smtClean="0">
                <a:solidFill>
                  <a:schemeClr val="bg1"/>
                </a:solidFill>
              </a:rPr>
              <a:t>C- Announce immediately in full?</a:t>
            </a:r>
          </a:p>
          <a:p>
            <a:r>
              <a:rPr lang="en-GB" sz="2600" dirty="0" smtClean="0">
                <a:solidFill>
                  <a:schemeClr val="bg1"/>
                </a:solidFill>
              </a:rPr>
              <a:t>D- Carry out immediate damage limitation but stick to the original </a:t>
            </a:r>
            <a:r>
              <a:rPr lang="en-GB" sz="2600" dirty="0" err="1" smtClean="0">
                <a:solidFill>
                  <a:schemeClr val="bg1"/>
                </a:solidFill>
              </a:rPr>
              <a:t>comms</a:t>
            </a:r>
            <a:r>
              <a:rPr lang="en-GB" sz="2600" dirty="0" smtClean="0">
                <a:solidFill>
                  <a:schemeClr val="bg1"/>
                </a:solidFill>
              </a:rPr>
              <a:t> plan?</a:t>
            </a:r>
            <a:endParaRPr lang="en-GB" sz="2600" dirty="0">
              <a:solidFill>
                <a:schemeClr val="bg1"/>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 2</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solidFill>
                  <a:schemeClr val="accent1"/>
                </a:solidFill>
                <a:effectLst>
                  <a:outerShdw blurRad="38100" dist="38100" dir="2700000" algn="tl">
                    <a:srgbClr val="000000">
                      <a:alpha val="43137"/>
                    </a:srgbClr>
                  </a:outerShdw>
                </a:effectLst>
              </a:rPr>
              <a:t>You have invited 100 people to a formal announcement on major work movements. You have a comprehensive presentation to explain the rationale. As you start a small disruptive group has gathered in the auditorium and at slide 1 are demanding the General Manager and immediate answers to their questions. Do you</a:t>
            </a:r>
          </a:p>
          <a:p>
            <a:r>
              <a:rPr lang="en-GB" dirty="0" smtClean="0">
                <a:solidFill>
                  <a:schemeClr val="bg1"/>
                </a:solidFill>
              </a:rPr>
              <a:t>A- Try to reason with them?</a:t>
            </a:r>
          </a:p>
          <a:p>
            <a:r>
              <a:rPr lang="en-GB" dirty="0" smtClean="0">
                <a:solidFill>
                  <a:schemeClr val="bg1"/>
                </a:solidFill>
              </a:rPr>
              <a:t>B- Close everything down until it calms down?</a:t>
            </a:r>
          </a:p>
          <a:p>
            <a:r>
              <a:rPr lang="en-GB" dirty="0" smtClean="0">
                <a:solidFill>
                  <a:schemeClr val="bg1"/>
                </a:solidFill>
              </a:rPr>
              <a:t>C- Bring the General Manager in immediately</a:t>
            </a:r>
          </a:p>
          <a:p>
            <a:r>
              <a:rPr lang="en-GB" dirty="0" smtClean="0">
                <a:solidFill>
                  <a:schemeClr val="bg1"/>
                </a:solidFill>
              </a:rPr>
              <a:t>D- Evict the group from the auditorium?</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 3</a:t>
            </a:r>
            <a:endParaRPr lang="en-GB" dirty="0"/>
          </a:p>
        </p:txBody>
      </p:sp>
      <p:sp>
        <p:nvSpPr>
          <p:cNvPr id="3" name="Content Placeholder 2"/>
          <p:cNvSpPr>
            <a:spLocks noGrp="1"/>
          </p:cNvSpPr>
          <p:nvPr>
            <p:ph idx="1"/>
          </p:nvPr>
        </p:nvSpPr>
        <p:spPr/>
        <p:txBody>
          <a:bodyPr>
            <a:normAutofit fontScale="92500"/>
          </a:bodyPr>
          <a:lstStyle/>
          <a:p>
            <a:r>
              <a:rPr lang="en-GB" dirty="0" smtClean="0">
                <a:solidFill>
                  <a:schemeClr val="accent1"/>
                </a:solidFill>
                <a:effectLst>
                  <a:outerShdw blurRad="38100" dist="38100" dir="2700000" algn="tl">
                    <a:srgbClr val="000000">
                      <a:alpha val="43137"/>
                    </a:srgbClr>
                  </a:outerShdw>
                </a:effectLst>
              </a:rPr>
              <a:t>You have negotiated a significant nearby redeployment opportunity for 200 people, post building closure. </a:t>
            </a:r>
            <a:r>
              <a:rPr lang="en-GB" dirty="0" err="1" smtClean="0">
                <a:solidFill>
                  <a:schemeClr val="accent1"/>
                </a:solidFill>
                <a:effectLst>
                  <a:outerShdw blurRad="38100" dist="38100" dir="2700000" algn="tl">
                    <a:srgbClr val="000000">
                      <a:alpha val="43137"/>
                    </a:srgbClr>
                  </a:outerShdw>
                </a:effectLst>
              </a:rPr>
              <a:t>Comms</a:t>
            </a:r>
            <a:r>
              <a:rPr lang="en-GB" dirty="0" smtClean="0">
                <a:solidFill>
                  <a:schemeClr val="accent1"/>
                </a:solidFill>
                <a:effectLst>
                  <a:outerShdw blurRad="38100" dist="38100" dir="2700000" algn="tl">
                    <a:srgbClr val="000000">
                      <a:alpha val="43137"/>
                    </a:srgbClr>
                  </a:outerShdw>
                </a:effectLst>
              </a:rPr>
              <a:t> plans are in place for an announcement. One week before that date the Director rings you up to advise that the plans have changed and the opportunity has gone. Do you</a:t>
            </a:r>
          </a:p>
          <a:p>
            <a:r>
              <a:rPr lang="en-GB" dirty="0" smtClean="0">
                <a:solidFill>
                  <a:schemeClr val="bg1"/>
                </a:solidFill>
              </a:rPr>
              <a:t>A- Escalate for reconsideration?</a:t>
            </a:r>
          </a:p>
          <a:p>
            <a:r>
              <a:rPr lang="en-GB" dirty="0" smtClean="0">
                <a:solidFill>
                  <a:schemeClr val="bg1"/>
                </a:solidFill>
              </a:rPr>
              <a:t>B- Leave the Company?</a:t>
            </a:r>
          </a:p>
          <a:p>
            <a:r>
              <a:rPr lang="en-GB" dirty="0" smtClean="0">
                <a:solidFill>
                  <a:schemeClr val="bg1"/>
                </a:solidFill>
              </a:rPr>
              <a:t>C- Go ahead as best you can in one week’s time?</a:t>
            </a:r>
          </a:p>
          <a:p>
            <a:r>
              <a:rPr lang="en-GB" dirty="0" smtClean="0">
                <a:solidFill>
                  <a:schemeClr val="bg1"/>
                </a:solidFill>
              </a:rPr>
              <a:t>D- Delay the announcement by one month?</a:t>
            </a:r>
          </a:p>
          <a:p>
            <a:endParaRPr lang="en-GB"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Scenario 4 </a:t>
            </a:r>
            <a:endParaRPr lang="en-GB" dirty="0"/>
          </a:p>
        </p:txBody>
      </p:sp>
      <p:sp>
        <p:nvSpPr>
          <p:cNvPr id="3" name="Content Placeholder 2"/>
          <p:cNvSpPr>
            <a:spLocks noGrp="1"/>
          </p:cNvSpPr>
          <p:nvPr>
            <p:ph idx="1"/>
          </p:nvPr>
        </p:nvSpPr>
        <p:spPr/>
        <p:txBody>
          <a:bodyPr>
            <a:normAutofit/>
          </a:bodyPr>
          <a:lstStyle/>
          <a:p>
            <a:r>
              <a:rPr lang="en-GB" sz="2600" dirty="0" smtClean="0">
                <a:solidFill>
                  <a:schemeClr val="accent1"/>
                </a:solidFill>
                <a:effectLst>
                  <a:outerShdw blurRad="38100" dist="38100" dir="2700000" algn="tl">
                    <a:srgbClr val="000000">
                      <a:alpha val="43137"/>
                    </a:srgbClr>
                  </a:outerShdw>
                </a:effectLst>
              </a:rPr>
              <a:t>After several months you have secured financial approval for a key infrastructure change that improves network stability. Just before final sign off the new finance director  (FD) arrives and questions its validity. Do you</a:t>
            </a:r>
          </a:p>
          <a:p>
            <a:r>
              <a:rPr lang="en-GB" sz="2600" dirty="0" smtClean="0">
                <a:solidFill>
                  <a:schemeClr val="bg1"/>
                </a:solidFill>
              </a:rPr>
              <a:t>A- Give in at that point</a:t>
            </a:r>
          </a:p>
          <a:p>
            <a:r>
              <a:rPr lang="en-GB" sz="2600" dirty="0" smtClean="0">
                <a:solidFill>
                  <a:schemeClr val="bg1"/>
                </a:solidFill>
              </a:rPr>
              <a:t>B- Sit with the FD and understand his perspective</a:t>
            </a:r>
          </a:p>
          <a:p>
            <a:r>
              <a:rPr lang="en-GB" sz="2600" dirty="0" smtClean="0">
                <a:solidFill>
                  <a:schemeClr val="bg1"/>
                </a:solidFill>
              </a:rPr>
              <a:t>C- Go to the CEO and ask him to ‘save the day’</a:t>
            </a:r>
          </a:p>
          <a:p>
            <a:r>
              <a:rPr lang="en-GB" sz="2600" dirty="0" smtClean="0">
                <a:solidFill>
                  <a:schemeClr val="bg1"/>
                </a:solidFill>
              </a:rPr>
              <a:t>D- Write the FD a paper arguing the rationale</a:t>
            </a:r>
          </a:p>
          <a:p>
            <a:endParaRPr lang="en-GB"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Areas that require </a:t>
            </a:r>
            <a:br>
              <a:rPr lang="en-GB" dirty="0" smtClean="0"/>
            </a:br>
            <a:r>
              <a:rPr lang="en-GB" dirty="0" smtClean="0"/>
              <a:t>lots of attention</a:t>
            </a:r>
            <a:endParaRPr lang="en-GB" dirty="0"/>
          </a:p>
        </p:txBody>
      </p:sp>
      <p:pic>
        <p:nvPicPr>
          <p:cNvPr id="52226" name="Picture 2" descr="C:\Users\Dave\AppData\Local\Microsoft\Windows\Temporary Internet Files\Content.IE5\DKNLQJ4J\MC900388664[1].wmf"/>
          <p:cNvPicPr>
            <a:picLocks noGrp="1" noChangeAspect="1" noChangeArrowheads="1"/>
          </p:cNvPicPr>
          <p:nvPr>
            <p:ph idx="1"/>
          </p:nvPr>
        </p:nvPicPr>
        <p:blipFill>
          <a:blip r:embed="rId2" cstate="print"/>
          <a:srcRect/>
          <a:stretch>
            <a:fillRect/>
          </a:stretch>
        </p:blipFill>
        <p:spPr bwMode="auto">
          <a:xfrm>
            <a:off x="2699792" y="1916832"/>
            <a:ext cx="4148661" cy="4259348"/>
          </a:xfrm>
          <a:prstGeom prst="rect">
            <a:avLst/>
          </a:prstGeom>
          <a:noFill/>
        </p:spPr>
      </p:pic>
      <p:sp>
        <p:nvSpPr>
          <p:cNvPr id="4" name="TextBox 3"/>
          <p:cNvSpPr txBox="1"/>
          <p:nvPr/>
        </p:nvSpPr>
        <p:spPr>
          <a:xfrm>
            <a:off x="648072" y="6334780"/>
            <a:ext cx="3491880" cy="523220"/>
          </a:xfrm>
          <a:prstGeom prst="rect">
            <a:avLst/>
          </a:prstGeom>
          <a:noFill/>
        </p:spPr>
        <p:txBody>
          <a:bodyPr wrap="square" rtlCol="0">
            <a:spAutoFit/>
          </a:bodyPr>
          <a:lstStyle/>
          <a:p>
            <a:r>
              <a:rPr lang="en-GB" sz="2800" dirty="0" smtClean="0">
                <a:solidFill>
                  <a:schemeClr val="bg1"/>
                </a:solidFill>
              </a:rPr>
              <a:t>Get the basics right!</a:t>
            </a:r>
            <a:endParaRPr lang="en-GB" sz="2800" dirty="0">
              <a:solidFill>
                <a:schemeClr val="bg1"/>
              </a:solidFill>
            </a:endParaRPr>
          </a:p>
        </p:txBody>
      </p:sp>
      <p:sp>
        <p:nvSpPr>
          <p:cNvPr id="5" name="Oval 4"/>
          <p:cNvSpPr/>
          <p:nvPr/>
        </p:nvSpPr>
        <p:spPr>
          <a:xfrm>
            <a:off x="0" y="630932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1</a:t>
            </a:r>
            <a:endParaRPr lang="en-GB" b="1"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Beware of ‘It will never work’!</a:t>
            </a:r>
            <a:endParaRPr lang="en-GB" dirty="0"/>
          </a:p>
        </p:txBody>
      </p:sp>
      <p:sp>
        <p:nvSpPr>
          <p:cNvPr id="3" name="Content Placeholder 2"/>
          <p:cNvSpPr>
            <a:spLocks noGrp="1"/>
          </p:cNvSpPr>
          <p:nvPr>
            <p:ph idx="1"/>
          </p:nvPr>
        </p:nvSpPr>
        <p:spPr>
          <a:xfrm>
            <a:off x="457200" y="1600200"/>
            <a:ext cx="6491064" cy="4709160"/>
          </a:xfrm>
        </p:spPr>
        <p:txBody>
          <a:bodyPr>
            <a:normAutofit/>
          </a:bodyPr>
          <a:lstStyle/>
          <a:p>
            <a:r>
              <a:rPr lang="en-GB" dirty="0" smtClean="0">
                <a:solidFill>
                  <a:schemeClr val="bg1"/>
                </a:solidFill>
              </a:rPr>
              <a:t>This `telephone' has too many shortcomings to be seriously considered as a practical form of communication. The device is inherently of no value to us. </a:t>
            </a:r>
            <a:r>
              <a:rPr lang="en-GB" i="1" dirty="0" smtClean="0">
                <a:solidFill>
                  <a:schemeClr val="bg1"/>
                </a:solidFill>
              </a:rPr>
              <a:t>- Western Union internal memo, 1878</a:t>
            </a:r>
          </a:p>
          <a:p>
            <a:pPr>
              <a:buNone/>
            </a:pPr>
            <a:endParaRPr lang="en-GB" i="1" dirty="0" smtClean="0">
              <a:solidFill>
                <a:schemeClr val="bg1"/>
              </a:solidFill>
            </a:endParaRPr>
          </a:p>
          <a:p>
            <a:r>
              <a:rPr lang="en-GB" dirty="0" smtClean="0">
                <a:solidFill>
                  <a:schemeClr val="bg1"/>
                </a:solidFill>
              </a:rPr>
              <a:t>Radio has no future. </a:t>
            </a:r>
            <a:r>
              <a:rPr lang="en-GB" i="1" dirty="0" smtClean="0">
                <a:solidFill>
                  <a:schemeClr val="bg1"/>
                </a:solidFill>
              </a:rPr>
              <a:t>- Lord Kelvin (1824-1907), Mathematician and physicist, ca. 1897.</a:t>
            </a:r>
            <a:endParaRPr lang="en-GB" dirty="0">
              <a:solidFill>
                <a:schemeClr val="bg1"/>
              </a:solidFill>
            </a:endParaRPr>
          </a:p>
        </p:txBody>
      </p:sp>
      <p:pic>
        <p:nvPicPr>
          <p:cNvPr id="50178" name="Picture 2" descr="C:\Users\Dave\AppData\Local\Microsoft\Windows\Temporary Internet Files\Content.IE5\DKNLQJ4J\MC900286552[1].wmf"/>
          <p:cNvPicPr>
            <a:picLocks noChangeAspect="1" noChangeArrowheads="1"/>
          </p:cNvPicPr>
          <p:nvPr/>
        </p:nvPicPr>
        <p:blipFill>
          <a:blip r:embed="rId2" cstate="print"/>
          <a:srcRect/>
          <a:stretch>
            <a:fillRect/>
          </a:stretch>
        </p:blipFill>
        <p:spPr bwMode="auto">
          <a:xfrm>
            <a:off x="7092280" y="1988840"/>
            <a:ext cx="1465783" cy="1821485"/>
          </a:xfrm>
          <a:prstGeom prst="rect">
            <a:avLst/>
          </a:prstGeom>
          <a:noFill/>
        </p:spPr>
      </p:pic>
      <p:pic>
        <p:nvPicPr>
          <p:cNvPr id="50179" name="Picture 3" descr="C:\Users\Dave\AppData\Local\Microsoft\Windows\Temporary Internet Files\Content.IE5\0WACSQ72\MC900234637[1].wmf"/>
          <p:cNvPicPr>
            <a:picLocks noChangeAspect="1" noChangeArrowheads="1"/>
          </p:cNvPicPr>
          <p:nvPr/>
        </p:nvPicPr>
        <p:blipFill>
          <a:blip r:embed="rId3" cstate="print"/>
          <a:srcRect/>
          <a:stretch>
            <a:fillRect/>
          </a:stretch>
        </p:blipFill>
        <p:spPr bwMode="auto">
          <a:xfrm>
            <a:off x="7020272" y="4221088"/>
            <a:ext cx="1641348" cy="1754734"/>
          </a:xfrm>
          <a:prstGeom prst="rect">
            <a:avLst/>
          </a:prstGeom>
          <a:noFill/>
        </p:spPr>
      </p:pic>
      <p:sp>
        <p:nvSpPr>
          <p:cNvPr id="6" name="Oval 5"/>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2</a:t>
            </a:r>
            <a:endParaRPr lang="en-GB" b="1"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Recognise the </a:t>
            </a:r>
            <a:br>
              <a:rPr lang="en-GB" dirty="0" smtClean="0"/>
            </a:br>
            <a:r>
              <a:rPr lang="en-GB" dirty="0" smtClean="0"/>
              <a:t>‘Frame of Reference’</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solidFill>
                  <a:schemeClr val="bg1"/>
                </a:solidFill>
              </a:rPr>
              <a:t>Every individual impacted by change has two</a:t>
            </a:r>
          </a:p>
          <a:p>
            <a:pPr>
              <a:buNone/>
            </a:pPr>
            <a:r>
              <a:rPr lang="en-GB" dirty="0" smtClean="0">
                <a:solidFill>
                  <a:schemeClr val="bg1"/>
                </a:solidFill>
              </a:rPr>
              <a:t>questions that he or she wants answered:</a:t>
            </a:r>
          </a:p>
          <a:p>
            <a:pPr>
              <a:buNone/>
            </a:pPr>
            <a:r>
              <a:rPr lang="en-GB" dirty="0" smtClean="0">
                <a:solidFill>
                  <a:schemeClr val="bg1"/>
                </a:solidFill>
              </a:rPr>
              <a:t> </a:t>
            </a:r>
          </a:p>
          <a:p>
            <a:r>
              <a:rPr lang="en-GB" dirty="0" smtClean="0">
                <a:solidFill>
                  <a:schemeClr val="bg1"/>
                </a:solidFill>
              </a:rPr>
              <a:t>First, what does it mean for me? </a:t>
            </a:r>
          </a:p>
          <a:p>
            <a:pPr>
              <a:buNone/>
            </a:pPr>
            <a:endParaRPr lang="en-GB" dirty="0" smtClean="0">
              <a:solidFill>
                <a:schemeClr val="bg1"/>
              </a:solidFill>
            </a:endParaRPr>
          </a:p>
          <a:p>
            <a:r>
              <a:rPr lang="en-GB" dirty="0" smtClean="0">
                <a:solidFill>
                  <a:schemeClr val="bg1"/>
                </a:solidFill>
              </a:rPr>
              <a:t>And second, what’s in it for me? </a:t>
            </a:r>
          </a:p>
          <a:p>
            <a:endParaRPr lang="en-GB" dirty="0" smtClean="0">
              <a:solidFill>
                <a:schemeClr val="bg1"/>
              </a:solidFill>
            </a:endParaRPr>
          </a:p>
          <a:p>
            <a:pPr>
              <a:buNone/>
            </a:pPr>
            <a:r>
              <a:rPr lang="en-GB" dirty="0" smtClean="0">
                <a:solidFill>
                  <a:schemeClr val="bg1"/>
                </a:solidFill>
              </a:rPr>
              <a:t>The questions are the same, but the answers are </a:t>
            </a:r>
          </a:p>
          <a:p>
            <a:pPr>
              <a:buNone/>
            </a:pPr>
            <a:r>
              <a:rPr lang="en-GB" dirty="0" smtClean="0">
                <a:solidFill>
                  <a:schemeClr val="bg1"/>
                </a:solidFill>
              </a:rPr>
              <a:t>very different, depending on the individual’s </a:t>
            </a:r>
          </a:p>
          <a:p>
            <a:pPr>
              <a:buNone/>
            </a:pPr>
            <a:r>
              <a:rPr lang="en-GB" dirty="0" smtClean="0">
                <a:solidFill>
                  <a:schemeClr val="bg1"/>
                </a:solidFill>
              </a:rPr>
              <a:t>‘Frame of Reference’.</a:t>
            </a:r>
            <a:endParaRPr lang="en-GB" dirty="0">
              <a:solidFill>
                <a:schemeClr val="bg1"/>
              </a:solidFill>
            </a:endParaRPr>
          </a:p>
        </p:txBody>
      </p:sp>
      <p:pic>
        <p:nvPicPr>
          <p:cNvPr id="3074" name="Picture 2" descr="C:\Users\Dave\AppData\Local\Microsoft\Windows\Temporary Internet Files\Content.IE5\1JL1KYTU\MC900089048[1].wmf"/>
          <p:cNvPicPr>
            <a:picLocks noChangeAspect="1" noChangeArrowheads="1"/>
          </p:cNvPicPr>
          <p:nvPr/>
        </p:nvPicPr>
        <p:blipFill>
          <a:blip r:embed="rId2" cstate="print"/>
          <a:srcRect/>
          <a:stretch>
            <a:fillRect/>
          </a:stretch>
        </p:blipFill>
        <p:spPr bwMode="auto">
          <a:xfrm>
            <a:off x="6948264" y="2564904"/>
            <a:ext cx="1031443" cy="1815998"/>
          </a:xfrm>
          <a:prstGeom prst="rect">
            <a:avLst/>
          </a:prstGeom>
          <a:noFill/>
        </p:spPr>
      </p:pic>
      <p:sp>
        <p:nvSpPr>
          <p:cNvPr id="5" name="Oval 4"/>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3</a:t>
            </a:r>
            <a:endParaRPr lang="en-GB" b="1"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Frame of Reference</a:t>
            </a:r>
            <a:endParaRPr lang="en-GB" dirty="0"/>
          </a:p>
        </p:txBody>
      </p:sp>
      <p:sp>
        <p:nvSpPr>
          <p:cNvPr id="3" name="Content Placeholder 2"/>
          <p:cNvSpPr>
            <a:spLocks noGrp="1"/>
          </p:cNvSpPr>
          <p:nvPr>
            <p:ph idx="1"/>
          </p:nvPr>
        </p:nvSpPr>
        <p:spPr>
          <a:xfrm>
            <a:off x="611560" y="1628800"/>
            <a:ext cx="8229600" cy="4709160"/>
          </a:xfrm>
        </p:spPr>
        <p:txBody>
          <a:bodyPr>
            <a:noAutofit/>
          </a:bodyPr>
          <a:lstStyle/>
          <a:p>
            <a:pPr>
              <a:buNone/>
            </a:pPr>
            <a:r>
              <a:rPr lang="en-GB" dirty="0" smtClean="0">
                <a:solidFill>
                  <a:schemeClr val="accent1"/>
                </a:solidFill>
                <a:effectLst>
                  <a:outerShdw blurRad="38100" dist="38100" dir="2700000" algn="tl">
                    <a:srgbClr val="000000">
                      <a:alpha val="43137"/>
                    </a:srgbClr>
                  </a:outerShdw>
                </a:effectLst>
              </a:rPr>
              <a:t>At the bottom end of a great Vision someone will ask ‘but what does that mean for me?’</a:t>
            </a:r>
          </a:p>
          <a:p>
            <a:pPr>
              <a:buNone/>
            </a:pPr>
            <a:endParaRPr lang="en-GB" dirty="0" smtClean="0">
              <a:solidFill>
                <a:schemeClr val="bg1"/>
              </a:solidFill>
            </a:endParaRPr>
          </a:p>
          <a:p>
            <a:pPr>
              <a:buNone/>
            </a:pPr>
            <a:endParaRPr lang="en-GB" dirty="0" smtClean="0">
              <a:solidFill>
                <a:schemeClr val="bg1"/>
              </a:solidFill>
            </a:endParaRPr>
          </a:p>
          <a:p>
            <a:pPr>
              <a:buNone/>
            </a:pPr>
            <a:r>
              <a:rPr lang="en-GB" dirty="0" smtClean="0">
                <a:solidFill>
                  <a:schemeClr val="bg1"/>
                </a:solidFill>
              </a:rPr>
              <a:t>“We will transform our operation and take out 50% of the cost of failure in 12 months. It will be a much better place to work for everyone.”</a:t>
            </a:r>
          </a:p>
          <a:p>
            <a:pPr>
              <a:buNone/>
            </a:pPr>
            <a:endParaRPr lang="en-GB" sz="2200" dirty="0" smtClean="0"/>
          </a:p>
        </p:txBody>
      </p:sp>
      <p:sp>
        <p:nvSpPr>
          <p:cNvPr id="5" name="Down Arrow 4"/>
          <p:cNvSpPr/>
          <p:nvPr/>
        </p:nvSpPr>
        <p:spPr>
          <a:xfrm>
            <a:off x="4067944" y="2852936"/>
            <a:ext cx="936104" cy="5040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ular Callout 5"/>
          <p:cNvSpPr/>
          <p:nvPr/>
        </p:nvSpPr>
        <p:spPr>
          <a:xfrm>
            <a:off x="0" y="6209928"/>
            <a:ext cx="1584176" cy="648072"/>
          </a:xfrm>
          <a:prstGeom prst="wedgeRoundRectCallout">
            <a:avLst>
              <a:gd name="adj1" fmla="val 97298"/>
              <a:gd name="adj2" fmla="val -33899"/>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683568" y="4005064"/>
            <a:ext cx="6696744" cy="4320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ed Rectangle 9"/>
          <p:cNvSpPr/>
          <p:nvPr/>
        </p:nvSpPr>
        <p:spPr>
          <a:xfrm>
            <a:off x="611560" y="1628800"/>
            <a:ext cx="7776864" cy="3600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Frame of Reference</a:t>
            </a:r>
            <a:endParaRPr lang="en-GB" dirty="0"/>
          </a:p>
        </p:txBody>
      </p:sp>
      <p:sp>
        <p:nvSpPr>
          <p:cNvPr id="3" name="Content Placeholder 2"/>
          <p:cNvSpPr>
            <a:spLocks noGrp="1"/>
          </p:cNvSpPr>
          <p:nvPr>
            <p:ph idx="1"/>
          </p:nvPr>
        </p:nvSpPr>
        <p:spPr/>
        <p:txBody>
          <a:bodyPr>
            <a:noAutofit/>
          </a:bodyPr>
          <a:lstStyle/>
          <a:p>
            <a:pPr>
              <a:buNone/>
            </a:pPr>
            <a:r>
              <a:rPr lang="en-GB" sz="2200" i="1" dirty="0" smtClean="0">
                <a:solidFill>
                  <a:schemeClr val="bg1"/>
                </a:solidFill>
                <a:effectLst>
                  <a:outerShdw blurRad="38100" dist="38100" dir="2700000" algn="tl">
                    <a:srgbClr val="000000">
                      <a:alpha val="43137"/>
                    </a:srgbClr>
                  </a:outerShdw>
                </a:effectLst>
              </a:rPr>
              <a:t>I  am 55, have been here for 30 years and I am comfortable in my job </a:t>
            </a:r>
          </a:p>
          <a:p>
            <a:r>
              <a:rPr lang="en-GB" sz="2200" dirty="0" smtClean="0">
                <a:solidFill>
                  <a:schemeClr val="bg1"/>
                </a:solidFill>
              </a:rPr>
              <a:t>My job is going then? When will I find out?</a:t>
            </a:r>
          </a:p>
          <a:p>
            <a:r>
              <a:rPr lang="en-GB" sz="2200" dirty="0" smtClean="0">
                <a:solidFill>
                  <a:schemeClr val="bg1"/>
                </a:solidFill>
              </a:rPr>
              <a:t>I will have to be retrained after 30 years in the company?</a:t>
            </a:r>
          </a:p>
          <a:p>
            <a:r>
              <a:rPr lang="en-GB" sz="2200" dirty="0" smtClean="0">
                <a:solidFill>
                  <a:schemeClr val="bg1"/>
                </a:solidFill>
              </a:rPr>
              <a:t>What about my overtime?</a:t>
            </a:r>
          </a:p>
          <a:p>
            <a:r>
              <a:rPr lang="en-GB" sz="2200" dirty="0" smtClean="0">
                <a:solidFill>
                  <a:schemeClr val="bg1"/>
                </a:solidFill>
              </a:rPr>
              <a:t>Will anyone care enough to talk to me?</a:t>
            </a:r>
          </a:p>
          <a:p>
            <a:endParaRPr lang="en-GB" sz="2200" dirty="0" smtClean="0"/>
          </a:p>
          <a:p>
            <a:pPr>
              <a:buNone/>
            </a:pPr>
            <a:r>
              <a:rPr lang="en-GB" sz="2200" i="1" dirty="0" smtClean="0">
                <a:solidFill>
                  <a:schemeClr val="bg1"/>
                </a:solidFill>
                <a:effectLst>
                  <a:outerShdw blurRad="38100" dist="38100" dir="2700000" algn="tl">
                    <a:srgbClr val="000000">
                      <a:alpha val="43137"/>
                    </a:srgbClr>
                  </a:outerShdw>
                </a:effectLst>
              </a:rPr>
              <a:t>I  am 25, ambitious and always looking for something new</a:t>
            </a:r>
            <a:endParaRPr lang="en-GB" sz="2200" dirty="0" smtClean="0">
              <a:solidFill>
                <a:schemeClr val="bg1"/>
              </a:solidFill>
              <a:effectLst>
                <a:outerShdw blurRad="38100" dist="38100" dir="2700000" algn="tl">
                  <a:srgbClr val="000000">
                    <a:alpha val="43137"/>
                  </a:srgbClr>
                </a:outerShdw>
              </a:effectLst>
            </a:endParaRPr>
          </a:p>
          <a:p>
            <a:r>
              <a:rPr lang="en-GB" sz="2200" dirty="0" smtClean="0">
                <a:solidFill>
                  <a:schemeClr val="bg1"/>
                </a:solidFill>
              </a:rPr>
              <a:t>There’s lots we can change to make things better</a:t>
            </a:r>
          </a:p>
          <a:p>
            <a:r>
              <a:rPr lang="en-GB" sz="2200" dirty="0" smtClean="0">
                <a:solidFill>
                  <a:schemeClr val="bg1"/>
                </a:solidFill>
              </a:rPr>
              <a:t>I am keen to get new skills</a:t>
            </a:r>
          </a:p>
          <a:p>
            <a:r>
              <a:rPr lang="en-GB" sz="2200" dirty="0" smtClean="0">
                <a:solidFill>
                  <a:schemeClr val="bg1"/>
                </a:solidFill>
              </a:rPr>
              <a:t>I  want to be part of discussing the new ideas</a:t>
            </a:r>
          </a:p>
          <a:p>
            <a:r>
              <a:rPr lang="en-GB" sz="2200" dirty="0" smtClean="0">
                <a:solidFill>
                  <a:schemeClr val="bg1"/>
                </a:solidFill>
              </a:rPr>
              <a:t>This is very exciting, what happens next?</a:t>
            </a:r>
          </a:p>
          <a:p>
            <a:endParaRPr lang="en-GB" sz="2200" dirty="0" smtClean="0"/>
          </a:p>
          <a:p>
            <a:endParaRPr lang="en-GB" sz="2200" dirty="0" smtClean="0"/>
          </a:p>
          <a:p>
            <a:endParaRPr lang="en-GB" sz="2200" dirty="0" smtClean="0"/>
          </a:p>
          <a:p>
            <a:pPr>
              <a:buNone/>
            </a:pPr>
            <a:endParaRPr lang="en-GB" sz="2200" dirty="0" smtClean="0"/>
          </a:p>
          <a:p>
            <a:pPr>
              <a:buNone/>
            </a:pPr>
            <a:endParaRPr lang="en-GB" sz="2200" dirty="0" smtClean="0"/>
          </a:p>
          <a:p>
            <a:pPr>
              <a:buNone/>
            </a:pPr>
            <a:endParaRPr lang="en-GB" sz="2200" dirty="0" smtClean="0">
              <a:solidFill>
                <a:schemeClr val="bg1"/>
              </a:solidFill>
            </a:endParaRPr>
          </a:p>
          <a:p>
            <a:endParaRPr lang="en-GB" sz="2200" dirty="0" smtClean="0"/>
          </a:p>
        </p:txBody>
      </p:sp>
      <p:sp>
        <p:nvSpPr>
          <p:cNvPr id="4" name="Rounded Rectangular Callout 3"/>
          <p:cNvSpPr/>
          <p:nvPr/>
        </p:nvSpPr>
        <p:spPr>
          <a:xfrm>
            <a:off x="0" y="6209928"/>
            <a:ext cx="1584176" cy="648072"/>
          </a:xfrm>
          <a:prstGeom prst="wedgeRoundRectCallout">
            <a:avLst>
              <a:gd name="adj1" fmla="val 97298"/>
              <a:gd name="adj2" fmla="val -33899"/>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
        <p:nvSpPr>
          <p:cNvPr id="5" name="Rounded Rectangular Callout 4"/>
          <p:cNvSpPr/>
          <p:nvPr/>
        </p:nvSpPr>
        <p:spPr>
          <a:xfrm>
            <a:off x="7559824" y="3212976"/>
            <a:ext cx="1584176" cy="648072"/>
          </a:xfrm>
          <a:prstGeom prst="wedgeRoundRectCallout">
            <a:avLst>
              <a:gd name="adj1" fmla="val -142542"/>
              <a:gd name="adj2" fmla="val -16870"/>
              <a:gd name="adj3" fmla="val 16667"/>
            </a:avLst>
          </a:prstGeom>
          <a:solidFill>
            <a:schemeClr val="bg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t>Involve me</a:t>
            </a:r>
            <a:endParaRPr lang="en-GB" dirty="0"/>
          </a:p>
        </p:txBody>
      </p:sp>
      <p:sp>
        <p:nvSpPr>
          <p:cNvPr id="6" name="Rounded Rectangular Callout 5"/>
          <p:cNvSpPr/>
          <p:nvPr/>
        </p:nvSpPr>
        <p:spPr>
          <a:xfrm>
            <a:off x="7559824" y="4149080"/>
            <a:ext cx="1584176" cy="648072"/>
          </a:xfrm>
          <a:prstGeom prst="wedgeRoundRectCallout">
            <a:avLst>
              <a:gd name="adj1" fmla="val -97759"/>
              <a:gd name="adj2" fmla="val 148552"/>
              <a:gd name="adj3" fmla="val 16667"/>
            </a:avLst>
          </a:prstGeom>
          <a:solidFill>
            <a:schemeClr val="bg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t>Involve me</a:t>
            </a:r>
            <a:endParaRPr lang="en-GB" dirty="0"/>
          </a:p>
        </p:txBody>
      </p:sp>
      <p:sp>
        <p:nvSpPr>
          <p:cNvPr id="7" name="Rounded Rectangular Callout 6"/>
          <p:cNvSpPr/>
          <p:nvPr/>
        </p:nvSpPr>
        <p:spPr>
          <a:xfrm>
            <a:off x="7811344" y="1988840"/>
            <a:ext cx="1332656" cy="432048"/>
          </a:xfrm>
          <a:prstGeom prst="wedgeRoundRectCallout">
            <a:avLst>
              <a:gd name="adj1" fmla="val -143501"/>
              <a:gd name="adj2" fmla="val 9889"/>
              <a:gd name="adj3" fmla="val 16667"/>
            </a:avLst>
          </a:prstGeo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t>Talk to me</a:t>
            </a:r>
            <a:endParaRPr lang="en-GB" dirty="0"/>
          </a:p>
        </p:txBody>
      </p:sp>
      <p:sp>
        <p:nvSpPr>
          <p:cNvPr id="9" name="Rounded Rectangular Callout 8"/>
          <p:cNvSpPr/>
          <p:nvPr/>
        </p:nvSpPr>
        <p:spPr>
          <a:xfrm>
            <a:off x="7811344" y="5589240"/>
            <a:ext cx="1332656" cy="432048"/>
          </a:xfrm>
          <a:prstGeom prst="wedgeRoundRectCallout">
            <a:avLst>
              <a:gd name="adj1" fmla="val -143501"/>
              <a:gd name="adj2" fmla="val 9889"/>
              <a:gd name="adj3" fmla="val 16667"/>
            </a:avLst>
          </a:prstGeo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smtClean="0"/>
              <a:t>Talk to me</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 structured when </a:t>
            </a:r>
            <a:br>
              <a:rPr lang="en-GB" dirty="0" smtClean="0"/>
            </a:br>
            <a:r>
              <a:rPr lang="en-GB" dirty="0" smtClean="0"/>
              <a:t>‘securing Senior approval’</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chemeClr val="bg1"/>
                </a:solidFill>
              </a:rPr>
              <a:t>Be thorough and very well prepared</a:t>
            </a:r>
          </a:p>
          <a:p>
            <a:r>
              <a:rPr lang="en-GB" dirty="0" smtClean="0">
                <a:solidFill>
                  <a:schemeClr val="bg1"/>
                </a:solidFill>
              </a:rPr>
              <a:t>Base benefits and costs on real assumptions</a:t>
            </a:r>
          </a:p>
          <a:p>
            <a:r>
              <a:rPr lang="en-GB" dirty="0" smtClean="0">
                <a:solidFill>
                  <a:schemeClr val="bg1"/>
                </a:solidFill>
              </a:rPr>
              <a:t>Be able to explain why we are doing this</a:t>
            </a:r>
          </a:p>
          <a:p>
            <a:r>
              <a:rPr lang="en-GB" dirty="0" smtClean="0">
                <a:solidFill>
                  <a:schemeClr val="bg1"/>
                </a:solidFill>
              </a:rPr>
              <a:t>Discuss, Discuss, Discuss (socialising)</a:t>
            </a:r>
          </a:p>
          <a:p>
            <a:endParaRPr lang="en-GB" dirty="0" smtClean="0">
              <a:solidFill>
                <a:schemeClr val="bg1"/>
              </a:solidFill>
            </a:endParaRPr>
          </a:p>
          <a:p>
            <a:pPr>
              <a:buNone/>
            </a:pPr>
            <a:r>
              <a:rPr lang="en-GB" i="1" dirty="0" smtClean="0">
                <a:solidFill>
                  <a:schemeClr val="accent1"/>
                </a:solidFill>
                <a:effectLst>
                  <a:outerShdw blurRad="38100" dist="38100" dir="2700000" algn="tl">
                    <a:srgbClr val="000000">
                      <a:alpha val="43137"/>
                    </a:srgbClr>
                  </a:outerShdw>
                </a:effectLst>
              </a:rPr>
              <a:t>At the approval slot.......</a:t>
            </a:r>
          </a:p>
          <a:p>
            <a:r>
              <a:rPr lang="en-GB" dirty="0" smtClean="0">
                <a:solidFill>
                  <a:schemeClr val="bg1"/>
                </a:solidFill>
              </a:rPr>
              <a:t>Know the detail</a:t>
            </a:r>
          </a:p>
          <a:p>
            <a:r>
              <a:rPr lang="en-GB" dirty="0" smtClean="0">
                <a:solidFill>
                  <a:schemeClr val="bg1"/>
                </a:solidFill>
              </a:rPr>
              <a:t>Be brief </a:t>
            </a:r>
          </a:p>
          <a:p>
            <a:r>
              <a:rPr lang="en-GB" dirty="0" smtClean="0">
                <a:solidFill>
                  <a:schemeClr val="bg1"/>
                </a:solidFill>
              </a:rPr>
              <a:t>Be passionate and confident</a:t>
            </a:r>
          </a:p>
          <a:p>
            <a:r>
              <a:rPr lang="en-GB" dirty="0" smtClean="0">
                <a:solidFill>
                  <a:schemeClr val="bg1"/>
                </a:solidFill>
              </a:rPr>
              <a:t>Believe in what you are presenting</a:t>
            </a:r>
          </a:p>
          <a:p>
            <a:pPr>
              <a:buNone/>
            </a:pPr>
            <a:endParaRPr lang="en-GB" dirty="0" smtClean="0"/>
          </a:p>
          <a:p>
            <a:pPr>
              <a:buNone/>
            </a:pPr>
            <a:endParaRPr lang="en-GB" dirty="0" smtClean="0"/>
          </a:p>
        </p:txBody>
      </p:sp>
      <p:pic>
        <p:nvPicPr>
          <p:cNvPr id="16385" name="Picture 1" descr="C:\Users\Dave\AppData\Local\Microsoft\Windows\Temporary Internet Files\Content.IE5\1JL1KYTU\MC900090351[1].wmf"/>
          <p:cNvPicPr>
            <a:picLocks noChangeAspect="1" noChangeArrowheads="1"/>
          </p:cNvPicPr>
          <p:nvPr/>
        </p:nvPicPr>
        <p:blipFill>
          <a:blip r:embed="rId2" cstate="print"/>
          <a:srcRect/>
          <a:stretch>
            <a:fillRect/>
          </a:stretch>
        </p:blipFill>
        <p:spPr bwMode="auto">
          <a:xfrm>
            <a:off x="6516216" y="3933056"/>
            <a:ext cx="2411760" cy="1969771"/>
          </a:xfrm>
          <a:prstGeom prst="rect">
            <a:avLst/>
          </a:prstGeom>
          <a:noFill/>
        </p:spPr>
      </p:pic>
      <p:sp>
        <p:nvSpPr>
          <p:cNvPr id="5" name="Oval 4"/>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4</a:t>
            </a:r>
            <a:endParaRPr lang="en-GB" b="1"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 prepared for the roller coaster ride- this really happens!</a:t>
            </a:r>
            <a:endParaRPr lang="en-GB" dirty="0"/>
          </a:p>
        </p:txBody>
      </p:sp>
      <p:pic>
        <p:nvPicPr>
          <p:cNvPr id="2050" name="Picture 2" descr="C:\Users\Public\Documents\Presentation SBC Dec 2010\kublerross.gif"/>
          <p:cNvPicPr>
            <a:picLocks noGrp="1" noChangeAspect="1" noChangeArrowheads="1"/>
          </p:cNvPicPr>
          <p:nvPr>
            <p:ph idx="1"/>
          </p:nvPr>
        </p:nvPicPr>
        <p:blipFill>
          <a:blip r:embed="rId2" cstate="print"/>
          <a:srcRect/>
          <a:stretch>
            <a:fillRect/>
          </a:stretch>
        </p:blipFill>
        <p:spPr bwMode="auto">
          <a:xfrm>
            <a:off x="1475656" y="1700808"/>
            <a:ext cx="6411672" cy="4680520"/>
          </a:xfrm>
          <a:prstGeom prst="rect">
            <a:avLst/>
          </a:prstGeom>
          <a:noFill/>
        </p:spPr>
      </p:pic>
      <p:pic>
        <p:nvPicPr>
          <p:cNvPr id="2051" name="Picture 3" descr="C:\Users\Dave\AppData\Local\Microsoft\Windows\Temporary Internet Files\Content.IE5\ZMC2IP6A\MC900150157[1].wmf"/>
          <p:cNvPicPr>
            <a:picLocks noChangeAspect="1" noChangeArrowheads="1"/>
          </p:cNvPicPr>
          <p:nvPr/>
        </p:nvPicPr>
        <p:blipFill>
          <a:blip r:embed="rId3" cstate="print"/>
          <a:srcRect/>
          <a:stretch>
            <a:fillRect/>
          </a:stretch>
        </p:blipFill>
        <p:spPr bwMode="auto">
          <a:xfrm>
            <a:off x="611560" y="5085184"/>
            <a:ext cx="2051720" cy="1537703"/>
          </a:xfrm>
          <a:prstGeom prst="rect">
            <a:avLst/>
          </a:prstGeom>
          <a:noFill/>
        </p:spPr>
      </p:pic>
      <p:sp>
        <p:nvSpPr>
          <p:cNvPr id="6" name="Rounded Rectangular Callout 5"/>
          <p:cNvSpPr/>
          <p:nvPr/>
        </p:nvSpPr>
        <p:spPr>
          <a:xfrm>
            <a:off x="3347864" y="6209928"/>
            <a:ext cx="1584176" cy="648072"/>
          </a:xfrm>
          <a:prstGeom prst="wedgeRoundRectCallout">
            <a:avLst>
              <a:gd name="adj1" fmla="val -79845"/>
              <a:gd name="adj2" fmla="val 158"/>
              <a:gd name="adj3" fmla="val 16667"/>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It’s personal</a:t>
            </a:r>
            <a:endParaRPr lang="en-GB" dirty="0"/>
          </a:p>
        </p:txBody>
      </p:sp>
      <p:sp>
        <p:nvSpPr>
          <p:cNvPr id="7" name="Oval 6"/>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5</a:t>
            </a:r>
            <a:endParaRPr lang="en-GB" b="1"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Flowchart: Alternate Process 34"/>
          <p:cNvSpPr/>
          <p:nvPr/>
        </p:nvSpPr>
        <p:spPr>
          <a:xfrm>
            <a:off x="107504" y="3645024"/>
            <a:ext cx="8964488" cy="172819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lide Number Placeholder 2"/>
          <p:cNvSpPr txBox="1">
            <a:spLocks noGrp="1"/>
          </p:cNvSpPr>
          <p:nvPr/>
        </p:nvSpPr>
        <p:spPr bwMode="auto">
          <a:xfrm>
            <a:off x="6442075" y="6245225"/>
            <a:ext cx="1809750" cy="476250"/>
          </a:xfrm>
          <a:prstGeom prst="rect">
            <a:avLst/>
          </a:prstGeom>
          <a:noFill/>
          <a:ln>
            <a:miter lim="800000"/>
            <a:headEnd/>
            <a:tailEnd/>
          </a:ln>
        </p:spPr>
        <p:txBody>
          <a:bodyPr/>
          <a:lstStyle/>
          <a:p>
            <a:pPr algn="r" eaLnBrk="1" hangingPunct="1">
              <a:defRPr/>
            </a:pPr>
            <a:fld id="{5B8648EE-CDF4-4CF4-B360-D23EB7E130AF}" type="slidenum">
              <a:rPr lang="en-US" sz="1200">
                <a:latin typeface="+mn-lt"/>
              </a:rPr>
              <a:pPr algn="r" eaLnBrk="1" hangingPunct="1">
                <a:defRPr/>
              </a:pPr>
              <a:t>29</a:t>
            </a:fld>
            <a:endParaRPr lang="en-US" sz="1200">
              <a:latin typeface="+mn-lt"/>
            </a:endParaRPr>
          </a:p>
        </p:txBody>
      </p:sp>
      <p:sp>
        <p:nvSpPr>
          <p:cNvPr id="1036" name="Rectangle 17"/>
          <p:cNvSpPr>
            <a:spLocks noChangeArrowheads="1"/>
          </p:cNvSpPr>
          <p:nvPr/>
        </p:nvSpPr>
        <p:spPr bwMode="auto">
          <a:xfrm>
            <a:off x="2123728" y="2420888"/>
            <a:ext cx="7020272" cy="1015663"/>
          </a:xfrm>
          <a:prstGeom prst="rect">
            <a:avLst/>
          </a:prstGeom>
          <a:noFill/>
          <a:ln w="9525">
            <a:noFill/>
            <a:miter lim="800000"/>
            <a:headEnd/>
            <a:tailEnd/>
          </a:ln>
        </p:spPr>
        <p:txBody>
          <a:bodyPr wrap="square">
            <a:spAutoFit/>
          </a:bodyPr>
          <a:lstStyle/>
          <a:p>
            <a:r>
              <a:rPr lang="en-US" sz="2000" dirty="0">
                <a:latin typeface="Arial" charset="0"/>
                <a:cs typeface="Arial" charset="0"/>
              </a:rPr>
              <a:t>Implement change.  Agents have implementation responsibility </a:t>
            </a:r>
            <a:r>
              <a:rPr lang="en-US" sz="2000" dirty="0" smtClean="0">
                <a:latin typeface="Arial" charset="0"/>
                <a:cs typeface="Arial" charset="0"/>
              </a:rPr>
              <a:t>through </a:t>
            </a:r>
            <a:r>
              <a:rPr lang="en-US" sz="2000" dirty="0">
                <a:latin typeface="Arial" charset="0"/>
                <a:cs typeface="Arial" charset="0"/>
              </a:rPr>
              <a:t>planning and executing  implementation.  </a:t>
            </a:r>
          </a:p>
        </p:txBody>
      </p:sp>
      <p:sp>
        <p:nvSpPr>
          <p:cNvPr id="1037" name="Rectangle 18"/>
          <p:cNvSpPr>
            <a:spLocks noChangeArrowheads="1"/>
          </p:cNvSpPr>
          <p:nvPr/>
        </p:nvSpPr>
        <p:spPr bwMode="auto">
          <a:xfrm>
            <a:off x="2123728" y="3645024"/>
            <a:ext cx="7020272" cy="1631216"/>
          </a:xfrm>
          <a:prstGeom prst="rect">
            <a:avLst/>
          </a:prstGeom>
          <a:noFill/>
          <a:ln w="9525">
            <a:noFill/>
            <a:miter lim="800000"/>
            <a:headEnd/>
            <a:tailEnd/>
          </a:ln>
        </p:spPr>
        <p:txBody>
          <a:bodyPr wrap="square">
            <a:spAutoFit/>
          </a:bodyPr>
          <a:lstStyle/>
          <a:p>
            <a:r>
              <a:rPr lang="en-US" sz="2000" b="1" dirty="0" smtClean="0">
                <a:solidFill>
                  <a:schemeClr val="bg1"/>
                </a:solidFill>
                <a:latin typeface="Arial" charset="0"/>
                <a:cs typeface="Arial" charset="0"/>
              </a:rPr>
              <a:t>Authorize and </a:t>
            </a:r>
            <a:r>
              <a:rPr lang="en-US" sz="2000" b="1" dirty="0">
                <a:solidFill>
                  <a:schemeClr val="bg1"/>
                </a:solidFill>
                <a:latin typeface="Arial" charset="0"/>
                <a:cs typeface="Arial" charset="0"/>
              </a:rPr>
              <a:t>demonstrate ownership for the </a:t>
            </a:r>
            <a:r>
              <a:rPr lang="en-US" sz="2000" b="1" dirty="0" smtClean="0">
                <a:solidFill>
                  <a:schemeClr val="bg1"/>
                </a:solidFill>
                <a:latin typeface="Arial" charset="0"/>
                <a:cs typeface="Arial" charset="0"/>
              </a:rPr>
              <a:t>change. Possess </a:t>
            </a:r>
            <a:r>
              <a:rPr lang="en-US" sz="2000" b="1" dirty="0">
                <a:solidFill>
                  <a:schemeClr val="bg1"/>
                </a:solidFill>
                <a:latin typeface="Arial" charset="0"/>
                <a:cs typeface="Arial" charset="0"/>
              </a:rPr>
              <a:t>sufficient </a:t>
            </a:r>
            <a:r>
              <a:rPr lang="en-US" sz="2000" b="1" dirty="0" err="1" smtClean="0">
                <a:solidFill>
                  <a:schemeClr val="bg1"/>
                </a:solidFill>
                <a:latin typeface="Arial" charset="0"/>
                <a:cs typeface="Arial" charset="0"/>
              </a:rPr>
              <a:t>organisational</a:t>
            </a:r>
            <a:r>
              <a:rPr lang="en-US" sz="2000" b="1" dirty="0" smtClean="0">
                <a:solidFill>
                  <a:schemeClr val="bg1"/>
                </a:solidFill>
                <a:latin typeface="Arial" charset="0"/>
                <a:cs typeface="Arial" charset="0"/>
              </a:rPr>
              <a:t> power and/or influence </a:t>
            </a:r>
            <a:r>
              <a:rPr lang="en-US" sz="2000" b="1" dirty="0">
                <a:solidFill>
                  <a:schemeClr val="bg1"/>
                </a:solidFill>
                <a:latin typeface="Arial" charset="0"/>
                <a:cs typeface="Arial" charset="0"/>
              </a:rPr>
              <a:t>to </a:t>
            </a:r>
            <a:r>
              <a:rPr lang="en-US" sz="2000" b="1" dirty="0" smtClean="0">
                <a:solidFill>
                  <a:schemeClr val="bg1"/>
                </a:solidFill>
                <a:latin typeface="Arial" charset="0"/>
                <a:cs typeface="Arial" charset="0"/>
              </a:rPr>
              <a:t>initiate </a:t>
            </a:r>
            <a:r>
              <a:rPr lang="en-US" sz="2000" b="1" dirty="0">
                <a:solidFill>
                  <a:schemeClr val="bg1"/>
                </a:solidFill>
                <a:latin typeface="Arial" charset="0"/>
                <a:cs typeface="Arial" charset="0"/>
              </a:rPr>
              <a:t>resource commitment (Authorizing Sponsor) or reinforce the change at the local level (Reinforcing Sponsor).</a:t>
            </a:r>
          </a:p>
        </p:txBody>
      </p:sp>
      <p:sp>
        <p:nvSpPr>
          <p:cNvPr id="1038" name="Rectangle 19"/>
          <p:cNvSpPr>
            <a:spLocks noChangeArrowheads="1"/>
          </p:cNvSpPr>
          <p:nvPr/>
        </p:nvSpPr>
        <p:spPr bwMode="auto">
          <a:xfrm>
            <a:off x="2123728" y="5661248"/>
            <a:ext cx="7020272" cy="400110"/>
          </a:xfrm>
          <a:prstGeom prst="rect">
            <a:avLst/>
          </a:prstGeom>
          <a:noFill/>
          <a:ln w="9525">
            <a:noFill/>
            <a:miter lim="800000"/>
            <a:headEnd/>
            <a:tailEnd/>
          </a:ln>
        </p:spPr>
        <p:txBody>
          <a:bodyPr wrap="square">
            <a:spAutoFit/>
          </a:bodyPr>
          <a:lstStyle/>
          <a:p>
            <a:r>
              <a:rPr lang="en-US" sz="2000" dirty="0">
                <a:latin typeface="Arial" charset="0"/>
                <a:cs typeface="Arial" charset="0"/>
              </a:rPr>
              <a:t>Change </a:t>
            </a:r>
            <a:r>
              <a:rPr lang="en-US" sz="2000" dirty="0" err="1" smtClean="0">
                <a:latin typeface="Arial" charset="0"/>
                <a:cs typeface="Arial" charset="0"/>
              </a:rPr>
              <a:t>behaviour</a:t>
            </a:r>
            <a:r>
              <a:rPr lang="en-US" sz="2000" dirty="0">
                <a:latin typeface="Arial" charset="0"/>
                <a:cs typeface="Arial" charset="0"/>
              </a:rPr>
              <a:t>, emotions, knowledge, </a:t>
            </a:r>
            <a:r>
              <a:rPr lang="en-US" sz="2000" dirty="0" smtClean="0">
                <a:latin typeface="Arial" charset="0"/>
                <a:cs typeface="Arial" charset="0"/>
              </a:rPr>
              <a:t>perceptions.</a:t>
            </a:r>
            <a:endParaRPr lang="en-US" sz="2000" dirty="0">
              <a:latin typeface="Arial" charset="0"/>
              <a:cs typeface="Arial" charset="0"/>
            </a:endParaRPr>
          </a:p>
        </p:txBody>
      </p:sp>
      <p:sp>
        <p:nvSpPr>
          <p:cNvPr id="1035" name="Rectangle 16"/>
          <p:cNvSpPr>
            <a:spLocks noChangeArrowheads="1"/>
          </p:cNvSpPr>
          <p:nvPr/>
        </p:nvSpPr>
        <p:spPr bwMode="auto">
          <a:xfrm>
            <a:off x="2123728" y="1424970"/>
            <a:ext cx="7020272" cy="707886"/>
          </a:xfrm>
          <a:prstGeom prst="rect">
            <a:avLst/>
          </a:prstGeom>
          <a:noFill/>
          <a:ln w="9525">
            <a:noFill/>
            <a:miter lim="800000"/>
            <a:headEnd/>
            <a:tailEnd/>
          </a:ln>
        </p:spPr>
        <p:txBody>
          <a:bodyPr wrap="square">
            <a:spAutoFit/>
          </a:bodyPr>
          <a:lstStyle/>
          <a:p>
            <a:r>
              <a:rPr lang="en-US" sz="2000" dirty="0">
                <a:latin typeface="Arial" charset="0"/>
                <a:cs typeface="Arial" charset="0"/>
              </a:rPr>
              <a:t>Believe in and want the change and attempt to obtain commitment and resources for </a:t>
            </a:r>
            <a:r>
              <a:rPr lang="en-US" sz="2000" dirty="0" smtClean="0">
                <a:latin typeface="Arial" charset="0"/>
                <a:cs typeface="Arial" charset="0"/>
              </a:rPr>
              <a:t>it.</a:t>
            </a:r>
            <a:endParaRPr lang="en-US" sz="2000" dirty="0">
              <a:latin typeface="Arial" charset="0"/>
              <a:cs typeface="Arial" charset="0"/>
            </a:endParaRPr>
          </a:p>
        </p:txBody>
      </p:sp>
      <p:sp>
        <p:nvSpPr>
          <p:cNvPr id="2" name="Text Box 4"/>
          <p:cNvSpPr txBox="1">
            <a:spLocks noChangeArrowheads="1"/>
          </p:cNvSpPr>
          <p:nvPr/>
        </p:nvSpPr>
        <p:spPr bwMode="auto">
          <a:xfrm>
            <a:off x="107504" y="1678499"/>
            <a:ext cx="2019300" cy="310341"/>
          </a:xfrm>
          <a:prstGeom prst="rect">
            <a:avLst/>
          </a:prstGeom>
          <a:noFill/>
          <a:ln w="9525">
            <a:noFill/>
            <a:miter lim="800000"/>
            <a:headEnd/>
            <a:tailEnd/>
          </a:ln>
        </p:spPr>
        <p:txBody>
          <a:bodyPr>
            <a:spAutoFit/>
          </a:bodyPr>
          <a:lstStyle/>
          <a:p>
            <a:pPr>
              <a:lnSpc>
                <a:spcPts val="1675"/>
              </a:lnSpc>
              <a:spcBef>
                <a:spcPct val="50000"/>
              </a:spcBef>
            </a:pPr>
            <a:r>
              <a:rPr lang="en-US" sz="2000" b="1" dirty="0">
                <a:solidFill>
                  <a:schemeClr val="bg1"/>
                </a:solidFill>
                <a:latin typeface="Century Gothic" pitchFamily="34" charset="0"/>
                <a:cs typeface="Arial" charset="0"/>
              </a:rPr>
              <a:t>Champions</a:t>
            </a:r>
          </a:p>
        </p:txBody>
      </p:sp>
      <p:grpSp>
        <p:nvGrpSpPr>
          <p:cNvPr id="3" name="Isosceles Triangle 20"/>
          <p:cNvGrpSpPr>
            <a:grpSpLocks/>
          </p:cNvGrpSpPr>
          <p:nvPr/>
        </p:nvGrpSpPr>
        <p:grpSpPr bwMode="auto">
          <a:xfrm>
            <a:off x="1619672" y="1628800"/>
            <a:ext cx="384175" cy="414337"/>
            <a:chOff x="1997" y="987"/>
            <a:chExt cx="242" cy="261"/>
          </a:xfrm>
        </p:grpSpPr>
        <p:pic>
          <p:nvPicPr>
            <p:cNvPr id="1049" name="Isosceles Triangle 20"/>
            <p:cNvPicPr>
              <a:picLocks noChangeArrowheads="1"/>
            </p:cNvPicPr>
            <p:nvPr/>
          </p:nvPicPr>
          <p:blipFill>
            <a:blip r:embed="rId3" cstate="print"/>
            <a:srcRect/>
            <a:stretch>
              <a:fillRect/>
            </a:stretch>
          </p:blipFill>
          <p:spPr bwMode="auto">
            <a:xfrm>
              <a:off x="1997" y="987"/>
              <a:ext cx="242" cy="261"/>
            </a:xfrm>
            <a:prstGeom prst="rect">
              <a:avLst/>
            </a:prstGeom>
            <a:noFill/>
            <a:ln w="9525">
              <a:noFill/>
              <a:miter lim="800000"/>
              <a:headEnd/>
              <a:tailEnd/>
            </a:ln>
          </p:spPr>
        </p:pic>
        <p:sp>
          <p:nvSpPr>
            <p:cNvPr id="1050" name="Text Box 18"/>
            <p:cNvSpPr txBox="1">
              <a:spLocks noChangeArrowheads="1"/>
            </p:cNvSpPr>
            <p:nvPr/>
          </p:nvSpPr>
          <p:spPr bwMode="auto">
            <a:xfrm rot="5400000">
              <a:off x="2031" y="1062"/>
              <a:ext cx="96" cy="84"/>
            </a:xfrm>
            <a:prstGeom prst="rect">
              <a:avLst/>
            </a:prstGeom>
            <a:noFill/>
            <a:ln w="9525">
              <a:noFill/>
              <a:miter lim="800000"/>
              <a:headEnd/>
              <a:tailEnd/>
            </a:ln>
          </p:spPr>
          <p:txBody>
            <a:bodyPr rot="10800000" vert="eaVert" anchor="ctr"/>
            <a:lstStyle/>
            <a:p>
              <a:pPr algn="ctr">
                <a:lnSpc>
                  <a:spcPts val="1675"/>
                </a:lnSpc>
              </a:pPr>
              <a:endParaRPr lang="en-US" sz="1600">
                <a:solidFill>
                  <a:srgbClr val="FFFFFF"/>
                </a:solidFill>
                <a:latin typeface="Arial" charset="0"/>
                <a:cs typeface="Arial" charset="0"/>
              </a:endParaRPr>
            </a:p>
          </p:txBody>
        </p:sp>
      </p:grpSp>
      <p:sp>
        <p:nvSpPr>
          <p:cNvPr id="4" name="Text Box 5"/>
          <p:cNvSpPr txBox="1">
            <a:spLocks noChangeArrowheads="1"/>
          </p:cNvSpPr>
          <p:nvPr/>
        </p:nvSpPr>
        <p:spPr bwMode="auto">
          <a:xfrm>
            <a:off x="107504" y="2852936"/>
            <a:ext cx="1417637" cy="310341"/>
          </a:xfrm>
          <a:prstGeom prst="rect">
            <a:avLst/>
          </a:prstGeom>
          <a:noFill/>
          <a:ln w="9525">
            <a:noFill/>
            <a:miter lim="800000"/>
            <a:headEnd/>
            <a:tailEnd/>
          </a:ln>
        </p:spPr>
        <p:txBody>
          <a:bodyPr>
            <a:spAutoFit/>
          </a:bodyPr>
          <a:lstStyle/>
          <a:p>
            <a:pPr>
              <a:lnSpc>
                <a:spcPts val="1675"/>
              </a:lnSpc>
              <a:spcBef>
                <a:spcPct val="50000"/>
              </a:spcBef>
            </a:pPr>
            <a:r>
              <a:rPr lang="en-US" sz="2000" b="1" dirty="0">
                <a:solidFill>
                  <a:schemeClr val="bg1"/>
                </a:solidFill>
                <a:latin typeface="Century Gothic" pitchFamily="34" charset="0"/>
                <a:cs typeface="Arial" charset="0"/>
              </a:rPr>
              <a:t>Agents</a:t>
            </a:r>
          </a:p>
        </p:txBody>
      </p:sp>
      <p:sp>
        <p:nvSpPr>
          <p:cNvPr id="1041" name="Text Box 6"/>
          <p:cNvSpPr txBox="1">
            <a:spLocks noChangeArrowheads="1"/>
          </p:cNvSpPr>
          <p:nvPr/>
        </p:nvSpPr>
        <p:spPr bwMode="auto">
          <a:xfrm>
            <a:off x="107504" y="4126771"/>
            <a:ext cx="1611312" cy="310341"/>
          </a:xfrm>
          <a:prstGeom prst="rect">
            <a:avLst/>
          </a:prstGeom>
          <a:noFill/>
          <a:ln w="9525">
            <a:noFill/>
            <a:miter lim="800000"/>
            <a:headEnd/>
            <a:tailEnd/>
          </a:ln>
        </p:spPr>
        <p:txBody>
          <a:bodyPr>
            <a:spAutoFit/>
          </a:bodyPr>
          <a:lstStyle/>
          <a:p>
            <a:pPr>
              <a:lnSpc>
                <a:spcPts val="1675"/>
              </a:lnSpc>
              <a:spcBef>
                <a:spcPct val="50000"/>
              </a:spcBef>
            </a:pPr>
            <a:r>
              <a:rPr lang="en-US" sz="2000" b="1" dirty="0">
                <a:solidFill>
                  <a:schemeClr val="bg1"/>
                </a:solidFill>
                <a:latin typeface="Century Gothic" pitchFamily="34" charset="0"/>
                <a:cs typeface="Arial" charset="0"/>
              </a:rPr>
              <a:t>Sponsors</a:t>
            </a:r>
          </a:p>
        </p:txBody>
      </p:sp>
      <p:sp>
        <p:nvSpPr>
          <p:cNvPr id="1045" name="Text Box 7"/>
          <p:cNvSpPr txBox="1">
            <a:spLocks noChangeArrowheads="1"/>
          </p:cNvSpPr>
          <p:nvPr/>
        </p:nvSpPr>
        <p:spPr bwMode="auto">
          <a:xfrm>
            <a:off x="107504" y="5773326"/>
            <a:ext cx="1512168" cy="310341"/>
          </a:xfrm>
          <a:prstGeom prst="rect">
            <a:avLst/>
          </a:prstGeom>
          <a:noFill/>
          <a:ln w="9525">
            <a:noFill/>
            <a:miter lim="800000"/>
            <a:headEnd/>
            <a:tailEnd/>
          </a:ln>
        </p:spPr>
        <p:txBody>
          <a:bodyPr wrap="square">
            <a:spAutoFit/>
          </a:bodyPr>
          <a:lstStyle/>
          <a:p>
            <a:pPr>
              <a:lnSpc>
                <a:spcPts val="1675"/>
              </a:lnSpc>
              <a:spcBef>
                <a:spcPct val="50000"/>
              </a:spcBef>
            </a:pPr>
            <a:r>
              <a:rPr lang="en-US" sz="2000" b="1" dirty="0">
                <a:solidFill>
                  <a:schemeClr val="bg1"/>
                </a:solidFill>
                <a:latin typeface="Century Gothic" pitchFamily="34" charset="0"/>
                <a:cs typeface="Arial" charset="0"/>
              </a:rPr>
              <a:t>Targets</a:t>
            </a:r>
          </a:p>
        </p:txBody>
      </p:sp>
      <p:sp>
        <p:nvSpPr>
          <p:cNvPr id="21" name="Title 1"/>
          <p:cNvSpPr txBox="1">
            <a:spLocks/>
          </p:cNvSpPr>
          <p:nvPr/>
        </p:nvSpPr>
        <p:spPr>
          <a:xfrm>
            <a:off x="457200" y="27463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700" b="1" i="0" u="none" strike="noStrike" kern="1200" cap="none" spc="0" normalizeH="0" baseline="0" noProof="0" dirty="0" smtClean="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mj-lt"/>
                <a:ea typeface="+mj-ea"/>
                <a:cs typeface="+mj-cs"/>
              </a:rPr>
              <a:t>Recognise the Key Roles</a:t>
            </a:r>
            <a:endParaRPr kumimoji="0" lang="en-GB" sz="3700" b="1" i="0" u="none" strike="noStrike" kern="1200" cap="none" spc="0" normalizeH="0" baseline="0" noProof="0"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uLnTx/>
              <a:uFillTx/>
              <a:latin typeface="+mj-lt"/>
              <a:ea typeface="+mj-ea"/>
              <a:cs typeface="+mj-cs"/>
            </a:endParaRPr>
          </a:p>
        </p:txBody>
      </p:sp>
      <p:grpSp>
        <p:nvGrpSpPr>
          <p:cNvPr id="25" name="Isosceles Triangle 20"/>
          <p:cNvGrpSpPr>
            <a:grpSpLocks/>
          </p:cNvGrpSpPr>
          <p:nvPr/>
        </p:nvGrpSpPr>
        <p:grpSpPr bwMode="auto">
          <a:xfrm>
            <a:off x="1619672" y="2798639"/>
            <a:ext cx="384175" cy="414337"/>
            <a:chOff x="1997" y="987"/>
            <a:chExt cx="242" cy="261"/>
          </a:xfrm>
        </p:grpSpPr>
        <p:pic>
          <p:nvPicPr>
            <p:cNvPr id="26" name="Isosceles Triangle 20"/>
            <p:cNvPicPr>
              <a:picLocks noChangeArrowheads="1"/>
            </p:cNvPicPr>
            <p:nvPr/>
          </p:nvPicPr>
          <p:blipFill>
            <a:blip r:embed="rId3" cstate="print"/>
            <a:srcRect/>
            <a:stretch>
              <a:fillRect/>
            </a:stretch>
          </p:blipFill>
          <p:spPr bwMode="auto">
            <a:xfrm>
              <a:off x="1997" y="987"/>
              <a:ext cx="242" cy="261"/>
            </a:xfrm>
            <a:prstGeom prst="rect">
              <a:avLst/>
            </a:prstGeom>
            <a:noFill/>
            <a:ln w="9525">
              <a:noFill/>
              <a:miter lim="800000"/>
              <a:headEnd/>
              <a:tailEnd/>
            </a:ln>
          </p:spPr>
        </p:pic>
        <p:sp>
          <p:nvSpPr>
            <p:cNvPr id="27" name="Text Box 18"/>
            <p:cNvSpPr txBox="1">
              <a:spLocks noChangeArrowheads="1"/>
            </p:cNvSpPr>
            <p:nvPr/>
          </p:nvSpPr>
          <p:spPr bwMode="auto">
            <a:xfrm rot="5400000">
              <a:off x="2031" y="1062"/>
              <a:ext cx="96" cy="84"/>
            </a:xfrm>
            <a:prstGeom prst="rect">
              <a:avLst/>
            </a:prstGeom>
            <a:noFill/>
            <a:ln w="9525">
              <a:noFill/>
              <a:miter lim="800000"/>
              <a:headEnd/>
              <a:tailEnd/>
            </a:ln>
          </p:spPr>
          <p:txBody>
            <a:bodyPr rot="10800000" vert="eaVert" anchor="ctr"/>
            <a:lstStyle/>
            <a:p>
              <a:pPr algn="ctr">
                <a:lnSpc>
                  <a:spcPts val="1675"/>
                </a:lnSpc>
              </a:pPr>
              <a:endParaRPr lang="en-US" sz="1600">
                <a:solidFill>
                  <a:srgbClr val="FFFFFF"/>
                </a:solidFill>
                <a:latin typeface="Arial" charset="0"/>
                <a:cs typeface="Arial" charset="0"/>
              </a:endParaRPr>
            </a:p>
          </p:txBody>
        </p:sp>
      </p:grpSp>
      <p:grpSp>
        <p:nvGrpSpPr>
          <p:cNvPr id="28" name="Isosceles Triangle 20"/>
          <p:cNvGrpSpPr>
            <a:grpSpLocks/>
          </p:cNvGrpSpPr>
          <p:nvPr/>
        </p:nvGrpSpPr>
        <p:grpSpPr bwMode="auto">
          <a:xfrm>
            <a:off x="1619672" y="4112494"/>
            <a:ext cx="384175" cy="414337"/>
            <a:chOff x="1997" y="987"/>
            <a:chExt cx="242" cy="261"/>
          </a:xfrm>
        </p:grpSpPr>
        <p:pic>
          <p:nvPicPr>
            <p:cNvPr id="29" name="Isosceles Triangle 20"/>
            <p:cNvPicPr>
              <a:picLocks noChangeArrowheads="1"/>
            </p:cNvPicPr>
            <p:nvPr/>
          </p:nvPicPr>
          <p:blipFill>
            <a:blip r:embed="rId3" cstate="print"/>
            <a:srcRect/>
            <a:stretch>
              <a:fillRect/>
            </a:stretch>
          </p:blipFill>
          <p:spPr bwMode="auto">
            <a:xfrm>
              <a:off x="1997" y="987"/>
              <a:ext cx="242" cy="261"/>
            </a:xfrm>
            <a:prstGeom prst="rect">
              <a:avLst/>
            </a:prstGeom>
            <a:noFill/>
            <a:ln w="9525">
              <a:noFill/>
              <a:miter lim="800000"/>
              <a:headEnd/>
              <a:tailEnd/>
            </a:ln>
          </p:spPr>
        </p:pic>
        <p:sp>
          <p:nvSpPr>
            <p:cNvPr id="30" name="Text Box 18"/>
            <p:cNvSpPr txBox="1">
              <a:spLocks noChangeArrowheads="1"/>
            </p:cNvSpPr>
            <p:nvPr/>
          </p:nvSpPr>
          <p:spPr bwMode="auto">
            <a:xfrm rot="5400000">
              <a:off x="2031" y="1062"/>
              <a:ext cx="96" cy="84"/>
            </a:xfrm>
            <a:prstGeom prst="rect">
              <a:avLst/>
            </a:prstGeom>
            <a:noFill/>
            <a:ln w="9525">
              <a:noFill/>
              <a:miter lim="800000"/>
              <a:headEnd/>
              <a:tailEnd/>
            </a:ln>
          </p:spPr>
          <p:txBody>
            <a:bodyPr rot="10800000" vert="eaVert" anchor="ctr"/>
            <a:lstStyle/>
            <a:p>
              <a:pPr algn="ctr">
                <a:lnSpc>
                  <a:spcPts val="1675"/>
                </a:lnSpc>
              </a:pPr>
              <a:endParaRPr lang="en-US" sz="1600">
                <a:solidFill>
                  <a:srgbClr val="FFFFFF"/>
                </a:solidFill>
                <a:latin typeface="Arial" charset="0"/>
                <a:cs typeface="Arial" charset="0"/>
              </a:endParaRPr>
            </a:p>
          </p:txBody>
        </p:sp>
      </p:grpSp>
      <p:grpSp>
        <p:nvGrpSpPr>
          <p:cNvPr id="31" name="Isosceles Triangle 20"/>
          <p:cNvGrpSpPr>
            <a:grpSpLocks/>
          </p:cNvGrpSpPr>
          <p:nvPr/>
        </p:nvGrpSpPr>
        <p:grpSpPr bwMode="auto">
          <a:xfrm>
            <a:off x="1619672" y="5701318"/>
            <a:ext cx="384175" cy="414337"/>
            <a:chOff x="1997" y="987"/>
            <a:chExt cx="242" cy="261"/>
          </a:xfrm>
        </p:grpSpPr>
        <p:pic>
          <p:nvPicPr>
            <p:cNvPr id="32" name="Isosceles Triangle 20"/>
            <p:cNvPicPr>
              <a:picLocks noChangeArrowheads="1"/>
            </p:cNvPicPr>
            <p:nvPr/>
          </p:nvPicPr>
          <p:blipFill>
            <a:blip r:embed="rId3" cstate="print"/>
            <a:srcRect/>
            <a:stretch>
              <a:fillRect/>
            </a:stretch>
          </p:blipFill>
          <p:spPr bwMode="auto">
            <a:xfrm>
              <a:off x="1997" y="987"/>
              <a:ext cx="242" cy="261"/>
            </a:xfrm>
            <a:prstGeom prst="rect">
              <a:avLst/>
            </a:prstGeom>
            <a:noFill/>
            <a:ln w="9525">
              <a:noFill/>
              <a:miter lim="800000"/>
              <a:headEnd/>
              <a:tailEnd/>
            </a:ln>
          </p:spPr>
        </p:pic>
        <p:sp>
          <p:nvSpPr>
            <p:cNvPr id="33" name="Text Box 18"/>
            <p:cNvSpPr txBox="1">
              <a:spLocks noChangeArrowheads="1"/>
            </p:cNvSpPr>
            <p:nvPr/>
          </p:nvSpPr>
          <p:spPr bwMode="auto">
            <a:xfrm rot="5400000">
              <a:off x="2031" y="1062"/>
              <a:ext cx="96" cy="84"/>
            </a:xfrm>
            <a:prstGeom prst="rect">
              <a:avLst/>
            </a:prstGeom>
            <a:noFill/>
            <a:ln w="9525">
              <a:noFill/>
              <a:miter lim="800000"/>
              <a:headEnd/>
              <a:tailEnd/>
            </a:ln>
          </p:spPr>
          <p:txBody>
            <a:bodyPr rot="10800000" vert="eaVert" anchor="ctr"/>
            <a:lstStyle/>
            <a:p>
              <a:pPr algn="ctr">
                <a:lnSpc>
                  <a:spcPts val="1675"/>
                </a:lnSpc>
              </a:pPr>
              <a:endParaRPr lang="en-US" sz="1600">
                <a:solidFill>
                  <a:srgbClr val="FFFFFF"/>
                </a:solidFill>
                <a:latin typeface="Arial" charset="0"/>
                <a:cs typeface="Arial" charset="0"/>
              </a:endParaRPr>
            </a:p>
          </p:txBody>
        </p:sp>
      </p:grpSp>
      <p:pic>
        <p:nvPicPr>
          <p:cNvPr id="51203" name="Picture 3"/>
          <p:cNvPicPr>
            <a:picLocks noChangeAspect="1" noChangeArrowheads="1"/>
          </p:cNvPicPr>
          <p:nvPr/>
        </p:nvPicPr>
        <p:blipFill>
          <a:blip r:embed="rId4" cstate="print"/>
          <a:srcRect/>
          <a:stretch>
            <a:fillRect/>
          </a:stretch>
        </p:blipFill>
        <p:spPr bwMode="auto">
          <a:xfrm>
            <a:off x="8134350" y="0"/>
            <a:ext cx="1009650" cy="533400"/>
          </a:xfrm>
          <a:prstGeom prst="rect">
            <a:avLst/>
          </a:prstGeom>
          <a:noFill/>
          <a:ln w="9525">
            <a:noFill/>
            <a:miter lim="800000"/>
            <a:headEnd/>
            <a:tailEnd/>
          </a:ln>
        </p:spPr>
      </p:pic>
      <p:sp>
        <p:nvSpPr>
          <p:cNvPr id="34" name="Oval 33"/>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6</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1035"/>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1036"/>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1037"/>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10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6" grpId="0" autoUpdateAnimBg="0"/>
      <p:bldP spid="1037" grpId="0" autoUpdateAnimBg="0"/>
      <p:bldP spid="1038" grpId="0" autoUpdateAnimBg="0"/>
      <p:bldP spid="1035"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 the Culture </a:t>
            </a:r>
            <a:br>
              <a:rPr lang="en-GB" dirty="0" smtClean="0"/>
            </a:br>
            <a:r>
              <a:rPr lang="en-GB" dirty="0" smtClean="0"/>
              <a:t>that exists</a:t>
            </a:r>
            <a:endParaRPr lang="en-GB" dirty="0"/>
          </a:p>
        </p:txBody>
      </p:sp>
      <p:pic>
        <p:nvPicPr>
          <p:cNvPr id="12289" name="Picture 1" descr="C:\Users\Public\Documents\Presentation SBC Dec 2010\OCI.JPG"/>
          <p:cNvPicPr>
            <a:picLocks noGrp="1" noChangeAspect="1" noChangeArrowheads="1"/>
          </p:cNvPicPr>
          <p:nvPr>
            <p:ph idx="1"/>
          </p:nvPr>
        </p:nvPicPr>
        <p:blipFill>
          <a:blip r:embed="rId2" cstate="print"/>
          <a:srcRect/>
          <a:stretch>
            <a:fillRect/>
          </a:stretch>
        </p:blipFill>
        <p:spPr bwMode="auto">
          <a:xfrm>
            <a:off x="179512" y="1772816"/>
            <a:ext cx="4410075" cy="3800475"/>
          </a:xfrm>
          <a:prstGeom prst="rect">
            <a:avLst/>
          </a:prstGeom>
          <a:noFill/>
        </p:spPr>
      </p:pic>
      <p:sp>
        <p:nvSpPr>
          <p:cNvPr id="6" name="Right Arrow 5"/>
          <p:cNvSpPr/>
          <p:nvPr/>
        </p:nvSpPr>
        <p:spPr>
          <a:xfrm>
            <a:off x="4932040" y="3573016"/>
            <a:ext cx="504056" cy="12961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364088" y="2132856"/>
            <a:ext cx="3779912" cy="461665"/>
          </a:xfrm>
          <a:prstGeom prst="rect">
            <a:avLst/>
          </a:prstGeom>
          <a:noFill/>
        </p:spPr>
        <p:txBody>
          <a:bodyPr wrap="square" rtlCol="0">
            <a:spAutoFit/>
          </a:bodyPr>
          <a:lstStyle/>
          <a:p>
            <a:r>
              <a:rPr lang="en-GB" sz="2400" dirty="0" smtClean="0"/>
              <a:t>Reaching a target culture</a:t>
            </a:r>
            <a:endParaRPr lang="en-GB" sz="2400" dirty="0"/>
          </a:p>
        </p:txBody>
      </p:sp>
      <p:sp>
        <p:nvSpPr>
          <p:cNvPr id="8" name="TextBox 7"/>
          <p:cNvSpPr txBox="1"/>
          <p:nvPr/>
        </p:nvSpPr>
        <p:spPr>
          <a:xfrm>
            <a:off x="0" y="5877272"/>
            <a:ext cx="5508104" cy="830997"/>
          </a:xfrm>
          <a:prstGeom prst="rect">
            <a:avLst/>
          </a:prstGeom>
          <a:noFill/>
        </p:spPr>
        <p:txBody>
          <a:bodyPr wrap="square" rtlCol="0">
            <a:spAutoFit/>
          </a:bodyPr>
          <a:lstStyle/>
          <a:p>
            <a:r>
              <a:rPr lang="en-GB" sz="2400" dirty="0" smtClean="0"/>
              <a:t>An example of an approach- moving towards a constructive style</a:t>
            </a:r>
            <a:endParaRPr lang="en-GB" sz="2400" dirty="0"/>
          </a:p>
        </p:txBody>
      </p:sp>
      <p:sp>
        <p:nvSpPr>
          <p:cNvPr id="10" name="Oval 9"/>
          <p:cNvSpPr/>
          <p:nvPr/>
        </p:nvSpPr>
        <p:spPr>
          <a:xfrm>
            <a:off x="0" y="0"/>
            <a:ext cx="576064" cy="548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7</a:t>
            </a:r>
            <a:endParaRPr lang="en-GB" b="1" dirty="0"/>
          </a:p>
        </p:txBody>
      </p:sp>
      <p:sp>
        <p:nvSpPr>
          <p:cNvPr id="12" name="Oval 11"/>
          <p:cNvSpPr/>
          <p:nvPr/>
        </p:nvSpPr>
        <p:spPr>
          <a:xfrm>
            <a:off x="5796136" y="2924944"/>
            <a:ext cx="2880320" cy="2880320"/>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p:cNvCxnSpPr>
            <a:stCxn id="12" idx="1"/>
          </p:cNvCxnSpPr>
          <p:nvPr/>
        </p:nvCxnSpPr>
        <p:spPr>
          <a:xfrm rot="16200000" flipH="1">
            <a:off x="6253952" y="3310753"/>
            <a:ext cx="1018347" cy="1090355"/>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7308304" y="3933056"/>
            <a:ext cx="1296144"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6444208" y="4869160"/>
            <a:ext cx="1368152" cy="360040"/>
          </a:xfrm>
          <a:prstGeom prst="line">
            <a:avLst/>
          </a:prstGeom>
        </p:spPr>
        <p:style>
          <a:lnRef idx="1">
            <a:schemeClr val="accent1"/>
          </a:lnRef>
          <a:fillRef idx="0">
            <a:schemeClr val="accent1"/>
          </a:fillRef>
          <a:effectRef idx="0">
            <a:schemeClr val="accent1"/>
          </a:effectRef>
          <a:fontRef idx="minor">
            <a:schemeClr val="tx1"/>
          </a:fontRef>
        </p:style>
      </p:cxnSp>
      <p:sp>
        <p:nvSpPr>
          <p:cNvPr id="20" name="Right Arrow 19"/>
          <p:cNvSpPr/>
          <p:nvPr/>
        </p:nvSpPr>
        <p:spPr>
          <a:xfrm rot="17111817">
            <a:off x="7092280" y="3429000"/>
            <a:ext cx="648072" cy="720080"/>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20749578">
            <a:off x="6336539" y="4196125"/>
            <a:ext cx="648072" cy="720080"/>
          </a:xfrm>
          <a:prstGeom prst="rightArrow">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13466432">
            <a:off x="7314592" y="4505496"/>
            <a:ext cx="648072" cy="720080"/>
          </a:xfrm>
          <a:prstGeom prst="rightArrow">
            <a:avLst/>
          </a:prstGeom>
          <a:solidFill>
            <a:srgbClr val="48EF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6804248" y="2924944"/>
            <a:ext cx="1512168" cy="646331"/>
          </a:xfrm>
          <a:prstGeom prst="rect">
            <a:avLst/>
          </a:prstGeom>
          <a:noFill/>
        </p:spPr>
        <p:txBody>
          <a:bodyPr wrap="square" rtlCol="0">
            <a:spAutoFit/>
          </a:bodyPr>
          <a:lstStyle/>
          <a:p>
            <a:r>
              <a:rPr lang="en-GB" dirty="0" smtClean="0">
                <a:solidFill>
                  <a:schemeClr val="bg1"/>
                </a:solidFill>
              </a:rPr>
              <a:t>Increase blue areas</a:t>
            </a:r>
            <a:endParaRPr lang="en-GB" dirty="0">
              <a:solidFill>
                <a:schemeClr val="bg1"/>
              </a:solidFill>
            </a:endParaRPr>
          </a:p>
        </p:txBody>
      </p:sp>
      <p:sp>
        <p:nvSpPr>
          <p:cNvPr id="25" name="TextBox 24"/>
          <p:cNvSpPr txBox="1"/>
          <p:nvPr/>
        </p:nvSpPr>
        <p:spPr>
          <a:xfrm>
            <a:off x="7236296" y="5229200"/>
            <a:ext cx="1440160" cy="646331"/>
          </a:xfrm>
          <a:prstGeom prst="rect">
            <a:avLst/>
          </a:prstGeom>
          <a:noFill/>
        </p:spPr>
        <p:txBody>
          <a:bodyPr wrap="square" rtlCol="0">
            <a:spAutoFit/>
          </a:bodyPr>
          <a:lstStyle/>
          <a:p>
            <a:r>
              <a:rPr lang="en-GB" dirty="0" smtClean="0">
                <a:solidFill>
                  <a:schemeClr val="bg1"/>
                </a:solidFill>
              </a:rPr>
              <a:t>Reduce green areas</a:t>
            </a:r>
            <a:endParaRPr lang="en-GB" dirty="0">
              <a:solidFill>
                <a:schemeClr val="bg1"/>
              </a:solidFill>
            </a:endParaRPr>
          </a:p>
        </p:txBody>
      </p:sp>
      <p:sp>
        <p:nvSpPr>
          <p:cNvPr id="26" name="TextBox 25"/>
          <p:cNvSpPr txBox="1"/>
          <p:nvPr/>
        </p:nvSpPr>
        <p:spPr>
          <a:xfrm>
            <a:off x="5580112" y="4869160"/>
            <a:ext cx="1152128" cy="646331"/>
          </a:xfrm>
          <a:prstGeom prst="rect">
            <a:avLst/>
          </a:prstGeom>
          <a:noFill/>
        </p:spPr>
        <p:txBody>
          <a:bodyPr wrap="square" rtlCol="0">
            <a:spAutoFit/>
          </a:bodyPr>
          <a:lstStyle/>
          <a:p>
            <a:r>
              <a:rPr lang="en-GB" dirty="0" smtClean="0">
                <a:solidFill>
                  <a:schemeClr val="bg1"/>
                </a:solidFill>
              </a:rPr>
              <a:t>Reduce red areas</a:t>
            </a:r>
            <a:endParaRPr lang="en-GB" dirty="0">
              <a:solidFill>
                <a:schemeClr val="bg1"/>
              </a:solidFill>
            </a:endParaRPr>
          </a:p>
        </p:txBody>
      </p:sp>
      <p:sp>
        <p:nvSpPr>
          <p:cNvPr id="11" name="TextBox 10"/>
          <p:cNvSpPr txBox="1"/>
          <p:nvPr/>
        </p:nvSpPr>
        <p:spPr>
          <a:xfrm>
            <a:off x="6876256" y="4149080"/>
            <a:ext cx="1008112" cy="369332"/>
          </a:xfrm>
          <a:prstGeom prst="rect">
            <a:avLst/>
          </a:prstGeom>
          <a:noFill/>
        </p:spPr>
        <p:txBody>
          <a:bodyPr wrap="square" rtlCol="0">
            <a:spAutoFit/>
          </a:bodyPr>
          <a:lstStyle/>
          <a:p>
            <a:r>
              <a:rPr lang="en-GB" b="1" dirty="0" smtClean="0">
                <a:solidFill>
                  <a:schemeClr val="bg1"/>
                </a:solidFill>
              </a:rPr>
              <a:t>Sample</a:t>
            </a:r>
            <a:endParaRPr lang="en-GB" b="1" dirty="0">
              <a:solidFill>
                <a:schemeClr val="bg1"/>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 the Culture </a:t>
            </a:r>
            <a:br>
              <a:rPr lang="en-GB" dirty="0" smtClean="0"/>
            </a:br>
            <a:r>
              <a:rPr lang="en-GB" dirty="0" smtClean="0"/>
              <a:t>that exists</a:t>
            </a:r>
            <a:endParaRPr lang="en-GB" dirty="0"/>
          </a:p>
        </p:txBody>
      </p:sp>
      <p:pic>
        <p:nvPicPr>
          <p:cNvPr id="8" name="Picture 1" descr="C:\Users\Public\Documents\Presentation SBC Dec 2010\OCI.JPG"/>
          <p:cNvPicPr>
            <a:picLocks noGrp="1" noChangeAspect="1" noChangeArrowheads="1"/>
          </p:cNvPicPr>
          <p:nvPr>
            <p:ph idx="1"/>
          </p:nvPr>
        </p:nvPicPr>
        <p:blipFill>
          <a:blip r:embed="rId2" cstate="print"/>
          <a:srcRect/>
          <a:stretch>
            <a:fillRect/>
          </a:stretch>
        </p:blipFill>
        <p:spPr bwMode="auto">
          <a:xfrm>
            <a:off x="2411760" y="2132856"/>
            <a:ext cx="4410075" cy="3800475"/>
          </a:xfrm>
          <a:prstGeom prst="rect">
            <a:avLst/>
          </a:prstGeom>
          <a:noFill/>
        </p:spPr>
      </p:pic>
      <p:sp>
        <p:nvSpPr>
          <p:cNvPr id="14" name="Rounded Rectangular Callout 13"/>
          <p:cNvSpPr/>
          <p:nvPr/>
        </p:nvSpPr>
        <p:spPr>
          <a:xfrm>
            <a:off x="251520" y="2780928"/>
            <a:ext cx="2412776" cy="2592288"/>
          </a:xfrm>
          <a:prstGeom prst="wedgeRoundRectCallout">
            <a:avLst>
              <a:gd name="adj1" fmla="val 65042"/>
              <a:gd name="adj2" fmla="val 1730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Typically</a:t>
            </a:r>
          </a:p>
          <a:p>
            <a:pPr algn="ctr">
              <a:buFont typeface="Arial" pitchFamily="34" charset="0"/>
              <a:buChar char="•"/>
            </a:pPr>
            <a:r>
              <a:rPr lang="en-GB" sz="2400" dirty="0" smtClean="0">
                <a:solidFill>
                  <a:schemeClr val="bg1"/>
                </a:solidFill>
              </a:rPr>
              <a:t>Resist Change</a:t>
            </a:r>
          </a:p>
          <a:p>
            <a:pPr algn="ctr">
              <a:buFont typeface="Arial" pitchFamily="34" charset="0"/>
              <a:buChar char="•"/>
            </a:pPr>
            <a:r>
              <a:rPr lang="en-GB" sz="2400" dirty="0" smtClean="0">
                <a:solidFill>
                  <a:schemeClr val="bg1"/>
                </a:solidFill>
              </a:rPr>
              <a:t>Discourage win-win</a:t>
            </a:r>
          </a:p>
          <a:p>
            <a:pPr algn="ctr">
              <a:buFont typeface="Arial" pitchFamily="34" charset="0"/>
              <a:buChar char="•"/>
            </a:pPr>
            <a:r>
              <a:rPr lang="en-GB" sz="2400" dirty="0" smtClean="0">
                <a:solidFill>
                  <a:schemeClr val="bg1"/>
                </a:solidFill>
              </a:rPr>
              <a:t>Discourage Collaboration</a:t>
            </a:r>
            <a:endParaRPr lang="en-GB" sz="2400" dirty="0">
              <a:solidFill>
                <a:schemeClr val="bg1"/>
              </a:solidFill>
            </a:endParaRPr>
          </a:p>
        </p:txBody>
      </p:sp>
      <p:sp>
        <p:nvSpPr>
          <p:cNvPr id="12" name="Rounded Rectangular Callout 11"/>
          <p:cNvSpPr/>
          <p:nvPr/>
        </p:nvSpPr>
        <p:spPr>
          <a:xfrm>
            <a:off x="5868144" y="1412776"/>
            <a:ext cx="2664296" cy="2304256"/>
          </a:xfrm>
          <a:prstGeom prst="wedgeRoundRectCallout">
            <a:avLst>
              <a:gd name="adj1" fmla="val -71130"/>
              <a:gd name="adj2" fmla="val -491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Typically</a:t>
            </a:r>
          </a:p>
          <a:p>
            <a:pPr algn="ctr">
              <a:buFont typeface="Arial" pitchFamily="34" charset="0"/>
              <a:buChar char="•"/>
            </a:pPr>
            <a:r>
              <a:rPr lang="en-GB" sz="2400" dirty="0" smtClean="0">
                <a:solidFill>
                  <a:schemeClr val="bg1"/>
                </a:solidFill>
              </a:rPr>
              <a:t>Involved</a:t>
            </a:r>
          </a:p>
          <a:p>
            <a:pPr algn="ctr">
              <a:buFont typeface="Arial" pitchFamily="34" charset="0"/>
              <a:buChar char="•"/>
            </a:pPr>
            <a:r>
              <a:rPr lang="en-GB" sz="2400" dirty="0" smtClean="0">
                <a:solidFill>
                  <a:schemeClr val="bg1"/>
                </a:solidFill>
              </a:rPr>
              <a:t>Achieving</a:t>
            </a:r>
          </a:p>
          <a:p>
            <a:pPr algn="ctr">
              <a:buFont typeface="Arial" pitchFamily="34" charset="0"/>
              <a:buChar char="•"/>
            </a:pPr>
            <a:r>
              <a:rPr lang="en-GB" sz="2400" dirty="0" smtClean="0">
                <a:solidFill>
                  <a:schemeClr val="bg1"/>
                </a:solidFill>
              </a:rPr>
              <a:t>Creative</a:t>
            </a:r>
          </a:p>
          <a:p>
            <a:pPr algn="ctr">
              <a:buFont typeface="Arial" pitchFamily="34" charset="0"/>
              <a:buChar char="•"/>
            </a:pPr>
            <a:r>
              <a:rPr lang="en-GB" sz="2400" dirty="0" smtClean="0">
                <a:solidFill>
                  <a:schemeClr val="bg1"/>
                </a:solidFill>
              </a:rPr>
              <a:t>Motivated</a:t>
            </a:r>
            <a:endParaRPr lang="en-GB" sz="2400" dirty="0">
              <a:solidFill>
                <a:schemeClr val="bg1"/>
              </a:solidFill>
            </a:endParaRPr>
          </a:p>
        </p:txBody>
      </p:sp>
      <p:sp>
        <p:nvSpPr>
          <p:cNvPr id="13" name="Rounded Rectangular Callout 12"/>
          <p:cNvSpPr/>
          <p:nvPr/>
        </p:nvSpPr>
        <p:spPr>
          <a:xfrm>
            <a:off x="6479704" y="4293096"/>
            <a:ext cx="2664296" cy="2376264"/>
          </a:xfrm>
          <a:prstGeom prst="wedgeRoundRectCallout">
            <a:avLst>
              <a:gd name="adj1" fmla="val -76456"/>
              <a:gd name="adj2" fmla="val -1152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2400" dirty="0" smtClean="0"/>
              <a:t>Typically</a:t>
            </a:r>
          </a:p>
          <a:p>
            <a:pPr algn="ctr">
              <a:buFont typeface="Arial" pitchFamily="34" charset="0"/>
              <a:buChar char="•"/>
            </a:pPr>
            <a:r>
              <a:rPr lang="en-GB" sz="2400" dirty="0" smtClean="0">
                <a:solidFill>
                  <a:schemeClr val="bg1"/>
                </a:solidFill>
              </a:rPr>
              <a:t>Seek approval</a:t>
            </a:r>
          </a:p>
          <a:p>
            <a:pPr algn="ctr">
              <a:buFont typeface="Arial" pitchFamily="34" charset="0"/>
              <a:buChar char="•"/>
            </a:pPr>
            <a:r>
              <a:rPr lang="en-GB" sz="2400" dirty="0" smtClean="0">
                <a:solidFill>
                  <a:schemeClr val="bg1"/>
                </a:solidFill>
              </a:rPr>
              <a:t>Discourage criticism</a:t>
            </a:r>
          </a:p>
          <a:p>
            <a:pPr algn="ctr">
              <a:buFont typeface="Arial" pitchFamily="34" charset="0"/>
              <a:buChar char="•"/>
            </a:pPr>
            <a:r>
              <a:rPr lang="en-GB" sz="2400" dirty="0" smtClean="0">
                <a:solidFill>
                  <a:schemeClr val="bg1"/>
                </a:solidFill>
              </a:rPr>
              <a:t>Avoid failure not seek success</a:t>
            </a:r>
          </a:p>
          <a:p>
            <a:pPr algn="ct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pPr>
              <a:buNone/>
            </a:pPr>
            <a:r>
              <a:rPr lang="en-GB" dirty="0" smtClean="0">
                <a:solidFill>
                  <a:schemeClr val="bg1"/>
                </a:solidFill>
              </a:rPr>
              <a:t>Let us review the scenarios then move onto Q&amp;A</a:t>
            </a:r>
            <a:endParaRPr lang="en-GB" dirty="0">
              <a:solidFill>
                <a:schemeClr val="bg1"/>
              </a:solidFill>
            </a:endParaRPr>
          </a:p>
        </p:txBody>
      </p:sp>
      <p:pic>
        <p:nvPicPr>
          <p:cNvPr id="11265" name="Picture 1" descr="C:\Users\Dave\AppData\Local\Microsoft\Windows\Temporary Internet Files\Content.IE5\1JL1KYTU\MC900389266[1].wmf"/>
          <p:cNvPicPr>
            <a:picLocks noChangeAspect="1" noChangeArrowheads="1"/>
          </p:cNvPicPr>
          <p:nvPr/>
        </p:nvPicPr>
        <p:blipFill>
          <a:blip r:embed="rId2" cstate="print"/>
          <a:srcRect/>
          <a:stretch>
            <a:fillRect/>
          </a:stretch>
        </p:blipFill>
        <p:spPr bwMode="auto">
          <a:xfrm>
            <a:off x="3779912" y="2564904"/>
            <a:ext cx="1721799" cy="2755433"/>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10617</TotalTime>
  <Words>1244</Words>
  <Application>Microsoft Office PowerPoint</Application>
  <PresentationFormat>On-screen Show (4:3)</PresentationFormat>
  <Paragraphs>218</Paragraphs>
  <Slides>32</Slides>
  <Notes>4</Notes>
  <HiddenSlides>0</HiddenSlides>
  <MMClips>1</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Apex</vt:lpstr>
      <vt:lpstr>Managing change  in BT </vt:lpstr>
      <vt:lpstr>Personal History</vt:lpstr>
      <vt:lpstr>Aims</vt:lpstr>
      <vt:lpstr>Theme</vt:lpstr>
      <vt:lpstr>Overview of BT 2010</vt:lpstr>
      <vt:lpstr>Aims of BT 2010 and beyond</vt:lpstr>
      <vt:lpstr>BT Outlook in 2011</vt:lpstr>
      <vt:lpstr>Continuous Change</vt:lpstr>
      <vt:lpstr>Continuous Change</vt:lpstr>
      <vt:lpstr>The Changing face of BT</vt:lpstr>
      <vt:lpstr>The Changing face of BT</vt:lpstr>
      <vt:lpstr>Transformational Change</vt:lpstr>
      <vt:lpstr>Transformational Change</vt:lpstr>
      <vt:lpstr>Personal Change</vt:lpstr>
      <vt:lpstr>Personal Change</vt:lpstr>
      <vt:lpstr>The Pyramid Effect (my view!)</vt:lpstr>
      <vt:lpstr>So what really happens in practice?</vt:lpstr>
      <vt:lpstr>Scenario 1</vt:lpstr>
      <vt:lpstr>Scenario 2</vt:lpstr>
      <vt:lpstr>Scenario 3</vt:lpstr>
      <vt:lpstr>Scenario 4 </vt:lpstr>
      <vt:lpstr>Areas that require  lots of attention</vt:lpstr>
      <vt:lpstr>Beware of ‘It will never work’!</vt:lpstr>
      <vt:lpstr>Recognise the  ‘Frame of Reference’</vt:lpstr>
      <vt:lpstr>Frame of Reference</vt:lpstr>
      <vt:lpstr>Frame of Reference</vt:lpstr>
      <vt:lpstr>Be structured when  ‘securing Senior approval’</vt:lpstr>
      <vt:lpstr>Be prepared for the roller coaster ride- this really happens!</vt:lpstr>
      <vt:lpstr>Slide 29</vt:lpstr>
      <vt:lpstr>Understand the Culture  that exists</vt:lpstr>
      <vt:lpstr>Understand the Culture  that exists</vt:lpstr>
      <vt:lpstr>Questions</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  in BT</dc:title>
  <dc:creator>Dave H</dc:creator>
  <cp:lastModifiedBy>Steve Griffiths</cp:lastModifiedBy>
  <cp:revision>315</cp:revision>
  <dcterms:created xsi:type="dcterms:W3CDTF">2010-11-18T19:54:04Z</dcterms:created>
  <dcterms:modified xsi:type="dcterms:W3CDTF">2011-03-02T15:07:14Z</dcterms:modified>
</cp:coreProperties>
</file>