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64" r:id="rId4"/>
    <p:sldId id="258" r:id="rId5"/>
    <p:sldId id="260" r:id="rId6"/>
    <p:sldId id="261"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6" d="100"/>
          <a:sy n="76" d="100"/>
        </p:scale>
        <p:origin x="80"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AEE69-9696-442B-B098-635061779C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14AAB07-4BA7-4BFA-BE1B-3C8899CB64F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DB84CF4-439A-44B3-AC01-CE8790817DEB}"/>
              </a:ext>
            </a:extLst>
          </p:cNvPr>
          <p:cNvSpPr>
            <a:spLocks noGrp="1"/>
          </p:cNvSpPr>
          <p:nvPr>
            <p:ph type="dt" sz="half" idx="10"/>
          </p:nvPr>
        </p:nvSpPr>
        <p:spPr/>
        <p:txBody>
          <a:bodyPr/>
          <a:lstStyle/>
          <a:p>
            <a:pPr algn="r"/>
            <a:fld id="{1449AA12-8195-4182-A7AC-2E7E59DFBDAF}" type="datetimeFigureOut">
              <a:rPr lang="en-US" smtClean="0"/>
              <a:pPr algn="r"/>
              <a:t>11/20/2023</a:t>
            </a:fld>
            <a:endParaRPr lang="en-US"/>
          </a:p>
        </p:txBody>
      </p:sp>
      <p:sp>
        <p:nvSpPr>
          <p:cNvPr id="5" name="Footer Placeholder 4">
            <a:extLst>
              <a:ext uri="{FF2B5EF4-FFF2-40B4-BE49-F238E27FC236}">
                <a16:creationId xmlns:a16="http://schemas.microsoft.com/office/drawing/2014/main" id="{E78C74CC-D6D5-4C95-8B9B-559D15363D0F}"/>
              </a:ext>
            </a:extLst>
          </p:cNvPr>
          <p:cNvSpPr>
            <a:spLocks noGrp="1"/>
          </p:cNvSpPr>
          <p:nvPr>
            <p:ph type="ftr" sz="quarter" idx="11"/>
          </p:nvPr>
        </p:nvSpPr>
        <p:spPr/>
        <p:txBody>
          <a:bodyPr/>
          <a:lstStyle/>
          <a:p>
            <a:pPr algn="l"/>
            <a:endParaRPr lang="en-US" dirty="0"/>
          </a:p>
        </p:txBody>
      </p:sp>
      <p:sp>
        <p:nvSpPr>
          <p:cNvPr id="6" name="Slide Number Placeholder 5">
            <a:extLst>
              <a:ext uri="{FF2B5EF4-FFF2-40B4-BE49-F238E27FC236}">
                <a16:creationId xmlns:a16="http://schemas.microsoft.com/office/drawing/2014/main" id="{E1A421ED-4AE1-4D30-8161-38F75E7BF7A9}"/>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665697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5B16A-5C62-4ADB-B6C7-EB35CA19C8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CC74D9-FC37-4CE4-82F0-9C436CCB41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1CA96D-3C61-483A-97F4-CF62D4ECCE30}"/>
              </a:ext>
            </a:extLst>
          </p:cNvPr>
          <p:cNvSpPr>
            <a:spLocks noGrp="1"/>
          </p:cNvSpPr>
          <p:nvPr>
            <p:ph type="dt" sz="half" idx="10"/>
          </p:nvPr>
        </p:nvSpPr>
        <p:spPr/>
        <p:txBody>
          <a:bodyPr/>
          <a:lstStyle/>
          <a:p>
            <a:fld id="{1449AA12-8195-4182-A7AC-2E7E59DFBDAF}" type="datetimeFigureOut">
              <a:rPr lang="en-US" smtClean="0"/>
              <a:t>11/20/2023</a:t>
            </a:fld>
            <a:endParaRPr lang="en-US"/>
          </a:p>
        </p:txBody>
      </p:sp>
      <p:sp>
        <p:nvSpPr>
          <p:cNvPr id="5" name="Footer Placeholder 4">
            <a:extLst>
              <a:ext uri="{FF2B5EF4-FFF2-40B4-BE49-F238E27FC236}">
                <a16:creationId xmlns:a16="http://schemas.microsoft.com/office/drawing/2014/main" id="{1ED81FEC-FCDD-4838-9947-2135DDE585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C9CE58-2DAE-4A21-89DC-E443ED7B5587}"/>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3157382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4C798-F8E1-40D3-B942-B4C105ADC5C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116DDBD-1FEC-4A93-AB15-4F805F982CB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14D915-6FF3-46BB-8A98-68BEE54B13E4}"/>
              </a:ext>
            </a:extLst>
          </p:cNvPr>
          <p:cNvSpPr>
            <a:spLocks noGrp="1"/>
          </p:cNvSpPr>
          <p:nvPr>
            <p:ph type="dt" sz="half" idx="10"/>
          </p:nvPr>
        </p:nvSpPr>
        <p:spPr/>
        <p:txBody>
          <a:bodyPr/>
          <a:lstStyle/>
          <a:p>
            <a:fld id="{1449AA12-8195-4182-A7AC-2E7E59DFBDAF}" type="datetimeFigureOut">
              <a:rPr lang="en-US" smtClean="0"/>
              <a:t>11/20/2023</a:t>
            </a:fld>
            <a:endParaRPr lang="en-US"/>
          </a:p>
        </p:txBody>
      </p:sp>
      <p:sp>
        <p:nvSpPr>
          <p:cNvPr id="5" name="Footer Placeholder 4">
            <a:extLst>
              <a:ext uri="{FF2B5EF4-FFF2-40B4-BE49-F238E27FC236}">
                <a16:creationId xmlns:a16="http://schemas.microsoft.com/office/drawing/2014/main" id="{CA1AE8B9-DB44-4095-B2A2-3D7EE0F0B4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9410BF-8206-4E07-9100-C0E0F2EDA923}"/>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823939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D5C65-B1F8-482E-9446-57C93038A2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3FF85B-0735-4DE0-A7D8-7B790BD8DDA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78B6608-7DD8-42B6-A2D0-897133A03B1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3131975-601A-494D-B668-50E308B8B548}"/>
              </a:ext>
            </a:extLst>
          </p:cNvPr>
          <p:cNvSpPr>
            <a:spLocks noGrp="1"/>
          </p:cNvSpPr>
          <p:nvPr>
            <p:ph type="dt" sz="half" idx="10"/>
          </p:nvPr>
        </p:nvSpPr>
        <p:spPr/>
        <p:txBody>
          <a:bodyPr/>
          <a:lstStyle/>
          <a:p>
            <a:fld id="{1449AA12-8195-4182-A7AC-2E7E59DFBDAF}" type="datetimeFigureOut">
              <a:rPr lang="en-US" smtClean="0"/>
              <a:t>11/20/2023</a:t>
            </a:fld>
            <a:endParaRPr lang="en-US"/>
          </a:p>
        </p:txBody>
      </p:sp>
      <p:sp>
        <p:nvSpPr>
          <p:cNvPr id="6" name="Footer Placeholder 5">
            <a:extLst>
              <a:ext uri="{FF2B5EF4-FFF2-40B4-BE49-F238E27FC236}">
                <a16:creationId xmlns:a16="http://schemas.microsoft.com/office/drawing/2014/main" id="{A724D178-0F31-4F98-91CD-D5A4381BD6A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8B609F7-7430-4472-AD7F-AAF8B5FEC56F}"/>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9826780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DA21E-C89F-46DC-9E33-7D03F9A4D1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76C431-F66F-482D-B6C3-2238F41C6B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21D57C1-0089-4076-8B1B-5CDEC2A634E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EACE956-3900-4768-8BFC-B4EFCB9583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E29E38B-CA66-4DE4-835B-572503A29E2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97162C3-64A4-4AA8-9A22-2E4840F99955}"/>
              </a:ext>
            </a:extLst>
          </p:cNvPr>
          <p:cNvSpPr>
            <a:spLocks noGrp="1"/>
          </p:cNvSpPr>
          <p:nvPr>
            <p:ph type="dt" sz="half" idx="10"/>
          </p:nvPr>
        </p:nvSpPr>
        <p:spPr/>
        <p:txBody>
          <a:bodyPr/>
          <a:lstStyle/>
          <a:p>
            <a:fld id="{1449AA12-8195-4182-A7AC-2E7E59DFBDAF}" type="datetimeFigureOut">
              <a:rPr lang="en-US" smtClean="0"/>
              <a:t>11/20/2023</a:t>
            </a:fld>
            <a:endParaRPr lang="en-US"/>
          </a:p>
        </p:txBody>
      </p:sp>
      <p:sp>
        <p:nvSpPr>
          <p:cNvPr id="8" name="Footer Placeholder 7">
            <a:extLst>
              <a:ext uri="{FF2B5EF4-FFF2-40B4-BE49-F238E27FC236}">
                <a16:creationId xmlns:a16="http://schemas.microsoft.com/office/drawing/2014/main" id="{694C19AB-45D1-4DE5-9EC8-E1C37FD45E3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EE6C006-B957-47DA-BD1C-FE97A58F0D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8016174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41BD8-48BE-436B-ADA9-651694D78F2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CCE1A04-50C8-4287-93C6-9B4EA729A893}"/>
              </a:ext>
            </a:extLst>
          </p:cNvPr>
          <p:cNvSpPr>
            <a:spLocks noGrp="1"/>
          </p:cNvSpPr>
          <p:nvPr>
            <p:ph type="dt" sz="half" idx="10"/>
          </p:nvPr>
        </p:nvSpPr>
        <p:spPr/>
        <p:txBody>
          <a:bodyPr/>
          <a:lstStyle/>
          <a:p>
            <a:fld id="{1449AA12-8195-4182-A7AC-2E7E59DFBDAF}" type="datetimeFigureOut">
              <a:rPr lang="en-US" smtClean="0"/>
              <a:t>11/20/2023</a:t>
            </a:fld>
            <a:endParaRPr lang="en-US"/>
          </a:p>
        </p:txBody>
      </p:sp>
      <p:sp>
        <p:nvSpPr>
          <p:cNvPr id="4" name="Footer Placeholder 3">
            <a:extLst>
              <a:ext uri="{FF2B5EF4-FFF2-40B4-BE49-F238E27FC236}">
                <a16:creationId xmlns:a16="http://schemas.microsoft.com/office/drawing/2014/main" id="{85183CEC-4726-420D-99DA-536727D7CDC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EBBD5DE-31F5-4DF0-855C-915184E03C61}"/>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3250937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085FA2-A3D3-4A3C-90AA-7B6ABAFD737C}"/>
              </a:ext>
            </a:extLst>
          </p:cNvPr>
          <p:cNvSpPr>
            <a:spLocks noGrp="1"/>
          </p:cNvSpPr>
          <p:nvPr>
            <p:ph type="dt" sz="half" idx="10"/>
          </p:nvPr>
        </p:nvSpPr>
        <p:spPr/>
        <p:txBody>
          <a:bodyPr/>
          <a:lstStyle/>
          <a:p>
            <a:fld id="{1449AA12-8195-4182-A7AC-2E7E59DFBDAF}" type="datetimeFigureOut">
              <a:rPr lang="en-US" smtClean="0"/>
              <a:t>11/20/2023</a:t>
            </a:fld>
            <a:endParaRPr lang="en-US"/>
          </a:p>
        </p:txBody>
      </p:sp>
      <p:sp>
        <p:nvSpPr>
          <p:cNvPr id="3" name="Footer Placeholder 2">
            <a:extLst>
              <a:ext uri="{FF2B5EF4-FFF2-40B4-BE49-F238E27FC236}">
                <a16:creationId xmlns:a16="http://schemas.microsoft.com/office/drawing/2014/main" id="{F1ADD655-20B7-4538-94CF-5F54DC604E8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AD54170-0D8E-4447-8A6B-FDDACEEE253C}"/>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10296697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4210F-B817-4A14-A5DD-14135B2BEF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491D312-907C-417C-B54B-E8AA4DA8C4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4C26294-3285-457C-A3CB-0136C23ACA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D3994D-35D1-4C1B-A5AC-9CC951697A77}"/>
              </a:ext>
            </a:extLst>
          </p:cNvPr>
          <p:cNvSpPr>
            <a:spLocks noGrp="1"/>
          </p:cNvSpPr>
          <p:nvPr>
            <p:ph type="dt" sz="half" idx="10"/>
          </p:nvPr>
        </p:nvSpPr>
        <p:spPr/>
        <p:txBody>
          <a:bodyPr/>
          <a:lstStyle/>
          <a:p>
            <a:fld id="{1449AA12-8195-4182-A7AC-2E7E59DFBDAF}" type="datetimeFigureOut">
              <a:rPr lang="en-US" smtClean="0"/>
              <a:t>11/20/2023</a:t>
            </a:fld>
            <a:endParaRPr lang="en-US"/>
          </a:p>
        </p:txBody>
      </p:sp>
      <p:sp>
        <p:nvSpPr>
          <p:cNvPr id="6" name="Footer Placeholder 5">
            <a:extLst>
              <a:ext uri="{FF2B5EF4-FFF2-40B4-BE49-F238E27FC236}">
                <a16:creationId xmlns:a16="http://schemas.microsoft.com/office/drawing/2014/main" id="{BF6E2FE0-C858-434D-96F4-53936F1267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C02FCF-18E3-4D20-B3A8-1BC6FBC92436}"/>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1660479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A104D-67A4-4994-A075-44C338166B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B50365-A237-4D87-A319-8B30090445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AB9589-E2BB-477C-9D43-17CFB0F302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7A4E30-E56C-4E34-AD92-B1207320E598}"/>
              </a:ext>
            </a:extLst>
          </p:cNvPr>
          <p:cNvSpPr>
            <a:spLocks noGrp="1"/>
          </p:cNvSpPr>
          <p:nvPr>
            <p:ph type="dt" sz="half" idx="10"/>
          </p:nvPr>
        </p:nvSpPr>
        <p:spPr/>
        <p:txBody>
          <a:bodyPr/>
          <a:lstStyle/>
          <a:p>
            <a:fld id="{1449AA12-8195-4182-A7AC-2E7E59DFBDAF}" type="datetimeFigureOut">
              <a:rPr lang="en-US" smtClean="0"/>
              <a:t>11/20/2023</a:t>
            </a:fld>
            <a:endParaRPr lang="en-US"/>
          </a:p>
        </p:txBody>
      </p:sp>
      <p:sp>
        <p:nvSpPr>
          <p:cNvPr id="6" name="Footer Placeholder 5">
            <a:extLst>
              <a:ext uri="{FF2B5EF4-FFF2-40B4-BE49-F238E27FC236}">
                <a16:creationId xmlns:a16="http://schemas.microsoft.com/office/drawing/2014/main" id="{14767C40-939F-4AFC-AB5F-F07897F39B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1A96EA-068C-4F3C-82D6-273A292089DE}"/>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35087085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07444-2F4B-4C75-909C-604C96250EC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C8208E-2DA9-4FF4-9D01-11EADA1A4D4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41480F-92E7-4C34-9F58-35291F3540E0}"/>
              </a:ext>
            </a:extLst>
          </p:cNvPr>
          <p:cNvSpPr>
            <a:spLocks noGrp="1"/>
          </p:cNvSpPr>
          <p:nvPr>
            <p:ph type="dt" sz="half" idx="10"/>
          </p:nvPr>
        </p:nvSpPr>
        <p:spPr/>
        <p:txBody>
          <a:bodyPr/>
          <a:lstStyle/>
          <a:p>
            <a:fld id="{1449AA12-8195-4182-A7AC-2E7E59DFBDAF}" type="datetimeFigureOut">
              <a:rPr lang="en-US" smtClean="0"/>
              <a:t>11/20/2023</a:t>
            </a:fld>
            <a:endParaRPr lang="en-US"/>
          </a:p>
        </p:txBody>
      </p:sp>
      <p:sp>
        <p:nvSpPr>
          <p:cNvPr id="5" name="Footer Placeholder 4">
            <a:extLst>
              <a:ext uri="{FF2B5EF4-FFF2-40B4-BE49-F238E27FC236}">
                <a16:creationId xmlns:a16="http://schemas.microsoft.com/office/drawing/2014/main" id="{ABF9868F-5B21-42C2-93C4-9CC1E5EF56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A4B39B-4DD1-4A0E-A84E-D5DFC91C93CD}"/>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4249643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027027-F380-4E77-B5FE-D8E65720577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1749FF-1F9E-4241-946B-24C8B92725A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ABA00A-54B3-4D2A-8AB4-15B027E3FC7E}"/>
              </a:ext>
            </a:extLst>
          </p:cNvPr>
          <p:cNvSpPr>
            <a:spLocks noGrp="1"/>
          </p:cNvSpPr>
          <p:nvPr>
            <p:ph type="dt" sz="half" idx="10"/>
          </p:nvPr>
        </p:nvSpPr>
        <p:spPr/>
        <p:txBody>
          <a:bodyPr/>
          <a:lstStyle/>
          <a:p>
            <a:fld id="{1449AA12-8195-4182-A7AC-2E7E59DFBDAF}" type="datetimeFigureOut">
              <a:rPr lang="en-US" smtClean="0"/>
              <a:t>11/20/2023</a:t>
            </a:fld>
            <a:endParaRPr lang="en-US"/>
          </a:p>
        </p:txBody>
      </p:sp>
      <p:sp>
        <p:nvSpPr>
          <p:cNvPr id="5" name="Footer Placeholder 4">
            <a:extLst>
              <a:ext uri="{FF2B5EF4-FFF2-40B4-BE49-F238E27FC236}">
                <a16:creationId xmlns:a16="http://schemas.microsoft.com/office/drawing/2014/main" id="{7F1F1696-0361-451B-9FEE-073D4A399D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3EABF3-D93A-44EE-917D-82AE6CC8BC9B}"/>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604315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2FDD73-C161-4250-8129-AD9C682555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2085C1-ECF1-4F71-81E0-0020B3A205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C43B6D-8B0A-4E35-9FD3-561C031994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49AA12-8195-4182-A7AC-2E7E59DFBDAF}" type="datetimeFigureOut">
              <a:rPr lang="en-US" smtClean="0"/>
              <a:pPr/>
              <a:t>11/20/2023</a:t>
            </a:fld>
            <a:endParaRPr lang="en-US"/>
          </a:p>
        </p:txBody>
      </p:sp>
      <p:sp>
        <p:nvSpPr>
          <p:cNvPr id="5" name="Footer Placeholder 4">
            <a:extLst>
              <a:ext uri="{FF2B5EF4-FFF2-40B4-BE49-F238E27FC236}">
                <a16:creationId xmlns:a16="http://schemas.microsoft.com/office/drawing/2014/main" id="{97B760C7-405E-4BFA-B17C-4D41A2B99CE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6706F51-B973-4051-95FE-1C6B38CC12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272933636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hyperlink" Target="https://www.stem.org.uk/esero/resource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hyperlink" Target="https://www.stem.org.uk/primary/enrichment/mars-day"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stem.org.uk/resources/elibrary/resource/162653/red-planet" TargetMode="External"/><Relationship Id="rId2" Type="http://schemas.openxmlformats.org/officeDocument/2006/relationships/hyperlink" Target="https://www.stem.org.uk/resources/elibrary/resource/162651/do-martians-exist" TargetMode="External"/><Relationship Id="rId1" Type="http://schemas.openxmlformats.org/officeDocument/2006/relationships/slideLayout" Target="../slideLayouts/slideLayout2.xml"/><Relationship Id="rId5" Type="http://schemas.openxmlformats.org/officeDocument/2006/relationships/hyperlink" Target="https://www.stem.org.uk/elibrary/resource/30199" TargetMode="External"/><Relationship Id="rId4" Type="http://schemas.openxmlformats.org/officeDocument/2006/relationships/hyperlink" Target="https://www.stem.org.uk/resources/elibrary/resource/453525/mars-safari-education-pack"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n olive branch on sunset background">
            <a:extLst>
              <a:ext uri="{FF2B5EF4-FFF2-40B4-BE49-F238E27FC236}">
                <a16:creationId xmlns:a16="http://schemas.microsoft.com/office/drawing/2014/main" id="{2BA6960A-8EF9-414D-9C1C-767A7349D267}"/>
              </a:ext>
            </a:extLst>
          </p:cNvPr>
          <p:cNvPicPr>
            <a:picLocks noChangeAspect="1"/>
          </p:cNvPicPr>
          <p:nvPr/>
        </p:nvPicPr>
        <p:blipFill rotWithShape="1">
          <a:blip r:embed="rId2"/>
          <a:srcRect l="4119" r="25751" b="-1"/>
          <a:stretch/>
        </p:blipFill>
        <p:spPr>
          <a:xfrm>
            <a:off x="-1" y="10"/>
            <a:ext cx="7456513" cy="6857990"/>
          </a:xfrm>
          <a:prstGeom prst="rect">
            <a:avLst/>
          </a:prstGeom>
        </p:spPr>
      </p:pic>
      <p:sp>
        <p:nvSpPr>
          <p:cNvPr id="2" name="Title 1">
            <a:extLst>
              <a:ext uri="{FF2B5EF4-FFF2-40B4-BE49-F238E27FC236}">
                <a16:creationId xmlns:a16="http://schemas.microsoft.com/office/drawing/2014/main" id="{726DBC27-21EE-48A4-BFBF-750CC1448645}"/>
              </a:ext>
            </a:extLst>
          </p:cNvPr>
          <p:cNvSpPr>
            <a:spLocks noGrp="1"/>
          </p:cNvSpPr>
          <p:nvPr>
            <p:ph type="ctrTitle"/>
          </p:nvPr>
        </p:nvSpPr>
        <p:spPr>
          <a:xfrm>
            <a:off x="8018633" y="1247140"/>
            <a:ext cx="3608208" cy="3450844"/>
          </a:xfrm>
        </p:spPr>
        <p:txBody>
          <a:bodyPr>
            <a:normAutofit/>
          </a:bodyPr>
          <a:lstStyle/>
          <a:p>
            <a:r>
              <a:rPr lang="en-GB" sz="3600" dirty="0">
                <a:latin typeface="Verdana" panose="020B0604030504040204" pitchFamily="34" charset="0"/>
                <a:ea typeface="Verdana" panose="020B0604030504040204" pitchFamily="34" charset="0"/>
              </a:rPr>
              <a:t>Techniquest</a:t>
            </a:r>
            <a:br>
              <a:rPr lang="en-GB" sz="3600" dirty="0">
                <a:latin typeface="Verdana" panose="020B0604030504040204" pitchFamily="34" charset="0"/>
                <a:ea typeface="Verdana" panose="020B0604030504040204" pitchFamily="34" charset="0"/>
              </a:rPr>
            </a:br>
            <a:br>
              <a:rPr lang="en-GB" sz="3600" dirty="0">
                <a:latin typeface="Verdana" panose="020B0604030504040204" pitchFamily="34" charset="0"/>
                <a:ea typeface="Verdana" panose="020B0604030504040204" pitchFamily="34" charset="0"/>
              </a:rPr>
            </a:br>
            <a:r>
              <a:rPr lang="en-GB" sz="3200" dirty="0">
                <a:latin typeface="Verdana" panose="020B0604030504040204" pitchFamily="34" charset="0"/>
                <a:ea typeface="Verdana" panose="020B0604030504040204" pitchFamily="34" charset="0"/>
              </a:rPr>
              <a:t>Science Centres make a difference!</a:t>
            </a:r>
          </a:p>
        </p:txBody>
      </p:sp>
      <p:pic>
        <p:nvPicPr>
          <p:cNvPr id="8" name="Picture 7">
            <a:extLst>
              <a:ext uri="{FF2B5EF4-FFF2-40B4-BE49-F238E27FC236}">
                <a16:creationId xmlns:a16="http://schemas.microsoft.com/office/drawing/2014/main" id="{E4B0E6F3-7179-4195-8E1E-33891FD4D94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 y="0"/>
            <a:ext cx="7456512" cy="6857990"/>
          </a:xfrm>
          <a:prstGeom prst="rect">
            <a:avLst/>
          </a:prstGeom>
          <a:noFill/>
          <a:ln>
            <a:noFill/>
          </a:ln>
        </p:spPr>
      </p:pic>
    </p:spTree>
    <p:extLst>
      <p:ext uri="{BB962C8B-B14F-4D97-AF65-F5344CB8AC3E}">
        <p14:creationId xmlns:p14="http://schemas.microsoft.com/office/powerpoint/2010/main" val="26640269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3">
            <a:extLst>
              <a:ext uri="{FF2B5EF4-FFF2-40B4-BE49-F238E27FC236}">
                <a16:creationId xmlns:a16="http://schemas.microsoft.com/office/drawing/2014/main" id="{CC46A7A9-460F-4BF0-91AF-D1B4B6668FF0}"/>
              </a:ext>
            </a:extLst>
          </p:cNvPr>
          <p:cNvPicPr>
            <a:picLocks noChangeAspect="1"/>
          </p:cNvPicPr>
          <p:nvPr/>
        </p:nvPicPr>
        <p:blipFill rotWithShape="1">
          <a:blip r:embed="rId2"/>
          <a:srcRect/>
          <a:stretch/>
        </p:blipFill>
        <p:spPr>
          <a:xfrm>
            <a:off x="-3047" y="10"/>
            <a:ext cx="12191999" cy="6857990"/>
          </a:xfrm>
          <a:prstGeom prst="rect">
            <a:avLst/>
          </a:prstGeom>
        </p:spPr>
      </p:pic>
      <p:sp>
        <p:nvSpPr>
          <p:cNvPr id="12"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EF14EB-A898-40A6-BBC3-9E9B30997C86}"/>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r>
              <a:rPr lang="en-US" sz="2800" dirty="0" err="1">
                <a:solidFill>
                  <a:srgbClr val="FFFFFF"/>
                </a:solidFill>
              </a:rPr>
              <a:t>Programme</a:t>
            </a:r>
            <a:br>
              <a:rPr lang="en-US" sz="2800" dirty="0">
                <a:solidFill>
                  <a:srgbClr val="FFFFFF"/>
                </a:solidFill>
              </a:rPr>
            </a:br>
            <a:r>
              <a:rPr lang="en-US" sz="2800" dirty="0">
                <a:solidFill>
                  <a:srgbClr val="FFFFFF"/>
                </a:solidFill>
              </a:rPr>
              <a:t>1</a:t>
            </a:r>
            <a:r>
              <a:rPr lang="en-US" sz="2800" b="0" dirty="0">
                <a:solidFill>
                  <a:srgbClr val="FFFFFF"/>
                </a:solidFill>
              </a:rPr>
              <a:t>. Introduction to role of Science </a:t>
            </a:r>
            <a:r>
              <a:rPr lang="en-US" sz="2800" b="0" dirty="0" err="1">
                <a:solidFill>
                  <a:srgbClr val="FFFFFF"/>
                </a:solidFill>
              </a:rPr>
              <a:t>Centres</a:t>
            </a:r>
            <a:r>
              <a:rPr lang="en-US" sz="2800" b="0" dirty="0">
                <a:solidFill>
                  <a:srgbClr val="FFFFFF"/>
                </a:solidFill>
              </a:rPr>
              <a:t> in Education</a:t>
            </a:r>
            <a:br>
              <a:rPr lang="en-US" sz="2800" b="0" dirty="0">
                <a:solidFill>
                  <a:srgbClr val="FFFFFF"/>
                </a:solidFill>
              </a:rPr>
            </a:br>
            <a:r>
              <a:rPr lang="en-US" sz="2800" b="0" dirty="0">
                <a:solidFill>
                  <a:srgbClr val="FFFFFF"/>
                </a:solidFill>
              </a:rPr>
              <a:t>2. Space as an exemplar topic</a:t>
            </a:r>
            <a:br>
              <a:rPr lang="en-US" sz="2500" b="0" dirty="0">
                <a:solidFill>
                  <a:srgbClr val="FFFFFF"/>
                </a:solidFill>
              </a:rPr>
            </a:br>
            <a:br>
              <a:rPr lang="en-US" sz="2500" b="0" dirty="0">
                <a:solidFill>
                  <a:srgbClr val="FFFFFF"/>
                </a:solidFill>
              </a:rPr>
            </a:br>
            <a:br>
              <a:rPr lang="en-US" sz="2500" b="0" dirty="0">
                <a:solidFill>
                  <a:srgbClr val="FFFFFF"/>
                </a:solidFill>
              </a:rPr>
            </a:br>
            <a:br>
              <a:rPr lang="en-US" sz="2500" dirty="0">
                <a:solidFill>
                  <a:srgbClr val="FFFFFF"/>
                </a:solidFill>
              </a:rPr>
            </a:br>
            <a:br>
              <a:rPr lang="en-US" sz="2500" dirty="0">
                <a:solidFill>
                  <a:srgbClr val="FFFFFF"/>
                </a:solidFill>
              </a:rPr>
            </a:br>
            <a:endParaRPr lang="en-US" sz="2500" dirty="0">
              <a:solidFill>
                <a:srgbClr val="FFFFFF"/>
              </a:solidFill>
            </a:endParaRPr>
          </a:p>
        </p:txBody>
      </p:sp>
    </p:spTree>
    <p:extLst>
      <p:ext uri="{BB962C8B-B14F-4D97-AF65-F5344CB8AC3E}">
        <p14:creationId xmlns:p14="http://schemas.microsoft.com/office/powerpoint/2010/main" val="839771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AED57-7F10-4821-8FD4-7C3D57E0A057}"/>
              </a:ext>
            </a:extLst>
          </p:cNvPr>
          <p:cNvSpPr>
            <a:spLocks noGrp="1"/>
          </p:cNvSpPr>
          <p:nvPr>
            <p:ph type="title"/>
          </p:nvPr>
        </p:nvSpPr>
        <p:spPr>
          <a:xfrm>
            <a:off x="834390" y="228600"/>
            <a:ext cx="10519410" cy="4640580"/>
          </a:xfrm>
        </p:spPr>
        <p:txBody>
          <a:bodyPr>
            <a:normAutofit fontScale="90000"/>
          </a:bodyPr>
          <a:lstStyle/>
          <a:p>
            <a:br>
              <a:rPr lang="en-GB" sz="3200" b="1" dirty="0">
                <a:latin typeface="+mn-lt"/>
              </a:rPr>
            </a:br>
            <a:br>
              <a:rPr lang="en-GB" sz="3200" b="1" dirty="0">
                <a:latin typeface="+mn-lt"/>
              </a:rPr>
            </a:br>
            <a:br>
              <a:rPr lang="en-GB" sz="3200" b="1" dirty="0">
                <a:latin typeface="+mn-lt"/>
              </a:rPr>
            </a:br>
            <a:br>
              <a:rPr lang="en-GB" sz="3200" b="1" dirty="0">
                <a:latin typeface="+mn-lt"/>
              </a:rPr>
            </a:br>
            <a:r>
              <a:rPr lang="en-GB" sz="3100" b="1" dirty="0">
                <a:latin typeface="+mn-lt"/>
              </a:rPr>
              <a:t>ESERO Resources</a:t>
            </a:r>
            <a:br>
              <a:rPr lang="en-GB" sz="3100" b="1" dirty="0">
                <a:latin typeface="+mn-lt"/>
              </a:rPr>
            </a:br>
            <a:br>
              <a:rPr lang="en-GB" sz="3100" b="1" dirty="0">
                <a:latin typeface="+mn-lt"/>
              </a:rPr>
            </a:br>
            <a:r>
              <a:rPr lang="en-GB" sz="3100" b="1" dirty="0">
                <a:latin typeface="+mn-lt"/>
                <a:hlinkClick r:id="rId2"/>
              </a:rPr>
              <a:t>https://www.stem.org.uk/esero/resources</a:t>
            </a:r>
            <a:br>
              <a:rPr lang="en-GB" sz="3100" b="1" dirty="0">
                <a:latin typeface="+mn-lt"/>
              </a:rPr>
            </a:br>
            <a:br>
              <a:rPr lang="en-GB" sz="3100" b="1" dirty="0">
                <a:latin typeface="+mn-lt"/>
              </a:rPr>
            </a:br>
            <a:r>
              <a:rPr lang="en-GB" sz="3100" b="1" dirty="0">
                <a:latin typeface="+mn-lt"/>
              </a:rPr>
              <a:t>Rocket Workshop</a:t>
            </a:r>
            <a:br>
              <a:rPr lang="en-GB" sz="3100" b="1" dirty="0">
                <a:latin typeface="+mn-lt"/>
              </a:rPr>
            </a:br>
            <a:br>
              <a:rPr lang="en-GB" sz="3100" b="1" dirty="0">
                <a:latin typeface="+mn-lt"/>
              </a:rPr>
            </a:br>
            <a:br>
              <a:rPr lang="en-GB" sz="3200" b="1" dirty="0">
                <a:latin typeface="+mn-lt"/>
              </a:rPr>
            </a:br>
            <a:br>
              <a:rPr lang="en-GB" sz="3200" b="1" dirty="0">
                <a:latin typeface="+mn-lt"/>
              </a:rPr>
            </a:br>
            <a:br>
              <a:rPr lang="en-GB" sz="3200" b="1" dirty="0">
                <a:latin typeface="+mn-lt"/>
              </a:rPr>
            </a:br>
            <a:endParaRPr lang="en-GB" sz="3200" b="1" dirty="0">
              <a:latin typeface="+mn-lt"/>
            </a:endParaRPr>
          </a:p>
        </p:txBody>
      </p:sp>
    </p:spTree>
    <p:extLst>
      <p:ext uri="{BB962C8B-B14F-4D97-AF65-F5344CB8AC3E}">
        <p14:creationId xmlns:p14="http://schemas.microsoft.com/office/powerpoint/2010/main" val="4117652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A7836-3D59-4984-B233-9FD6986D02D5}"/>
              </a:ext>
            </a:extLst>
          </p:cNvPr>
          <p:cNvSpPr>
            <a:spLocks noGrp="1"/>
          </p:cNvSpPr>
          <p:nvPr>
            <p:ph type="ctrTitle"/>
          </p:nvPr>
        </p:nvSpPr>
        <p:spPr>
          <a:xfrm>
            <a:off x="1955484" y="482283"/>
            <a:ext cx="6857999" cy="2946717"/>
          </a:xfrm>
        </p:spPr>
        <p:txBody>
          <a:bodyPr/>
          <a:lstStyle/>
          <a:p>
            <a:endParaRPr lang="en-GB" dirty="0"/>
          </a:p>
        </p:txBody>
      </p:sp>
      <p:sp>
        <p:nvSpPr>
          <p:cNvPr id="3" name="Subtitle 2">
            <a:extLst>
              <a:ext uri="{FF2B5EF4-FFF2-40B4-BE49-F238E27FC236}">
                <a16:creationId xmlns:a16="http://schemas.microsoft.com/office/drawing/2014/main" id="{F7D50FEE-049A-4686-981E-0923D8B105CF}"/>
              </a:ext>
            </a:extLst>
          </p:cNvPr>
          <p:cNvSpPr>
            <a:spLocks noGrp="1"/>
          </p:cNvSpPr>
          <p:nvPr>
            <p:ph type="subTitle" idx="1"/>
          </p:nvPr>
        </p:nvSpPr>
        <p:spPr>
          <a:xfrm>
            <a:off x="1524000" y="4524374"/>
            <a:ext cx="9144000" cy="1762125"/>
          </a:xfrm>
        </p:spPr>
        <p:txBody>
          <a:bodyPr>
            <a:normAutofit/>
          </a:bodyPr>
          <a:lstStyle/>
          <a:p>
            <a:r>
              <a:rPr lang="en-GB" sz="4800" dirty="0"/>
              <a:t>A…</a:t>
            </a:r>
            <a:r>
              <a:rPr lang="en-GB" sz="4800" dirty="0">
                <a:solidFill>
                  <a:srgbClr val="FF0000"/>
                </a:solidFill>
              </a:rPr>
              <a:t>MARS</a:t>
            </a:r>
            <a:r>
              <a:rPr lang="en-GB" sz="4800" dirty="0"/>
              <a:t>…</a:t>
            </a:r>
            <a:r>
              <a:rPr lang="en-GB" sz="4800" dirty="0" err="1"/>
              <a:t>ing</a:t>
            </a:r>
            <a:r>
              <a:rPr lang="en-GB" sz="4800" dirty="0"/>
              <a:t> Mars!!</a:t>
            </a:r>
          </a:p>
          <a:p>
            <a:r>
              <a:rPr lang="en-GB" sz="4800" dirty="0"/>
              <a:t>5</a:t>
            </a:r>
            <a:r>
              <a:rPr lang="en-GB" sz="4800" baseline="30000" dirty="0"/>
              <a:t>th</a:t>
            </a:r>
            <a:r>
              <a:rPr lang="en-GB" sz="4800" dirty="0"/>
              <a:t> March 2024</a:t>
            </a:r>
          </a:p>
        </p:txBody>
      </p:sp>
      <p:pic>
        <p:nvPicPr>
          <p:cNvPr id="1026" name="Picture 8" descr="  Mars Day 2022 image&#10;">
            <a:extLst>
              <a:ext uri="{FF2B5EF4-FFF2-40B4-BE49-F238E27FC236}">
                <a16:creationId xmlns:a16="http://schemas.microsoft.com/office/drawing/2014/main" id="{BABB35EA-0A20-4E5E-86C2-0F3891BE6E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482283"/>
            <a:ext cx="8786623" cy="36610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02292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52462-659E-405B-BD3D-967B38331028}"/>
              </a:ext>
            </a:extLst>
          </p:cNvPr>
          <p:cNvSpPr>
            <a:spLocks noGrp="1"/>
          </p:cNvSpPr>
          <p:nvPr>
            <p:ph type="title"/>
          </p:nvPr>
        </p:nvSpPr>
        <p:spPr>
          <a:xfrm>
            <a:off x="444617" y="365125"/>
            <a:ext cx="10909183" cy="3628035"/>
          </a:xfrm>
        </p:spPr>
        <p:txBody>
          <a:bodyPr>
            <a:normAutofit fontScale="90000"/>
          </a:bodyPr>
          <a:lstStyle/>
          <a:p>
            <a:pPr fontAlgn="base"/>
            <a:br>
              <a:rPr lang="en-GB" b="1" i="0" dirty="0">
                <a:solidFill>
                  <a:srgbClr val="000000"/>
                </a:solidFill>
                <a:effectLst/>
                <a:latin typeface="Open Sans" panose="020B0606030504020204" pitchFamily="34" charset="0"/>
              </a:rPr>
            </a:br>
            <a:br>
              <a:rPr lang="en-GB" b="0" i="0" dirty="0">
                <a:solidFill>
                  <a:srgbClr val="FFFFFF"/>
                </a:solidFill>
                <a:effectLst/>
                <a:latin typeface="Open Sans" panose="020B0606030504020204" pitchFamily="34" charset="0"/>
              </a:rPr>
            </a:br>
            <a:r>
              <a:rPr lang="en-GB" b="1" i="0" dirty="0">
                <a:solidFill>
                  <a:srgbClr val="FFFFFF"/>
                </a:solidFill>
                <a:effectLst/>
                <a:latin typeface="Open Sans" panose="020B0606030504020204" pitchFamily="34" charset="0"/>
              </a:rPr>
              <a:t>Mars Day 2022 is an exciting free virtual event </a:t>
            </a:r>
            <a:r>
              <a:rPr lang="en-GB" b="1" i="0" dirty="0" err="1">
                <a:solidFill>
                  <a:srgbClr val="FFFFFF"/>
                </a:solidFill>
                <a:effectLst/>
                <a:latin typeface="Open Sans" panose="020B0606030504020204" pitchFamily="34" charset="0"/>
              </a:rPr>
              <a:t>adve</a:t>
            </a:r>
            <a:r>
              <a:rPr lang="en-GB" b="1" i="0" u="none" strike="noStrike" dirty="0" err="1">
                <a:solidFill>
                  <a:srgbClr val="000000"/>
                </a:solidFill>
                <a:effectLst/>
                <a:latin typeface="Arial" panose="020B0604020202020204" pitchFamily="34" charset="0"/>
              </a:rPr>
              <a:t>MARS</a:t>
            </a:r>
            <a:r>
              <a:rPr lang="en-GB" b="1" i="0" u="none" strike="noStrike" dirty="0">
                <a:solidFill>
                  <a:srgbClr val="000000"/>
                </a:solidFill>
                <a:effectLst/>
                <a:latin typeface="Arial" panose="020B0604020202020204" pitchFamily="34" charset="0"/>
              </a:rPr>
              <a:t> DAY 2024</a:t>
            </a:r>
            <a:br>
              <a:rPr lang="en-GB" b="1" i="0" u="none" strike="noStrike" dirty="0">
                <a:solidFill>
                  <a:srgbClr val="000000"/>
                </a:solidFill>
                <a:effectLst/>
                <a:latin typeface="Arial" panose="020B0604020202020204" pitchFamily="34" charset="0"/>
              </a:rPr>
            </a:br>
            <a:r>
              <a:rPr lang="en-GB" b="1" i="0" dirty="0">
                <a:solidFill>
                  <a:srgbClr val="000000"/>
                </a:solidFill>
                <a:effectLst/>
                <a:latin typeface="Open Sans" panose="020B0606030504020204" pitchFamily="34" charset="0"/>
              </a:rPr>
              <a:t>The next mission to explore Mars with ESA, the UK Space Agency,</a:t>
            </a:r>
            <a:br>
              <a:rPr lang="en-GB" b="1" i="0" dirty="0">
                <a:solidFill>
                  <a:srgbClr val="000000"/>
                </a:solidFill>
                <a:effectLst/>
                <a:latin typeface="Open Sans" panose="020B0606030504020204" pitchFamily="34" charset="0"/>
              </a:rPr>
            </a:br>
            <a:r>
              <a:rPr lang="en-GB" b="1" i="0" dirty="0">
                <a:solidFill>
                  <a:srgbClr val="000000"/>
                </a:solidFill>
                <a:effectLst/>
                <a:latin typeface="Open Sans" panose="020B0606030504020204" pitchFamily="34" charset="0"/>
              </a:rPr>
              <a:t>UK STEM Ambassadors and international guests </a:t>
            </a:r>
            <a:r>
              <a:rPr lang="en-GB" b="1" i="0" dirty="0">
                <a:solidFill>
                  <a:srgbClr val="FFFFFF"/>
                </a:solidFill>
                <a:effectLst/>
                <a:latin typeface="Open Sans" panose="020B0606030504020204" pitchFamily="34" charset="0"/>
              </a:rPr>
              <a:t>resented by the UK Space Education Office (ESERO-UK), STEM Learning and in collaboration with the European Space Agency</a:t>
            </a:r>
            <a:r>
              <a:rPr lang="en-GB" b="0" i="0" dirty="0">
                <a:solidFill>
                  <a:srgbClr val="FFFFFF"/>
                </a:solidFill>
                <a:effectLst/>
                <a:latin typeface="Open Sans" panose="020B0606030504020204" pitchFamily="34" charset="0"/>
              </a:rPr>
              <a:t> </a:t>
            </a:r>
            <a:r>
              <a:rPr lang="en-GB" b="1" i="0" dirty="0">
                <a:solidFill>
                  <a:srgbClr val="FFFFFF"/>
                </a:solidFill>
                <a:effectLst/>
                <a:latin typeface="Open Sans" panose="020B0606030504020204" pitchFamily="34" charset="0"/>
              </a:rPr>
              <a:t>and the UK Space Agency.</a:t>
            </a:r>
            <a:br>
              <a:rPr lang="en-GB" b="0" i="0" dirty="0">
                <a:solidFill>
                  <a:srgbClr val="FFFFFF"/>
                </a:solidFill>
                <a:effectLst/>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EE6E6BED-8ECC-4C2B-A1BE-4750F72EF9FA}"/>
              </a:ext>
            </a:extLst>
          </p:cNvPr>
          <p:cNvSpPr>
            <a:spLocks noGrp="1"/>
          </p:cNvSpPr>
          <p:nvPr>
            <p:ph idx="1"/>
          </p:nvPr>
        </p:nvSpPr>
        <p:spPr>
          <a:xfrm>
            <a:off x="822120" y="4286773"/>
            <a:ext cx="10369755" cy="2409301"/>
          </a:xfrm>
        </p:spPr>
        <p:txBody>
          <a:bodyPr>
            <a:normAutofit/>
          </a:bodyPr>
          <a:lstStyle/>
          <a:p>
            <a:pPr marL="914400" lvl="2" indent="0">
              <a:buNone/>
            </a:pPr>
            <a:r>
              <a:rPr lang="en-GB" sz="4400" dirty="0">
                <a:hlinkClick r:id="rId2"/>
              </a:rPr>
              <a:t>https://www.stem.org.uk/primary/enrichment/mars-day</a:t>
            </a:r>
            <a:endParaRPr lang="en-GB" sz="4400" dirty="0"/>
          </a:p>
          <a:p>
            <a:pPr marL="914400" lvl="2" indent="0">
              <a:buNone/>
            </a:pPr>
            <a:r>
              <a:rPr lang="en-GB" sz="4400" dirty="0"/>
              <a:t>REGISTER!</a:t>
            </a:r>
          </a:p>
          <a:p>
            <a:pPr lvl="2"/>
            <a:endParaRPr lang="en-GB" dirty="0"/>
          </a:p>
        </p:txBody>
      </p:sp>
    </p:spTree>
    <p:extLst>
      <p:ext uri="{BB962C8B-B14F-4D97-AF65-F5344CB8AC3E}">
        <p14:creationId xmlns:p14="http://schemas.microsoft.com/office/powerpoint/2010/main" val="277482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31657-1997-454F-B2BB-C8CD6B364180}"/>
              </a:ext>
            </a:extLst>
          </p:cNvPr>
          <p:cNvSpPr>
            <a:spLocks noGrp="1"/>
          </p:cNvSpPr>
          <p:nvPr>
            <p:ph type="title"/>
          </p:nvPr>
        </p:nvSpPr>
        <p:spPr>
          <a:xfrm>
            <a:off x="1257300" y="365125"/>
            <a:ext cx="10096499" cy="263525"/>
          </a:xfrm>
        </p:spPr>
        <p:txBody>
          <a:bodyPr>
            <a:normAutofit fontScale="90000"/>
          </a:bodyPr>
          <a:lstStyle/>
          <a:p>
            <a:r>
              <a:rPr lang="en-GB" dirty="0"/>
              <a:t>ESERO Resources</a:t>
            </a:r>
          </a:p>
        </p:txBody>
      </p:sp>
      <p:sp>
        <p:nvSpPr>
          <p:cNvPr id="3" name="Content Placeholder 2">
            <a:extLst>
              <a:ext uri="{FF2B5EF4-FFF2-40B4-BE49-F238E27FC236}">
                <a16:creationId xmlns:a16="http://schemas.microsoft.com/office/drawing/2014/main" id="{0A4D8196-05CD-45E6-B73F-DE0B80FC72FF}"/>
              </a:ext>
            </a:extLst>
          </p:cNvPr>
          <p:cNvSpPr>
            <a:spLocks noGrp="1"/>
          </p:cNvSpPr>
          <p:nvPr>
            <p:ph idx="1"/>
          </p:nvPr>
        </p:nvSpPr>
        <p:spPr>
          <a:xfrm>
            <a:off x="742950" y="790576"/>
            <a:ext cx="11258549" cy="5702300"/>
          </a:xfrm>
        </p:spPr>
        <p:txBody>
          <a:bodyPr>
            <a:normAutofit lnSpcReduction="10000"/>
          </a:bodyPr>
          <a:lstStyle/>
          <a:p>
            <a:r>
              <a:rPr lang="en-GB" dirty="0"/>
              <a:t>Some useful animations- get your class to watch a </a:t>
            </a:r>
            <a:r>
              <a:rPr lang="en-GB" dirty="0" err="1"/>
              <a:t>Paxi</a:t>
            </a:r>
            <a:r>
              <a:rPr lang="en-GB" dirty="0"/>
              <a:t> video and maybe then play Bingo??</a:t>
            </a:r>
          </a:p>
          <a:p>
            <a:r>
              <a:rPr lang="en-GB" dirty="0"/>
              <a:t>Do Martians Exist?</a:t>
            </a:r>
          </a:p>
          <a:p>
            <a:r>
              <a:rPr lang="en-GB" dirty="0">
                <a:hlinkClick r:id="rId2"/>
              </a:rPr>
              <a:t>https://www.stem.org.uk/resources/elibrary/resource/162651/do-martians-exist</a:t>
            </a:r>
            <a:endParaRPr lang="en-GB" dirty="0"/>
          </a:p>
          <a:p>
            <a:r>
              <a:rPr lang="en-GB" dirty="0"/>
              <a:t>The Red Planet</a:t>
            </a:r>
          </a:p>
          <a:p>
            <a:r>
              <a:rPr lang="en-GB" dirty="0">
                <a:hlinkClick r:id="rId3"/>
              </a:rPr>
              <a:t>https://www.stem.org.uk/resources/elibrary/resource/162653/red-planet</a:t>
            </a:r>
            <a:endParaRPr lang="en-GB" dirty="0"/>
          </a:p>
          <a:p>
            <a:r>
              <a:rPr lang="en-GB" b="1" i="0" dirty="0">
                <a:solidFill>
                  <a:srgbClr val="0B0C0C"/>
                </a:solidFill>
                <a:effectLst/>
                <a:latin typeface="RobotoRg"/>
              </a:rPr>
              <a:t> </a:t>
            </a:r>
            <a:r>
              <a:rPr lang="en-GB" i="0" dirty="0">
                <a:solidFill>
                  <a:srgbClr val="0B0C0C"/>
                </a:solidFill>
                <a:effectLst/>
                <a:latin typeface="RobotoRg"/>
              </a:rPr>
              <a:t>Mars Safari Education Pack</a:t>
            </a:r>
          </a:p>
          <a:p>
            <a:r>
              <a:rPr lang="en-GB" i="0" dirty="0">
                <a:solidFill>
                  <a:srgbClr val="0B0C0C"/>
                </a:solidFill>
                <a:effectLst/>
                <a:latin typeface="RobotoRg"/>
                <a:hlinkClick r:id="rId4"/>
              </a:rPr>
              <a:t>https://www.stem.org.uk/resources/elibrary/resource/453525/mars-safari-education-pack</a:t>
            </a:r>
            <a:endParaRPr lang="en-GB" i="0" dirty="0">
              <a:solidFill>
                <a:srgbClr val="0B0C0C"/>
              </a:solidFill>
              <a:effectLst/>
              <a:latin typeface="RobotoRg"/>
            </a:endParaRPr>
          </a:p>
          <a:p>
            <a:r>
              <a:rPr lang="en-GB" dirty="0">
                <a:solidFill>
                  <a:srgbClr val="0B0C0C"/>
                </a:solidFill>
                <a:latin typeface="RobotoRg"/>
              </a:rPr>
              <a:t>Is there anyone out there?</a:t>
            </a:r>
          </a:p>
          <a:p>
            <a:r>
              <a:rPr lang="en-GB" i="0" dirty="0">
                <a:solidFill>
                  <a:srgbClr val="0B0C0C"/>
                </a:solidFill>
                <a:effectLst/>
                <a:latin typeface="RobotoRg"/>
                <a:hlinkClick r:id="rId5"/>
              </a:rPr>
              <a:t>https://www.stem.org.uk/elibrary/resource/30199</a:t>
            </a:r>
            <a:endParaRPr lang="en-GB" i="0" dirty="0">
              <a:solidFill>
                <a:srgbClr val="0B0C0C"/>
              </a:solidFill>
              <a:effectLst/>
              <a:latin typeface="RobotoRg"/>
            </a:endParaRPr>
          </a:p>
          <a:p>
            <a:endParaRPr lang="en-GB" i="0" dirty="0">
              <a:solidFill>
                <a:srgbClr val="0B0C0C"/>
              </a:solidFill>
              <a:effectLst/>
              <a:latin typeface="RobotoRg"/>
            </a:endParaRPr>
          </a:p>
          <a:p>
            <a:endParaRPr lang="en-GB" dirty="0"/>
          </a:p>
        </p:txBody>
      </p:sp>
    </p:spTree>
    <p:extLst>
      <p:ext uri="{BB962C8B-B14F-4D97-AF65-F5344CB8AC3E}">
        <p14:creationId xmlns:p14="http://schemas.microsoft.com/office/powerpoint/2010/main" val="2696559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DF8FC-7E51-4C85-AFBB-A3DA23A91D72}"/>
              </a:ext>
            </a:extLst>
          </p:cNvPr>
          <p:cNvSpPr>
            <a:spLocks noGrp="1"/>
          </p:cNvSpPr>
          <p:nvPr>
            <p:ph type="title"/>
          </p:nvPr>
        </p:nvSpPr>
        <p:spPr>
          <a:xfrm>
            <a:off x="1000124" y="365125"/>
            <a:ext cx="10353675" cy="949325"/>
          </a:xfrm>
        </p:spPr>
        <p:txBody>
          <a:bodyPr/>
          <a:lstStyle/>
          <a:p>
            <a:r>
              <a:rPr lang="en-GB" b="1" dirty="0"/>
              <a:t>Mars Mission Madness</a:t>
            </a:r>
          </a:p>
        </p:txBody>
      </p:sp>
      <p:sp>
        <p:nvSpPr>
          <p:cNvPr id="3" name="Content Placeholder 2">
            <a:extLst>
              <a:ext uri="{FF2B5EF4-FFF2-40B4-BE49-F238E27FC236}">
                <a16:creationId xmlns:a16="http://schemas.microsoft.com/office/drawing/2014/main" id="{40B57A5E-2037-4EF0-8FC5-99414D79846A}"/>
              </a:ext>
            </a:extLst>
          </p:cNvPr>
          <p:cNvSpPr>
            <a:spLocks noGrp="1"/>
          </p:cNvSpPr>
          <p:nvPr>
            <p:ph idx="1"/>
          </p:nvPr>
        </p:nvSpPr>
        <p:spPr>
          <a:xfrm>
            <a:off x="838200" y="1495425"/>
            <a:ext cx="10515600" cy="4681538"/>
          </a:xfrm>
        </p:spPr>
        <p:txBody>
          <a:bodyPr>
            <a:normAutofit fontScale="85000" lnSpcReduction="10000"/>
          </a:bodyPr>
          <a:lstStyle/>
          <a:p>
            <a:r>
              <a:rPr lang="en-GB" dirty="0"/>
              <a:t>Techniquest worksheet on linking a Forces lesson within topic Mars</a:t>
            </a:r>
          </a:p>
          <a:p>
            <a:pPr marL="0" indent="0">
              <a:buNone/>
            </a:pPr>
            <a:r>
              <a:rPr lang="en-GB" dirty="0"/>
              <a:t>What you need for each group</a:t>
            </a:r>
          </a:p>
          <a:p>
            <a:r>
              <a:rPr lang="en-GB" dirty="0"/>
              <a:t>Tissue paper • 4 x straws • 2 x scissors • Plasticine • Sellotape • 1 x egg • 2 x balloons • String</a:t>
            </a:r>
          </a:p>
          <a:p>
            <a:pPr marL="0" indent="0">
              <a:buNone/>
            </a:pPr>
            <a:r>
              <a:rPr lang="en-GB" b="1" dirty="0"/>
              <a:t>The Mission</a:t>
            </a:r>
          </a:p>
          <a:p>
            <a:pPr marL="0" indent="0">
              <a:buNone/>
            </a:pPr>
            <a:r>
              <a:rPr lang="en-GB" dirty="0"/>
              <a:t>In your groups, your challenge is to build a Mars lander that will stop the equipment from being damaged when it lands on Mars. There are lots of different materials you can use for this challenge. Once you have finished building your Mars lander, we will drop them one at a time from a height of 1 metre. We will test them to see if the equipment breaks when it hits the ground.</a:t>
            </a:r>
          </a:p>
          <a:p>
            <a:pPr marL="0" indent="0">
              <a:buNone/>
            </a:pPr>
            <a:r>
              <a:rPr lang="en-GB" dirty="0"/>
              <a:t>You could differentiate by giving a budget for supplies</a:t>
            </a:r>
          </a:p>
          <a:p>
            <a:pPr marL="0" indent="0">
              <a:buNone/>
            </a:pPr>
            <a:r>
              <a:rPr lang="en-GB" dirty="0"/>
              <a:t> Pupils will be investigating gravity/air resistance and think how to slow down the descent of the object as well as looking at materials to protect the egg</a:t>
            </a:r>
          </a:p>
        </p:txBody>
      </p:sp>
    </p:spTree>
    <p:extLst>
      <p:ext uri="{BB962C8B-B14F-4D97-AF65-F5344CB8AC3E}">
        <p14:creationId xmlns:p14="http://schemas.microsoft.com/office/powerpoint/2010/main" val="4685576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42</TotalTime>
  <Words>426</Words>
  <Application>Microsoft Office PowerPoint</Application>
  <PresentationFormat>Widescreen</PresentationFormat>
  <Paragraphs>26</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Calibri</vt:lpstr>
      <vt:lpstr>Calibri Light</vt:lpstr>
      <vt:lpstr>Open Sans</vt:lpstr>
      <vt:lpstr>RobotoRg</vt:lpstr>
      <vt:lpstr>Verdana</vt:lpstr>
      <vt:lpstr>Office Theme</vt:lpstr>
      <vt:lpstr>Techniquest  Science Centres make a difference!</vt:lpstr>
      <vt:lpstr>Programme 1. Introduction to role of Science Centres in Education 2. Space as an exemplar topic     </vt:lpstr>
      <vt:lpstr>    ESERO Resources  https://www.stem.org.uk/esero/resources  Rocket Workshop     </vt:lpstr>
      <vt:lpstr>PowerPoint Presentation</vt:lpstr>
      <vt:lpstr>  Mars Day 2022 is an exciting free virtual event adveMARS DAY 2024 The next mission to explore Mars with ESA, the UK Space Agency, UK STEM Ambassadors and international guests resented by the UK Space Education Office (ESERO-UK), STEM Learning and in collaboration with the European Space Agency and the UK Space Agency. </vt:lpstr>
      <vt:lpstr>ESERO Resources</vt:lpstr>
      <vt:lpstr>Mars Mission Madness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Techniquest  Science Centres make a difference!</dc:title>
  <dc:creator>Andrea Meyrick</dc:creator>
  <cp:lastModifiedBy>Andrea Meyrick</cp:lastModifiedBy>
  <cp:revision>3</cp:revision>
  <dcterms:created xsi:type="dcterms:W3CDTF">2022-02-13T16:49:54Z</dcterms:created>
  <dcterms:modified xsi:type="dcterms:W3CDTF">2023-11-20T16:24:40Z</dcterms:modified>
</cp:coreProperties>
</file>