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5"/>
  </p:sldMasterIdLst>
  <p:notesMasterIdLst>
    <p:notesMasterId r:id="rId41"/>
  </p:notesMasterIdLst>
  <p:handoutMasterIdLst>
    <p:handoutMasterId r:id="rId42"/>
  </p:handoutMasterIdLst>
  <p:sldIdLst>
    <p:sldId id="256" r:id="rId6"/>
    <p:sldId id="266" r:id="rId7"/>
    <p:sldId id="267" r:id="rId8"/>
    <p:sldId id="274" r:id="rId9"/>
    <p:sldId id="268" r:id="rId10"/>
    <p:sldId id="299" r:id="rId11"/>
    <p:sldId id="300" r:id="rId12"/>
    <p:sldId id="301" r:id="rId13"/>
    <p:sldId id="302" r:id="rId14"/>
    <p:sldId id="303" r:id="rId15"/>
    <p:sldId id="272" r:id="rId16"/>
    <p:sldId id="304" r:id="rId17"/>
    <p:sldId id="305" r:id="rId18"/>
    <p:sldId id="306" r:id="rId19"/>
    <p:sldId id="307" r:id="rId20"/>
    <p:sldId id="308" r:id="rId21"/>
    <p:sldId id="309" r:id="rId22"/>
    <p:sldId id="310" r:id="rId23"/>
    <p:sldId id="275" r:id="rId24"/>
    <p:sldId id="311" r:id="rId25"/>
    <p:sldId id="314" r:id="rId26"/>
    <p:sldId id="312" r:id="rId27"/>
    <p:sldId id="313" r:id="rId28"/>
    <p:sldId id="316" r:id="rId29"/>
    <p:sldId id="277" r:id="rId30"/>
    <p:sldId id="315" r:id="rId31"/>
    <p:sldId id="280" r:id="rId32"/>
    <p:sldId id="317" r:id="rId33"/>
    <p:sldId id="298" r:id="rId34"/>
    <p:sldId id="286" r:id="rId35"/>
    <p:sldId id="295" r:id="rId36"/>
    <p:sldId id="287" r:id="rId37"/>
    <p:sldId id="296" r:id="rId38"/>
    <p:sldId id="318" r:id="rId39"/>
    <p:sldId id="262" r:id="rId40"/>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snapToGrid="0" snapToObjects="1">
      <p:cViewPr varScale="1">
        <p:scale>
          <a:sx n="20" d="100"/>
          <a:sy n="20" d="100"/>
        </p:scale>
        <p:origin x="4398" y="4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r>
            <a:rPr lang="en-GB" dirty="0"/>
            <a:t>Transferor (seller)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Business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r>
            <a:rPr lang="en-GB" dirty="0"/>
            <a:t>Transferee (buyer)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1606" custScaleY="19734" custLinFactNeighborX="2182" custLinFactNeighborY="30978"/>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Client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Contractor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7661" custScaleY="22619" custLinFactNeighborX="777" custLinFactNeighborY="31822"/>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X="-13991" custLinFactNeighborY="568">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First contractor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Second Contractor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FlipVert="0" custScaleX="38724" custScaleY="30560" custLinFactNeighborX="777" custLinFactNeighborY="34720"/>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X="0" custLinFactNeighborY="-3896">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Contractor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Client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6421" custScaleY="32624" custLinFactNeighborX="777" custLinFactNeighborY="32811"/>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Y="-7615">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3325470" y="3033872"/>
          <a:ext cx="2325198" cy="841929"/>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9297" y="1279917"/>
          <a:ext cx="2785856" cy="1706556"/>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Transferor (seller)	</a:t>
          </a:r>
        </a:p>
      </dsp:txBody>
      <dsp:txXfrm>
        <a:off x="92604" y="1363224"/>
        <a:ext cx="2619242" cy="1539942"/>
      </dsp:txXfrm>
    </dsp:sp>
    <dsp:sp modelId="{0CE5D80A-F01C-45C7-9B1A-3AD33A8D91CB}">
      <dsp:nvSpPr>
        <dsp:cNvPr id="0" name=""/>
        <dsp:cNvSpPr/>
      </dsp:nvSpPr>
      <dsp:spPr>
        <a:xfrm>
          <a:off x="2934615" y="1279917"/>
          <a:ext cx="2785856" cy="1706556"/>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Business 	</a:t>
          </a:r>
        </a:p>
      </dsp:txBody>
      <dsp:txXfrm>
        <a:off x="3017922" y="1363224"/>
        <a:ext cx="2619242" cy="1539942"/>
      </dsp:txXfrm>
    </dsp:sp>
    <dsp:sp modelId="{15D4FF99-8093-4C78-8998-6B6ECF3CA108}">
      <dsp:nvSpPr>
        <dsp:cNvPr id="0" name=""/>
        <dsp:cNvSpPr/>
      </dsp:nvSpPr>
      <dsp:spPr>
        <a:xfrm>
          <a:off x="5859934" y="1279917"/>
          <a:ext cx="2785856" cy="170655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Transferee (buyer)	</a:t>
          </a:r>
        </a:p>
      </dsp:txBody>
      <dsp:txXfrm>
        <a:off x="5943241" y="1363224"/>
        <a:ext cx="2619242" cy="1539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2007994" y="1547439"/>
          <a:ext cx="1854869" cy="496387"/>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6224" y="658368"/>
          <a:ext cx="1865047"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Client (transferor)	</a:t>
          </a:r>
        </a:p>
      </dsp:txBody>
      <dsp:txXfrm>
        <a:off x="49076" y="701220"/>
        <a:ext cx="1779343" cy="792120"/>
      </dsp:txXfrm>
    </dsp:sp>
    <dsp:sp modelId="{0CE5D80A-F01C-45C7-9B1A-3AD33A8D91CB}">
      <dsp:nvSpPr>
        <dsp:cNvPr id="0" name=""/>
        <dsp:cNvSpPr/>
      </dsp:nvSpPr>
      <dsp:spPr>
        <a:xfrm>
          <a:off x="1951574" y="663354"/>
          <a:ext cx="1865047"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Activities 	</a:t>
          </a:r>
        </a:p>
      </dsp:txBody>
      <dsp:txXfrm>
        <a:off x="1994426" y="706206"/>
        <a:ext cx="1779343" cy="792120"/>
      </dsp:txXfrm>
    </dsp:sp>
    <dsp:sp modelId="{15D4FF99-8093-4C78-8998-6B6ECF3CA108}">
      <dsp:nvSpPr>
        <dsp:cNvPr id="0" name=""/>
        <dsp:cNvSpPr/>
      </dsp:nvSpPr>
      <dsp:spPr>
        <a:xfrm>
          <a:off x="3923050" y="658368"/>
          <a:ext cx="1865047"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Contractor (transferee)	</a:t>
          </a:r>
        </a:p>
      </dsp:txBody>
      <dsp:txXfrm>
        <a:off x="3965902" y="701220"/>
        <a:ext cx="1779343" cy="792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1981817" y="1523903"/>
          <a:ext cx="1907224" cy="670657"/>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196350" y="658368"/>
          <a:ext cx="1738296"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First contractor (transferor)	</a:t>
          </a:r>
        </a:p>
      </dsp:txBody>
      <dsp:txXfrm>
        <a:off x="239202" y="701220"/>
        <a:ext cx="1652592" cy="792120"/>
      </dsp:txXfrm>
    </dsp:sp>
    <dsp:sp modelId="{0CE5D80A-F01C-45C7-9B1A-3AD33A8D91CB}">
      <dsp:nvSpPr>
        <dsp:cNvPr id="0" name=""/>
        <dsp:cNvSpPr/>
      </dsp:nvSpPr>
      <dsp:spPr>
        <a:xfrm>
          <a:off x="2028012" y="624168"/>
          <a:ext cx="1738296"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Activities 	</a:t>
          </a:r>
        </a:p>
      </dsp:txBody>
      <dsp:txXfrm>
        <a:off x="2070864" y="667020"/>
        <a:ext cx="1652592" cy="792120"/>
      </dsp:txXfrm>
    </dsp:sp>
    <dsp:sp modelId="{15D4FF99-8093-4C78-8998-6B6ECF3CA108}">
      <dsp:nvSpPr>
        <dsp:cNvPr id="0" name=""/>
        <dsp:cNvSpPr/>
      </dsp:nvSpPr>
      <dsp:spPr>
        <a:xfrm>
          <a:off x="3859674" y="658368"/>
          <a:ext cx="1738296"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Second Contractor (transferee)	</a:t>
          </a:r>
        </a:p>
      </dsp:txBody>
      <dsp:txXfrm>
        <a:off x="3902526" y="701220"/>
        <a:ext cx="1652592" cy="792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2038530" y="1459361"/>
          <a:ext cx="1793797" cy="715953"/>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6224" y="658368"/>
          <a:ext cx="1865047"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Contractor (transferor)	</a:t>
          </a:r>
        </a:p>
      </dsp:txBody>
      <dsp:txXfrm>
        <a:off x="49076" y="701220"/>
        <a:ext cx="1779343" cy="792120"/>
      </dsp:txXfrm>
    </dsp:sp>
    <dsp:sp modelId="{0CE5D80A-F01C-45C7-9B1A-3AD33A8D91CB}">
      <dsp:nvSpPr>
        <dsp:cNvPr id="0" name=""/>
        <dsp:cNvSpPr/>
      </dsp:nvSpPr>
      <dsp:spPr>
        <a:xfrm>
          <a:off x="1964637" y="591521"/>
          <a:ext cx="1865047"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Activities 	</a:t>
          </a:r>
        </a:p>
      </dsp:txBody>
      <dsp:txXfrm>
        <a:off x="2007489" y="634373"/>
        <a:ext cx="1779343" cy="792120"/>
      </dsp:txXfrm>
    </dsp:sp>
    <dsp:sp modelId="{15D4FF99-8093-4C78-8998-6B6ECF3CA108}">
      <dsp:nvSpPr>
        <dsp:cNvPr id="0" name=""/>
        <dsp:cNvSpPr/>
      </dsp:nvSpPr>
      <dsp:spPr>
        <a:xfrm>
          <a:off x="3923050" y="658368"/>
          <a:ext cx="1865047"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Client (transferee)	</a:t>
          </a:r>
        </a:p>
      </dsp:txBody>
      <dsp:txXfrm>
        <a:off x="3965902" y="701220"/>
        <a:ext cx="1779343" cy="79212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19/01/2021</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2632788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573625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2748018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218820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2215200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3770193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1465279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2969848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570784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3719069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855393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19488150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3368321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17859738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1372427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3996983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4294797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852162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17779088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1851796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22492213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8285812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7360240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15794122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1363080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41823876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12726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34</a:t>
            </a:fld>
            <a:endParaRPr lang="en-GB"/>
          </a:p>
        </p:txBody>
      </p:sp>
    </p:spTree>
    <p:extLst>
      <p:ext uri="{BB962C8B-B14F-4D97-AF65-F5344CB8AC3E}">
        <p14:creationId xmlns:p14="http://schemas.microsoft.com/office/powerpoint/2010/main" val="2774012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 Type="http://schemas.openxmlformats.org/officeDocument/2006/relationships/notesSlide" Target="../notesSlides/notesSlide6.xml"/><Relationship Id="rId16" Type="http://schemas.openxmlformats.org/officeDocument/2006/relationships/diagramColors" Target="../diagrams/colors4.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97166"/>
            <a:ext cx="8168098" cy="2038635"/>
          </a:xfrm>
        </p:spPr>
        <p:txBody>
          <a:bodyPr/>
          <a:lstStyle/>
          <a:p>
            <a:r>
              <a:rPr lang="en-GB" dirty="0"/>
              <a:t>Employment Law</a:t>
            </a:r>
            <a:br>
              <a:rPr lang="en-GB" dirty="0"/>
            </a:br>
            <a:r>
              <a:rPr lang="en-GB" dirty="0"/>
              <a:t>MA/PGDip in HRM</a:t>
            </a:r>
            <a:br>
              <a:rPr lang="en-GB" dirty="0"/>
            </a:br>
            <a:r>
              <a:rPr lang="en-GB" dirty="0"/>
              <a:t>- Level 7</a:t>
            </a:r>
          </a:p>
        </p:txBody>
      </p:sp>
      <p:pic>
        <p:nvPicPr>
          <p:cNvPr id="20" name="Picture 2" descr="University of Wales Trinity Saint David (@UWTSD) | Twitter">
            <a:extLst>
              <a:ext uri="{FF2B5EF4-FFF2-40B4-BE49-F238E27FC236}">
                <a16:creationId xmlns:a16="http://schemas.microsoft.com/office/drawing/2014/main" id="{B1306CC1-2DD0-4C8E-A788-C4ED0141A43E}"/>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704173" y="1714869"/>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F0108F81-A1DF-4A42-8A1F-3C90E810F52E}"/>
              </a:ext>
            </a:extLst>
          </p:cNvPr>
          <p:cNvPicPr>
            <a:picLocks noChangeAspect="1"/>
          </p:cNvPicPr>
          <p:nvPr/>
        </p:nvPicPr>
        <p:blipFill>
          <a:blip r:embed="rId3"/>
          <a:stretch>
            <a:fillRect/>
          </a:stretch>
        </p:blipFill>
        <p:spPr>
          <a:xfrm>
            <a:off x="12194363" y="2584070"/>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19.01.2021</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David Sheppard</a:t>
            </a:r>
          </a:p>
          <a:p>
            <a:pPr lvl="1"/>
            <a:r>
              <a:rPr lang="en-GB" dirty="0"/>
              <a:t>Senior Associate</a:t>
            </a:r>
          </a:p>
          <a:p>
            <a:pPr lvl="2"/>
            <a:r>
              <a:rPr lang="en-GB" dirty="0"/>
              <a:t>Employment </a:t>
            </a:r>
          </a:p>
          <a:p>
            <a:pPr lvl="2"/>
            <a:r>
              <a:rPr lang="en-GB" dirty="0"/>
              <a:t>Capital Law Ltd</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3038217"/>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44780" y="3751760"/>
            <a:ext cx="8157142" cy="679545"/>
          </a:xfrm>
        </p:spPr>
        <p:txBody>
          <a:bodyPr/>
          <a:lstStyle/>
          <a:p>
            <a:r>
              <a:rPr lang="en-GB" b="1" dirty="0"/>
              <a:t>TUPE Part 1</a:t>
            </a:r>
            <a:r>
              <a:rPr lang="en-GB" dirty="0"/>
              <a:t> </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9"/>
            <a:ext cx="14901864" cy="3204920"/>
          </a:xfrm>
        </p:spPr>
        <p:txBody>
          <a:bodyPr spcCol="360000"/>
          <a:lstStyle/>
          <a:p>
            <a:pPr>
              <a:spcAft>
                <a:spcPts val="1400"/>
              </a:spcAft>
            </a:pPr>
            <a:r>
              <a:rPr lang="en-GB" dirty="0">
                <a:solidFill>
                  <a:schemeClr val="accent3"/>
                </a:solidFill>
              </a:rPr>
              <a:t>01</a:t>
            </a:r>
            <a:r>
              <a:rPr lang="en-GB" dirty="0"/>
              <a:t> 	What is TUPE?</a:t>
            </a:r>
          </a:p>
          <a:p>
            <a:r>
              <a:rPr lang="en-GB" dirty="0">
                <a:solidFill>
                  <a:schemeClr val="accent3"/>
                </a:solidFill>
              </a:rPr>
              <a:t>02 </a:t>
            </a:r>
            <a:r>
              <a:rPr lang="en-GB" dirty="0"/>
              <a:t>	When is there a TUPE transfer?</a:t>
            </a:r>
          </a:p>
          <a:p>
            <a:r>
              <a:rPr lang="en-GB" dirty="0">
                <a:solidFill>
                  <a:schemeClr val="accent3"/>
                </a:solidFill>
              </a:rPr>
              <a:t>03</a:t>
            </a:r>
            <a:r>
              <a:rPr lang="en-GB" dirty="0"/>
              <a:t>	Which employees transfer?</a:t>
            </a:r>
          </a:p>
          <a:p>
            <a:r>
              <a:rPr lang="en-GB" dirty="0">
                <a:solidFill>
                  <a:schemeClr val="accent3"/>
                </a:solidFill>
              </a:rPr>
              <a:t>04</a:t>
            </a:r>
            <a:r>
              <a:rPr lang="en-GB" dirty="0"/>
              <a:t>	Automatic transfer principle - protection of terms and conditions</a:t>
            </a:r>
          </a:p>
          <a:p>
            <a:r>
              <a:rPr lang="en-GB" dirty="0">
                <a:solidFill>
                  <a:schemeClr val="accent3"/>
                </a:solidFill>
              </a:rPr>
              <a:t>05 </a:t>
            </a:r>
            <a:r>
              <a:rPr lang="en-GB" dirty="0"/>
              <a:t>	Automatic transfer principle - protection from dismissal</a:t>
            </a:r>
          </a:p>
          <a:p>
            <a:r>
              <a:rPr lang="en-GB" dirty="0">
                <a:solidFill>
                  <a:schemeClr val="accent3"/>
                </a:solidFill>
              </a:rPr>
              <a:t>06 	</a:t>
            </a:r>
            <a:r>
              <a:rPr lang="en-GB" dirty="0"/>
              <a:t>Pension issues</a:t>
            </a:r>
          </a:p>
          <a:p>
            <a:endParaRPr lang="en-GB" dirty="0"/>
          </a:p>
          <a:p>
            <a:endParaRPr lang="en-GB" dirty="0">
              <a:solidFill>
                <a:schemeClr val="accent3"/>
              </a:solidFill>
            </a:endParaRPr>
          </a:p>
          <a:p>
            <a:endParaRPr lang="en-GB" dirty="0"/>
          </a:p>
          <a:p>
            <a:endParaRPr lang="en-GB" dirty="0"/>
          </a:p>
          <a:p>
            <a:endParaRPr lang="en-GB" dirty="0"/>
          </a:p>
          <a:p>
            <a:endParaRPr lang="en-GB" dirty="0"/>
          </a:p>
          <a:p>
            <a:endParaRPr lang="en-GB" dirty="0"/>
          </a:p>
          <a:p>
            <a:pPr>
              <a:buAutoNum type="arabicPlain" startAt="12"/>
            </a:pPr>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9ABA-80E4-48B2-A83C-548ACD953D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B6C3DA-7CCD-4DD1-AAB1-797DE3619C68}"/>
              </a:ext>
            </a:extLst>
          </p:cNvPr>
          <p:cNvSpPr>
            <a:spLocks noGrp="1"/>
          </p:cNvSpPr>
          <p:nvPr>
            <p:ph idx="1"/>
          </p:nvPr>
        </p:nvSpPr>
        <p:spPr/>
        <p:txBody>
          <a:bodyPr/>
          <a:lstStyle/>
          <a:p>
            <a:r>
              <a:rPr lang="en-GB" b="1" dirty="0"/>
              <a:t>01</a:t>
            </a:r>
          </a:p>
          <a:p>
            <a:r>
              <a:rPr lang="en-GB" b="1" dirty="0"/>
              <a:t>What is TUPE?</a:t>
            </a:r>
          </a:p>
        </p:txBody>
      </p:sp>
      <p:sp>
        <p:nvSpPr>
          <p:cNvPr id="4" name="Footer Placeholder 3">
            <a:extLst>
              <a:ext uri="{FF2B5EF4-FFF2-40B4-BE49-F238E27FC236}">
                <a16:creationId xmlns:a16="http://schemas.microsoft.com/office/drawing/2014/main" id="{8FCA3D87-F8DA-48F8-95DE-A7D106010F4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09EAA3-E475-445D-9C92-F724325AAF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E6568E6-9F9A-4ED9-A8B1-DF93F04CD218}"/>
              </a:ext>
            </a:extLst>
          </p:cNvPr>
          <p:cNvSpPr>
            <a:spLocks noGrp="1"/>
          </p:cNvSpPr>
          <p:nvPr>
            <p:ph type="body" sz="quarter" idx="14"/>
          </p:nvPr>
        </p:nvSpPr>
        <p:spPr>
          <a:xfrm>
            <a:off x="7300913" y="974532"/>
            <a:ext cx="7386638" cy="5543550"/>
          </a:xfrm>
        </p:spPr>
        <p:txBody>
          <a:bodyPr/>
          <a:lstStyle/>
          <a:p>
            <a:r>
              <a:rPr lang="en-GB" sz="3600" dirty="0"/>
              <a:t>Pronounced “two p”</a:t>
            </a:r>
          </a:p>
          <a:p>
            <a:r>
              <a:rPr lang="en-GB" sz="3600" u="sng" dirty="0"/>
              <a:t>T</a:t>
            </a:r>
            <a:r>
              <a:rPr lang="en-GB" b="0" dirty="0"/>
              <a:t>ransfer of</a:t>
            </a:r>
            <a:endParaRPr lang="en-GB" dirty="0"/>
          </a:p>
          <a:p>
            <a:r>
              <a:rPr lang="en-GB" sz="3600" u="sng" dirty="0"/>
              <a:t>U</a:t>
            </a:r>
            <a:r>
              <a:rPr lang="en-GB" b="0" dirty="0"/>
              <a:t>ndertakings</a:t>
            </a:r>
            <a:endParaRPr lang="en-GB" dirty="0"/>
          </a:p>
          <a:p>
            <a:r>
              <a:rPr lang="en-GB" dirty="0"/>
              <a:t>(</a:t>
            </a:r>
            <a:r>
              <a:rPr lang="en-GB" sz="3600" u="sng" dirty="0"/>
              <a:t>P</a:t>
            </a:r>
            <a:r>
              <a:rPr lang="en-GB" b="0" dirty="0"/>
              <a:t>rotection of</a:t>
            </a:r>
            <a:endParaRPr lang="en-GB" dirty="0"/>
          </a:p>
          <a:p>
            <a:r>
              <a:rPr lang="en-GB" sz="3600" u="sng" dirty="0"/>
              <a:t>E</a:t>
            </a:r>
            <a:r>
              <a:rPr lang="en-GB" b="0" dirty="0"/>
              <a:t>mployment)</a:t>
            </a:r>
          </a:p>
          <a:p>
            <a:r>
              <a:rPr lang="en-GB" b="0" dirty="0"/>
              <a:t>Regulations 2006</a:t>
            </a:r>
          </a:p>
          <a:p>
            <a:endParaRPr lang="en-GB" b="0" dirty="0"/>
          </a:p>
          <a:p>
            <a:r>
              <a:rPr lang="en-GB" b="0" dirty="0"/>
              <a:t>Implements the EU Acquired Rights Directive into UK law</a:t>
            </a:r>
          </a:p>
          <a:p>
            <a:r>
              <a:rPr lang="en-GB" b="0" dirty="0"/>
              <a:t>Provides critical protections to employees when there is a “relevant transfer” within the meaning of TUPE (aka a TUPE transfer)</a:t>
            </a:r>
          </a:p>
          <a:p>
            <a:r>
              <a:rPr lang="en-GB" b="0" dirty="0"/>
              <a:t>e.g. employees have “</a:t>
            </a:r>
            <a:r>
              <a:rPr lang="en-GB" b="0" dirty="0" err="1"/>
              <a:t>TUPE’d</a:t>
            </a:r>
            <a:r>
              <a:rPr lang="en-GB" b="0" dirty="0"/>
              <a:t> over” </a:t>
            </a:r>
          </a:p>
          <a:p>
            <a:endParaRPr lang="en-GB" b="0" dirty="0"/>
          </a:p>
        </p:txBody>
      </p:sp>
    </p:spTree>
    <p:extLst>
      <p:ext uri="{BB962C8B-B14F-4D97-AF65-F5344CB8AC3E}">
        <p14:creationId xmlns:p14="http://schemas.microsoft.com/office/powerpoint/2010/main" val="849735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2 forms of TUPE transfer:</a:t>
            </a:r>
          </a:p>
          <a:p>
            <a:pPr marL="0" lvl="2" indent="0">
              <a:buNone/>
            </a:pPr>
            <a:endParaRPr lang="en-GB" dirty="0"/>
          </a:p>
          <a:p>
            <a:pPr marL="457200" lvl="2" indent="-457200">
              <a:buAutoNum type="arabicParenR"/>
            </a:pPr>
            <a:r>
              <a:rPr lang="en-GB" dirty="0"/>
              <a:t>A business transfer </a:t>
            </a:r>
          </a:p>
          <a:p>
            <a:pPr marL="457200" lvl="2" indent="-457200">
              <a:buAutoNum type="arabicParenR"/>
            </a:pPr>
            <a:endParaRPr lang="en-GB" dirty="0"/>
          </a:p>
          <a:p>
            <a:pPr marL="457200" lvl="2" indent="-457200">
              <a:buAutoNum type="arabicParenR"/>
            </a:pPr>
            <a:endParaRPr lang="en-GB" dirty="0"/>
          </a:p>
          <a:p>
            <a:pPr marL="457200" lvl="2" indent="-457200">
              <a:buAutoNum type="arabicParenR"/>
            </a:pPr>
            <a:r>
              <a:rPr lang="en-GB" dirty="0"/>
              <a:t>A service provision change</a:t>
            </a:r>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endParaRPr lang="en-GB" dirty="0"/>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graphicFrame>
        <p:nvGraphicFramePr>
          <p:cNvPr id="2" name="Diagram 1">
            <a:extLst>
              <a:ext uri="{FF2B5EF4-FFF2-40B4-BE49-F238E27FC236}">
                <a16:creationId xmlns:a16="http://schemas.microsoft.com/office/drawing/2014/main" id="{63143EF6-A6BD-409F-82A3-89439B1D4632}"/>
              </a:ext>
            </a:extLst>
          </p:cNvPr>
          <p:cNvGraphicFramePr/>
          <p:nvPr>
            <p:extLst>
              <p:ext uri="{D42A27DB-BD31-4B8C-83A1-F6EECF244321}">
                <p14:modId xmlns:p14="http://schemas.microsoft.com/office/powerpoint/2010/main" val="1597674568"/>
              </p:ext>
            </p:extLst>
          </p:nvPr>
        </p:nvGraphicFramePr>
        <p:xfrm>
          <a:off x="6576204" y="1445056"/>
          <a:ext cx="8655088" cy="4266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F8223CF-4690-4822-B8FB-CFB518513F48}"/>
              </a:ext>
            </a:extLst>
          </p:cNvPr>
          <p:cNvSpPr txBox="1"/>
          <p:nvPr/>
        </p:nvSpPr>
        <p:spPr>
          <a:xfrm>
            <a:off x="7132320" y="5969726"/>
            <a:ext cx="7863840" cy="2308324"/>
          </a:xfrm>
          <a:prstGeom prst="rect">
            <a:avLst/>
          </a:prstGeom>
          <a:noFill/>
        </p:spPr>
        <p:txBody>
          <a:bodyPr wrap="square" rtlCol="0">
            <a:spAutoFit/>
          </a:bodyPr>
          <a:lstStyle/>
          <a:p>
            <a:pPr marL="342900" indent="-342900">
              <a:buFont typeface="Arial" panose="020B0604020202020204" pitchFamily="34" charset="0"/>
              <a:buChar char="•"/>
            </a:pPr>
            <a:r>
              <a:rPr lang="en-GB" dirty="0"/>
              <a:t>A transfer of undertaking or business (or part)</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To another person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Which is </a:t>
            </a:r>
            <a:r>
              <a:rPr lang="en-GB" b="1" dirty="0"/>
              <a:t>a transfer of an economic entity which retains its identity (the “economic entity test”)</a:t>
            </a:r>
            <a:endParaRPr lang="en-GB" dirty="0"/>
          </a:p>
        </p:txBody>
      </p:sp>
    </p:spTree>
    <p:extLst>
      <p:ext uri="{BB962C8B-B14F-4D97-AF65-F5344CB8AC3E}">
        <p14:creationId xmlns:p14="http://schemas.microsoft.com/office/powerpoint/2010/main" val="3534620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r>
              <a:rPr lang="en-GB" b="1" dirty="0"/>
              <a:t>“economic entity” = </a:t>
            </a:r>
            <a:r>
              <a:rPr lang="en-GB" dirty="0"/>
              <a:t>an organised grouping of resources which has the objective of pursuing an economic activity</a:t>
            </a:r>
          </a:p>
          <a:p>
            <a:pPr lvl="2"/>
            <a:r>
              <a:rPr lang="en-GB" dirty="0"/>
              <a:t>will be a TUPE transfer whether or not it is a transfer of a public or private undertaking and whether or not it is operating for gain</a:t>
            </a:r>
          </a:p>
          <a:p>
            <a:pPr lvl="2"/>
            <a:r>
              <a:rPr lang="en-GB" dirty="0"/>
              <a:t>A transfer may be effected by two or more transactions</a:t>
            </a:r>
          </a:p>
          <a:p>
            <a:pPr lvl="2"/>
            <a:r>
              <a:rPr lang="en-GB" dirty="0"/>
              <a:t>A transfer may take place even though no property transfers to the transferee (e.g. transferee assumes responsibility to continue the activity)</a:t>
            </a:r>
          </a:p>
          <a:p>
            <a:pPr marL="0" lvl="2" indent="0">
              <a:buNone/>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1978375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r>
              <a:rPr lang="en-GB" dirty="0"/>
              <a:t>Economic entity test is multifactored, and a question of degree – no one factor is determinative</a:t>
            </a:r>
          </a:p>
          <a:p>
            <a:pPr lvl="2"/>
            <a:r>
              <a:rPr lang="en-GB" b="1" dirty="0"/>
              <a:t>Essential question</a:t>
            </a:r>
            <a:r>
              <a:rPr lang="en-GB" dirty="0"/>
              <a:t>: is the business continued by the transferee as a going concern?</a:t>
            </a:r>
          </a:p>
          <a:p>
            <a:pPr lvl="2"/>
            <a:r>
              <a:rPr lang="en-GB" dirty="0"/>
              <a:t>Factors include:</a:t>
            </a:r>
          </a:p>
          <a:p>
            <a:pPr lvl="3">
              <a:buFont typeface="Arial" panose="020B0604020202020204" pitchFamily="34" charset="0"/>
              <a:buChar char="•"/>
            </a:pPr>
            <a:r>
              <a:rPr lang="en-GB" b="0" dirty="0"/>
              <a:t>are the majority of employees transferred?</a:t>
            </a:r>
          </a:p>
          <a:p>
            <a:pPr lvl="3">
              <a:buFont typeface="Arial" panose="020B0604020202020204" pitchFamily="34" charset="0"/>
              <a:buChar char="•"/>
            </a:pPr>
            <a:r>
              <a:rPr lang="en-GB" b="0" dirty="0"/>
              <a:t>Is there a transfer of business assets?</a:t>
            </a:r>
          </a:p>
          <a:p>
            <a:pPr lvl="3">
              <a:buFont typeface="Arial" panose="020B0604020202020204" pitchFamily="34" charset="0"/>
              <a:buChar char="•"/>
            </a:pPr>
            <a:r>
              <a:rPr lang="en-GB" b="0" dirty="0"/>
              <a:t>Is there a transfer of business goodwill?</a:t>
            </a:r>
          </a:p>
          <a:p>
            <a:pPr lvl="3">
              <a:buFont typeface="Arial" panose="020B0604020202020204" pitchFamily="34" charset="0"/>
              <a:buChar char="•"/>
            </a:pPr>
            <a:r>
              <a:rPr lang="en-GB" b="0" dirty="0"/>
              <a:t>Is there a transfer of customers/clients?</a:t>
            </a:r>
          </a:p>
          <a:p>
            <a:pPr lvl="3">
              <a:buFont typeface="Arial" panose="020B0604020202020204" pitchFamily="34" charset="0"/>
              <a:buChar char="•"/>
            </a:pPr>
            <a:r>
              <a:rPr lang="en-GB" b="0" dirty="0"/>
              <a:t>how similar are the activities pre and post-transfer?</a:t>
            </a:r>
          </a:p>
          <a:p>
            <a:pPr lvl="3">
              <a:buFont typeface="Arial" panose="020B0604020202020204" pitchFamily="34" charset="0"/>
              <a:buChar char="•"/>
            </a:pPr>
            <a:endParaRPr lang="en-GB" b="0" dirty="0"/>
          </a:p>
          <a:p>
            <a:pPr lvl="3">
              <a:buFont typeface="Arial" panose="020B0604020202020204" pitchFamily="34" charset="0"/>
              <a:buChar char="•"/>
            </a:pPr>
            <a:endParaRPr lang="en-GB" b="0" dirty="0"/>
          </a:p>
          <a:p>
            <a:pPr marL="0" lvl="2" indent="0">
              <a:buNone/>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878180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67079" y="729314"/>
            <a:ext cx="7386638" cy="6825412"/>
          </a:xfrm>
        </p:spPr>
        <p:txBody>
          <a:bodyPr/>
          <a:lstStyle/>
          <a:p>
            <a:pPr marL="0" lvl="2" indent="0">
              <a:buNone/>
            </a:pPr>
            <a:r>
              <a:rPr lang="en-GB" b="1" dirty="0"/>
              <a:t>Service provision change</a:t>
            </a:r>
          </a:p>
          <a:p>
            <a:pPr marL="0" lvl="2" indent="0">
              <a:buNone/>
            </a:pPr>
            <a:r>
              <a:rPr lang="en-GB" b="1" dirty="0"/>
              <a:t>3 scenarios:</a:t>
            </a:r>
          </a:p>
          <a:p>
            <a:pPr marL="0" lvl="2" indent="0">
              <a:buNone/>
            </a:pPr>
            <a:r>
              <a:rPr lang="en-GB" b="1" dirty="0"/>
              <a:t>1) Initial outsourcing</a:t>
            </a:r>
          </a:p>
          <a:p>
            <a:pPr marL="0" lvl="2" indent="0">
              <a:buNone/>
            </a:pPr>
            <a:endParaRPr lang="en-GB" b="1" dirty="0"/>
          </a:p>
          <a:p>
            <a:pPr marL="0" lvl="2" indent="0">
              <a:buNone/>
            </a:pPr>
            <a:endParaRPr lang="en-GB" b="1" dirty="0"/>
          </a:p>
          <a:p>
            <a:pPr marL="0" lvl="2" indent="0">
              <a:buNone/>
            </a:pPr>
            <a:r>
              <a:rPr lang="en-GB" dirty="0"/>
              <a:t>	</a:t>
            </a:r>
          </a:p>
          <a:p>
            <a:pPr marL="0" lvl="2" indent="0">
              <a:buNone/>
            </a:pPr>
            <a:endParaRPr lang="en-GB" b="1" dirty="0"/>
          </a:p>
          <a:p>
            <a:pPr marL="0" lvl="2" indent="0">
              <a:buNone/>
            </a:pPr>
            <a:r>
              <a:rPr lang="en-GB" b="1" dirty="0"/>
              <a:t>2) Change of contractor</a:t>
            </a:r>
          </a:p>
          <a:p>
            <a:pPr marL="0" lvl="2" indent="0">
              <a:buNone/>
            </a:pPr>
            <a:endParaRPr lang="en-GB" b="1" dirty="0"/>
          </a:p>
          <a:p>
            <a:pPr marL="0" lvl="2" indent="0">
              <a:buNone/>
            </a:pPr>
            <a:endParaRPr lang="en-GB" b="1" dirty="0"/>
          </a:p>
          <a:p>
            <a:pPr marL="0" lvl="2" indent="0">
              <a:buNone/>
            </a:pPr>
            <a:endParaRPr lang="en-GB" b="1" dirty="0"/>
          </a:p>
          <a:p>
            <a:pPr marL="0" lvl="2" indent="0">
              <a:buNone/>
            </a:pPr>
            <a:r>
              <a:rPr lang="en-GB" b="1" dirty="0"/>
              <a:t>3) Return “in-house”</a:t>
            </a:r>
          </a:p>
          <a:p>
            <a:pPr lvl="2"/>
            <a:endParaRPr lang="en-GB" dirty="0"/>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
        <p:nvSpPr>
          <p:cNvPr id="4" name="TextBox 3">
            <a:extLst>
              <a:ext uri="{FF2B5EF4-FFF2-40B4-BE49-F238E27FC236}">
                <a16:creationId xmlns:a16="http://schemas.microsoft.com/office/drawing/2014/main" id="{6F8223CF-4690-4822-B8FB-CFB518513F48}"/>
              </a:ext>
            </a:extLst>
          </p:cNvPr>
          <p:cNvSpPr txBox="1"/>
          <p:nvPr/>
        </p:nvSpPr>
        <p:spPr>
          <a:xfrm>
            <a:off x="7132320" y="5969726"/>
            <a:ext cx="7863840" cy="461665"/>
          </a:xfrm>
          <a:prstGeom prst="rect">
            <a:avLst/>
          </a:prstGeom>
          <a:noFill/>
        </p:spPr>
        <p:txBody>
          <a:bodyPr wrap="square" rtlCol="0">
            <a:spAutoFit/>
          </a:bodyPr>
          <a:lstStyle/>
          <a:p>
            <a:pPr marL="342900" indent="-342900">
              <a:buFont typeface="Arial" panose="020B0604020202020204" pitchFamily="34" charset="0"/>
              <a:buChar char="•"/>
            </a:pPr>
            <a:endParaRPr lang="en-GB" dirty="0"/>
          </a:p>
        </p:txBody>
      </p:sp>
      <p:graphicFrame>
        <p:nvGraphicFramePr>
          <p:cNvPr id="12" name="Diagram 11">
            <a:extLst>
              <a:ext uri="{FF2B5EF4-FFF2-40B4-BE49-F238E27FC236}">
                <a16:creationId xmlns:a16="http://schemas.microsoft.com/office/drawing/2014/main" id="{A54DDBD2-1BB2-46C7-B716-78BBA6BFCF11}"/>
              </a:ext>
            </a:extLst>
          </p:cNvPr>
          <p:cNvGraphicFramePr/>
          <p:nvPr>
            <p:extLst>
              <p:ext uri="{D42A27DB-BD31-4B8C-83A1-F6EECF244321}">
                <p14:modId xmlns:p14="http://schemas.microsoft.com/office/powerpoint/2010/main" val="171641010"/>
              </p:ext>
            </p:extLst>
          </p:nvPr>
        </p:nvGraphicFramePr>
        <p:xfrm>
          <a:off x="8090510" y="1858789"/>
          <a:ext cx="5794322" cy="21945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AA34F747-156A-4DD1-A19C-CCB925C9DE02}"/>
              </a:ext>
            </a:extLst>
          </p:cNvPr>
          <p:cNvGraphicFramePr/>
          <p:nvPr>
            <p:extLst>
              <p:ext uri="{D42A27DB-BD31-4B8C-83A1-F6EECF244321}">
                <p14:modId xmlns:p14="http://schemas.microsoft.com/office/powerpoint/2010/main" val="2957129277"/>
              </p:ext>
            </p:extLst>
          </p:nvPr>
        </p:nvGraphicFramePr>
        <p:xfrm>
          <a:off x="8128794" y="4163846"/>
          <a:ext cx="5794322" cy="21945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9BB5217E-F500-400C-9261-D3FFD04C2917}"/>
              </a:ext>
            </a:extLst>
          </p:cNvPr>
          <p:cNvGraphicFramePr/>
          <p:nvPr>
            <p:extLst>
              <p:ext uri="{D42A27DB-BD31-4B8C-83A1-F6EECF244321}">
                <p14:modId xmlns:p14="http://schemas.microsoft.com/office/powerpoint/2010/main" val="1622392962"/>
              </p:ext>
            </p:extLst>
          </p:nvPr>
        </p:nvGraphicFramePr>
        <p:xfrm>
          <a:off x="8128794" y="6457445"/>
          <a:ext cx="5794322" cy="219456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292506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Service provision change</a:t>
            </a:r>
          </a:p>
          <a:p>
            <a:pPr lvl="2"/>
            <a:r>
              <a:rPr lang="en-GB" dirty="0"/>
              <a:t>Must also be further conditions satisfied:</a:t>
            </a:r>
          </a:p>
          <a:p>
            <a:pPr marL="457200" lvl="2" indent="-457200">
              <a:buAutoNum type="arabicParenR"/>
            </a:pPr>
            <a:r>
              <a:rPr lang="en-GB" dirty="0"/>
              <a:t>Immediately before the transfer there was:</a:t>
            </a:r>
          </a:p>
          <a:p>
            <a:pPr marL="342900" lvl="4" indent="-342900">
              <a:buFont typeface="Arial" panose="020B0604020202020204" pitchFamily="34" charset="0"/>
              <a:buChar char="•"/>
            </a:pPr>
            <a:r>
              <a:rPr lang="en-GB" dirty="0"/>
              <a:t>an </a:t>
            </a:r>
            <a:r>
              <a:rPr lang="en-GB" b="1" dirty="0"/>
              <a:t>organised grouping of employees</a:t>
            </a:r>
            <a:r>
              <a:rPr lang="en-GB" dirty="0"/>
              <a:t> which had as its </a:t>
            </a:r>
            <a:r>
              <a:rPr lang="en-GB" b="1" dirty="0"/>
              <a:t>principal purpose the carrying out of the activities on behalf of the client</a:t>
            </a:r>
          </a:p>
          <a:p>
            <a:pPr marL="342900" lvl="4" indent="-342900">
              <a:buFont typeface="Arial" panose="020B0604020202020204" pitchFamily="34" charset="0"/>
              <a:buChar char="•"/>
            </a:pPr>
            <a:r>
              <a:rPr lang="en-GB" dirty="0"/>
              <a:t>The activities are not intended by the client to be carried out in connection with a single specific event or task of short-term duration</a:t>
            </a:r>
          </a:p>
          <a:p>
            <a:pPr marL="342900" lvl="4" indent="-342900">
              <a:buFont typeface="Arial" panose="020B0604020202020204" pitchFamily="34" charset="0"/>
              <a:buChar char="•"/>
            </a:pPr>
            <a:r>
              <a:rPr lang="en-GB" dirty="0"/>
              <a:t>The activities do not consist wholly or mainly of the supply of goods for the client’s use</a:t>
            </a:r>
          </a:p>
          <a:p>
            <a:pPr lvl="4"/>
            <a:endParaRPr lang="en-GB" dirty="0"/>
          </a:p>
          <a:p>
            <a:pPr lvl="4"/>
            <a:r>
              <a:rPr lang="en-GB" dirty="0"/>
              <a:t>2) The activities carried on by the transferor are </a:t>
            </a:r>
            <a:r>
              <a:rPr lang="en-GB" b="1" dirty="0"/>
              <a:t>fundamentally the same </a:t>
            </a:r>
            <a:r>
              <a:rPr lang="en-GB" dirty="0"/>
              <a:t>as the activities carried out by the transferee</a:t>
            </a:r>
          </a:p>
        </p:txBody>
      </p:sp>
    </p:spTree>
    <p:extLst>
      <p:ext uri="{BB962C8B-B14F-4D97-AF65-F5344CB8AC3E}">
        <p14:creationId xmlns:p14="http://schemas.microsoft.com/office/powerpoint/2010/main" val="4023185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02</a:t>
            </a:r>
          </a:p>
          <a:p>
            <a:r>
              <a:rPr lang="en-GB" b="1" dirty="0"/>
              <a:t>When is there a TUPE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237377" y="1802420"/>
            <a:ext cx="7386638" cy="5856073"/>
          </a:xfrm>
        </p:spPr>
        <p:txBody>
          <a:bodyPr/>
          <a:lstStyle/>
          <a:p>
            <a:r>
              <a:rPr lang="en-GB" dirty="0"/>
              <a:t>Share sales</a:t>
            </a:r>
          </a:p>
          <a:p>
            <a:pPr marL="342900" indent="-342900">
              <a:buFont typeface="Georgia" panose="02040502050405020303" pitchFamily="18" charset="0"/>
              <a:buChar char="─"/>
            </a:pPr>
            <a:r>
              <a:rPr lang="en-GB" b="0" dirty="0"/>
              <a:t>TUPE does not apply to a transfer of shares in a business per se</a:t>
            </a:r>
          </a:p>
          <a:p>
            <a:pPr marL="342900" indent="-342900">
              <a:buFont typeface="Georgia" panose="02040502050405020303" pitchFamily="18" charset="0"/>
              <a:buChar char="─"/>
            </a:pPr>
            <a:r>
              <a:rPr lang="en-GB" b="0" dirty="0"/>
              <a:t>Employees in a share sale remain employed by the target company</a:t>
            </a:r>
          </a:p>
          <a:p>
            <a:pPr marL="342900" indent="-342900">
              <a:buFont typeface="Georgia" panose="02040502050405020303" pitchFamily="18" charset="0"/>
              <a:buChar char="─"/>
            </a:pPr>
            <a:r>
              <a:rPr lang="en-GB" dirty="0"/>
              <a:t>BUT</a:t>
            </a:r>
            <a:r>
              <a:rPr lang="en-GB" b="0" dirty="0"/>
              <a:t>: it does apply to an business transfer carried out as a precursor to a share sale or a transfer of the business or part of the business to the holding company following a share transfer</a:t>
            </a:r>
          </a:p>
          <a:p>
            <a:pPr marL="342900" indent="-342900">
              <a:buFont typeface="Georgia" panose="02040502050405020303" pitchFamily="18" charset="0"/>
              <a:buChar char="─"/>
            </a:pPr>
            <a:r>
              <a:rPr lang="en-GB" b="0" dirty="0"/>
              <a:t>TUPE potentially triggered by centralisation of management and control to the purchaser of shares in a company and its operations are effectively absorbed into the purchaser company</a:t>
            </a:r>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351098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3609-2B3E-4CAC-BC35-CE6245435E00}"/>
              </a:ext>
            </a:extLst>
          </p:cNvPr>
          <p:cNvSpPr>
            <a:spLocks noGrp="1"/>
          </p:cNvSpPr>
          <p:nvPr>
            <p:ph type="ctrTitle"/>
          </p:nvPr>
        </p:nvSpPr>
        <p:spPr>
          <a:xfrm>
            <a:off x="631257" y="2504877"/>
            <a:ext cx="10189073" cy="1606594"/>
          </a:xfrm>
        </p:spPr>
        <p:txBody>
          <a:bodyPr/>
          <a:lstStyle/>
          <a:p>
            <a:r>
              <a:rPr lang="en-GB" dirty="0"/>
              <a:t>Exercise 1 – TUPE or not TUPE? </a:t>
            </a:r>
          </a:p>
        </p:txBody>
      </p:sp>
    </p:spTree>
    <p:extLst>
      <p:ext uri="{BB962C8B-B14F-4D97-AF65-F5344CB8AC3E}">
        <p14:creationId xmlns:p14="http://schemas.microsoft.com/office/powerpoint/2010/main" val="9222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128794" y="1220753"/>
            <a:ext cx="7386638" cy="5856073"/>
          </a:xfrm>
        </p:spPr>
        <p:txBody>
          <a:bodyPr/>
          <a:lstStyle/>
          <a:p>
            <a:pPr marL="342900" indent="-342900">
              <a:buFont typeface="Georgia" panose="02040502050405020303" pitchFamily="18" charset="0"/>
              <a:buChar char="─"/>
            </a:pPr>
            <a:r>
              <a:rPr lang="en-GB" b="0" dirty="0"/>
              <a:t>Key protection of TUPE:</a:t>
            </a:r>
          </a:p>
          <a:p>
            <a:r>
              <a:rPr lang="en-GB" b="0" dirty="0"/>
              <a:t>“</a:t>
            </a:r>
            <a:r>
              <a:rPr lang="en-GB" b="0" i="1" dirty="0"/>
              <a:t>a [TUPE] transfer shall not operate so as to terminate the contract of employment of any person employed by the transferor and </a:t>
            </a:r>
            <a:r>
              <a:rPr lang="en-GB" i="1" u="sng" dirty="0"/>
              <a:t>assigned to the organised grouping of resources or employees that is subject to the relevant transfer…but any such contract shall have effect after the transfer as if originally made between the person so employed and the transferee”</a:t>
            </a:r>
            <a:endParaRPr lang="en-GB" b="0" dirty="0"/>
          </a:p>
          <a:p>
            <a:r>
              <a:rPr lang="en-GB" dirty="0"/>
              <a:t>= Automatic transfer principle</a:t>
            </a:r>
          </a:p>
          <a:p>
            <a:r>
              <a:rPr lang="en-GB" dirty="0"/>
              <a:t>Test of assignment – employees must be assigned immediately before the transfer to be transferred</a:t>
            </a:r>
          </a:p>
          <a:p>
            <a:r>
              <a:rPr lang="en-GB" b="0" dirty="0"/>
              <a:t>Q of degree – their duties are essentially dedicated to the activities or business which are transferring immediately before the transfer</a:t>
            </a:r>
          </a:p>
          <a:p>
            <a:r>
              <a:rPr lang="en-GB" b="0" dirty="0"/>
              <a:t>Factors: proportion of working time, job description, contractual duties</a:t>
            </a:r>
          </a:p>
          <a:p>
            <a:endParaRPr lang="en-GB" dirty="0"/>
          </a:p>
        </p:txBody>
      </p:sp>
    </p:spTree>
    <p:extLst>
      <p:ext uri="{BB962C8B-B14F-4D97-AF65-F5344CB8AC3E}">
        <p14:creationId xmlns:p14="http://schemas.microsoft.com/office/powerpoint/2010/main" val="665211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740434" y="1220753"/>
            <a:ext cx="8774998" cy="5856073"/>
          </a:xfrm>
        </p:spPr>
        <p:txBody>
          <a:bodyPr/>
          <a:lstStyle/>
          <a:p>
            <a:pPr marL="342900" indent="-342900">
              <a:buFontTx/>
              <a:buChar char="-"/>
            </a:pPr>
            <a:r>
              <a:rPr lang="en-GB" dirty="0"/>
              <a:t>Factors determining assignment:</a:t>
            </a:r>
          </a:p>
          <a:p>
            <a:pPr marL="342900" indent="-342900">
              <a:buFontTx/>
              <a:buChar char="-"/>
            </a:pPr>
            <a:r>
              <a:rPr lang="en-GB" b="0" dirty="0"/>
              <a:t>No single determinative factor</a:t>
            </a:r>
          </a:p>
          <a:p>
            <a:pPr marL="342900" indent="-342900">
              <a:buFontTx/>
              <a:buChar char="-"/>
            </a:pPr>
            <a:r>
              <a:rPr lang="en-GB" dirty="0"/>
              <a:t>Percentage of time spent: high percentage (i.e. above 50%) relevant, but not determinative.  </a:t>
            </a:r>
            <a:endParaRPr lang="en-GB" b="0" dirty="0"/>
          </a:p>
          <a:p>
            <a:pPr marL="342900" indent="-342900">
              <a:buFontTx/>
              <a:buChar char="-"/>
            </a:pPr>
            <a:r>
              <a:rPr lang="en-GB" b="0" dirty="0" err="1"/>
              <a:t>E.g</a:t>
            </a:r>
            <a:r>
              <a:rPr lang="en-GB" b="0" dirty="0"/>
              <a:t> cleaner required to service several client offices, and in practice works 80% of their time at a specific office = not assigned, as the cleaner is not dedicated to work for any one specific client</a:t>
            </a:r>
          </a:p>
          <a:p>
            <a:pPr marL="342900" indent="-342900">
              <a:buFontTx/>
              <a:buChar char="-"/>
            </a:pPr>
            <a:r>
              <a:rPr lang="en-GB" dirty="0"/>
              <a:t>Temporary assignment: </a:t>
            </a:r>
            <a:r>
              <a:rPr lang="en-GB" b="0" dirty="0"/>
              <a:t>not sufficiently assigned to transfer.  “Temporary” is a question of degree.</a:t>
            </a:r>
          </a:p>
          <a:p>
            <a:pPr marL="342900" indent="-342900">
              <a:buFontTx/>
              <a:buChar char="-"/>
            </a:pPr>
            <a:r>
              <a:rPr lang="en-GB" b="0" dirty="0"/>
              <a:t>E.g. student nurse temporarily posted to another hospital for training = not assigned to that hospital (not part of the “human stock” of that hospital)</a:t>
            </a:r>
          </a:p>
          <a:p>
            <a:pPr marL="342900" indent="-342900">
              <a:buFontTx/>
              <a:buChar char="-"/>
            </a:pPr>
            <a:r>
              <a:rPr lang="en-GB" b="0" dirty="0"/>
              <a:t>Would cover secondees, short-term relocations etc</a:t>
            </a:r>
          </a:p>
          <a:p>
            <a:pPr marL="342900" indent="-342900">
              <a:buFontTx/>
              <a:buChar char="-"/>
            </a:pPr>
            <a:r>
              <a:rPr lang="en-GB" b="0" dirty="0"/>
              <a:t>Employees absent due to long-term sickness or temporary lay off will transfer; employees permanently incapacitated with no prospect of returning to work do not transfer</a:t>
            </a:r>
            <a:endParaRPr lang="en-GB" dirty="0"/>
          </a:p>
          <a:p>
            <a:endParaRPr lang="en-GB" dirty="0"/>
          </a:p>
        </p:txBody>
      </p:sp>
    </p:spTree>
    <p:extLst>
      <p:ext uri="{BB962C8B-B14F-4D97-AF65-F5344CB8AC3E}">
        <p14:creationId xmlns:p14="http://schemas.microsoft.com/office/powerpoint/2010/main" val="200612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128794" y="1220753"/>
            <a:ext cx="7386638" cy="5856073"/>
          </a:xfrm>
        </p:spPr>
        <p:txBody>
          <a:bodyPr/>
          <a:lstStyle/>
          <a:p>
            <a:pPr marL="342900" indent="-342900">
              <a:buFontTx/>
              <a:buChar char="-"/>
            </a:pPr>
            <a:r>
              <a:rPr lang="en-GB" dirty="0"/>
              <a:t>TUPE only transfers “employees” of the transferor</a:t>
            </a:r>
          </a:p>
          <a:p>
            <a:pPr marL="342900" indent="-342900">
              <a:buFontTx/>
              <a:buChar char="-"/>
            </a:pPr>
            <a:r>
              <a:rPr lang="en-GB" dirty="0"/>
              <a:t>“Employee” defined under TUPE = </a:t>
            </a:r>
            <a:r>
              <a:rPr lang="en-GB" b="0" dirty="0"/>
              <a:t>works under a contract of employment, apprenticeship “</a:t>
            </a:r>
            <a:r>
              <a:rPr lang="en-GB" dirty="0"/>
              <a:t>or otherwise</a:t>
            </a:r>
            <a:r>
              <a:rPr lang="en-GB" b="0" dirty="0"/>
              <a:t>” with the transferor</a:t>
            </a:r>
          </a:p>
          <a:p>
            <a:pPr marL="342900" indent="-342900">
              <a:buFontTx/>
              <a:buChar char="-"/>
            </a:pPr>
            <a:endParaRPr lang="en-GB" b="0" dirty="0"/>
          </a:p>
          <a:p>
            <a:pPr marL="342900" indent="-342900">
              <a:buFontTx/>
              <a:buChar char="-"/>
            </a:pPr>
            <a:r>
              <a:rPr lang="en-GB" b="0" dirty="0"/>
              <a:t>Excludes contractors/self-employed persons engaged by the transferor</a:t>
            </a:r>
          </a:p>
          <a:p>
            <a:pPr marL="342900" indent="-342900">
              <a:buFontTx/>
              <a:buChar char="-"/>
            </a:pPr>
            <a:r>
              <a:rPr lang="en-GB" b="0" dirty="0"/>
              <a:t>Potentially applies to “workers” (i.e. do not have an employment contract, but are not in business on their own account)</a:t>
            </a:r>
          </a:p>
          <a:p>
            <a:pPr marL="342900" indent="-342900">
              <a:buFontTx/>
              <a:buChar char="-"/>
            </a:pPr>
            <a:r>
              <a:rPr lang="en-GB" dirty="0"/>
              <a:t>Would exclude agency/temp workers, if they usually do not have a direct contract with the transferor using their services, and only have a contract with the agency</a:t>
            </a:r>
          </a:p>
          <a:p>
            <a:endParaRPr lang="en-GB" dirty="0"/>
          </a:p>
        </p:txBody>
      </p:sp>
    </p:spTree>
    <p:extLst>
      <p:ext uri="{BB962C8B-B14F-4D97-AF65-F5344CB8AC3E}">
        <p14:creationId xmlns:p14="http://schemas.microsoft.com/office/powerpoint/2010/main" val="3706801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a:xfrm>
            <a:off x="450693" y="1972385"/>
            <a:ext cx="6667340" cy="5855035"/>
          </a:xfrm>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217919" y="1220753"/>
            <a:ext cx="9588975" cy="5856073"/>
          </a:xfrm>
        </p:spPr>
        <p:txBody>
          <a:bodyPr/>
          <a:lstStyle/>
          <a:p>
            <a:pPr marL="342900" indent="-342900">
              <a:buFontTx/>
              <a:buChar char="-"/>
            </a:pPr>
            <a:r>
              <a:rPr lang="en-GB" dirty="0"/>
              <a:t>TUPE only transfers employees assigned “immediately before the transfer”</a:t>
            </a:r>
          </a:p>
          <a:p>
            <a:pPr marL="342900" indent="-342900">
              <a:buFontTx/>
              <a:buChar char="-"/>
            </a:pPr>
            <a:r>
              <a:rPr lang="en-GB" dirty="0"/>
              <a:t>i.e. at the moment of the transfer</a:t>
            </a:r>
            <a:endParaRPr lang="en-GB" b="0" dirty="0"/>
          </a:p>
          <a:p>
            <a:pPr marL="342900" indent="-342900">
              <a:buFontTx/>
              <a:buChar char="-"/>
            </a:pPr>
            <a:r>
              <a:rPr lang="en-GB" b="0" dirty="0"/>
              <a:t>If employment ends before this moment, they are not employed immediately before = not transferred</a:t>
            </a:r>
          </a:p>
          <a:p>
            <a:r>
              <a:rPr lang="en-GB" dirty="0"/>
              <a:t>BUT – key exception</a:t>
            </a:r>
          </a:p>
          <a:p>
            <a:r>
              <a:rPr lang="en-GB" dirty="0"/>
              <a:t>If an employee is dismissed BEFORE the transfer for a reason connected to the transfer </a:t>
            </a:r>
          </a:p>
          <a:p>
            <a:r>
              <a:rPr lang="en-GB" dirty="0"/>
              <a:t>= any outstanding liability for their employment and dismissal transfers to the transferee (see later)</a:t>
            </a:r>
          </a:p>
          <a:p>
            <a:r>
              <a:rPr lang="en-GB" b="0" dirty="0"/>
              <a:t>E.g. Company A dismisses its highly paid employee a day before the transfer in order to increase the business purchase price paid by Company B = automatic unfair dismissal, and liability for his dismissal any other liabilities for his employment transfers to Company B </a:t>
            </a:r>
          </a:p>
          <a:p>
            <a:r>
              <a:rPr lang="en-GB" b="0" dirty="0"/>
              <a:t>If Company A dismissed the employee due to misconduct grounds – no transfer of liability, as dismissal not for a reason connected to the transfer</a:t>
            </a:r>
          </a:p>
          <a:p>
            <a:endParaRPr lang="en-GB" dirty="0"/>
          </a:p>
          <a:p>
            <a:endParaRPr lang="en-GB" dirty="0"/>
          </a:p>
        </p:txBody>
      </p:sp>
    </p:spTree>
    <p:extLst>
      <p:ext uri="{BB962C8B-B14F-4D97-AF65-F5344CB8AC3E}">
        <p14:creationId xmlns:p14="http://schemas.microsoft.com/office/powerpoint/2010/main" val="3326702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a:xfrm>
            <a:off x="450693" y="1972385"/>
            <a:ext cx="6667340" cy="5855035"/>
          </a:xfrm>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217919" y="1220753"/>
            <a:ext cx="9588975" cy="5856073"/>
          </a:xfrm>
        </p:spPr>
        <p:txBody>
          <a:bodyPr/>
          <a:lstStyle/>
          <a:p>
            <a:pPr marL="342900" indent="-342900">
              <a:buFontTx/>
              <a:buChar char="-"/>
            </a:pPr>
            <a:r>
              <a:rPr lang="en-GB" dirty="0"/>
              <a:t>Employees who would transfer have a right to object to transferring</a:t>
            </a:r>
          </a:p>
          <a:p>
            <a:pPr marL="342900" indent="-342900">
              <a:buFontTx/>
              <a:buChar char="-"/>
            </a:pPr>
            <a:r>
              <a:rPr lang="en-GB" b="0" dirty="0"/>
              <a:t>Effect = termination of their employment on the transfer date </a:t>
            </a:r>
            <a:r>
              <a:rPr lang="en-GB" dirty="0"/>
              <a:t>by operation of law</a:t>
            </a:r>
          </a:p>
          <a:p>
            <a:pPr marL="342900" indent="-342900">
              <a:buFontTx/>
              <a:buChar char="-"/>
            </a:pPr>
            <a:r>
              <a:rPr lang="en-GB" dirty="0"/>
              <a:t>No dismissal = no unfair dismissal claim, notice pay entitlement, or redundancy payment etc</a:t>
            </a:r>
          </a:p>
          <a:p>
            <a:pPr marL="342900" indent="-342900">
              <a:buFontTx/>
              <a:buChar char="-"/>
            </a:pPr>
            <a:r>
              <a:rPr lang="en-GB" dirty="0"/>
              <a:t>Entitled to salary up to transfer date and outstanding holiday pay on termination only</a:t>
            </a:r>
          </a:p>
          <a:p>
            <a:pPr marL="342900" indent="-342900">
              <a:buFontTx/>
              <a:buChar char="-"/>
            </a:pPr>
            <a:r>
              <a:rPr lang="en-GB" b="0" dirty="0"/>
              <a:t>Objection not required in writing, but ideally confirmed in writing as evidence</a:t>
            </a:r>
          </a:p>
          <a:p>
            <a:pPr marL="342900" indent="-342900">
              <a:buFontTx/>
              <a:buChar char="-"/>
            </a:pPr>
            <a:r>
              <a:rPr lang="en-GB" b="0" dirty="0"/>
              <a:t>Must be communicated to the transferor or transferee </a:t>
            </a:r>
            <a:r>
              <a:rPr lang="en-GB" dirty="0"/>
              <a:t>usually on or before the transfer.  Objections provided after transfer usually not valid, unless employee was not made aware of the transfer until after the transfer date</a:t>
            </a:r>
          </a:p>
          <a:p>
            <a:endParaRPr lang="en-GB" b="0" dirty="0"/>
          </a:p>
          <a:p>
            <a:endParaRPr lang="en-GB" dirty="0"/>
          </a:p>
          <a:p>
            <a:endParaRPr lang="en-GB" dirty="0"/>
          </a:p>
        </p:txBody>
      </p:sp>
    </p:spTree>
    <p:extLst>
      <p:ext uri="{BB962C8B-B14F-4D97-AF65-F5344CB8AC3E}">
        <p14:creationId xmlns:p14="http://schemas.microsoft.com/office/powerpoint/2010/main" val="684575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3609-2B3E-4CAC-BC35-CE6245435E00}"/>
              </a:ext>
            </a:extLst>
          </p:cNvPr>
          <p:cNvSpPr>
            <a:spLocks noGrp="1"/>
          </p:cNvSpPr>
          <p:nvPr>
            <p:ph type="ctrTitle"/>
          </p:nvPr>
        </p:nvSpPr>
        <p:spPr>
          <a:xfrm>
            <a:off x="631257" y="2504877"/>
            <a:ext cx="10189073" cy="1606594"/>
          </a:xfrm>
        </p:spPr>
        <p:txBody>
          <a:bodyPr/>
          <a:lstStyle/>
          <a:p>
            <a:r>
              <a:rPr lang="en-GB" dirty="0"/>
              <a:t>Exercise 2 – who transfers?</a:t>
            </a:r>
          </a:p>
        </p:txBody>
      </p:sp>
    </p:spTree>
    <p:extLst>
      <p:ext uri="{BB962C8B-B14F-4D97-AF65-F5344CB8AC3E}">
        <p14:creationId xmlns:p14="http://schemas.microsoft.com/office/powerpoint/2010/main" val="2476840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Employees who TUPE transfer, transfer on their existing terms of employment immediately before the 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The transferee steps into the transferor's shoes with regard to the transferring employees. All of the transferor's rights, powers, duties and liabilities under or in connection with the transferring employees pass to the transferee and any acts/ omissions of the transferor before the transfer are treated as been done by the transferee.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Transferring employees’ continuity of service is preserved = relevant to rights of unfair dismissal, redundancy payments and minimum notice periods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872450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7485017" y="1233709"/>
            <a:ext cx="8030415" cy="5543550"/>
          </a:xfrm>
        </p:spPr>
        <p:txBody>
          <a:bodyPr/>
          <a:lstStyle/>
          <a:p>
            <a:pPr marL="342900" indent="-342900">
              <a:buFont typeface="Georgia" panose="02040502050405020303" pitchFamily="18" charset="0"/>
              <a:buChar char="─"/>
            </a:pPr>
            <a:r>
              <a:rPr lang="en-GB" dirty="0"/>
              <a:t>Transferee inherits all rights/obligations/liabilities arising pre-transfer</a:t>
            </a:r>
          </a:p>
          <a:p>
            <a:pPr marL="342900" indent="-342900">
              <a:buFont typeface="Georgia" panose="02040502050405020303" pitchFamily="18" charset="0"/>
              <a:buChar char="─"/>
            </a:pPr>
            <a:r>
              <a:rPr lang="en-GB" b="0" dirty="0"/>
              <a:t>e.g. any liabilities for underpayments, personal injury, discrimination etc falling on the transferor </a:t>
            </a:r>
            <a:r>
              <a:rPr lang="en-GB" dirty="0"/>
              <a:t>transfers </a:t>
            </a:r>
            <a:r>
              <a:rPr lang="en-GB" b="0" dirty="0"/>
              <a:t>to the transferee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BUT – equal pay claims = complex = liability falls on transferee for pre-transfer inequality, but claim crystallises on transfer and must be brought within time limit of 6 months from transfer</a:t>
            </a:r>
          </a:p>
          <a:p>
            <a:pPr marL="342900" indent="-342900">
              <a:buFont typeface="Georgia" panose="02040502050405020303" pitchFamily="18" charset="0"/>
              <a:buChar char="─"/>
            </a:pPr>
            <a:endParaRPr lang="en-GB" dirty="0"/>
          </a:p>
          <a:p>
            <a:pPr marL="342900" indent="-342900">
              <a:buFont typeface="Georgia" panose="02040502050405020303" pitchFamily="18" charset="0"/>
              <a:buChar char="─"/>
            </a:pPr>
            <a:r>
              <a:rPr lang="en-GB" dirty="0"/>
              <a:t>If collective agreement applies to employee: </a:t>
            </a:r>
            <a:r>
              <a:rPr lang="en-GB" b="0" dirty="0"/>
              <a:t>terms as at transfer will transfer; any subsequent changes to the collective agreement only apply if the transferee is a party to the collective agreement</a:t>
            </a:r>
          </a:p>
          <a:p>
            <a:pPr marL="342900" indent="-342900">
              <a:buFont typeface="Georgia" panose="02040502050405020303" pitchFamily="18" charset="0"/>
              <a:buChar char="─"/>
            </a:pPr>
            <a:r>
              <a:rPr lang="en-GB" dirty="0"/>
              <a:t>Exception – Pensions: see later</a:t>
            </a:r>
            <a:r>
              <a:rPr lang="en-GB" b="0" dirty="0"/>
              <a:t> </a:t>
            </a:r>
            <a:endParaRPr lang="en-GB" dirty="0"/>
          </a:p>
        </p:txBody>
      </p:sp>
    </p:spTree>
    <p:extLst>
      <p:ext uri="{BB962C8B-B14F-4D97-AF65-F5344CB8AC3E}">
        <p14:creationId xmlns:p14="http://schemas.microsoft.com/office/powerpoint/2010/main" val="3133540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Certain liabilities remain with the transferor:</a:t>
            </a:r>
          </a:p>
          <a:p>
            <a:pPr marL="342900" indent="-342900">
              <a:buFont typeface="Georgia" panose="02040502050405020303" pitchFamily="18" charset="0"/>
              <a:buChar char="─"/>
            </a:pPr>
            <a:r>
              <a:rPr lang="en-GB" b="0" dirty="0"/>
              <a:t>Any share options an employee has in the transferor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Accrued occupational pension rights up to the transfer date (see Pensions later)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Criminal liabilities arising pre-transfer (e.g. breaches of health and safety law) = remains with transferor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Responsibilities for making PAYE deductions from wages up to the transfer date</a:t>
            </a:r>
          </a:p>
        </p:txBody>
      </p:sp>
    </p:spTree>
    <p:extLst>
      <p:ext uri="{BB962C8B-B14F-4D97-AF65-F5344CB8AC3E}">
        <p14:creationId xmlns:p14="http://schemas.microsoft.com/office/powerpoint/2010/main" val="2592652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Effect of TUPE = any change in a transferring employee’s terms of employment is VOID if </a:t>
            </a:r>
            <a:r>
              <a:rPr lang="en-GB" u="sng" dirty="0"/>
              <a:t>sole or principal reason for change is the transfer</a:t>
            </a:r>
          </a:p>
          <a:p>
            <a:pPr marL="342900" indent="-342900">
              <a:buFont typeface="Georgia" panose="02040502050405020303" pitchFamily="18" charset="0"/>
              <a:buChar char="─"/>
            </a:pPr>
            <a:endParaRPr lang="en-GB" u="sng" dirty="0"/>
          </a:p>
          <a:p>
            <a:pPr marL="342900" lvl="1" indent="-342900">
              <a:buFont typeface="Georgia" panose="02040502050405020303" pitchFamily="18" charset="0"/>
              <a:buChar char="─"/>
            </a:pPr>
            <a:r>
              <a:rPr lang="en-GB" dirty="0"/>
              <a:t>Void even if change is agreed by the employee</a:t>
            </a:r>
          </a:p>
          <a:p>
            <a:pPr marL="342900" lvl="1" indent="-342900">
              <a:buFont typeface="Georgia" panose="02040502050405020303" pitchFamily="18" charset="0"/>
              <a:buChar char="─"/>
            </a:pPr>
            <a:endParaRPr lang="en-GB" dirty="0"/>
          </a:p>
          <a:p>
            <a:pPr marL="342900" lvl="1" indent="-342900">
              <a:buFont typeface="Georgia" panose="02040502050405020303" pitchFamily="18" charset="0"/>
              <a:buChar char="─"/>
            </a:pPr>
            <a:r>
              <a:rPr lang="en-GB" dirty="0"/>
              <a:t>If void change made, employee can cherry pick the most beneficial terms from his valid and void terms</a:t>
            </a:r>
          </a:p>
          <a:p>
            <a:pPr marL="342900" lvl="1" indent="-342900">
              <a:buFont typeface="Georgia" panose="02040502050405020303" pitchFamily="18" charset="0"/>
              <a:buChar char="─"/>
            </a:pPr>
            <a:endParaRPr lang="en-GB" dirty="0"/>
          </a:p>
          <a:p>
            <a:pPr marL="342900" lvl="1" indent="-342900">
              <a:buFont typeface="Georgia" panose="02040502050405020303" pitchFamily="18" charset="0"/>
              <a:buChar char="─"/>
            </a:pPr>
            <a:r>
              <a:rPr lang="en-GB" dirty="0"/>
              <a:t>Agreed changes </a:t>
            </a:r>
            <a:r>
              <a:rPr lang="en-GB" b="1" dirty="0"/>
              <a:t>VALID</a:t>
            </a:r>
            <a:r>
              <a:rPr lang="en-GB" dirty="0"/>
              <a:t> if either:</a:t>
            </a:r>
          </a:p>
          <a:p>
            <a:pPr marL="342900" lvl="1" indent="-342900">
              <a:buFont typeface="Georgia" panose="02040502050405020303" pitchFamily="18" charset="0"/>
              <a:buChar char="─"/>
            </a:pPr>
            <a:r>
              <a:rPr lang="en-GB" dirty="0"/>
              <a:t>1) its reason is not the transfer; or</a:t>
            </a:r>
          </a:p>
          <a:p>
            <a:pPr marL="342900" lvl="1" indent="-342900">
              <a:buFont typeface="Georgia" panose="02040502050405020303" pitchFamily="18" charset="0"/>
              <a:buChar char="─"/>
            </a:pPr>
            <a:r>
              <a:rPr lang="en-GB" dirty="0"/>
              <a:t>2) the reason is an </a:t>
            </a:r>
            <a:r>
              <a:rPr lang="en-GB" b="1" dirty="0"/>
              <a:t>economic, technical or organisational (ETO) reason entailing changes in the workforce</a:t>
            </a:r>
            <a:endParaRPr lang="en-GB" dirty="0"/>
          </a:p>
          <a:p>
            <a:pPr lvl="1"/>
            <a:endParaRPr lang="en-GB" dirty="0"/>
          </a:p>
        </p:txBody>
      </p:sp>
    </p:spTree>
    <p:extLst>
      <p:ext uri="{BB962C8B-B14F-4D97-AF65-F5344CB8AC3E}">
        <p14:creationId xmlns:p14="http://schemas.microsoft.com/office/powerpoint/2010/main" val="494965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7406640" y="1233709"/>
            <a:ext cx="8108792" cy="5543550"/>
          </a:xfrm>
        </p:spPr>
        <p:txBody>
          <a:bodyPr/>
          <a:lstStyle/>
          <a:p>
            <a:pPr lvl="1"/>
            <a:r>
              <a:rPr lang="en-GB" b="1" dirty="0"/>
              <a:t>“ETO” Reason – not defined in TUPE</a:t>
            </a:r>
          </a:p>
          <a:p>
            <a:pPr lvl="1"/>
            <a:r>
              <a:rPr lang="en-GB" dirty="0"/>
              <a:t>Govt guidance advises it is likely to include:</a:t>
            </a:r>
          </a:p>
          <a:p>
            <a:pPr marL="342900" lvl="1" indent="-342900">
              <a:buFont typeface="Arial" panose="020B0604020202020204" pitchFamily="34" charset="0"/>
              <a:buChar char="•"/>
            </a:pPr>
            <a:r>
              <a:rPr lang="en-GB" dirty="0"/>
              <a:t>reasons related to profitability or market performance of the business</a:t>
            </a:r>
          </a:p>
          <a:p>
            <a:pPr marL="342900" lvl="1" indent="-342900">
              <a:buFont typeface="Arial" panose="020B0604020202020204" pitchFamily="34" charset="0"/>
              <a:buChar char="•"/>
            </a:pPr>
            <a:r>
              <a:rPr lang="en-GB" dirty="0"/>
              <a:t>reasons related to equipment or production processes</a:t>
            </a:r>
          </a:p>
          <a:p>
            <a:pPr marL="342900" lvl="1" indent="-342900">
              <a:buFont typeface="Arial" panose="020B0604020202020204" pitchFamily="34" charset="0"/>
              <a:buChar char="•"/>
            </a:pPr>
            <a:r>
              <a:rPr lang="en-GB" dirty="0"/>
              <a:t>reasons related to management or organisation structures</a:t>
            </a:r>
          </a:p>
          <a:p>
            <a:pPr lvl="1"/>
            <a:r>
              <a:rPr lang="en-GB" dirty="0"/>
              <a:t>ETO must also “</a:t>
            </a:r>
            <a:r>
              <a:rPr lang="en-GB" b="1" dirty="0"/>
              <a:t>entail changes in the workforce”</a:t>
            </a:r>
          </a:p>
          <a:p>
            <a:pPr lvl="1"/>
            <a:r>
              <a:rPr lang="en-GB" b="1" dirty="0"/>
              <a:t>= results in changes in numbers and/or functions of employees and/or change in workplace</a:t>
            </a:r>
          </a:p>
          <a:p>
            <a:pPr marL="342900" lvl="1" indent="-342900">
              <a:buFont typeface="Arial" panose="020B0604020202020204" pitchFamily="34" charset="0"/>
              <a:buChar char="•"/>
            </a:pPr>
            <a:r>
              <a:rPr lang="en-GB" b="1" dirty="0"/>
              <a:t>Simple harmonisation of transferring employees’ terms with the transferee’s standard terms = NOT AN ETO = VOID</a:t>
            </a:r>
          </a:p>
          <a:p>
            <a:pPr marL="342900" lvl="1" indent="-342900">
              <a:buFont typeface="Arial" panose="020B0604020202020204" pitchFamily="34" charset="0"/>
              <a:buChar char="•"/>
            </a:pPr>
            <a:r>
              <a:rPr lang="en-GB" b="1" dirty="0"/>
              <a:t>Must be part of a wider restructure/</a:t>
            </a:r>
            <a:r>
              <a:rPr lang="en-GB" b="1" dirty="0" err="1"/>
              <a:t>reorganistion</a:t>
            </a:r>
            <a:r>
              <a:rPr lang="en-GB" b="1" dirty="0"/>
              <a:t>/relocation of employees</a:t>
            </a:r>
          </a:p>
        </p:txBody>
      </p:sp>
    </p:spTree>
    <p:extLst>
      <p:ext uri="{BB962C8B-B14F-4D97-AF65-F5344CB8AC3E}">
        <p14:creationId xmlns:p14="http://schemas.microsoft.com/office/powerpoint/2010/main" val="346903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6858000" y="729314"/>
            <a:ext cx="8657432" cy="5543550"/>
          </a:xfrm>
        </p:spPr>
        <p:txBody>
          <a:bodyPr/>
          <a:lstStyle/>
          <a:p>
            <a:pPr lvl="1"/>
            <a:r>
              <a:rPr lang="en-GB" b="1" dirty="0"/>
              <a:t>Employee’s remedy if void change in terms and/or not agreed by employee:</a:t>
            </a:r>
          </a:p>
          <a:p>
            <a:pPr marL="457200" lvl="1" indent="-457200">
              <a:buAutoNum type="arabicParenR"/>
            </a:pPr>
            <a:r>
              <a:rPr lang="en-GB" dirty="0"/>
              <a:t>Unlawful deduction from wages/breach of contract claim if change results in drop in remuneration</a:t>
            </a:r>
          </a:p>
          <a:p>
            <a:pPr marL="457200" lvl="1" indent="-457200">
              <a:buAutoNum type="arabicParenR"/>
            </a:pPr>
            <a:endParaRPr lang="en-GB" b="1" dirty="0"/>
          </a:p>
          <a:p>
            <a:pPr marL="457200" lvl="1" indent="-457200">
              <a:buAutoNum type="arabicParenR"/>
            </a:pPr>
            <a:r>
              <a:rPr lang="en-GB" b="1" dirty="0"/>
              <a:t>Resignation and constructive dismissal claim</a:t>
            </a:r>
            <a:r>
              <a:rPr lang="en-GB" dirty="0"/>
              <a:t> if employer commits fundamental breach of employee’s contract = employee needs 2+ years service to bring claim; can also claim for lost notice period pay if resigns without notice in response (no minimum service needed for breach of contract claim); possible release from post-termination restrictions</a:t>
            </a:r>
          </a:p>
          <a:p>
            <a:pPr marL="457200" lvl="1" indent="-457200">
              <a:buAutoNum type="arabicParenR"/>
            </a:pPr>
            <a:r>
              <a:rPr lang="en-GB" dirty="0"/>
              <a:t>Resignation and constructive dismissal claim if TUPE transfer involves or would involve a </a:t>
            </a:r>
            <a:r>
              <a:rPr lang="en-GB" b="1" dirty="0"/>
              <a:t>substantial change in working conditions to an employee’s material detriment = TUPE allows broader grounds to bring constructive dismissal claim = </a:t>
            </a:r>
            <a:r>
              <a:rPr lang="en-GB" dirty="0"/>
              <a:t>employee needs 2+ years service to bring claim; </a:t>
            </a:r>
            <a:r>
              <a:rPr lang="en-GB" b="1" dirty="0"/>
              <a:t>cannot claim lost notice pay or release from restrictions</a:t>
            </a:r>
          </a:p>
        </p:txBody>
      </p:sp>
    </p:spTree>
    <p:extLst>
      <p:ext uri="{BB962C8B-B14F-4D97-AF65-F5344CB8AC3E}">
        <p14:creationId xmlns:p14="http://schemas.microsoft.com/office/powerpoint/2010/main" val="3497505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FBA0-7445-4791-B8A7-5033018810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7942D-CE5C-4199-842A-8EB0D2B15289}"/>
              </a:ext>
            </a:extLst>
          </p:cNvPr>
          <p:cNvSpPr>
            <a:spLocks noGrp="1"/>
          </p:cNvSpPr>
          <p:nvPr>
            <p:ph idx="1"/>
          </p:nvPr>
        </p:nvSpPr>
        <p:spPr/>
        <p:txBody>
          <a:bodyPr/>
          <a:lstStyle/>
          <a:p>
            <a:r>
              <a:rPr lang="en-GB" b="1" dirty="0"/>
              <a:t>05</a:t>
            </a:r>
          </a:p>
          <a:p>
            <a:r>
              <a:rPr lang="en-GB" b="1" dirty="0"/>
              <a:t>Automatic transfer principle – </a:t>
            </a:r>
          </a:p>
          <a:p>
            <a:endParaRPr lang="en-GB" b="1" dirty="0"/>
          </a:p>
          <a:p>
            <a:r>
              <a:rPr lang="en-GB" b="1" dirty="0"/>
              <a:t>Protection from dismissal</a:t>
            </a:r>
          </a:p>
        </p:txBody>
      </p:sp>
      <p:sp>
        <p:nvSpPr>
          <p:cNvPr id="4" name="Footer Placeholder 3">
            <a:extLst>
              <a:ext uri="{FF2B5EF4-FFF2-40B4-BE49-F238E27FC236}">
                <a16:creationId xmlns:a16="http://schemas.microsoft.com/office/drawing/2014/main" id="{324BD6DC-D81F-4892-9E12-04D3511294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A48004-BD08-45E5-9CC5-1DF052728F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15D8FB1-3CF2-46BB-AAE2-DB43AC2E46ED}"/>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b="0" dirty="0"/>
              <a:t>TUPE does not legally prevent termination of employment</a:t>
            </a:r>
          </a:p>
          <a:p>
            <a:pPr marL="342900" indent="-342900">
              <a:buFont typeface="Georgia" panose="02040502050405020303" pitchFamily="18" charset="0"/>
              <a:buChar char="─"/>
            </a:pPr>
            <a:r>
              <a:rPr lang="en-GB" dirty="0"/>
              <a:t>BUT – dismissal will be AUTOMATICALLY UNFAIR if the </a:t>
            </a:r>
            <a:r>
              <a:rPr lang="en-GB" u="sng" dirty="0"/>
              <a:t>sole or principal reason is the transfer</a:t>
            </a:r>
          </a:p>
          <a:p>
            <a:pPr marL="342900" indent="-342900">
              <a:buFont typeface="Georgia" panose="02040502050405020303" pitchFamily="18" charset="0"/>
              <a:buChar char="─"/>
            </a:pPr>
            <a:endParaRPr lang="en-GB" u="sng" dirty="0"/>
          </a:p>
          <a:p>
            <a:pPr marL="342900" indent="-342900">
              <a:buFont typeface="Georgia" panose="02040502050405020303" pitchFamily="18" charset="0"/>
              <a:buChar char="─"/>
            </a:pPr>
            <a:r>
              <a:rPr lang="en-GB" dirty="0"/>
              <a:t>Dismissal not automatically unfair if either:</a:t>
            </a:r>
          </a:p>
          <a:p>
            <a:pPr marL="342900" indent="-342900">
              <a:buFont typeface="Georgia" panose="02040502050405020303" pitchFamily="18" charset="0"/>
              <a:buChar char="─"/>
            </a:pPr>
            <a:r>
              <a:rPr lang="en-GB" b="0" dirty="0"/>
              <a:t>1) the reason is not the transfer (e.g. misconduct/capability)); or</a:t>
            </a:r>
          </a:p>
          <a:p>
            <a:pPr marL="342900" indent="-342900">
              <a:buFont typeface="Georgia" panose="02040502050405020303" pitchFamily="18" charset="0"/>
              <a:buChar char="─"/>
            </a:pPr>
            <a:r>
              <a:rPr lang="en-GB" b="0" dirty="0"/>
              <a:t>2) the reason is an </a:t>
            </a:r>
            <a:r>
              <a:rPr lang="en-GB" dirty="0"/>
              <a:t>ETO reason entailing changes in the workforce</a:t>
            </a:r>
          </a:p>
          <a:p>
            <a:pPr marL="342900" indent="-342900">
              <a:buFont typeface="Georgia" panose="02040502050405020303" pitchFamily="18" charset="0"/>
              <a:buChar char="─"/>
            </a:pPr>
            <a:r>
              <a:rPr lang="en-GB" dirty="0"/>
              <a:t>If dismissal not automatically unfair, dismissal must still be fair under ordinary principles</a:t>
            </a:r>
          </a:p>
          <a:p>
            <a:pPr marL="342900" indent="-342900">
              <a:buFont typeface="Georgia" panose="02040502050405020303" pitchFamily="18" charset="0"/>
              <a:buChar char="─"/>
            </a:pPr>
            <a:r>
              <a:rPr lang="en-GB" dirty="0"/>
              <a:t>BUT – employee must have 2 or more years continuous service at date of dismissal to be able to bring an unfair dismissal claim = </a:t>
            </a:r>
            <a:r>
              <a:rPr lang="en-GB" b="0" dirty="0"/>
              <a:t>limited protection for employees with short service</a:t>
            </a:r>
            <a:endParaRPr lang="en-GB" dirty="0"/>
          </a:p>
        </p:txBody>
      </p:sp>
    </p:spTree>
    <p:extLst>
      <p:ext uri="{BB962C8B-B14F-4D97-AF65-F5344CB8AC3E}">
        <p14:creationId xmlns:p14="http://schemas.microsoft.com/office/powerpoint/2010/main" val="3524340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FBA0-7445-4791-B8A7-5033018810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7942D-CE5C-4199-842A-8EB0D2B15289}"/>
              </a:ext>
            </a:extLst>
          </p:cNvPr>
          <p:cNvSpPr>
            <a:spLocks noGrp="1"/>
          </p:cNvSpPr>
          <p:nvPr>
            <p:ph idx="1"/>
          </p:nvPr>
        </p:nvSpPr>
        <p:spPr/>
        <p:txBody>
          <a:bodyPr/>
          <a:lstStyle/>
          <a:p>
            <a:r>
              <a:rPr lang="en-GB" b="1" dirty="0"/>
              <a:t>05</a:t>
            </a:r>
          </a:p>
          <a:p>
            <a:r>
              <a:rPr lang="en-GB" b="1" dirty="0"/>
              <a:t>Automatic transfer principle – </a:t>
            </a:r>
          </a:p>
          <a:p>
            <a:endParaRPr lang="en-GB" b="1" dirty="0"/>
          </a:p>
          <a:p>
            <a:r>
              <a:rPr lang="en-GB" b="1" dirty="0"/>
              <a:t>Protection from dismissal</a:t>
            </a:r>
          </a:p>
        </p:txBody>
      </p:sp>
      <p:sp>
        <p:nvSpPr>
          <p:cNvPr id="4" name="Footer Placeholder 3">
            <a:extLst>
              <a:ext uri="{FF2B5EF4-FFF2-40B4-BE49-F238E27FC236}">
                <a16:creationId xmlns:a16="http://schemas.microsoft.com/office/drawing/2014/main" id="{324BD6DC-D81F-4892-9E12-04D3511294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A48004-BD08-45E5-9CC5-1DF052728F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15D8FB1-3CF2-46BB-AAE2-DB43AC2E46ED}"/>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dirty="0"/>
              <a:t>ETO Reason</a:t>
            </a:r>
            <a:r>
              <a:rPr lang="en-GB" b="0" dirty="0"/>
              <a:t> – same principles and requirements as for changing terms and conditions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Must be the dismissing employer’s ETO reason</a:t>
            </a:r>
            <a:r>
              <a:rPr lang="en-GB" b="0" dirty="0"/>
              <a:t>: a transferor cannot dismiss employees pre-transfer to implement the transferee’s plans to apply post-transfer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If dismissal for a valid ETO reason, dismissal is only potentially fair: </a:t>
            </a:r>
            <a:r>
              <a:rPr lang="en-GB" dirty="0"/>
              <a:t>all fair procedures, including fair redundancy consultation processes, must still be followed and dismissal be for a permissible reason (i.e. redundancy or SOSR) for dismissal to be fair</a:t>
            </a: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457335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9E78-FA35-4DA2-B21A-0D1E5971D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EFB1D5-FC3A-4470-9BB7-35FAA66E45FD}"/>
              </a:ext>
            </a:extLst>
          </p:cNvPr>
          <p:cNvSpPr>
            <a:spLocks noGrp="1"/>
          </p:cNvSpPr>
          <p:nvPr>
            <p:ph idx="1"/>
          </p:nvPr>
        </p:nvSpPr>
        <p:spPr/>
        <p:txBody>
          <a:bodyPr/>
          <a:lstStyle/>
          <a:p>
            <a:r>
              <a:rPr lang="en-GB" b="1" dirty="0"/>
              <a:t>05	</a:t>
            </a:r>
          </a:p>
          <a:p>
            <a:r>
              <a:rPr lang="en-GB" b="1" dirty="0"/>
              <a:t>Automatic transfer principle – </a:t>
            </a:r>
          </a:p>
          <a:p>
            <a:endParaRPr lang="en-GB" b="1" dirty="0"/>
          </a:p>
          <a:p>
            <a:r>
              <a:rPr lang="en-GB" b="1" dirty="0"/>
              <a:t>Protection from dismissal</a:t>
            </a:r>
          </a:p>
          <a:p>
            <a:endParaRPr lang="en-GB" b="1" dirty="0"/>
          </a:p>
        </p:txBody>
      </p:sp>
      <p:sp>
        <p:nvSpPr>
          <p:cNvPr id="4" name="Footer Placeholder 3">
            <a:extLst>
              <a:ext uri="{FF2B5EF4-FFF2-40B4-BE49-F238E27FC236}">
                <a16:creationId xmlns:a16="http://schemas.microsoft.com/office/drawing/2014/main" id="{928B3E97-BC92-4682-9352-1107B17DC7D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5F6D091-1392-4314-A9FF-8DE4AF6DFEC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427BEFE-3D86-4167-BFFA-1BD2627C0BF1}"/>
              </a:ext>
            </a:extLst>
          </p:cNvPr>
          <p:cNvSpPr>
            <a:spLocks noGrp="1"/>
          </p:cNvSpPr>
          <p:nvPr>
            <p:ph type="body" sz="quarter" idx="14"/>
          </p:nvPr>
        </p:nvSpPr>
        <p:spPr>
          <a:xfrm>
            <a:off x="6748681" y="729314"/>
            <a:ext cx="8875350" cy="6614461"/>
          </a:xfrm>
        </p:spPr>
        <p:txBody>
          <a:bodyPr/>
          <a:lstStyle/>
          <a:p>
            <a:r>
              <a:rPr lang="en-GB" dirty="0"/>
              <a:t>Q – if dismissal is automatically unfair under TUPE, who is liable?</a:t>
            </a:r>
          </a:p>
          <a:p>
            <a:pPr marL="342900" indent="-342900">
              <a:buFont typeface="Georgia" panose="02040502050405020303" pitchFamily="18" charset="0"/>
              <a:buChar char="─"/>
            </a:pPr>
            <a:r>
              <a:rPr lang="en-GB" dirty="0"/>
              <a:t>1) Pre-transfer dismissal by transferor = liability transfers to transferee</a:t>
            </a:r>
          </a:p>
          <a:p>
            <a:pPr marL="342900" indent="-342900">
              <a:buFont typeface="Georgia" panose="02040502050405020303" pitchFamily="18" charset="0"/>
              <a:buChar char="─"/>
            </a:pPr>
            <a:endParaRPr lang="en-GB" dirty="0"/>
          </a:p>
          <a:p>
            <a:pPr marL="342900" indent="-342900">
              <a:buFont typeface="Georgia" panose="02040502050405020303" pitchFamily="18" charset="0"/>
              <a:buChar char="─"/>
            </a:pPr>
            <a:r>
              <a:rPr lang="en-GB" dirty="0"/>
              <a:t>2) Pre-transfer resignation by employee in response to anticipated breach of contract or response to anticipated substantial changes to working conditions to their material detriment = </a:t>
            </a:r>
            <a:r>
              <a:rPr lang="en-GB" b="0" dirty="0"/>
              <a:t>automatically unfair (unless ETO reason)</a:t>
            </a:r>
            <a:r>
              <a:rPr lang="en-GB" dirty="0"/>
              <a:t> = </a:t>
            </a:r>
            <a:r>
              <a:rPr lang="en-GB" b="0" dirty="0"/>
              <a:t>liability transfers to transferee</a:t>
            </a:r>
          </a:p>
          <a:p>
            <a:r>
              <a:rPr lang="en-GB" dirty="0"/>
              <a:t>BUT – if employee resigns pre-transfer + objects to transfer = liability remains with transferor </a:t>
            </a:r>
          </a:p>
          <a:p>
            <a:pPr marL="342900" indent="-342900">
              <a:buFont typeface="Georgia" panose="02040502050405020303" pitchFamily="18" charset="0"/>
              <a:buChar char="─"/>
            </a:pPr>
            <a:r>
              <a:rPr lang="en-GB" dirty="0"/>
              <a:t>3) Pre-transfer dismissal by transferor for reason unconnected to transfer or ETO reason = liability remains with the transferor </a:t>
            </a:r>
            <a:r>
              <a:rPr lang="en-GB" b="0" dirty="0"/>
              <a:t>(</a:t>
            </a:r>
            <a:r>
              <a:rPr lang="en-GB" b="0" dirty="0" err="1"/>
              <a:t>e.g</a:t>
            </a:r>
            <a:r>
              <a:rPr lang="en-GB" b="0" dirty="0"/>
              <a:t> misconduct, capability, genuine redundancies based on transferor’s business needs)</a:t>
            </a:r>
            <a:endParaRPr lang="en-GB" dirty="0"/>
          </a:p>
          <a:p>
            <a:pPr marL="342900" indent="-342900">
              <a:buFont typeface="Georgia" panose="02040502050405020303" pitchFamily="18" charset="0"/>
              <a:buChar char="─"/>
            </a:pPr>
            <a:r>
              <a:rPr lang="en-GB" dirty="0"/>
              <a:t>4) Liability for any post-transfer dismissals always falls on transferee</a:t>
            </a:r>
            <a:endParaRPr lang="en-GB" b="0" dirty="0"/>
          </a:p>
        </p:txBody>
      </p:sp>
    </p:spTree>
    <p:extLst>
      <p:ext uri="{BB962C8B-B14F-4D97-AF65-F5344CB8AC3E}">
        <p14:creationId xmlns:p14="http://schemas.microsoft.com/office/powerpoint/2010/main" val="23578367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9E78-FA35-4DA2-B21A-0D1E5971D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EFB1D5-FC3A-4470-9BB7-35FAA66E45FD}"/>
              </a:ext>
            </a:extLst>
          </p:cNvPr>
          <p:cNvSpPr>
            <a:spLocks noGrp="1"/>
          </p:cNvSpPr>
          <p:nvPr>
            <p:ph idx="1"/>
          </p:nvPr>
        </p:nvSpPr>
        <p:spPr/>
        <p:txBody>
          <a:bodyPr/>
          <a:lstStyle/>
          <a:p>
            <a:r>
              <a:rPr lang="en-GB" b="1" dirty="0"/>
              <a:t>05	</a:t>
            </a:r>
          </a:p>
          <a:p>
            <a:r>
              <a:rPr lang="en-GB" b="1" dirty="0"/>
              <a:t>Automatic transfer principle – </a:t>
            </a:r>
          </a:p>
          <a:p>
            <a:endParaRPr lang="en-GB" b="1" dirty="0"/>
          </a:p>
          <a:p>
            <a:r>
              <a:rPr lang="en-GB" b="1" dirty="0"/>
              <a:t>Insolvent transferors</a:t>
            </a:r>
          </a:p>
          <a:p>
            <a:endParaRPr lang="en-GB" b="1" dirty="0"/>
          </a:p>
        </p:txBody>
      </p:sp>
      <p:sp>
        <p:nvSpPr>
          <p:cNvPr id="4" name="Footer Placeholder 3">
            <a:extLst>
              <a:ext uri="{FF2B5EF4-FFF2-40B4-BE49-F238E27FC236}">
                <a16:creationId xmlns:a16="http://schemas.microsoft.com/office/drawing/2014/main" id="{928B3E97-BC92-4682-9352-1107B17DC7D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5F6D091-1392-4314-A9FF-8DE4AF6DFEC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427BEFE-3D86-4167-BFFA-1BD2627C0BF1}"/>
              </a:ext>
            </a:extLst>
          </p:cNvPr>
          <p:cNvSpPr>
            <a:spLocks noGrp="1"/>
          </p:cNvSpPr>
          <p:nvPr>
            <p:ph type="body" sz="quarter" idx="14"/>
          </p:nvPr>
        </p:nvSpPr>
        <p:spPr>
          <a:xfrm>
            <a:off x="6838689" y="849448"/>
            <a:ext cx="9084934" cy="6614461"/>
          </a:xfrm>
        </p:spPr>
        <p:txBody>
          <a:bodyPr/>
          <a:lstStyle/>
          <a:p>
            <a:pPr marL="342900" indent="-342900">
              <a:buFont typeface="Arial" panose="020B0604020202020204" pitchFamily="34" charset="0"/>
              <a:buChar char="•"/>
            </a:pPr>
            <a:r>
              <a:rPr lang="en-GB" b="0" dirty="0"/>
              <a:t>Impact of insolvency of the employer on employee rights outside scope of training </a:t>
            </a:r>
          </a:p>
          <a:p>
            <a:pPr marL="342900" indent="-342900">
              <a:buFont typeface="Arial" panose="020B0604020202020204" pitchFamily="34" charset="0"/>
              <a:buChar char="•"/>
            </a:pPr>
            <a:r>
              <a:rPr lang="en-GB" b="0" dirty="0"/>
              <a:t>Certain TUPE protections of employees removed if the transferor is formally insolvent at the date of transfer</a:t>
            </a:r>
          </a:p>
          <a:p>
            <a:pPr marL="342900" indent="-342900">
              <a:buFont typeface="Arial" panose="020B0604020202020204" pitchFamily="34" charset="0"/>
              <a:buChar char="•"/>
            </a:pPr>
            <a:r>
              <a:rPr lang="en-GB" b="0" dirty="0"/>
              <a:t>If transferor is subject to </a:t>
            </a:r>
            <a:r>
              <a:rPr lang="en-GB" dirty="0"/>
              <a:t>administration proceedings</a:t>
            </a:r>
            <a:r>
              <a:rPr lang="en-GB" b="0" dirty="0"/>
              <a:t> at the point of transfer, the transferee is not liable for certain debts (if outstanding on transfer) – </a:t>
            </a:r>
            <a:r>
              <a:rPr lang="en-GB" dirty="0"/>
              <a:t>debts remain with transferor, and usually paid from the National Insurance Fund</a:t>
            </a:r>
          </a:p>
          <a:p>
            <a:pPr marL="342900" lvl="1" indent="-342900">
              <a:buFont typeface="Arial" panose="020B0604020202020204" pitchFamily="34" charset="0"/>
              <a:buChar char="•"/>
            </a:pPr>
            <a:r>
              <a:rPr lang="en-GB" dirty="0"/>
              <a:t>i.e.  </a:t>
            </a:r>
            <a:r>
              <a:rPr lang="en-GB" b="1" dirty="0"/>
              <a:t>arrears in pay up to 8 weeks, outstanding statutory notice pay, outstanding statutory holiday pay up to 6 weeks pay, statutory redundancy payments (all subject to cap of currently £538 per week)</a:t>
            </a:r>
          </a:p>
          <a:p>
            <a:pPr marL="342900" indent="-342900">
              <a:buFont typeface="Arial" panose="020B0604020202020204" pitchFamily="34" charset="0"/>
              <a:buChar char="•"/>
            </a:pPr>
            <a:r>
              <a:rPr lang="en-GB" b="0" dirty="0"/>
              <a:t>If transferor in formal administration:  terms can be amended (if agreed by employee representatives) if purpose is to ensure the survival of the business</a:t>
            </a:r>
          </a:p>
          <a:p>
            <a:pPr marL="342900" indent="-342900">
              <a:buFont typeface="Arial" panose="020B0604020202020204" pitchFamily="34" charset="0"/>
              <a:buChar char="•"/>
            </a:pPr>
            <a:r>
              <a:rPr lang="en-GB" b="0" dirty="0"/>
              <a:t>If transferor in terminal insolvency proceedings (e.g. liquidation): employees </a:t>
            </a:r>
            <a:r>
              <a:rPr lang="en-GB" dirty="0"/>
              <a:t>do not automatically transfer to transferee and dismissals due to transfer not automatically unfair</a:t>
            </a:r>
            <a:r>
              <a:rPr lang="en-GB" b="0" dirty="0"/>
              <a:t>  </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3414835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A8252-81B5-4D85-BAF5-7B308BCD213B}"/>
              </a:ext>
            </a:extLst>
          </p:cNvPr>
          <p:cNvSpPr>
            <a:spLocks noGrp="1"/>
          </p:cNvSpPr>
          <p:nvPr>
            <p:ph type="ctrTitle"/>
          </p:nvPr>
        </p:nvSpPr>
        <p:spPr>
          <a:xfrm>
            <a:off x="631257" y="2504877"/>
            <a:ext cx="10189073" cy="1606594"/>
          </a:xfrm>
        </p:spPr>
        <p:txBody>
          <a:bodyPr/>
          <a:lstStyle/>
          <a:p>
            <a:r>
              <a:rPr lang="en-GB" dirty="0"/>
              <a:t>Exercise 3 – who is liable?</a:t>
            </a:r>
          </a:p>
        </p:txBody>
      </p:sp>
    </p:spTree>
    <p:extLst>
      <p:ext uri="{BB962C8B-B14F-4D97-AF65-F5344CB8AC3E}">
        <p14:creationId xmlns:p14="http://schemas.microsoft.com/office/powerpoint/2010/main" val="1223615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510C0-3B91-48F2-8955-E8D99FDA51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54FB48-09CA-4923-82FD-8BDB5A7FEF11}"/>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62F512A1-170D-435B-9607-B88570E0631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A7B57E6-6EFC-4892-AA03-B7F920EFBF6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2800126-41AE-4294-8C5E-48437CC9427B}"/>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excludes the transfer of rights relating to occupational pension schemes, but:</a:t>
            </a:r>
          </a:p>
          <a:p>
            <a:pPr marL="342900" indent="-342900">
              <a:buFont typeface="Georgia" panose="02040502050405020303" pitchFamily="18" charset="0"/>
              <a:buChar char="─"/>
            </a:pPr>
            <a:r>
              <a:rPr lang="en-GB" b="0" dirty="0"/>
              <a:t>Separate pension regulations requires transferring employees with occupational pension scheme benefit entitlements with their former employer to be provided with a minimum level of pension provision by the new employer after the TUPE transfer</a:t>
            </a:r>
          </a:p>
          <a:p>
            <a:endParaRPr lang="en-GB" b="0" dirty="0"/>
          </a:p>
          <a:p>
            <a:pPr marL="342900" indent="-342900">
              <a:buFont typeface="Georgia" panose="02040502050405020303" pitchFamily="18" charset="0"/>
              <a:buChar char="─"/>
            </a:pPr>
            <a:r>
              <a:rPr lang="en-GB" b="0" dirty="0"/>
              <a:t>Occupational pension rights relating to early retirement unrelated to ill health and redundancy may also transfer with the employees </a:t>
            </a:r>
          </a:p>
        </p:txBody>
      </p:sp>
    </p:spTree>
    <p:extLst>
      <p:ext uri="{BB962C8B-B14F-4D97-AF65-F5344CB8AC3E}">
        <p14:creationId xmlns:p14="http://schemas.microsoft.com/office/powerpoint/2010/main" val="4180718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00C5A-D69D-4512-80C2-E8DA98D091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BCE151-432D-4C61-BD3C-3679DFC8C525}"/>
              </a:ext>
            </a:extLst>
          </p:cNvPr>
          <p:cNvSpPr>
            <a:spLocks noGrp="1"/>
          </p:cNvSpPr>
          <p:nvPr>
            <p:ph idx="1"/>
          </p:nvPr>
        </p:nvSpPr>
        <p:spPr/>
        <p:txBody>
          <a:bodyPr/>
          <a:lstStyle/>
          <a:p>
            <a:r>
              <a:rPr lang="en-GB" b="1" dirty="0"/>
              <a:t>06</a:t>
            </a:r>
          </a:p>
          <a:p>
            <a:r>
              <a:rPr lang="en-GB" b="1" dirty="0"/>
              <a:t>Pension rights</a:t>
            </a:r>
          </a:p>
          <a:p>
            <a:endParaRPr lang="en-GB" dirty="0"/>
          </a:p>
        </p:txBody>
      </p:sp>
      <p:sp>
        <p:nvSpPr>
          <p:cNvPr id="4" name="Footer Placeholder 3">
            <a:extLst>
              <a:ext uri="{FF2B5EF4-FFF2-40B4-BE49-F238E27FC236}">
                <a16:creationId xmlns:a16="http://schemas.microsoft.com/office/drawing/2014/main" id="{E8F88A36-FCC7-4D9C-9CEE-87CB2A76A73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07DFC77-B816-4315-8501-5F5035586C4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BFE4ACB-32FA-4A72-9D15-7E774B78F72B}"/>
              </a:ext>
            </a:extLst>
          </p:cNvPr>
          <p:cNvSpPr>
            <a:spLocks noGrp="1"/>
          </p:cNvSpPr>
          <p:nvPr>
            <p:ph type="body" sz="quarter" idx="14"/>
          </p:nvPr>
        </p:nvSpPr>
        <p:spPr>
          <a:xfrm>
            <a:off x="8128794" y="1841863"/>
            <a:ext cx="7516019" cy="5673034"/>
          </a:xfrm>
        </p:spPr>
        <p:txBody>
          <a:bodyPr/>
          <a:lstStyle/>
          <a:p>
            <a:r>
              <a:rPr lang="en-GB" b="0" dirty="0"/>
              <a:t>Transferees are obliged to provide pension benefits for transferring employees where the following conditions are satisfied:</a:t>
            </a:r>
          </a:p>
          <a:p>
            <a:pPr marL="342900" indent="-342900">
              <a:buFont typeface="Georgia" panose="02040502050405020303" pitchFamily="18" charset="0"/>
              <a:buChar char="─"/>
            </a:pPr>
            <a:r>
              <a:rPr lang="en-GB" b="0" dirty="0"/>
              <a:t>There is a TUPE transfer.</a:t>
            </a:r>
          </a:p>
          <a:p>
            <a:pPr marL="342900" indent="-342900">
              <a:buFont typeface="Georgia" panose="02040502050405020303" pitchFamily="18" charset="0"/>
              <a:buChar char="─"/>
            </a:pPr>
            <a:r>
              <a:rPr lang="en-GB" b="0" dirty="0"/>
              <a:t>By virtue of the transfer the employee ceases to be employed by the transferor and becomes employed by the transferee.</a:t>
            </a:r>
          </a:p>
          <a:p>
            <a:pPr marL="342900" indent="-342900">
              <a:buFont typeface="Georgia" panose="02040502050405020303" pitchFamily="18" charset="0"/>
              <a:buChar char="─"/>
            </a:pPr>
            <a:r>
              <a:rPr lang="en-GB" b="0" dirty="0"/>
              <a:t>Immediately before the transfer there is an occupational pension scheme in relation to which the transferor is the employer and the employee is:</a:t>
            </a:r>
          </a:p>
          <a:p>
            <a:pPr marL="342900" indent="-342900">
              <a:buFont typeface="Georgia" panose="02040502050405020303" pitchFamily="18" charset="0"/>
              <a:buChar char="─"/>
            </a:pPr>
            <a:r>
              <a:rPr lang="en-GB" b="0" dirty="0"/>
              <a:t>An active member of the scheme; or</a:t>
            </a:r>
          </a:p>
          <a:p>
            <a:pPr marL="342900" indent="-342900">
              <a:buFont typeface="Georgia" panose="02040502050405020303" pitchFamily="18" charset="0"/>
              <a:buChar char="─"/>
            </a:pPr>
            <a:r>
              <a:rPr lang="en-GB" b="0" dirty="0"/>
              <a:t>Eligible to be such a member; or</a:t>
            </a:r>
          </a:p>
          <a:p>
            <a:pPr marL="342900" indent="-342900">
              <a:buFont typeface="Georgia" panose="02040502050405020303" pitchFamily="18" charset="0"/>
              <a:buChar char="─"/>
            </a:pPr>
            <a:r>
              <a:rPr lang="en-GB" b="0" dirty="0"/>
              <a:t>In a probationary period to become eligible to be a member.</a:t>
            </a:r>
          </a:p>
        </p:txBody>
      </p:sp>
    </p:spTree>
    <p:extLst>
      <p:ext uri="{BB962C8B-B14F-4D97-AF65-F5344CB8AC3E}">
        <p14:creationId xmlns:p14="http://schemas.microsoft.com/office/powerpoint/2010/main" val="2268953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24363-515E-4978-8545-264502847E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8C7B96-D809-4F11-BC9D-C227177AD3A7}"/>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551A87A7-931D-4A52-9C4B-BB70BEA8E53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376E116-F0C7-4439-8F15-DE9F8B5C74A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A160F53-A37E-4D15-98F2-1E0F33450658}"/>
              </a:ext>
            </a:extLst>
          </p:cNvPr>
          <p:cNvSpPr>
            <a:spLocks noGrp="1"/>
          </p:cNvSpPr>
          <p:nvPr>
            <p:ph type="body" sz="quarter" idx="14"/>
          </p:nvPr>
        </p:nvSpPr>
        <p:spPr>
          <a:xfrm>
            <a:off x="6960477" y="729314"/>
            <a:ext cx="8871618" cy="5543550"/>
          </a:xfrm>
        </p:spPr>
        <p:txBody>
          <a:bodyPr/>
          <a:lstStyle/>
          <a:p>
            <a:pPr marL="342900" indent="-342900">
              <a:buFont typeface="Georgia" panose="02040502050405020303" pitchFamily="18" charset="0"/>
              <a:buChar char="─"/>
            </a:pPr>
            <a:r>
              <a:rPr lang="en-GB" b="0" dirty="0"/>
              <a:t>Where the transferor's scheme is a </a:t>
            </a:r>
            <a:r>
              <a:rPr lang="en-GB" dirty="0"/>
              <a:t>defined benefit scheme</a:t>
            </a:r>
            <a:r>
              <a:rPr lang="en-GB" b="0" dirty="0"/>
              <a:t>, the transferring employees automatically qualifies for protection.</a:t>
            </a:r>
          </a:p>
          <a:p>
            <a:pPr marL="342900" indent="-342900">
              <a:buFont typeface="Georgia" panose="02040502050405020303" pitchFamily="18" charset="0"/>
              <a:buChar char="─"/>
            </a:pPr>
            <a:r>
              <a:rPr lang="en-GB" b="0" dirty="0"/>
              <a:t>If transferor's scheme is a </a:t>
            </a:r>
            <a:r>
              <a:rPr lang="en-GB" dirty="0"/>
              <a:t>money purchase/defined contribution scheme</a:t>
            </a:r>
            <a:r>
              <a:rPr lang="en-GB" b="0" dirty="0"/>
              <a:t>, the transferring employee qualifies for protection only if the transferor was required to make employer contributions or, if there was no such requirement, at least one such contribution was actually made by the transferor</a:t>
            </a:r>
          </a:p>
          <a:p>
            <a:pPr marL="342900" indent="-342900">
              <a:buFont typeface="Georgia" panose="02040502050405020303" pitchFamily="18" charset="0"/>
              <a:buChar char="─"/>
            </a:pPr>
            <a:r>
              <a:rPr lang="en-GB" b="0" dirty="0"/>
              <a:t>Where an employee qualifies for protection, it becomes a term of their contract with the new employer that the employee will be offered access to a DB, DC or stakeholder scheme that meets the prescribed minimum standards.</a:t>
            </a:r>
          </a:p>
          <a:p>
            <a:pPr marL="342900" indent="-342900">
              <a:buFont typeface="Georgia" panose="02040502050405020303" pitchFamily="18" charset="0"/>
              <a:buChar char="─"/>
            </a:pPr>
            <a:r>
              <a:rPr lang="en-GB" b="0" dirty="0"/>
              <a:t>The new employer may decide which minimum arrangement to offer the new employees, or enable the employees to join its own scheme if it meets or exceeds those minimum standards.</a:t>
            </a:r>
          </a:p>
          <a:p>
            <a:pPr marL="342900" indent="-342900">
              <a:buFont typeface="Georgia" panose="02040502050405020303" pitchFamily="18" charset="0"/>
              <a:buChar char="─"/>
            </a:pPr>
            <a:r>
              <a:rPr lang="en-GB" dirty="0"/>
              <a:t>If transferor pays into an employee’s own stakeholder/personal pension scheme as a term of contract – transferee must continue to pay into scheme at same rate</a:t>
            </a:r>
            <a:r>
              <a:rPr lang="en-GB" b="0" dirty="0"/>
              <a:t> </a:t>
            </a:r>
          </a:p>
        </p:txBody>
      </p:sp>
    </p:spTree>
    <p:extLst>
      <p:ext uri="{BB962C8B-B14F-4D97-AF65-F5344CB8AC3E}">
        <p14:creationId xmlns:p14="http://schemas.microsoft.com/office/powerpoint/2010/main" val="36772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E115-FCC1-4DD1-8BAE-627E3D65C2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4EECFD-E375-4A9F-890E-6BC251D5B1D8}"/>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1D2EE076-71F5-4ECC-B2EE-181A9E1DDB2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B6A783D-85F5-47F7-B2F9-328AE423A8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14491AA-0C32-400C-9B0F-B89CD063CF9E}"/>
              </a:ext>
            </a:extLst>
          </p:cNvPr>
          <p:cNvSpPr>
            <a:spLocks noGrp="1"/>
          </p:cNvSpPr>
          <p:nvPr>
            <p:ph type="body" sz="quarter" idx="14"/>
          </p:nvPr>
        </p:nvSpPr>
        <p:spPr>
          <a:xfrm>
            <a:off x="7105950" y="1097642"/>
            <a:ext cx="8516649" cy="5543550"/>
          </a:xfrm>
        </p:spPr>
        <p:txBody>
          <a:bodyPr/>
          <a:lstStyle/>
          <a:p>
            <a:pPr marL="342900" indent="-342900">
              <a:buFont typeface="Georgia" panose="02040502050405020303" pitchFamily="18" charset="0"/>
              <a:buChar char="─"/>
            </a:pPr>
            <a:r>
              <a:rPr lang="en-GB" b="0" dirty="0"/>
              <a:t>Transferring employees' accrued rights in the seller's occupational pension scheme will be preserved. </a:t>
            </a:r>
          </a:p>
          <a:p>
            <a:pPr marL="342900" indent="-342900">
              <a:buFont typeface="Georgia" panose="02040502050405020303" pitchFamily="18" charset="0"/>
              <a:buChar char="─"/>
            </a:pPr>
            <a:r>
              <a:rPr lang="en-GB" b="0" dirty="0"/>
              <a:t>It may be possible for the accrued pension entitlements in the seller's scheme to be transferred to the new pension arrangement.</a:t>
            </a:r>
          </a:p>
          <a:p>
            <a:pPr marL="342900" indent="-342900">
              <a:buFont typeface="Georgia" panose="02040502050405020303" pitchFamily="18" charset="0"/>
              <a:buChar char="─"/>
            </a:pPr>
            <a:r>
              <a:rPr lang="en-GB" b="0" dirty="0"/>
              <a:t>Death benefit only arrangements and personal pension schemes = not “occupational pensions”, </a:t>
            </a:r>
            <a:r>
              <a:rPr lang="en-GB" dirty="0"/>
              <a:t>therefore will transfer with the transferring employees</a:t>
            </a:r>
            <a:endParaRPr lang="en-GB" b="0" dirty="0"/>
          </a:p>
          <a:p>
            <a:pPr marL="342900" indent="-342900">
              <a:buFont typeface="Georgia" panose="02040502050405020303" pitchFamily="18" charset="0"/>
              <a:buChar char="─"/>
            </a:pPr>
            <a:r>
              <a:rPr lang="en-GB" b="0" dirty="0"/>
              <a:t>Even where the seller's scheme was a Defined Benefit pension scheme, the buyer is not required to offer the employees membership of a DB arrangement = </a:t>
            </a:r>
            <a:r>
              <a:rPr lang="en-GB" dirty="0"/>
              <a:t>as a minimum can offer basic stakeholder pension scheme with employer matching employee contributions up to 6%</a:t>
            </a:r>
          </a:p>
          <a:p>
            <a:pPr marL="342900" indent="-342900">
              <a:buFont typeface="Georgia" panose="02040502050405020303" pitchFamily="18" charset="0"/>
              <a:buChar char="─"/>
            </a:pPr>
            <a:r>
              <a:rPr lang="en-GB" dirty="0"/>
              <a:t>If public sector outsourcing to private sector – transferee usually required by outsourcing body to continue public sector pension (e.g. LGPS, NHSPS, CSPS)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9266269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E115-FCC1-4DD1-8BAE-627E3D65C2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4EECFD-E375-4A9F-890E-6BC251D5B1D8}"/>
              </a:ext>
            </a:extLst>
          </p:cNvPr>
          <p:cNvSpPr>
            <a:spLocks noGrp="1"/>
          </p:cNvSpPr>
          <p:nvPr>
            <p:ph idx="1"/>
          </p:nvPr>
        </p:nvSpPr>
        <p:spPr/>
        <p:txBody>
          <a:bodyPr/>
          <a:lstStyle/>
          <a:p>
            <a:r>
              <a:rPr lang="en-GB" b="1" dirty="0"/>
              <a:t>Next Week</a:t>
            </a:r>
          </a:p>
        </p:txBody>
      </p:sp>
      <p:sp>
        <p:nvSpPr>
          <p:cNvPr id="4" name="Footer Placeholder 3">
            <a:extLst>
              <a:ext uri="{FF2B5EF4-FFF2-40B4-BE49-F238E27FC236}">
                <a16:creationId xmlns:a16="http://schemas.microsoft.com/office/drawing/2014/main" id="{1D2EE076-71F5-4ECC-B2EE-181A9E1DDB2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B6A783D-85F5-47F7-B2F9-328AE423A8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14491AA-0C32-400C-9B0F-B89CD063CF9E}"/>
              </a:ext>
            </a:extLst>
          </p:cNvPr>
          <p:cNvSpPr>
            <a:spLocks noGrp="1"/>
          </p:cNvSpPr>
          <p:nvPr>
            <p:ph type="body" sz="quarter" idx="14"/>
          </p:nvPr>
        </p:nvSpPr>
        <p:spPr>
          <a:xfrm>
            <a:off x="7092887" y="1097642"/>
            <a:ext cx="8516649" cy="5543550"/>
          </a:xfrm>
        </p:spPr>
        <p:txBody>
          <a:bodyPr/>
          <a:lstStyle/>
          <a:p>
            <a:pPr marL="342900" indent="-342900">
              <a:buFont typeface="Georgia" panose="02040502050405020303" pitchFamily="18" charset="0"/>
              <a:buChar char="─"/>
            </a:pPr>
            <a:r>
              <a:rPr lang="en-GB" b="0" dirty="0"/>
              <a:t>Will cover part 2 of TUPE</a:t>
            </a:r>
          </a:p>
          <a:p>
            <a:pPr marL="342900" indent="-342900">
              <a:buFont typeface="Georgia" panose="02040502050405020303" pitchFamily="18" charset="0"/>
              <a:buChar char="─"/>
            </a:pPr>
            <a:r>
              <a:rPr lang="en-GB" b="0" dirty="0"/>
              <a:t>Informing and consultation requirements prior to transfer</a:t>
            </a:r>
          </a:p>
          <a:p>
            <a:pPr marL="342900" indent="-342900">
              <a:buFont typeface="Georgia" panose="02040502050405020303" pitchFamily="18" charset="0"/>
              <a:buChar char="─"/>
            </a:pPr>
            <a:r>
              <a:rPr lang="en-GB" b="0" dirty="0"/>
              <a:t>Election of employee representatives</a:t>
            </a:r>
          </a:p>
          <a:p>
            <a:pPr marL="342900" indent="-342900">
              <a:buFont typeface="Georgia" panose="02040502050405020303" pitchFamily="18" charset="0"/>
              <a:buChar char="─"/>
            </a:pPr>
            <a:r>
              <a:rPr lang="en-GB" b="0" dirty="0"/>
              <a:t>Provision of “employee liability information” to prospective transferee</a:t>
            </a:r>
          </a:p>
          <a:p>
            <a:pPr marL="342900" indent="-342900">
              <a:buFont typeface="Georgia" panose="02040502050405020303" pitchFamily="18" charset="0"/>
              <a:buChar char="─"/>
            </a:pPr>
            <a:r>
              <a:rPr lang="en-GB" b="0" dirty="0"/>
              <a:t>TUPE indemnities in sale agreements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8834190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58577"/>
            <a:ext cx="10383945" cy="4819781"/>
          </a:xfrm>
        </p:spPr>
        <p:txBody>
          <a:bodyPr/>
          <a:lstStyle/>
          <a:p>
            <a:r>
              <a:rPr lang="en-GB" dirty="0"/>
              <a:t>Thank you</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
</file>

<file path=customXml/item2.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807B-BC11-4C0C-85DD-CD09EF3F10D5}">
  <ds:schemaRefs>
    <ds:schemaRef ds:uri="http://www.imanage.com/work/xmlschema"/>
  </ds:schemaRefs>
</ds:datastoreItem>
</file>

<file path=customXml/itemProps2.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4.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1476</TotalTime>
  <Words>3212</Words>
  <Application>Microsoft Office PowerPoint</Application>
  <PresentationFormat>Custom</PresentationFormat>
  <Paragraphs>376</Paragraphs>
  <Slides>35</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.AppleSystemUIFont</vt:lpstr>
      <vt:lpstr>Arial</vt:lpstr>
      <vt:lpstr>Calibri</vt:lpstr>
      <vt:lpstr>Georgia</vt:lpstr>
      <vt:lpstr>Office Theme</vt:lpstr>
      <vt:lpstr>Employment Law MA/PGDip in HRM - Level 7</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 1 – TUPE or not TUPE? </vt:lpstr>
      <vt:lpstr>PowerPoint Presentation</vt:lpstr>
      <vt:lpstr>PowerPoint Presentation</vt:lpstr>
      <vt:lpstr>PowerPoint Presentation</vt:lpstr>
      <vt:lpstr>PowerPoint Presentation</vt:lpstr>
      <vt:lpstr>PowerPoint Presentation</vt:lpstr>
      <vt:lpstr>Exercise 2 – who transfers?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 3 – who is liable?</vt:lpstr>
      <vt:lpstr>PowerPoint Presentation</vt:lpstr>
      <vt:lpstr>PowerPoint Presentation</vt:lpstr>
      <vt:lpstr>PowerPoint Presentation</vt:lpstr>
      <vt:lpstr>PowerPoint Presentation</vt:lpstr>
      <vt:lpstr>PowerPoint Presentation</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Julie Thomas</cp:lastModifiedBy>
  <cp:revision>55</cp:revision>
  <cp:lastPrinted>2018-02-15T23:48:39Z</cp:lastPrinted>
  <dcterms:created xsi:type="dcterms:W3CDTF">2019-12-31T10:44:14Z</dcterms:created>
  <dcterms:modified xsi:type="dcterms:W3CDTF">2021-01-19T15:07:23Z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