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1"/>
  </p:sldMasterIdLst>
  <p:notesMasterIdLst>
    <p:notesMasterId r:id="rId10"/>
  </p:notesMasterIdLst>
  <p:sldIdLst>
    <p:sldId id="256" r:id="rId2"/>
    <p:sldId id="261" r:id="rId3"/>
    <p:sldId id="259" r:id="rId4"/>
    <p:sldId id="263" r:id="rId5"/>
    <p:sldId id="265" r:id="rId6"/>
    <p:sldId id="268" r:id="rId7"/>
    <p:sldId id="262" r:id="rId8"/>
    <p:sldId id="26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521B31-8B48-4D39-B40D-4707431D4206}" v="9" dt="2025-06-18T17:36:43.264"/>
    <p1510:client id="{94889FC7-982F-4ED3-9674-B3BBF4769CA7}" v="11" dt="2025-06-19T10:35:17.4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04" autoAdjust="0"/>
  </p:normalViewPr>
  <p:slideViewPr>
    <p:cSldViewPr snapToGrid="0">
      <p:cViewPr varScale="1">
        <p:scale>
          <a:sx n="112" d="100"/>
          <a:sy n="112" d="100"/>
        </p:scale>
        <p:origin x="55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nan Alsoul (2437246)" userId="102d5294-b3d1-4c33-9fd9-88bc94ab1dc5" providerId="ADAL" clId="{70B33D07-0D4B-447C-80C7-78284D8CDCF0}"/>
    <pc:docChg chg="modSld">
      <pc:chgData name="Adnan Alsoul (2437246)" userId="102d5294-b3d1-4c33-9fd9-88bc94ab1dc5" providerId="ADAL" clId="{70B33D07-0D4B-447C-80C7-78284D8CDCF0}" dt="2025-06-19T11:17:50.758" v="1" actId="14100"/>
      <pc:docMkLst>
        <pc:docMk/>
      </pc:docMkLst>
      <pc:sldChg chg="modSp mod">
        <pc:chgData name="Adnan Alsoul (2437246)" userId="102d5294-b3d1-4c33-9fd9-88bc94ab1dc5" providerId="ADAL" clId="{70B33D07-0D4B-447C-80C7-78284D8CDCF0}" dt="2025-06-19T11:17:50.758" v="1" actId="14100"/>
        <pc:sldMkLst>
          <pc:docMk/>
          <pc:sldMk cId="2656571711" sldId="256"/>
        </pc:sldMkLst>
        <pc:spChg chg="mod">
          <ac:chgData name="Adnan Alsoul (2437246)" userId="102d5294-b3d1-4c33-9fd9-88bc94ab1dc5" providerId="ADAL" clId="{70B33D07-0D4B-447C-80C7-78284D8CDCF0}" dt="2025-06-19T11:17:50.758" v="1" actId="14100"/>
          <ac:spMkLst>
            <pc:docMk/>
            <pc:sldMk cId="2656571711" sldId="256"/>
            <ac:spMk id="9" creationId="{00000000-0000-0000-0000-000000000000}"/>
          </ac:spMkLst>
        </pc:spChg>
      </pc:sldChg>
    </pc:docChg>
  </pc:docChgLst>
  <pc:docChgLst>
    <pc:chgData name="Adnan Alsoul (2437246)" userId="102d5294-b3d1-4c33-9fd9-88bc94ab1dc5" providerId="ADAL" clId="{6D521B31-8B48-4D39-B40D-4707431D4206}"/>
    <pc:docChg chg="custSel modSld">
      <pc:chgData name="Adnan Alsoul (2437246)" userId="102d5294-b3d1-4c33-9fd9-88bc94ab1dc5" providerId="ADAL" clId="{6D521B31-8B48-4D39-B40D-4707431D4206}" dt="2025-06-18T17:36:43.264" v="16" actId="14100"/>
      <pc:docMkLst>
        <pc:docMk/>
      </pc:docMkLst>
      <pc:sldChg chg="addSp delSp modSp mod">
        <pc:chgData name="Adnan Alsoul (2437246)" userId="102d5294-b3d1-4c33-9fd9-88bc94ab1dc5" providerId="ADAL" clId="{6D521B31-8B48-4D39-B40D-4707431D4206}" dt="2025-06-18T17:36:43.264" v="16" actId="14100"/>
        <pc:sldMkLst>
          <pc:docMk/>
          <pc:sldMk cId="2286604086" sldId="260"/>
        </pc:sldMkLst>
        <pc:spChg chg="add mod">
          <ac:chgData name="Adnan Alsoul (2437246)" userId="102d5294-b3d1-4c33-9fd9-88bc94ab1dc5" providerId="ADAL" clId="{6D521B31-8B48-4D39-B40D-4707431D4206}" dt="2025-06-18T17:36:33.288" v="14" actId="14100"/>
          <ac:spMkLst>
            <pc:docMk/>
            <pc:sldMk cId="2286604086" sldId="260"/>
            <ac:spMk id="2" creationId="{6FBEF799-98CF-F01B-4413-D27F7478848E}"/>
          </ac:spMkLst>
        </pc:spChg>
        <pc:spChg chg="del mod">
          <ac:chgData name="Adnan Alsoul (2437246)" userId="102d5294-b3d1-4c33-9fd9-88bc94ab1dc5" providerId="ADAL" clId="{6D521B31-8B48-4D39-B40D-4707431D4206}" dt="2025-06-18T17:35:32.942" v="2" actId="21"/>
          <ac:spMkLst>
            <pc:docMk/>
            <pc:sldMk cId="2286604086" sldId="260"/>
            <ac:spMk id="9" creationId="{00000000-0000-0000-0000-000000000000}"/>
          </ac:spMkLst>
        </pc:spChg>
        <pc:picChg chg="mod">
          <ac:chgData name="Adnan Alsoul (2437246)" userId="102d5294-b3d1-4c33-9fd9-88bc94ab1dc5" providerId="ADAL" clId="{6D521B31-8B48-4D39-B40D-4707431D4206}" dt="2025-06-18T17:36:43.264" v="16" actId="14100"/>
          <ac:picMkLst>
            <pc:docMk/>
            <pc:sldMk cId="2286604086" sldId="260"/>
            <ac:picMk id="1027" creationId="{00000000-0000-0000-0000-000000000000}"/>
          </ac:picMkLst>
        </pc:picChg>
      </pc:sldChg>
    </pc:docChg>
  </pc:docChgLst>
  <pc:docChgLst>
    <pc:chgData name="Adnan Alsoul (2437246)" userId="102d5294-b3d1-4c33-9fd9-88bc94ab1dc5" providerId="ADAL" clId="{94889FC7-982F-4ED3-9674-B3BBF4769CA7}"/>
    <pc:docChg chg="addSld modSld">
      <pc:chgData name="Adnan Alsoul (2437246)" userId="102d5294-b3d1-4c33-9fd9-88bc94ab1dc5" providerId="ADAL" clId="{94889FC7-982F-4ED3-9674-B3BBF4769CA7}" dt="2025-06-19T10:35:17.469" v="5" actId="14100"/>
      <pc:docMkLst>
        <pc:docMk/>
      </pc:docMkLst>
      <pc:sldChg chg="modSp add">
        <pc:chgData name="Adnan Alsoul (2437246)" userId="102d5294-b3d1-4c33-9fd9-88bc94ab1dc5" providerId="ADAL" clId="{94889FC7-982F-4ED3-9674-B3BBF4769CA7}" dt="2025-06-19T10:35:17.469" v="5" actId="14100"/>
        <pc:sldMkLst>
          <pc:docMk/>
          <pc:sldMk cId="2656571711" sldId="256"/>
        </pc:sldMkLst>
        <pc:picChg chg="mod">
          <ac:chgData name="Adnan Alsoul (2437246)" userId="102d5294-b3d1-4c33-9fd9-88bc94ab1dc5" providerId="ADAL" clId="{94889FC7-982F-4ED3-9674-B3BBF4769CA7}" dt="2025-06-19T10:35:17.469" v="5" actId="14100"/>
          <ac:picMkLst>
            <pc:docMk/>
            <pc:sldMk cId="2656571711" sldId="256"/>
            <ac:picMk id="1027" creationId="{00000000-0000-0000-0000-000000000000}"/>
          </ac:picMkLst>
        </pc:picChg>
      </pc:sldChg>
      <pc:sldChg chg="delSp">
        <pc:chgData name="Adnan Alsoul (2437246)" userId="102d5294-b3d1-4c33-9fd9-88bc94ab1dc5" providerId="ADAL" clId="{94889FC7-982F-4ED3-9674-B3BBF4769CA7}" dt="2025-06-19T10:34:38.004" v="0" actId="478"/>
        <pc:sldMkLst>
          <pc:docMk/>
          <pc:sldMk cId="2286604086" sldId="260"/>
        </pc:sldMkLst>
        <pc:picChg chg="del">
          <ac:chgData name="Adnan Alsoul (2437246)" userId="102d5294-b3d1-4c33-9fd9-88bc94ab1dc5" providerId="ADAL" clId="{94889FC7-982F-4ED3-9674-B3BBF4769CA7}" dt="2025-06-19T10:34:38.004" v="0" actId="478"/>
          <ac:picMkLst>
            <pc:docMk/>
            <pc:sldMk cId="2286604086" sldId="260"/>
            <ac:picMk id="1027"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8E0848-513E-482C-8D0D-44D1D8B9B8D8}" type="datetimeFigureOut">
              <a:rPr lang="en-GB" smtClean="0"/>
              <a:t>19/06/2025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FE1E4E-E4B5-4D11-BFDD-D29EB1628F94}" type="slidenum">
              <a:rPr lang="en-GB" smtClean="0"/>
              <a:t>‹#›</a:t>
            </a:fld>
            <a:endParaRPr lang="en-GB"/>
          </a:p>
        </p:txBody>
      </p:sp>
    </p:spTree>
    <p:extLst>
      <p:ext uri="{BB962C8B-B14F-4D97-AF65-F5344CB8AC3E}">
        <p14:creationId xmlns:p14="http://schemas.microsoft.com/office/powerpoint/2010/main" val="20608318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Time management is crucial for student success. At university, students face more independence and responsibility, so managing time wisely helps balance assignments, deadlines, and personal life (</a:t>
            </a:r>
            <a:r>
              <a:rPr lang="en-US" dirty="0" err="1"/>
              <a:t>Wolters</a:t>
            </a:r>
            <a:r>
              <a:rPr lang="en-US" dirty="0"/>
              <a:t> and Brady, 2021). When time is well structured, students experience better academic results and reduced anxiety (Wilson, Joiner and </a:t>
            </a:r>
            <a:r>
              <a:rPr lang="en-US" dirty="0" err="1"/>
              <a:t>Abbasi</a:t>
            </a:r>
            <a:r>
              <a:rPr lang="en-US" dirty="0"/>
              <a:t>, 2021). From my own experience, I used to feel overwhelmed during exam periods. But once I started planning my study time in advance, I felt more in control. This also gave me time to relax, which made studying less stressful. Time management truly helps build academic confidence and control over workload.</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7B5796D-D8EF-4055-850F-83DD1DE5E722}"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2125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Many students struggle with distractions and poor habits. Social media platforms like </a:t>
            </a:r>
            <a:r>
              <a:rPr lang="en-US" dirty="0" err="1"/>
              <a:t>TikTok</a:t>
            </a:r>
            <a:r>
              <a:rPr lang="en-US" dirty="0"/>
              <a:t> and </a:t>
            </a:r>
            <a:r>
              <a:rPr lang="en-US" dirty="0" err="1"/>
              <a:t>Instagram</a:t>
            </a:r>
            <a:r>
              <a:rPr lang="en-US" dirty="0"/>
              <a:t> often take up study time, breaking focus and reducing productivity (Wilson, Joiner and </a:t>
            </a:r>
            <a:r>
              <a:rPr lang="en-US" dirty="0" err="1"/>
              <a:t>Abbasi</a:t>
            </a:r>
            <a:r>
              <a:rPr lang="en-US" dirty="0"/>
              <a:t>, 2021). Another common challenge is procrastination—putting off work until the last minute, which results in stress and poor-quality outcomes (</a:t>
            </a:r>
            <a:r>
              <a:rPr lang="en-US" dirty="0" err="1"/>
              <a:t>Tsitsia</a:t>
            </a:r>
            <a:r>
              <a:rPr lang="en-US" dirty="0"/>
              <a:t> et al., 2021). Personally, I noticed how much time I lost by constantly checking my phone. Once I limited screen time during study hours, I became more productive and submitted better-quality work. Identifying these challenges is the first step in improving how we use our time as students.</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7B5796D-D8EF-4055-850F-83DD1DE5E722}"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51924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Technology can help students develop better time management habits. Google Calendar and similar tools make it easier to </a:t>
            </a:r>
            <a:r>
              <a:rPr lang="en-US" dirty="0" err="1"/>
              <a:t>organise</a:t>
            </a:r>
            <a:r>
              <a:rPr lang="en-US" dirty="0"/>
              <a:t> tasks, track due dates, and plan study sessions across the week (</a:t>
            </a:r>
            <a:r>
              <a:rPr lang="en-US" dirty="0" err="1"/>
              <a:t>Calonia</a:t>
            </a:r>
            <a:r>
              <a:rPr lang="en-US" dirty="0"/>
              <a:t> et al., 2023). Focus apps like Forest and </a:t>
            </a:r>
            <a:r>
              <a:rPr lang="en-US" dirty="0" err="1"/>
              <a:t>Pomofocus</a:t>
            </a:r>
            <a:r>
              <a:rPr lang="en-US" dirty="0"/>
              <a:t> also support productivity by blocking distractions and helping maintain concentration. These tools provide structure and reduce the risk of missing tasks or cramming at the last minute. Personally, using Google Calendar to map out my week helped me </a:t>
            </a:r>
            <a:r>
              <a:rPr lang="en-US" dirty="0" err="1"/>
              <a:t>prioritise</a:t>
            </a:r>
            <a:r>
              <a:rPr lang="en-US" dirty="0"/>
              <a:t> better. Digital reminders reduced the chances of forgetting deadlines or appointments. These tools have made my study routine more reliable.</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7B5796D-D8EF-4055-850F-83DD1DE5E722}"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297585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Time management is not something we’re born with—it’s a skill that improves with use (Gallagher, 2016). Students who actively plan their time experience lower stress and higher academic success (</a:t>
            </a:r>
            <a:r>
              <a:rPr lang="en-US" dirty="0" err="1"/>
              <a:t>Wolters</a:t>
            </a:r>
            <a:r>
              <a:rPr lang="en-US" dirty="0"/>
              <a:t> and Brady, 2021). Digital tools, effective strategies like </a:t>
            </a:r>
            <a:r>
              <a:rPr lang="en-US" dirty="0" err="1"/>
              <a:t>Pomodoro</a:t>
            </a:r>
            <a:r>
              <a:rPr lang="en-US" dirty="0"/>
              <a:t>, and awareness of distractions are all helpful. Reflecting on my own learning, I now enjoy my studies more because I feel more in control of my time. I’ve </a:t>
            </a:r>
            <a:r>
              <a:rPr lang="en-US" dirty="0" err="1"/>
              <a:t>realised</a:t>
            </a:r>
            <a:r>
              <a:rPr lang="en-US" dirty="0"/>
              <a:t> that managing time well doesn’t mean doing more, but doing what matters most. These habits are useful not only for education but also for future careers and daily life.</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7B5796D-D8EF-4055-850F-83DD1DE5E722}"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913619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Several evidence-based strategies can improve student time management. The </a:t>
            </a:r>
            <a:r>
              <a:rPr lang="en-US" dirty="0" err="1"/>
              <a:t>Pomodoro</a:t>
            </a:r>
            <a:r>
              <a:rPr lang="en-US" dirty="0"/>
              <a:t> Technique breaks study time into 25-minute focus blocks with 5-minute breaks, improving energy and attention span (</a:t>
            </a:r>
            <a:r>
              <a:rPr lang="en-US" dirty="0" err="1"/>
              <a:t>Tabuenca</a:t>
            </a:r>
            <a:r>
              <a:rPr lang="en-US" dirty="0"/>
              <a:t>, </a:t>
            </a:r>
            <a:r>
              <a:rPr lang="en-US" dirty="0" err="1"/>
              <a:t>Greller</a:t>
            </a:r>
            <a:r>
              <a:rPr lang="en-US" dirty="0"/>
              <a:t> and </a:t>
            </a:r>
            <a:r>
              <a:rPr lang="en-US" dirty="0" err="1"/>
              <a:t>Verpoorten</a:t>
            </a:r>
            <a:r>
              <a:rPr lang="en-US" dirty="0"/>
              <a:t>, 2022). Weekly planning helps structure workload and prevents last-minute panic (</a:t>
            </a:r>
            <a:r>
              <a:rPr lang="en-US" dirty="0" err="1"/>
              <a:t>Trentepohl</a:t>
            </a:r>
            <a:r>
              <a:rPr lang="en-US" dirty="0"/>
              <a:t> et al., 2022). </a:t>
            </a:r>
            <a:r>
              <a:rPr lang="en-US" dirty="0" err="1"/>
              <a:t>Prioritising</a:t>
            </a:r>
            <a:r>
              <a:rPr lang="en-US" dirty="0"/>
              <a:t> tasks ensures the most important or urgent work gets done first, which boosts productivity (</a:t>
            </a:r>
            <a:r>
              <a:rPr lang="en-US" dirty="0" err="1"/>
              <a:t>Calonia</a:t>
            </a:r>
            <a:r>
              <a:rPr lang="en-US" dirty="0"/>
              <a:t> et al., 2023). Personally, combining all three strategies has helped me feel more stable and less stressed. I no longer leave everything to the last moment, and that has improved both the quality of my work and my mental health.</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7B5796D-D8EF-4055-850F-83DD1DE5E722}"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2562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12192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sz="1800"/>
          </a:p>
        </p:txBody>
      </p:sp>
      <p:sp>
        <p:nvSpPr>
          <p:cNvPr id="8" name="Freeform 7"/>
          <p:cNvSpPr>
            <a:spLocks/>
          </p:cNvSpPr>
          <p:nvPr/>
        </p:nvSpPr>
        <p:spPr bwMode="auto">
          <a:xfrm>
            <a:off x="8140701" y="0"/>
            <a:ext cx="40513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sz="1800"/>
          </a:p>
        </p:txBody>
      </p:sp>
      <p:sp>
        <p:nvSpPr>
          <p:cNvPr id="9" name="Title 8"/>
          <p:cNvSpPr>
            <a:spLocks noGrp="1"/>
          </p:cNvSpPr>
          <p:nvPr>
            <p:ph type="ctrTitle"/>
          </p:nvPr>
        </p:nvSpPr>
        <p:spPr>
          <a:xfrm>
            <a:off x="572085" y="3337560"/>
            <a:ext cx="8640064"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a:t>Click to edit Master title style</a:t>
            </a:r>
          </a:p>
        </p:txBody>
      </p:sp>
      <p:sp>
        <p:nvSpPr>
          <p:cNvPr id="17" name="Subtitle 16"/>
          <p:cNvSpPr>
            <a:spLocks noGrp="1"/>
          </p:cNvSpPr>
          <p:nvPr>
            <p:ph type="subTitle" idx="1"/>
          </p:nvPr>
        </p:nvSpPr>
        <p:spPr>
          <a:xfrm>
            <a:off x="577400" y="1544812"/>
            <a:ext cx="8640064"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5623FEAD-D05A-40F6-90B8-7E753E174C23}" type="datetimeFigureOut">
              <a:rPr lang="en-US" smtClean="0"/>
              <a:t>6/19/2025</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60610164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623FEAD-D05A-40F6-90B8-7E753E174C23}"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2552398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12192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sz="1800"/>
          </a:p>
        </p:txBody>
      </p:sp>
      <p:sp>
        <p:nvSpPr>
          <p:cNvPr id="9" name="Freeform 8"/>
          <p:cNvSpPr>
            <a:spLocks/>
          </p:cNvSpPr>
          <p:nvPr/>
        </p:nvSpPr>
        <p:spPr bwMode="auto">
          <a:xfrm>
            <a:off x="8140701" y="0"/>
            <a:ext cx="40513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sz="1800"/>
          </a:p>
        </p:txBody>
      </p:sp>
      <p:sp>
        <p:nvSpPr>
          <p:cNvPr id="2" name="Title 1"/>
          <p:cNvSpPr>
            <a:spLocks noGrp="1"/>
          </p:cNvSpPr>
          <p:nvPr>
            <p:ph type="title"/>
          </p:nvPr>
        </p:nvSpPr>
        <p:spPr>
          <a:xfrm>
            <a:off x="914400" y="3583838"/>
            <a:ext cx="88392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a:t>Click to edit Master title style</a:t>
            </a:r>
          </a:p>
        </p:txBody>
      </p:sp>
      <p:sp>
        <p:nvSpPr>
          <p:cNvPr id="3" name="Text Placeholder 2"/>
          <p:cNvSpPr>
            <a:spLocks noGrp="1"/>
          </p:cNvSpPr>
          <p:nvPr>
            <p:ph type="body" idx="1"/>
          </p:nvPr>
        </p:nvSpPr>
        <p:spPr>
          <a:xfrm>
            <a:off x="914400" y="2485800"/>
            <a:ext cx="88392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5623FEAD-D05A-40F6-90B8-7E753E174C23}"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316305710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9956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600201"/>
            <a:ext cx="48768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689600" y="1600201"/>
            <a:ext cx="48768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5623FEAD-D05A-40F6-90B8-7E753E174C23}" type="datetimeFigureOut">
              <a:rPr lang="en-US" smtClean="0"/>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3893152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609600" y="5486400"/>
            <a:ext cx="5386917"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193368" y="5486400"/>
            <a:ext cx="5389033"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1516912"/>
            <a:ext cx="5386917"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193368" y="1516912"/>
            <a:ext cx="5389033"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5623FEAD-D05A-40F6-90B8-7E753E174C23}" type="datetimeFigureOut">
              <a:rPr lang="en-US" smtClean="0"/>
              <a:t>6/19/2025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3301774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320"/>
            <a:ext cx="9960864" cy="1143000"/>
          </a:xfrm>
        </p:spPr>
        <p:txBody>
          <a:bodyPr anchor="ctr"/>
          <a:lstStyle>
            <a:lvl1pPr algn="l">
              <a:defRPr sz="4600"/>
            </a:lvl1pPr>
          </a:lstStyle>
          <a:p>
            <a:r>
              <a:rPr kumimoji="0" lang="en-US"/>
              <a:t>Click to edit Master title style</a:t>
            </a:r>
          </a:p>
        </p:txBody>
      </p:sp>
      <p:sp>
        <p:nvSpPr>
          <p:cNvPr id="7" name="Date Placeholder 6"/>
          <p:cNvSpPr>
            <a:spLocks noGrp="1"/>
          </p:cNvSpPr>
          <p:nvPr>
            <p:ph type="dt" sz="half" idx="10"/>
          </p:nvPr>
        </p:nvSpPr>
        <p:spPr/>
        <p:txBody>
          <a:bodyPr/>
          <a:lstStyle/>
          <a:p>
            <a:fld id="{5623FEAD-D05A-40F6-90B8-7E753E174C23}" type="datetimeFigureOut">
              <a:rPr lang="en-US" smtClean="0"/>
              <a:t>6/19/2025</a:t>
            </a:fld>
            <a:endParaRPr lang="en-US"/>
          </a:p>
        </p:txBody>
      </p:sp>
      <p:sp>
        <p:nvSpPr>
          <p:cNvPr id="8" name="Slide Number Placeholder 7"/>
          <p:cNvSpPr>
            <a:spLocks noGrp="1"/>
          </p:cNvSpPr>
          <p:nvPr>
            <p:ph type="sldNum" sz="quarter" idx="11"/>
          </p:nvPr>
        </p:nvSpPr>
        <p:spPr/>
        <p:txBody>
          <a:bodyPr/>
          <a:lstStyle/>
          <a:p>
            <a:fld id="{BDDF4E26-BB7A-404B-9AE2-B69F3F3FD145}"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extLst>
      <p:ext uri="{BB962C8B-B14F-4D97-AF65-F5344CB8AC3E}">
        <p14:creationId xmlns:p14="http://schemas.microsoft.com/office/powerpoint/2010/main" val="1270438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23FEAD-D05A-40F6-90B8-7E753E174C23}" type="datetimeFigureOut">
              <a:rPr lang="en-US" smtClean="0"/>
              <a:t>6/19/2025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1223531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1185528"/>
            <a:ext cx="4267200" cy="730250"/>
          </a:xfrm>
        </p:spPr>
        <p:txBody>
          <a:bodyPr tIns="0" bIns="0" anchor="t"/>
          <a:lstStyle>
            <a:lvl1pPr algn="l">
              <a:buNone/>
              <a:defRPr sz="1800" b="1">
                <a:solidFill>
                  <a:schemeClr val="accent1"/>
                </a:solidFill>
              </a:defRPr>
            </a:lvl1pPr>
          </a:lstStyle>
          <a:p>
            <a:r>
              <a:rPr kumimoji="0" lang="en-US"/>
              <a:t>Click to edit Master title style</a:t>
            </a:r>
          </a:p>
        </p:txBody>
      </p:sp>
      <p:sp>
        <p:nvSpPr>
          <p:cNvPr id="3" name="Text Placeholder 2"/>
          <p:cNvSpPr>
            <a:spLocks noGrp="1"/>
          </p:cNvSpPr>
          <p:nvPr>
            <p:ph type="body" idx="2"/>
          </p:nvPr>
        </p:nvSpPr>
        <p:spPr>
          <a:xfrm>
            <a:off x="609600" y="214424"/>
            <a:ext cx="36576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609600" y="1981200"/>
            <a:ext cx="94488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5623FEAD-D05A-40F6-90B8-7E753E174C23}" type="datetimeFigureOut">
              <a:rPr lang="en-US" smtClean="0"/>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875264" y="6422065"/>
            <a:ext cx="1016000" cy="365125"/>
          </a:xfrm>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2310329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08976" y="1705709"/>
            <a:ext cx="4071824" cy="1253808"/>
          </a:xfrm>
        </p:spPr>
        <p:txBody>
          <a:bodyPr anchor="b"/>
          <a:lstStyle>
            <a:lvl1pPr algn="l">
              <a:buNone/>
              <a:defRPr sz="2200" b="1">
                <a:solidFill>
                  <a:schemeClr val="accent1"/>
                </a:solidFill>
              </a:defRPr>
            </a:lvl1pPr>
          </a:lstStyle>
          <a:p>
            <a:r>
              <a:rPr kumimoji="0" lang="en-US"/>
              <a:t>Click to edit Master title style</a:t>
            </a:r>
          </a:p>
        </p:txBody>
      </p:sp>
      <p:sp>
        <p:nvSpPr>
          <p:cNvPr id="3" name="Picture Placeholder 2"/>
          <p:cNvSpPr>
            <a:spLocks noGrp="1"/>
          </p:cNvSpPr>
          <p:nvPr>
            <p:ph type="pic" idx="1"/>
          </p:nvPr>
        </p:nvSpPr>
        <p:spPr>
          <a:xfrm>
            <a:off x="1420837" y="1019907"/>
            <a:ext cx="54864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7408979" y="2998765"/>
            <a:ext cx="4071821"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609600" y="6422065"/>
            <a:ext cx="2844800" cy="365125"/>
          </a:xfrm>
        </p:spPr>
        <p:txBody>
          <a:bodyPr/>
          <a:lstStyle/>
          <a:p>
            <a:fld id="{5623FEAD-D05A-40F6-90B8-7E753E174C23}" type="datetimeFigureOut">
              <a:rPr lang="en-US" smtClean="0"/>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954923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623FEAD-D05A-40F6-90B8-7E753E174C23}"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3073047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623FEAD-D05A-40F6-90B8-7E753E174C23}"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DDF4E26-BB7A-404B-9AE2-B69F3F3FD145}" type="slidenum">
              <a:rPr lang="en-US" smtClean="0"/>
              <a:t>‹#›</a:t>
            </a:fld>
            <a:endParaRPr lang="en-US"/>
          </a:p>
        </p:txBody>
      </p:sp>
    </p:spTree>
    <p:extLst>
      <p:ext uri="{BB962C8B-B14F-4D97-AF65-F5344CB8AC3E}">
        <p14:creationId xmlns:p14="http://schemas.microsoft.com/office/powerpoint/2010/main" val="1171246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12192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sz="1800"/>
          </a:p>
        </p:txBody>
      </p:sp>
      <p:sp>
        <p:nvSpPr>
          <p:cNvPr id="16" name="Freeform 15"/>
          <p:cNvSpPr>
            <a:spLocks/>
          </p:cNvSpPr>
          <p:nvPr/>
        </p:nvSpPr>
        <p:spPr bwMode="auto">
          <a:xfrm>
            <a:off x="9753600" y="0"/>
            <a:ext cx="24384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sz="1800"/>
          </a:p>
        </p:txBody>
      </p:sp>
      <p:sp>
        <p:nvSpPr>
          <p:cNvPr id="9" name="Title Placeholder 8"/>
          <p:cNvSpPr>
            <a:spLocks noGrp="1"/>
          </p:cNvSpPr>
          <p:nvPr>
            <p:ph type="title"/>
          </p:nvPr>
        </p:nvSpPr>
        <p:spPr>
          <a:xfrm>
            <a:off x="609600" y="274638"/>
            <a:ext cx="9956800" cy="1143000"/>
          </a:xfrm>
          <a:prstGeom prst="rect">
            <a:avLst/>
          </a:prstGeom>
        </p:spPr>
        <p:txBody>
          <a:bodyPr vert="horz" lIns="45720" rIns="45720" anchor="ctr">
            <a:normAutofit/>
          </a:bodyPr>
          <a:lstStyle/>
          <a:p>
            <a:r>
              <a:rPr kumimoji="0" lang="en-US"/>
              <a:t>Click to edit Master title style</a:t>
            </a:r>
          </a:p>
        </p:txBody>
      </p:sp>
      <p:sp>
        <p:nvSpPr>
          <p:cNvPr id="30" name="Text Placeholder 29"/>
          <p:cNvSpPr>
            <a:spLocks noGrp="1"/>
          </p:cNvSpPr>
          <p:nvPr>
            <p:ph type="body" idx="1"/>
          </p:nvPr>
        </p:nvSpPr>
        <p:spPr>
          <a:xfrm>
            <a:off x="609600" y="1600201"/>
            <a:ext cx="99568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09600" y="6422065"/>
            <a:ext cx="28448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5623FEAD-D05A-40F6-90B8-7E753E174C23}" type="datetimeFigureOut">
              <a:rPr lang="en-US" smtClean="0"/>
              <a:t>6/19/2025</a:t>
            </a:fld>
            <a:endParaRPr lang="en-US"/>
          </a:p>
        </p:txBody>
      </p:sp>
      <p:sp>
        <p:nvSpPr>
          <p:cNvPr id="22" name="Footer Placeholder 21"/>
          <p:cNvSpPr>
            <a:spLocks noGrp="1"/>
          </p:cNvSpPr>
          <p:nvPr>
            <p:ph type="ftr" sz="quarter" idx="3"/>
          </p:nvPr>
        </p:nvSpPr>
        <p:spPr>
          <a:xfrm>
            <a:off x="4165600" y="6422065"/>
            <a:ext cx="38608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10871200" y="6422065"/>
            <a:ext cx="1016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BDDF4E26-BB7A-404B-9AE2-B69F3F3FD145}" type="slidenum">
              <a:rPr lang="en-US" smtClean="0"/>
              <a:t>‹#›</a:t>
            </a:fld>
            <a:endParaRPr lang="en-US"/>
          </a:p>
        </p:txBody>
      </p:sp>
    </p:spTree>
    <p:extLst>
      <p:ext uri="{BB962C8B-B14F-4D97-AF65-F5344CB8AC3E}">
        <p14:creationId xmlns:p14="http://schemas.microsoft.com/office/powerpoint/2010/main" val="1025101169"/>
      </p:ext>
    </p:extLst>
  </p:cSld>
  <p:clrMap bg1="dk1" tx1="lt1" bg2="dk2" tx2="lt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01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588473" y="5657671"/>
            <a:ext cx="4932109" cy="830997"/>
          </a:xfrm>
          <a:prstGeom prst="rect">
            <a:avLst/>
          </a:prstGeom>
          <a:noFill/>
        </p:spPr>
        <p:txBody>
          <a:bodyPr wrap="square" rtlCol="0">
            <a:spAutoFit/>
          </a:bodyPr>
          <a:lstStyle/>
          <a:p>
            <a:r>
              <a:rPr lang="en-US" sz="2400" dirty="0"/>
              <a:t>Presented By: Adnan Alsoul</a:t>
            </a:r>
          </a:p>
          <a:p>
            <a:r>
              <a:rPr lang="en-US" sz="2400" dirty="0"/>
              <a:t>Date:19.06.2025</a:t>
            </a:r>
          </a:p>
        </p:txBody>
      </p:sp>
    </p:spTree>
    <p:extLst>
      <p:ext uri="{BB962C8B-B14F-4D97-AF65-F5344CB8AC3E}">
        <p14:creationId xmlns:p14="http://schemas.microsoft.com/office/powerpoint/2010/main" val="26565717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274638"/>
            <a:ext cx="10807581" cy="1143000"/>
          </a:xfrm>
        </p:spPr>
        <p:txBody>
          <a:bodyPr anchor="ctr">
            <a:normAutofit/>
          </a:bodyPr>
          <a:lstStyle/>
          <a:p>
            <a:pPr>
              <a:lnSpc>
                <a:spcPct val="90000"/>
              </a:lnSpc>
            </a:pPr>
            <a:r>
              <a:rPr lang="en-US" sz="3600" b="1" dirty="0"/>
              <a:t>Why Time Management Matters in Higher Education</a:t>
            </a:r>
          </a:p>
        </p:txBody>
      </p:sp>
      <p:sp>
        <p:nvSpPr>
          <p:cNvPr id="3" name="Content Placeholder 2"/>
          <p:cNvSpPr>
            <a:spLocks noGrp="1"/>
          </p:cNvSpPr>
          <p:nvPr>
            <p:ph sz="half" idx="1"/>
          </p:nvPr>
        </p:nvSpPr>
        <p:spPr>
          <a:xfrm>
            <a:off x="609599" y="1600201"/>
            <a:ext cx="6119104" cy="4525963"/>
          </a:xfrm>
        </p:spPr>
        <p:txBody>
          <a:bodyPr>
            <a:normAutofit/>
          </a:bodyPr>
          <a:lstStyle/>
          <a:p>
            <a:pPr>
              <a:lnSpc>
                <a:spcPct val="90000"/>
              </a:lnSpc>
            </a:pPr>
            <a:r>
              <a:rPr lang="en-US" sz="2400" dirty="0"/>
              <a:t>Time management helps students balance academic life and personal responsibilities</a:t>
            </a:r>
          </a:p>
          <a:p>
            <a:pPr>
              <a:lnSpc>
                <a:spcPct val="90000"/>
              </a:lnSpc>
            </a:pPr>
            <a:endParaRPr lang="en-US" sz="2400" dirty="0"/>
          </a:p>
          <a:p>
            <a:pPr>
              <a:lnSpc>
                <a:spcPct val="90000"/>
              </a:lnSpc>
            </a:pPr>
            <a:r>
              <a:rPr lang="en-US" sz="2400" dirty="0" err="1"/>
              <a:t>Organised</a:t>
            </a:r>
            <a:r>
              <a:rPr lang="en-US" sz="2400" dirty="0"/>
              <a:t> time use improves academic outcomes and reduces last-minute stress.</a:t>
            </a:r>
          </a:p>
          <a:p>
            <a:pPr>
              <a:lnSpc>
                <a:spcPct val="90000"/>
              </a:lnSpc>
            </a:pPr>
            <a:endParaRPr lang="en-US" sz="2400" dirty="0"/>
          </a:p>
          <a:p>
            <a:pPr>
              <a:lnSpc>
                <a:spcPct val="90000"/>
              </a:lnSpc>
            </a:pPr>
            <a:r>
              <a:rPr lang="en-US" sz="2400" dirty="0"/>
              <a:t>I have felt less anxious and more in control since I started managing my time effectively.</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l="8278" r="19529"/>
          <a:stretch>
            <a:fillRect/>
          </a:stretch>
        </p:blipFill>
        <p:spPr>
          <a:xfrm>
            <a:off x="6728703" y="1290415"/>
            <a:ext cx="5047673" cy="4835749"/>
          </a:xfrm>
          <a:prstGeom prst="rect">
            <a:avLst/>
          </a:prstGeom>
          <a:noFill/>
        </p:spPr>
      </p:pic>
    </p:spTree>
    <p:extLst>
      <p:ext uri="{BB962C8B-B14F-4D97-AF65-F5344CB8AC3E}">
        <p14:creationId xmlns:p14="http://schemas.microsoft.com/office/powerpoint/2010/main" val="25075804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normAutofit/>
          </a:bodyPr>
          <a:lstStyle/>
          <a:p>
            <a:r>
              <a:rPr lang="en-US" b="1" dirty="0"/>
              <a:t>Common Time Management Challenges</a:t>
            </a:r>
          </a:p>
        </p:txBody>
      </p:sp>
      <p:sp>
        <p:nvSpPr>
          <p:cNvPr id="3" name="Content Placeholder 2"/>
          <p:cNvSpPr>
            <a:spLocks noGrp="1"/>
          </p:cNvSpPr>
          <p:nvPr>
            <p:ph sz="quarter" idx="2"/>
          </p:nvPr>
        </p:nvSpPr>
        <p:spPr>
          <a:xfrm>
            <a:off x="609600" y="1516912"/>
            <a:ext cx="6470073" cy="3941763"/>
          </a:xfrm>
        </p:spPr>
        <p:txBody>
          <a:bodyPr>
            <a:normAutofit/>
          </a:bodyPr>
          <a:lstStyle/>
          <a:p>
            <a:r>
              <a:rPr lang="en-US" dirty="0"/>
              <a:t>Social media is a major distraction during planned study time.</a:t>
            </a:r>
          </a:p>
          <a:p>
            <a:endParaRPr lang="en-US" dirty="0"/>
          </a:p>
          <a:p>
            <a:r>
              <a:rPr lang="en-US" dirty="0"/>
              <a:t>Procrastination often leads to rushed work and missed deadlines.</a:t>
            </a:r>
          </a:p>
          <a:p>
            <a:endParaRPr lang="en-US" dirty="0"/>
          </a:p>
          <a:p>
            <a:r>
              <a:rPr lang="en-US" dirty="0"/>
              <a:t> I </a:t>
            </a:r>
            <a:r>
              <a:rPr lang="en-US" dirty="0" err="1"/>
              <a:t>realised</a:t>
            </a:r>
            <a:r>
              <a:rPr lang="en-US" dirty="0"/>
              <a:t> I wasted a lot of time on my phone, and changing this improved my productivity.</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l="16820" r="14822" b="1"/>
          <a:stretch>
            <a:fillRect/>
          </a:stretch>
        </p:blipFill>
        <p:spPr>
          <a:xfrm>
            <a:off x="7190508" y="1516912"/>
            <a:ext cx="4793673" cy="3941763"/>
          </a:xfrm>
          <a:prstGeom prst="rect">
            <a:avLst/>
          </a:prstGeom>
          <a:noFill/>
        </p:spPr>
      </p:pic>
    </p:spTree>
    <p:extLst>
      <p:ext uri="{BB962C8B-B14F-4D97-AF65-F5344CB8AC3E}">
        <p14:creationId xmlns:p14="http://schemas.microsoft.com/office/powerpoint/2010/main" val="29186157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9956800" cy="1143000"/>
          </a:xfrm>
        </p:spPr>
        <p:txBody>
          <a:bodyPr anchor="ctr">
            <a:normAutofit/>
          </a:bodyPr>
          <a:lstStyle/>
          <a:p>
            <a:pPr>
              <a:lnSpc>
                <a:spcPct val="90000"/>
              </a:lnSpc>
            </a:pPr>
            <a:r>
              <a:rPr lang="en-US" sz="3900" b="1"/>
              <a:t> Digital Tools That Support Time Management</a:t>
            </a:r>
          </a:p>
        </p:txBody>
      </p:sp>
      <p:sp>
        <p:nvSpPr>
          <p:cNvPr id="3" name="Content Placeholder 2"/>
          <p:cNvSpPr>
            <a:spLocks noGrp="1"/>
          </p:cNvSpPr>
          <p:nvPr>
            <p:ph sz="half" idx="1"/>
          </p:nvPr>
        </p:nvSpPr>
        <p:spPr>
          <a:xfrm>
            <a:off x="609601" y="1600201"/>
            <a:ext cx="6105244" cy="4525963"/>
          </a:xfrm>
        </p:spPr>
        <p:txBody>
          <a:bodyPr>
            <a:normAutofit/>
          </a:bodyPr>
          <a:lstStyle/>
          <a:p>
            <a:r>
              <a:rPr lang="en-US" dirty="0"/>
              <a:t>Tools like Google Calendar help plan schedules, deadlines, and reminders.</a:t>
            </a:r>
          </a:p>
          <a:p>
            <a:pPr marL="36576" indent="0">
              <a:buNone/>
            </a:pPr>
            <a:r>
              <a:rPr lang="en-US" dirty="0"/>
              <a:t> </a:t>
            </a:r>
          </a:p>
          <a:p>
            <a:r>
              <a:rPr lang="en-US" dirty="0"/>
              <a:t>Focus apps limit distractions and keep students on track.</a:t>
            </a:r>
          </a:p>
          <a:p>
            <a:endParaRPr lang="en-US" dirty="0"/>
          </a:p>
          <a:p>
            <a:r>
              <a:rPr lang="en-US" dirty="0"/>
              <a:t>I now use digital reminders daily, which helps me avoid forgetting important tasks.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l="11468" r="16608" b="-1"/>
          <a:stretch>
            <a:fillRect/>
          </a:stretch>
        </p:blipFill>
        <p:spPr>
          <a:xfrm>
            <a:off x="6705599" y="1292552"/>
            <a:ext cx="4876800" cy="4525963"/>
          </a:xfrm>
          <a:prstGeom prst="rect">
            <a:avLst/>
          </a:prstGeom>
          <a:noFill/>
        </p:spPr>
      </p:pic>
    </p:spTree>
    <p:extLst>
      <p:ext uri="{BB962C8B-B14F-4D97-AF65-F5344CB8AC3E}">
        <p14:creationId xmlns:p14="http://schemas.microsoft.com/office/powerpoint/2010/main" val="25009378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normAutofit/>
          </a:bodyPr>
          <a:lstStyle/>
          <a:p>
            <a:r>
              <a:rPr lang="en-US" b="1"/>
              <a:t>Final Reflections and Takeaways</a:t>
            </a:r>
          </a:p>
        </p:txBody>
      </p:sp>
      <p:sp>
        <p:nvSpPr>
          <p:cNvPr id="3" name="Content Placeholder 2"/>
          <p:cNvSpPr>
            <a:spLocks noGrp="1"/>
          </p:cNvSpPr>
          <p:nvPr>
            <p:ph sz="quarter" idx="2"/>
          </p:nvPr>
        </p:nvSpPr>
        <p:spPr>
          <a:xfrm>
            <a:off x="609600" y="1516912"/>
            <a:ext cx="5386917" cy="3941763"/>
          </a:xfrm>
        </p:spPr>
        <p:txBody>
          <a:bodyPr>
            <a:normAutofit fontScale="92500"/>
          </a:bodyPr>
          <a:lstStyle/>
          <a:p>
            <a:r>
              <a:rPr lang="en-US" dirty="0"/>
              <a:t>Time management is a skill that can be learned and developed over time (Gallagher, 2016).</a:t>
            </a:r>
          </a:p>
          <a:p>
            <a:endParaRPr lang="en-US" dirty="0"/>
          </a:p>
          <a:p>
            <a:r>
              <a:rPr lang="en-US" dirty="0"/>
              <a:t>Good planning habits reduce stress and lead to academic improvement</a:t>
            </a:r>
          </a:p>
          <a:p>
            <a:pPr marL="36576" indent="0">
              <a:buNone/>
            </a:pPr>
            <a:endParaRPr lang="en-US" dirty="0"/>
          </a:p>
          <a:p>
            <a:r>
              <a:rPr lang="en-US" dirty="0"/>
              <a:t>Practicing time management regularly helped me gain control and enjoy studying more.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l="28566" r="-1" b="-1"/>
          <a:stretch>
            <a:fillRect/>
          </a:stretch>
        </p:blipFill>
        <p:spPr>
          <a:xfrm>
            <a:off x="6650182" y="1516912"/>
            <a:ext cx="5015349" cy="3941763"/>
          </a:xfrm>
          <a:prstGeom prst="rect">
            <a:avLst/>
          </a:prstGeom>
          <a:noFill/>
        </p:spPr>
      </p:pic>
    </p:spTree>
    <p:extLst>
      <p:ext uri="{BB962C8B-B14F-4D97-AF65-F5344CB8AC3E}">
        <p14:creationId xmlns:p14="http://schemas.microsoft.com/office/powerpoint/2010/main" val="2928999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9956800" cy="1143000"/>
          </a:xfrm>
        </p:spPr>
        <p:txBody>
          <a:bodyPr anchor="ctr">
            <a:normAutofit/>
          </a:bodyPr>
          <a:lstStyle/>
          <a:p>
            <a:r>
              <a:rPr lang="en-US" sz="4300" b="1"/>
              <a:t>Effective Strategies for Time Management</a:t>
            </a:r>
          </a:p>
        </p:txBody>
      </p:sp>
      <p:sp>
        <p:nvSpPr>
          <p:cNvPr id="3" name="Content Placeholder 2"/>
          <p:cNvSpPr>
            <a:spLocks noGrp="1"/>
          </p:cNvSpPr>
          <p:nvPr>
            <p:ph sz="half" idx="1"/>
          </p:nvPr>
        </p:nvSpPr>
        <p:spPr>
          <a:xfrm>
            <a:off x="609599" y="1600201"/>
            <a:ext cx="7356763" cy="4525963"/>
          </a:xfrm>
        </p:spPr>
        <p:txBody>
          <a:bodyPr>
            <a:normAutofit/>
          </a:bodyPr>
          <a:lstStyle/>
          <a:p>
            <a:pPr>
              <a:lnSpc>
                <a:spcPct val="90000"/>
              </a:lnSpc>
            </a:pPr>
            <a:r>
              <a:rPr lang="en-US" sz="2000" dirty="0"/>
              <a:t>The Pomodoro Technique improves focus with short timed work sessions and breaks .</a:t>
            </a:r>
          </a:p>
          <a:p>
            <a:pPr>
              <a:lnSpc>
                <a:spcPct val="90000"/>
              </a:lnSpc>
            </a:pPr>
            <a:endParaRPr lang="en-US" sz="2000" dirty="0"/>
          </a:p>
          <a:p>
            <a:pPr>
              <a:lnSpc>
                <a:spcPct val="90000"/>
              </a:lnSpc>
            </a:pPr>
            <a:r>
              <a:rPr lang="en-US" sz="2000" dirty="0"/>
              <a:t>Weekly planning encourages long-term </a:t>
            </a:r>
            <a:r>
              <a:rPr lang="en-US" sz="2000" dirty="0" err="1"/>
              <a:t>organisation</a:t>
            </a:r>
            <a:r>
              <a:rPr lang="en-US" sz="2000" dirty="0"/>
              <a:t> and realistic goal setting .</a:t>
            </a:r>
          </a:p>
          <a:p>
            <a:pPr>
              <a:lnSpc>
                <a:spcPct val="90000"/>
              </a:lnSpc>
            </a:pPr>
            <a:endParaRPr lang="en-US" sz="2000" dirty="0"/>
          </a:p>
          <a:p>
            <a:pPr>
              <a:lnSpc>
                <a:spcPct val="90000"/>
              </a:lnSpc>
            </a:pPr>
            <a:r>
              <a:rPr lang="en-US" sz="2000" dirty="0" err="1"/>
              <a:t>Prioritising</a:t>
            </a:r>
            <a:r>
              <a:rPr lang="en-US" sz="2000" dirty="0"/>
              <a:t> tasks helps students work on what matters most first.</a:t>
            </a:r>
          </a:p>
          <a:p>
            <a:pPr marL="36576" indent="0">
              <a:lnSpc>
                <a:spcPct val="90000"/>
              </a:lnSpc>
              <a:buNone/>
            </a:pPr>
            <a:endParaRPr lang="en-US" sz="2000" dirty="0"/>
          </a:p>
          <a:p>
            <a:pPr>
              <a:lnSpc>
                <a:spcPct val="90000"/>
              </a:lnSpc>
            </a:pPr>
            <a:r>
              <a:rPr lang="en-US" sz="2000" dirty="0"/>
              <a:t>Using these methods helped me stay consistent and complete tasks on time.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66363" y="1600202"/>
            <a:ext cx="3782291" cy="3193472"/>
          </a:xfrm>
          <a:prstGeom prst="rect">
            <a:avLst/>
          </a:prstGeom>
          <a:noFill/>
        </p:spPr>
      </p:pic>
    </p:spTree>
    <p:extLst>
      <p:ext uri="{BB962C8B-B14F-4D97-AF65-F5344CB8AC3E}">
        <p14:creationId xmlns:p14="http://schemas.microsoft.com/office/powerpoint/2010/main" val="2235096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85528"/>
            <a:ext cx="4267200" cy="730250"/>
          </a:xfrm>
        </p:spPr>
        <p:txBody>
          <a:bodyPr anchor="t">
            <a:normAutofit/>
          </a:bodyPr>
          <a:lstStyle/>
          <a:p>
            <a:r>
              <a:rPr lang="en-US" dirty="0"/>
              <a:t>REFERENCES</a:t>
            </a:r>
          </a:p>
        </p:txBody>
      </p:sp>
      <p:sp>
        <p:nvSpPr>
          <p:cNvPr id="3" name="Content Placeholder 2"/>
          <p:cNvSpPr>
            <a:spLocks noGrp="1"/>
          </p:cNvSpPr>
          <p:nvPr>
            <p:ph sz="half" idx="1"/>
          </p:nvPr>
        </p:nvSpPr>
        <p:spPr>
          <a:xfrm>
            <a:off x="609600" y="1981200"/>
            <a:ext cx="9448800" cy="3810000"/>
          </a:xfrm>
        </p:spPr>
        <p:txBody>
          <a:bodyPr>
            <a:normAutofit/>
          </a:bodyPr>
          <a:lstStyle/>
          <a:p>
            <a:pPr marL="36576" indent="0">
              <a:lnSpc>
                <a:spcPct val="90000"/>
              </a:lnSpc>
              <a:buNone/>
            </a:pPr>
            <a:endParaRPr lang="en-US" sz="1300" dirty="0"/>
          </a:p>
          <a:p>
            <a:pPr>
              <a:lnSpc>
                <a:spcPct val="90000"/>
              </a:lnSpc>
            </a:pPr>
            <a:r>
              <a:rPr lang="en-US" sz="1300" dirty="0"/>
              <a:t>Gallagher, K., 2016. Essential study and employment skills for business and management students. Oxford University Press.</a:t>
            </a:r>
          </a:p>
          <a:p>
            <a:pPr>
              <a:lnSpc>
                <a:spcPct val="90000"/>
              </a:lnSpc>
            </a:pPr>
            <a:endParaRPr lang="en-US" sz="1300" dirty="0"/>
          </a:p>
        </p:txBody>
      </p:sp>
    </p:spTree>
    <p:extLst>
      <p:ext uri="{BB962C8B-B14F-4D97-AF65-F5344CB8AC3E}">
        <p14:creationId xmlns:p14="http://schemas.microsoft.com/office/powerpoint/2010/main" val="612907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CE0333BF-2C28-F556-8131-AD29B50E9ACE}"/>
              </a:ext>
            </a:extLst>
          </p:cNvPr>
          <p:cNvSpPr>
            <a:spLocks noGrp="1"/>
          </p:cNvSpPr>
          <p:nvPr>
            <p:ph sz="half" idx="1"/>
          </p:nvPr>
        </p:nvSpPr>
        <p:spPr>
          <a:xfrm>
            <a:off x="1551709" y="1953491"/>
            <a:ext cx="9448800" cy="3810000"/>
          </a:xfrm>
        </p:spPr>
        <p:txBody>
          <a:bodyPr>
            <a:normAutofit/>
          </a:bodyPr>
          <a:lstStyle/>
          <a:p>
            <a:r>
              <a:rPr lang="en-GB" sz="8800" dirty="0"/>
              <a:t>Thank you </a:t>
            </a:r>
          </a:p>
        </p:txBody>
      </p:sp>
    </p:spTree>
    <p:extLst>
      <p:ext uri="{BB962C8B-B14F-4D97-AF65-F5344CB8AC3E}">
        <p14:creationId xmlns:p14="http://schemas.microsoft.com/office/powerpoint/2010/main" val="1022015053"/>
      </p:ext>
    </p:extLst>
  </p:cSld>
  <p:clrMapOvr>
    <a:masterClrMapping/>
  </p:clrMapOvr>
</p:sld>
</file>

<file path=ppt/theme/theme1.xml><?xml version="1.0" encoding="utf-8"?>
<a:theme xmlns:a="http://schemas.openxmlformats.org/drawingml/2006/main" name="Technic">
  <a:themeElements>
    <a:clrScheme name="Custom 13">
      <a:dk1>
        <a:srgbClr val="8D89A4"/>
      </a:dk1>
      <a:lt1>
        <a:sysClr val="window" lastClr="FFFFFF"/>
      </a:lt1>
      <a:dk2>
        <a:srgbClr val="FF6600"/>
      </a:dk2>
      <a:lt2>
        <a:srgbClr val="8D89A4"/>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FFFFFF"/>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58</TotalTime>
  <Words>843</Words>
  <Application>Microsoft Office PowerPoint</Application>
  <PresentationFormat>Widescreen</PresentationFormat>
  <Paragraphs>48</Paragraphs>
  <Slides>8</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Aptos</vt:lpstr>
      <vt:lpstr>Arial</vt:lpstr>
      <vt:lpstr>Calibri</vt:lpstr>
      <vt:lpstr>Franklin Gothic Book</vt:lpstr>
      <vt:lpstr>Wingdings 2</vt:lpstr>
      <vt:lpstr>Technic</vt:lpstr>
      <vt:lpstr>PowerPoint Presentation</vt:lpstr>
      <vt:lpstr>Why Time Management Matters in Higher Education</vt:lpstr>
      <vt:lpstr>Common Time Management Challenges</vt:lpstr>
      <vt:lpstr> Digital Tools That Support Time Management</vt:lpstr>
      <vt:lpstr>Final Reflections and Takeaways</vt:lpstr>
      <vt:lpstr>Effective Strategies for Time Management</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Adnan Alsoul (2437246)</dc:creator>
  <cp:lastModifiedBy>Adnan Alsoul (2437246)</cp:lastModifiedBy>
  <cp:revision>1</cp:revision>
  <dcterms:created xsi:type="dcterms:W3CDTF">2025-06-18T17:01:47Z</dcterms:created>
  <dcterms:modified xsi:type="dcterms:W3CDTF">2025-06-19T11:17:56Z</dcterms:modified>
</cp:coreProperties>
</file>