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Override1.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sldIdLst>
    <p:sldId id="325" r:id="rId5"/>
    <p:sldId id="350" r:id="rId6"/>
    <p:sldId id="354" r:id="rId7"/>
    <p:sldId id="298" r:id="rId8"/>
    <p:sldId id="302" r:id="rId9"/>
    <p:sldId id="303" r:id="rId10"/>
    <p:sldId id="314" r:id="rId11"/>
    <p:sldId id="310" r:id="rId12"/>
    <p:sldId id="375" r:id="rId13"/>
    <p:sldId id="376" r:id="rId14"/>
    <p:sldId id="357" r:id="rId15"/>
    <p:sldId id="306" r:id="rId16"/>
    <p:sldId id="318" r:id="rId17"/>
    <p:sldId id="339" r:id="rId18"/>
    <p:sldId id="311" r:id="rId19"/>
    <p:sldId id="363" r:id="rId20"/>
    <p:sldId id="365" r:id="rId21"/>
    <p:sldId id="358" r:id="rId22"/>
    <p:sldId id="362" r:id="rId23"/>
    <p:sldId id="359" r:id="rId24"/>
    <p:sldId id="361" r:id="rId25"/>
    <p:sldId id="360" r:id="rId26"/>
    <p:sldId id="364" r:id="rId27"/>
    <p:sldId id="366" r:id="rId28"/>
    <p:sldId id="312" r:id="rId29"/>
    <p:sldId id="367" r:id="rId30"/>
    <p:sldId id="370" r:id="rId31"/>
    <p:sldId id="368" r:id="rId32"/>
    <p:sldId id="369" r:id="rId33"/>
    <p:sldId id="371" r:id="rId34"/>
    <p:sldId id="344" r:id="rId35"/>
    <p:sldId id="372" r:id="rId36"/>
    <p:sldId id="323" r:id="rId37"/>
    <p:sldId id="373" r:id="rId38"/>
    <p:sldId id="374" r:id="rId39"/>
    <p:sldId id="337" r:id="rId40"/>
    <p:sldId id="377" r:id="rId41"/>
    <p:sldId id="378" r:id="rId42"/>
    <p:sldId id="319" r:id="rId43"/>
  </p:sldIdLst>
  <p:sldSz cx="12192000" cy="6858000"/>
  <p:notesSz cx="6858000" cy="9144000"/>
  <p:custDataLst>
    <p:tags r:id="rId4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F47FB"/>
    <a:srgbClr val="8904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B79832B-21E3-4CE9-8884-FAEA6BF8FB3A}" v="671" dt="2026-09-07T14:00:50.68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19" autoAdjust="0"/>
  </p:normalViewPr>
  <p:slideViewPr>
    <p:cSldViewPr snapToGrid="0">
      <p:cViewPr varScale="1">
        <p:scale>
          <a:sx n="85" d="100"/>
          <a:sy n="85" d="100"/>
        </p:scale>
        <p:origin x="108" y="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gs" Target="tags/tag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4FA6CCD-0E2C-49ED-B3B9-5987BAC313F3}" type="doc">
      <dgm:prSet loTypeId="urn:microsoft.com/office/officeart/2005/8/layout/hProcess9" loCatId="process" qsTypeId="urn:microsoft.com/office/officeart/2005/8/quickstyle/simple1" qsCatId="simple" csTypeId="urn:microsoft.com/office/officeart/2005/8/colors/accent1_2" csCatId="accent1" phldr="1"/>
      <dgm:spPr/>
    </dgm:pt>
    <dgm:pt modelId="{433FACF2-CA7F-4FB6-8081-EF24065527C4}">
      <dgm:prSet phldrT="[Text]"/>
      <dgm:spPr/>
      <dgm:t>
        <a:bodyPr/>
        <a:lstStyle/>
        <a:p>
          <a:r>
            <a:rPr lang="en-GB" dirty="0"/>
            <a:t>Decide on your learning objectives</a:t>
          </a:r>
        </a:p>
      </dgm:t>
    </dgm:pt>
    <dgm:pt modelId="{5257A4E5-694C-494B-8A67-C9BCAB6EE8D3}" type="parTrans" cxnId="{12D8C504-DD7D-48DE-8851-7F12101352D0}">
      <dgm:prSet/>
      <dgm:spPr/>
      <dgm:t>
        <a:bodyPr/>
        <a:lstStyle/>
        <a:p>
          <a:endParaRPr lang="en-GB"/>
        </a:p>
      </dgm:t>
    </dgm:pt>
    <dgm:pt modelId="{FE9C4F89-EA93-47E1-84BD-0C299C2F55FB}" type="sibTrans" cxnId="{12D8C504-DD7D-48DE-8851-7F12101352D0}">
      <dgm:prSet/>
      <dgm:spPr/>
      <dgm:t>
        <a:bodyPr/>
        <a:lstStyle/>
        <a:p>
          <a:endParaRPr lang="en-GB"/>
        </a:p>
      </dgm:t>
    </dgm:pt>
    <dgm:pt modelId="{2E827307-BFFA-4742-B86D-418DA4BF8E74}">
      <dgm:prSet phldrT="[Text]"/>
      <dgm:spPr/>
      <dgm:t>
        <a:bodyPr/>
        <a:lstStyle/>
        <a:p>
          <a:r>
            <a:rPr lang="en-GB" dirty="0"/>
            <a:t>Align your teaching strategies to achieving these objectives</a:t>
          </a:r>
        </a:p>
      </dgm:t>
    </dgm:pt>
    <dgm:pt modelId="{9B3A567B-566A-4ED3-AB8A-DD9D31D24A58}" type="parTrans" cxnId="{928C614D-8BBF-4A21-92BE-717C640DF76C}">
      <dgm:prSet/>
      <dgm:spPr/>
      <dgm:t>
        <a:bodyPr/>
        <a:lstStyle/>
        <a:p>
          <a:endParaRPr lang="en-GB"/>
        </a:p>
      </dgm:t>
    </dgm:pt>
    <dgm:pt modelId="{DEE01058-29B9-4CA6-9C9A-D5A5ADC40CF4}" type="sibTrans" cxnId="{928C614D-8BBF-4A21-92BE-717C640DF76C}">
      <dgm:prSet/>
      <dgm:spPr/>
      <dgm:t>
        <a:bodyPr/>
        <a:lstStyle/>
        <a:p>
          <a:endParaRPr lang="en-GB"/>
        </a:p>
      </dgm:t>
    </dgm:pt>
    <dgm:pt modelId="{54333942-C3E4-4C64-9DFB-9177163BDAAD}">
      <dgm:prSet phldrT="[Text]"/>
      <dgm:spPr/>
      <dgm:t>
        <a:bodyPr/>
        <a:lstStyle/>
        <a:p>
          <a:r>
            <a:rPr lang="en-GB" dirty="0"/>
            <a:t>Align your assessment strategies to measuring success </a:t>
          </a:r>
          <a:r>
            <a:rPr lang="en-GB" dirty="0" err="1"/>
            <a:t>againt</a:t>
          </a:r>
          <a:r>
            <a:rPr lang="en-GB" dirty="0"/>
            <a:t> these objectives</a:t>
          </a:r>
        </a:p>
      </dgm:t>
    </dgm:pt>
    <dgm:pt modelId="{11CB9847-BF50-4171-820E-4DF7A7280473}" type="parTrans" cxnId="{C86BEF30-D289-48CD-A843-B13D3B95841D}">
      <dgm:prSet/>
      <dgm:spPr/>
      <dgm:t>
        <a:bodyPr/>
        <a:lstStyle/>
        <a:p>
          <a:endParaRPr lang="en-GB"/>
        </a:p>
      </dgm:t>
    </dgm:pt>
    <dgm:pt modelId="{E1808DB7-D3F8-484B-A12D-6DE4467713B4}" type="sibTrans" cxnId="{C86BEF30-D289-48CD-A843-B13D3B95841D}">
      <dgm:prSet/>
      <dgm:spPr/>
      <dgm:t>
        <a:bodyPr/>
        <a:lstStyle/>
        <a:p>
          <a:endParaRPr lang="en-GB"/>
        </a:p>
      </dgm:t>
    </dgm:pt>
    <dgm:pt modelId="{FF5E4B09-48E0-4BDC-9172-B291D402F741}" type="pres">
      <dgm:prSet presAssocID="{D4FA6CCD-0E2C-49ED-B3B9-5987BAC313F3}" presName="CompostProcess" presStyleCnt="0">
        <dgm:presLayoutVars>
          <dgm:dir/>
          <dgm:resizeHandles val="exact"/>
        </dgm:presLayoutVars>
      </dgm:prSet>
      <dgm:spPr/>
    </dgm:pt>
    <dgm:pt modelId="{78BBF61B-1BB8-4E2F-85B7-6F7CB96C0136}" type="pres">
      <dgm:prSet presAssocID="{D4FA6CCD-0E2C-49ED-B3B9-5987BAC313F3}" presName="arrow" presStyleLbl="bgShp" presStyleIdx="0" presStyleCnt="1"/>
      <dgm:spPr/>
    </dgm:pt>
    <dgm:pt modelId="{EFDB32BF-5FE7-44BA-BED8-E302C40A95AE}" type="pres">
      <dgm:prSet presAssocID="{D4FA6CCD-0E2C-49ED-B3B9-5987BAC313F3}" presName="linearProcess" presStyleCnt="0"/>
      <dgm:spPr/>
    </dgm:pt>
    <dgm:pt modelId="{94118D00-CEAA-4ECB-9599-E2E6EA520D0E}" type="pres">
      <dgm:prSet presAssocID="{433FACF2-CA7F-4FB6-8081-EF24065527C4}" presName="textNode" presStyleLbl="node1" presStyleIdx="0" presStyleCnt="3">
        <dgm:presLayoutVars>
          <dgm:bulletEnabled val="1"/>
        </dgm:presLayoutVars>
      </dgm:prSet>
      <dgm:spPr/>
    </dgm:pt>
    <dgm:pt modelId="{BBA713C5-21FF-4BA4-9979-D36087C5F80E}" type="pres">
      <dgm:prSet presAssocID="{FE9C4F89-EA93-47E1-84BD-0C299C2F55FB}" presName="sibTrans" presStyleCnt="0"/>
      <dgm:spPr/>
    </dgm:pt>
    <dgm:pt modelId="{CBDF3012-B6E2-488E-9FA9-BEC099A0237D}" type="pres">
      <dgm:prSet presAssocID="{2E827307-BFFA-4742-B86D-418DA4BF8E74}" presName="textNode" presStyleLbl="node1" presStyleIdx="1" presStyleCnt="3">
        <dgm:presLayoutVars>
          <dgm:bulletEnabled val="1"/>
        </dgm:presLayoutVars>
      </dgm:prSet>
      <dgm:spPr/>
    </dgm:pt>
    <dgm:pt modelId="{9EACD773-938B-4359-A6D0-EE92C3C87F2C}" type="pres">
      <dgm:prSet presAssocID="{DEE01058-29B9-4CA6-9C9A-D5A5ADC40CF4}" presName="sibTrans" presStyleCnt="0"/>
      <dgm:spPr/>
    </dgm:pt>
    <dgm:pt modelId="{99B6D016-EAB9-453B-B3BD-6E6DBDC5BAEA}" type="pres">
      <dgm:prSet presAssocID="{54333942-C3E4-4C64-9DFB-9177163BDAAD}" presName="textNode" presStyleLbl="node1" presStyleIdx="2" presStyleCnt="3">
        <dgm:presLayoutVars>
          <dgm:bulletEnabled val="1"/>
        </dgm:presLayoutVars>
      </dgm:prSet>
      <dgm:spPr/>
    </dgm:pt>
  </dgm:ptLst>
  <dgm:cxnLst>
    <dgm:cxn modelId="{12D8C504-DD7D-48DE-8851-7F12101352D0}" srcId="{D4FA6CCD-0E2C-49ED-B3B9-5987BAC313F3}" destId="{433FACF2-CA7F-4FB6-8081-EF24065527C4}" srcOrd="0" destOrd="0" parTransId="{5257A4E5-694C-494B-8A67-C9BCAB6EE8D3}" sibTransId="{FE9C4F89-EA93-47E1-84BD-0C299C2F55FB}"/>
    <dgm:cxn modelId="{78096828-C697-4E19-8CFB-06865387078C}" type="presOf" srcId="{433FACF2-CA7F-4FB6-8081-EF24065527C4}" destId="{94118D00-CEAA-4ECB-9599-E2E6EA520D0E}" srcOrd="0" destOrd="0" presId="urn:microsoft.com/office/officeart/2005/8/layout/hProcess9"/>
    <dgm:cxn modelId="{C86BEF30-D289-48CD-A843-B13D3B95841D}" srcId="{D4FA6CCD-0E2C-49ED-B3B9-5987BAC313F3}" destId="{54333942-C3E4-4C64-9DFB-9177163BDAAD}" srcOrd="2" destOrd="0" parTransId="{11CB9847-BF50-4171-820E-4DF7A7280473}" sibTransId="{E1808DB7-D3F8-484B-A12D-6DE4467713B4}"/>
    <dgm:cxn modelId="{928C614D-8BBF-4A21-92BE-717C640DF76C}" srcId="{D4FA6CCD-0E2C-49ED-B3B9-5987BAC313F3}" destId="{2E827307-BFFA-4742-B86D-418DA4BF8E74}" srcOrd="1" destOrd="0" parTransId="{9B3A567B-566A-4ED3-AB8A-DD9D31D24A58}" sibTransId="{DEE01058-29B9-4CA6-9C9A-D5A5ADC40CF4}"/>
    <dgm:cxn modelId="{67E33B56-D5D8-4F9A-BDF9-25219E735D0F}" type="presOf" srcId="{D4FA6CCD-0E2C-49ED-B3B9-5987BAC313F3}" destId="{FF5E4B09-48E0-4BDC-9172-B291D402F741}" srcOrd="0" destOrd="0" presId="urn:microsoft.com/office/officeart/2005/8/layout/hProcess9"/>
    <dgm:cxn modelId="{DFD446C4-2ABD-4C95-8AD7-4B4C7A4D68F9}" type="presOf" srcId="{54333942-C3E4-4C64-9DFB-9177163BDAAD}" destId="{99B6D016-EAB9-453B-B3BD-6E6DBDC5BAEA}" srcOrd="0" destOrd="0" presId="urn:microsoft.com/office/officeart/2005/8/layout/hProcess9"/>
    <dgm:cxn modelId="{F2F8A7F1-C86E-41EF-9882-368CFFB11E56}" type="presOf" srcId="{2E827307-BFFA-4742-B86D-418DA4BF8E74}" destId="{CBDF3012-B6E2-488E-9FA9-BEC099A0237D}" srcOrd="0" destOrd="0" presId="urn:microsoft.com/office/officeart/2005/8/layout/hProcess9"/>
    <dgm:cxn modelId="{D543DA0D-4DBC-46BC-9003-14D65C93675A}" type="presParOf" srcId="{FF5E4B09-48E0-4BDC-9172-B291D402F741}" destId="{78BBF61B-1BB8-4E2F-85B7-6F7CB96C0136}" srcOrd="0" destOrd="0" presId="urn:microsoft.com/office/officeart/2005/8/layout/hProcess9"/>
    <dgm:cxn modelId="{4B40BB8C-DD5C-4EFE-8604-4A6350B2395C}" type="presParOf" srcId="{FF5E4B09-48E0-4BDC-9172-B291D402F741}" destId="{EFDB32BF-5FE7-44BA-BED8-E302C40A95AE}" srcOrd="1" destOrd="0" presId="urn:microsoft.com/office/officeart/2005/8/layout/hProcess9"/>
    <dgm:cxn modelId="{E4223E30-4A6F-4365-A36A-2BE98F12E06B}" type="presParOf" srcId="{EFDB32BF-5FE7-44BA-BED8-E302C40A95AE}" destId="{94118D00-CEAA-4ECB-9599-E2E6EA520D0E}" srcOrd="0" destOrd="0" presId="urn:microsoft.com/office/officeart/2005/8/layout/hProcess9"/>
    <dgm:cxn modelId="{10F6B775-6214-437E-BF63-1D5723F7ED6C}" type="presParOf" srcId="{EFDB32BF-5FE7-44BA-BED8-E302C40A95AE}" destId="{BBA713C5-21FF-4BA4-9979-D36087C5F80E}" srcOrd="1" destOrd="0" presId="urn:microsoft.com/office/officeart/2005/8/layout/hProcess9"/>
    <dgm:cxn modelId="{CCBB6E85-4EB9-4AB1-A671-08D6FE93A2C5}" type="presParOf" srcId="{EFDB32BF-5FE7-44BA-BED8-E302C40A95AE}" destId="{CBDF3012-B6E2-488E-9FA9-BEC099A0237D}" srcOrd="2" destOrd="0" presId="urn:microsoft.com/office/officeart/2005/8/layout/hProcess9"/>
    <dgm:cxn modelId="{B5715725-FFC9-4149-8B80-C6183EBBE0F3}" type="presParOf" srcId="{EFDB32BF-5FE7-44BA-BED8-E302C40A95AE}" destId="{9EACD773-938B-4359-A6D0-EE92C3C87F2C}" srcOrd="3" destOrd="0" presId="urn:microsoft.com/office/officeart/2005/8/layout/hProcess9"/>
    <dgm:cxn modelId="{98913C5D-9732-4AFA-BE0D-686C685FFF49}" type="presParOf" srcId="{EFDB32BF-5FE7-44BA-BED8-E302C40A95AE}" destId="{99B6D016-EAB9-453B-B3BD-6E6DBDC5BAEA}"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E43A8F2-2012-4F48-B2CF-22F145908C11}" type="doc">
      <dgm:prSet loTypeId="urn:microsoft.com/office/officeart/2005/8/layout/vList5" loCatId="" qsTypeId="urn:microsoft.com/office/officeart/2005/8/quickstyle/simple1" qsCatId="simple" csTypeId="urn:microsoft.com/office/officeart/2005/8/colors/accent1_2" csCatId="accent1" phldr="1"/>
      <dgm:spPr/>
      <dgm:t>
        <a:bodyPr/>
        <a:lstStyle/>
        <a:p>
          <a:endParaRPr lang="en-US"/>
        </a:p>
      </dgm:t>
    </dgm:pt>
    <dgm:pt modelId="{386BE523-8E2E-7249-8BB9-E3856F75FE2C}">
      <dgm:prSet phldrT="[Text]"/>
      <dgm:spPr/>
      <dgm:t>
        <a:bodyPr/>
        <a:lstStyle/>
        <a:p>
          <a:r>
            <a:rPr lang="en-US" dirty="0"/>
            <a:t>Preconstruction </a:t>
          </a:r>
        </a:p>
      </dgm:t>
    </dgm:pt>
    <dgm:pt modelId="{F600ED0D-A69B-A54A-B61A-B64E2CFA75DE}" type="parTrans" cxnId="{A82F23AB-6C68-9F41-8F97-E595056EE752}">
      <dgm:prSet/>
      <dgm:spPr/>
      <dgm:t>
        <a:bodyPr/>
        <a:lstStyle/>
        <a:p>
          <a:endParaRPr lang="en-US"/>
        </a:p>
      </dgm:t>
    </dgm:pt>
    <dgm:pt modelId="{B81A7E87-32DA-DD48-8F09-00E9DC380AB1}" type="sibTrans" cxnId="{A82F23AB-6C68-9F41-8F97-E595056EE752}">
      <dgm:prSet/>
      <dgm:spPr/>
      <dgm:t>
        <a:bodyPr/>
        <a:lstStyle/>
        <a:p>
          <a:endParaRPr lang="en-US"/>
        </a:p>
      </dgm:t>
    </dgm:pt>
    <dgm:pt modelId="{616CBCC0-43E4-4645-B7B3-A0C1D0681EB4}">
      <dgm:prSet phldrT="[Text]"/>
      <dgm:spPr/>
      <dgm:t>
        <a:bodyPr/>
        <a:lstStyle/>
        <a:p>
          <a:r>
            <a:rPr lang="en-US" dirty="0"/>
            <a:t>Determine learning content and outcomes</a:t>
          </a:r>
        </a:p>
      </dgm:t>
    </dgm:pt>
    <dgm:pt modelId="{F141203C-CA5A-214C-8FF7-363A74E72FBD}" type="parTrans" cxnId="{61F6A0DD-331C-7D41-8D64-FA6C6A79E90F}">
      <dgm:prSet/>
      <dgm:spPr/>
      <dgm:t>
        <a:bodyPr/>
        <a:lstStyle/>
        <a:p>
          <a:endParaRPr lang="en-US"/>
        </a:p>
      </dgm:t>
    </dgm:pt>
    <dgm:pt modelId="{96189869-8751-824F-95AB-AD9CA1823ED6}" type="sibTrans" cxnId="{61F6A0DD-331C-7D41-8D64-FA6C6A79E90F}">
      <dgm:prSet/>
      <dgm:spPr/>
      <dgm:t>
        <a:bodyPr/>
        <a:lstStyle/>
        <a:p>
          <a:endParaRPr lang="en-US"/>
        </a:p>
      </dgm:t>
    </dgm:pt>
    <dgm:pt modelId="{BB77A4A4-3D09-1E46-8127-2483914EB29B}">
      <dgm:prSet phldrT="[Text]"/>
      <dgm:spPr/>
      <dgm:t>
        <a:bodyPr/>
        <a:lstStyle/>
        <a:p>
          <a:r>
            <a:rPr lang="en-US" dirty="0"/>
            <a:t>Design the learning sequence </a:t>
          </a:r>
        </a:p>
      </dgm:t>
    </dgm:pt>
    <dgm:pt modelId="{7ED1B8A9-6473-5447-95FC-F512F1729EF5}" type="parTrans" cxnId="{3C289173-D5B0-924E-A251-03041482061B}">
      <dgm:prSet/>
      <dgm:spPr/>
      <dgm:t>
        <a:bodyPr/>
        <a:lstStyle/>
        <a:p>
          <a:endParaRPr lang="en-US"/>
        </a:p>
      </dgm:t>
    </dgm:pt>
    <dgm:pt modelId="{9F4EEEAA-A2BA-D341-A55F-B10BE4519A12}" type="sibTrans" cxnId="{3C289173-D5B0-924E-A251-03041482061B}">
      <dgm:prSet/>
      <dgm:spPr/>
      <dgm:t>
        <a:bodyPr/>
        <a:lstStyle/>
        <a:p>
          <a:endParaRPr lang="en-US"/>
        </a:p>
      </dgm:t>
    </dgm:pt>
    <dgm:pt modelId="{4AE1B5D6-6EBB-FD44-8A06-01162186DF8D}">
      <dgm:prSet phldrT="[Text]"/>
      <dgm:spPr/>
      <dgm:t>
        <a:bodyPr/>
        <a:lstStyle/>
        <a:p>
          <a:r>
            <a:rPr lang="en-US" dirty="0"/>
            <a:t>Laying the foundation</a:t>
          </a:r>
        </a:p>
      </dgm:t>
    </dgm:pt>
    <dgm:pt modelId="{1A875A62-0146-FD43-BA44-53C6F5347479}" type="parTrans" cxnId="{695CE4CC-5968-6040-90F1-C6235836E301}">
      <dgm:prSet/>
      <dgm:spPr/>
      <dgm:t>
        <a:bodyPr/>
        <a:lstStyle/>
        <a:p>
          <a:endParaRPr lang="en-US"/>
        </a:p>
      </dgm:t>
    </dgm:pt>
    <dgm:pt modelId="{EC1036DF-6A78-204B-B034-1C8B81E9C140}" type="sibTrans" cxnId="{695CE4CC-5968-6040-90F1-C6235836E301}">
      <dgm:prSet/>
      <dgm:spPr/>
      <dgm:t>
        <a:bodyPr/>
        <a:lstStyle/>
        <a:p>
          <a:endParaRPr lang="en-US"/>
        </a:p>
      </dgm:t>
    </dgm:pt>
    <dgm:pt modelId="{4EE292B9-B103-DF4A-A6DA-16FBD7795C89}">
      <dgm:prSet phldrT="[Text]"/>
      <dgm:spPr/>
      <dgm:t>
        <a:bodyPr/>
        <a:lstStyle/>
        <a:p>
          <a:r>
            <a:rPr lang="en-US" dirty="0"/>
            <a:t>Preview the learning and objectives</a:t>
          </a:r>
        </a:p>
      </dgm:t>
    </dgm:pt>
    <dgm:pt modelId="{D6433418-DF38-B84A-9C9D-4C0FD96B013F}" type="parTrans" cxnId="{6C81DAD8-F1EA-9E40-9B24-351981FE6B51}">
      <dgm:prSet/>
      <dgm:spPr/>
      <dgm:t>
        <a:bodyPr/>
        <a:lstStyle/>
        <a:p>
          <a:endParaRPr lang="en-US"/>
        </a:p>
      </dgm:t>
    </dgm:pt>
    <dgm:pt modelId="{B1F7C3F3-6BFE-A749-A908-4C3E8518D05F}" type="sibTrans" cxnId="{6C81DAD8-F1EA-9E40-9B24-351981FE6B51}">
      <dgm:prSet/>
      <dgm:spPr/>
      <dgm:t>
        <a:bodyPr/>
        <a:lstStyle/>
        <a:p>
          <a:endParaRPr lang="en-US"/>
        </a:p>
      </dgm:t>
    </dgm:pt>
    <dgm:pt modelId="{98E25B08-0B47-7144-A68B-F4AA0354B9AA}">
      <dgm:prSet phldrT="[Text]"/>
      <dgm:spPr/>
      <dgm:t>
        <a:bodyPr/>
        <a:lstStyle/>
        <a:p>
          <a:r>
            <a:rPr lang="en-US" dirty="0"/>
            <a:t>Link to existing knowledge </a:t>
          </a:r>
        </a:p>
      </dgm:t>
    </dgm:pt>
    <dgm:pt modelId="{59696F35-1BB5-6745-8B84-5EC9EA0ADFA9}" type="parTrans" cxnId="{F10C8748-D83C-F44D-BE34-0FAD3AC78CC0}">
      <dgm:prSet/>
      <dgm:spPr/>
      <dgm:t>
        <a:bodyPr/>
        <a:lstStyle/>
        <a:p>
          <a:endParaRPr lang="en-US"/>
        </a:p>
      </dgm:t>
    </dgm:pt>
    <dgm:pt modelId="{EA274E41-113C-AB4C-80CE-E9D2C50E9C1E}" type="sibTrans" cxnId="{F10C8748-D83C-F44D-BE34-0FAD3AC78CC0}">
      <dgm:prSet/>
      <dgm:spPr/>
      <dgm:t>
        <a:bodyPr/>
        <a:lstStyle/>
        <a:p>
          <a:endParaRPr lang="en-US"/>
        </a:p>
      </dgm:t>
    </dgm:pt>
    <dgm:pt modelId="{8B3C0D95-8B9C-4943-B1D9-3C4E8A575105}">
      <dgm:prSet phldrT="[Text]"/>
      <dgm:spPr/>
      <dgm:t>
        <a:bodyPr/>
        <a:lstStyle/>
        <a:p>
          <a:r>
            <a:rPr lang="en-US" dirty="0"/>
            <a:t>Knowledge construction </a:t>
          </a:r>
        </a:p>
      </dgm:t>
    </dgm:pt>
    <dgm:pt modelId="{45F77D27-22A5-3A4A-A830-C1ED1A2A5AAF}" type="parTrans" cxnId="{0E9F03DA-A46C-2049-A7EC-0CFBE2EA6256}">
      <dgm:prSet/>
      <dgm:spPr/>
      <dgm:t>
        <a:bodyPr/>
        <a:lstStyle/>
        <a:p>
          <a:endParaRPr lang="en-US"/>
        </a:p>
      </dgm:t>
    </dgm:pt>
    <dgm:pt modelId="{1B8FB343-162A-AF4A-A606-7D01FC39796D}" type="sibTrans" cxnId="{0E9F03DA-A46C-2049-A7EC-0CFBE2EA6256}">
      <dgm:prSet/>
      <dgm:spPr/>
      <dgm:t>
        <a:bodyPr/>
        <a:lstStyle/>
        <a:p>
          <a:endParaRPr lang="en-US"/>
        </a:p>
      </dgm:t>
    </dgm:pt>
    <dgm:pt modelId="{C9E36AEB-96C4-CA40-B0FA-1D14157CAE62}">
      <dgm:prSet phldrT="[Text]"/>
      <dgm:spPr/>
      <dgm:t>
        <a:bodyPr/>
        <a:lstStyle/>
        <a:p>
          <a:r>
            <a:rPr lang="en-US" dirty="0"/>
            <a:t>Select learning strategies </a:t>
          </a:r>
        </a:p>
      </dgm:t>
    </dgm:pt>
    <dgm:pt modelId="{FD5A1764-95B1-C449-A1E3-7868550633B1}" type="parTrans" cxnId="{7C1C68EE-0DD7-2743-AF20-27C457F53F86}">
      <dgm:prSet/>
      <dgm:spPr/>
      <dgm:t>
        <a:bodyPr/>
        <a:lstStyle/>
        <a:p>
          <a:endParaRPr lang="en-US"/>
        </a:p>
      </dgm:t>
    </dgm:pt>
    <dgm:pt modelId="{592693FB-15AD-3641-8E99-941033B51F0C}" type="sibTrans" cxnId="{7C1C68EE-0DD7-2743-AF20-27C457F53F86}">
      <dgm:prSet/>
      <dgm:spPr/>
      <dgm:t>
        <a:bodyPr/>
        <a:lstStyle/>
        <a:p>
          <a:endParaRPr lang="en-US"/>
        </a:p>
      </dgm:t>
    </dgm:pt>
    <dgm:pt modelId="{B137AA99-8778-094A-9091-00C8B7C57CFC}">
      <dgm:prSet phldrT="[Text]"/>
      <dgm:spPr/>
      <dgm:t>
        <a:bodyPr/>
        <a:lstStyle/>
        <a:p>
          <a:r>
            <a:rPr lang="en-US" dirty="0"/>
            <a:t>Implement and guide practice </a:t>
          </a:r>
        </a:p>
      </dgm:t>
    </dgm:pt>
    <dgm:pt modelId="{DEF64688-E020-7B4B-88FF-7158F08F51E2}" type="parTrans" cxnId="{BACB04E8-0A2D-724F-A444-A184DF583DF2}">
      <dgm:prSet/>
      <dgm:spPr/>
      <dgm:t>
        <a:bodyPr/>
        <a:lstStyle/>
        <a:p>
          <a:endParaRPr lang="en-US"/>
        </a:p>
      </dgm:t>
    </dgm:pt>
    <dgm:pt modelId="{B094A554-8C36-9642-9B5D-CB3725512C55}" type="sibTrans" cxnId="{BACB04E8-0A2D-724F-A444-A184DF583DF2}">
      <dgm:prSet/>
      <dgm:spPr/>
      <dgm:t>
        <a:bodyPr/>
        <a:lstStyle/>
        <a:p>
          <a:endParaRPr lang="en-US"/>
        </a:p>
      </dgm:t>
    </dgm:pt>
    <dgm:pt modelId="{F14FEC9C-3295-EC4D-BF84-205C3CED5423}">
      <dgm:prSet phldrT="[Text]"/>
      <dgm:spPr/>
      <dgm:t>
        <a:bodyPr/>
        <a:lstStyle/>
        <a:p>
          <a:r>
            <a:rPr lang="en-US" dirty="0"/>
            <a:t>Reconstruction</a:t>
          </a:r>
        </a:p>
      </dgm:t>
    </dgm:pt>
    <dgm:pt modelId="{871979B4-7F46-4A4C-9655-8A9575B1E48E}" type="parTrans" cxnId="{0A4230FF-605F-2241-90BA-66B8BAA93FC6}">
      <dgm:prSet/>
      <dgm:spPr/>
      <dgm:t>
        <a:bodyPr/>
        <a:lstStyle/>
        <a:p>
          <a:endParaRPr lang="en-GB"/>
        </a:p>
      </dgm:t>
    </dgm:pt>
    <dgm:pt modelId="{6939E3B2-22C4-A148-B96F-8FE408FC3A33}" type="sibTrans" cxnId="{0A4230FF-605F-2241-90BA-66B8BAA93FC6}">
      <dgm:prSet/>
      <dgm:spPr/>
      <dgm:t>
        <a:bodyPr/>
        <a:lstStyle/>
        <a:p>
          <a:endParaRPr lang="en-GB"/>
        </a:p>
      </dgm:t>
    </dgm:pt>
    <dgm:pt modelId="{06720B8A-9342-AB42-ABDD-B24992A3449A}">
      <dgm:prSet phldrT="[Text]"/>
      <dgm:spPr/>
      <dgm:t>
        <a:bodyPr/>
        <a:lstStyle/>
        <a:p>
          <a:r>
            <a:rPr lang="en-US" dirty="0"/>
            <a:t>Reflection  </a:t>
          </a:r>
        </a:p>
      </dgm:t>
    </dgm:pt>
    <dgm:pt modelId="{85360388-5B8D-9841-9D08-563EC050A580}" type="parTrans" cxnId="{AD31E519-BF95-6942-ADC9-78857F988650}">
      <dgm:prSet/>
      <dgm:spPr/>
      <dgm:t>
        <a:bodyPr/>
        <a:lstStyle/>
        <a:p>
          <a:endParaRPr lang="en-GB"/>
        </a:p>
      </dgm:t>
    </dgm:pt>
    <dgm:pt modelId="{2391DAC4-63AA-C44F-8DC9-DA68E9E4A6F4}" type="sibTrans" cxnId="{AD31E519-BF95-6942-ADC9-78857F988650}">
      <dgm:prSet/>
      <dgm:spPr/>
      <dgm:t>
        <a:bodyPr/>
        <a:lstStyle/>
        <a:p>
          <a:endParaRPr lang="en-GB"/>
        </a:p>
      </dgm:t>
    </dgm:pt>
    <dgm:pt modelId="{25AD052D-AA9E-F54C-B8BB-DA5686385FAA}">
      <dgm:prSet phldrT="[Text]"/>
      <dgm:spPr/>
      <dgm:t>
        <a:bodyPr/>
        <a:lstStyle/>
        <a:p>
          <a:r>
            <a:rPr lang="en-US" dirty="0"/>
            <a:t>Application activities</a:t>
          </a:r>
        </a:p>
      </dgm:t>
    </dgm:pt>
    <dgm:pt modelId="{32E4ED46-2B79-874D-99EF-2FCEDD3855B3}" type="parTrans" cxnId="{55528383-AA25-504C-BB37-BFA3A9C13931}">
      <dgm:prSet/>
      <dgm:spPr/>
      <dgm:t>
        <a:bodyPr/>
        <a:lstStyle/>
        <a:p>
          <a:endParaRPr lang="en-GB"/>
        </a:p>
      </dgm:t>
    </dgm:pt>
    <dgm:pt modelId="{3D86A6FC-81B7-9C41-B49F-541D3F16F998}" type="sibTrans" cxnId="{55528383-AA25-504C-BB37-BFA3A9C13931}">
      <dgm:prSet/>
      <dgm:spPr/>
      <dgm:t>
        <a:bodyPr/>
        <a:lstStyle/>
        <a:p>
          <a:endParaRPr lang="en-GB"/>
        </a:p>
      </dgm:t>
    </dgm:pt>
    <dgm:pt modelId="{878C30BE-F701-FA45-9E13-9C2CAA2165E6}">
      <dgm:prSet phldrT="[Text]"/>
      <dgm:spPr/>
      <dgm:t>
        <a:bodyPr/>
        <a:lstStyle/>
        <a:p>
          <a:r>
            <a:rPr lang="en-US" dirty="0"/>
            <a:t>Reflect on learning</a:t>
          </a:r>
        </a:p>
      </dgm:t>
    </dgm:pt>
    <dgm:pt modelId="{9A7E58CD-D4C2-2344-880B-C6FEE2B36B54}" type="parTrans" cxnId="{DB2A7808-EE9C-BC45-8906-1450CAB27ECE}">
      <dgm:prSet/>
      <dgm:spPr/>
      <dgm:t>
        <a:bodyPr/>
        <a:lstStyle/>
        <a:p>
          <a:endParaRPr lang="en-GB"/>
        </a:p>
      </dgm:t>
    </dgm:pt>
    <dgm:pt modelId="{D8FF9505-870E-2A49-BA59-B43573C95A6E}" type="sibTrans" cxnId="{DB2A7808-EE9C-BC45-8906-1450CAB27ECE}">
      <dgm:prSet/>
      <dgm:spPr/>
      <dgm:t>
        <a:bodyPr/>
        <a:lstStyle/>
        <a:p>
          <a:endParaRPr lang="en-GB"/>
        </a:p>
      </dgm:t>
    </dgm:pt>
    <dgm:pt modelId="{93B1F00F-F1FD-BE43-BDA0-FECB7D4D0CA0}">
      <dgm:prSet phldrT="[Text]"/>
      <dgm:spPr/>
      <dgm:t>
        <a:bodyPr/>
        <a:lstStyle/>
        <a:p>
          <a:r>
            <a:rPr lang="en-US" dirty="0"/>
            <a:t>Provide feedback  </a:t>
          </a:r>
        </a:p>
      </dgm:t>
    </dgm:pt>
    <dgm:pt modelId="{AD52B13E-84C5-6745-87ED-4D3D6584BD73}" type="parTrans" cxnId="{A3E9B512-E198-B642-AFB3-B7CCD18D1D32}">
      <dgm:prSet/>
      <dgm:spPr/>
      <dgm:t>
        <a:bodyPr/>
        <a:lstStyle/>
        <a:p>
          <a:endParaRPr lang="en-GB"/>
        </a:p>
      </dgm:t>
    </dgm:pt>
    <dgm:pt modelId="{5E4BC60A-33D0-5741-AFCA-D13D243C541E}" type="sibTrans" cxnId="{A3E9B512-E198-B642-AFB3-B7CCD18D1D32}">
      <dgm:prSet/>
      <dgm:spPr/>
      <dgm:t>
        <a:bodyPr/>
        <a:lstStyle/>
        <a:p>
          <a:endParaRPr lang="en-GB"/>
        </a:p>
      </dgm:t>
    </dgm:pt>
    <dgm:pt modelId="{220E1CA7-C9A9-5E4C-A3F6-1F0E29D28F7D}">
      <dgm:prSet phldrT="[Text]"/>
      <dgm:spPr/>
      <dgm:t>
        <a:bodyPr/>
        <a:lstStyle/>
        <a:p>
          <a:r>
            <a:rPr lang="en-US" dirty="0"/>
            <a:t>Evaluate the design of the learning </a:t>
          </a:r>
        </a:p>
      </dgm:t>
    </dgm:pt>
    <dgm:pt modelId="{EB238AAC-FFB6-984F-8FB7-DE6BCBFB833B}" type="parTrans" cxnId="{CFC406DF-3ADD-3949-8557-E02C2A829516}">
      <dgm:prSet/>
      <dgm:spPr/>
      <dgm:t>
        <a:bodyPr/>
        <a:lstStyle/>
        <a:p>
          <a:endParaRPr lang="en-GB"/>
        </a:p>
      </dgm:t>
    </dgm:pt>
    <dgm:pt modelId="{BCAFD31D-08E3-7844-B4FC-2DF524857356}" type="sibTrans" cxnId="{CFC406DF-3ADD-3949-8557-E02C2A829516}">
      <dgm:prSet/>
      <dgm:spPr/>
      <dgm:t>
        <a:bodyPr/>
        <a:lstStyle/>
        <a:p>
          <a:endParaRPr lang="en-GB"/>
        </a:p>
      </dgm:t>
    </dgm:pt>
    <dgm:pt modelId="{18A69C49-BB1A-3D4A-8688-6CCDF9E3E2A9}" type="pres">
      <dgm:prSet presAssocID="{5E43A8F2-2012-4F48-B2CF-22F145908C11}" presName="Name0" presStyleCnt="0">
        <dgm:presLayoutVars>
          <dgm:dir/>
          <dgm:animLvl val="lvl"/>
          <dgm:resizeHandles val="exact"/>
        </dgm:presLayoutVars>
      </dgm:prSet>
      <dgm:spPr/>
    </dgm:pt>
    <dgm:pt modelId="{62C6A6B7-8503-5746-90F8-B33F7B72582F}" type="pres">
      <dgm:prSet presAssocID="{386BE523-8E2E-7249-8BB9-E3856F75FE2C}" presName="linNode" presStyleCnt="0"/>
      <dgm:spPr/>
    </dgm:pt>
    <dgm:pt modelId="{C575150C-253E-514D-831C-EB6B444D5EAE}" type="pres">
      <dgm:prSet presAssocID="{386BE523-8E2E-7249-8BB9-E3856F75FE2C}" presName="parentText" presStyleLbl="node1" presStyleIdx="0" presStyleCnt="5">
        <dgm:presLayoutVars>
          <dgm:chMax val="1"/>
          <dgm:bulletEnabled val="1"/>
        </dgm:presLayoutVars>
      </dgm:prSet>
      <dgm:spPr/>
    </dgm:pt>
    <dgm:pt modelId="{5212DD27-C26F-B243-A5A4-DB88D1B88D68}" type="pres">
      <dgm:prSet presAssocID="{386BE523-8E2E-7249-8BB9-E3856F75FE2C}" presName="descendantText" presStyleLbl="alignAccFollowNode1" presStyleIdx="0" presStyleCnt="5">
        <dgm:presLayoutVars>
          <dgm:bulletEnabled val="1"/>
        </dgm:presLayoutVars>
      </dgm:prSet>
      <dgm:spPr/>
    </dgm:pt>
    <dgm:pt modelId="{A59D8CF0-ABBB-FC41-B54E-0C8A463354D5}" type="pres">
      <dgm:prSet presAssocID="{B81A7E87-32DA-DD48-8F09-00E9DC380AB1}" presName="sp" presStyleCnt="0"/>
      <dgm:spPr/>
    </dgm:pt>
    <dgm:pt modelId="{83778012-E6C7-F449-8A63-58FE610FA548}" type="pres">
      <dgm:prSet presAssocID="{4AE1B5D6-6EBB-FD44-8A06-01162186DF8D}" presName="linNode" presStyleCnt="0"/>
      <dgm:spPr/>
    </dgm:pt>
    <dgm:pt modelId="{36D82CF6-46EE-1745-8984-63908DB8EF84}" type="pres">
      <dgm:prSet presAssocID="{4AE1B5D6-6EBB-FD44-8A06-01162186DF8D}" presName="parentText" presStyleLbl="node1" presStyleIdx="1" presStyleCnt="5">
        <dgm:presLayoutVars>
          <dgm:chMax val="1"/>
          <dgm:bulletEnabled val="1"/>
        </dgm:presLayoutVars>
      </dgm:prSet>
      <dgm:spPr/>
    </dgm:pt>
    <dgm:pt modelId="{9C0E9FFE-331F-864B-AD44-1EA89C0C0A3D}" type="pres">
      <dgm:prSet presAssocID="{4AE1B5D6-6EBB-FD44-8A06-01162186DF8D}" presName="descendantText" presStyleLbl="alignAccFollowNode1" presStyleIdx="1" presStyleCnt="5">
        <dgm:presLayoutVars>
          <dgm:bulletEnabled val="1"/>
        </dgm:presLayoutVars>
      </dgm:prSet>
      <dgm:spPr/>
    </dgm:pt>
    <dgm:pt modelId="{98B6FA9D-0CA1-DA4E-A560-E6FFF925A2FC}" type="pres">
      <dgm:prSet presAssocID="{EC1036DF-6A78-204B-B034-1C8B81E9C140}" presName="sp" presStyleCnt="0"/>
      <dgm:spPr/>
    </dgm:pt>
    <dgm:pt modelId="{1D8E4170-5164-7E47-B234-42772BF09197}" type="pres">
      <dgm:prSet presAssocID="{8B3C0D95-8B9C-4943-B1D9-3C4E8A575105}" presName="linNode" presStyleCnt="0"/>
      <dgm:spPr/>
    </dgm:pt>
    <dgm:pt modelId="{F8BC98BE-5F03-AC4E-A6E5-F270A20C90CA}" type="pres">
      <dgm:prSet presAssocID="{8B3C0D95-8B9C-4943-B1D9-3C4E8A575105}" presName="parentText" presStyleLbl="node1" presStyleIdx="2" presStyleCnt="5">
        <dgm:presLayoutVars>
          <dgm:chMax val="1"/>
          <dgm:bulletEnabled val="1"/>
        </dgm:presLayoutVars>
      </dgm:prSet>
      <dgm:spPr/>
    </dgm:pt>
    <dgm:pt modelId="{A8839956-F269-4842-9AFD-A61783086D9F}" type="pres">
      <dgm:prSet presAssocID="{8B3C0D95-8B9C-4943-B1D9-3C4E8A575105}" presName="descendantText" presStyleLbl="alignAccFollowNode1" presStyleIdx="2" presStyleCnt="5">
        <dgm:presLayoutVars>
          <dgm:bulletEnabled val="1"/>
        </dgm:presLayoutVars>
      </dgm:prSet>
      <dgm:spPr/>
    </dgm:pt>
    <dgm:pt modelId="{A6D705A8-E1A1-B24E-88D9-28C412A3821F}" type="pres">
      <dgm:prSet presAssocID="{1B8FB343-162A-AF4A-A606-7D01FC39796D}" presName="sp" presStyleCnt="0"/>
      <dgm:spPr/>
    </dgm:pt>
    <dgm:pt modelId="{7FFE87EC-835A-9D45-B63B-ADB8E3A69914}" type="pres">
      <dgm:prSet presAssocID="{F14FEC9C-3295-EC4D-BF84-205C3CED5423}" presName="linNode" presStyleCnt="0"/>
      <dgm:spPr/>
    </dgm:pt>
    <dgm:pt modelId="{0D93B656-224A-C447-BE77-234A4DCAA0E8}" type="pres">
      <dgm:prSet presAssocID="{F14FEC9C-3295-EC4D-BF84-205C3CED5423}" presName="parentText" presStyleLbl="node1" presStyleIdx="3" presStyleCnt="5">
        <dgm:presLayoutVars>
          <dgm:chMax val="1"/>
          <dgm:bulletEnabled val="1"/>
        </dgm:presLayoutVars>
      </dgm:prSet>
      <dgm:spPr/>
    </dgm:pt>
    <dgm:pt modelId="{15C53101-07A5-0949-BDAE-965F79890864}" type="pres">
      <dgm:prSet presAssocID="{F14FEC9C-3295-EC4D-BF84-205C3CED5423}" presName="descendantText" presStyleLbl="alignAccFollowNode1" presStyleIdx="3" presStyleCnt="5">
        <dgm:presLayoutVars>
          <dgm:bulletEnabled val="1"/>
        </dgm:presLayoutVars>
      </dgm:prSet>
      <dgm:spPr/>
    </dgm:pt>
    <dgm:pt modelId="{458A3F4A-AEC4-8A4B-A221-6FF74F29E26F}" type="pres">
      <dgm:prSet presAssocID="{6939E3B2-22C4-A148-B96F-8FE408FC3A33}" presName="sp" presStyleCnt="0"/>
      <dgm:spPr/>
    </dgm:pt>
    <dgm:pt modelId="{0950E6A8-F4E1-A742-93C4-6F403DE452C9}" type="pres">
      <dgm:prSet presAssocID="{06720B8A-9342-AB42-ABDD-B24992A3449A}" presName="linNode" presStyleCnt="0"/>
      <dgm:spPr/>
    </dgm:pt>
    <dgm:pt modelId="{F44E0704-9256-124E-B96C-801B9C93982E}" type="pres">
      <dgm:prSet presAssocID="{06720B8A-9342-AB42-ABDD-B24992A3449A}" presName="parentText" presStyleLbl="node1" presStyleIdx="4" presStyleCnt="5">
        <dgm:presLayoutVars>
          <dgm:chMax val="1"/>
          <dgm:bulletEnabled val="1"/>
        </dgm:presLayoutVars>
      </dgm:prSet>
      <dgm:spPr/>
    </dgm:pt>
    <dgm:pt modelId="{5432CC10-FACE-A64D-B710-38FB1E5E7F2B}" type="pres">
      <dgm:prSet presAssocID="{06720B8A-9342-AB42-ABDD-B24992A3449A}" presName="descendantText" presStyleLbl="alignAccFollowNode1" presStyleIdx="4" presStyleCnt="5">
        <dgm:presLayoutVars>
          <dgm:bulletEnabled val="1"/>
        </dgm:presLayoutVars>
      </dgm:prSet>
      <dgm:spPr/>
    </dgm:pt>
  </dgm:ptLst>
  <dgm:cxnLst>
    <dgm:cxn modelId="{DAF24203-2D1A-F447-80B7-AE5BCDA96F85}" type="presOf" srcId="{4EE292B9-B103-DF4A-A6DA-16FBD7795C89}" destId="{9C0E9FFE-331F-864B-AD44-1EA89C0C0A3D}" srcOrd="0" destOrd="0" presId="urn:microsoft.com/office/officeart/2005/8/layout/vList5"/>
    <dgm:cxn modelId="{DB2A7808-EE9C-BC45-8906-1450CAB27ECE}" srcId="{06720B8A-9342-AB42-ABDD-B24992A3449A}" destId="{878C30BE-F701-FA45-9E13-9C2CAA2165E6}" srcOrd="0" destOrd="0" parTransId="{9A7E58CD-D4C2-2344-880B-C6FEE2B36B54}" sibTransId="{D8FF9505-870E-2A49-BA59-B43573C95A6E}"/>
    <dgm:cxn modelId="{CF49CD0A-6706-A94B-ABC1-A76147036209}" type="presOf" srcId="{25AD052D-AA9E-F54C-B8BB-DA5686385FAA}" destId="{15C53101-07A5-0949-BDAE-965F79890864}" srcOrd="0" destOrd="0" presId="urn:microsoft.com/office/officeart/2005/8/layout/vList5"/>
    <dgm:cxn modelId="{A3E9B512-E198-B642-AFB3-B7CCD18D1D32}" srcId="{F14FEC9C-3295-EC4D-BF84-205C3CED5423}" destId="{93B1F00F-F1FD-BE43-BDA0-FECB7D4D0CA0}" srcOrd="1" destOrd="0" parTransId="{AD52B13E-84C5-6745-87ED-4D3D6584BD73}" sibTransId="{5E4BC60A-33D0-5741-AFCA-D13D243C541E}"/>
    <dgm:cxn modelId="{52B4E416-66C2-5F46-8197-B1FDD0673700}" type="presOf" srcId="{F14FEC9C-3295-EC4D-BF84-205C3CED5423}" destId="{0D93B656-224A-C447-BE77-234A4DCAA0E8}" srcOrd="0" destOrd="0" presId="urn:microsoft.com/office/officeart/2005/8/layout/vList5"/>
    <dgm:cxn modelId="{AD31E519-BF95-6942-ADC9-78857F988650}" srcId="{5E43A8F2-2012-4F48-B2CF-22F145908C11}" destId="{06720B8A-9342-AB42-ABDD-B24992A3449A}" srcOrd="4" destOrd="0" parTransId="{85360388-5B8D-9841-9D08-563EC050A580}" sibTransId="{2391DAC4-63AA-C44F-8DC9-DA68E9E4A6F4}"/>
    <dgm:cxn modelId="{9BB5E21C-FAAD-0445-9A9A-C41E9C1A6071}" type="presOf" srcId="{93B1F00F-F1FD-BE43-BDA0-FECB7D4D0CA0}" destId="{15C53101-07A5-0949-BDAE-965F79890864}" srcOrd="0" destOrd="1" presId="urn:microsoft.com/office/officeart/2005/8/layout/vList5"/>
    <dgm:cxn modelId="{06DFD740-51B5-AF41-BB26-06A19758E359}" type="presOf" srcId="{616CBCC0-43E4-4645-B7B3-A0C1D0681EB4}" destId="{5212DD27-C26F-B243-A5A4-DB88D1B88D68}" srcOrd="0" destOrd="0" presId="urn:microsoft.com/office/officeart/2005/8/layout/vList5"/>
    <dgm:cxn modelId="{5AA8D161-FD37-CB40-95D8-5B9F09C91AE2}" type="presOf" srcId="{4AE1B5D6-6EBB-FD44-8A06-01162186DF8D}" destId="{36D82CF6-46EE-1745-8984-63908DB8EF84}" srcOrd="0" destOrd="0" presId="urn:microsoft.com/office/officeart/2005/8/layout/vList5"/>
    <dgm:cxn modelId="{F10C8748-D83C-F44D-BE34-0FAD3AC78CC0}" srcId="{4AE1B5D6-6EBB-FD44-8A06-01162186DF8D}" destId="{98E25B08-0B47-7144-A68B-F4AA0354B9AA}" srcOrd="1" destOrd="0" parTransId="{59696F35-1BB5-6745-8B84-5EC9EA0ADFA9}" sibTransId="{EA274E41-113C-AB4C-80CE-E9D2C50E9C1E}"/>
    <dgm:cxn modelId="{3C289173-D5B0-924E-A251-03041482061B}" srcId="{386BE523-8E2E-7249-8BB9-E3856F75FE2C}" destId="{BB77A4A4-3D09-1E46-8127-2483914EB29B}" srcOrd="1" destOrd="0" parTransId="{7ED1B8A9-6473-5447-95FC-F512F1729EF5}" sibTransId="{9F4EEEAA-A2BA-D341-A55F-B10BE4519A12}"/>
    <dgm:cxn modelId="{8F022958-373F-4F48-8545-B76310C7AF57}" type="presOf" srcId="{BB77A4A4-3D09-1E46-8127-2483914EB29B}" destId="{5212DD27-C26F-B243-A5A4-DB88D1B88D68}" srcOrd="0" destOrd="1" presId="urn:microsoft.com/office/officeart/2005/8/layout/vList5"/>
    <dgm:cxn modelId="{CF5A457B-ABDA-F942-86AD-D1A73315B73A}" type="presOf" srcId="{B137AA99-8778-094A-9091-00C8B7C57CFC}" destId="{A8839956-F269-4842-9AFD-A61783086D9F}" srcOrd="0" destOrd="1" presId="urn:microsoft.com/office/officeart/2005/8/layout/vList5"/>
    <dgm:cxn modelId="{55528383-AA25-504C-BB37-BFA3A9C13931}" srcId="{F14FEC9C-3295-EC4D-BF84-205C3CED5423}" destId="{25AD052D-AA9E-F54C-B8BB-DA5686385FAA}" srcOrd="0" destOrd="0" parTransId="{32E4ED46-2B79-874D-99EF-2FCEDD3855B3}" sibTransId="{3D86A6FC-81B7-9C41-B49F-541D3F16F998}"/>
    <dgm:cxn modelId="{63FD0C86-FE74-F547-8A76-D9AB02A3F329}" type="presOf" srcId="{220E1CA7-C9A9-5E4C-A3F6-1F0E29D28F7D}" destId="{5432CC10-FACE-A64D-B710-38FB1E5E7F2B}" srcOrd="0" destOrd="1" presId="urn:microsoft.com/office/officeart/2005/8/layout/vList5"/>
    <dgm:cxn modelId="{F64AC187-EA9A-BD40-BB98-1BE39F2CFAFE}" type="presOf" srcId="{878C30BE-F701-FA45-9E13-9C2CAA2165E6}" destId="{5432CC10-FACE-A64D-B710-38FB1E5E7F2B}" srcOrd="0" destOrd="0" presId="urn:microsoft.com/office/officeart/2005/8/layout/vList5"/>
    <dgm:cxn modelId="{F837E18D-74B6-8E48-916F-CB4D3EF56373}" type="presOf" srcId="{98E25B08-0B47-7144-A68B-F4AA0354B9AA}" destId="{9C0E9FFE-331F-864B-AD44-1EA89C0C0A3D}" srcOrd="0" destOrd="1" presId="urn:microsoft.com/office/officeart/2005/8/layout/vList5"/>
    <dgm:cxn modelId="{246E2294-03E7-CD49-80BE-BBE6B835B9D4}" type="presOf" srcId="{8B3C0D95-8B9C-4943-B1D9-3C4E8A575105}" destId="{F8BC98BE-5F03-AC4E-A6E5-F270A20C90CA}" srcOrd="0" destOrd="0" presId="urn:microsoft.com/office/officeart/2005/8/layout/vList5"/>
    <dgm:cxn modelId="{143C44A0-9DA0-4047-A6CF-2BB309211CC9}" type="presOf" srcId="{06720B8A-9342-AB42-ABDD-B24992A3449A}" destId="{F44E0704-9256-124E-B96C-801B9C93982E}" srcOrd="0" destOrd="0" presId="urn:microsoft.com/office/officeart/2005/8/layout/vList5"/>
    <dgm:cxn modelId="{5BEFC3AA-9063-B344-990F-5F5660F36A66}" type="presOf" srcId="{C9E36AEB-96C4-CA40-B0FA-1D14157CAE62}" destId="{A8839956-F269-4842-9AFD-A61783086D9F}" srcOrd="0" destOrd="0" presId="urn:microsoft.com/office/officeart/2005/8/layout/vList5"/>
    <dgm:cxn modelId="{A82F23AB-6C68-9F41-8F97-E595056EE752}" srcId="{5E43A8F2-2012-4F48-B2CF-22F145908C11}" destId="{386BE523-8E2E-7249-8BB9-E3856F75FE2C}" srcOrd="0" destOrd="0" parTransId="{F600ED0D-A69B-A54A-B61A-B64E2CFA75DE}" sibTransId="{B81A7E87-32DA-DD48-8F09-00E9DC380AB1}"/>
    <dgm:cxn modelId="{AC6040B8-9927-554A-A92A-149FA559DF63}" type="presOf" srcId="{386BE523-8E2E-7249-8BB9-E3856F75FE2C}" destId="{C575150C-253E-514D-831C-EB6B444D5EAE}" srcOrd="0" destOrd="0" presId="urn:microsoft.com/office/officeart/2005/8/layout/vList5"/>
    <dgm:cxn modelId="{695CE4CC-5968-6040-90F1-C6235836E301}" srcId="{5E43A8F2-2012-4F48-B2CF-22F145908C11}" destId="{4AE1B5D6-6EBB-FD44-8A06-01162186DF8D}" srcOrd="1" destOrd="0" parTransId="{1A875A62-0146-FD43-BA44-53C6F5347479}" sibTransId="{EC1036DF-6A78-204B-B034-1C8B81E9C140}"/>
    <dgm:cxn modelId="{6C81DAD8-F1EA-9E40-9B24-351981FE6B51}" srcId="{4AE1B5D6-6EBB-FD44-8A06-01162186DF8D}" destId="{4EE292B9-B103-DF4A-A6DA-16FBD7795C89}" srcOrd="0" destOrd="0" parTransId="{D6433418-DF38-B84A-9C9D-4C0FD96B013F}" sibTransId="{B1F7C3F3-6BFE-A749-A908-4C3E8518D05F}"/>
    <dgm:cxn modelId="{0E9F03DA-A46C-2049-A7EC-0CFBE2EA6256}" srcId="{5E43A8F2-2012-4F48-B2CF-22F145908C11}" destId="{8B3C0D95-8B9C-4943-B1D9-3C4E8A575105}" srcOrd="2" destOrd="0" parTransId="{45F77D27-22A5-3A4A-A830-C1ED1A2A5AAF}" sibTransId="{1B8FB343-162A-AF4A-A606-7D01FC39796D}"/>
    <dgm:cxn modelId="{61F6A0DD-331C-7D41-8D64-FA6C6A79E90F}" srcId="{386BE523-8E2E-7249-8BB9-E3856F75FE2C}" destId="{616CBCC0-43E4-4645-B7B3-A0C1D0681EB4}" srcOrd="0" destOrd="0" parTransId="{F141203C-CA5A-214C-8FF7-363A74E72FBD}" sibTransId="{96189869-8751-824F-95AB-AD9CA1823ED6}"/>
    <dgm:cxn modelId="{CFC406DF-3ADD-3949-8557-E02C2A829516}" srcId="{06720B8A-9342-AB42-ABDD-B24992A3449A}" destId="{220E1CA7-C9A9-5E4C-A3F6-1F0E29D28F7D}" srcOrd="1" destOrd="0" parTransId="{EB238AAC-FFB6-984F-8FB7-DE6BCBFB833B}" sibTransId="{BCAFD31D-08E3-7844-B4FC-2DF524857356}"/>
    <dgm:cxn modelId="{BACB04E8-0A2D-724F-A444-A184DF583DF2}" srcId="{8B3C0D95-8B9C-4943-B1D9-3C4E8A575105}" destId="{B137AA99-8778-094A-9091-00C8B7C57CFC}" srcOrd="1" destOrd="0" parTransId="{DEF64688-E020-7B4B-88FF-7158F08F51E2}" sibTransId="{B094A554-8C36-9642-9B5D-CB3725512C55}"/>
    <dgm:cxn modelId="{7C1C68EE-0DD7-2743-AF20-27C457F53F86}" srcId="{8B3C0D95-8B9C-4943-B1D9-3C4E8A575105}" destId="{C9E36AEB-96C4-CA40-B0FA-1D14157CAE62}" srcOrd="0" destOrd="0" parTransId="{FD5A1764-95B1-C449-A1E3-7868550633B1}" sibTransId="{592693FB-15AD-3641-8E99-941033B51F0C}"/>
    <dgm:cxn modelId="{147950F1-CD65-904D-8A82-3C4178C19A06}" type="presOf" srcId="{5E43A8F2-2012-4F48-B2CF-22F145908C11}" destId="{18A69C49-BB1A-3D4A-8688-6CCDF9E3E2A9}" srcOrd="0" destOrd="0" presId="urn:microsoft.com/office/officeart/2005/8/layout/vList5"/>
    <dgm:cxn modelId="{0A4230FF-605F-2241-90BA-66B8BAA93FC6}" srcId="{5E43A8F2-2012-4F48-B2CF-22F145908C11}" destId="{F14FEC9C-3295-EC4D-BF84-205C3CED5423}" srcOrd="3" destOrd="0" parTransId="{871979B4-7F46-4A4C-9655-8A9575B1E48E}" sibTransId="{6939E3B2-22C4-A148-B96F-8FE408FC3A33}"/>
    <dgm:cxn modelId="{6FC112C5-EE30-4A46-B93D-11ED692E30D8}" type="presParOf" srcId="{18A69C49-BB1A-3D4A-8688-6CCDF9E3E2A9}" destId="{62C6A6B7-8503-5746-90F8-B33F7B72582F}" srcOrd="0" destOrd="0" presId="urn:microsoft.com/office/officeart/2005/8/layout/vList5"/>
    <dgm:cxn modelId="{7660E8E6-1EC6-404A-9D41-EDEA3AF7B45E}" type="presParOf" srcId="{62C6A6B7-8503-5746-90F8-B33F7B72582F}" destId="{C575150C-253E-514D-831C-EB6B444D5EAE}" srcOrd="0" destOrd="0" presId="urn:microsoft.com/office/officeart/2005/8/layout/vList5"/>
    <dgm:cxn modelId="{39785105-FD19-A043-A25E-E2DC7504B8E8}" type="presParOf" srcId="{62C6A6B7-8503-5746-90F8-B33F7B72582F}" destId="{5212DD27-C26F-B243-A5A4-DB88D1B88D68}" srcOrd="1" destOrd="0" presId="urn:microsoft.com/office/officeart/2005/8/layout/vList5"/>
    <dgm:cxn modelId="{831C14F6-AF3A-954D-B539-75ACC9693D29}" type="presParOf" srcId="{18A69C49-BB1A-3D4A-8688-6CCDF9E3E2A9}" destId="{A59D8CF0-ABBB-FC41-B54E-0C8A463354D5}" srcOrd="1" destOrd="0" presId="urn:microsoft.com/office/officeart/2005/8/layout/vList5"/>
    <dgm:cxn modelId="{A5550EAA-01C6-BD44-ADA8-3D00171EAB56}" type="presParOf" srcId="{18A69C49-BB1A-3D4A-8688-6CCDF9E3E2A9}" destId="{83778012-E6C7-F449-8A63-58FE610FA548}" srcOrd="2" destOrd="0" presId="urn:microsoft.com/office/officeart/2005/8/layout/vList5"/>
    <dgm:cxn modelId="{324D1578-4708-8F44-96C7-30D52E0BA279}" type="presParOf" srcId="{83778012-E6C7-F449-8A63-58FE610FA548}" destId="{36D82CF6-46EE-1745-8984-63908DB8EF84}" srcOrd="0" destOrd="0" presId="urn:microsoft.com/office/officeart/2005/8/layout/vList5"/>
    <dgm:cxn modelId="{1B49F328-4DAE-AD4E-8025-21AE75D8CBFA}" type="presParOf" srcId="{83778012-E6C7-F449-8A63-58FE610FA548}" destId="{9C0E9FFE-331F-864B-AD44-1EA89C0C0A3D}" srcOrd="1" destOrd="0" presId="urn:microsoft.com/office/officeart/2005/8/layout/vList5"/>
    <dgm:cxn modelId="{D01C8797-1B9A-CB42-B341-4B7612D9AEFB}" type="presParOf" srcId="{18A69C49-BB1A-3D4A-8688-6CCDF9E3E2A9}" destId="{98B6FA9D-0CA1-DA4E-A560-E6FFF925A2FC}" srcOrd="3" destOrd="0" presId="urn:microsoft.com/office/officeart/2005/8/layout/vList5"/>
    <dgm:cxn modelId="{7B910174-D1E8-4C44-BA84-C380D726C00C}" type="presParOf" srcId="{18A69C49-BB1A-3D4A-8688-6CCDF9E3E2A9}" destId="{1D8E4170-5164-7E47-B234-42772BF09197}" srcOrd="4" destOrd="0" presId="urn:microsoft.com/office/officeart/2005/8/layout/vList5"/>
    <dgm:cxn modelId="{853EB454-E00F-B843-BF34-A45145000F3B}" type="presParOf" srcId="{1D8E4170-5164-7E47-B234-42772BF09197}" destId="{F8BC98BE-5F03-AC4E-A6E5-F270A20C90CA}" srcOrd="0" destOrd="0" presId="urn:microsoft.com/office/officeart/2005/8/layout/vList5"/>
    <dgm:cxn modelId="{2C338C5A-7432-2742-8D72-F17FDB80D751}" type="presParOf" srcId="{1D8E4170-5164-7E47-B234-42772BF09197}" destId="{A8839956-F269-4842-9AFD-A61783086D9F}" srcOrd="1" destOrd="0" presId="urn:microsoft.com/office/officeart/2005/8/layout/vList5"/>
    <dgm:cxn modelId="{D1819CDD-C342-9847-B891-F60B29DAC601}" type="presParOf" srcId="{18A69C49-BB1A-3D4A-8688-6CCDF9E3E2A9}" destId="{A6D705A8-E1A1-B24E-88D9-28C412A3821F}" srcOrd="5" destOrd="0" presId="urn:microsoft.com/office/officeart/2005/8/layout/vList5"/>
    <dgm:cxn modelId="{DE76303E-2BF7-E646-A99E-9EE90FC9D256}" type="presParOf" srcId="{18A69C49-BB1A-3D4A-8688-6CCDF9E3E2A9}" destId="{7FFE87EC-835A-9D45-B63B-ADB8E3A69914}" srcOrd="6" destOrd="0" presId="urn:microsoft.com/office/officeart/2005/8/layout/vList5"/>
    <dgm:cxn modelId="{85776678-6115-4D45-A607-4757E82B2569}" type="presParOf" srcId="{7FFE87EC-835A-9D45-B63B-ADB8E3A69914}" destId="{0D93B656-224A-C447-BE77-234A4DCAA0E8}" srcOrd="0" destOrd="0" presId="urn:microsoft.com/office/officeart/2005/8/layout/vList5"/>
    <dgm:cxn modelId="{B8795A9F-F2D7-0A42-AEE8-9F6E1112675D}" type="presParOf" srcId="{7FFE87EC-835A-9D45-B63B-ADB8E3A69914}" destId="{15C53101-07A5-0949-BDAE-965F79890864}" srcOrd="1" destOrd="0" presId="urn:microsoft.com/office/officeart/2005/8/layout/vList5"/>
    <dgm:cxn modelId="{1B9CDB87-5E76-BD4D-93D0-A6754C8C73D5}" type="presParOf" srcId="{18A69C49-BB1A-3D4A-8688-6CCDF9E3E2A9}" destId="{458A3F4A-AEC4-8A4B-A221-6FF74F29E26F}" srcOrd="7" destOrd="0" presId="urn:microsoft.com/office/officeart/2005/8/layout/vList5"/>
    <dgm:cxn modelId="{24270148-0BA9-3343-BFBF-A554846BE6E0}" type="presParOf" srcId="{18A69C49-BB1A-3D4A-8688-6CCDF9E3E2A9}" destId="{0950E6A8-F4E1-A742-93C4-6F403DE452C9}" srcOrd="8" destOrd="0" presId="urn:microsoft.com/office/officeart/2005/8/layout/vList5"/>
    <dgm:cxn modelId="{C09CF071-211C-A84D-9CDB-49AAA32E4E0E}" type="presParOf" srcId="{0950E6A8-F4E1-A742-93C4-6F403DE452C9}" destId="{F44E0704-9256-124E-B96C-801B9C93982E}" srcOrd="0" destOrd="0" presId="urn:microsoft.com/office/officeart/2005/8/layout/vList5"/>
    <dgm:cxn modelId="{EC6A8A1B-905E-C840-A455-986D8213CC1D}" type="presParOf" srcId="{0950E6A8-F4E1-A742-93C4-6F403DE452C9}" destId="{5432CC10-FACE-A64D-B710-38FB1E5E7F2B}"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BBF61B-1BB8-4E2F-85B7-6F7CB96C0136}">
      <dsp:nvSpPr>
        <dsp:cNvPr id="0" name=""/>
        <dsp:cNvSpPr/>
      </dsp:nvSpPr>
      <dsp:spPr>
        <a:xfrm>
          <a:off x="754379" y="0"/>
          <a:ext cx="8549640" cy="3760788"/>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118D00-CEAA-4ECB-9599-E2E6EA520D0E}">
      <dsp:nvSpPr>
        <dsp:cNvPr id="0" name=""/>
        <dsp:cNvSpPr/>
      </dsp:nvSpPr>
      <dsp:spPr>
        <a:xfrm>
          <a:off x="10804" y="1128236"/>
          <a:ext cx="3237547" cy="150431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Decide on your learning objectives</a:t>
          </a:r>
        </a:p>
      </dsp:txBody>
      <dsp:txXfrm>
        <a:off x="84239" y="1201671"/>
        <a:ext cx="3090677" cy="1357445"/>
      </dsp:txXfrm>
    </dsp:sp>
    <dsp:sp modelId="{CBDF3012-B6E2-488E-9FA9-BEC099A0237D}">
      <dsp:nvSpPr>
        <dsp:cNvPr id="0" name=""/>
        <dsp:cNvSpPr/>
      </dsp:nvSpPr>
      <dsp:spPr>
        <a:xfrm>
          <a:off x="3410426" y="1128236"/>
          <a:ext cx="3237547" cy="150431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Align your teaching strategies to achieving these objectives</a:t>
          </a:r>
        </a:p>
      </dsp:txBody>
      <dsp:txXfrm>
        <a:off x="3483861" y="1201671"/>
        <a:ext cx="3090677" cy="1357445"/>
      </dsp:txXfrm>
    </dsp:sp>
    <dsp:sp modelId="{99B6D016-EAB9-453B-B3BD-6E6DBDC5BAEA}">
      <dsp:nvSpPr>
        <dsp:cNvPr id="0" name=""/>
        <dsp:cNvSpPr/>
      </dsp:nvSpPr>
      <dsp:spPr>
        <a:xfrm>
          <a:off x="6810047" y="1128236"/>
          <a:ext cx="3237547" cy="150431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Align your assessment strategies to measuring success </a:t>
          </a:r>
          <a:r>
            <a:rPr lang="en-GB" sz="2200" kern="1200" dirty="0" err="1"/>
            <a:t>againt</a:t>
          </a:r>
          <a:r>
            <a:rPr lang="en-GB" sz="2200" kern="1200" dirty="0"/>
            <a:t> these objectives</a:t>
          </a:r>
        </a:p>
      </dsp:txBody>
      <dsp:txXfrm>
        <a:off x="6883482" y="1201671"/>
        <a:ext cx="3090677" cy="13574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12DD27-C26F-B243-A5A4-DB88D1B88D68}">
      <dsp:nvSpPr>
        <dsp:cNvPr id="0" name=""/>
        <dsp:cNvSpPr/>
      </dsp:nvSpPr>
      <dsp:spPr>
        <a:xfrm rot="5400000">
          <a:off x="6550674" y="-2855738"/>
          <a:ext cx="578074" cy="6437376"/>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30480" rIns="60960" bIns="30480" numCol="1" spcCol="1270" anchor="ctr" anchorCtr="0">
          <a:noAutofit/>
        </a:bodyPr>
        <a:lstStyle/>
        <a:p>
          <a:pPr marL="171450" lvl="1" indent="-171450" algn="l" defTabSz="711200">
            <a:lnSpc>
              <a:spcPct val="90000"/>
            </a:lnSpc>
            <a:spcBef>
              <a:spcPct val="0"/>
            </a:spcBef>
            <a:spcAft>
              <a:spcPct val="15000"/>
            </a:spcAft>
            <a:buChar char="•"/>
          </a:pPr>
          <a:r>
            <a:rPr lang="en-US" sz="1600" kern="1200" dirty="0"/>
            <a:t>Determine learning content and outcomes</a:t>
          </a:r>
        </a:p>
        <a:p>
          <a:pPr marL="171450" lvl="1" indent="-171450" algn="l" defTabSz="711200">
            <a:lnSpc>
              <a:spcPct val="90000"/>
            </a:lnSpc>
            <a:spcBef>
              <a:spcPct val="0"/>
            </a:spcBef>
            <a:spcAft>
              <a:spcPct val="15000"/>
            </a:spcAft>
            <a:buChar char="•"/>
          </a:pPr>
          <a:r>
            <a:rPr lang="en-US" sz="1600" kern="1200" dirty="0"/>
            <a:t>Design the learning sequence </a:t>
          </a:r>
        </a:p>
      </dsp:txBody>
      <dsp:txXfrm rot="-5400000">
        <a:off x="3621024" y="102131"/>
        <a:ext cx="6409157" cy="521636"/>
      </dsp:txXfrm>
    </dsp:sp>
    <dsp:sp modelId="{C575150C-253E-514D-831C-EB6B444D5EAE}">
      <dsp:nvSpPr>
        <dsp:cNvPr id="0" name=""/>
        <dsp:cNvSpPr/>
      </dsp:nvSpPr>
      <dsp:spPr>
        <a:xfrm>
          <a:off x="0" y="1652"/>
          <a:ext cx="3621024" cy="72259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US" sz="2600" kern="1200" dirty="0"/>
            <a:t>Preconstruction </a:t>
          </a:r>
        </a:p>
      </dsp:txBody>
      <dsp:txXfrm>
        <a:off x="35274" y="36926"/>
        <a:ext cx="3550476" cy="652044"/>
      </dsp:txXfrm>
    </dsp:sp>
    <dsp:sp modelId="{9C0E9FFE-331F-864B-AD44-1EA89C0C0A3D}">
      <dsp:nvSpPr>
        <dsp:cNvPr id="0" name=""/>
        <dsp:cNvSpPr/>
      </dsp:nvSpPr>
      <dsp:spPr>
        <a:xfrm rot="5400000">
          <a:off x="6550674" y="-2097016"/>
          <a:ext cx="578074" cy="6437376"/>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30480" rIns="60960" bIns="30480" numCol="1" spcCol="1270" anchor="ctr" anchorCtr="0">
          <a:noAutofit/>
        </a:bodyPr>
        <a:lstStyle/>
        <a:p>
          <a:pPr marL="171450" lvl="1" indent="-171450" algn="l" defTabSz="711200">
            <a:lnSpc>
              <a:spcPct val="90000"/>
            </a:lnSpc>
            <a:spcBef>
              <a:spcPct val="0"/>
            </a:spcBef>
            <a:spcAft>
              <a:spcPct val="15000"/>
            </a:spcAft>
            <a:buChar char="•"/>
          </a:pPr>
          <a:r>
            <a:rPr lang="en-US" sz="1600" kern="1200" dirty="0"/>
            <a:t>Preview the learning and objectives</a:t>
          </a:r>
        </a:p>
        <a:p>
          <a:pPr marL="171450" lvl="1" indent="-171450" algn="l" defTabSz="711200">
            <a:lnSpc>
              <a:spcPct val="90000"/>
            </a:lnSpc>
            <a:spcBef>
              <a:spcPct val="0"/>
            </a:spcBef>
            <a:spcAft>
              <a:spcPct val="15000"/>
            </a:spcAft>
            <a:buChar char="•"/>
          </a:pPr>
          <a:r>
            <a:rPr lang="en-US" sz="1600" kern="1200" dirty="0"/>
            <a:t>Link to existing knowledge </a:t>
          </a:r>
        </a:p>
      </dsp:txBody>
      <dsp:txXfrm rot="-5400000">
        <a:off x="3621024" y="860853"/>
        <a:ext cx="6409157" cy="521636"/>
      </dsp:txXfrm>
    </dsp:sp>
    <dsp:sp modelId="{36D82CF6-46EE-1745-8984-63908DB8EF84}">
      <dsp:nvSpPr>
        <dsp:cNvPr id="0" name=""/>
        <dsp:cNvSpPr/>
      </dsp:nvSpPr>
      <dsp:spPr>
        <a:xfrm>
          <a:off x="0" y="760375"/>
          <a:ext cx="3621024" cy="72259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US" sz="2600" kern="1200" dirty="0"/>
            <a:t>Laying the foundation</a:t>
          </a:r>
        </a:p>
      </dsp:txBody>
      <dsp:txXfrm>
        <a:off x="35274" y="795649"/>
        <a:ext cx="3550476" cy="652044"/>
      </dsp:txXfrm>
    </dsp:sp>
    <dsp:sp modelId="{A8839956-F269-4842-9AFD-A61783086D9F}">
      <dsp:nvSpPr>
        <dsp:cNvPr id="0" name=""/>
        <dsp:cNvSpPr/>
      </dsp:nvSpPr>
      <dsp:spPr>
        <a:xfrm rot="5400000">
          <a:off x="6550674" y="-1338294"/>
          <a:ext cx="578074" cy="6437376"/>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30480" rIns="60960" bIns="30480" numCol="1" spcCol="1270" anchor="ctr" anchorCtr="0">
          <a:noAutofit/>
        </a:bodyPr>
        <a:lstStyle/>
        <a:p>
          <a:pPr marL="171450" lvl="1" indent="-171450" algn="l" defTabSz="711200">
            <a:lnSpc>
              <a:spcPct val="90000"/>
            </a:lnSpc>
            <a:spcBef>
              <a:spcPct val="0"/>
            </a:spcBef>
            <a:spcAft>
              <a:spcPct val="15000"/>
            </a:spcAft>
            <a:buChar char="•"/>
          </a:pPr>
          <a:r>
            <a:rPr lang="en-US" sz="1600" kern="1200" dirty="0"/>
            <a:t>Select learning strategies </a:t>
          </a:r>
        </a:p>
        <a:p>
          <a:pPr marL="171450" lvl="1" indent="-171450" algn="l" defTabSz="711200">
            <a:lnSpc>
              <a:spcPct val="90000"/>
            </a:lnSpc>
            <a:spcBef>
              <a:spcPct val="0"/>
            </a:spcBef>
            <a:spcAft>
              <a:spcPct val="15000"/>
            </a:spcAft>
            <a:buChar char="•"/>
          </a:pPr>
          <a:r>
            <a:rPr lang="en-US" sz="1600" kern="1200" dirty="0"/>
            <a:t>Implement and guide practice </a:t>
          </a:r>
        </a:p>
      </dsp:txBody>
      <dsp:txXfrm rot="-5400000">
        <a:off x="3621024" y="1619575"/>
        <a:ext cx="6409157" cy="521636"/>
      </dsp:txXfrm>
    </dsp:sp>
    <dsp:sp modelId="{F8BC98BE-5F03-AC4E-A6E5-F270A20C90CA}">
      <dsp:nvSpPr>
        <dsp:cNvPr id="0" name=""/>
        <dsp:cNvSpPr/>
      </dsp:nvSpPr>
      <dsp:spPr>
        <a:xfrm>
          <a:off x="0" y="1519097"/>
          <a:ext cx="3621024" cy="72259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US" sz="2600" kern="1200" dirty="0"/>
            <a:t>Knowledge construction </a:t>
          </a:r>
        </a:p>
      </dsp:txBody>
      <dsp:txXfrm>
        <a:off x="35274" y="1554371"/>
        <a:ext cx="3550476" cy="652044"/>
      </dsp:txXfrm>
    </dsp:sp>
    <dsp:sp modelId="{15C53101-07A5-0949-BDAE-965F79890864}">
      <dsp:nvSpPr>
        <dsp:cNvPr id="0" name=""/>
        <dsp:cNvSpPr/>
      </dsp:nvSpPr>
      <dsp:spPr>
        <a:xfrm rot="5400000">
          <a:off x="6550674" y="-579571"/>
          <a:ext cx="578074" cy="6437376"/>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30480" rIns="60960" bIns="30480" numCol="1" spcCol="1270" anchor="ctr" anchorCtr="0">
          <a:noAutofit/>
        </a:bodyPr>
        <a:lstStyle/>
        <a:p>
          <a:pPr marL="171450" lvl="1" indent="-171450" algn="l" defTabSz="711200">
            <a:lnSpc>
              <a:spcPct val="90000"/>
            </a:lnSpc>
            <a:spcBef>
              <a:spcPct val="0"/>
            </a:spcBef>
            <a:spcAft>
              <a:spcPct val="15000"/>
            </a:spcAft>
            <a:buChar char="•"/>
          </a:pPr>
          <a:r>
            <a:rPr lang="en-US" sz="1600" kern="1200" dirty="0"/>
            <a:t>Application activities</a:t>
          </a:r>
        </a:p>
        <a:p>
          <a:pPr marL="171450" lvl="1" indent="-171450" algn="l" defTabSz="711200">
            <a:lnSpc>
              <a:spcPct val="90000"/>
            </a:lnSpc>
            <a:spcBef>
              <a:spcPct val="0"/>
            </a:spcBef>
            <a:spcAft>
              <a:spcPct val="15000"/>
            </a:spcAft>
            <a:buChar char="•"/>
          </a:pPr>
          <a:r>
            <a:rPr lang="en-US" sz="1600" kern="1200" dirty="0"/>
            <a:t>Provide feedback  </a:t>
          </a:r>
        </a:p>
      </dsp:txBody>
      <dsp:txXfrm rot="-5400000">
        <a:off x="3621024" y="2378298"/>
        <a:ext cx="6409157" cy="521636"/>
      </dsp:txXfrm>
    </dsp:sp>
    <dsp:sp modelId="{0D93B656-224A-C447-BE77-234A4DCAA0E8}">
      <dsp:nvSpPr>
        <dsp:cNvPr id="0" name=""/>
        <dsp:cNvSpPr/>
      </dsp:nvSpPr>
      <dsp:spPr>
        <a:xfrm>
          <a:off x="0" y="2277820"/>
          <a:ext cx="3621024" cy="72259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US" sz="2600" kern="1200" dirty="0"/>
            <a:t>Reconstruction</a:t>
          </a:r>
        </a:p>
      </dsp:txBody>
      <dsp:txXfrm>
        <a:off x="35274" y="2313094"/>
        <a:ext cx="3550476" cy="652044"/>
      </dsp:txXfrm>
    </dsp:sp>
    <dsp:sp modelId="{5432CC10-FACE-A64D-B710-38FB1E5E7F2B}">
      <dsp:nvSpPr>
        <dsp:cNvPr id="0" name=""/>
        <dsp:cNvSpPr/>
      </dsp:nvSpPr>
      <dsp:spPr>
        <a:xfrm rot="5400000">
          <a:off x="6550674" y="179150"/>
          <a:ext cx="578074" cy="6437376"/>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30480" rIns="60960" bIns="30480" numCol="1" spcCol="1270" anchor="ctr" anchorCtr="0">
          <a:noAutofit/>
        </a:bodyPr>
        <a:lstStyle/>
        <a:p>
          <a:pPr marL="171450" lvl="1" indent="-171450" algn="l" defTabSz="711200">
            <a:lnSpc>
              <a:spcPct val="90000"/>
            </a:lnSpc>
            <a:spcBef>
              <a:spcPct val="0"/>
            </a:spcBef>
            <a:spcAft>
              <a:spcPct val="15000"/>
            </a:spcAft>
            <a:buChar char="•"/>
          </a:pPr>
          <a:r>
            <a:rPr lang="en-US" sz="1600" kern="1200" dirty="0"/>
            <a:t>Reflect on learning</a:t>
          </a:r>
        </a:p>
        <a:p>
          <a:pPr marL="171450" lvl="1" indent="-171450" algn="l" defTabSz="711200">
            <a:lnSpc>
              <a:spcPct val="90000"/>
            </a:lnSpc>
            <a:spcBef>
              <a:spcPct val="0"/>
            </a:spcBef>
            <a:spcAft>
              <a:spcPct val="15000"/>
            </a:spcAft>
            <a:buChar char="•"/>
          </a:pPr>
          <a:r>
            <a:rPr lang="en-US" sz="1600" kern="1200" dirty="0"/>
            <a:t>Evaluate the design of the learning </a:t>
          </a:r>
        </a:p>
      </dsp:txBody>
      <dsp:txXfrm rot="-5400000">
        <a:off x="3621024" y="3137020"/>
        <a:ext cx="6409157" cy="521636"/>
      </dsp:txXfrm>
    </dsp:sp>
    <dsp:sp modelId="{F44E0704-9256-124E-B96C-801B9C93982E}">
      <dsp:nvSpPr>
        <dsp:cNvPr id="0" name=""/>
        <dsp:cNvSpPr/>
      </dsp:nvSpPr>
      <dsp:spPr>
        <a:xfrm>
          <a:off x="0" y="3036542"/>
          <a:ext cx="3621024" cy="72259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US" sz="2600" kern="1200" dirty="0"/>
            <a:t>Reflection  </a:t>
          </a:r>
        </a:p>
      </dsp:txBody>
      <dsp:txXfrm>
        <a:off x="35274" y="3071816"/>
        <a:ext cx="3550476" cy="652044"/>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9/7/2026</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234375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mn-lt"/>
              </a:defRPr>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9/7/2026</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40465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9/7/2026</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27835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9/7/2026</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88359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9/7/2026</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639257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9/7/2026</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685433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9/7/2026</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33937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9/7/2026</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771184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9/7/2026</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016137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9/7/2026</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6030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eetlifeofteaching.blogspot.com/" TargetMode="External"/><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www.mint-hr.com/mumford.html"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hyperlink" Target="http://web.utk.edu/~ewbrewer/pdf/books/13%20proven%20ways/Buzz%20Groups.pdf" TargetMode="External"/><Relationship Id="rId3" Type="http://schemas.openxmlformats.org/officeDocument/2006/relationships/hyperlink" Target="https://www.teachthought.com/learning/10-strategies-to-make-learning-feel-more-like-a-game/" TargetMode="External"/><Relationship Id="rId7" Type="http://schemas.openxmlformats.org/officeDocument/2006/relationships/hyperlink" Target="https://ctl.wustl.edu/resources/teaching-with-discussions/" TargetMode="External"/><Relationship Id="rId2" Type="http://schemas.openxmlformats.org/officeDocument/2006/relationships/hyperlink" Target="https://www.theconfidentteacher.com/2013/01/top-ten-group-work-strategies/" TargetMode="External"/><Relationship Id="rId1" Type="http://schemas.openxmlformats.org/officeDocument/2006/relationships/slideLayout" Target="../slideLayouts/slideLayout2.xml"/><Relationship Id="rId6" Type="http://schemas.openxmlformats.org/officeDocument/2006/relationships/hyperlink" Target="https://www.teachthought.com/project-based-learning/10-practicalideas-for-better-project-based-learning-in-your-classroom/" TargetMode="External"/><Relationship Id="rId11" Type="http://schemas.openxmlformats.org/officeDocument/2006/relationships/hyperlink" Target="http://dorjigss.blogspot.com/2013/05/field-trip.html" TargetMode="External"/><Relationship Id="rId5" Type="http://schemas.openxmlformats.org/officeDocument/2006/relationships/hyperlink" Target="https://bigthink.com/personal-growth/self-directed-learning?rebelltitem=5#rebelltitem5" TargetMode="External"/><Relationship Id="rId10" Type="http://schemas.openxmlformats.org/officeDocument/2006/relationships/hyperlink" Target="https://www.edutopia.org/article/making-learning-relevant-case-studies" TargetMode="External"/><Relationship Id="rId4" Type="http://schemas.openxmlformats.org/officeDocument/2006/relationships/hyperlink" Target="https://www.ncbi.nlm.nih.gov/pmc/articles/PMC2966567/" TargetMode="External"/><Relationship Id="rId9" Type="http://schemas.openxmlformats.org/officeDocument/2006/relationships/hyperlink" Target="https://teaching.unsw.edu.au/lectures"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www.maggiehosmcgrane.com/2011/10/10-of-best-note-taking-to-aid.html" TargetMode="External"/><Relationship Id="rId2" Type="http://schemas.openxmlformats.org/officeDocument/2006/relationships/image" Target="../media/image9.png"/><Relationship Id="rId1" Type="http://schemas.openxmlformats.org/officeDocument/2006/relationships/slideLayout" Target="../slideLayouts/slideLayout7.xml"/><Relationship Id="rId4" Type="http://schemas.openxmlformats.org/officeDocument/2006/relationships/hyperlink" Target="https://creativecommons.org/licenses/by-nc-sa/3.0/"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E49CE-63FE-F388-1DEF-1C12C7D0C762}"/>
              </a:ext>
            </a:extLst>
          </p:cNvPr>
          <p:cNvSpPr>
            <a:spLocks noGrp="1"/>
          </p:cNvSpPr>
          <p:nvPr>
            <p:ph type="title"/>
          </p:nvPr>
        </p:nvSpPr>
        <p:spPr/>
        <p:txBody>
          <a:bodyPr/>
          <a:lstStyle/>
          <a:p>
            <a:r>
              <a:rPr lang="en-GB" dirty="0"/>
              <a:t>Ice Breakers</a:t>
            </a:r>
          </a:p>
        </p:txBody>
      </p:sp>
      <p:sp>
        <p:nvSpPr>
          <p:cNvPr id="3" name="Content Placeholder 2">
            <a:extLst>
              <a:ext uri="{FF2B5EF4-FFF2-40B4-BE49-F238E27FC236}">
                <a16:creationId xmlns:a16="http://schemas.microsoft.com/office/drawing/2014/main" id="{191DEF77-F4A1-FE47-AD43-7A6DD8D0397B}"/>
              </a:ext>
            </a:extLst>
          </p:cNvPr>
          <p:cNvSpPr>
            <a:spLocks noGrp="1"/>
          </p:cNvSpPr>
          <p:nvPr>
            <p:ph idx="1"/>
          </p:nvPr>
        </p:nvSpPr>
        <p:spPr/>
        <p:txBody>
          <a:bodyPr>
            <a:normAutofit/>
          </a:bodyPr>
          <a:lstStyle/>
          <a:p>
            <a:pPr marL="0" indent="0">
              <a:buNone/>
            </a:pPr>
            <a:r>
              <a:rPr lang="en-GB" sz="2400" dirty="0"/>
              <a:t>Why do you think we have ice breakers?</a:t>
            </a:r>
          </a:p>
          <a:p>
            <a:pPr>
              <a:buFont typeface="Arial" panose="020B0604020202020204" pitchFamily="34" charset="0"/>
              <a:buChar char="•"/>
            </a:pPr>
            <a:r>
              <a:rPr lang="en-GB" sz="2400" dirty="0"/>
              <a:t>Remove or break down barriers</a:t>
            </a:r>
          </a:p>
          <a:p>
            <a:pPr>
              <a:buFont typeface="Arial" panose="020B0604020202020204" pitchFamily="34" charset="0"/>
              <a:buChar char="•"/>
            </a:pPr>
            <a:r>
              <a:rPr lang="en-GB" sz="2400" dirty="0"/>
              <a:t>Help people to get know one another</a:t>
            </a:r>
          </a:p>
          <a:p>
            <a:pPr>
              <a:buFont typeface="Arial" panose="020B0604020202020204" pitchFamily="34" charset="0"/>
              <a:buChar char="•"/>
            </a:pPr>
            <a:r>
              <a:rPr lang="en-GB" sz="2400" dirty="0"/>
              <a:t>Feel comfortable in the group</a:t>
            </a:r>
          </a:p>
          <a:p>
            <a:pPr>
              <a:buFont typeface="Arial" panose="020B0604020202020204" pitchFamily="34" charset="0"/>
              <a:buChar char="•"/>
            </a:pPr>
            <a:r>
              <a:rPr lang="en-GB" sz="2400" dirty="0"/>
              <a:t>Set up the process for what is to be expected</a:t>
            </a:r>
          </a:p>
          <a:p>
            <a:pPr>
              <a:buFont typeface="Arial" panose="020B0604020202020204" pitchFamily="34" charset="0"/>
              <a:buChar char="•"/>
            </a:pPr>
            <a:r>
              <a:rPr lang="en-GB" sz="2400" dirty="0"/>
              <a:t>Leave the, “journey in” behind you</a:t>
            </a:r>
          </a:p>
          <a:p>
            <a:endParaRPr lang="en-GB" dirty="0"/>
          </a:p>
          <a:p>
            <a:endParaRPr lang="en-GB" dirty="0"/>
          </a:p>
        </p:txBody>
      </p:sp>
    </p:spTree>
    <p:extLst>
      <p:ext uri="{BB962C8B-B14F-4D97-AF65-F5344CB8AC3E}">
        <p14:creationId xmlns:p14="http://schemas.microsoft.com/office/powerpoint/2010/main" val="1001723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8">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437A2D-6866-DAF7-DDEF-0117E418B8C5}"/>
              </a:ext>
            </a:extLst>
          </p:cNvPr>
          <p:cNvSpPr>
            <a:spLocks noGrp="1"/>
          </p:cNvSpPr>
          <p:nvPr>
            <p:ph type="title"/>
          </p:nvPr>
        </p:nvSpPr>
        <p:spPr>
          <a:xfrm>
            <a:off x="6411685" y="634946"/>
            <a:ext cx="5127171" cy="1450757"/>
          </a:xfrm>
        </p:spPr>
        <p:txBody>
          <a:bodyPr>
            <a:normAutofit/>
          </a:bodyPr>
          <a:lstStyle/>
          <a:p>
            <a:r>
              <a:rPr lang="en-GB" dirty="0"/>
              <a:t>Maslow and Ice Breakers</a:t>
            </a:r>
          </a:p>
        </p:txBody>
      </p:sp>
      <p:pic>
        <p:nvPicPr>
          <p:cNvPr id="4" name="Content Placeholder 5" descr="6a01347ff0d110970c0133ed52754d970b-320wi.jpg">
            <a:extLst>
              <a:ext uri="{FF2B5EF4-FFF2-40B4-BE49-F238E27FC236}">
                <a16:creationId xmlns:a16="http://schemas.microsoft.com/office/drawing/2014/main" id="{EC716390-18B3-858C-7D4B-3E616CF38DCC}"/>
              </a:ext>
            </a:extLst>
          </p:cNvPr>
          <p:cNvPicPr>
            <a:picLocks noChangeAspect="1"/>
          </p:cNvPicPr>
          <p:nvPr/>
        </p:nvPicPr>
        <p:blipFill>
          <a:blip r:embed="rId2" cstate="print"/>
          <a:stretch>
            <a:fillRect/>
          </a:stretch>
        </p:blipFill>
        <p:spPr>
          <a:xfrm>
            <a:off x="39053" y="864681"/>
            <a:ext cx="6435938" cy="5128638"/>
          </a:xfrm>
          <a:prstGeom prst="rect">
            <a:avLst/>
          </a:prstGeom>
        </p:spPr>
      </p:pic>
      <p:cxnSp>
        <p:nvCxnSpPr>
          <p:cNvPr id="20" name="Straight Connector 10">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4044" y="2246569"/>
            <a:ext cx="45720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9DA4026-830A-11D7-73C9-40DACB597D0D}"/>
              </a:ext>
            </a:extLst>
          </p:cNvPr>
          <p:cNvSpPr>
            <a:spLocks noGrp="1"/>
          </p:cNvSpPr>
          <p:nvPr>
            <p:ph idx="1"/>
          </p:nvPr>
        </p:nvSpPr>
        <p:spPr>
          <a:xfrm>
            <a:off x="6411684" y="2407436"/>
            <a:ext cx="5127172" cy="3461658"/>
          </a:xfrm>
        </p:spPr>
        <p:txBody>
          <a:bodyPr>
            <a:normAutofit lnSpcReduction="10000"/>
          </a:bodyPr>
          <a:lstStyle/>
          <a:p>
            <a:pPr>
              <a:buFont typeface="Arial" panose="020B0604020202020204" pitchFamily="34" charset="0"/>
              <a:buChar char="•"/>
            </a:pPr>
            <a:r>
              <a:rPr lang="en-GB" sz="2400" dirty="0"/>
              <a:t>Using them helps groups move up the hierarchy of needs.</a:t>
            </a:r>
          </a:p>
          <a:p>
            <a:pPr>
              <a:buFont typeface="Arial" panose="020B0604020202020204" pitchFamily="34" charset="0"/>
              <a:buChar char="•"/>
            </a:pPr>
            <a:r>
              <a:rPr lang="en-GB" sz="2400" dirty="0"/>
              <a:t>If your environment doesn’t feel safe, no learning will take place.</a:t>
            </a:r>
          </a:p>
          <a:p>
            <a:pPr>
              <a:buFont typeface="Arial" panose="020B0604020202020204" pitchFamily="34" charset="0"/>
              <a:buChar char="•"/>
            </a:pPr>
            <a:r>
              <a:rPr lang="en-GB" sz="2400" dirty="0"/>
              <a:t>We have a duty of care to create learning environments where our learners feel safe and able to take risks with their learning.</a:t>
            </a:r>
          </a:p>
        </p:txBody>
      </p:sp>
      <p:sp>
        <p:nvSpPr>
          <p:cNvPr id="21" name="Rectangle 12">
            <a:extLst>
              <a:ext uri="{FF2B5EF4-FFF2-40B4-BE49-F238E27FC236}">
                <a16:creationId xmlns:a16="http://schemas.microsoft.com/office/drawing/2014/main" id="{9AA76026-5689-4584-8D93-D71D739E6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281316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34369-6207-6621-8598-414E89FBBA6F}"/>
              </a:ext>
            </a:extLst>
          </p:cNvPr>
          <p:cNvSpPr>
            <a:spLocks noGrp="1"/>
          </p:cNvSpPr>
          <p:nvPr>
            <p:ph type="title"/>
          </p:nvPr>
        </p:nvSpPr>
        <p:spPr/>
        <p:txBody>
          <a:bodyPr/>
          <a:lstStyle/>
          <a:p>
            <a:r>
              <a:rPr lang="en-GB" dirty="0"/>
              <a:t>Over to you!</a:t>
            </a:r>
          </a:p>
        </p:txBody>
      </p:sp>
      <p:sp>
        <p:nvSpPr>
          <p:cNvPr id="3" name="Content Placeholder 2">
            <a:extLst>
              <a:ext uri="{FF2B5EF4-FFF2-40B4-BE49-F238E27FC236}">
                <a16:creationId xmlns:a16="http://schemas.microsoft.com/office/drawing/2014/main" id="{7FFD53F1-9D65-DA97-ABD2-F1A885CF836A}"/>
              </a:ext>
            </a:extLst>
          </p:cNvPr>
          <p:cNvSpPr>
            <a:spLocks noGrp="1"/>
          </p:cNvSpPr>
          <p:nvPr>
            <p:ph idx="1"/>
          </p:nvPr>
        </p:nvSpPr>
        <p:spPr/>
        <p:txBody>
          <a:bodyPr>
            <a:normAutofit/>
          </a:bodyPr>
          <a:lstStyle/>
          <a:p>
            <a:pPr>
              <a:buFont typeface="Arial" panose="020B0604020202020204" pitchFamily="34" charset="0"/>
              <a:buChar char="•"/>
            </a:pPr>
            <a:r>
              <a:rPr lang="en-GB" sz="2400" dirty="0"/>
              <a:t>In groups, find an ice-breaker activity to share with the rest of the group.</a:t>
            </a:r>
          </a:p>
          <a:p>
            <a:pPr>
              <a:buFont typeface="Arial" panose="020B0604020202020204" pitchFamily="34" charset="0"/>
              <a:buChar char="•"/>
            </a:pPr>
            <a:r>
              <a:rPr lang="en-GB" sz="2400" dirty="0"/>
              <a:t>This activity should last about 5 minutes.</a:t>
            </a:r>
          </a:p>
          <a:p>
            <a:pPr>
              <a:buFont typeface="Arial" panose="020B0604020202020204" pitchFamily="34" charset="0"/>
              <a:buChar char="•"/>
            </a:pPr>
            <a:r>
              <a:rPr lang="en-GB" sz="2400" dirty="0"/>
              <a:t>How does the experience of ice-breaker facilitator differ to that of participator?</a:t>
            </a:r>
          </a:p>
          <a:p>
            <a:pPr>
              <a:buFont typeface="Arial" panose="020B0604020202020204" pitchFamily="34" charset="0"/>
              <a:buChar char="•"/>
            </a:pPr>
            <a:r>
              <a:rPr lang="en-GB" sz="2400" dirty="0"/>
              <a:t>What are your priorities?</a:t>
            </a:r>
          </a:p>
        </p:txBody>
      </p:sp>
    </p:spTree>
    <p:extLst>
      <p:ext uri="{BB962C8B-B14F-4D97-AF65-F5344CB8AC3E}">
        <p14:creationId xmlns:p14="http://schemas.microsoft.com/office/powerpoint/2010/main" val="866135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Franklin Gothic Book" panose="020F0502020204030204"/>
              <a:ea typeface="+mn-ea"/>
              <a:cs typeface="+mn-cs"/>
            </a:endParaRPr>
          </a:p>
        </p:txBody>
      </p:sp>
      <p:pic>
        <p:nvPicPr>
          <p:cNvPr id="4" name="Picture 3" descr="A close up of a piece of paper with a pencil laying on top">
            <a:extLst>
              <a:ext uri="{FF2B5EF4-FFF2-40B4-BE49-F238E27FC236}">
                <a16:creationId xmlns:a16="http://schemas.microsoft.com/office/drawing/2014/main" id="{65810330-F0B5-43C9-BC34-094FFB5C0529}"/>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975"/>
            <a:ext cx="12191980" cy="6858000"/>
          </a:xfrm>
          <a:prstGeom prst="rect">
            <a:avLst/>
          </a:prstGeom>
        </p:spPr>
      </p:pic>
      <p:sp>
        <p:nvSpPr>
          <p:cNvPr id="35" name="Rectangle 34">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2607" y="1238442"/>
            <a:ext cx="3635926" cy="4355751"/>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Franklin Gothic Book"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8123416" y="1475234"/>
            <a:ext cx="3214307" cy="2901694"/>
          </a:xfrm>
        </p:spPr>
        <p:txBody>
          <a:bodyPr anchor="b">
            <a:normAutofit/>
          </a:bodyPr>
          <a:lstStyle/>
          <a:p>
            <a:r>
              <a:rPr lang="en-US" sz="4400" dirty="0">
                <a:solidFill>
                  <a:schemeClr val="tx1"/>
                </a:solidFill>
                <a:latin typeface="+mn-lt"/>
              </a:rPr>
              <a:t>Teaching Strategies</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8127750" y="4608576"/>
            <a:ext cx="3205640" cy="774186"/>
          </a:xfrm>
        </p:spPr>
        <p:txBody>
          <a:bodyPr anchor="t">
            <a:normAutofit/>
          </a:bodyPr>
          <a:lstStyle/>
          <a:p>
            <a:pPr algn="ctr"/>
            <a:r>
              <a:rPr lang="en-US" sz="1600" dirty="0"/>
              <a:t>ECPT5007 &amp; ECPT6014</a:t>
            </a:r>
          </a:p>
          <a:p>
            <a:pPr algn="ctr"/>
            <a:endParaRPr lang="en-US" sz="1600" dirty="0"/>
          </a:p>
        </p:txBody>
      </p:sp>
      <p:cxnSp>
        <p:nvCxnSpPr>
          <p:cNvPr id="37" name="Straight Connector 36">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76090" y="4508519"/>
            <a:ext cx="31089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9" name="Rectangle 38">
            <a:extLst>
              <a:ext uri="{FF2B5EF4-FFF2-40B4-BE49-F238E27FC236}">
                <a16:creationId xmlns:a16="http://schemas.microsoft.com/office/drawing/2014/main" id="{EDC90921-9082-491B-940E-827D679F3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9314396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8DC6F-7D3E-0476-2FBB-45D14934CB58}"/>
              </a:ext>
            </a:extLst>
          </p:cNvPr>
          <p:cNvSpPr>
            <a:spLocks noGrp="1"/>
          </p:cNvSpPr>
          <p:nvPr>
            <p:ph type="title"/>
          </p:nvPr>
        </p:nvSpPr>
        <p:spPr/>
        <p:txBody>
          <a:bodyPr>
            <a:normAutofit/>
          </a:bodyPr>
          <a:lstStyle/>
          <a:p>
            <a:r>
              <a:rPr lang="en-GB" sz="4000" dirty="0"/>
              <a:t>Learning Outcomes</a:t>
            </a:r>
          </a:p>
        </p:txBody>
      </p:sp>
      <p:sp>
        <p:nvSpPr>
          <p:cNvPr id="3" name="Content Placeholder 2">
            <a:extLst>
              <a:ext uri="{FF2B5EF4-FFF2-40B4-BE49-F238E27FC236}">
                <a16:creationId xmlns:a16="http://schemas.microsoft.com/office/drawing/2014/main" id="{40B214EE-EED3-6B06-6C0E-D7EE79181079}"/>
              </a:ext>
            </a:extLst>
          </p:cNvPr>
          <p:cNvSpPr>
            <a:spLocks noGrp="1"/>
          </p:cNvSpPr>
          <p:nvPr>
            <p:ph idx="1"/>
          </p:nvPr>
        </p:nvSpPr>
        <p:spPr/>
        <p:txBody>
          <a:bodyPr>
            <a:normAutofit/>
          </a:bodyPr>
          <a:lstStyle/>
          <a:p>
            <a:pPr>
              <a:buFont typeface="Arial" panose="020B0604020202020204" pitchFamily="34" charset="0"/>
              <a:buChar char="•"/>
            </a:pPr>
            <a:r>
              <a:rPr lang="en-GB" sz="2800" dirty="0">
                <a:latin typeface="Calibri" panose="020F0502020204030204" pitchFamily="34" charset="0"/>
                <a:ea typeface="DengXian" panose="02010600030101010101" pitchFamily="2" charset="-122"/>
              </a:rPr>
              <a:t>Identify a range of</a:t>
            </a:r>
            <a:r>
              <a:rPr lang="en-GB" sz="2800" dirty="0">
                <a:effectLst/>
                <a:latin typeface="Calibri" panose="020F0502020204030204" pitchFamily="34" charset="0"/>
                <a:ea typeface="DengXian" panose="02010600030101010101" pitchFamily="2" charset="-122"/>
              </a:rPr>
              <a:t> teaching strategies available for you to utilise in Post-16 education.</a:t>
            </a:r>
          </a:p>
          <a:p>
            <a:pPr>
              <a:buFont typeface="Arial" panose="020B0604020202020204" pitchFamily="34" charset="0"/>
              <a:buChar char="•"/>
            </a:pPr>
            <a:r>
              <a:rPr lang="en-GB" sz="2800" dirty="0">
                <a:latin typeface="Calibri" panose="020F0502020204030204" pitchFamily="34" charset="0"/>
                <a:ea typeface="DengXian" panose="02010600030101010101" pitchFamily="2" charset="-122"/>
              </a:rPr>
              <a:t>Explain why teaching strategies are important.</a:t>
            </a:r>
          </a:p>
          <a:p>
            <a:pPr>
              <a:buFont typeface="Arial" panose="020B0604020202020204" pitchFamily="34" charset="0"/>
              <a:buChar char="•"/>
            </a:pPr>
            <a:r>
              <a:rPr lang="en-GB" sz="2800" dirty="0">
                <a:latin typeface="Calibri" panose="020F0502020204030204" pitchFamily="34" charset="0"/>
                <a:ea typeface="DengXian" panose="02010600030101010101" pitchFamily="2" charset="-122"/>
              </a:rPr>
              <a:t>Determine which teaching strategies may be appropriate to the subject, group and objective you are teaching.</a:t>
            </a:r>
          </a:p>
        </p:txBody>
      </p:sp>
    </p:spTree>
    <p:extLst>
      <p:ext uri="{BB962C8B-B14F-4D97-AF65-F5344CB8AC3E}">
        <p14:creationId xmlns:p14="http://schemas.microsoft.com/office/powerpoint/2010/main" val="1697878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EB47B-BE15-0753-BCD7-52E3B71AD7BC}"/>
              </a:ext>
            </a:extLst>
          </p:cNvPr>
          <p:cNvSpPr>
            <a:spLocks noGrp="1"/>
          </p:cNvSpPr>
          <p:nvPr>
            <p:ph type="title"/>
          </p:nvPr>
        </p:nvSpPr>
        <p:spPr/>
        <p:txBody>
          <a:bodyPr>
            <a:normAutofit/>
          </a:bodyPr>
          <a:lstStyle/>
          <a:p>
            <a:r>
              <a:rPr lang="en-GB" sz="4000" dirty="0"/>
              <a:t>What is a Teaching Strategy?</a:t>
            </a:r>
          </a:p>
        </p:txBody>
      </p:sp>
      <p:sp>
        <p:nvSpPr>
          <p:cNvPr id="3" name="Content Placeholder 2">
            <a:extLst>
              <a:ext uri="{FF2B5EF4-FFF2-40B4-BE49-F238E27FC236}">
                <a16:creationId xmlns:a16="http://schemas.microsoft.com/office/drawing/2014/main" id="{6CAA205D-D689-ECED-8509-BFF82855690A}"/>
              </a:ext>
            </a:extLst>
          </p:cNvPr>
          <p:cNvSpPr>
            <a:spLocks noGrp="1"/>
          </p:cNvSpPr>
          <p:nvPr>
            <p:ph idx="1"/>
          </p:nvPr>
        </p:nvSpPr>
        <p:spPr/>
        <p:txBody>
          <a:bodyPr>
            <a:normAutofit fontScale="92500"/>
          </a:bodyPr>
          <a:lstStyle/>
          <a:p>
            <a:pPr marL="0" indent="0" algn="ctr">
              <a:lnSpc>
                <a:spcPct val="150000"/>
              </a:lnSpc>
              <a:buNone/>
            </a:pPr>
            <a:r>
              <a:rPr lang="en-GB" sz="3000" dirty="0"/>
              <a:t>“A combination of </a:t>
            </a:r>
            <a:r>
              <a:rPr lang="en-GB" sz="3000" b="1" dirty="0"/>
              <a:t>student</a:t>
            </a:r>
            <a:r>
              <a:rPr lang="en-GB" sz="3000" dirty="0"/>
              <a:t> </a:t>
            </a:r>
            <a:r>
              <a:rPr lang="en-GB" sz="3000" b="1" dirty="0"/>
              <a:t>activities</a:t>
            </a:r>
            <a:r>
              <a:rPr lang="en-GB" sz="3000" dirty="0"/>
              <a:t> supported by the use of </a:t>
            </a:r>
            <a:r>
              <a:rPr lang="en-GB" sz="3000" b="1" dirty="0"/>
              <a:t>appropriate</a:t>
            </a:r>
            <a:r>
              <a:rPr lang="en-GB" sz="3000" dirty="0"/>
              <a:t> </a:t>
            </a:r>
            <a:r>
              <a:rPr lang="en-GB" sz="3000" b="1" dirty="0"/>
              <a:t>resources</a:t>
            </a:r>
            <a:r>
              <a:rPr lang="en-GB" sz="3000" dirty="0"/>
              <a:t> to provide a particular </a:t>
            </a:r>
            <a:r>
              <a:rPr lang="en-GB" sz="3000" b="1" dirty="0"/>
              <a:t>learning experience </a:t>
            </a:r>
            <a:r>
              <a:rPr lang="en-GB" sz="3000" dirty="0"/>
              <a:t>”.</a:t>
            </a:r>
            <a:r>
              <a:rPr lang="en-GB" sz="2400" dirty="0"/>
              <a:t> </a:t>
            </a:r>
          </a:p>
          <a:p>
            <a:pPr marL="0" indent="0" algn="ctr">
              <a:lnSpc>
                <a:spcPct val="150000"/>
              </a:lnSpc>
              <a:buNone/>
            </a:pPr>
            <a:r>
              <a:rPr lang="en-GB" sz="1600" dirty="0"/>
              <a:t>(Reece &amp; Walker, 2002)</a:t>
            </a:r>
          </a:p>
          <a:p>
            <a:pPr marL="0" indent="0" algn="ctr">
              <a:lnSpc>
                <a:spcPct val="150000"/>
              </a:lnSpc>
              <a:buNone/>
            </a:pPr>
            <a:endParaRPr lang="en-US" sz="400" dirty="0"/>
          </a:p>
          <a:p>
            <a:pPr marL="0" indent="0" algn="ctr">
              <a:lnSpc>
                <a:spcPct val="150000"/>
              </a:lnSpc>
              <a:buNone/>
            </a:pPr>
            <a:r>
              <a:rPr lang="en-US" sz="2800" dirty="0"/>
              <a:t>Selecting the most appropriate teaching strategy is an important aspect of lesson your planning – </a:t>
            </a:r>
            <a:r>
              <a:rPr lang="en-US" sz="2800" b="1" dirty="0"/>
              <a:t>done for the benefit of the learner.</a:t>
            </a:r>
          </a:p>
          <a:p>
            <a:pPr marL="0" indent="0">
              <a:lnSpc>
                <a:spcPct val="150000"/>
              </a:lnSpc>
              <a:buNone/>
            </a:pPr>
            <a:endParaRPr lang="en-US" sz="2400" dirty="0"/>
          </a:p>
          <a:p>
            <a:pPr marL="0" indent="0">
              <a:lnSpc>
                <a:spcPct val="150000"/>
              </a:lnSpc>
              <a:buNone/>
            </a:pPr>
            <a:endParaRPr lang="en-US" sz="2400" dirty="0">
              <a:solidFill>
                <a:srgbClr val="FF0000"/>
              </a:solidFill>
            </a:endParaRPr>
          </a:p>
          <a:p>
            <a:endParaRPr lang="en-GB" dirty="0"/>
          </a:p>
        </p:txBody>
      </p:sp>
    </p:spTree>
    <p:extLst>
      <p:ext uri="{BB962C8B-B14F-4D97-AF65-F5344CB8AC3E}">
        <p14:creationId xmlns:p14="http://schemas.microsoft.com/office/powerpoint/2010/main" val="3272598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E9FAD-9FE1-E863-EAF5-EF474649AAC8}"/>
              </a:ext>
            </a:extLst>
          </p:cNvPr>
          <p:cNvSpPr>
            <a:spLocks noGrp="1"/>
          </p:cNvSpPr>
          <p:nvPr>
            <p:ph type="title"/>
          </p:nvPr>
        </p:nvSpPr>
        <p:spPr/>
        <p:txBody>
          <a:bodyPr>
            <a:normAutofit/>
          </a:bodyPr>
          <a:lstStyle/>
          <a:p>
            <a:r>
              <a:rPr lang="en-GB" sz="4000" dirty="0">
                <a:latin typeface="+mn-lt"/>
              </a:rPr>
              <a:t>Examples of Teaching Strategies</a:t>
            </a:r>
          </a:p>
        </p:txBody>
      </p:sp>
      <p:sp>
        <p:nvSpPr>
          <p:cNvPr id="3" name="Content Placeholder 2">
            <a:extLst>
              <a:ext uri="{FF2B5EF4-FFF2-40B4-BE49-F238E27FC236}">
                <a16:creationId xmlns:a16="http://schemas.microsoft.com/office/drawing/2014/main" id="{87927F8B-9898-7014-0266-0AAE587ED63D}"/>
              </a:ext>
            </a:extLst>
          </p:cNvPr>
          <p:cNvSpPr>
            <a:spLocks noGrp="1"/>
          </p:cNvSpPr>
          <p:nvPr>
            <p:ph sz="half" idx="1"/>
          </p:nvPr>
        </p:nvSpPr>
        <p:spPr>
          <a:xfrm>
            <a:off x="825731" y="2120899"/>
            <a:ext cx="2709949" cy="3748193"/>
          </a:xfrm>
        </p:spPr>
        <p:txBody>
          <a:bodyPr>
            <a:normAutofit lnSpcReduction="10000"/>
          </a:bodyPr>
          <a:lstStyle/>
          <a:p>
            <a:pPr marL="274320" indent="-274320" fontAlgn="auto">
              <a:spcBef>
                <a:spcPts val="580"/>
              </a:spcBef>
              <a:spcAft>
                <a:spcPts val="0"/>
              </a:spcAft>
              <a:buFont typeface="Wingdings 2"/>
              <a:buChar char=""/>
              <a:defRPr/>
            </a:pPr>
            <a:r>
              <a:rPr lang="en-GB" sz="2400" dirty="0"/>
              <a:t>Lecture</a:t>
            </a:r>
          </a:p>
          <a:p>
            <a:pPr marL="274320" indent="-274320" fontAlgn="auto">
              <a:spcBef>
                <a:spcPts val="580"/>
              </a:spcBef>
              <a:spcAft>
                <a:spcPts val="0"/>
              </a:spcAft>
              <a:buFont typeface="Wingdings 2"/>
              <a:buChar char=""/>
              <a:defRPr/>
            </a:pPr>
            <a:r>
              <a:rPr lang="en-GB" sz="2400" dirty="0"/>
              <a:t>Group Work</a:t>
            </a:r>
          </a:p>
          <a:p>
            <a:pPr marL="274320" indent="-274320" fontAlgn="auto">
              <a:spcBef>
                <a:spcPts val="580"/>
              </a:spcBef>
              <a:spcAft>
                <a:spcPts val="0"/>
              </a:spcAft>
              <a:buFont typeface="Wingdings 2"/>
              <a:buChar char=""/>
              <a:defRPr/>
            </a:pPr>
            <a:r>
              <a:rPr lang="en-GB" sz="2400" dirty="0"/>
              <a:t>One to One</a:t>
            </a:r>
          </a:p>
          <a:p>
            <a:pPr marL="274320" indent="-274320" fontAlgn="auto">
              <a:spcBef>
                <a:spcPts val="580"/>
              </a:spcBef>
              <a:spcAft>
                <a:spcPts val="0"/>
              </a:spcAft>
              <a:buFont typeface="Wingdings 2"/>
              <a:buChar char=""/>
              <a:defRPr/>
            </a:pPr>
            <a:r>
              <a:rPr lang="en-GB" sz="2400" dirty="0"/>
              <a:t>Demonstration</a:t>
            </a:r>
          </a:p>
          <a:p>
            <a:pPr marL="274320" indent="-274320" fontAlgn="auto">
              <a:spcBef>
                <a:spcPts val="580"/>
              </a:spcBef>
              <a:spcAft>
                <a:spcPts val="0"/>
              </a:spcAft>
              <a:buFont typeface="Wingdings 2"/>
              <a:buChar char=""/>
              <a:defRPr/>
            </a:pPr>
            <a:r>
              <a:rPr lang="en-GB" sz="2400" dirty="0"/>
              <a:t>Team Teaching</a:t>
            </a:r>
          </a:p>
          <a:p>
            <a:pPr marL="274320" indent="-274320" fontAlgn="auto">
              <a:spcBef>
                <a:spcPts val="580"/>
              </a:spcBef>
              <a:spcAft>
                <a:spcPts val="0"/>
              </a:spcAft>
              <a:buFont typeface="Wingdings 2"/>
              <a:buChar char=""/>
              <a:defRPr/>
            </a:pPr>
            <a:r>
              <a:rPr lang="en-GB" sz="2400" dirty="0"/>
              <a:t>Discussion</a:t>
            </a:r>
          </a:p>
          <a:p>
            <a:pPr marL="274320" indent="-274320" fontAlgn="auto">
              <a:spcBef>
                <a:spcPts val="580"/>
              </a:spcBef>
              <a:spcAft>
                <a:spcPts val="0"/>
              </a:spcAft>
              <a:buFont typeface="Wingdings 2"/>
              <a:buChar char=""/>
              <a:defRPr/>
            </a:pPr>
            <a:r>
              <a:rPr lang="en-GB" sz="2400" dirty="0"/>
              <a:t>Debate</a:t>
            </a:r>
          </a:p>
          <a:p>
            <a:pPr marL="274320" indent="-274320">
              <a:spcBef>
                <a:spcPts val="580"/>
              </a:spcBef>
              <a:spcAft>
                <a:spcPts val="0"/>
              </a:spcAft>
              <a:buFont typeface="Wingdings 2"/>
              <a:buChar char=""/>
              <a:defRPr/>
            </a:pPr>
            <a:r>
              <a:rPr lang="en-GB" sz="2400" dirty="0"/>
              <a:t>Ice Breaker</a:t>
            </a:r>
          </a:p>
          <a:p>
            <a:pPr marL="0" indent="0" fontAlgn="auto">
              <a:spcBef>
                <a:spcPts val="580"/>
              </a:spcBef>
              <a:spcAft>
                <a:spcPts val="0"/>
              </a:spcAft>
              <a:buNone/>
              <a:defRPr/>
            </a:pPr>
            <a:endParaRPr lang="en-GB" dirty="0"/>
          </a:p>
          <a:p>
            <a:endParaRPr lang="en-GB" dirty="0"/>
          </a:p>
        </p:txBody>
      </p:sp>
      <p:sp>
        <p:nvSpPr>
          <p:cNvPr id="4" name="Content Placeholder 3">
            <a:extLst>
              <a:ext uri="{FF2B5EF4-FFF2-40B4-BE49-F238E27FC236}">
                <a16:creationId xmlns:a16="http://schemas.microsoft.com/office/drawing/2014/main" id="{98B3299F-8271-065F-2653-290960879D36}"/>
              </a:ext>
            </a:extLst>
          </p:cNvPr>
          <p:cNvSpPr>
            <a:spLocks noGrp="1"/>
          </p:cNvSpPr>
          <p:nvPr>
            <p:ph sz="half" idx="2"/>
          </p:nvPr>
        </p:nvSpPr>
        <p:spPr>
          <a:xfrm>
            <a:off x="3889123" y="2120899"/>
            <a:ext cx="3897132" cy="3748194"/>
          </a:xfrm>
        </p:spPr>
        <p:txBody>
          <a:bodyPr>
            <a:normAutofit lnSpcReduction="10000"/>
          </a:bodyPr>
          <a:lstStyle/>
          <a:p>
            <a:pPr marL="274320" indent="-274320" fontAlgn="auto">
              <a:spcBef>
                <a:spcPts val="580"/>
              </a:spcBef>
              <a:spcAft>
                <a:spcPts val="0"/>
              </a:spcAft>
              <a:buFont typeface="Wingdings 2"/>
              <a:buChar char=""/>
              <a:defRPr/>
            </a:pPr>
            <a:r>
              <a:rPr lang="en-GB" sz="2400" dirty="0"/>
              <a:t>Buzz Groups</a:t>
            </a:r>
          </a:p>
          <a:p>
            <a:pPr marL="274320" indent="-274320" fontAlgn="auto">
              <a:spcBef>
                <a:spcPts val="580"/>
              </a:spcBef>
              <a:spcAft>
                <a:spcPts val="0"/>
              </a:spcAft>
              <a:buFont typeface="Wingdings 2"/>
              <a:buChar char=""/>
              <a:defRPr/>
            </a:pPr>
            <a:r>
              <a:rPr lang="en-GB" sz="2400" dirty="0"/>
              <a:t>Field Trip</a:t>
            </a:r>
          </a:p>
          <a:p>
            <a:pPr marL="274320" indent="-274320" fontAlgn="auto">
              <a:spcBef>
                <a:spcPts val="580"/>
              </a:spcBef>
              <a:spcAft>
                <a:spcPts val="0"/>
              </a:spcAft>
              <a:buFont typeface="Wingdings 2"/>
              <a:buChar char=""/>
              <a:defRPr/>
            </a:pPr>
            <a:r>
              <a:rPr lang="en-GB" sz="2400" dirty="0"/>
              <a:t>Role Play</a:t>
            </a:r>
          </a:p>
          <a:p>
            <a:pPr marL="274320" indent="-274320" fontAlgn="auto">
              <a:spcBef>
                <a:spcPts val="580"/>
              </a:spcBef>
              <a:spcAft>
                <a:spcPts val="0"/>
              </a:spcAft>
              <a:buFont typeface="Wingdings 2"/>
              <a:buChar char=""/>
              <a:defRPr/>
            </a:pPr>
            <a:r>
              <a:rPr lang="en-GB" sz="2400" dirty="0"/>
              <a:t>Question &amp; Answer</a:t>
            </a:r>
          </a:p>
          <a:p>
            <a:pPr marL="274320" indent="-274320" fontAlgn="auto">
              <a:spcBef>
                <a:spcPts val="580"/>
              </a:spcBef>
              <a:spcAft>
                <a:spcPts val="0"/>
              </a:spcAft>
              <a:buFont typeface="Wingdings 2"/>
              <a:buChar char=""/>
              <a:defRPr/>
            </a:pPr>
            <a:r>
              <a:rPr lang="en-GB" sz="2400" dirty="0"/>
              <a:t>Video/Lecture Casts </a:t>
            </a:r>
          </a:p>
          <a:p>
            <a:pPr marL="274320" indent="-274320" fontAlgn="auto">
              <a:spcBef>
                <a:spcPts val="580"/>
              </a:spcBef>
              <a:spcAft>
                <a:spcPts val="0"/>
              </a:spcAft>
              <a:buFont typeface="Wingdings 2"/>
              <a:buChar char=""/>
              <a:defRPr/>
            </a:pPr>
            <a:r>
              <a:rPr lang="en-GB" sz="2400" dirty="0"/>
              <a:t>Seminar/Plenary </a:t>
            </a:r>
          </a:p>
          <a:p>
            <a:pPr marL="274320" indent="-274320" fontAlgn="auto">
              <a:spcBef>
                <a:spcPts val="580"/>
              </a:spcBef>
              <a:spcAft>
                <a:spcPts val="0"/>
              </a:spcAft>
              <a:buFont typeface="Wingdings 2"/>
              <a:buChar char=""/>
              <a:defRPr/>
            </a:pPr>
            <a:r>
              <a:rPr lang="en-GB" sz="2400" dirty="0"/>
              <a:t>Laboratory or Workshops</a:t>
            </a:r>
          </a:p>
          <a:p>
            <a:pPr marL="274320" indent="-274320" fontAlgn="auto">
              <a:spcBef>
                <a:spcPts val="580"/>
              </a:spcBef>
              <a:spcAft>
                <a:spcPts val="0"/>
              </a:spcAft>
              <a:buFont typeface="Wingdings 2"/>
              <a:buChar char=""/>
              <a:defRPr/>
            </a:pPr>
            <a:r>
              <a:rPr lang="en-GB" sz="2400" dirty="0"/>
              <a:t>Gaming/Quiz</a:t>
            </a:r>
          </a:p>
          <a:p>
            <a:pPr marL="0" indent="0" fontAlgn="auto">
              <a:spcBef>
                <a:spcPts val="580"/>
              </a:spcBef>
              <a:spcAft>
                <a:spcPts val="0"/>
              </a:spcAft>
              <a:buNone/>
              <a:defRPr/>
            </a:pPr>
            <a:endParaRPr lang="en-GB" dirty="0"/>
          </a:p>
        </p:txBody>
      </p:sp>
      <p:sp>
        <p:nvSpPr>
          <p:cNvPr id="5" name="Content Placeholder 3">
            <a:extLst>
              <a:ext uri="{FF2B5EF4-FFF2-40B4-BE49-F238E27FC236}">
                <a16:creationId xmlns:a16="http://schemas.microsoft.com/office/drawing/2014/main" id="{ACB3B0EC-50A6-6FD9-2FD3-ED60EDAFDD94}"/>
              </a:ext>
            </a:extLst>
          </p:cNvPr>
          <p:cNvSpPr txBox="1">
            <a:spLocks/>
          </p:cNvSpPr>
          <p:nvPr/>
        </p:nvSpPr>
        <p:spPr>
          <a:xfrm>
            <a:off x="7620000" y="2120898"/>
            <a:ext cx="3897132" cy="3748194"/>
          </a:xfrm>
          <a:prstGeom prst="rect">
            <a:avLst/>
          </a:prstGeom>
        </p:spPr>
        <p:txBody>
          <a:bodyPr vert="horz" lIns="0" tIns="45720" rIns="0" bIns="45720" rtlCol="0">
            <a:normAutofit/>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274320" indent="-274320">
              <a:lnSpc>
                <a:spcPct val="100000"/>
              </a:lnSpc>
              <a:spcBef>
                <a:spcPts val="580"/>
              </a:spcBef>
              <a:spcAft>
                <a:spcPts val="0"/>
              </a:spcAft>
              <a:buFont typeface="Wingdings 2"/>
              <a:buChar char=""/>
              <a:defRPr/>
            </a:pPr>
            <a:r>
              <a:rPr lang="en-GB" sz="2400" dirty="0"/>
              <a:t>Simulation</a:t>
            </a:r>
          </a:p>
          <a:p>
            <a:pPr marL="274320" indent="-274320">
              <a:lnSpc>
                <a:spcPct val="100000"/>
              </a:lnSpc>
              <a:spcBef>
                <a:spcPts val="580"/>
              </a:spcBef>
              <a:spcAft>
                <a:spcPts val="0"/>
              </a:spcAft>
              <a:buFont typeface="Wingdings 2"/>
              <a:buChar char=""/>
              <a:defRPr/>
            </a:pPr>
            <a:r>
              <a:rPr lang="en-GB" sz="2400" dirty="0"/>
              <a:t>Case Study</a:t>
            </a:r>
          </a:p>
          <a:p>
            <a:pPr marL="274320" indent="-274320">
              <a:lnSpc>
                <a:spcPct val="100000"/>
              </a:lnSpc>
              <a:spcBef>
                <a:spcPts val="580"/>
              </a:spcBef>
              <a:spcAft>
                <a:spcPts val="0"/>
              </a:spcAft>
              <a:buFont typeface="Wingdings 2"/>
              <a:buChar char=""/>
              <a:defRPr/>
            </a:pPr>
            <a:r>
              <a:rPr lang="en-GB" sz="2400" dirty="0"/>
              <a:t>Project/Assignment</a:t>
            </a:r>
          </a:p>
          <a:p>
            <a:pPr marL="274320" indent="-274320">
              <a:lnSpc>
                <a:spcPct val="100000"/>
              </a:lnSpc>
              <a:spcBef>
                <a:spcPts val="580"/>
              </a:spcBef>
              <a:spcAft>
                <a:spcPts val="0"/>
              </a:spcAft>
              <a:buFont typeface="Wingdings 2"/>
              <a:buChar char=""/>
              <a:defRPr/>
            </a:pPr>
            <a:r>
              <a:rPr lang="en-GB" sz="2400" dirty="0"/>
              <a:t>Tutorial</a:t>
            </a:r>
          </a:p>
          <a:p>
            <a:pPr marL="274320" indent="-274320">
              <a:lnSpc>
                <a:spcPct val="100000"/>
              </a:lnSpc>
              <a:spcBef>
                <a:spcPts val="580"/>
              </a:spcBef>
              <a:spcAft>
                <a:spcPts val="0"/>
              </a:spcAft>
              <a:buFont typeface="Wingdings 2"/>
              <a:buChar char=""/>
              <a:defRPr/>
            </a:pPr>
            <a:r>
              <a:rPr lang="en-GB" sz="2400" dirty="0"/>
              <a:t>Brainstorming</a:t>
            </a:r>
          </a:p>
          <a:p>
            <a:pPr marL="274320" indent="-274320">
              <a:lnSpc>
                <a:spcPct val="100000"/>
              </a:lnSpc>
              <a:spcBef>
                <a:spcPts val="580"/>
              </a:spcBef>
              <a:spcAft>
                <a:spcPts val="0"/>
              </a:spcAft>
              <a:buFont typeface="Wingdings 2"/>
              <a:buChar char=""/>
              <a:defRPr/>
            </a:pPr>
            <a:r>
              <a:rPr lang="en-GB" sz="2400" dirty="0"/>
              <a:t>Open or Distance Learning</a:t>
            </a:r>
          </a:p>
          <a:p>
            <a:pPr marL="274320" indent="-274320">
              <a:lnSpc>
                <a:spcPct val="100000"/>
              </a:lnSpc>
              <a:spcBef>
                <a:spcPts val="580"/>
              </a:spcBef>
              <a:spcAft>
                <a:spcPts val="0"/>
              </a:spcAft>
              <a:buFont typeface="Wingdings 2"/>
              <a:buChar char=""/>
              <a:defRPr/>
            </a:pPr>
            <a:r>
              <a:rPr lang="en-GB" sz="2400" dirty="0"/>
              <a:t>Online and Digital Learning Technologies</a:t>
            </a:r>
          </a:p>
        </p:txBody>
      </p:sp>
    </p:spTree>
    <p:extLst>
      <p:ext uri="{BB962C8B-B14F-4D97-AF65-F5344CB8AC3E}">
        <p14:creationId xmlns:p14="http://schemas.microsoft.com/office/powerpoint/2010/main" val="2105469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nodeType="clickEffect">
                                  <p:stCondLst>
                                    <p:cond delay="0"/>
                                  </p:stCondLst>
                                  <p:childTnLst>
                                    <p:set>
                                      <p:cBhvr>
                                        <p:cTn id="7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nodeType="clickEffect">
                                  <p:stCondLst>
                                    <p:cond delay="0"/>
                                  </p:stCondLst>
                                  <p:childTnLst>
                                    <p:set>
                                      <p:cBhvr>
                                        <p:cTn id="7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nodeType="clickEffect">
                                  <p:stCondLst>
                                    <p:cond delay="0"/>
                                  </p:stCondLst>
                                  <p:childTnLst>
                                    <p:set>
                                      <p:cBhvr>
                                        <p:cTn id="7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nodeType="clickEffect">
                                  <p:stCondLst>
                                    <p:cond delay="0"/>
                                  </p:stCondLst>
                                  <p:childTnLst>
                                    <p:set>
                                      <p:cBhvr>
                                        <p:cTn id="8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83" fill="hold">
                      <p:stCondLst>
                        <p:cond delay="indefinite"/>
                      </p:stCondLst>
                      <p:childTnLst>
                        <p:par>
                          <p:cTn id="84" fill="hold">
                            <p:stCondLst>
                              <p:cond delay="0"/>
                            </p:stCondLst>
                            <p:childTnLst>
                              <p:par>
                                <p:cTn id="85" presetID="1" presetClass="entr" presetSubtype="0" fill="hold" nodeType="clickEffect">
                                  <p:stCondLst>
                                    <p:cond delay="0"/>
                                  </p:stCondLst>
                                  <p:childTnLst>
                                    <p:set>
                                      <p:cBhvr>
                                        <p:cTn id="8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87" fill="hold">
                      <p:stCondLst>
                        <p:cond delay="indefinite"/>
                      </p:stCondLst>
                      <p:childTnLst>
                        <p:par>
                          <p:cTn id="88" fill="hold">
                            <p:stCondLst>
                              <p:cond delay="0"/>
                            </p:stCondLst>
                            <p:childTnLst>
                              <p:par>
                                <p:cTn id="89" presetID="1" presetClass="entr" presetSubtype="0" fill="hold" nodeType="clickEffect">
                                  <p:stCondLst>
                                    <p:cond delay="0"/>
                                  </p:stCondLst>
                                  <p:childTnLst>
                                    <p:set>
                                      <p:cBhvr>
                                        <p:cTn id="90"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91" fill="hold">
                      <p:stCondLst>
                        <p:cond delay="indefinite"/>
                      </p:stCondLst>
                      <p:childTnLst>
                        <p:par>
                          <p:cTn id="92" fill="hold">
                            <p:stCondLst>
                              <p:cond delay="0"/>
                            </p:stCondLst>
                            <p:childTnLst>
                              <p:par>
                                <p:cTn id="93" presetID="1" presetClass="entr" presetSubtype="0" fill="hold" nodeType="clickEffect">
                                  <p:stCondLst>
                                    <p:cond delay="0"/>
                                  </p:stCondLst>
                                  <p:childTnLst>
                                    <p:set>
                                      <p:cBhvr>
                                        <p:cTn id="94"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9CA0F-5F0F-CB3F-8514-CA363642B631}"/>
              </a:ext>
            </a:extLst>
          </p:cNvPr>
          <p:cNvSpPr>
            <a:spLocks noGrp="1"/>
          </p:cNvSpPr>
          <p:nvPr>
            <p:ph type="title"/>
          </p:nvPr>
        </p:nvSpPr>
        <p:spPr/>
        <p:txBody>
          <a:bodyPr>
            <a:normAutofit/>
          </a:bodyPr>
          <a:lstStyle/>
          <a:p>
            <a:r>
              <a:rPr lang="en-GB" sz="4000" dirty="0"/>
              <a:t>Activity 1</a:t>
            </a:r>
          </a:p>
        </p:txBody>
      </p:sp>
      <p:sp>
        <p:nvSpPr>
          <p:cNvPr id="3" name="Content Placeholder 2">
            <a:extLst>
              <a:ext uri="{FF2B5EF4-FFF2-40B4-BE49-F238E27FC236}">
                <a16:creationId xmlns:a16="http://schemas.microsoft.com/office/drawing/2014/main" id="{156A16F3-5F08-897C-325A-F7EDEFEF1C20}"/>
              </a:ext>
            </a:extLst>
          </p:cNvPr>
          <p:cNvSpPr>
            <a:spLocks noGrp="1"/>
          </p:cNvSpPr>
          <p:nvPr>
            <p:ph idx="1"/>
          </p:nvPr>
        </p:nvSpPr>
        <p:spPr>
          <a:xfrm>
            <a:off x="1097280" y="1895303"/>
            <a:ext cx="10058400" cy="4472246"/>
          </a:xfrm>
        </p:spPr>
        <p:txBody>
          <a:bodyPr>
            <a:normAutofit/>
          </a:bodyPr>
          <a:lstStyle/>
          <a:p>
            <a:pPr>
              <a:buFont typeface="Arial" panose="020B0604020202020204" pitchFamily="34" charset="0"/>
              <a:buChar char="•"/>
            </a:pPr>
            <a:r>
              <a:rPr lang="en-GB" sz="2400" dirty="0"/>
              <a:t>Working in pairs, explore the two teaching strategies you have been allocated.</a:t>
            </a:r>
          </a:p>
          <a:p>
            <a:pPr>
              <a:buFont typeface="Arial" panose="020B0604020202020204" pitchFamily="34" charset="0"/>
              <a:buChar char="•"/>
            </a:pPr>
            <a:r>
              <a:rPr lang="en-GB" sz="2400" dirty="0"/>
              <a:t>For each, consider:</a:t>
            </a:r>
            <a:endParaRPr lang="en-GB" sz="2000" dirty="0"/>
          </a:p>
          <a:p>
            <a:pPr lvl="2">
              <a:buFont typeface="Arial" panose="020B0604020202020204" pitchFamily="34" charset="0"/>
              <a:buChar char="•"/>
            </a:pPr>
            <a:r>
              <a:rPr lang="en-GB" sz="2400" dirty="0"/>
              <a:t>What the strategy is and how it might be implemented.</a:t>
            </a:r>
          </a:p>
          <a:p>
            <a:pPr lvl="2">
              <a:buFont typeface="Arial" panose="020B0604020202020204" pitchFamily="34" charset="0"/>
              <a:buChar char="•"/>
            </a:pPr>
            <a:r>
              <a:rPr lang="en-GB" sz="2400" dirty="0"/>
              <a:t>The main similarities and differences between the two strategies you have been allocated?</a:t>
            </a:r>
          </a:p>
          <a:p>
            <a:pPr lvl="2">
              <a:buFont typeface="Arial" panose="020B0604020202020204" pitchFamily="34" charset="0"/>
              <a:buChar char="•"/>
            </a:pPr>
            <a:r>
              <a:rPr lang="en-GB" sz="2400" dirty="0"/>
              <a:t>Which approach is likely to encourage greater learner participation?</a:t>
            </a:r>
          </a:p>
          <a:p>
            <a:pPr lvl="2">
              <a:buFont typeface="Arial" panose="020B0604020202020204" pitchFamily="34" charset="0"/>
              <a:buChar char="•"/>
            </a:pPr>
            <a:r>
              <a:rPr lang="en-GB" sz="2400" dirty="0"/>
              <a:t>Which approach would you find more engaging as a learner? Why?</a:t>
            </a:r>
          </a:p>
          <a:p>
            <a:pPr lvl="2">
              <a:buFont typeface="Arial" panose="020B0604020202020204" pitchFamily="34" charset="0"/>
              <a:buChar char="•"/>
            </a:pPr>
            <a:r>
              <a:rPr lang="en-GB" sz="2400" dirty="0"/>
              <a:t>In what circumstance might you choose one strategy over the other to achieve learning?</a:t>
            </a:r>
          </a:p>
          <a:p>
            <a:pPr marL="384048" lvl="2" indent="0">
              <a:buNone/>
            </a:pPr>
            <a:endParaRPr lang="en-GB" sz="2400" dirty="0"/>
          </a:p>
          <a:p>
            <a:pPr marL="384048" lvl="2" indent="0">
              <a:buNone/>
            </a:pPr>
            <a:endParaRPr lang="en-GB" sz="2400" dirty="0"/>
          </a:p>
          <a:p>
            <a:pPr marL="0" indent="0">
              <a:buNone/>
            </a:pPr>
            <a:endParaRPr lang="en-GB" sz="2400" dirty="0"/>
          </a:p>
        </p:txBody>
      </p:sp>
    </p:spTree>
    <p:extLst>
      <p:ext uri="{BB962C8B-B14F-4D97-AF65-F5344CB8AC3E}">
        <p14:creationId xmlns:p14="http://schemas.microsoft.com/office/powerpoint/2010/main" val="13792764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62FE0-0509-83F1-7992-E5220E48875C}"/>
              </a:ext>
            </a:extLst>
          </p:cNvPr>
          <p:cNvSpPr>
            <a:spLocks noGrp="1"/>
          </p:cNvSpPr>
          <p:nvPr>
            <p:ph type="title"/>
          </p:nvPr>
        </p:nvSpPr>
        <p:spPr/>
        <p:txBody>
          <a:bodyPr/>
          <a:lstStyle/>
          <a:p>
            <a:r>
              <a:rPr lang="en-GB" dirty="0"/>
              <a:t>Let’s think inclusive</a:t>
            </a:r>
          </a:p>
        </p:txBody>
      </p:sp>
      <p:sp>
        <p:nvSpPr>
          <p:cNvPr id="4" name="Content Placeholder 2">
            <a:extLst>
              <a:ext uri="{FF2B5EF4-FFF2-40B4-BE49-F238E27FC236}">
                <a16:creationId xmlns:a16="http://schemas.microsoft.com/office/drawing/2014/main" id="{324B2929-FFFE-F609-BD0D-ED299AA11EDF}"/>
              </a:ext>
            </a:extLst>
          </p:cNvPr>
          <p:cNvSpPr>
            <a:spLocks noGrp="1"/>
          </p:cNvSpPr>
          <p:nvPr>
            <p:ph idx="1"/>
          </p:nvPr>
        </p:nvSpPr>
        <p:spPr>
          <a:xfrm>
            <a:off x="1097280" y="1895303"/>
            <a:ext cx="10058400" cy="4472246"/>
          </a:xfrm>
        </p:spPr>
        <p:txBody>
          <a:bodyPr>
            <a:normAutofit/>
          </a:bodyPr>
          <a:lstStyle/>
          <a:p>
            <a:pPr>
              <a:buFont typeface="Arial" panose="020B0604020202020204" pitchFamily="34" charset="0"/>
              <a:buChar char="•"/>
            </a:pPr>
            <a:r>
              <a:rPr lang="en-GB" sz="2400" dirty="0"/>
              <a:t>Who might benefit from each of the strategies you’ve been allocated?</a:t>
            </a:r>
          </a:p>
          <a:p>
            <a:pPr>
              <a:buFont typeface="Arial" panose="020B0604020202020204" pitchFamily="34" charset="0"/>
              <a:buChar char="•"/>
            </a:pPr>
            <a:r>
              <a:rPr lang="en-GB" sz="2400" dirty="0"/>
              <a:t>Would either of these strategies create barriers for some learners?</a:t>
            </a:r>
          </a:p>
          <a:p>
            <a:pPr>
              <a:buFont typeface="Arial" panose="020B0604020202020204" pitchFamily="34" charset="0"/>
              <a:buChar char="•"/>
            </a:pPr>
            <a:r>
              <a:rPr lang="en-GB" sz="2400" dirty="0"/>
              <a:t>How might you adapt the strategies to meet different learning needs?</a:t>
            </a:r>
          </a:p>
          <a:p>
            <a:pPr>
              <a:buFont typeface="Arial" panose="020B0604020202020204" pitchFamily="34" charset="0"/>
              <a:buChar char="•"/>
            </a:pPr>
            <a:r>
              <a:rPr lang="en-GB" sz="2400" dirty="0"/>
              <a:t>How could you make sure quieter or less confident learners feel able to participate?</a:t>
            </a:r>
          </a:p>
          <a:p>
            <a:pPr>
              <a:buFont typeface="Arial" panose="020B0604020202020204" pitchFamily="34" charset="0"/>
              <a:buChar char="•"/>
            </a:pPr>
            <a:r>
              <a:rPr lang="en-GB" sz="2400" dirty="0"/>
              <a:t>How might language preference (Welsh/English) impact on your application of each strategy? </a:t>
            </a:r>
          </a:p>
          <a:p>
            <a:pPr marL="0" indent="0">
              <a:buNone/>
            </a:pPr>
            <a:endParaRPr lang="en-GB" sz="2400" dirty="0"/>
          </a:p>
        </p:txBody>
      </p:sp>
    </p:spTree>
    <p:extLst>
      <p:ext uri="{BB962C8B-B14F-4D97-AF65-F5344CB8AC3E}">
        <p14:creationId xmlns:p14="http://schemas.microsoft.com/office/powerpoint/2010/main" val="37161549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2AE73-96CE-CDD8-6170-C339FC015ADA}"/>
              </a:ext>
            </a:extLst>
          </p:cNvPr>
          <p:cNvSpPr>
            <a:spLocks noGrp="1"/>
          </p:cNvSpPr>
          <p:nvPr>
            <p:ph type="title"/>
          </p:nvPr>
        </p:nvSpPr>
        <p:spPr/>
        <p:txBody>
          <a:bodyPr/>
          <a:lstStyle/>
          <a:p>
            <a:r>
              <a:rPr lang="en-GB" dirty="0"/>
              <a:t>Think assessment</a:t>
            </a:r>
          </a:p>
        </p:txBody>
      </p:sp>
      <p:sp>
        <p:nvSpPr>
          <p:cNvPr id="4" name="Content Placeholder 2">
            <a:extLst>
              <a:ext uri="{FF2B5EF4-FFF2-40B4-BE49-F238E27FC236}">
                <a16:creationId xmlns:a16="http://schemas.microsoft.com/office/drawing/2014/main" id="{392D0229-CA86-79B5-C00A-8B66BB9B2D0C}"/>
              </a:ext>
            </a:extLst>
          </p:cNvPr>
          <p:cNvSpPr>
            <a:spLocks noGrp="1"/>
          </p:cNvSpPr>
          <p:nvPr>
            <p:ph idx="1"/>
          </p:nvPr>
        </p:nvSpPr>
        <p:spPr>
          <a:xfrm>
            <a:off x="1097280" y="1895303"/>
            <a:ext cx="10058400" cy="4472246"/>
          </a:xfrm>
        </p:spPr>
        <p:txBody>
          <a:bodyPr>
            <a:normAutofit/>
          </a:bodyPr>
          <a:lstStyle/>
          <a:p>
            <a:pPr>
              <a:buFont typeface="Arial" panose="020B0604020202020204" pitchFamily="34" charset="0"/>
              <a:buChar char="•"/>
            </a:pPr>
            <a:r>
              <a:rPr lang="en-GB" sz="2400" dirty="0"/>
              <a:t>What evidence would tell you that the strategy has worked?</a:t>
            </a:r>
          </a:p>
          <a:p>
            <a:pPr>
              <a:buFont typeface="Arial" panose="020B0604020202020204" pitchFamily="34" charset="0"/>
              <a:buChar char="•"/>
            </a:pPr>
            <a:r>
              <a:rPr lang="en-GB" sz="2400" dirty="0"/>
              <a:t>How could you check whether learning has taken place?</a:t>
            </a:r>
          </a:p>
          <a:p>
            <a:pPr marL="0" indent="0">
              <a:buNone/>
            </a:pPr>
            <a:endParaRPr lang="en-GB" sz="2400" dirty="0"/>
          </a:p>
          <a:p>
            <a:pPr marL="0" indent="0">
              <a:buNone/>
            </a:pPr>
            <a:endParaRPr lang="en-GB" sz="2400" dirty="0"/>
          </a:p>
        </p:txBody>
      </p:sp>
    </p:spTree>
    <p:extLst>
      <p:ext uri="{BB962C8B-B14F-4D97-AF65-F5344CB8AC3E}">
        <p14:creationId xmlns:p14="http://schemas.microsoft.com/office/powerpoint/2010/main" val="17081575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40B6A8-1204-4345-7729-7066D949D4A9}"/>
              </a:ext>
            </a:extLst>
          </p:cNvPr>
          <p:cNvSpPr>
            <a:spLocks noGrp="1"/>
          </p:cNvSpPr>
          <p:nvPr>
            <p:ph type="title"/>
          </p:nvPr>
        </p:nvSpPr>
        <p:spPr/>
        <p:txBody>
          <a:bodyPr>
            <a:normAutofit/>
          </a:bodyPr>
          <a:lstStyle/>
          <a:p>
            <a:r>
              <a:rPr lang="en-GB" sz="4000" dirty="0"/>
              <a:t>Question?</a:t>
            </a:r>
          </a:p>
        </p:txBody>
      </p:sp>
      <p:sp>
        <p:nvSpPr>
          <p:cNvPr id="3" name="Content Placeholder 2">
            <a:extLst>
              <a:ext uri="{FF2B5EF4-FFF2-40B4-BE49-F238E27FC236}">
                <a16:creationId xmlns:a16="http://schemas.microsoft.com/office/drawing/2014/main" id="{A8207B3A-8069-61B3-461E-97DA64E72E73}"/>
              </a:ext>
            </a:extLst>
          </p:cNvPr>
          <p:cNvSpPr>
            <a:spLocks noGrp="1"/>
          </p:cNvSpPr>
          <p:nvPr>
            <p:ph idx="1"/>
          </p:nvPr>
        </p:nvSpPr>
        <p:spPr/>
        <p:txBody>
          <a:bodyPr>
            <a:normAutofit/>
          </a:bodyPr>
          <a:lstStyle/>
          <a:p>
            <a:pPr marL="0" indent="0" algn="ctr">
              <a:buNone/>
            </a:pPr>
            <a:endParaRPr lang="en-GB" sz="2800" dirty="0"/>
          </a:p>
          <a:p>
            <a:pPr marL="0" indent="0" algn="ctr">
              <a:buNone/>
            </a:pPr>
            <a:r>
              <a:rPr lang="en-GB" sz="2800" dirty="0"/>
              <a:t>Is there such a thing as a “best” teaching strategy?</a:t>
            </a:r>
          </a:p>
        </p:txBody>
      </p:sp>
    </p:spTree>
    <p:extLst>
      <p:ext uri="{BB962C8B-B14F-4D97-AF65-F5344CB8AC3E}">
        <p14:creationId xmlns:p14="http://schemas.microsoft.com/office/powerpoint/2010/main" val="38051086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73ECEC8-0F24-45B8-950F-35FC94BCEA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F62A98-783C-597A-3246-AE915DCCDDD5}"/>
              </a:ext>
            </a:extLst>
          </p:cNvPr>
          <p:cNvSpPr>
            <a:spLocks noGrp="1"/>
          </p:cNvSpPr>
          <p:nvPr>
            <p:ph type="title"/>
          </p:nvPr>
        </p:nvSpPr>
        <p:spPr>
          <a:xfrm>
            <a:off x="427400" y="601287"/>
            <a:ext cx="5735102" cy="1450757"/>
          </a:xfrm>
        </p:spPr>
        <p:txBody>
          <a:bodyPr>
            <a:normAutofit/>
          </a:bodyPr>
          <a:lstStyle/>
          <a:p>
            <a:r>
              <a:rPr lang="en-GB" sz="4000" dirty="0"/>
              <a:t>Teaching &amp; Learning Cycle</a:t>
            </a:r>
          </a:p>
        </p:txBody>
      </p:sp>
      <p:cxnSp>
        <p:nvCxnSpPr>
          <p:cNvPr id="12" name="Straight Connector 11">
            <a:extLst>
              <a:ext uri="{FF2B5EF4-FFF2-40B4-BE49-F238E27FC236}">
                <a16:creationId xmlns:a16="http://schemas.microsoft.com/office/drawing/2014/main" id="{89EB8C68-FF1B-4849-867B-32D29B19F1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797" y="2250460"/>
            <a:ext cx="34747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36F5A6A-EF25-6DDA-A743-A17A8A68616B}"/>
              </a:ext>
            </a:extLst>
          </p:cNvPr>
          <p:cNvSpPr>
            <a:spLocks noGrp="1"/>
          </p:cNvSpPr>
          <p:nvPr>
            <p:ph idx="1"/>
          </p:nvPr>
        </p:nvSpPr>
        <p:spPr>
          <a:xfrm>
            <a:off x="642257" y="2407435"/>
            <a:ext cx="5520245" cy="3993361"/>
          </a:xfrm>
        </p:spPr>
        <p:txBody>
          <a:bodyPr>
            <a:normAutofit/>
          </a:bodyPr>
          <a:lstStyle/>
          <a:p>
            <a:pPr>
              <a:lnSpc>
                <a:spcPct val="150000"/>
              </a:lnSpc>
              <a:buFont typeface="Arial" panose="020B0604020202020204" pitchFamily="34" charset="0"/>
              <a:buChar char="•"/>
            </a:pPr>
            <a:r>
              <a:rPr lang="en-US" sz="2400" dirty="0"/>
              <a:t>Teaching strategies are an important consideration when planning your teaching.</a:t>
            </a:r>
          </a:p>
          <a:p>
            <a:pPr>
              <a:lnSpc>
                <a:spcPct val="150000"/>
              </a:lnSpc>
              <a:buFont typeface="Arial" panose="020B0604020202020204" pitchFamily="34" charset="0"/>
              <a:buChar char="•"/>
            </a:pPr>
            <a:r>
              <a:rPr lang="en-US" sz="2400" dirty="0"/>
              <a:t>A well-chosen strategy should help to facilitate effective learning </a:t>
            </a:r>
          </a:p>
          <a:p>
            <a:pPr>
              <a:buFont typeface="Arial" panose="020B0604020202020204" pitchFamily="34" charset="0"/>
              <a:buChar char="•"/>
            </a:pPr>
            <a:endParaRPr lang="en-GB" sz="2400" dirty="0"/>
          </a:p>
        </p:txBody>
      </p:sp>
      <p:pic>
        <p:nvPicPr>
          <p:cNvPr id="4" name="Content Placeholder 13">
            <a:extLst>
              <a:ext uri="{FF2B5EF4-FFF2-40B4-BE49-F238E27FC236}">
                <a16:creationId xmlns:a16="http://schemas.microsoft.com/office/drawing/2014/main" id="{C8CCBE1E-E45A-6274-E70C-8280C0A4CF84}"/>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6531" t="8934" r="8624" b="8146"/>
          <a:stretch/>
        </p:blipFill>
        <p:spPr>
          <a:xfrm>
            <a:off x="6377358" y="489954"/>
            <a:ext cx="5924267" cy="5370047"/>
          </a:xfrm>
          <a:prstGeom prst="rect">
            <a:avLst/>
          </a:prstGeom>
        </p:spPr>
      </p:pic>
      <p:sp>
        <p:nvSpPr>
          <p:cNvPr id="14" name="Rectangle 13">
            <a:extLst>
              <a:ext uri="{FF2B5EF4-FFF2-40B4-BE49-F238E27FC236}">
                <a16:creationId xmlns:a16="http://schemas.microsoft.com/office/drawing/2014/main" id="{8B53612E-ADB2-4457-9688-89506397A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 name="TextBox 4">
            <a:extLst>
              <a:ext uri="{FF2B5EF4-FFF2-40B4-BE49-F238E27FC236}">
                <a16:creationId xmlns:a16="http://schemas.microsoft.com/office/drawing/2014/main" id="{6FCAF61E-707C-80D8-9A3E-374DB6CDEB62}"/>
              </a:ext>
            </a:extLst>
          </p:cNvPr>
          <p:cNvSpPr txBox="1"/>
          <p:nvPr/>
        </p:nvSpPr>
        <p:spPr>
          <a:xfrm>
            <a:off x="8083378" y="6040985"/>
            <a:ext cx="251222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eetlifeofteaching.blogspot.com/">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US" sz="700">
              <a:solidFill>
                <a:srgbClr val="FFFFFF"/>
              </a:solidFill>
            </a:endParaRPr>
          </a:p>
        </p:txBody>
      </p:sp>
    </p:spTree>
    <p:extLst>
      <p:ext uri="{BB962C8B-B14F-4D97-AF65-F5344CB8AC3E}">
        <p14:creationId xmlns:p14="http://schemas.microsoft.com/office/powerpoint/2010/main" val="427697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2DB77-F839-8A0C-183F-55E3DAC8A6E7}"/>
              </a:ext>
            </a:extLst>
          </p:cNvPr>
          <p:cNvSpPr>
            <a:spLocks noGrp="1"/>
          </p:cNvSpPr>
          <p:nvPr>
            <p:ph type="title"/>
          </p:nvPr>
        </p:nvSpPr>
        <p:spPr/>
        <p:txBody>
          <a:bodyPr>
            <a:normAutofit/>
          </a:bodyPr>
          <a:lstStyle/>
          <a:p>
            <a:r>
              <a:rPr lang="en-GB" sz="4400" dirty="0"/>
              <a:t>How Do We Choose Teaching Strategies? </a:t>
            </a:r>
          </a:p>
        </p:txBody>
      </p:sp>
      <p:graphicFrame>
        <p:nvGraphicFramePr>
          <p:cNvPr id="9" name="Content Placeholder 8">
            <a:extLst>
              <a:ext uri="{FF2B5EF4-FFF2-40B4-BE49-F238E27FC236}">
                <a16:creationId xmlns:a16="http://schemas.microsoft.com/office/drawing/2014/main" id="{03C2FE52-3419-B3A9-520A-8EEDFFD61532}"/>
              </a:ext>
            </a:extLst>
          </p:cNvPr>
          <p:cNvGraphicFramePr>
            <a:graphicFrameLocks noGrp="1"/>
          </p:cNvGraphicFramePr>
          <p:nvPr>
            <p:ph idx="1"/>
            <p:extLst>
              <p:ext uri="{D42A27DB-BD31-4B8C-83A1-F6EECF244321}">
                <p14:modId xmlns:p14="http://schemas.microsoft.com/office/powerpoint/2010/main" val="2217053129"/>
              </p:ext>
            </p:extLst>
          </p:nvPr>
        </p:nvGraphicFramePr>
        <p:xfrm>
          <a:off x="1096963" y="2108200"/>
          <a:ext cx="10058400" cy="37607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18605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9" grpId="0">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8E9C5-90BA-9830-1691-487A2449BB82}"/>
              </a:ext>
            </a:extLst>
          </p:cNvPr>
          <p:cNvSpPr>
            <a:spLocks noGrp="1"/>
          </p:cNvSpPr>
          <p:nvPr>
            <p:ph type="title"/>
          </p:nvPr>
        </p:nvSpPr>
        <p:spPr/>
        <p:txBody>
          <a:bodyPr/>
          <a:lstStyle/>
          <a:p>
            <a:r>
              <a:rPr lang="en-GB" sz="4000" dirty="0"/>
              <a:t>Instructional Design Process </a:t>
            </a:r>
            <a:br>
              <a:rPr lang="en-GB" dirty="0"/>
            </a:br>
            <a:r>
              <a:rPr lang="en-GB" sz="2400" dirty="0"/>
              <a:t>(Carraway, 2014) </a:t>
            </a:r>
            <a:endParaRPr lang="en-GB" dirty="0"/>
          </a:p>
        </p:txBody>
      </p:sp>
      <p:graphicFrame>
        <p:nvGraphicFramePr>
          <p:cNvPr id="4" name="Content Placeholder 1">
            <a:extLst>
              <a:ext uri="{FF2B5EF4-FFF2-40B4-BE49-F238E27FC236}">
                <a16:creationId xmlns:a16="http://schemas.microsoft.com/office/drawing/2014/main" id="{FC570AE4-ED8D-2F73-B3B8-1066D94926C3}"/>
              </a:ext>
            </a:extLst>
          </p:cNvPr>
          <p:cNvGraphicFramePr>
            <a:graphicFrameLocks noGrp="1"/>
          </p:cNvGraphicFramePr>
          <p:nvPr>
            <p:ph idx="1"/>
            <p:extLst>
              <p:ext uri="{D42A27DB-BD31-4B8C-83A1-F6EECF244321}">
                <p14:modId xmlns:p14="http://schemas.microsoft.com/office/powerpoint/2010/main" val="3079905233"/>
              </p:ext>
            </p:extLst>
          </p:nvPr>
        </p:nvGraphicFramePr>
        <p:xfrm>
          <a:off x="1096963" y="2108200"/>
          <a:ext cx="10058400" cy="37607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77570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BC1CD-B921-EE2A-7297-B4BEAE6E11DB}"/>
              </a:ext>
            </a:extLst>
          </p:cNvPr>
          <p:cNvSpPr>
            <a:spLocks noGrp="1"/>
          </p:cNvSpPr>
          <p:nvPr>
            <p:ph type="title"/>
          </p:nvPr>
        </p:nvSpPr>
        <p:spPr>
          <a:xfrm>
            <a:off x="1097280" y="286603"/>
            <a:ext cx="10856422" cy="1450757"/>
          </a:xfrm>
        </p:spPr>
        <p:txBody>
          <a:bodyPr>
            <a:normAutofit/>
          </a:bodyPr>
          <a:lstStyle/>
          <a:p>
            <a:r>
              <a:rPr lang="en-GB" sz="4000" dirty="0"/>
              <a:t>What Factors Might Influence the Strategy you Decide to Use?</a:t>
            </a:r>
          </a:p>
        </p:txBody>
      </p:sp>
      <p:sp>
        <p:nvSpPr>
          <p:cNvPr id="3" name="Content Placeholder 2">
            <a:extLst>
              <a:ext uri="{FF2B5EF4-FFF2-40B4-BE49-F238E27FC236}">
                <a16:creationId xmlns:a16="http://schemas.microsoft.com/office/drawing/2014/main" id="{5FF4ABF7-7E3C-C659-70DB-A35566E470E0}"/>
              </a:ext>
            </a:extLst>
          </p:cNvPr>
          <p:cNvSpPr>
            <a:spLocks noGrp="1"/>
          </p:cNvSpPr>
          <p:nvPr>
            <p:ph idx="1"/>
          </p:nvPr>
        </p:nvSpPr>
        <p:spPr>
          <a:xfrm>
            <a:off x="1097280" y="2108201"/>
            <a:ext cx="10058400" cy="4303683"/>
          </a:xfrm>
        </p:spPr>
        <p:txBody>
          <a:bodyPr>
            <a:normAutofit/>
          </a:bodyPr>
          <a:lstStyle/>
          <a:p>
            <a:pPr>
              <a:buFont typeface="Arial" panose="020B0604020202020204" pitchFamily="34" charset="0"/>
              <a:buChar char="•"/>
            </a:pPr>
            <a:r>
              <a:rPr lang="en-GB" sz="2200" b="1" dirty="0"/>
              <a:t>Learning objectives</a:t>
            </a:r>
          </a:p>
          <a:p>
            <a:pPr>
              <a:buFont typeface="Arial" panose="020B0604020202020204" pitchFamily="34" charset="0"/>
              <a:buChar char="•"/>
            </a:pPr>
            <a:r>
              <a:rPr lang="en-GB" sz="2200" b="1" dirty="0"/>
              <a:t>Group size</a:t>
            </a:r>
            <a:endParaRPr lang="en-GB" b="1" dirty="0"/>
          </a:p>
          <a:p>
            <a:pPr>
              <a:buFont typeface="Arial" panose="020B0604020202020204" pitchFamily="34" charset="0"/>
              <a:buChar char="•"/>
            </a:pPr>
            <a:r>
              <a:rPr lang="en-GB" sz="2200" dirty="0"/>
              <a:t>Skill level</a:t>
            </a:r>
          </a:p>
          <a:p>
            <a:pPr>
              <a:buFont typeface="Arial" panose="020B0604020202020204" pitchFamily="34" charset="0"/>
              <a:buChar char="•"/>
            </a:pPr>
            <a:r>
              <a:rPr lang="en-GB" sz="2200" dirty="0"/>
              <a:t>Knowledge </a:t>
            </a:r>
          </a:p>
          <a:p>
            <a:pPr>
              <a:buFont typeface="Arial" panose="020B0604020202020204" pitchFamily="34" charset="0"/>
              <a:buChar char="•"/>
            </a:pPr>
            <a:r>
              <a:rPr lang="en-GB" sz="2200" dirty="0"/>
              <a:t>Attitudes</a:t>
            </a:r>
          </a:p>
          <a:p>
            <a:pPr>
              <a:buFont typeface="Arial" panose="020B0604020202020204" pitchFamily="34" charset="0"/>
              <a:buChar char="•"/>
            </a:pPr>
            <a:r>
              <a:rPr lang="en-GB" sz="2200" dirty="0"/>
              <a:t>Level of study</a:t>
            </a:r>
          </a:p>
          <a:p>
            <a:pPr>
              <a:buFont typeface="Arial" panose="020B0604020202020204" pitchFamily="34" charset="0"/>
              <a:buChar char="•"/>
            </a:pPr>
            <a:r>
              <a:rPr lang="en-GB" sz="2200" dirty="0"/>
              <a:t>Subject matter</a:t>
            </a:r>
          </a:p>
        </p:txBody>
      </p:sp>
      <p:sp>
        <p:nvSpPr>
          <p:cNvPr id="4" name="Arrow: Right 3">
            <a:extLst>
              <a:ext uri="{FF2B5EF4-FFF2-40B4-BE49-F238E27FC236}">
                <a16:creationId xmlns:a16="http://schemas.microsoft.com/office/drawing/2014/main" id="{2D85A191-17FB-8E6F-7A12-6FA8C2DC16C7}"/>
              </a:ext>
            </a:extLst>
          </p:cNvPr>
          <p:cNvSpPr/>
          <p:nvPr/>
        </p:nvSpPr>
        <p:spPr>
          <a:xfrm flipH="1">
            <a:off x="4488871" y="1928553"/>
            <a:ext cx="5968538" cy="145075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The learning</a:t>
            </a:r>
            <a:r>
              <a:rPr lang="en-GB" sz="1800" dirty="0"/>
              <a:t> objectives and the group size are your </a:t>
            </a:r>
          </a:p>
          <a:p>
            <a:pPr algn="ctr"/>
            <a:r>
              <a:rPr lang="en-GB" sz="1800" dirty="0"/>
              <a:t>two driving considerations.</a:t>
            </a:r>
          </a:p>
        </p:txBody>
      </p:sp>
    </p:spTree>
    <p:extLst>
      <p:ext uri="{BB962C8B-B14F-4D97-AF65-F5344CB8AC3E}">
        <p14:creationId xmlns:p14="http://schemas.microsoft.com/office/powerpoint/2010/main" val="2394669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D4337C6-03E8-5834-A389-D86E62A37DC2}"/>
              </a:ext>
            </a:extLst>
          </p:cNvPr>
          <p:cNvSpPr>
            <a:spLocks noGrp="1"/>
          </p:cNvSpPr>
          <p:nvPr>
            <p:ph idx="1"/>
          </p:nvPr>
        </p:nvSpPr>
        <p:spPr>
          <a:xfrm>
            <a:off x="1066800" y="-442727"/>
            <a:ext cx="10058400" cy="2160691"/>
          </a:xfrm>
        </p:spPr>
        <p:txBody>
          <a:bodyPr>
            <a:normAutofit lnSpcReduction="10000"/>
          </a:bodyPr>
          <a:lstStyle/>
          <a:p>
            <a:endParaRPr lang="en-GB" sz="4000" dirty="0"/>
          </a:p>
          <a:p>
            <a:r>
              <a:rPr lang="en-GB" sz="4000" dirty="0"/>
              <a:t>Choosing a Teaching Strategy Based on the Objectives to be Achieved</a:t>
            </a:r>
          </a:p>
        </p:txBody>
      </p:sp>
      <p:sp>
        <p:nvSpPr>
          <p:cNvPr id="5" name="Content Placeholder 4">
            <a:extLst>
              <a:ext uri="{FF2B5EF4-FFF2-40B4-BE49-F238E27FC236}">
                <a16:creationId xmlns:a16="http://schemas.microsoft.com/office/drawing/2014/main" id="{2EC1FAD8-725F-A117-F17A-B539F693AB4D}"/>
              </a:ext>
            </a:extLst>
          </p:cNvPr>
          <p:cNvSpPr txBox="1">
            <a:spLocks/>
          </p:cNvSpPr>
          <p:nvPr/>
        </p:nvSpPr>
        <p:spPr>
          <a:xfrm>
            <a:off x="1097280" y="1900844"/>
            <a:ext cx="10058400" cy="4505497"/>
          </a:xfrm>
          <a:prstGeom prst="rect">
            <a:avLst/>
          </a:prstGeom>
        </p:spPr>
        <p:txBody>
          <a:bodyPr vert="horz" lIns="0" tIns="45720" rIns="0" bIns="45720" rtlCol="0">
            <a:normAutofit fontScale="25000" lnSpcReduction="20000"/>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Arial" panose="020B0604020202020204" pitchFamily="34" charset="0"/>
              <a:buChar char="•"/>
            </a:pPr>
            <a:r>
              <a:rPr lang="en-GB" sz="9600" dirty="0"/>
              <a:t>Objectives are central to you achieving requisite teaching and learning.</a:t>
            </a:r>
          </a:p>
          <a:p>
            <a:pPr>
              <a:buFont typeface="Arial" panose="020B0604020202020204" pitchFamily="34" charset="0"/>
              <a:buChar char="•"/>
            </a:pPr>
            <a:r>
              <a:rPr lang="en-GB" sz="9600" dirty="0"/>
              <a:t>The domain of learning you are working within and the level of objective you set within this domain, should logically inform the teaching strategy that you decide to utilise to help you achieve your objectives.</a:t>
            </a:r>
          </a:p>
          <a:p>
            <a:pPr marL="0" indent="0">
              <a:buNone/>
            </a:pPr>
            <a:endParaRPr lang="en-GB" sz="400" dirty="0"/>
          </a:p>
          <a:p>
            <a:pPr>
              <a:buFont typeface="Arial" panose="020B0604020202020204" pitchFamily="34" charset="0"/>
              <a:buChar char="•"/>
            </a:pPr>
            <a:r>
              <a:rPr lang="en-GB" sz="9600" dirty="0"/>
              <a:t>For example:</a:t>
            </a:r>
          </a:p>
          <a:p>
            <a:pPr lvl="1">
              <a:buFont typeface="Arial" panose="020B0604020202020204" pitchFamily="34" charset="0"/>
              <a:buChar char="•"/>
            </a:pPr>
            <a:r>
              <a:rPr lang="en-GB" sz="9600" dirty="0"/>
              <a:t>To learn a motor skill, demonstration and practice is considered appropriate.</a:t>
            </a:r>
          </a:p>
          <a:p>
            <a:pPr lvl="1">
              <a:buFont typeface="Arial" panose="020B0604020202020204" pitchFamily="34" charset="0"/>
              <a:buChar char="•"/>
            </a:pPr>
            <a:r>
              <a:rPr lang="en-GB" sz="9600" dirty="0"/>
              <a:t>To gain knowledge and understanding, a lecture or question and answer session may be appropriate.</a:t>
            </a:r>
          </a:p>
          <a:p>
            <a:pPr lvl="1">
              <a:buFont typeface="Arial" panose="020B0604020202020204" pitchFamily="34" charset="0"/>
              <a:buChar char="•"/>
            </a:pPr>
            <a:r>
              <a:rPr lang="en-GB" sz="9600" dirty="0"/>
              <a:t>To develop attitudes, a discussion or debate might be the most appropriate.</a:t>
            </a:r>
          </a:p>
          <a:p>
            <a:pPr>
              <a:buFont typeface="Arial" panose="020B0604020202020204" pitchFamily="34" charset="0"/>
              <a:buChar char="•"/>
            </a:pPr>
            <a:endParaRPr lang="en-GB" sz="2900" dirty="0"/>
          </a:p>
          <a:p>
            <a:endParaRPr lang="en-GB" sz="9600" dirty="0"/>
          </a:p>
          <a:p>
            <a:endParaRPr lang="en-GB" dirty="0"/>
          </a:p>
          <a:p>
            <a:r>
              <a:rPr lang="en-GB" dirty="0"/>
              <a:t>	</a:t>
            </a:r>
          </a:p>
          <a:p>
            <a:endParaRPr lang="en-GB" dirty="0"/>
          </a:p>
        </p:txBody>
      </p:sp>
    </p:spTree>
    <p:extLst>
      <p:ext uri="{BB962C8B-B14F-4D97-AF65-F5344CB8AC3E}">
        <p14:creationId xmlns:p14="http://schemas.microsoft.com/office/powerpoint/2010/main" val="1662246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E649E-87E5-4F84-7953-DBD05F62F78A}"/>
              </a:ext>
            </a:extLst>
          </p:cNvPr>
          <p:cNvSpPr>
            <a:spLocks noGrp="1"/>
          </p:cNvSpPr>
          <p:nvPr>
            <p:ph type="title"/>
          </p:nvPr>
        </p:nvSpPr>
        <p:spPr/>
        <p:txBody>
          <a:bodyPr>
            <a:normAutofit/>
          </a:bodyPr>
          <a:lstStyle/>
          <a:p>
            <a:r>
              <a:rPr lang="en-GB" sz="4000" dirty="0"/>
              <a:t>Activity 2</a:t>
            </a:r>
          </a:p>
        </p:txBody>
      </p:sp>
      <p:sp>
        <p:nvSpPr>
          <p:cNvPr id="3" name="Content Placeholder 2">
            <a:extLst>
              <a:ext uri="{FF2B5EF4-FFF2-40B4-BE49-F238E27FC236}">
                <a16:creationId xmlns:a16="http://schemas.microsoft.com/office/drawing/2014/main" id="{5034CF72-80C3-F75E-209D-E1FD85054BCD}"/>
              </a:ext>
            </a:extLst>
          </p:cNvPr>
          <p:cNvSpPr>
            <a:spLocks noGrp="1"/>
          </p:cNvSpPr>
          <p:nvPr>
            <p:ph idx="1"/>
          </p:nvPr>
        </p:nvSpPr>
        <p:spPr>
          <a:xfrm>
            <a:off x="1097280" y="2108201"/>
            <a:ext cx="10058400" cy="4198388"/>
          </a:xfrm>
        </p:spPr>
        <p:txBody>
          <a:bodyPr>
            <a:normAutofit/>
          </a:bodyPr>
          <a:lstStyle/>
          <a:p>
            <a:r>
              <a:rPr lang="en-GB" sz="2400" dirty="0"/>
              <a:t>In your groups, work together to explore the three domains of learning: </a:t>
            </a:r>
          </a:p>
          <a:p>
            <a:pPr>
              <a:buFont typeface="Arial" panose="020B0604020202020204" pitchFamily="34" charset="0"/>
              <a:buChar char="•"/>
            </a:pPr>
            <a:r>
              <a:rPr lang="en-GB" sz="2400" dirty="0"/>
              <a:t>Cognitive</a:t>
            </a:r>
          </a:p>
          <a:p>
            <a:pPr>
              <a:buFont typeface="Arial" panose="020B0604020202020204" pitchFamily="34" charset="0"/>
              <a:buChar char="•"/>
            </a:pPr>
            <a:r>
              <a:rPr lang="en-GB" sz="2400" dirty="0"/>
              <a:t>Affective</a:t>
            </a:r>
          </a:p>
          <a:p>
            <a:pPr>
              <a:buFont typeface="Arial" panose="020B0604020202020204" pitchFamily="34" charset="0"/>
              <a:buChar char="•"/>
            </a:pPr>
            <a:r>
              <a:rPr lang="en-GB" sz="2400" dirty="0"/>
              <a:t>Psychomotor</a:t>
            </a:r>
          </a:p>
          <a:p>
            <a:pPr>
              <a:buFont typeface="Arial" panose="020B0604020202020204" pitchFamily="34" charset="0"/>
              <a:buChar char="•"/>
            </a:pPr>
            <a:endParaRPr lang="en-GB" dirty="0"/>
          </a:p>
          <a:p>
            <a:pPr marL="0" indent="0">
              <a:buNone/>
            </a:pPr>
            <a:r>
              <a:rPr lang="en-GB" sz="2400" dirty="0"/>
              <a:t>What different Taxonomies appear within each? </a:t>
            </a:r>
          </a:p>
          <a:p>
            <a:pPr marL="0" indent="0">
              <a:buNone/>
            </a:pPr>
            <a:r>
              <a:rPr lang="en-GB" sz="2400" dirty="0"/>
              <a:t>Are there any, “rules” to be followed within the domain you are looking at?</a:t>
            </a:r>
          </a:p>
        </p:txBody>
      </p:sp>
    </p:spTree>
    <p:extLst>
      <p:ext uri="{BB962C8B-B14F-4D97-AF65-F5344CB8AC3E}">
        <p14:creationId xmlns:p14="http://schemas.microsoft.com/office/powerpoint/2010/main" val="13033736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7088E-8139-8895-C3BF-ECBC98466522}"/>
              </a:ext>
            </a:extLst>
          </p:cNvPr>
          <p:cNvSpPr>
            <a:spLocks noGrp="1"/>
          </p:cNvSpPr>
          <p:nvPr>
            <p:ph type="title"/>
          </p:nvPr>
        </p:nvSpPr>
        <p:spPr>
          <a:xfrm>
            <a:off x="1097280" y="286603"/>
            <a:ext cx="10801004" cy="1450757"/>
          </a:xfrm>
        </p:spPr>
        <p:txBody>
          <a:bodyPr>
            <a:normAutofit/>
          </a:bodyPr>
          <a:lstStyle/>
          <a:p>
            <a:r>
              <a:rPr lang="en-GB" sz="4000" dirty="0"/>
              <a:t>Learning Domains and Teaching Strategies</a:t>
            </a:r>
          </a:p>
        </p:txBody>
      </p:sp>
      <p:sp>
        <p:nvSpPr>
          <p:cNvPr id="3" name="Content Placeholder 2">
            <a:extLst>
              <a:ext uri="{FF2B5EF4-FFF2-40B4-BE49-F238E27FC236}">
                <a16:creationId xmlns:a16="http://schemas.microsoft.com/office/drawing/2014/main" id="{249E4D58-E720-B9F1-E817-3240593D7607}"/>
              </a:ext>
            </a:extLst>
          </p:cNvPr>
          <p:cNvSpPr>
            <a:spLocks noGrp="1"/>
          </p:cNvSpPr>
          <p:nvPr>
            <p:ph idx="1"/>
          </p:nvPr>
        </p:nvSpPr>
        <p:spPr>
          <a:xfrm>
            <a:off x="1097280" y="1884218"/>
            <a:ext cx="10058400" cy="4544291"/>
          </a:xfrm>
        </p:spPr>
        <p:txBody>
          <a:bodyPr>
            <a:normAutofit/>
          </a:bodyPr>
          <a:lstStyle/>
          <a:p>
            <a:pPr marL="0" indent="0">
              <a:buNone/>
            </a:pPr>
            <a:r>
              <a:rPr lang="en-GB" sz="2400" dirty="0"/>
              <a:t>The domains of learning:</a:t>
            </a:r>
          </a:p>
          <a:p>
            <a:pPr>
              <a:buFont typeface="Arial" panose="020B0604020202020204" pitchFamily="34" charset="0"/>
              <a:buChar char="•"/>
            </a:pPr>
            <a:r>
              <a:rPr lang="en-GB" sz="2400" b="1" dirty="0">
                <a:solidFill>
                  <a:srgbClr val="FF0000"/>
                </a:solidFill>
              </a:rPr>
              <a:t>Cognitive</a:t>
            </a:r>
            <a:r>
              <a:rPr lang="en-GB" sz="2400" b="1" dirty="0"/>
              <a:t> </a:t>
            </a:r>
            <a:r>
              <a:rPr lang="en-GB" sz="2400" dirty="0"/>
              <a:t>– require thought process, thinking skills e.g. explaining something</a:t>
            </a:r>
          </a:p>
          <a:p>
            <a:pPr>
              <a:buFont typeface="Arial" panose="020B0604020202020204" pitchFamily="34" charset="0"/>
              <a:buChar char="•"/>
            </a:pPr>
            <a:r>
              <a:rPr lang="en-GB" sz="2400" b="1" dirty="0">
                <a:solidFill>
                  <a:srgbClr val="FF0000"/>
                </a:solidFill>
              </a:rPr>
              <a:t>Psychomotor</a:t>
            </a:r>
            <a:r>
              <a:rPr lang="en-GB" sz="2400" dirty="0"/>
              <a:t> – predominantly physical tasks e.g. actively doing something</a:t>
            </a:r>
          </a:p>
          <a:p>
            <a:pPr>
              <a:buFont typeface="Arial" panose="020B0604020202020204" pitchFamily="34" charset="0"/>
              <a:buChar char="•"/>
            </a:pPr>
            <a:r>
              <a:rPr lang="en-GB" sz="2400" b="1" dirty="0">
                <a:solidFill>
                  <a:srgbClr val="FF0000"/>
                </a:solidFill>
              </a:rPr>
              <a:t>Affective</a:t>
            </a:r>
            <a:r>
              <a:rPr lang="en-GB" sz="2400" b="1" dirty="0"/>
              <a:t> </a:t>
            </a:r>
            <a:r>
              <a:rPr lang="en-GB" sz="2400" dirty="0"/>
              <a:t>– dealing with feelings and emotions e.g. concerned with attitudes</a:t>
            </a:r>
          </a:p>
          <a:p>
            <a:pPr>
              <a:buFont typeface="Arial" panose="020B0604020202020204" pitchFamily="34" charset="0"/>
              <a:buChar char="•"/>
            </a:pPr>
            <a:endParaRPr lang="en-GB" sz="300" dirty="0"/>
          </a:p>
          <a:p>
            <a:pPr marL="0" indent="0">
              <a:buNone/>
            </a:pPr>
            <a:r>
              <a:rPr lang="en-GB" sz="2400" dirty="0"/>
              <a:t>Teaching in each of these domains often requires different teaching and learning approaches.</a:t>
            </a:r>
          </a:p>
          <a:p>
            <a:pPr marL="0" indent="0">
              <a:buNone/>
            </a:pPr>
            <a:r>
              <a:rPr lang="en-GB" sz="2400" dirty="0"/>
              <a:t>Therefore, the levels (taxonomies), or degrees of difficulty, within each domain are important considerations when planning learning.</a:t>
            </a:r>
          </a:p>
        </p:txBody>
      </p:sp>
    </p:spTree>
    <p:extLst>
      <p:ext uri="{BB962C8B-B14F-4D97-AF65-F5344CB8AC3E}">
        <p14:creationId xmlns:p14="http://schemas.microsoft.com/office/powerpoint/2010/main" val="26493178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C2E57-FBAC-0415-CF06-EF5FFBE3FC58}"/>
              </a:ext>
            </a:extLst>
          </p:cNvPr>
          <p:cNvSpPr>
            <a:spLocks noGrp="1"/>
          </p:cNvSpPr>
          <p:nvPr>
            <p:ph type="title"/>
          </p:nvPr>
        </p:nvSpPr>
        <p:spPr/>
        <p:txBody>
          <a:bodyPr>
            <a:normAutofit/>
          </a:bodyPr>
          <a:lstStyle/>
          <a:p>
            <a:r>
              <a:rPr lang="en-GB" sz="4000" dirty="0"/>
              <a:t>Taxonomies of Learning</a:t>
            </a:r>
          </a:p>
        </p:txBody>
      </p:sp>
      <p:sp>
        <p:nvSpPr>
          <p:cNvPr id="5" name="Content Placeholder 4">
            <a:extLst>
              <a:ext uri="{FF2B5EF4-FFF2-40B4-BE49-F238E27FC236}">
                <a16:creationId xmlns:a16="http://schemas.microsoft.com/office/drawing/2014/main" id="{32410027-3769-7D53-0C9C-178DB5054EB4}"/>
              </a:ext>
            </a:extLst>
          </p:cNvPr>
          <p:cNvSpPr>
            <a:spLocks noGrp="1"/>
          </p:cNvSpPr>
          <p:nvPr>
            <p:ph idx="1"/>
          </p:nvPr>
        </p:nvSpPr>
        <p:spPr>
          <a:xfrm>
            <a:off x="1097280" y="2108201"/>
            <a:ext cx="10058400" cy="4098635"/>
          </a:xfrm>
        </p:spPr>
        <p:txBody>
          <a:bodyPr>
            <a:normAutofit fontScale="25000" lnSpcReduction="20000"/>
          </a:bodyPr>
          <a:lstStyle/>
          <a:p>
            <a:pPr>
              <a:buFont typeface="Arial" panose="020B0604020202020204" pitchFamily="34" charset="0"/>
              <a:buChar char="•"/>
            </a:pPr>
            <a:r>
              <a:rPr lang="en-GB" sz="9600" dirty="0"/>
              <a:t>Each domain of learning is constructed using different levels of difficulty, these levels are referred to as Taxonomies. </a:t>
            </a:r>
          </a:p>
          <a:p>
            <a:pPr>
              <a:buFont typeface="Arial" panose="020B0604020202020204" pitchFamily="34" charset="0"/>
              <a:buChar char="•"/>
            </a:pPr>
            <a:r>
              <a:rPr lang="en-GB" sz="9600" dirty="0"/>
              <a:t>Taxonomies of learning are useful tools to help you design and structure learning opportunities.</a:t>
            </a:r>
          </a:p>
          <a:p>
            <a:pPr>
              <a:buFont typeface="Arial" panose="020B0604020202020204" pitchFamily="34" charset="0"/>
              <a:buChar char="•"/>
            </a:pPr>
            <a:r>
              <a:rPr lang="en-GB" sz="9600" dirty="0"/>
              <a:t>Arranging your objectives using these levels helps you to sequence your learning from the simple to the more complex.</a:t>
            </a:r>
          </a:p>
          <a:p>
            <a:pPr>
              <a:buFont typeface="Arial" panose="020B0604020202020204" pitchFamily="34" charset="0"/>
              <a:buChar char="•"/>
            </a:pPr>
            <a:r>
              <a:rPr lang="en-GB" sz="9600" dirty="0"/>
              <a:t>It is important that you understand the entry behaviour of your learners, so that you can plan your sequential learning steps in an order that helps you to achieve your overall objective for the learning session.</a:t>
            </a:r>
          </a:p>
          <a:p>
            <a:endParaRPr lang="en-GB" sz="800" dirty="0"/>
          </a:p>
          <a:p>
            <a:endParaRPr lang="en-GB" sz="9600" dirty="0"/>
          </a:p>
          <a:p>
            <a:endParaRPr lang="en-GB" dirty="0"/>
          </a:p>
          <a:p>
            <a:r>
              <a:rPr lang="en-GB" dirty="0"/>
              <a:t>	</a:t>
            </a:r>
          </a:p>
          <a:p>
            <a:endParaRPr lang="en-GB" dirty="0"/>
          </a:p>
        </p:txBody>
      </p:sp>
    </p:spTree>
    <p:extLst>
      <p:ext uri="{BB962C8B-B14F-4D97-AF65-F5344CB8AC3E}">
        <p14:creationId xmlns:p14="http://schemas.microsoft.com/office/powerpoint/2010/main" val="29723688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E4511-A231-F354-9E59-71F455D4CA34}"/>
              </a:ext>
            </a:extLst>
          </p:cNvPr>
          <p:cNvSpPr>
            <a:spLocks noGrp="1"/>
          </p:cNvSpPr>
          <p:nvPr>
            <p:ph type="title"/>
          </p:nvPr>
        </p:nvSpPr>
        <p:spPr/>
        <p:txBody>
          <a:bodyPr>
            <a:normAutofit/>
          </a:bodyPr>
          <a:lstStyle/>
          <a:p>
            <a:r>
              <a:rPr lang="en-GB" sz="4000" dirty="0"/>
              <a:t>Cognitive Domain </a:t>
            </a:r>
            <a:br>
              <a:rPr lang="en-GB" sz="4000" dirty="0"/>
            </a:br>
            <a:r>
              <a:rPr lang="en-GB" sz="2800" dirty="0"/>
              <a:t>(Bloom, 1960)</a:t>
            </a:r>
            <a:endParaRPr lang="en-GB" sz="4000" dirty="0"/>
          </a:p>
        </p:txBody>
      </p:sp>
      <p:pic>
        <p:nvPicPr>
          <p:cNvPr id="1026" name="Picture 2" descr="Bloom's Taxonomy">
            <a:extLst>
              <a:ext uri="{FF2B5EF4-FFF2-40B4-BE49-F238E27FC236}">
                <a16:creationId xmlns:a16="http://schemas.microsoft.com/office/drawing/2014/main" id="{2BEA0FD6-13C8-A555-31D3-16126BCF5104}"/>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b="5100"/>
          <a:stretch/>
        </p:blipFill>
        <p:spPr bwMode="auto">
          <a:xfrm>
            <a:off x="1875987" y="1918551"/>
            <a:ext cx="8315417" cy="4443392"/>
          </a:xfrm>
          <a:prstGeom prst="rect">
            <a:avLst/>
          </a:prstGeom>
          <a:noFill/>
          <a:extLst>
            <a:ext uri="{909E8E84-426E-40DD-AFC4-6F175D3DCCD1}">
              <a14:hiddenFill xmlns:a14="http://schemas.microsoft.com/office/drawing/2010/main">
                <a:solidFill>
                  <a:srgbClr val="FFFFFF"/>
                </a:solidFill>
              </a14:hiddenFill>
            </a:ext>
          </a:extLst>
        </p:spPr>
      </p:pic>
      <p:cxnSp>
        <p:nvCxnSpPr>
          <p:cNvPr id="5" name="Straight Arrow Connector 4">
            <a:extLst>
              <a:ext uri="{FF2B5EF4-FFF2-40B4-BE49-F238E27FC236}">
                <a16:creationId xmlns:a16="http://schemas.microsoft.com/office/drawing/2014/main" id="{411B5851-45F7-3F08-F4B1-D63369411D94}"/>
              </a:ext>
            </a:extLst>
          </p:cNvPr>
          <p:cNvCxnSpPr/>
          <p:nvPr/>
        </p:nvCxnSpPr>
        <p:spPr>
          <a:xfrm flipV="1">
            <a:off x="1717964" y="2660073"/>
            <a:ext cx="0" cy="3535680"/>
          </a:xfrm>
          <a:prstGeom prst="straightConnector1">
            <a:avLst/>
          </a:prstGeom>
          <a:ln w="539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02599014-8C29-31E0-96B2-4CC21302C79B}"/>
              </a:ext>
            </a:extLst>
          </p:cNvPr>
          <p:cNvSpPr txBox="1"/>
          <p:nvPr/>
        </p:nvSpPr>
        <p:spPr>
          <a:xfrm>
            <a:off x="361646" y="2558810"/>
            <a:ext cx="1277307" cy="2862322"/>
          </a:xfrm>
          <a:prstGeom prst="rect">
            <a:avLst/>
          </a:prstGeom>
          <a:noFill/>
        </p:spPr>
        <p:txBody>
          <a:bodyPr wrap="square" rtlCol="0">
            <a:spAutoFit/>
          </a:bodyPr>
          <a:lstStyle/>
          <a:p>
            <a:r>
              <a:rPr lang="en-GB" b="1" dirty="0"/>
              <a:t>Increasing Difficulty</a:t>
            </a:r>
          </a:p>
          <a:p>
            <a:endParaRPr lang="en-GB" dirty="0"/>
          </a:p>
          <a:p>
            <a:r>
              <a:rPr lang="en-GB" dirty="0"/>
              <a:t>Objectives at the lower level needs to be achieved first</a:t>
            </a:r>
          </a:p>
        </p:txBody>
      </p:sp>
    </p:spTree>
    <p:extLst>
      <p:ext uri="{BB962C8B-B14F-4D97-AF65-F5344CB8AC3E}">
        <p14:creationId xmlns:p14="http://schemas.microsoft.com/office/powerpoint/2010/main" val="39534183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60491D-2C2B-2C8E-F85F-CAA631B65BBB}"/>
              </a:ext>
            </a:extLst>
          </p:cNvPr>
          <p:cNvSpPr>
            <a:spLocks noGrp="1"/>
          </p:cNvSpPr>
          <p:nvPr>
            <p:ph type="title"/>
          </p:nvPr>
        </p:nvSpPr>
        <p:spPr/>
        <p:txBody>
          <a:bodyPr>
            <a:normAutofit/>
          </a:bodyPr>
          <a:lstStyle/>
          <a:p>
            <a:r>
              <a:rPr lang="en-GB" sz="4000" dirty="0">
                <a:latin typeface="+mn-lt"/>
              </a:rPr>
              <a:t>Psychomotor Domain </a:t>
            </a:r>
            <a:br>
              <a:rPr lang="en-GB" sz="4000" dirty="0">
                <a:latin typeface="+mn-lt"/>
              </a:rPr>
            </a:br>
            <a:r>
              <a:rPr lang="en-GB" sz="2800" dirty="0">
                <a:latin typeface="+mn-lt"/>
              </a:rPr>
              <a:t>(Dave, 1975)</a:t>
            </a:r>
            <a:endParaRPr lang="en-GB" sz="4000" dirty="0">
              <a:latin typeface="+mn-lt"/>
            </a:endParaRPr>
          </a:p>
        </p:txBody>
      </p:sp>
      <p:sp>
        <p:nvSpPr>
          <p:cNvPr id="4" name="TextBox 3">
            <a:extLst>
              <a:ext uri="{FF2B5EF4-FFF2-40B4-BE49-F238E27FC236}">
                <a16:creationId xmlns:a16="http://schemas.microsoft.com/office/drawing/2014/main" id="{975F5B50-0128-E614-C5F3-4AEA9A4DC76B}"/>
              </a:ext>
            </a:extLst>
          </p:cNvPr>
          <p:cNvSpPr txBox="1"/>
          <p:nvPr/>
        </p:nvSpPr>
        <p:spPr>
          <a:xfrm>
            <a:off x="1097280" y="2760785"/>
            <a:ext cx="1585391" cy="1477328"/>
          </a:xfrm>
          <a:prstGeom prst="rect">
            <a:avLst/>
          </a:prstGeom>
          <a:noFill/>
        </p:spPr>
        <p:txBody>
          <a:bodyPr wrap="square" rtlCol="0">
            <a:spAutoFit/>
          </a:bodyPr>
          <a:lstStyle/>
          <a:p>
            <a:r>
              <a:rPr lang="en-GB" dirty="0"/>
              <a:t>It progresses from the simple to the more complex.</a:t>
            </a:r>
          </a:p>
        </p:txBody>
      </p:sp>
      <p:pic>
        <p:nvPicPr>
          <p:cNvPr id="3" name="Picture 2" descr="Article content">
            <a:extLst>
              <a:ext uri="{FF2B5EF4-FFF2-40B4-BE49-F238E27FC236}">
                <a16:creationId xmlns:a16="http://schemas.microsoft.com/office/drawing/2014/main" id="{F6144690-B3D3-0A62-932D-BAB461D40CA8}"/>
              </a:ext>
            </a:extLst>
          </p:cNvPr>
          <p:cNvPicPr>
            <a:picLocks noChangeAspect="1"/>
          </p:cNvPicPr>
          <p:nvPr/>
        </p:nvPicPr>
        <p:blipFill>
          <a:blip r:embed="rId2"/>
          <a:stretch>
            <a:fillRect/>
          </a:stretch>
        </p:blipFill>
        <p:spPr>
          <a:xfrm>
            <a:off x="2586125" y="1974655"/>
            <a:ext cx="7981272" cy="4407333"/>
          </a:xfrm>
          <a:prstGeom prst="rect">
            <a:avLst/>
          </a:prstGeom>
        </p:spPr>
      </p:pic>
    </p:spTree>
    <p:extLst>
      <p:ext uri="{BB962C8B-B14F-4D97-AF65-F5344CB8AC3E}">
        <p14:creationId xmlns:p14="http://schemas.microsoft.com/office/powerpoint/2010/main" val="446990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9618B-9CD5-7327-ED29-51E239156907}"/>
              </a:ext>
            </a:extLst>
          </p:cNvPr>
          <p:cNvSpPr>
            <a:spLocks noGrp="1"/>
          </p:cNvSpPr>
          <p:nvPr>
            <p:ph type="title"/>
          </p:nvPr>
        </p:nvSpPr>
        <p:spPr/>
        <p:txBody>
          <a:bodyPr>
            <a:normAutofit/>
          </a:bodyPr>
          <a:lstStyle/>
          <a:p>
            <a:r>
              <a:rPr lang="en-GB" sz="4000" dirty="0">
                <a:latin typeface="+mn-lt"/>
              </a:rPr>
              <a:t>Affective Domain </a:t>
            </a:r>
            <a:br>
              <a:rPr lang="en-GB" sz="4000" dirty="0">
                <a:latin typeface="+mn-lt"/>
              </a:rPr>
            </a:br>
            <a:r>
              <a:rPr lang="en-GB" sz="2800" dirty="0">
                <a:latin typeface="+mn-lt"/>
              </a:rPr>
              <a:t>(Krathwohl, 1964)</a:t>
            </a:r>
            <a:endParaRPr lang="en-GB" sz="4000" dirty="0">
              <a:latin typeface="+mn-lt"/>
            </a:endParaRPr>
          </a:p>
        </p:txBody>
      </p:sp>
      <p:pic>
        <p:nvPicPr>
          <p:cNvPr id="4" name="Picture 3">
            <a:extLst>
              <a:ext uri="{FF2B5EF4-FFF2-40B4-BE49-F238E27FC236}">
                <a16:creationId xmlns:a16="http://schemas.microsoft.com/office/drawing/2014/main" id="{45B0B187-16B3-F2AC-2697-8C15B08FA6B2}"/>
              </a:ext>
            </a:extLst>
          </p:cNvPr>
          <p:cNvPicPr>
            <a:picLocks noChangeAspect="1"/>
          </p:cNvPicPr>
          <p:nvPr/>
        </p:nvPicPr>
        <p:blipFill>
          <a:blip r:embed="rId2"/>
          <a:stretch>
            <a:fillRect/>
          </a:stretch>
        </p:blipFill>
        <p:spPr>
          <a:xfrm>
            <a:off x="1747169" y="2398615"/>
            <a:ext cx="335309" cy="3706689"/>
          </a:xfrm>
          <a:prstGeom prst="rect">
            <a:avLst/>
          </a:prstGeom>
        </p:spPr>
      </p:pic>
      <p:sp>
        <p:nvSpPr>
          <p:cNvPr id="5" name="TextBox 4">
            <a:extLst>
              <a:ext uri="{FF2B5EF4-FFF2-40B4-BE49-F238E27FC236}">
                <a16:creationId xmlns:a16="http://schemas.microsoft.com/office/drawing/2014/main" id="{286792B7-4E64-6556-EED5-7C030F4867F7}"/>
              </a:ext>
            </a:extLst>
          </p:cNvPr>
          <p:cNvSpPr txBox="1"/>
          <p:nvPr/>
        </p:nvSpPr>
        <p:spPr>
          <a:xfrm>
            <a:off x="161778" y="3429000"/>
            <a:ext cx="1585391" cy="1754326"/>
          </a:xfrm>
          <a:prstGeom prst="rect">
            <a:avLst/>
          </a:prstGeom>
          <a:noFill/>
        </p:spPr>
        <p:txBody>
          <a:bodyPr wrap="square" rtlCol="0">
            <a:spAutoFit/>
          </a:bodyPr>
          <a:lstStyle/>
          <a:p>
            <a:r>
              <a:rPr lang="en-GB" dirty="0"/>
              <a:t>Each level involves more internalisation of the information received.</a:t>
            </a:r>
          </a:p>
        </p:txBody>
      </p:sp>
      <p:pic>
        <p:nvPicPr>
          <p:cNvPr id="6" name="Picture 5" descr="Activating the Affective Domain: Inspiring Students to Look Beyond the  Textbook">
            <a:extLst>
              <a:ext uri="{FF2B5EF4-FFF2-40B4-BE49-F238E27FC236}">
                <a16:creationId xmlns:a16="http://schemas.microsoft.com/office/drawing/2014/main" id="{DAAEEAB9-8925-253A-0C04-74DCB6451192}"/>
              </a:ext>
            </a:extLst>
          </p:cNvPr>
          <p:cNvPicPr>
            <a:picLocks noChangeAspect="1"/>
          </p:cNvPicPr>
          <p:nvPr/>
        </p:nvPicPr>
        <p:blipFill>
          <a:blip r:embed="rId3"/>
          <a:stretch>
            <a:fillRect/>
          </a:stretch>
        </p:blipFill>
        <p:spPr>
          <a:xfrm>
            <a:off x="2082478" y="1915379"/>
            <a:ext cx="7925434" cy="4445975"/>
          </a:xfrm>
          <a:prstGeom prst="rect">
            <a:avLst/>
          </a:prstGeom>
        </p:spPr>
      </p:pic>
    </p:spTree>
    <p:extLst>
      <p:ext uri="{BB962C8B-B14F-4D97-AF65-F5344CB8AC3E}">
        <p14:creationId xmlns:p14="http://schemas.microsoft.com/office/powerpoint/2010/main" val="17621592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8D85B-4D33-873E-9F4B-2B92EFB90173}"/>
              </a:ext>
            </a:extLst>
          </p:cNvPr>
          <p:cNvSpPr>
            <a:spLocks noGrp="1"/>
          </p:cNvSpPr>
          <p:nvPr>
            <p:ph type="title"/>
          </p:nvPr>
        </p:nvSpPr>
        <p:spPr>
          <a:xfrm>
            <a:off x="166254" y="-411667"/>
            <a:ext cx="11859491" cy="1450757"/>
          </a:xfrm>
        </p:spPr>
        <p:txBody>
          <a:bodyPr>
            <a:normAutofit/>
          </a:bodyPr>
          <a:lstStyle/>
          <a:p>
            <a:r>
              <a:rPr lang="en-GB" sz="4000" dirty="0">
                <a:latin typeface="+mn-lt"/>
              </a:rPr>
              <a:t>Application of Teaching Strategies in the Three Domains</a:t>
            </a:r>
          </a:p>
        </p:txBody>
      </p:sp>
      <p:graphicFrame>
        <p:nvGraphicFramePr>
          <p:cNvPr id="3" name="Table 2">
            <a:extLst>
              <a:ext uri="{FF2B5EF4-FFF2-40B4-BE49-F238E27FC236}">
                <a16:creationId xmlns:a16="http://schemas.microsoft.com/office/drawing/2014/main" id="{55CE7187-E8D9-9CB2-3733-97295B858B22}"/>
              </a:ext>
            </a:extLst>
          </p:cNvPr>
          <p:cNvGraphicFramePr>
            <a:graphicFrameLocks noGrp="1"/>
          </p:cNvGraphicFramePr>
          <p:nvPr>
            <p:extLst>
              <p:ext uri="{D42A27DB-BD31-4B8C-83A1-F6EECF244321}">
                <p14:modId xmlns:p14="http://schemas.microsoft.com/office/powerpoint/2010/main" val="2673096362"/>
              </p:ext>
            </p:extLst>
          </p:nvPr>
        </p:nvGraphicFramePr>
        <p:xfrm>
          <a:off x="755533" y="1260763"/>
          <a:ext cx="10525762" cy="4820920"/>
        </p:xfrm>
        <a:graphic>
          <a:graphicData uri="http://schemas.openxmlformats.org/drawingml/2006/table">
            <a:tbl>
              <a:tblPr firstRow="1" bandRow="1">
                <a:tableStyleId>{5C22544A-7EE6-4342-B048-85BDC9FD1C3A}</a:tableStyleId>
              </a:tblPr>
              <a:tblGrid>
                <a:gridCol w="4047342">
                  <a:extLst>
                    <a:ext uri="{9D8B030D-6E8A-4147-A177-3AD203B41FA5}">
                      <a16:colId xmlns:a16="http://schemas.microsoft.com/office/drawing/2014/main" val="4051305023"/>
                    </a:ext>
                  </a:extLst>
                </a:gridCol>
                <a:gridCol w="1095994">
                  <a:extLst>
                    <a:ext uri="{9D8B030D-6E8A-4147-A177-3AD203B41FA5}">
                      <a16:colId xmlns:a16="http://schemas.microsoft.com/office/drawing/2014/main" val="4007438397"/>
                    </a:ext>
                  </a:extLst>
                </a:gridCol>
                <a:gridCol w="1141901">
                  <a:extLst>
                    <a:ext uri="{9D8B030D-6E8A-4147-A177-3AD203B41FA5}">
                      <a16:colId xmlns:a16="http://schemas.microsoft.com/office/drawing/2014/main" val="3294785012"/>
                    </a:ext>
                  </a:extLst>
                </a:gridCol>
                <a:gridCol w="1212885">
                  <a:extLst>
                    <a:ext uri="{9D8B030D-6E8A-4147-A177-3AD203B41FA5}">
                      <a16:colId xmlns:a16="http://schemas.microsoft.com/office/drawing/2014/main" val="800604253"/>
                    </a:ext>
                  </a:extLst>
                </a:gridCol>
                <a:gridCol w="1043492">
                  <a:extLst>
                    <a:ext uri="{9D8B030D-6E8A-4147-A177-3AD203B41FA5}">
                      <a16:colId xmlns:a16="http://schemas.microsoft.com/office/drawing/2014/main" val="2450408999"/>
                    </a:ext>
                  </a:extLst>
                </a:gridCol>
                <a:gridCol w="1155541">
                  <a:extLst>
                    <a:ext uri="{9D8B030D-6E8A-4147-A177-3AD203B41FA5}">
                      <a16:colId xmlns:a16="http://schemas.microsoft.com/office/drawing/2014/main" val="574388895"/>
                    </a:ext>
                  </a:extLst>
                </a:gridCol>
                <a:gridCol w="828607">
                  <a:extLst>
                    <a:ext uri="{9D8B030D-6E8A-4147-A177-3AD203B41FA5}">
                      <a16:colId xmlns:a16="http://schemas.microsoft.com/office/drawing/2014/main" val="880009634"/>
                    </a:ext>
                  </a:extLst>
                </a:gridCol>
              </a:tblGrid>
              <a:tr h="370840">
                <a:tc rowSpan="2">
                  <a:txBody>
                    <a:bodyPr/>
                    <a:lstStyle/>
                    <a:p>
                      <a:r>
                        <a:rPr lang="en-GB" dirty="0"/>
                        <a:t>Teaching Strategy</a:t>
                      </a:r>
                    </a:p>
                  </a:txBody>
                  <a:tcPr/>
                </a:tc>
                <a:tc gridSpan="2">
                  <a:txBody>
                    <a:bodyPr/>
                    <a:lstStyle/>
                    <a:p>
                      <a:pPr algn="ctr"/>
                      <a:r>
                        <a:rPr lang="en-GB" dirty="0"/>
                        <a:t>Cognitive</a:t>
                      </a:r>
                    </a:p>
                  </a:txBody>
                  <a:tcPr/>
                </a:tc>
                <a:tc hMerge="1">
                  <a:txBody>
                    <a:bodyPr/>
                    <a:lstStyle/>
                    <a:p>
                      <a:endParaRPr lang="en-GB" dirty="0"/>
                    </a:p>
                  </a:txBody>
                  <a:tcPr/>
                </a:tc>
                <a:tc gridSpan="2">
                  <a:txBody>
                    <a:bodyPr/>
                    <a:lstStyle/>
                    <a:p>
                      <a:pPr algn="ctr"/>
                      <a:r>
                        <a:rPr lang="en-GB" dirty="0"/>
                        <a:t>Affective</a:t>
                      </a:r>
                    </a:p>
                  </a:txBody>
                  <a:tcPr/>
                </a:tc>
                <a:tc hMerge="1">
                  <a:txBody>
                    <a:bodyPr/>
                    <a:lstStyle/>
                    <a:p>
                      <a:endParaRPr lang="en-GB" dirty="0"/>
                    </a:p>
                  </a:txBody>
                  <a:tcPr/>
                </a:tc>
                <a:tc gridSpan="2">
                  <a:txBody>
                    <a:bodyPr/>
                    <a:lstStyle/>
                    <a:p>
                      <a:pPr algn="ctr"/>
                      <a:r>
                        <a:rPr lang="en-GB" dirty="0"/>
                        <a:t>Psychomotor</a:t>
                      </a:r>
                    </a:p>
                  </a:txBody>
                  <a:tcPr/>
                </a:tc>
                <a:tc hMerge="1">
                  <a:txBody>
                    <a:bodyPr/>
                    <a:lstStyle/>
                    <a:p>
                      <a:endParaRPr lang="en-GB" dirty="0"/>
                    </a:p>
                  </a:txBody>
                  <a:tcPr/>
                </a:tc>
                <a:extLst>
                  <a:ext uri="{0D108BD9-81ED-4DB2-BD59-A6C34878D82A}">
                    <a16:rowId xmlns:a16="http://schemas.microsoft.com/office/drawing/2014/main" val="4277606618"/>
                  </a:ext>
                </a:extLst>
              </a:tr>
              <a:tr h="370840">
                <a:tc vMerge="1">
                  <a:txBody>
                    <a:bodyPr/>
                    <a:lstStyle/>
                    <a:p>
                      <a:endParaRPr lang="en-GB" dirty="0"/>
                    </a:p>
                  </a:txBody>
                  <a:tcPr/>
                </a:tc>
                <a:tc>
                  <a:txBody>
                    <a:bodyPr/>
                    <a:lstStyle/>
                    <a:p>
                      <a:r>
                        <a:rPr lang="en-GB" dirty="0"/>
                        <a:t>Low</a:t>
                      </a:r>
                    </a:p>
                  </a:txBody>
                  <a:tcPr/>
                </a:tc>
                <a:tc>
                  <a:txBody>
                    <a:bodyPr/>
                    <a:lstStyle/>
                    <a:p>
                      <a:r>
                        <a:rPr lang="en-GB" dirty="0"/>
                        <a:t>High</a:t>
                      </a:r>
                    </a:p>
                  </a:txBody>
                  <a:tcPr/>
                </a:tc>
                <a:tc>
                  <a:txBody>
                    <a:bodyPr/>
                    <a:lstStyle/>
                    <a:p>
                      <a:r>
                        <a:rPr lang="en-GB" dirty="0"/>
                        <a:t>Low</a:t>
                      </a:r>
                    </a:p>
                  </a:txBody>
                  <a:tcPr/>
                </a:tc>
                <a:tc>
                  <a:txBody>
                    <a:bodyPr/>
                    <a:lstStyle/>
                    <a:p>
                      <a:r>
                        <a:rPr lang="en-GB" dirty="0"/>
                        <a:t>High</a:t>
                      </a:r>
                    </a:p>
                  </a:txBody>
                  <a:tcPr/>
                </a:tc>
                <a:tc>
                  <a:txBody>
                    <a:bodyPr/>
                    <a:lstStyle/>
                    <a:p>
                      <a:r>
                        <a:rPr lang="en-GB" dirty="0"/>
                        <a:t>Low</a:t>
                      </a:r>
                    </a:p>
                  </a:txBody>
                  <a:tcPr/>
                </a:tc>
                <a:tc>
                  <a:txBody>
                    <a:bodyPr/>
                    <a:lstStyle/>
                    <a:p>
                      <a:r>
                        <a:rPr lang="en-GB" dirty="0"/>
                        <a:t>High</a:t>
                      </a:r>
                    </a:p>
                  </a:txBody>
                  <a:tcPr/>
                </a:tc>
                <a:extLst>
                  <a:ext uri="{0D108BD9-81ED-4DB2-BD59-A6C34878D82A}">
                    <a16:rowId xmlns:a16="http://schemas.microsoft.com/office/drawing/2014/main" val="3316283012"/>
                  </a:ext>
                </a:extLst>
              </a:tr>
              <a:tr h="370840">
                <a:tc>
                  <a:txBody>
                    <a:bodyPr/>
                    <a:lstStyle/>
                    <a:p>
                      <a:r>
                        <a:rPr lang="en-GB" dirty="0"/>
                        <a:t>Lecture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4206077203"/>
                  </a:ext>
                </a:extLst>
              </a:tr>
              <a:tr h="370840">
                <a:tc>
                  <a:txBody>
                    <a:bodyPr/>
                    <a:lstStyle/>
                    <a:p>
                      <a:r>
                        <a:rPr lang="en-GB" dirty="0"/>
                        <a:t>Demonstration</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endParaRPr lang="en-GB" dirty="0"/>
                    </a:p>
                  </a:txBody>
                  <a:tcPr/>
                </a:tc>
                <a:extLst>
                  <a:ext uri="{0D108BD9-81ED-4DB2-BD59-A6C34878D82A}">
                    <a16:rowId xmlns:a16="http://schemas.microsoft.com/office/drawing/2014/main" val="876647554"/>
                  </a:ext>
                </a:extLst>
              </a:tr>
              <a:tr h="370840">
                <a:tc>
                  <a:txBody>
                    <a:bodyPr/>
                    <a:lstStyle/>
                    <a:p>
                      <a:r>
                        <a:rPr lang="en-GB" dirty="0"/>
                        <a:t>Discussion</a:t>
                      </a:r>
                    </a:p>
                  </a:txBody>
                  <a:tcPr/>
                </a:tc>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548002321"/>
                  </a:ext>
                </a:extLst>
              </a:tr>
              <a:tr h="370840">
                <a:tc>
                  <a:txBody>
                    <a:bodyPr/>
                    <a:lstStyle/>
                    <a:p>
                      <a:r>
                        <a:rPr lang="en-GB" dirty="0"/>
                        <a:t>Debate</a:t>
                      </a:r>
                    </a:p>
                  </a:txBody>
                  <a:tcPr/>
                </a:tc>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174225008"/>
                  </a:ext>
                </a:extLst>
              </a:tr>
              <a:tr h="370840">
                <a:tc>
                  <a:txBody>
                    <a:bodyPr/>
                    <a:lstStyle/>
                    <a:p>
                      <a:r>
                        <a:rPr lang="en-GB" dirty="0"/>
                        <a:t>Question &amp; Answer</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657544173"/>
                  </a:ext>
                </a:extLst>
              </a:tr>
              <a:tr h="370840">
                <a:tc>
                  <a:txBody>
                    <a:bodyPr/>
                    <a:lstStyle/>
                    <a:p>
                      <a:r>
                        <a:rPr lang="en-GB" dirty="0"/>
                        <a:t>Workshop</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endParaRPr lang="en-GB" dirty="0"/>
                    </a:p>
                  </a:txBody>
                  <a:tcPr/>
                </a:tc>
                <a:extLst>
                  <a:ext uri="{0D108BD9-81ED-4DB2-BD59-A6C34878D82A}">
                    <a16:rowId xmlns:a16="http://schemas.microsoft.com/office/drawing/2014/main" val="609783945"/>
                  </a:ext>
                </a:extLst>
              </a:tr>
              <a:tr h="370840">
                <a:tc>
                  <a:txBody>
                    <a:bodyPr/>
                    <a:lstStyle/>
                    <a:p>
                      <a:r>
                        <a:rPr lang="en-GB" dirty="0"/>
                        <a:t>Game/Quiz</a:t>
                      </a:r>
                    </a:p>
                  </a:txBody>
                  <a:tcPr/>
                </a:tc>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904913958"/>
                  </a:ext>
                </a:extLst>
              </a:tr>
              <a:tr h="370840">
                <a:tc>
                  <a:txBody>
                    <a:bodyPr/>
                    <a:lstStyle/>
                    <a:p>
                      <a:r>
                        <a:rPr lang="en-GB" dirty="0"/>
                        <a:t>Brainstorming</a:t>
                      </a:r>
                    </a:p>
                  </a:txBody>
                  <a:tcPr/>
                </a:tc>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748986917"/>
                  </a:ext>
                </a:extLst>
              </a:tr>
              <a:tr h="370840">
                <a:tc>
                  <a:txBody>
                    <a:bodyPr/>
                    <a:lstStyle/>
                    <a:p>
                      <a:r>
                        <a:rPr lang="en-GB" dirty="0"/>
                        <a:t>Field Trip</a:t>
                      </a:r>
                    </a:p>
                  </a:txBody>
                  <a:tcPr/>
                </a:tc>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endParaRPr lang="en-GB" dirty="0"/>
                    </a:p>
                  </a:txBody>
                  <a:tcPr/>
                </a:tc>
                <a:extLst>
                  <a:ext uri="{0D108BD9-81ED-4DB2-BD59-A6C34878D82A}">
                    <a16:rowId xmlns:a16="http://schemas.microsoft.com/office/drawing/2014/main" val="1721176438"/>
                  </a:ext>
                </a:extLst>
              </a:tr>
              <a:tr h="370840">
                <a:tc>
                  <a:txBody>
                    <a:bodyPr/>
                    <a:lstStyle/>
                    <a:p>
                      <a:r>
                        <a:rPr lang="en-GB" dirty="0"/>
                        <a:t>Simulation</a:t>
                      </a:r>
                    </a:p>
                  </a:txBody>
                  <a:tcPr/>
                </a:tc>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endParaRPr lang="en-GB" dirty="0"/>
                    </a:p>
                  </a:txBody>
                  <a:tcPr/>
                </a:tc>
                <a:extLst>
                  <a:ext uri="{0D108BD9-81ED-4DB2-BD59-A6C34878D82A}">
                    <a16:rowId xmlns:a16="http://schemas.microsoft.com/office/drawing/2014/main" val="3325654531"/>
                  </a:ext>
                </a:extLst>
              </a:tr>
              <a:tr h="370840">
                <a:tc>
                  <a:txBody>
                    <a:bodyPr/>
                    <a:lstStyle/>
                    <a:p>
                      <a:r>
                        <a:rPr lang="en-GB" dirty="0"/>
                        <a:t>Assignment/Project</a:t>
                      </a:r>
                    </a:p>
                  </a:txBody>
                  <a:tcPr/>
                </a:tc>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endParaRPr lang="en-GB" dirty="0"/>
                    </a:p>
                  </a:txBody>
                  <a:tcPr/>
                </a:tc>
                <a:extLst>
                  <a:ext uri="{0D108BD9-81ED-4DB2-BD59-A6C34878D82A}">
                    <a16:rowId xmlns:a16="http://schemas.microsoft.com/office/drawing/2014/main" val="2988580978"/>
                  </a:ext>
                </a:extLst>
              </a:tr>
            </a:tbl>
          </a:graphicData>
        </a:graphic>
      </p:graphicFrame>
      <p:sp>
        <p:nvSpPr>
          <p:cNvPr id="4" name="TextBox 3">
            <a:extLst>
              <a:ext uri="{FF2B5EF4-FFF2-40B4-BE49-F238E27FC236}">
                <a16:creationId xmlns:a16="http://schemas.microsoft.com/office/drawing/2014/main" id="{F3F04218-AFC3-D895-5A69-DD4AC240816A}"/>
              </a:ext>
            </a:extLst>
          </p:cNvPr>
          <p:cNvSpPr txBox="1"/>
          <p:nvPr/>
        </p:nvSpPr>
        <p:spPr>
          <a:xfrm>
            <a:off x="459971" y="6234546"/>
            <a:ext cx="2914996" cy="276999"/>
          </a:xfrm>
          <a:prstGeom prst="rect">
            <a:avLst/>
          </a:prstGeom>
          <a:noFill/>
        </p:spPr>
        <p:txBody>
          <a:bodyPr wrap="square" rtlCol="0">
            <a:spAutoFit/>
          </a:bodyPr>
          <a:lstStyle/>
          <a:p>
            <a:r>
              <a:rPr lang="en-GB" sz="1200" dirty="0"/>
              <a:t>Adapted from Reece &amp; Walker</a:t>
            </a:r>
          </a:p>
        </p:txBody>
      </p:sp>
    </p:spTree>
    <p:extLst>
      <p:ext uri="{BB962C8B-B14F-4D97-AF65-F5344CB8AC3E}">
        <p14:creationId xmlns:p14="http://schemas.microsoft.com/office/powerpoint/2010/main" val="17530746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D4337C6-03E8-5834-A389-D86E62A37DC2}"/>
              </a:ext>
            </a:extLst>
          </p:cNvPr>
          <p:cNvSpPr>
            <a:spLocks noGrp="1"/>
          </p:cNvSpPr>
          <p:nvPr>
            <p:ph idx="1"/>
          </p:nvPr>
        </p:nvSpPr>
        <p:spPr>
          <a:xfrm>
            <a:off x="1066800" y="-442727"/>
            <a:ext cx="10058400" cy="2160691"/>
          </a:xfrm>
        </p:spPr>
        <p:txBody>
          <a:bodyPr>
            <a:normAutofit lnSpcReduction="10000"/>
          </a:bodyPr>
          <a:lstStyle/>
          <a:p>
            <a:endParaRPr lang="en-GB" sz="4000" dirty="0"/>
          </a:p>
          <a:p>
            <a:r>
              <a:rPr lang="en-GB" sz="4000" dirty="0"/>
              <a:t>Choosing a Teaching Strategy Based on the Group Size</a:t>
            </a:r>
          </a:p>
        </p:txBody>
      </p:sp>
      <p:sp>
        <p:nvSpPr>
          <p:cNvPr id="5" name="Content Placeholder 4">
            <a:extLst>
              <a:ext uri="{FF2B5EF4-FFF2-40B4-BE49-F238E27FC236}">
                <a16:creationId xmlns:a16="http://schemas.microsoft.com/office/drawing/2014/main" id="{2EC1FAD8-725F-A117-F17A-B539F693AB4D}"/>
              </a:ext>
            </a:extLst>
          </p:cNvPr>
          <p:cNvSpPr txBox="1">
            <a:spLocks/>
          </p:cNvSpPr>
          <p:nvPr/>
        </p:nvSpPr>
        <p:spPr>
          <a:xfrm>
            <a:off x="1097280" y="2108201"/>
            <a:ext cx="10058400" cy="4098635"/>
          </a:xfrm>
          <a:prstGeom prst="rect">
            <a:avLst/>
          </a:prstGeom>
        </p:spPr>
        <p:txBody>
          <a:bodyPr vert="horz" lIns="0" tIns="45720" rIns="0" bIns="45720" rtlCol="0">
            <a:normAutofit fontScale="25000" lnSpcReduction="20000"/>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Arial" panose="020B0604020202020204" pitchFamily="34" charset="0"/>
              <a:buChar char="•"/>
            </a:pPr>
            <a:r>
              <a:rPr lang="en-GB" sz="9600" dirty="0"/>
              <a:t>Is group size important?</a:t>
            </a:r>
          </a:p>
          <a:p>
            <a:pPr>
              <a:buFont typeface="Arial" panose="020B0604020202020204" pitchFamily="34" charset="0"/>
              <a:buChar char="•"/>
            </a:pPr>
            <a:r>
              <a:rPr lang="en-GB" sz="9600" dirty="0"/>
              <a:t>A group may consist of:</a:t>
            </a:r>
          </a:p>
          <a:p>
            <a:pPr lvl="1">
              <a:buFont typeface="Arial" panose="020B0604020202020204" pitchFamily="34" charset="0"/>
              <a:buChar char="•"/>
            </a:pPr>
            <a:r>
              <a:rPr lang="en-GB" sz="9600" dirty="0"/>
              <a:t>One learner</a:t>
            </a:r>
          </a:p>
          <a:p>
            <a:pPr lvl="1">
              <a:buFont typeface="Arial" panose="020B0604020202020204" pitchFamily="34" charset="0"/>
              <a:buChar char="•"/>
            </a:pPr>
            <a:r>
              <a:rPr lang="en-GB" sz="9600" dirty="0"/>
              <a:t>A small group – between 5 and 20 learners</a:t>
            </a:r>
          </a:p>
          <a:p>
            <a:pPr lvl="1">
              <a:buFont typeface="Arial" panose="020B0604020202020204" pitchFamily="34" charset="0"/>
              <a:buChar char="•"/>
            </a:pPr>
            <a:r>
              <a:rPr lang="en-GB" sz="9600" dirty="0"/>
              <a:t>A large group – Greater than 20 learners</a:t>
            </a:r>
          </a:p>
          <a:p>
            <a:pPr lvl="1">
              <a:buFont typeface="Arial" panose="020B0604020202020204" pitchFamily="34" charset="0"/>
              <a:buChar char="•"/>
            </a:pPr>
            <a:endParaRPr lang="en-GB" sz="9600" dirty="0"/>
          </a:p>
          <a:p>
            <a:pPr>
              <a:buFont typeface="Arial" panose="020B0604020202020204" pitchFamily="34" charset="0"/>
              <a:buChar char="•"/>
            </a:pPr>
            <a:r>
              <a:rPr lang="en-GB" sz="9600" dirty="0"/>
              <a:t>Which strategies, do you think, might be considered most appropriate to apply within each of these cohorts?</a:t>
            </a:r>
          </a:p>
          <a:p>
            <a:pPr>
              <a:buFont typeface="Arial" panose="020B0604020202020204" pitchFamily="34" charset="0"/>
              <a:buChar char="•"/>
            </a:pPr>
            <a:endParaRPr lang="en-GB" sz="2900" dirty="0"/>
          </a:p>
          <a:p>
            <a:endParaRPr lang="en-GB" sz="9600" dirty="0"/>
          </a:p>
          <a:p>
            <a:endParaRPr lang="en-GB" dirty="0"/>
          </a:p>
          <a:p>
            <a:r>
              <a:rPr lang="en-GB" dirty="0"/>
              <a:t>	</a:t>
            </a:r>
          </a:p>
          <a:p>
            <a:endParaRPr lang="en-GB" dirty="0"/>
          </a:p>
        </p:txBody>
      </p:sp>
    </p:spTree>
    <p:extLst>
      <p:ext uri="{BB962C8B-B14F-4D97-AF65-F5344CB8AC3E}">
        <p14:creationId xmlns:p14="http://schemas.microsoft.com/office/powerpoint/2010/main" val="1508790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D0655-F575-2928-04B6-E20BBFAD5F6F}"/>
              </a:ext>
            </a:extLst>
          </p:cNvPr>
          <p:cNvSpPr>
            <a:spLocks noGrp="1"/>
          </p:cNvSpPr>
          <p:nvPr>
            <p:ph type="title"/>
          </p:nvPr>
        </p:nvSpPr>
        <p:spPr>
          <a:xfrm>
            <a:off x="1161798" y="264436"/>
            <a:ext cx="10058400" cy="1450757"/>
          </a:xfrm>
        </p:spPr>
        <p:txBody>
          <a:bodyPr>
            <a:normAutofit/>
          </a:bodyPr>
          <a:lstStyle/>
          <a:p>
            <a:r>
              <a:rPr lang="en-GB" sz="4000" dirty="0"/>
              <a:t>Teaching Strategies Based on Group Size?</a:t>
            </a:r>
          </a:p>
        </p:txBody>
      </p:sp>
      <p:pic>
        <p:nvPicPr>
          <p:cNvPr id="6" name="Picture 5">
            <a:extLst>
              <a:ext uri="{FF2B5EF4-FFF2-40B4-BE49-F238E27FC236}">
                <a16:creationId xmlns:a16="http://schemas.microsoft.com/office/drawing/2014/main" id="{A67FBC24-D7C4-ED70-C289-62EA678212BC}"/>
              </a:ext>
            </a:extLst>
          </p:cNvPr>
          <p:cNvPicPr>
            <a:picLocks noChangeAspect="1"/>
          </p:cNvPicPr>
          <p:nvPr/>
        </p:nvPicPr>
        <p:blipFill rotWithShape="1">
          <a:blip r:embed="rId2"/>
          <a:srcRect r="37897"/>
          <a:stretch/>
        </p:blipFill>
        <p:spPr>
          <a:xfrm>
            <a:off x="2458378" y="1959899"/>
            <a:ext cx="6353112" cy="4157832"/>
          </a:xfrm>
          <a:prstGeom prst="rect">
            <a:avLst/>
          </a:prstGeom>
        </p:spPr>
      </p:pic>
    </p:spTree>
    <p:extLst>
      <p:ext uri="{BB962C8B-B14F-4D97-AF65-F5344CB8AC3E}">
        <p14:creationId xmlns:p14="http://schemas.microsoft.com/office/powerpoint/2010/main" val="3303867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D4337C6-03E8-5834-A389-D86E62A37DC2}"/>
              </a:ext>
            </a:extLst>
          </p:cNvPr>
          <p:cNvSpPr>
            <a:spLocks noGrp="1"/>
          </p:cNvSpPr>
          <p:nvPr>
            <p:ph idx="1"/>
          </p:nvPr>
        </p:nvSpPr>
        <p:spPr>
          <a:xfrm>
            <a:off x="1066800" y="-442727"/>
            <a:ext cx="10058400" cy="2160691"/>
          </a:xfrm>
        </p:spPr>
        <p:txBody>
          <a:bodyPr>
            <a:normAutofit lnSpcReduction="10000"/>
          </a:bodyPr>
          <a:lstStyle/>
          <a:p>
            <a:endParaRPr lang="en-GB" sz="4000" dirty="0"/>
          </a:p>
          <a:p>
            <a:r>
              <a:rPr lang="en-GB" sz="4000" dirty="0"/>
              <a:t>Choosing a Teaching Strategy Based on the Needs and Characteristics of Learners</a:t>
            </a:r>
          </a:p>
        </p:txBody>
      </p:sp>
      <p:sp>
        <p:nvSpPr>
          <p:cNvPr id="5" name="Content Placeholder 4">
            <a:extLst>
              <a:ext uri="{FF2B5EF4-FFF2-40B4-BE49-F238E27FC236}">
                <a16:creationId xmlns:a16="http://schemas.microsoft.com/office/drawing/2014/main" id="{2EC1FAD8-725F-A117-F17A-B539F693AB4D}"/>
              </a:ext>
            </a:extLst>
          </p:cNvPr>
          <p:cNvSpPr txBox="1">
            <a:spLocks/>
          </p:cNvSpPr>
          <p:nvPr/>
        </p:nvSpPr>
        <p:spPr>
          <a:xfrm>
            <a:off x="1097280" y="2108201"/>
            <a:ext cx="10058400" cy="4098635"/>
          </a:xfrm>
          <a:prstGeom prst="rect">
            <a:avLst/>
          </a:prstGeom>
        </p:spPr>
        <p:txBody>
          <a:bodyPr vert="horz" lIns="0" tIns="45720" rIns="0" bIns="45720" rtlCol="0">
            <a:normAutofit/>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Arial" panose="020B0604020202020204" pitchFamily="34" charset="0"/>
              <a:buChar char="•"/>
            </a:pPr>
            <a:endParaRPr lang="en-GB" sz="2900" dirty="0"/>
          </a:p>
          <a:p>
            <a:endParaRPr lang="en-GB" sz="9600" dirty="0"/>
          </a:p>
          <a:p>
            <a:endParaRPr lang="en-GB" dirty="0"/>
          </a:p>
          <a:p>
            <a:r>
              <a:rPr lang="en-GB" dirty="0"/>
              <a:t>	</a:t>
            </a:r>
          </a:p>
          <a:p>
            <a:endParaRPr lang="en-GB" dirty="0"/>
          </a:p>
        </p:txBody>
      </p:sp>
      <p:sp>
        <p:nvSpPr>
          <p:cNvPr id="4" name="TextBox 3">
            <a:extLst>
              <a:ext uri="{FF2B5EF4-FFF2-40B4-BE49-F238E27FC236}">
                <a16:creationId xmlns:a16="http://schemas.microsoft.com/office/drawing/2014/main" id="{E46DD319-57C7-8709-6CC3-16051EF1D48D}"/>
              </a:ext>
            </a:extLst>
          </p:cNvPr>
          <p:cNvSpPr txBox="1"/>
          <p:nvPr/>
        </p:nvSpPr>
        <p:spPr>
          <a:xfrm>
            <a:off x="1163782" y="2193050"/>
            <a:ext cx="9991898" cy="2246769"/>
          </a:xfrm>
          <a:prstGeom prst="rect">
            <a:avLst/>
          </a:prstGeom>
          <a:noFill/>
        </p:spPr>
        <p:txBody>
          <a:bodyPr wrap="square">
            <a:spAutoFit/>
          </a:bodyPr>
          <a:lstStyle/>
          <a:p>
            <a:pPr marL="342900" indent="-342900">
              <a:buFont typeface="Arial" panose="020B0604020202020204" pitchFamily="34" charset="0"/>
              <a:buChar char="•"/>
            </a:pPr>
            <a:r>
              <a:rPr lang="en-GB" sz="2000" dirty="0"/>
              <a:t>Honey &amp; Mumford Learning Style Quiz</a:t>
            </a:r>
          </a:p>
          <a:p>
            <a:pPr marL="342900" indent="-342900">
              <a:buFont typeface="Arial" panose="020B0604020202020204" pitchFamily="34" charset="0"/>
              <a:buChar char="•"/>
            </a:pPr>
            <a:r>
              <a:rPr lang="en-GB" sz="2000" dirty="0"/>
              <a:t>Did you learn anything new about yourselves or, does your learning style match what you thought you were?</a:t>
            </a:r>
          </a:p>
          <a:p>
            <a:pPr marL="342900" indent="-342900">
              <a:buFont typeface="Arial" panose="020B0604020202020204" pitchFamily="34" charset="0"/>
              <a:buChar char="•"/>
            </a:pPr>
            <a:r>
              <a:rPr lang="en-GB" sz="2000" dirty="0"/>
              <a:t>Does learning style matter?</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Click on the link and have a go completing the online Learning Style questionnaire: </a:t>
            </a:r>
            <a:r>
              <a:rPr lang="en-GB" sz="2000" dirty="0">
                <a:hlinkClick r:id="rId2"/>
              </a:rPr>
              <a:t>https://www.mint-hr.com/mumford.html</a:t>
            </a:r>
            <a:endParaRPr lang="en-GB" sz="2000" dirty="0"/>
          </a:p>
        </p:txBody>
      </p:sp>
    </p:spTree>
    <p:extLst>
      <p:ext uri="{BB962C8B-B14F-4D97-AF65-F5344CB8AC3E}">
        <p14:creationId xmlns:p14="http://schemas.microsoft.com/office/powerpoint/2010/main" val="8690921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D4337C6-03E8-5834-A389-D86E62A37DC2}"/>
              </a:ext>
            </a:extLst>
          </p:cNvPr>
          <p:cNvSpPr>
            <a:spLocks noGrp="1"/>
          </p:cNvSpPr>
          <p:nvPr>
            <p:ph idx="1"/>
          </p:nvPr>
        </p:nvSpPr>
        <p:spPr>
          <a:xfrm>
            <a:off x="1066800" y="651164"/>
            <a:ext cx="10058400" cy="1066800"/>
          </a:xfrm>
        </p:spPr>
        <p:txBody>
          <a:bodyPr>
            <a:normAutofit/>
          </a:bodyPr>
          <a:lstStyle/>
          <a:p>
            <a:r>
              <a:rPr lang="en-GB" sz="4000" dirty="0"/>
              <a:t>Learning Styles</a:t>
            </a:r>
          </a:p>
        </p:txBody>
      </p:sp>
      <p:sp>
        <p:nvSpPr>
          <p:cNvPr id="5" name="Content Placeholder 4">
            <a:extLst>
              <a:ext uri="{FF2B5EF4-FFF2-40B4-BE49-F238E27FC236}">
                <a16:creationId xmlns:a16="http://schemas.microsoft.com/office/drawing/2014/main" id="{2EC1FAD8-725F-A117-F17A-B539F693AB4D}"/>
              </a:ext>
            </a:extLst>
          </p:cNvPr>
          <p:cNvSpPr txBox="1">
            <a:spLocks/>
          </p:cNvSpPr>
          <p:nvPr/>
        </p:nvSpPr>
        <p:spPr>
          <a:xfrm>
            <a:off x="1097280" y="2108201"/>
            <a:ext cx="10058400" cy="4098635"/>
          </a:xfrm>
          <a:prstGeom prst="rect">
            <a:avLst/>
          </a:prstGeom>
        </p:spPr>
        <p:txBody>
          <a:bodyPr vert="horz" lIns="0" tIns="45720" rIns="0" bIns="45720" rtlCol="0">
            <a:normAutofit/>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Arial" panose="020B0604020202020204" pitchFamily="34" charset="0"/>
              <a:buChar char="•"/>
            </a:pPr>
            <a:endParaRPr lang="en-GB" sz="2900" dirty="0"/>
          </a:p>
          <a:p>
            <a:endParaRPr lang="en-GB" sz="9600" dirty="0"/>
          </a:p>
          <a:p>
            <a:endParaRPr lang="en-GB" dirty="0"/>
          </a:p>
          <a:p>
            <a:r>
              <a:rPr lang="en-GB" dirty="0"/>
              <a:t>	</a:t>
            </a:r>
          </a:p>
          <a:p>
            <a:endParaRPr lang="en-GB" dirty="0"/>
          </a:p>
        </p:txBody>
      </p:sp>
      <p:sp>
        <p:nvSpPr>
          <p:cNvPr id="2" name="Content Placeholder 4">
            <a:extLst>
              <a:ext uri="{FF2B5EF4-FFF2-40B4-BE49-F238E27FC236}">
                <a16:creationId xmlns:a16="http://schemas.microsoft.com/office/drawing/2014/main" id="{A5DD65A1-CF4C-A6CC-B818-34F20C51D055}"/>
              </a:ext>
            </a:extLst>
          </p:cNvPr>
          <p:cNvSpPr txBox="1">
            <a:spLocks/>
          </p:cNvSpPr>
          <p:nvPr/>
        </p:nvSpPr>
        <p:spPr>
          <a:xfrm>
            <a:off x="1097280" y="2011681"/>
            <a:ext cx="4389120" cy="4347556"/>
          </a:xfrm>
          <a:prstGeom prst="rect">
            <a:avLst/>
          </a:prstGeom>
        </p:spPr>
        <p:txBody>
          <a:bodyPr vert="horz" lIns="0" tIns="45720" rIns="0" bIns="45720" rtlCol="0">
            <a:normAutofit fontScale="25000" lnSpcReduction="20000"/>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Arial" panose="020B0604020202020204" pitchFamily="34" charset="0"/>
              <a:buChar char="•"/>
            </a:pPr>
            <a:r>
              <a:rPr lang="en-GB" sz="8000" b="1" dirty="0"/>
              <a:t>Activists</a:t>
            </a:r>
            <a:r>
              <a:rPr lang="en-GB" sz="8000" dirty="0"/>
              <a:t> – enjoy the present, like immediate experiences and respond to short term issues</a:t>
            </a:r>
          </a:p>
          <a:p>
            <a:pPr>
              <a:buFont typeface="Arial" panose="020B0604020202020204" pitchFamily="34" charset="0"/>
              <a:buChar char="•"/>
            </a:pPr>
            <a:r>
              <a:rPr lang="en-GB" sz="8000" b="1" dirty="0"/>
              <a:t>Reflectors</a:t>
            </a:r>
            <a:r>
              <a:rPr lang="en-GB" sz="8000" dirty="0"/>
              <a:t> – prefer to think about things and explore all aspects before coming to a conclusion</a:t>
            </a:r>
          </a:p>
          <a:p>
            <a:pPr>
              <a:buFont typeface="Arial" panose="020B0604020202020204" pitchFamily="34" charset="0"/>
              <a:buChar char="•"/>
            </a:pPr>
            <a:r>
              <a:rPr lang="en-GB" sz="8000" b="1" dirty="0"/>
              <a:t>Theorists</a:t>
            </a:r>
            <a:r>
              <a:rPr lang="en-GB" sz="8000" dirty="0"/>
              <a:t> – like principles, theories, models and systems. Logic.</a:t>
            </a:r>
          </a:p>
          <a:p>
            <a:pPr>
              <a:buFont typeface="Arial" panose="020B0604020202020204" pitchFamily="34" charset="0"/>
              <a:buChar char="•"/>
            </a:pPr>
            <a:r>
              <a:rPr lang="en-GB" sz="8000" b="1" dirty="0"/>
              <a:t>Pragmatists</a:t>
            </a:r>
            <a:r>
              <a:rPr lang="en-GB" sz="8000" dirty="0"/>
              <a:t> – look for new ideas and are keen to experiment.</a:t>
            </a:r>
          </a:p>
          <a:p>
            <a:pPr>
              <a:buFont typeface="Arial" panose="020B0604020202020204" pitchFamily="34" charset="0"/>
              <a:buChar char="•"/>
            </a:pPr>
            <a:endParaRPr lang="en-GB" sz="9600" dirty="0"/>
          </a:p>
          <a:p>
            <a:pPr marL="0" indent="0">
              <a:buNone/>
            </a:pPr>
            <a:endParaRPr lang="en-GB" sz="8000" dirty="0"/>
          </a:p>
          <a:p>
            <a:endParaRPr lang="en-GB" dirty="0"/>
          </a:p>
          <a:p>
            <a:r>
              <a:rPr lang="en-GB" dirty="0"/>
              <a:t>	</a:t>
            </a:r>
          </a:p>
          <a:p>
            <a:endParaRPr lang="en-GB" dirty="0"/>
          </a:p>
        </p:txBody>
      </p:sp>
      <p:graphicFrame>
        <p:nvGraphicFramePr>
          <p:cNvPr id="4" name="Group 42">
            <a:extLst>
              <a:ext uri="{FF2B5EF4-FFF2-40B4-BE49-F238E27FC236}">
                <a16:creationId xmlns:a16="http://schemas.microsoft.com/office/drawing/2014/main" id="{F9ECC53A-4842-CEDF-DBD9-31B32E45BC99}"/>
              </a:ext>
            </a:extLst>
          </p:cNvPr>
          <p:cNvGraphicFramePr>
            <a:graphicFrameLocks/>
          </p:cNvGraphicFramePr>
          <p:nvPr>
            <p:extLst>
              <p:ext uri="{D42A27DB-BD31-4B8C-83A1-F6EECF244321}">
                <p14:modId xmlns:p14="http://schemas.microsoft.com/office/powerpoint/2010/main" val="2868976974"/>
              </p:ext>
            </p:extLst>
          </p:nvPr>
        </p:nvGraphicFramePr>
        <p:xfrm>
          <a:off x="5862258" y="1218805"/>
          <a:ext cx="5559327" cy="4988031"/>
        </p:xfrm>
        <a:graphic>
          <a:graphicData uri="http://schemas.openxmlformats.org/drawingml/2006/table">
            <a:tbl>
              <a:tblPr>
                <a:tableStyleId>{35758FB7-9AC5-4552-8A53-C91805E547FA}</a:tableStyleId>
              </a:tblPr>
              <a:tblGrid>
                <a:gridCol w="419415">
                  <a:extLst>
                    <a:ext uri="{9D8B030D-6E8A-4147-A177-3AD203B41FA5}">
                      <a16:colId xmlns:a16="http://schemas.microsoft.com/office/drawing/2014/main" val="1024289688"/>
                    </a:ext>
                  </a:extLst>
                </a:gridCol>
                <a:gridCol w="5139912">
                  <a:extLst>
                    <a:ext uri="{9D8B030D-6E8A-4147-A177-3AD203B41FA5}">
                      <a16:colId xmlns:a16="http://schemas.microsoft.com/office/drawing/2014/main" val="3251789449"/>
                    </a:ext>
                  </a:extLst>
                </a:gridCol>
              </a:tblGrid>
              <a:tr h="979427">
                <a:tc gridSpan="2">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dirty="0">
                          <a:ln>
                            <a:noFill/>
                          </a:ln>
                          <a:effectLst/>
                        </a:rPr>
                        <a:t>Consolidation : Click on the links to read about these </a:t>
                      </a:r>
                      <a:r>
                        <a:rPr kumimoji="0" lang="en-GB" altLang="en-US" sz="2000" u="none" strike="noStrike" cap="none" normalizeH="0" baseline="0" dirty="0">
                          <a:ln>
                            <a:noFill/>
                          </a:ln>
                          <a:effectLst/>
                        </a:rPr>
                        <a:t>Top Ten Teaching Strategies </a:t>
                      </a:r>
                      <a:endParaRPr kumimoji="0" lang="en-GB" altLang="en-US" sz="1800" u="none" strike="noStrike" cap="none" normalizeH="0" baseline="0" dirty="0">
                        <a:ln>
                          <a:noFill/>
                        </a:ln>
                        <a:effectLst/>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600" u="none" strike="noStrike" cap="none" normalizeH="0" baseline="0" dirty="0">
                          <a:ln>
                            <a:noFill/>
                          </a:ln>
                          <a:solidFill>
                            <a:srgbClr val="002060"/>
                          </a:solidFill>
                          <a:effectLst/>
                        </a:rPr>
                        <a:t>(please report any broken links to the programme team) </a:t>
                      </a:r>
                      <a:endParaRPr kumimoji="0" lang="en-US" altLang="en-US" sz="1600" b="1" i="0" u="none" strike="noStrike" cap="none" normalizeH="0" baseline="0" dirty="0">
                        <a:ln>
                          <a:noFill/>
                        </a:ln>
                        <a:solidFill>
                          <a:srgbClr val="002060"/>
                        </a:solidFill>
                        <a:effectLst/>
                        <a:latin typeface="Perpetua" panose="02020502060401020303" pitchFamily="18" charset="77"/>
                        <a:cs typeface="Arial" panose="020B0604020202020204" pitchFamily="34" charset="0"/>
                      </a:endParaRPr>
                    </a:p>
                  </a:txBody>
                  <a:tcPr horzOverflow="overflow"/>
                </a:tc>
                <a:tc hMerge="1">
                  <a:txBody>
                    <a:bodyPr/>
                    <a:lstStyle/>
                    <a:p>
                      <a:endParaRPr lang="en-US"/>
                    </a:p>
                  </a:txBody>
                  <a:tcPr/>
                </a:tc>
                <a:extLst>
                  <a:ext uri="{0D108BD9-81ED-4DB2-BD59-A6C34878D82A}">
                    <a16:rowId xmlns:a16="http://schemas.microsoft.com/office/drawing/2014/main" val="1744192787"/>
                  </a:ext>
                </a:extLst>
              </a:tr>
              <a:tr h="309293">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dirty="0">
                          <a:ln>
                            <a:noFill/>
                          </a:ln>
                          <a:effectLst/>
                        </a:rPr>
                        <a:t>1</a:t>
                      </a:r>
                      <a:endParaRPr kumimoji="0" lang="en-US" altLang="en-US" sz="1800" b="0" i="0" u="none" strike="noStrike" cap="none" normalizeH="0" baseline="0" dirty="0">
                        <a:ln>
                          <a:noFill/>
                        </a:ln>
                        <a:solidFill>
                          <a:srgbClr val="000000"/>
                        </a:solidFill>
                        <a:effectLst/>
                        <a:latin typeface="+mn-lt"/>
                        <a:cs typeface="Arial" panose="020B0604020202020204" pitchFamily="34" charset="0"/>
                      </a:endParaRPr>
                    </a:p>
                  </a:txBody>
                  <a:tcPr horzOverflow="overflow"/>
                </a:tc>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dirty="0">
                          <a:ln>
                            <a:noFill/>
                          </a:ln>
                          <a:effectLst/>
                          <a:hlinkClick r:id="rId2"/>
                        </a:rPr>
                        <a:t>Group work</a:t>
                      </a:r>
                      <a:endParaRPr kumimoji="0" lang="en-US" altLang="en-US" sz="1800" b="0" i="0" u="none" strike="noStrike" cap="none" normalizeH="0" baseline="0" dirty="0">
                        <a:ln>
                          <a:noFill/>
                        </a:ln>
                        <a:solidFill>
                          <a:srgbClr val="000000"/>
                        </a:solidFill>
                        <a:effectLst/>
                        <a:latin typeface="+mn-lt"/>
                        <a:cs typeface="Arial" panose="020B0604020202020204" pitchFamily="34" charset="0"/>
                      </a:endParaRPr>
                    </a:p>
                  </a:txBody>
                  <a:tcPr horzOverflow="overflow"/>
                </a:tc>
                <a:extLst>
                  <a:ext uri="{0D108BD9-81ED-4DB2-BD59-A6C34878D82A}">
                    <a16:rowId xmlns:a16="http://schemas.microsoft.com/office/drawing/2014/main" val="4283939839"/>
                  </a:ext>
                </a:extLst>
              </a:tr>
              <a:tr h="309293">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dirty="0">
                          <a:ln>
                            <a:noFill/>
                          </a:ln>
                          <a:effectLst/>
                        </a:rPr>
                        <a:t>2</a:t>
                      </a:r>
                      <a:endParaRPr kumimoji="0" lang="en-US" altLang="en-US" sz="1800" b="0" i="0" u="none" strike="noStrike" cap="none" normalizeH="0" baseline="0" dirty="0">
                        <a:ln>
                          <a:noFill/>
                        </a:ln>
                        <a:solidFill>
                          <a:srgbClr val="000000"/>
                        </a:solidFill>
                        <a:effectLst/>
                        <a:latin typeface="+mn-lt"/>
                        <a:cs typeface="Arial" panose="020B0604020202020204" pitchFamily="34" charset="0"/>
                      </a:endParaRPr>
                    </a:p>
                  </a:txBody>
                  <a:tcPr horzOverflow="overflow"/>
                </a:tc>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dirty="0">
                          <a:ln>
                            <a:noFill/>
                          </a:ln>
                          <a:effectLst/>
                          <a:hlinkClick r:id="rId3"/>
                        </a:rPr>
                        <a:t>Games and Quizzes</a:t>
                      </a:r>
                      <a:endParaRPr kumimoji="0" lang="en-US" altLang="en-US" sz="1800" b="0" i="0" u="none" strike="noStrike" cap="none" normalizeH="0" baseline="0" dirty="0">
                        <a:ln>
                          <a:noFill/>
                        </a:ln>
                        <a:solidFill>
                          <a:srgbClr val="000000"/>
                        </a:solidFill>
                        <a:effectLst/>
                        <a:latin typeface="+mn-lt"/>
                        <a:cs typeface="Arial" panose="020B0604020202020204" pitchFamily="34" charset="0"/>
                      </a:endParaRPr>
                    </a:p>
                  </a:txBody>
                  <a:tcPr horzOverflow="overflow"/>
                </a:tc>
                <a:extLst>
                  <a:ext uri="{0D108BD9-81ED-4DB2-BD59-A6C34878D82A}">
                    <a16:rowId xmlns:a16="http://schemas.microsoft.com/office/drawing/2014/main" val="3476332564"/>
                  </a:ext>
                </a:extLst>
              </a:tr>
              <a:tr h="309293">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a:ln>
                            <a:noFill/>
                          </a:ln>
                          <a:effectLst/>
                        </a:rPr>
                        <a:t>3</a:t>
                      </a:r>
                      <a:endParaRPr kumimoji="0" lang="en-US" altLang="en-US" sz="1800" b="0" i="0" u="none" strike="noStrike" cap="none" normalizeH="0" baseline="0">
                        <a:ln>
                          <a:noFill/>
                        </a:ln>
                        <a:solidFill>
                          <a:srgbClr val="000000"/>
                        </a:solidFill>
                        <a:effectLst/>
                        <a:latin typeface="+mn-lt"/>
                        <a:cs typeface="Arial" panose="020B0604020202020204" pitchFamily="34" charset="0"/>
                      </a:endParaRPr>
                    </a:p>
                  </a:txBody>
                  <a:tcPr horzOverflow="overflow"/>
                </a:tc>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dirty="0">
                          <a:ln>
                            <a:noFill/>
                          </a:ln>
                          <a:effectLst/>
                          <a:hlinkClick r:id="rId4"/>
                        </a:rPr>
                        <a:t>Simulation</a:t>
                      </a:r>
                      <a:endParaRPr kumimoji="0" lang="en-US" altLang="en-US" sz="1800" b="0" i="0" u="none" strike="noStrike" cap="none" normalizeH="0" baseline="0" dirty="0">
                        <a:ln>
                          <a:noFill/>
                        </a:ln>
                        <a:solidFill>
                          <a:srgbClr val="000000"/>
                        </a:solidFill>
                        <a:effectLst/>
                        <a:latin typeface="+mn-lt"/>
                        <a:cs typeface="Arial" panose="020B0604020202020204" pitchFamily="34" charset="0"/>
                      </a:endParaRPr>
                    </a:p>
                  </a:txBody>
                  <a:tcPr horzOverflow="overflow"/>
                </a:tc>
                <a:extLst>
                  <a:ext uri="{0D108BD9-81ED-4DB2-BD59-A6C34878D82A}">
                    <a16:rowId xmlns:a16="http://schemas.microsoft.com/office/drawing/2014/main" val="1887466322"/>
                  </a:ext>
                </a:extLst>
              </a:tr>
              <a:tr h="541262">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a:ln>
                            <a:noFill/>
                          </a:ln>
                          <a:effectLst/>
                        </a:rPr>
                        <a:t>4</a:t>
                      </a:r>
                      <a:endParaRPr kumimoji="0" lang="en-US" altLang="en-US" sz="1800" b="0" i="0" u="none" strike="noStrike" cap="none" normalizeH="0" baseline="0">
                        <a:ln>
                          <a:noFill/>
                        </a:ln>
                        <a:solidFill>
                          <a:srgbClr val="000000"/>
                        </a:solidFill>
                        <a:effectLst/>
                        <a:latin typeface="+mn-lt"/>
                        <a:cs typeface="Arial" panose="020B0604020202020204" pitchFamily="34" charset="0"/>
                      </a:endParaRPr>
                    </a:p>
                  </a:txBody>
                  <a:tcPr horzOverflow="overflow"/>
                </a:tc>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dirty="0">
                          <a:ln>
                            <a:noFill/>
                          </a:ln>
                          <a:effectLst/>
                          <a:hlinkClick r:id="rId5"/>
                        </a:rPr>
                        <a:t>Self directed (includes open or distance learning)</a:t>
                      </a:r>
                      <a:endParaRPr kumimoji="0" lang="en-US" altLang="en-US" sz="1800" b="0" i="0" u="none" strike="noStrike" cap="none" normalizeH="0" baseline="0" dirty="0">
                        <a:ln>
                          <a:noFill/>
                        </a:ln>
                        <a:solidFill>
                          <a:srgbClr val="000000"/>
                        </a:solidFill>
                        <a:effectLst/>
                        <a:latin typeface="+mn-lt"/>
                        <a:cs typeface="Arial" panose="020B0604020202020204" pitchFamily="34" charset="0"/>
                      </a:endParaRPr>
                    </a:p>
                  </a:txBody>
                  <a:tcPr horzOverflow="overflow"/>
                </a:tc>
                <a:extLst>
                  <a:ext uri="{0D108BD9-81ED-4DB2-BD59-A6C34878D82A}">
                    <a16:rowId xmlns:a16="http://schemas.microsoft.com/office/drawing/2014/main" val="2454529104"/>
                  </a:ext>
                </a:extLst>
              </a:tr>
              <a:tr h="309293">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a:ln>
                            <a:noFill/>
                          </a:ln>
                          <a:effectLst/>
                        </a:rPr>
                        <a:t>5</a:t>
                      </a:r>
                      <a:endParaRPr kumimoji="0" lang="en-US" altLang="en-US" sz="1800" b="0" i="0" u="none" strike="noStrike" cap="none" normalizeH="0" baseline="0">
                        <a:ln>
                          <a:noFill/>
                        </a:ln>
                        <a:solidFill>
                          <a:srgbClr val="000000"/>
                        </a:solidFill>
                        <a:effectLst/>
                        <a:latin typeface="+mn-lt"/>
                        <a:cs typeface="Arial" panose="020B0604020202020204" pitchFamily="34" charset="0"/>
                      </a:endParaRPr>
                    </a:p>
                  </a:txBody>
                  <a:tcPr horzOverflow="overflow"/>
                </a:tc>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dirty="0">
                          <a:ln>
                            <a:noFill/>
                          </a:ln>
                          <a:effectLst/>
                          <a:hlinkClick r:id="rId6"/>
                        </a:rPr>
                        <a:t>Project and Assignments</a:t>
                      </a:r>
                      <a:endParaRPr kumimoji="0" lang="en-US" altLang="en-US" sz="1800" b="0" i="0" u="none" strike="noStrike" cap="none" normalizeH="0" baseline="0" dirty="0">
                        <a:ln>
                          <a:noFill/>
                        </a:ln>
                        <a:solidFill>
                          <a:srgbClr val="000000"/>
                        </a:solidFill>
                        <a:effectLst/>
                        <a:latin typeface="+mn-lt"/>
                        <a:cs typeface="Arial" panose="020B0604020202020204" pitchFamily="34" charset="0"/>
                      </a:endParaRPr>
                    </a:p>
                  </a:txBody>
                  <a:tcPr horzOverflow="overflow"/>
                </a:tc>
                <a:extLst>
                  <a:ext uri="{0D108BD9-81ED-4DB2-BD59-A6C34878D82A}">
                    <a16:rowId xmlns:a16="http://schemas.microsoft.com/office/drawing/2014/main" val="3166251173"/>
                  </a:ext>
                </a:extLst>
              </a:tr>
              <a:tr h="309293">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a:ln>
                            <a:noFill/>
                          </a:ln>
                          <a:effectLst/>
                        </a:rPr>
                        <a:t>6</a:t>
                      </a:r>
                      <a:endParaRPr kumimoji="0" lang="en-US" altLang="en-US" sz="1800" b="0" i="0" u="none" strike="noStrike" cap="none" normalizeH="0" baseline="0">
                        <a:ln>
                          <a:noFill/>
                        </a:ln>
                        <a:solidFill>
                          <a:srgbClr val="000000"/>
                        </a:solidFill>
                        <a:effectLst/>
                        <a:latin typeface="+mn-lt"/>
                        <a:cs typeface="Arial" panose="020B0604020202020204" pitchFamily="34" charset="0"/>
                      </a:endParaRPr>
                    </a:p>
                  </a:txBody>
                  <a:tcPr horzOverflow="overflow"/>
                </a:tc>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dirty="0">
                          <a:ln>
                            <a:noFill/>
                          </a:ln>
                          <a:effectLst/>
                          <a:hlinkClick r:id="rId7"/>
                        </a:rPr>
                        <a:t>Discussions</a:t>
                      </a:r>
                      <a:endParaRPr kumimoji="0" lang="en-US" altLang="en-US" sz="1800" b="0" i="0" u="none" strike="noStrike" cap="none" normalizeH="0" baseline="0" dirty="0">
                        <a:ln>
                          <a:noFill/>
                        </a:ln>
                        <a:solidFill>
                          <a:srgbClr val="000000"/>
                        </a:solidFill>
                        <a:effectLst/>
                        <a:latin typeface="+mn-lt"/>
                        <a:cs typeface="Arial" panose="020B0604020202020204" pitchFamily="34" charset="0"/>
                      </a:endParaRPr>
                    </a:p>
                  </a:txBody>
                  <a:tcPr horzOverflow="overflow"/>
                </a:tc>
                <a:extLst>
                  <a:ext uri="{0D108BD9-81ED-4DB2-BD59-A6C34878D82A}">
                    <a16:rowId xmlns:a16="http://schemas.microsoft.com/office/drawing/2014/main" val="986887878"/>
                  </a:ext>
                </a:extLst>
              </a:tr>
              <a:tr h="309293">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a:ln>
                            <a:noFill/>
                          </a:ln>
                          <a:effectLst/>
                        </a:rPr>
                        <a:t>7</a:t>
                      </a:r>
                      <a:endParaRPr kumimoji="0" lang="en-US" altLang="en-US" sz="1800" b="0" i="0" u="none" strike="noStrike" cap="none" normalizeH="0" baseline="0">
                        <a:ln>
                          <a:noFill/>
                        </a:ln>
                        <a:solidFill>
                          <a:srgbClr val="000000"/>
                        </a:solidFill>
                        <a:effectLst/>
                        <a:latin typeface="+mn-lt"/>
                        <a:cs typeface="Arial" panose="020B0604020202020204" pitchFamily="34" charset="0"/>
                      </a:endParaRPr>
                    </a:p>
                  </a:txBody>
                  <a:tcPr horzOverflow="overflow"/>
                </a:tc>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dirty="0">
                          <a:ln>
                            <a:noFill/>
                          </a:ln>
                          <a:effectLst/>
                          <a:hlinkClick r:id="rId8"/>
                        </a:rPr>
                        <a:t>Buzz Groups</a:t>
                      </a:r>
                      <a:endParaRPr kumimoji="0" lang="en-US" altLang="en-US" sz="1800" b="0" i="0" u="none" strike="noStrike" cap="none" normalizeH="0" baseline="0" dirty="0">
                        <a:ln>
                          <a:noFill/>
                        </a:ln>
                        <a:solidFill>
                          <a:srgbClr val="000000"/>
                        </a:solidFill>
                        <a:effectLst/>
                        <a:latin typeface="+mn-lt"/>
                        <a:cs typeface="Arial" panose="020B0604020202020204" pitchFamily="34" charset="0"/>
                      </a:endParaRPr>
                    </a:p>
                  </a:txBody>
                  <a:tcPr horzOverflow="overflow"/>
                </a:tc>
                <a:extLst>
                  <a:ext uri="{0D108BD9-81ED-4DB2-BD59-A6C34878D82A}">
                    <a16:rowId xmlns:a16="http://schemas.microsoft.com/office/drawing/2014/main" val="1677788058"/>
                  </a:ext>
                </a:extLst>
              </a:tr>
              <a:tr h="309293">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a:ln>
                            <a:noFill/>
                          </a:ln>
                          <a:effectLst/>
                        </a:rPr>
                        <a:t>8</a:t>
                      </a:r>
                      <a:endParaRPr kumimoji="0" lang="en-US" altLang="en-US" sz="1800" b="0" i="0" u="none" strike="noStrike" cap="none" normalizeH="0" baseline="0">
                        <a:ln>
                          <a:noFill/>
                        </a:ln>
                        <a:solidFill>
                          <a:srgbClr val="000000"/>
                        </a:solidFill>
                        <a:effectLst/>
                        <a:latin typeface="+mn-lt"/>
                        <a:cs typeface="Arial" panose="020B0604020202020204" pitchFamily="34" charset="0"/>
                      </a:endParaRPr>
                    </a:p>
                  </a:txBody>
                  <a:tcPr horzOverflow="overflow"/>
                </a:tc>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dirty="0">
                          <a:ln>
                            <a:noFill/>
                          </a:ln>
                          <a:effectLst/>
                          <a:hlinkClick r:id="rId9"/>
                        </a:rPr>
                        <a:t>Lectures</a:t>
                      </a:r>
                      <a:endParaRPr kumimoji="0" lang="en-US" altLang="en-US" sz="1800" b="0" i="0" u="none" strike="noStrike" cap="none" normalizeH="0" baseline="0" dirty="0">
                        <a:ln>
                          <a:noFill/>
                        </a:ln>
                        <a:solidFill>
                          <a:srgbClr val="000000"/>
                        </a:solidFill>
                        <a:effectLst/>
                        <a:latin typeface="+mn-lt"/>
                        <a:cs typeface="Arial" panose="020B0604020202020204" pitchFamily="34" charset="0"/>
                      </a:endParaRPr>
                    </a:p>
                  </a:txBody>
                  <a:tcPr horzOverflow="overflow"/>
                </a:tc>
                <a:extLst>
                  <a:ext uri="{0D108BD9-81ED-4DB2-BD59-A6C34878D82A}">
                    <a16:rowId xmlns:a16="http://schemas.microsoft.com/office/drawing/2014/main" val="3143625470"/>
                  </a:ext>
                </a:extLst>
              </a:tr>
              <a:tr h="309293">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a:ln>
                            <a:noFill/>
                          </a:ln>
                          <a:effectLst/>
                        </a:rPr>
                        <a:t>9</a:t>
                      </a:r>
                      <a:endParaRPr kumimoji="0" lang="en-US" altLang="en-US" sz="1800" b="0" i="0" u="none" strike="noStrike" cap="none" normalizeH="0" baseline="0">
                        <a:ln>
                          <a:noFill/>
                        </a:ln>
                        <a:solidFill>
                          <a:srgbClr val="000000"/>
                        </a:solidFill>
                        <a:effectLst/>
                        <a:latin typeface="+mn-lt"/>
                        <a:cs typeface="Arial" panose="020B0604020202020204" pitchFamily="34" charset="0"/>
                      </a:endParaRPr>
                    </a:p>
                  </a:txBody>
                  <a:tcPr horzOverflow="overflow"/>
                </a:tc>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dirty="0">
                          <a:ln>
                            <a:noFill/>
                          </a:ln>
                          <a:effectLst/>
                          <a:hlinkClick r:id="rId10"/>
                        </a:rPr>
                        <a:t>Case study</a:t>
                      </a:r>
                      <a:endParaRPr kumimoji="0" lang="en-US" altLang="en-US" sz="1800" b="0" i="0" u="none" strike="noStrike" cap="none" normalizeH="0" baseline="0" dirty="0">
                        <a:ln>
                          <a:noFill/>
                        </a:ln>
                        <a:solidFill>
                          <a:srgbClr val="000000"/>
                        </a:solidFill>
                        <a:effectLst/>
                        <a:latin typeface="+mn-lt"/>
                        <a:cs typeface="Arial" panose="020B0604020202020204" pitchFamily="34" charset="0"/>
                      </a:endParaRPr>
                    </a:p>
                  </a:txBody>
                  <a:tcPr horzOverflow="overflow"/>
                </a:tc>
                <a:extLst>
                  <a:ext uri="{0D108BD9-81ED-4DB2-BD59-A6C34878D82A}">
                    <a16:rowId xmlns:a16="http://schemas.microsoft.com/office/drawing/2014/main" val="137392087"/>
                  </a:ext>
                </a:extLst>
              </a:tr>
              <a:tr h="541262">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a:ln>
                            <a:noFill/>
                          </a:ln>
                          <a:effectLst/>
                        </a:rPr>
                        <a:t>10</a:t>
                      </a:r>
                      <a:endParaRPr kumimoji="0" lang="en-US" altLang="en-US" sz="1800" b="0" i="0" u="none" strike="noStrike" cap="none" normalizeH="0" baseline="0">
                        <a:ln>
                          <a:noFill/>
                        </a:ln>
                        <a:solidFill>
                          <a:srgbClr val="000000"/>
                        </a:solidFill>
                        <a:effectLst/>
                        <a:latin typeface="+mn-lt"/>
                        <a:cs typeface="Arial" panose="020B0604020202020204" pitchFamily="34" charset="0"/>
                      </a:endParaRPr>
                    </a:p>
                  </a:txBody>
                  <a:tcPr horzOverflow="overflow"/>
                </a:tc>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dirty="0">
                          <a:ln>
                            <a:noFill/>
                          </a:ln>
                          <a:effectLst/>
                          <a:hlinkClick r:id="rId11"/>
                        </a:rPr>
                        <a:t>Field Trip</a:t>
                      </a:r>
                      <a:endParaRPr kumimoji="0" lang="en-US" altLang="en-US" sz="1800" b="0" i="0" u="none" strike="noStrike" cap="none" normalizeH="0" baseline="0" dirty="0">
                        <a:ln>
                          <a:noFill/>
                        </a:ln>
                        <a:solidFill>
                          <a:srgbClr val="000000"/>
                        </a:solidFill>
                        <a:effectLst/>
                        <a:latin typeface="+mn-lt"/>
                        <a:cs typeface="Arial" panose="020B0604020202020204" pitchFamily="34" charset="0"/>
                      </a:endParaRPr>
                    </a:p>
                  </a:txBody>
                  <a:tcPr horzOverflow="overflow"/>
                </a:tc>
                <a:extLst>
                  <a:ext uri="{0D108BD9-81ED-4DB2-BD59-A6C34878D82A}">
                    <a16:rowId xmlns:a16="http://schemas.microsoft.com/office/drawing/2014/main" val="1166186182"/>
                  </a:ext>
                </a:extLst>
              </a:tr>
            </a:tbl>
          </a:graphicData>
        </a:graphic>
      </p:graphicFrame>
    </p:spTree>
    <p:extLst>
      <p:ext uri="{BB962C8B-B14F-4D97-AF65-F5344CB8AC3E}">
        <p14:creationId xmlns:p14="http://schemas.microsoft.com/office/powerpoint/2010/main" val="379953291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D4337C6-03E8-5834-A389-D86E62A37DC2}"/>
              </a:ext>
            </a:extLst>
          </p:cNvPr>
          <p:cNvSpPr>
            <a:spLocks noGrp="1"/>
          </p:cNvSpPr>
          <p:nvPr>
            <p:ph idx="1"/>
          </p:nvPr>
        </p:nvSpPr>
        <p:spPr>
          <a:xfrm>
            <a:off x="1066800" y="651164"/>
            <a:ext cx="10058400" cy="1066800"/>
          </a:xfrm>
        </p:spPr>
        <p:txBody>
          <a:bodyPr>
            <a:normAutofit/>
          </a:bodyPr>
          <a:lstStyle/>
          <a:p>
            <a:r>
              <a:rPr lang="en-GB" sz="4000" dirty="0">
                <a:solidFill>
                  <a:schemeClr val="accent1"/>
                </a:solidFill>
              </a:rPr>
              <a:t>Variety, Variety, Variety</a:t>
            </a:r>
          </a:p>
        </p:txBody>
      </p:sp>
      <p:sp>
        <p:nvSpPr>
          <p:cNvPr id="5" name="Content Placeholder 4">
            <a:extLst>
              <a:ext uri="{FF2B5EF4-FFF2-40B4-BE49-F238E27FC236}">
                <a16:creationId xmlns:a16="http://schemas.microsoft.com/office/drawing/2014/main" id="{2EC1FAD8-725F-A117-F17A-B539F693AB4D}"/>
              </a:ext>
            </a:extLst>
          </p:cNvPr>
          <p:cNvSpPr txBox="1">
            <a:spLocks/>
          </p:cNvSpPr>
          <p:nvPr/>
        </p:nvSpPr>
        <p:spPr>
          <a:xfrm>
            <a:off x="1097280" y="2108201"/>
            <a:ext cx="10058400" cy="4098635"/>
          </a:xfrm>
          <a:prstGeom prst="rect">
            <a:avLst/>
          </a:prstGeom>
        </p:spPr>
        <p:txBody>
          <a:bodyPr vert="horz" lIns="0" tIns="45720" rIns="0" bIns="45720" rtlCol="0">
            <a:normAutofit/>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Arial" panose="020B0604020202020204" pitchFamily="34" charset="0"/>
              <a:buChar char="•"/>
            </a:pPr>
            <a:endParaRPr lang="en-GB" sz="2900" dirty="0"/>
          </a:p>
          <a:p>
            <a:endParaRPr lang="en-GB" sz="9600" dirty="0"/>
          </a:p>
          <a:p>
            <a:endParaRPr lang="en-GB" dirty="0"/>
          </a:p>
          <a:p>
            <a:r>
              <a:rPr lang="en-GB" dirty="0"/>
              <a:t>	</a:t>
            </a:r>
          </a:p>
          <a:p>
            <a:endParaRPr lang="en-GB" dirty="0"/>
          </a:p>
        </p:txBody>
      </p:sp>
      <p:sp>
        <p:nvSpPr>
          <p:cNvPr id="2" name="Content Placeholder 4">
            <a:extLst>
              <a:ext uri="{FF2B5EF4-FFF2-40B4-BE49-F238E27FC236}">
                <a16:creationId xmlns:a16="http://schemas.microsoft.com/office/drawing/2014/main" id="{A5DD65A1-CF4C-A6CC-B818-34F20C51D055}"/>
              </a:ext>
            </a:extLst>
          </p:cNvPr>
          <p:cNvSpPr txBox="1">
            <a:spLocks/>
          </p:cNvSpPr>
          <p:nvPr/>
        </p:nvSpPr>
        <p:spPr>
          <a:xfrm>
            <a:off x="1249680" y="1884218"/>
            <a:ext cx="10058400" cy="4475019"/>
          </a:xfrm>
          <a:prstGeom prst="rect">
            <a:avLst/>
          </a:prstGeom>
        </p:spPr>
        <p:txBody>
          <a:bodyPr vert="horz" lIns="0" tIns="45720" rIns="0" bIns="45720" rtlCol="0">
            <a:normAutofit fontScale="25000" lnSpcReduction="20000"/>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Arial" panose="020B0604020202020204" pitchFamily="34" charset="0"/>
              <a:buChar char="•"/>
            </a:pPr>
            <a:r>
              <a:rPr lang="en-GB" sz="9600" dirty="0"/>
              <a:t>Students learn in different ways, what works for one may not be appropriate for another.</a:t>
            </a:r>
          </a:p>
          <a:p>
            <a:pPr>
              <a:buFont typeface="Arial" panose="020B0604020202020204" pitchFamily="34" charset="0"/>
              <a:buChar char="•"/>
            </a:pPr>
            <a:r>
              <a:rPr lang="en-GB" sz="9600" dirty="0"/>
              <a:t>Understanding this is important to ensuring that you design lessons that provide a variety of learning opportunities for your learners. </a:t>
            </a:r>
          </a:p>
          <a:p>
            <a:pPr>
              <a:buFont typeface="Arial" panose="020B0604020202020204" pitchFamily="34" charset="0"/>
              <a:buChar char="•"/>
            </a:pPr>
            <a:r>
              <a:rPr lang="en-GB" sz="9600" dirty="0"/>
              <a:t>For example:</a:t>
            </a:r>
          </a:p>
          <a:p>
            <a:pPr lvl="1">
              <a:buFont typeface="Arial" panose="020B0604020202020204" pitchFamily="34" charset="0"/>
              <a:buChar char="•"/>
            </a:pPr>
            <a:r>
              <a:rPr lang="en-GB" sz="9600" dirty="0"/>
              <a:t>Start the session by telling </a:t>
            </a:r>
          </a:p>
          <a:p>
            <a:pPr lvl="1">
              <a:buFont typeface="Arial" panose="020B0604020202020204" pitchFamily="34" charset="0"/>
              <a:buChar char="•"/>
            </a:pPr>
            <a:r>
              <a:rPr lang="en-GB" sz="9600" dirty="0"/>
              <a:t>Then set a group activity</a:t>
            </a:r>
          </a:p>
          <a:p>
            <a:pPr lvl="1">
              <a:buFont typeface="Arial" panose="020B0604020202020204" pitchFamily="34" charset="0"/>
              <a:buChar char="•"/>
            </a:pPr>
            <a:r>
              <a:rPr lang="en-GB" sz="9600" dirty="0"/>
              <a:t>And finally provide an individual application activity</a:t>
            </a:r>
          </a:p>
          <a:p>
            <a:pPr marL="201168" lvl="1" indent="0">
              <a:buNone/>
            </a:pPr>
            <a:endParaRPr lang="en-GB" sz="1200" dirty="0"/>
          </a:p>
          <a:p>
            <a:pPr>
              <a:buFont typeface="Arial" panose="020B0604020202020204" pitchFamily="34" charset="0"/>
              <a:buChar char="•"/>
            </a:pPr>
            <a:r>
              <a:rPr lang="en-GB" sz="9600" dirty="0"/>
              <a:t>This approach allows you to utilise a range of different strategies in one session, which will hopefully ensure that all learners have an opportunity to learn in a way that best suits them.</a:t>
            </a:r>
          </a:p>
          <a:p>
            <a:endParaRPr lang="en-GB" sz="9600" dirty="0"/>
          </a:p>
          <a:p>
            <a:endParaRPr lang="en-GB" dirty="0"/>
          </a:p>
          <a:p>
            <a:r>
              <a:rPr lang="en-GB" dirty="0"/>
              <a:t>	</a:t>
            </a:r>
          </a:p>
          <a:p>
            <a:endParaRPr lang="en-GB" dirty="0"/>
          </a:p>
        </p:txBody>
      </p:sp>
    </p:spTree>
    <p:extLst>
      <p:ext uri="{BB962C8B-B14F-4D97-AF65-F5344CB8AC3E}">
        <p14:creationId xmlns:p14="http://schemas.microsoft.com/office/powerpoint/2010/main" val="837013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D4337C6-03E8-5834-A389-D86E62A37DC2}"/>
              </a:ext>
            </a:extLst>
          </p:cNvPr>
          <p:cNvSpPr>
            <a:spLocks noGrp="1"/>
          </p:cNvSpPr>
          <p:nvPr>
            <p:ph idx="1"/>
          </p:nvPr>
        </p:nvSpPr>
        <p:spPr>
          <a:xfrm>
            <a:off x="1066800" y="651164"/>
            <a:ext cx="10058400" cy="1066800"/>
          </a:xfrm>
        </p:spPr>
        <p:txBody>
          <a:bodyPr>
            <a:normAutofit/>
          </a:bodyPr>
          <a:lstStyle/>
          <a:p>
            <a:r>
              <a:rPr lang="en-GB" sz="4000" dirty="0"/>
              <a:t>Teaching Strategy and Level of Participation</a:t>
            </a:r>
          </a:p>
        </p:txBody>
      </p:sp>
      <p:sp>
        <p:nvSpPr>
          <p:cNvPr id="5" name="Content Placeholder 4">
            <a:extLst>
              <a:ext uri="{FF2B5EF4-FFF2-40B4-BE49-F238E27FC236}">
                <a16:creationId xmlns:a16="http://schemas.microsoft.com/office/drawing/2014/main" id="{2EC1FAD8-725F-A117-F17A-B539F693AB4D}"/>
              </a:ext>
            </a:extLst>
          </p:cNvPr>
          <p:cNvSpPr txBox="1">
            <a:spLocks/>
          </p:cNvSpPr>
          <p:nvPr/>
        </p:nvSpPr>
        <p:spPr>
          <a:xfrm>
            <a:off x="1097280" y="2108201"/>
            <a:ext cx="10058400" cy="4098635"/>
          </a:xfrm>
          <a:prstGeom prst="rect">
            <a:avLst/>
          </a:prstGeom>
        </p:spPr>
        <p:txBody>
          <a:bodyPr vert="horz" lIns="0" tIns="45720" rIns="0" bIns="45720" rtlCol="0">
            <a:normAutofit/>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Arial" panose="020B0604020202020204" pitchFamily="34" charset="0"/>
              <a:buChar char="•"/>
            </a:pPr>
            <a:endParaRPr lang="en-GB" sz="2900" dirty="0"/>
          </a:p>
          <a:p>
            <a:endParaRPr lang="en-GB" sz="9600" dirty="0"/>
          </a:p>
          <a:p>
            <a:endParaRPr lang="en-GB" dirty="0"/>
          </a:p>
          <a:p>
            <a:r>
              <a:rPr lang="en-GB" dirty="0"/>
              <a:t>	</a:t>
            </a:r>
          </a:p>
          <a:p>
            <a:endParaRPr lang="en-GB" dirty="0"/>
          </a:p>
        </p:txBody>
      </p:sp>
      <p:sp>
        <p:nvSpPr>
          <p:cNvPr id="2" name="Content Placeholder 4">
            <a:extLst>
              <a:ext uri="{FF2B5EF4-FFF2-40B4-BE49-F238E27FC236}">
                <a16:creationId xmlns:a16="http://schemas.microsoft.com/office/drawing/2014/main" id="{A5DD65A1-CF4C-A6CC-B818-34F20C51D055}"/>
              </a:ext>
            </a:extLst>
          </p:cNvPr>
          <p:cNvSpPr txBox="1">
            <a:spLocks/>
          </p:cNvSpPr>
          <p:nvPr/>
        </p:nvSpPr>
        <p:spPr>
          <a:xfrm>
            <a:off x="1249680" y="2011681"/>
            <a:ext cx="10058400" cy="4347556"/>
          </a:xfrm>
          <a:prstGeom prst="rect">
            <a:avLst/>
          </a:prstGeom>
        </p:spPr>
        <p:txBody>
          <a:bodyPr vert="horz" lIns="0" tIns="45720" rIns="0" bIns="45720" rtlCol="0">
            <a:normAutofit/>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endParaRPr lang="en-GB" sz="9600" dirty="0"/>
          </a:p>
          <a:p>
            <a:endParaRPr lang="en-GB" dirty="0"/>
          </a:p>
          <a:p>
            <a:r>
              <a:rPr lang="en-GB" dirty="0"/>
              <a:t>	</a:t>
            </a:r>
          </a:p>
          <a:p>
            <a:endParaRPr lang="en-GB" dirty="0"/>
          </a:p>
        </p:txBody>
      </p:sp>
      <p:graphicFrame>
        <p:nvGraphicFramePr>
          <p:cNvPr id="4" name="Table 3">
            <a:extLst>
              <a:ext uri="{FF2B5EF4-FFF2-40B4-BE49-F238E27FC236}">
                <a16:creationId xmlns:a16="http://schemas.microsoft.com/office/drawing/2014/main" id="{3EDC6C9D-51F8-B870-DD60-0F177FCFA0B9}"/>
              </a:ext>
            </a:extLst>
          </p:cNvPr>
          <p:cNvGraphicFramePr>
            <a:graphicFrameLocks noGrp="1"/>
          </p:cNvGraphicFramePr>
          <p:nvPr>
            <p:extLst>
              <p:ext uri="{D42A27DB-BD31-4B8C-83A1-F6EECF244321}">
                <p14:modId xmlns:p14="http://schemas.microsoft.com/office/powerpoint/2010/main" val="3028369859"/>
              </p:ext>
            </p:extLst>
          </p:nvPr>
        </p:nvGraphicFramePr>
        <p:xfrm>
          <a:off x="1173018" y="2011681"/>
          <a:ext cx="4690226" cy="4079240"/>
        </p:xfrm>
        <a:graphic>
          <a:graphicData uri="http://schemas.openxmlformats.org/drawingml/2006/table">
            <a:tbl>
              <a:tblPr firstRow="1" bandRow="1">
                <a:tableStyleId>{5C22544A-7EE6-4342-B048-85BDC9FD1C3A}</a:tableStyleId>
              </a:tblPr>
              <a:tblGrid>
                <a:gridCol w="2345113">
                  <a:extLst>
                    <a:ext uri="{9D8B030D-6E8A-4147-A177-3AD203B41FA5}">
                      <a16:colId xmlns:a16="http://schemas.microsoft.com/office/drawing/2014/main" val="236750216"/>
                    </a:ext>
                  </a:extLst>
                </a:gridCol>
                <a:gridCol w="2345113">
                  <a:extLst>
                    <a:ext uri="{9D8B030D-6E8A-4147-A177-3AD203B41FA5}">
                      <a16:colId xmlns:a16="http://schemas.microsoft.com/office/drawing/2014/main" val="2625589772"/>
                    </a:ext>
                  </a:extLst>
                </a:gridCol>
              </a:tblGrid>
              <a:tr h="370840">
                <a:tc>
                  <a:txBody>
                    <a:bodyPr/>
                    <a:lstStyle/>
                    <a:p>
                      <a:r>
                        <a:rPr lang="en-GB" dirty="0"/>
                        <a:t>Strategy</a:t>
                      </a:r>
                    </a:p>
                  </a:txBody>
                  <a:tcPr/>
                </a:tc>
                <a:tc>
                  <a:txBody>
                    <a:bodyPr/>
                    <a:lstStyle/>
                    <a:p>
                      <a:r>
                        <a:rPr lang="en-GB" dirty="0"/>
                        <a:t>Level of Participation</a:t>
                      </a:r>
                    </a:p>
                  </a:txBody>
                  <a:tcPr/>
                </a:tc>
                <a:extLst>
                  <a:ext uri="{0D108BD9-81ED-4DB2-BD59-A6C34878D82A}">
                    <a16:rowId xmlns:a16="http://schemas.microsoft.com/office/drawing/2014/main" val="2963098222"/>
                  </a:ext>
                </a:extLst>
              </a:tr>
              <a:tr h="370840">
                <a:tc>
                  <a:txBody>
                    <a:bodyPr/>
                    <a:lstStyle/>
                    <a:p>
                      <a:r>
                        <a:rPr lang="en-GB" dirty="0"/>
                        <a:t>Lecture</a:t>
                      </a:r>
                    </a:p>
                  </a:txBody>
                  <a:tcPr/>
                </a:tc>
                <a:tc>
                  <a:txBody>
                    <a:bodyPr/>
                    <a:lstStyle/>
                    <a:p>
                      <a:r>
                        <a:rPr lang="en-GB" dirty="0"/>
                        <a:t>Low</a:t>
                      </a:r>
                    </a:p>
                  </a:txBody>
                  <a:tcPr/>
                </a:tc>
                <a:extLst>
                  <a:ext uri="{0D108BD9-81ED-4DB2-BD59-A6C34878D82A}">
                    <a16:rowId xmlns:a16="http://schemas.microsoft.com/office/drawing/2014/main" val="287468408"/>
                  </a:ext>
                </a:extLst>
              </a:tr>
              <a:tr h="370840">
                <a:tc>
                  <a:txBody>
                    <a:bodyPr/>
                    <a:lstStyle/>
                    <a:p>
                      <a:r>
                        <a:rPr lang="en-GB" dirty="0"/>
                        <a:t>Demonstration</a:t>
                      </a:r>
                    </a:p>
                  </a:txBody>
                  <a:tcPr/>
                </a:tc>
                <a:tc>
                  <a:txBody>
                    <a:bodyPr/>
                    <a:lstStyle/>
                    <a:p>
                      <a:r>
                        <a:rPr lang="en-GB" dirty="0"/>
                        <a:t>Low/High</a:t>
                      </a:r>
                    </a:p>
                  </a:txBody>
                  <a:tcPr/>
                </a:tc>
                <a:extLst>
                  <a:ext uri="{0D108BD9-81ED-4DB2-BD59-A6C34878D82A}">
                    <a16:rowId xmlns:a16="http://schemas.microsoft.com/office/drawing/2014/main" val="3389401311"/>
                  </a:ext>
                </a:extLst>
              </a:tr>
              <a:tr h="370840">
                <a:tc>
                  <a:txBody>
                    <a:bodyPr/>
                    <a:lstStyle/>
                    <a:p>
                      <a:r>
                        <a:rPr lang="en-GB" dirty="0"/>
                        <a:t>Team Teaching</a:t>
                      </a:r>
                    </a:p>
                  </a:txBody>
                  <a:tcPr/>
                </a:tc>
                <a:tc>
                  <a:txBody>
                    <a:bodyPr/>
                    <a:lstStyle/>
                    <a:p>
                      <a:r>
                        <a:rPr lang="en-GB" dirty="0"/>
                        <a:t>Low</a:t>
                      </a:r>
                    </a:p>
                  </a:txBody>
                  <a:tcPr/>
                </a:tc>
                <a:extLst>
                  <a:ext uri="{0D108BD9-81ED-4DB2-BD59-A6C34878D82A}">
                    <a16:rowId xmlns:a16="http://schemas.microsoft.com/office/drawing/2014/main" val="3646080896"/>
                  </a:ext>
                </a:extLst>
              </a:tr>
              <a:tr h="370840">
                <a:tc>
                  <a:txBody>
                    <a:bodyPr/>
                    <a:lstStyle/>
                    <a:p>
                      <a:r>
                        <a:rPr lang="en-GB" dirty="0"/>
                        <a:t>Discussion</a:t>
                      </a:r>
                    </a:p>
                  </a:txBody>
                  <a:tcPr/>
                </a:tc>
                <a:tc>
                  <a:txBody>
                    <a:bodyPr/>
                    <a:lstStyle/>
                    <a:p>
                      <a:r>
                        <a:rPr lang="en-GB" dirty="0"/>
                        <a:t>High</a:t>
                      </a:r>
                    </a:p>
                  </a:txBody>
                  <a:tcPr/>
                </a:tc>
                <a:extLst>
                  <a:ext uri="{0D108BD9-81ED-4DB2-BD59-A6C34878D82A}">
                    <a16:rowId xmlns:a16="http://schemas.microsoft.com/office/drawing/2014/main" val="2946383342"/>
                  </a:ext>
                </a:extLst>
              </a:tr>
              <a:tr h="370840">
                <a:tc>
                  <a:txBody>
                    <a:bodyPr/>
                    <a:lstStyle/>
                    <a:p>
                      <a:r>
                        <a:rPr lang="en-GB" dirty="0"/>
                        <a:t>Debate</a:t>
                      </a:r>
                    </a:p>
                  </a:txBody>
                  <a:tcPr/>
                </a:tc>
                <a:tc>
                  <a:txBody>
                    <a:bodyPr/>
                    <a:lstStyle/>
                    <a:p>
                      <a:r>
                        <a:rPr lang="en-GB" dirty="0"/>
                        <a:t>High</a:t>
                      </a:r>
                    </a:p>
                  </a:txBody>
                  <a:tcPr/>
                </a:tc>
                <a:extLst>
                  <a:ext uri="{0D108BD9-81ED-4DB2-BD59-A6C34878D82A}">
                    <a16:rowId xmlns:a16="http://schemas.microsoft.com/office/drawing/2014/main" val="1880285418"/>
                  </a:ext>
                </a:extLst>
              </a:tr>
              <a:tr h="370840">
                <a:tc>
                  <a:txBody>
                    <a:bodyPr/>
                    <a:lstStyle/>
                    <a:p>
                      <a:r>
                        <a:rPr lang="en-GB" dirty="0"/>
                        <a:t>Question &amp; Answer</a:t>
                      </a:r>
                    </a:p>
                  </a:txBody>
                  <a:tcPr/>
                </a:tc>
                <a:tc>
                  <a:txBody>
                    <a:bodyPr/>
                    <a:lstStyle/>
                    <a:p>
                      <a:r>
                        <a:rPr lang="en-GB" dirty="0"/>
                        <a:t>Medium</a:t>
                      </a:r>
                    </a:p>
                  </a:txBody>
                  <a:tcPr/>
                </a:tc>
                <a:extLst>
                  <a:ext uri="{0D108BD9-81ED-4DB2-BD59-A6C34878D82A}">
                    <a16:rowId xmlns:a16="http://schemas.microsoft.com/office/drawing/2014/main" val="1772747956"/>
                  </a:ext>
                </a:extLst>
              </a:tr>
              <a:tr h="370840">
                <a:tc>
                  <a:txBody>
                    <a:bodyPr/>
                    <a:lstStyle/>
                    <a:p>
                      <a:r>
                        <a:rPr lang="en-GB" dirty="0"/>
                        <a:t>Video</a:t>
                      </a:r>
                    </a:p>
                  </a:txBody>
                  <a:tcPr/>
                </a:tc>
                <a:tc>
                  <a:txBody>
                    <a:bodyPr/>
                    <a:lstStyle/>
                    <a:p>
                      <a:r>
                        <a:rPr lang="en-GB" dirty="0"/>
                        <a:t>Medium</a:t>
                      </a:r>
                    </a:p>
                  </a:txBody>
                  <a:tcPr/>
                </a:tc>
                <a:extLst>
                  <a:ext uri="{0D108BD9-81ED-4DB2-BD59-A6C34878D82A}">
                    <a16:rowId xmlns:a16="http://schemas.microsoft.com/office/drawing/2014/main" val="1170484864"/>
                  </a:ext>
                </a:extLst>
              </a:tr>
              <a:tr h="370840">
                <a:tc>
                  <a:txBody>
                    <a:bodyPr/>
                    <a:lstStyle/>
                    <a:p>
                      <a:r>
                        <a:rPr lang="en-GB" dirty="0"/>
                        <a:t>Seminar</a:t>
                      </a:r>
                    </a:p>
                  </a:txBody>
                  <a:tcPr/>
                </a:tc>
                <a:tc>
                  <a:txBody>
                    <a:bodyPr/>
                    <a:lstStyle/>
                    <a:p>
                      <a:r>
                        <a:rPr lang="en-GB" dirty="0"/>
                        <a:t>Medium</a:t>
                      </a:r>
                    </a:p>
                  </a:txBody>
                  <a:tcPr/>
                </a:tc>
                <a:extLst>
                  <a:ext uri="{0D108BD9-81ED-4DB2-BD59-A6C34878D82A}">
                    <a16:rowId xmlns:a16="http://schemas.microsoft.com/office/drawing/2014/main" val="2598155207"/>
                  </a:ext>
                </a:extLst>
              </a:tr>
              <a:tr h="370840">
                <a:tc>
                  <a:txBody>
                    <a:bodyPr/>
                    <a:lstStyle/>
                    <a:p>
                      <a:r>
                        <a:rPr lang="en-GB" dirty="0"/>
                        <a:t>Workshop</a:t>
                      </a:r>
                    </a:p>
                  </a:txBody>
                  <a:tcPr/>
                </a:tc>
                <a:tc>
                  <a:txBody>
                    <a:bodyPr/>
                    <a:lstStyle/>
                    <a:p>
                      <a:r>
                        <a:rPr lang="en-GB" dirty="0"/>
                        <a:t>Medium</a:t>
                      </a:r>
                    </a:p>
                  </a:txBody>
                  <a:tcPr/>
                </a:tc>
                <a:extLst>
                  <a:ext uri="{0D108BD9-81ED-4DB2-BD59-A6C34878D82A}">
                    <a16:rowId xmlns:a16="http://schemas.microsoft.com/office/drawing/2014/main" val="3031222913"/>
                  </a:ext>
                </a:extLst>
              </a:tr>
              <a:tr h="370840">
                <a:tc>
                  <a:txBody>
                    <a:bodyPr/>
                    <a:lstStyle/>
                    <a:p>
                      <a:r>
                        <a:rPr lang="en-GB" dirty="0"/>
                        <a:t>Gaming/Quiz</a:t>
                      </a:r>
                    </a:p>
                  </a:txBody>
                  <a:tcPr/>
                </a:tc>
                <a:tc>
                  <a:txBody>
                    <a:bodyPr/>
                    <a:lstStyle/>
                    <a:p>
                      <a:r>
                        <a:rPr lang="en-GB" dirty="0"/>
                        <a:t>Medium</a:t>
                      </a:r>
                    </a:p>
                  </a:txBody>
                  <a:tcPr/>
                </a:tc>
                <a:extLst>
                  <a:ext uri="{0D108BD9-81ED-4DB2-BD59-A6C34878D82A}">
                    <a16:rowId xmlns:a16="http://schemas.microsoft.com/office/drawing/2014/main" val="1715996481"/>
                  </a:ext>
                </a:extLst>
              </a:tr>
            </a:tbl>
          </a:graphicData>
        </a:graphic>
      </p:graphicFrame>
      <p:graphicFrame>
        <p:nvGraphicFramePr>
          <p:cNvPr id="6" name="Table 5">
            <a:extLst>
              <a:ext uri="{FF2B5EF4-FFF2-40B4-BE49-F238E27FC236}">
                <a16:creationId xmlns:a16="http://schemas.microsoft.com/office/drawing/2014/main" id="{C5B08F00-3A04-6473-2638-9E42C619BA73}"/>
              </a:ext>
            </a:extLst>
          </p:cNvPr>
          <p:cNvGraphicFramePr>
            <a:graphicFrameLocks noGrp="1"/>
          </p:cNvGraphicFramePr>
          <p:nvPr>
            <p:extLst>
              <p:ext uri="{D42A27DB-BD31-4B8C-83A1-F6EECF244321}">
                <p14:modId xmlns:p14="http://schemas.microsoft.com/office/powerpoint/2010/main" val="305470536"/>
              </p:ext>
            </p:extLst>
          </p:nvPr>
        </p:nvGraphicFramePr>
        <p:xfrm>
          <a:off x="6434974" y="2006139"/>
          <a:ext cx="4690226" cy="4079240"/>
        </p:xfrm>
        <a:graphic>
          <a:graphicData uri="http://schemas.openxmlformats.org/drawingml/2006/table">
            <a:tbl>
              <a:tblPr firstRow="1" bandRow="1">
                <a:tableStyleId>{5C22544A-7EE6-4342-B048-85BDC9FD1C3A}</a:tableStyleId>
              </a:tblPr>
              <a:tblGrid>
                <a:gridCol w="2345113">
                  <a:extLst>
                    <a:ext uri="{9D8B030D-6E8A-4147-A177-3AD203B41FA5}">
                      <a16:colId xmlns:a16="http://schemas.microsoft.com/office/drawing/2014/main" val="236750216"/>
                    </a:ext>
                  </a:extLst>
                </a:gridCol>
                <a:gridCol w="2345113">
                  <a:extLst>
                    <a:ext uri="{9D8B030D-6E8A-4147-A177-3AD203B41FA5}">
                      <a16:colId xmlns:a16="http://schemas.microsoft.com/office/drawing/2014/main" val="2625589772"/>
                    </a:ext>
                  </a:extLst>
                </a:gridCol>
              </a:tblGrid>
              <a:tr h="370840">
                <a:tc>
                  <a:txBody>
                    <a:bodyPr/>
                    <a:lstStyle/>
                    <a:p>
                      <a:r>
                        <a:rPr lang="en-GB" dirty="0"/>
                        <a:t>Strategy</a:t>
                      </a:r>
                    </a:p>
                  </a:txBody>
                  <a:tcPr/>
                </a:tc>
                <a:tc>
                  <a:txBody>
                    <a:bodyPr/>
                    <a:lstStyle/>
                    <a:p>
                      <a:r>
                        <a:rPr lang="en-GB" dirty="0"/>
                        <a:t>Level of Participation</a:t>
                      </a:r>
                    </a:p>
                  </a:txBody>
                  <a:tcPr/>
                </a:tc>
                <a:extLst>
                  <a:ext uri="{0D108BD9-81ED-4DB2-BD59-A6C34878D82A}">
                    <a16:rowId xmlns:a16="http://schemas.microsoft.com/office/drawing/2014/main" val="2963098222"/>
                  </a:ext>
                </a:extLst>
              </a:tr>
              <a:tr h="370840">
                <a:tc>
                  <a:txBody>
                    <a:bodyPr/>
                    <a:lstStyle/>
                    <a:p>
                      <a:r>
                        <a:rPr lang="en-GB" dirty="0"/>
                        <a:t>Brainstorming</a:t>
                      </a:r>
                    </a:p>
                  </a:txBody>
                  <a:tcPr/>
                </a:tc>
                <a:tc>
                  <a:txBody>
                    <a:bodyPr/>
                    <a:lstStyle/>
                    <a:p>
                      <a:r>
                        <a:rPr lang="en-GB" dirty="0"/>
                        <a:t>High</a:t>
                      </a:r>
                    </a:p>
                  </a:txBody>
                  <a:tcPr/>
                </a:tc>
                <a:extLst>
                  <a:ext uri="{0D108BD9-81ED-4DB2-BD59-A6C34878D82A}">
                    <a16:rowId xmlns:a16="http://schemas.microsoft.com/office/drawing/2014/main" val="287468408"/>
                  </a:ext>
                </a:extLst>
              </a:tr>
              <a:tr h="370840">
                <a:tc>
                  <a:txBody>
                    <a:bodyPr/>
                    <a:lstStyle/>
                    <a:p>
                      <a:r>
                        <a:rPr lang="en-GB" dirty="0"/>
                        <a:t>Buzz Group</a:t>
                      </a:r>
                    </a:p>
                  </a:txBody>
                  <a:tcPr/>
                </a:tc>
                <a:tc>
                  <a:txBody>
                    <a:bodyPr/>
                    <a:lstStyle/>
                    <a:p>
                      <a:r>
                        <a:rPr lang="en-GB" dirty="0"/>
                        <a:t>High</a:t>
                      </a:r>
                    </a:p>
                  </a:txBody>
                  <a:tcPr/>
                </a:tc>
                <a:extLst>
                  <a:ext uri="{0D108BD9-81ED-4DB2-BD59-A6C34878D82A}">
                    <a16:rowId xmlns:a16="http://schemas.microsoft.com/office/drawing/2014/main" val="3389401311"/>
                  </a:ext>
                </a:extLst>
              </a:tr>
              <a:tr h="370840">
                <a:tc>
                  <a:txBody>
                    <a:bodyPr/>
                    <a:lstStyle/>
                    <a:p>
                      <a:r>
                        <a:rPr lang="en-GB" dirty="0"/>
                        <a:t>Field Trip</a:t>
                      </a:r>
                    </a:p>
                  </a:txBody>
                  <a:tcPr/>
                </a:tc>
                <a:tc>
                  <a:txBody>
                    <a:bodyPr/>
                    <a:lstStyle/>
                    <a:p>
                      <a:r>
                        <a:rPr lang="en-GB" dirty="0"/>
                        <a:t>Medium</a:t>
                      </a:r>
                    </a:p>
                  </a:txBody>
                  <a:tcPr/>
                </a:tc>
                <a:extLst>
                  <a:ext uri="{0D108BD9-81ED-4DB2-BD59-A6C34878D82A}">
                    <a16:rowId xmlns:a16="http://schemas.microsoft.com/office/drawing/2014/main" val="3646080896"/>
                  </a:ext>
                </a:extLst>
              </a:tr>
              <a:tr h="370840">
                <a:tc>
                  <a:txBody>
                    <a:bodyPr/>
                    <a:lstStyle/>
                    <a:p>
                      <a:r>
                        <a:rPr lang="en-GB" dirty="0"/>
                        <a:t>Role Play</a:t>
                      </a:r>
                    </a:p>
                  </a:txBody>
                  <a:tcPr/>
                </a:tc>
                <a:tc>
                  <a:txBody>
                    <a:bodyPr/>
                    <a:lstStyle/>
                    <a:p>
                      <a:r>
                        <a:rPr lang="en-GB" dirty="0"/>
                        <a:t>High</a:t>
                      </a:r>
                    </a:p>
                  </a:txBody>
                  <a:tcPr/>
                </a:tc>
                <a:extLst>
                  <a:ext uri="{0D108BD9-81ED-4DB2-BD59-A6C34878D82A}">
                    <a16:rowId xmlns:a16="http://schemas.microsoft.com/office/drawing/2014/main" val="2946383342"/>
                  </a:ext>
                </a:extLst>
              </a:tr>
              <a:tr h="370840">
                <a:tc>
                  <a:txBody>
                    <a:bodyPr/>
                    <a:lstStyle/>
                    <a:p>
                      <a:r>
                        <a:rPr lang="en-GB" dirty="0"/>
                        <a:t>Ice Breaker</a:t>
                      </a:r>
                    </a:p>
                  </a:txBody>
                  <a:tcPr/>
                </a:tc>
                <a:tc>
                  <a:txBody>
                    <a:bodyPr/>
                    <a:lstStyle/>
                    <a:p>
                      <a:r>
                        <a:rPr lang="en-GB" dirty="0"/>
                        <a:t>High</a:t>
                      </a:r>
                    </a:p>
                  </a:txBody>
                  <a:tcPr/>
                </a:tc>
                <a:extLst>
                  <a:ext uri="{0D108BD9-81ED-4DB2-BD59-A6C34878D82A}">
                    <a16:rowId xmlns:a16="http://schemas.microsoft.com/office/drawing/2014/main" val="1880285418"/>
                  </a:ext>
                </a:extLst>
              </a:tr>
              <a:tr h="370840">
                <a:tc>
                  <a:txBody>
                    <a:bodyPr/>
                    <a:lstStyle/>
                    <a:p>
                      <a:r>
                        <a:rPr lang="en-GB" dirty="0"/>
                        <a:t>Simulation</a:t>
                      </a:r>
                    </a:p>
                  </a:txBody>
                  <a:tcPr/>
                </a:tc>
                <a:tc>
                  <a:txBody>
                    <a:bodyPr/>
                    <a:lstStyle/>
                    <a:p>
                      <a:r>
                        <a:rPr lang="en-GB" dirty="0"/>
                        <a:t>High</a:t>
                      </a:r>
                    </a:p>
                  </a:txBody>
                  <a:tcPr/>
                </a:tc>
                <a:extLst>
                  <a:ext uri="{0D108BD9-81ED-4DB2-BD59-A6C34878D82A}">
                    <a16:rowId xmlns:a16="http://schemas.microsoft.com/office/drawing/2014/main" val="1772747956"/>
                  </a:ext>
                </a:extLst>
              </a:tr>
              <a:tr h="370840">
                <a:tc>
                  <a:txBody>
                    <a:bodyPr/>
                    <a:lstStyle/>
                    <a:p>
                      <a:r>
                        <a:rPr lang="en-GB" dirty="0"/>
                        <a:t>Case Study</a:t>
                      </a:r>
                    </a:p>
                  </a:txBody>
                  <a:tcPr/>
                </a:tc>
                <a:tc>
                  <a:txBody>
                    <a:bodyPr/>
                    <a:lstStyle/>
                    <a:p>
                      <a:r>
                        <a:rPr lang="en-GB" dirty="0"/>
                        <a:t>Medium</a:t>
                      </a:r>
                    </a:p>
                  </a:txBody>
                  <a:tcPr/>
                </a:tc>
                <a:extLst>
                  <a:ext uri="{0D108BD9-81ED-4DB2-BD59-A6C34878D82A}">
                    <a16:rowId xmlns:a16="http://schemas.microsoft.com/office/drawing/2014/main" val="1170484864"/>
                  </a:ext>
                </a:extLst>
              </a:tr>
              <a:tr h="370840">
                <a:tc>
                  <a:txBody>
                    <a:bodyPr/>
                    <a:lstStyle/>
                    <a:p>
                      <a:r>
                        <a:rPr lang="en-GB" dirty="0"/>
                        <a:t>Assignment/Project</a:t>
                      </a:r>
                    </a:p>
                  </a:txBody>
                  <a:tcPr/>
                </a:tc>
                <a:tc>
                  <a:txBody>
                    <a:bodyPr/>
                    <a:lstStyle/>
                    <a:p>
                      <a:r>
                        <a:rPr lang="en-GB" dirty="0"/>
                        <a:t>High</a:t>
                      </a:r>
                    </a:p>
                  </a:txBody>
                  <a:tcPr/>
                </a:tc>
                <a:extLst>
                  <a:ext uri="{0D108BD9-81ED-4DB2-BD59-A6C34878D82A}">
                    <a16:rowId xmlns:a16="http://schemas.microsoft.com/office/drawing/2014/main" val="2598155207"/>
                  </a:ext>
                </a:extLst>
              </a:tr>
              <a:tr h="370840">
                <a:tc>
                  <a:txBody>
                    <a:bodyPr/>
                    <a:lstStyle/>
                    <a:p>
                      <a:r>
                        <a:rPr lang="en-GB" dirty="0"/>
                        <a:t>One-to-One/Tutorial</a:t>
                      </a:r>
                    </a:p>
                  </a:txBody>
                  <a:tcPr/>
                </a:tc>
                <a:tc>
                  <a:txBody>
                    <a:bodyPr/>
                    <a:lstStyle/>
                    <a:p>
                      <a:r>
                        <a:rPr lang="en-GB" dirty="0"/>
                        <a:t>High</a:t>
                      </a:r>
                    </a:p>
                  </a:txBody>
                  <a:tcPr/>
                </a:tc>
                <a:extLst>
                  <a:ext uri="{0D108BD9-81ED-4DB2-BD59-A6C34878D82A}">
                    <a16:rowId xmlns:a16="http://schemas.microsoft.com/office/drawing/2014/main" val="3031222913"/>
                  </a:ext>
                </a:extLst>
              </a:tr>
              <a:tr h="370840">
                <a:tc>
                  <a:txBody>
                    <a:bodyPr/>
                    <a:lstStyle/>
                    <a:p>
                      <a:r>
                        <a:rPr lang="en-GB" dirty="0"/>
                        <a:t>Distance Learning</a:t>
                      </a:r>
                    </a:p>
                  </a:txBody>
                  <a:tcPr/>
                </a:tc>
                <a:tc>
                  <a:txBody>
                    <a:bodyPr/>
                    <a:lstStyle/>
                    <a:p>
                      <a:r>
                        <a:rPr lang="en-GB" dirty="0"/>
                        <a:t>High</a:t>
                      </a:r>
                    </a:p>
                  </a:txBody>
                  <a:tcPr/>
                </a:tc>
                <a:extLst>
                  <a:ext uri="{0D108BD9-81ED-4DB2-BD59-A6C34878D82A}">
                    <a16:rowId xmlns:a16="http://schemas.microsoft.com/office/drawing/2014/main" val="1715996481"/>
                  </a:ext>
                </a:extLst>
              </a:tr>
            </a:tbl>
          </a:graphicData>
        </a:graphic>
      </p:graphicFrame>
    </p:spTree>
    <p:extLst>
      <p:ext uri="{BB962C8B-B14F-4D97-AF65-F5344CB8AC3E}">
        <p14:creationId xmlns:p14="http://schemas.microsoft.com/office/powerpoint/2010/main" val="29518008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D4337C6-03E8-5834-A389-D86E62A37DC2}"/>
              </a:ext>
            </a:extLst>
          </p:cNvPr>
          <p:cNvSpPr>
            <a:spLocks noGrp="1"/>
          </p:cNvSpPr>
          <p:nvPr>
            <p:ph idx="1"/>
          </p:nvPr>
        </p:nvSpPr>
        <p:spPr>
          <a:xfrm>
            <a:off x="1066800" y="-442727"/>
            <a:ext cx="10058400" cy="2160691"/>
          </a:xfrm>
        </p:spPr>
        <p:txBody>
          <a:bodyPr>
            <a:normAutofit lnSpcReduction="10000"/>
          </a:bodyPr>
          <a:lstStyle/>
          <a:p>
            <a:endParaRPr lang="en-GB" sz="4000" dirty="0"/>
          </a:p>
          <a:p>
            <a:r>
              <a:rPr lang="en-GB" sz="4000" dirty="0"/>
              <a:t>Choosing a Teaching Strategy Based on the Ability of your Students</a:t>
            </a:r>
          </a:p>
        </p:txBody>
      </p:sp>
      <p:sp>
        <p:nvSpPr>
          <p:cNvPr id="5" name="Content Placeholder 4">
            <a:extLst>
              <a:ext uri="{FF2B5EF4-FFF2-40B4-BE49-F238E27FC236}">
                <a16:creationId xmlns:a16="http://schemas.microsoft.com/office/drawing/2014/main" id="{2EC1FAD8-725F-A117-F17A-B539F693AB4D}"/>
              </a:ext>
            </a:extLst>
          </p:cNvPr>
          <p:cNvSpPr txBox="1">
            <a:spLocks/>
          </p:cNvSpPr>
          <p:nvPr/>
        </p:nvSpPr>
        <p:spPr>
          <a:xfrm>
            <a:off x="1097280" y="1928553"/>
            <a:ext cx="10058400" cy="4494414"/>
          </a:xfrm>
          <a:prstGeom prst="rect">
            <a:avLst/>
          </a:prstGeom>
        </p:spPr>
        <p:txBody>
          <a:bodyPr vert="horz" lIns="0" tIns="45720" rIns="0" bIns="45720" rtlCol="0">
            <a:normAutofit fontScale="25000" lnSpcReduction="20000"/>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Arial" panose="020B0604020202020204" pitchFamily="34" charset="0"/>
              <a:buChar char="•"/>
            </a:pPr>
            <a:r>
              <a:rPr lang="en-GB" sz="9600" dirty="0"/>
              <a:t>Getting to know your learners and developing an appreciation of their ability will influence the teaching strategies you employ.</a:t>
            </a:r>
          </a:p>
          <a:p>
            <a:pPr>
              <a:buFont typeface="Arial" panose="020B0604020202020204" pitchFamily="34" charset="0"/>
              <a:buChar char="•"/>
            </a:pPr>
            <a:r>
              <a:rPr lang="en-GB" sz="9600" dirty="0"/>
              <a:t>ALN will be covered in detail in your coming modules, but it is a good idea to start your wider reading to develop your understanding in relation to learning.</a:t>
            </a:r>
          </a:p>
          <a:p>
            <a:pPr>
              <a:buFont typeface="Arial" panose="020B0604020202020204" pitchFamily="34" charset="0"/>
              <a:buChar char="•"/>
            </a:pPr>
            <a:r>
              <a:rPr lang="en-GB" sz="9600" dirty="0"/>
              <a:t>Key at this stage, is that you consider the general learner level and maturity of your group and adopt strategies that last for a duration appropriate to their general make up. In general, lower-level learners or less mature learners will generally benefit from activities that last for approximately 15 minutes at a time.</a:t>
            </a:r>
          </a:p>
          <a:p>
            <a:endParaRPr lang="en-GB" sz="9600" dirty="0"/>
          </a:p>
          <a:p>
            <a:endParaRPr lang="en-GB" dirty="0"/>
          </a:p>
          <a:p>
            <a:r>
              <a:rPr lang="en-GB" dirty="0"/>
              <a:t>	</a:t>
            </a:r>
          </a:p>
          <a:p>
            <a:endParaRPr lang="en-GB" dirty="0"/>
          </a:p>
        </p:txBody>
      </p:sp>
    </p:spTree>
    <p:extLst>
      <p:ext uri="{BB962C8B-B14F-4D97-AF65-F5344CB8AC3E}">
        <p14:creationId xmlns:p14="http://schemas.microsoft.com/office/powerpoint/2010/main" val="29249007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7">
            <a:extLst>
              <a:ext uri="{FF2B5EF4-FFF2-40B4-BE49-F238E27FC236}">
                <a16:creationId xmlns:a16="http://schemas.microsoft.com/office/drawing/2014/main" id="{41497DE5-0939-4D1D-9350-0C5E1B209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9">
            <a:extLst>
              <a:ext uri="{FF2B5EF4-FFF2-40B4-BE49-F238E27FC236}">
                <a16:creationId xmlns:a16="http://schemas.microsoft.com/office/drawing/2014/main" id="{5CCC70ED-6C63-4537-B7EB-51990D6C0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24" y="457200"/>
            <a:ext cx="11274552"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Content Placeholder 4">
            <a:extLst>
              <a:ext uri="{FF2B5EF4-FFF2-40B4-BE49-F238E27FC236}">
                <a16:creationId xmlns:a16="http://schemas.microsoft.com/office/drawing/2014/main" id="{694F6ED1-97BF-EDAD-034B-32911B093D3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375547" y="731761"/>
            <a:ext cx="7363877" cy="5430859"/>
          </a:xfrm>
          <a:prstGeom prst="rect">
            <a:avLst/>
          </a:prstGeom>
        </p:spPr>
      </p:pic>
      <p:sp>
        <p:nvSpPr>
          <p:cNvPr id="3" name="TextBox 2">
            <a:extLst>
              <a:ext uri="{FF2B5EF4-FFF2-40B4-BE49-F238E27FC236}">
                <a16:creationId xmlns:a16="http://schemas.microsoft.com/office/drawing/2014/main" id="{0082B4AC-1014-FFC5-C7AB-9420A5476604}"/>
              </a:ext>
            </a:extLst>
          </p:cNvPr>
          <p:cNvSpPr txBox="1"/>
          <p:nvPr/>
        </p:nvSpPr>
        <p:spPr>
          <a:xfrm>
            <a:off x="8886326" y="5962565"/>
            <a:ext cx="2636039" cy="200055"/>
          </a:xfrm>
          <a:prstGeom prst="rect">
            <a:avLst/>
          </a:prstGeom>
          <a:solidFill>
            <a:srgbClr val="000000"/>
          </a:solidFill>
        </p:spPr>
        <p:txBody>
          <a:bodyPr wrap="square" rtlCol="0">
            <a:spAutoFit/>
          </a:bodyPr>
          <a:lstStyle/>
          <a:p>
            <a:pPr algn="r">
              <a:spcAft>
                <a:spcPts val="600"/>
              </a:spcAft>
            </a:pPr>
            <a:r>
              <a:rPr lang="en-US" sz="700" dirty="0">
                <a:solidFill>
                  <a:srgbClr val="FFFFFF"/>
                </a:solidFill>
                <a:hlinkClick r:id="rId3" tooltip="http://www.maggiehosmcgrane.com/2011/10/10-of-best-note-taking-to-aid.html">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US" sz="700" dirty="0">
              <a:solidFill>
                <a:srgbClr val="FFFFFF"/>
              </a:solidFill>
            </a:endParaRPr>
          </a:p>
        </p:txBody>
      </p:sp>
    </p:spTree>
    <p:extLst>
      <p:ext uri="{BB962C8B-B14F-4D97-AF65-F5344CB8AC3E}">
        <p14:creationId xmlns:p14="http://schemas.microsoft.com/office/powerpoint/2010/main" val="26222725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79479-CEF6-5EC1-DCAF-E4C6289B4396}"/>
              </a:ext>
            </a:extLst>
          </p:cNvPr>
          <p:cNvSpPr>
            <a:spLocks noGrp="1"/>
          </p:cNvSpPr>
          <p:nvPr>
            <p:ph type="title"/>
          </p:nvPr>
        </p:nvSpPr>
        <p:spPr/>
        <p:txBody>
          <a:bodyPr>
            <a:normAutofit/>
          </a:bodyPr>
          <a:lstStyle/>
          <a:p>
            <a:r>
              <a:rPr lang="en-GB" sz="4000" dirty="0"/>
              <a:t>In Summary</a:t>
            </a:r>
          </a:p>
        </p:txBody>
      </p:sp>
      <p:graphicFrame>
        <p:nvGraphicFramePr>
          <p:cNvPr id="4" name="Content Placeholder 3">
            <a:extLst>
              <a:ext uri="{FF2B5EF4-FFF2-40B4-BE49-F238E27FC236}">
                <a16:creationId xmlns:a16="http://schemas.microsoft.com/office/drawing/2014/main" id="{688D785F-AE25-3847-FE33-28D3193200E3}"/>
              </a:ext>
            </a:extLst>
          </p:cNvPr>
          <p:cNvGraphicFramePr>
            <a:graphicFrameLocks noGrp="1"/>
          </p:cNvGraphicFramePr>
          <p:nvPr>
            <p:ph idx="1"/>
            <p:extLst>
              <p:ext uri="{D42A27DB-BD31-4B8C-83A1-F6EECF244321}">
                <p14:modId xmlns:p14="http://schemas.microsoft.com/office/powerpoint/2010/main" val="4068194036"/>
              </p:ext>
            </p:extLst>
          </p:nvPr>
        </p:nvGraphicFramePr>
        <p:xfrm>
          <a:off x="1096963" y="2108200"/>
          <a:ext cx="10058400" cy="3596640"/>
        </p:xfrm>
        <a:graphic>
          <a:graphicData uri="http://schemas.openxmlformats.org/drawingml/2006/table">
            <a:tbl>
              <a:tblPr firstRow="1" bandRow="1">
                <a:tableStyleId>{5C22544A-7EE6-4342-B048-85BDC9FD1C3A}</a:tableStyleId>
              </a:tblPr>
              <a:tblGrid>
                <a:gridCol w="3003982">
                  <a:extLst>
                    <a:ext uri="{9D8B030D-6E8A-4147-A177-3AD203B41FA5}">
                      <a16:colId xmlns:a16="http://schemas.microsoft.com/office/drawing/2014/main" val="757134069"/>
                    </a:ext>
                  </a:extLst>
                </a:gridCol>
                <a:gridCol w="7054418">
                  <a:extLst>
                    <a:ext uri="{9D8B030D-6E8A-4147-A177-3AD203B41FA5}">
                      <a16:colId xmlns:a16="http://schemas.microsoft.com/office/drawing/2014/main" val="2769499322"/>
                    </a:ext>
                  </a:extLst>
                </a:gridCol>
              </a:tblGrid>
              <a:tr h="370840">
                <a:tc>
                  <a:txBody>
                    <a:bodyPr/>
                    <a:lstStyle/>
                    <a:p>
                      <a:r>
                        <a:rPr lang="en-GB" sz="2000" dirty="0"/>
                        <a:t>Aspect Related to Choice</a:t>
                      </a:r>
                    </a:p>
                  </a:txBody>
                  <a:tcPr/>
                </a:tc>
                <a:tc>
                  <a:txBody>
                    <a:bodyPr/>
                    <a:lstStyle/>
                    <a:p>
                      <a:r>
                        <a:rPr lang="en-GB" sz="2000" dirty="0"/>
                        <a:t>Points to Note</a:t>
                      </a:r>
                    </a:p>
                  </a:txBody>
                  <a:tcPr/>
                </a:tc>
                <a:extLst>
                  <a:ext uri="{0D108BD9-81ED-4DB2-BD59-A6C34878D82A}">
                    <a16:rowId xmlns:a16="http://schemas.microsoft.com/office/drawing/2014/main" val="1848032773"/>
                  </a:ext>
                </a:extLst>
              </a:tr>
              <a:tr h="370840">
                <a:tc>
                  <a:txBody>
                    <a:bodyPr/>
                    <a:lstStyle/>
                    <a:p>
                      <a:r>
                        <a:rPr lang="en-GB" sz="2000" dirty="0"/>
                        <a:t>Objective to be achieved</a:t>
                      </a:r>
                    </a:p>
                  </a:txBody>
                  <a:tcPr/>
                </a:tc>
                <a:tc>
                  <a:txBody>
                    <a:bodyPr/>
                    <a:lstStyle/>
                    <a:p>
                      <a:r>
                        <a:rPr lang="en-GB" sz="2000" dirty="0"/>
                        <a:t>Both the domain and the level within the domain need to be considered</a:t>
                      </a:r>
                    </a:p>
                  </a:txBody>
                  <a:tcPr/>
                </a:tc>
                <a:extLst>
                  <a:ext uri="{0D108BD9-81ED-4DB2-BD59-A6C34878D82A}">
                    <a16:rowId xmlns:a16="http://schemas.microsoft.com/office/drawing/2014/main" val="274581789"/>
                  </a:ext>
                </a:extLst>
              </a:tr>
              <a:tr h="370840">
                <a:tc>
                  <a:txBody>
                    <a:bodyPr/>
                    <a:lstStyle/>
                    <a:p>
                      <a:r>
                        <a:rPr lang="en-GB" sz="2000" dirty="0"/>
                        <a:t>The size of the group</a:t>
                      </a:r>
                    </a:p>
                  </a:txBody>
                  <a:tcPr/>
                </a:tc>
                <a:tc>
                  <a:txBody>
                    <a:bodyPr/>
                    <a:lstStyle/>
                    <a:p>
                      <a:r>
                        <a:rPr lang="en-GB" sz="2000" dirty="0"/>
                        <a:t>Different methods are more appropriate to different class sizes</a:t>
                      </a:r>
                    </a:p>
                  </a:txBody>
                  <a:tcPr/>
                </a:tc>
                <a:extLst>
                  <a:ext uri="{0D108BD9-81ED-4DB2-BD59-A6C34878D82A}">
                    <a16:rowId xmlns:a16="http://schemas.microsoft.com/office/drawing/2014/main" val="644276731"/>
                  </a:ext>
                </a:extLst>
              </a:tr>
              <a:tr h="370840">
                <a:tc>
                  <a:txBody>
                    <a:bodyPr/>
                    <a:lstStyle/>
                    <a:p>
                      <a:r>
                        <a:rPr lang="en-GB" sz="2000" dirty="0"/>
                        <a:t>The needs and characteristics of students</a:t>
                      </a:r>
                    </a:p>
                  </a:txBody>
                  <a:tcPr/>
                </a:tc>
                <a:tc>
                  <a:txBody>
                    <a:bodyPr/>
                    <a:lstStyle/>
                    <a:p>
                      <a:r>
                        <a:rPr lang="en-GB" sz="2000" dirty="0"/>
                        <a:t>Students’ needs and the characteristics need to be considered.</a:t>
                      </a:r>
                    </a:p>
                  </a:txBody>
                  <a:tcPr/>
                </a:tc>
                <a:extLst>
                  <a:ext uri="{0D108BD9-81ED-4DB2-BD59-A6C34878D82A}">
                    <a16:rowId xmlns:a16="http://schemas.microsoft.com/office/drawing/2014/main" val="929382091"/>
                  </a:ext>
                </a:extLst>
              </a:tr>
              <a:tr h="370840">
                <a:tc>
                  <a:txBody>
                    <a:bodyPr/>
                    <a:lstStyle/>
                    <a:p>
                      <a:r>
                        <a:rPr lang="en-GB" sz="2000" dirty="0"/>
                        <a:t>The ability of the student</a:t>
                      </a:r>
                    </a:p>
                  </a:txBody>
                  <a:tcPr/>
                </a:tc>
                <a:tc>
                  <a:txBody>
                    <a:bodyPr/>
                    <a:lstStyle/>
                    <a:p>
                      <a:r>
                        <a:rPr lang="en-GB" sz="2000" dirty="0"/>
                        <a:t>Learning levels need to be considered</a:t>
                      </a:r>
                    </a:p>
                  </a:txBody>
                  <a:tcPr/>
                </a:tc>
                <a:extLst>
                  <a:ext uri="{0D108BD9-81ED-4DB2-BD59-A6C34878D82A}">
                    <a16:rowId xmlns:a16="http://schemas.microsoft.com/office/drawing/2014/main" val="4046930062"/>
                  </a:ext>
                </a:extLst>
              </a:tr>
              <a:tr h="370840">
                <a:tc>
                  <a:txBody>
                    <a:bodyPr/>
                    <a:lstStyle/>
                    <a:p>
                      <a:r>
                        <a:rPr lang="en-GB" sz="2000" dirty="0"/>
                        <a:t>The motivation of the student</a:t>
                      </a:r>
                    </a:p>
                  </a:txBody>
                  <a:tcPr/>
                </a:tc>
                <a:tc>
                  <a:txBody>
                    <a:bodyPr/>
                    <a:lstStyle/>
                    <a:p>
                      <a:r>
                        <a:rPr lang="en-GB" sz="2000" dirty="0"/>
                        <a:t>Appropriate strategies can motivate an individual to learn</a:t>
                      </a:r>
                    </a:p>
                  </a:txBody>
                  <a:tcPr/>
                </a:tc>
                <a:extLst>
                  <a:ext uri="{0D108BD9-81ED-4DB2-BD59-A6C34878D82A}">
                    <a16:rowId xmlns:a16="http://schemas.microsoft.com/office/drawing/2014/main" val="1350732011"/>
                  </a:ext>
                </a:extLst>
              </a:tr>
            </a:tbl>
          </a:graphicData>
        </a:graphic>
      </p:graphicFrame>
      <p:sp>
        <p:nvSpPr>
          <p:cNvPr id="5" name="TextBox 4">
            <a:extLst>
              <a:ext uri="{FF2B5EF4-FFF2-40B4-BE49-F238E27FC236}">
                <a16:creationId xmlns:a16="http://schemas.microsoft.com/office/drawing/2014/main" id="{B370A7E8-5454-A983-55B5-6E1BB3AEFCB7}"/>
              </a:ext>
            </a:extLst>
          </p:cNvPr>
          <p:cNvSpPr txBox="1"/>
          <p:nvPr/>
        </p:nvSpPr>
        <p:spPr>
          <a:xfrm>
            <a:off x="991986" y="5852161"/>
            <a:ext cx="3807229" cy="369332"/>
          </a:xfrm>
          <a:prstGeom prst="rect">
            <a:avLst/>
          </a:prstGeom>
          <a:noFill/>
        </p:spPr>
        <p:txBody>
          <a:bodyPr wrap="square" rtlCol="0">
            <a:spAutoFit/>
          </a:bodyPr>
          <a:lstStyle/>
          <a:p>
            <a:r>
              <a:rPr lang="en-GB" dirty="0"/>
              <a:t>(Adapted from Reece &amp; Walker)</a:t>
            </a:r>
          </a:p>
        </p:txBody>
      </p:sp>
    </p:spTree>
    <p:extLst>
      <p:ext uri="{BB962C8B-B14F-4D97-AF65-F5344CB8AC3E}">
        <p14:creationId xmlns:p14="http://schemas.microsoft.com/office/powerpoint/2010/main" val="336644267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E90B5-75E2-8DB1-C3D4-1DB72B86C796}"/>
              </a:ext>
            </a:extLst>
          </p:cNvPr>
          <p:cNvSpPr>
            <a:spLocks noGrp="1"/>
          </p:cNvSpPr>
          <p:nvPr>
            <p:ph type="title"/>
          </p:nvPr>
        </p:nvSpPr>
        <p:spPr/>
        <p:txBody>
          <a:bodyPr/>
          <a:lstStyle/>
          <a:p>
            <a:r>
              <a:rPr lang="en-GB" dirty="0"/>
              <a:t>Structuring your Learning Objectives</a:t>
            </a:r>
          </a:p>
        </p:txBody>
      </p:sp>
      <p:sp>
        <p:nvSpPr>
          <p:cNvPr id="3" name="Content Placeholder 2">
            <a:extLst>
              <a:ext uri="{FF2B5EF4-FFF2-40B4-BE49-F238E27FC236}">
                <a16:creationId xmlns:a16="http://schemas.microsoft.com/office/drawing/2014/main" id="{C6B1A062-9DBF-59E8-337F-5C13281F6513}"/>
              </a:ext>
            </a:extLst>
          </p:cNvPr>
          <p:cNvSpPr>
            <a:spLocks noGrp="1"/>
          </p:cNvSpPr>
          <p:nvPr>
            <p:ph idx="1"/>
          </p:nvPr>
        </p:nvSpPr>
        <p:spPr>
          <a:xfrm>
            <a:off x="798022" y="1615441"/>
            <a:ext cx="11222182" cy="5076304"/>
          </a:xfrm>
        </p:spPr>
        <p:txBody>
          <a:bodyPr>
            <a:noAutofit/>
          </a:bodyPr>
          <a:lstStyle/>
          <a:p>
            <a:pPr>
              <a:buFont typeface="Arial" panose="020B0604020202020204" pitchFamily="34" charset="0"/>
              <a:buChar char="•"/>
            </a:pPr>
            <a:endParaRPr lang="en-GB" sz="900" dirty="0"/>
          </a:p>
          <a:p>
            <a:pPr marL="0" indent="0">
              <a:lnSpc>
                <a:spcPct val="120000"/>
              </a:lnSpc>
              <a:spcBef>
                <a:spcPts val="0"/>
              </a:spcBef>
              <a:buNone/>
            </a:pPr>
            <a:endParaRPr lang="en-GB" sz="2000" dirty="0">
              <a:latin typeface="Calibri" panose="020F0502020204030204" pitchFamily="34" charset="0"/>
              <a:ea typeface="DengXian" panose="02010600030101010101" pitchFamily="2" charset="-122"/>
            </a:endParaRPr>
          </a:p>
          <a:p>
            <a:pPr marL="0" indent="0">
              <a:lnSpc>
                <a:spcPct val="120000"/>
              </a:lnSpc>
              <a:spcBef>
                <a:spcPts val="0"/>
              </a:spcBef>
              <a:buNone/>
            </a:pPr>
            <a:r>
              <a:rPr lang="en-GB" sz="2400" dirty="0">
                <a:latin typeface="Calibri" panose="020F0502020204030204" pitchFamily="34" charset="0"/>
                <a:ea typeface="DengXian" panose="02010600030101010101" pitchFamily="2" charset="-122"/>
              </a:rPr>
              <a:t>A well-structured learning objective should include four key components:</a:t>
            </a:r>
          </a:p>
          <a:p>
            <a:pPr marL="0" indent="0">
              <a:lnSpc>
                <a:spcPct val="120000"/>
              </a:lnSpc>
              <a:spcBef>
                <a:spcPts val="0"/>
              </a:spcBef>
              <a:buNone/>
            </a:pPr>
            <a:endParaRPr lang="en-GB" sz="1600" b="1" dirty="0">
              <a:latin typeface="Calibri" panose="020F0502020204030204" pitchFamily="34" charset="0"/>
              <a:ea typeface="DengXian" panose="02010600030101010101" pitchFamily="2" charset="-122"/>
            </a:endParaRPr>
          </a:p>
          <a:p>
            <a:pPr>
              <a:lnSpc>
                <a:spcPct val="120000"/>
              </a:lnSpc>
              <a:spcBef>
                <a:spcPts val="0"/>
              </a:spcBef>
              <a:buFont typeface="Arial" panose="020B0604020202020204" pitchFamily="34" charset="0"/>
              <a:buChar char="•"/>
            </a:pPr>
            <a:r>
              <a:rPr lang="en-GB" sz="2400" b="1" dirty="0">
                <a:latin typeface="Calibri" panose="020F0502020204030204" pitchFamily="34" charset="0"/>
                <a:ea typeface="DengXian" panose="02010600030101010101" pitchFamily="2" charset="-122"/>
              </a:rPr>
              <a:t>Audience</a:t>
            </a:r>
          </a:p>
          <a:p>
            <a:pPr>
              <a:lnSpc>
                <a:spcPct val="120000"/>
              </a:lnSpc>
              <a:spcBef>
                <a:spcPts val="0"/>
              </a:spcBef>
              <a:buFont typeface="Arial" panose="020B0604020202020204" pitchFamily="34" charset="0"/>
              <a:buChar char="•"/>
            </a:pPr>
            <a:r>
              <a:rPr lang="en-GB" sz="2400" b="1" dirty="0">
                <a:latin typeface="Calibri" panose="020F0502020204030204" pitchFamily="34" charset="0"/>
                <a:ea typeface="DengXian" panose="02010600030101010101" pitchFamily="2" charset="-122"/>
              </a:rPr>
              <a:t>Behaviour</a:t>
            </a:r>
          </a:p>
          <a:p>
            <a:pPr>
              <a:lnSpc>
                <a:spcPct val="120000"/>
              </a:lnSpc>
              <a:spcBef>
                <a:spcPts val="0"/>
              </a:spcBef>
              <a:buFont typeface="Arial" panose="020B0604020202020204" pitchFamily="34" charset="0"/>
              <a:buChar char="•"/>
            </a:pPr>
            <a:r>
              <a:rPr lang="en-GB" sz="2400" b="1" dirty="0">
                <a:latin typeface="Calibri" panose="020F0502020204030204" pitchFamily="34" charset="0"/>
                <a:ea typeface="DengXian" panose="02010600030101010101" pitchFamily="2" charset="-122"/>
              </a:rPr>
              <a:t>Condition</a:t>
            </a:r>
          </a:p>
          <a:p>
            <a:pPr>
              <a:lnSpc>
                <a:spcPct val="120000"/>
              </a:lnSpc>
              <a:spcBef>
                <a:spcPts val="0"/>
              </a:spcBef>
              <a:buFont typeface="Arial" panose="020B0604020202020204" pitchFamily="34" charset="0"/>
              <a:buChar char="•"/>
            </a:pPr>
            <a:r>
              <a:rPr lang="en-GB" sz="2400" b="1" dirty="0">
                <a:latin typeface="Calibri" panose="020F0502020204030204" pitchFamily="34" charset="0"/>
                <a:ea typeface="DengXian" panose="02010600030101010101" pitchFamily="2" charset="-122"/>
              </a:rPr>
              <a:t>Degree of Mastery</a:t>
            </a:r>
          </a:p>
          <a:p>
            <a:pPr marL="0" indent="0">
              <a:lnSpc>
                <a:spcPct val="120000"/>
              </a:lnSpc>
              <a:spcBef>
                <a:spcPts val="0"/>
              </a:spcBef>
              <a:buNone/>
            </a:pPr>
            <a:endParaRPr lang="en-GB" sz="2400" dirty="0"/>
          </a:p>
          <a:p>
            <a:pPr marL="0" indent="0">
              <a:buNone/>
            </a:pPr>
            <a:r>
              <a:rPr lang="en-GB" sz="2800" b="1" dirty="0">
                <a:solidFill>
                  <a:schemeClr val="accent1"/>
                </a:solidFill>
              </a:rPr>
              <a:t>By the end of the session, the learners should be able to:</a:t>
            </a:r>
          </a:p>
        </p:txBody>
      </p:sp>
    </p:spTree>
    <p:extLst>
      <p:ext uri="{BB962C8B-B14F-4D97-AF65-F5344CB8AC3E}">
        <p14:creationId xmlns:p14="http://schemas.microsoft.com/office/powerpoint/2010/main" val="138938904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8BA4C-370E-92AC-F660-336328AFB4E9}"/>
              </a:ext>
            </a:extLst>
          </p:cNvPr>
          <p:cNvSpPr>
            <a:spLocks noGrp="1"/>
          </p:cNvSpPr>
          <p:nvPr>
            <p:ph type="title"/>
          </p:nvPr>
        </p:nvSpPr>
        <p:spPr>
          <a:xfrm>
            <a:off x="454395" y="286603"/>
            <a:ext cx="10701285" cy="1450757"/>
          </a:xfrm>
        </p:spPr>
        <p:txBody>
          <a:bodyPr/>
          <a:lstStyle/>
          <a:p>
            <a:r>
              <a:rPr lang="en-GB" dirty="0"/>
              <a:t>Applying </a:t>
            </a:r>
            <a:r>
              <a:rPr lang="en-GB" b="1" dirty="0">
                <a:solidFill>
                  <a:schemeClr val="accent1"/>
                </a:solidFill>
              </a:rPr>
              <a:t>Action Verbs </a:t>
            </a:r>
            <a:r>
              <a:rPr lang="en-GB" dirty="0"/>
              <a:t>to Structure Learning Objectives :</a:t>
            </a:r>
          </a:p>
        </p:txBody>
      </p:sp>
      <p:sp>
        <p:nvSpPr>
          <p:cNvPr id="3" name="Content Placeholder 2">
            <a:extLst>
              <a:ext uri="{FF2B5EF4-FFF2-40B4-BE49-F238E27FC236}">
                <a16:creationId xmlns:a16="http://schemas.microsoft.com/office/drawing/2014/main" id="{04BF4164-995A-54C4-7CDD-0C70A477C86B}"/>
              </a:ext>
            </a:extLst>
          </p:cNvPr>
          <p:cNvSpPr>
            <a:spLocks noGrp="1"/>
          </p:cNvSpPr>
          <p:nvPr>
            <p:ph idx="1"/>
          </p:nvPr>
        </p:nvSpPr>
        <p:spPr>
          <a:xfrm>
            <a:off x="50488" y="2108201"/>
            <a:ext cx="12089153" cy="4237181"/>
          </a:xfrm>
        </p:spPr>
        <p:txBody>
          <a:bodyPr>
            <a:normAutofit fontScale="92500"/>
          </a:bodyPr>
          <a:lstStyle/>
          <a:p>
            <a:pPr marL="0" indent="0">
              <a:lnSpc>
                <a:spcPct val="120000"/>
              </a:lnSpc>
              <a:spcBef>
                <a:spcPts val="0"/>
              </a:spcBef>
              <a:buNone/>
            </a:pPr>
            <a:r>
              <a:rPr lang="en-GB" sz="2400" dirty="0">
                <a:latin typeface="Calibri" panose="020F0502020204030204" pitchFamily="34" charset="0"/>
                <a:ea typeface="DengXian" panose="02010600030101010101" pitchFamily="2" charset="-122"/>
              </a:rPr>
              <a:t>   By the end of the session students should be able to:</a:t>
            </a:r>
          </a:p>
          <a:p>
            <a:pPr marL="0" indent="0">
              <a:lnSpc>
                <a:spcPct val="120000"/>
              </a:lnSpc>
              <a:spcBef>
                <a:spcPts val="0"/>
              </a:spcBef>
              <a:buNone/>
            </a:pPr>
            <a:endParaRPr lang="en-GB" sz="1200" dirty="0">
              <a:latin typeface="Calibri" panose="020F0502020204030204" pitchFamily="34" charset="0"/>
              <a:ea typeface="DengXian" panose="02010600030101010101" pitchFamily="2" charset="-122"/>
            </a:endParaRPr>
          </a:p>
          <a:p>
            <a:pPr lvl="1">
              <a:lnSpc>
                <a:spcPct val="120000"/>
              </a:lnSpc>
              <a:spcBef>
                <a:spcPts val="0"/>
              </a:spcBef>
              <a:buFont typeface="Arial" panose="020B0604020202020204" pitchFamily="34" charset="0"/>
              <a:buChar char="•"/>
            </a:pPr>
            <a:r>
              <a:rPr lang="en-GB" sz="2400" b="1" dirty="0">
                <a:solidFill>
                  <a:schemeClr val="accent1"/>
                </a:solidFill>
                <a:latin typeface="Calibri" panose="020F0502020204030204" pitchFamily="34" charset="0"/>
                <a:ea typeface="DengXian" panose="02010600030101010101" pitchFamily="2" charset="-122"/>
              </a:rPr>
              <a:t>Identify</a:t>
            </a:r>
            <a:r>
              <a:rPr lang="en-GB" sz="2400" dirty="0">
                <a:latin typeface="Calibri" panose="020F0502020204030204" pitchFamily="34" charset="0"/>
                <a:ea typeface="DengXian" panose="02010600030101010101" pitchFamily="2" charset="-122"/>
              </a:rPr>
              <a:t> the key organs in the body using the correct medical terms </a:t>
            </a:r>
            <a:r>
              <a:rPr lang="en-GB" sz="2400" b="1" dirty="0">
                <a:latin typeface="Calibri" panose="020F0502020204030204" pitchFamily="34" charset="0"/>
                <a:ea typeface="DengXian" panose="02010600030101010101" pitchFamily="2" charset="-122"/>
              </a:rPr>
              <a:t>(Remember)</a:t>
            </a:r>
          </a:p>
          <a:p>
            <a:pPr lvl="1">
              <a:lnSpc>
                <a:spcPct val="120000"/>
              </a:lnSpc>
              <a:spcBef>
                <a:spcPts val="0"/>
              </a:spcBef>
              <a:buFont typeface="Arial" panose="020B0604020202020204" pitchFamily="34" charset="0"/>
              <a:buChar char="•"/>
            </a:pPr>
            <a:r>
              <a:rPr lang="en-GB" sz="2400" b="1" dirty="0">
                <a:solidFill>
                  <a:schemeClr val="accent1"/>
                </a:solidFill>
                <a:latin typeface="Calibri" panose="020F0502020204030204" pitchFamily="34" charset="0"/>
                <a:ea typeface="DengXian" panose="02010600030101010101" pitchFamily="2" charset="-122"/>
              </a:rPr>
              <a:t>Describe</a:t>
            </a:r>
            <a:r>
              <a:rPr lang="en-GB" sz="2400" dirty="0">
                <a:solidFill>
                  <a:schemeClr val="accent1"/>
                </a:solidFill>
                <a:latin typeface="Calibri" panose="020F0502020204030204" pitchFamily="34" charset="0"/>
                <a:ea typeface="DengXian" panose="02010600030101010101" pitchFamily="2" charset="-122"/>
              </a:rPr>
              <a:t> </a:t>
            </a:r>
            <a:r>
              <a:rPr lang="en-GB" sz="2400" dirty="0">
                <a:latin typeface="Calibri" panose="020F0502020204030204" pitchFamily="34" charset="0"/>
                <a:ea typeface="DengXian" panose="02010600030101010101" pitchFamily="2" charset="-122"/>
              </a:rPr>
              <a:t>the role of each major organ in maintaining life </a:t>
            </a:r>
            <a:r>
              <a:rPr lang="en-GB" sz="2400" b="1" dirty="0">
                <a:latin typeface="Calibri" panose="020F0502020204030204" pitchFamily="34" charset="0"/>
                <a:ea typeface="DengXian" panose="02010600030101010101" pitchFamily="2" charset="-122"/>
              </a:rPr>
              <a:t>(Understand)</a:t>
            </a:r>
          </a:p>
          <a:p>
            <a:pPr lvl="1">
              <a:lnSpc>
                <a:spcPct val="120000"/>
              </a:lnSpc>
              <a:spcBef>
                <a:spcPts val="0"/>
              </a:spcBef>
              <a:buFont typeface="Arial" panose="020B0604020202020204" pitchFamily="34" charset="0"/>
              <a:buChar char="•"/>
            </a:pPr>
            <a:r>
              <a:rPr lang="en-GB" sz="2400" b="1" dirty="0">
                <a:solidFill>
                  <a:schemeClr val="accent1"/>
                </a:solidFill>
                <a:latin typeface="Calibri" panose="020F0502020204030204" pitchFamily="34" charset="0"/>
                <a:ea typeface="DengXian" panose="02010600030101010101" pitchFamily="2" charset="-122"/>
              </a:rPr>
              <a:t>Interrogate</a:t>
            </a:r>
            <a:r>
              <a:rPr lang="en-GB" sz="2400" dirty="0">
                <a:latin typeface="Calibri" panose="020F0502020204030204" pitchFamily="34" charset="0"/>
                <a:ea typeface="DengXian" panose="02010600030101010101" pitchFamily="2" charset="-122"/>
              </a:rPr>
              <a:t> the Medics software program to connect each organ to the correct body systems </a:t>
            </a:r>
            <a:r>
              <a:rPr lang="en-GB" sz="2400" b="1" dirty="0">
                <a:latin typeface="Calibri" panose="020F0502020204030204" pitchFamily="34" charset="0"/>
                <a:ea typeface="DengXian" panose="02010600030101010101" pitchFamily="2" charset="-122"/>
              </a:rPr>
              <a:t>(Apply)</a:t>
            </a:r>
          </a:p>
          <a:p>
            <a:pPr lvl="1">
              <a:lnSpc>
                <a:spcPct val="120000"/>
              </a:lnSpc>
              <a:spcBef>
                <a:spcPts val="0"/>
              </a:spcBef>
              <a:buFont typeface="Arial" panose="020B0604020202020204" pitchFamily="34" charset="0"/>
              <a:buChar char="•"/>
            </a:pPr>
            <a:r>
              <a:rPr lang="en-GB" sz="2400" b="1" dirty="0">
                <a:solidFill>
                  <a:schemeClr val="accent1"/>
                </a:solidFill>
                <a:latin typeface="Calibri" panose="020F0502020204030204" pitchFamily="34" charset="0"/>
                <a:ea typeface="DengXian" panose="02010600030101010101" pitchFamily="2" charset="-122"/>
              </a:rPr>
              <a:t>Compare and contrast </a:t>
            </a:r>
            <a:r>
              <a:rPr lang="en-GB" sz="2400" dirty="0">
                <a:latin typeface="Calibri" panose="020F0502020204030204" pitchFamily="34" charset="0"/>
                <a:ea typeface="DengXian" panose="02010600030101010101" pitchFamily="2" charset="-122"/>
              </a:rPr>
              <a:t>the outcome against the worked example provided </a:t>
            </a:r>
            <a:r>
              <a:rPr lang="en-GB" sz="2400" b="1" dirty="0">
                <a:latin typeface="Calibri" panose="020F0502020204030204" pitchFamily="34" charset="0"/>
                <a:ea typeface="DengXian" panose="02010600030101010101" pitchFamily="2" charset="-122"/>
              </a:rPr>
              <a:t>(Analyse)</a:t>
            </a:r>
          </a:p>
          <a:p>
            <a:pPr lvl="1">
              <a:lnSpc>
                <a:spcPct val="120000"/>
              </a:lnSpc>
              <a:spcBef>
                <a:spcPts val="0"/>
              </a:spcBef>
              <a:buFont typeface="Arial" panose="020B0604020202020204" pitchFamily="34" charset="0"/>
              <a:buChar char="•"/>
            </a:pPr>
            <a:r>
              <a:rPr lang="en-GB" sz="2400" b="1" dirty="0">
                <a:solidFill>
                  <a:schemeClr val="accent1"/>
                </a:solidFill>
                <a:latin typeface="Calibri" panose="020F0502020204030204" pitchFamily="34" charset="0"/>
                <a:ea typeface="DengXian" panose="02010600030101010101" pitchFamily="2" charset="-122"/>
              </a:rPr>
              <a:t>Appraise</a:t>
            </a:r>
            <a:r>
              <a:rPr lang="en-GB" sz="2400" dirty="0">
                <a:latin typeface="Calibri" panose="020F0502020204030204" pitchFamily="34" charset="0"/>
                <a:ea typeface="DengXian" panose="02010600030101010101" pitchFamily="2" charset="-122"/>
              </a:rPr>
              <a:t> performance and highlighting key areas for improvement </a:t>
            </a:r>
            <a:r>
              <a:rPr lang="en-GB" sz="2400" b="1" dirty="0">
                <a:latin typeface="Calibri" panose="020F0502020204030204" pitchFamily="34" charset="0"/>
                <a:ea typeface="DengXian" panose="02010600030101010101" pitchFamily="2" charset="-122"/>
              </a:rPr>
              <a:t>(Evaluate)</a:t>
            </a:r>
          </a:p>
          <a:p>
            <a:pPr lvl="1">
              <a:lnSpc>
                <a:spcPct val="120000"/>
              </a:lnSpc>
              <a:spcBef>
                <a:spcPts val="0"/>
              </a:spcBef>
              <a:buFont typeface="Arial" panose="020B0604020202020204" pitchFamily="34" charset="0"/>
              <a:buChar char="•"/>
            </a:pPr>
            <a:r>
              <a:rPr lang="en-GB" sz="2400" b="1" dirty="0">
                <a:solidFill>
                  <a:schemeClr val="accent1"/>
                </a:solidFill>
                <a:latin typeface="Calibri" panose="020F0502020204030204" pitchFamily="34" charset="0"/>
                <a:ea typeface="DengXian" panose="02010600030101010101" pitchFamily="2" charset="-122"/>
              </a:rPr>
              <a:t>Design</a:t>
            </a:r>
            <a:r>
              <a:rPr lang="en-GB" sz="2400" dirty="0">
                <a:latin typeface="Calibri" panose="020F0502020204030204" pitchFamily="34" charset="0"/>
                <a:ea typeface="DengXian" panose="02010600030101010101" pitchFamily="2" charset="-122"/>
              </a:rPr>
              <a:t> an Action Plan, using SMART targets, that informs improvement moving forwards </a:t>
            </a:r>
            <a:r>
              <a:rPr lang="en-GB" sz="2400" b="1" dirty="0">
                <a:latin typeface="Calibri" panose="020F0502020204030204" pitchFamily="34" charset="0"/>
                <a:ea typeface="DengXian" panose="02010600030101010101" pitchFamily="2" charset="-122"/>
              </a:rPr>
              <a:t>(Create)</a:t>
            </a:r>
          </a:p>
          <a:p>
            <a:endParaRPr lang="en-GB" dirty="0"/>
          </a:p>
        </p:txBody>
      </p:sp>
    </p:spTree>
    <p:extLst>
      <p:ext uri="{BB962C8B-B14F-4D97-AF65-F5344CB8AC3E}">
        <p14:creationId xmlns:p14="http://schemas.microsoft.com/office/powerpoint/2010/main" val="345970377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5271D-7F88-07E4-CF77-3DC2D1AC5CCC}"/>
              </a:ext>
            </a:extLst>
          </p:cNvPr>
          <p:cNvSpPr>
            <a:spLocks noGrp="1"/>
          </p:cNvSpPr>
          <p:nvPr>
            <p:ph type="title"/>
          </p:nvPr>
        </p:nvSpPr>
        <p:spPr/>
        <p:txBody>
          <a:bodyPr/>
          <a:lstStyle/>
          <a:p>
            <a:r>
              <a:rPr lang="en-GB" dirty="0">
                <a:solidFill>
                  <a:schemeClr val="accent1"/>
                </a:solidFill>
              </a:rPr>
              <a:t>Measurable, Measurable, Measurable</a:t>
            </a:r>
          </a:p>
        </p:txBody>
      </p:sp>
      <p:sp>
        <p:nvSpPr>
          <p:cNvPr id="4" name="Content Placeholder 2">
            <a:extLst>
              <a:ext uri="{FF2B5EF4-FFF2-40B4-BE49-F238E27FC236}">
                <a16:creationId xmlns:a16="http://schemas.microsoft.com/office/drawing/2014/main" id="{13D40192-0502-B754-9C56-919813385764}"/>
              </a:ext>
            </a:extLst>
          </p:cNvPr>
          <p:cNvSpPr>
            <a:spLocks noGrp="1"/>
          </p:cNvSpPr>
          <p:nvPr>
            <p:ph idx="1"/>
          </p:nvPr>
        </p:nvSpPr>
        <p:spPr>
          <a:xfrm>
            <a:off x="1097280" y="1923011"/>
            <a:ext cx="10058400" cy="4438996"/>
          </a:xfrm>
        </p:spPr>
        <p:txBody>
          <a:bodyPr>
            <a:noAutofit/>
          </a:bodyPr>
          <a:lstStyle/>
          <a:p>
            <a:pPr>
              <a:buFont typeface="Arial" panose="020B0604020202020204" pitchFamily="34" charset="0"/>
              <a:buChar char="•"/>
            </a:pPr>
            <a:r>
              <a:rPr lang="en-GB" sz="2400" dirty="0"/>
              <a:t>What do you ultimately want the learner to be able to do?</a:t>
            </a:r>
          </a:p>
          <a:p>
            <a:pPr>
              <a:buFont typeface="Arial" panose="020B0604020202020204" pitchFamily="34" charset="0"/>
              <a:buChar char="•"/>
            </a:pPr>
            <a:r>
              <a:rPr lang="en-GB" sz="2400" dirty="0"/>
              <a:t>What would successful performance look like?</a:t>
            </a:r>
          </a:p>
          <a:p>
            <a:pPr>
              <a:buFont typeface="Arial" panose="020B0604020202020204" pitchFamily="34" charset="0"/>
              <a:buChar char="•"/>
            </a:pPr>
            <a:r>
              <a:rPr lang="en-GB" sz="2400" dirty="0"/>
              <a:t>What evidence would convince you that they have achieved it?</a:t>
            </a:r>
          </a:p>
          <a:p>
            <a:pPr>
              <a:buFont typeface="Arial" panose="020B0604020202020204" pitchFamily="34" charset="0"/>
              <a:buChar char="•"/>
            </a:pPr>
            <a:r>
              <a:rPr lang="en-GB" sz="2400" dirty="0"/>
              <a:t>What assessment could generate that evidence?</a:t>
            </a:r>
          </a:p>
          <a:p>
            <a:pPr>
              <a:buFont typeface="Arial" panose="020B0604020202020204" pitchFamily="34" charset="0"/>
              <a:buChar char="•"/>
            </a:pPr>
            <a:r>
              <a:rPr lang="en-GB" sz="2400" dirty="0"/>
              <a:t>What knowledge, skills or understanding would learners need before attempting the task?</a:t>
            </a:r>
          </a:p>
          <a:p>
            <a:pPr>
              <a:buFont typeface="Arial" panose="020B0604020202020204" pitchFamily="34" charset="0"/>
              <a:buChar char="•"/>
            </a:pPr>
            <a:r>
              <a:rPr lang="en-GB" sz="2400" dirty="0"/>
              <a:t>What learning activities would prepare them for success?</a:t>
            </a:r>
          </a:p>
          <a:p>
            <a:pPr marL="457200" indent="-457200">
              <a:buFont typeface="+mj-lt"/>
              <a:buAutoNum type="arabicPeriod"/>
            </a:pPr>
            <a:endParaRPr lang="en-GB" sz="2000" dirty="0"/>
          </a:p>
        </p:txBody>
      </p:sp>
    </p:spTree>
    <p:extLst>
      <p:ext uri="{BB962C8B-B14F-4D97-AF65-F5344CB8AC3E}">
        <p14:creationId xmlns:p14="http://schemas.microsoft.com/office/powerpoint/2010/main" val="236279693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0DB9B-3C17-726D-EC5D-21F59F902BD6}"/>
              </a:ext>
            </a:extLst>
          </p:cNvPr>
          <p:cNvSpPr>
            <a:spLocks noGrp="1"/>
          </p:cNvSpPr>
          <p:nvPr>
            <p:ph type="title"/>
          </p:nvPr>
        </p:nvSpPr>
        <p:spPr/>
        <p:txBody>
          <a:bodyPr/>
          <a:lstStyle/>
          <a:p>
            <a:r>
              <a:rPr lang="en-GB" dirty="0"/>
              <a:t>Let’s Practice</a:t>
            </a:r>
          </a:p>
        </p:txBody>
      </p:sp>
      <p:sp>
        <p:nvSpPr>
          <p:cNvPr id="3" name="Content Placeholder 2">
            <a:extLst>
              <a:ext uri="{FF2B5EF4-FFF2-40B4-BE49-F238E27FC236}">
                <a16:creationId xmlns:a16="http://schemas.microsoft.com/office/drawing/2014/main" id="{AFACE96F-9C09-E23A-D94D-95E138F8F8F1}"/>
              </a:ext>
            </a:extLst>
          </p:cNvPr>
          <p:cNvSpPr>
            <a:spLocks noGrp="1"/>
          </p:cNvSpPr>
          <p:nvPr>
            <p:ph idx="1"/>
          </p:nvPr>
        </p:nvSpPr>
        <p:spPr>
          <a:xfrm>
            <a:off x="633909" y="1951121"/>
            <a:ext cx="10636211" cy="4253806"/>
          </a:xfrm>
        </p:spPr>
        <p:txBody>
          <a:bodyPr>
            <a:noAutofit/>
          </a:bodyPr>
          <a:lstStyle/>
          <a:p>
            <a:pPr marL="0" indent="0">
              <a:buNone/>
            </a:pPr>
            <a:r>
              <a:rPr lang="en-GB" sz="2400" dirty="0"/>
              <a:t>Use the domains of learning and the list of Action Verbs to:</a:t>
            </a:r>
          </a:p>
          <a:p>
            <a:pPr marL="0" indent="0">
              <a:buNone/>
            </a:pPr>
            <a:endParaRPr lang="en-GB" sz="1200" dirty="0"/>
          </a:p>
          <a:p>
            <a:pPr lvl="1">
              <a:buFont typeface="Arial" panose="020B0604020202020204" pitchFamily="34" charset="0"/>
              <a:buChar char="•"/>
            </a:pPr>
            <a:r>
              <a:rPr lang="en-GB" sz="2400" dirty="0"/>
              <a:t>Structure 5 sequential learning objectives to teach a new skill.</a:t>
            </a:r>
          </a:p>
          <a:p>
            <a:pPr marL="358775" lvl="1" indent="0">
              <a:buNone/>
            </a:pPr>
            <a:r>
              <a:rPr lang="en-GB" sz="2400" dirty="0"/>
              <a:t>(It’s important that you carefully consider what you need your learners to know and be able to do to successfully and safely execute the skill to the standard required.)</a:t>
            </a:r>
          </a:p>
          <a:p>
            <a:pPr marL="0" indent="0">
              <a:buNone/>
            </a:pPr>
            <a:endParaRPr lang="en-GB" sz="100" dirty="0"/>
          </a:p>
          <a:p>
            <a:pPr marL="0" indent="0">
              <a:buNone/>
            </a:pPr>
            <a:r>
              <a:rPr lang="en-GB" sz="2400" dirty="0"/>
              <a:t>Then:</a:t>
            </a:r>
          </a:p>
          <a:p>
            <a:pPr lvl="1">
              <a:buFont typeface="Arial" panose="020B0604020202020204" pitchFamily="34" charset="0"/>
              <a:buChar char="•"/>
            </a:pPr>
            <a:r>
              <a:rPr lang="en-GB" sz="2400" dirty="0"/>
              <a:t>Consider which teaching strategies could help you to achieve each of these objectives.</a:t>
            </a:r>
          </a:p>
        </p:txBody>
      </p:sp>
    </p:spTree>
    <p:extLst>
      <p:ext uri="{BB962C8B-B14F-4D97-AF65-F5344CB8AC3E}">
        <p14:creationId xmlns:p14="http://schemas.microsoft.com/office/powerpoint/2010/main" val="248745896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198E7-3D26-F60C-5442-9EDCA16B35A8}"/>
              </a:ext>
            </a:extLst>
          </p:cNvPr>
          <p:cNvSpPr>
            <a:spLocks noGrp="1"/>
          </p:cNvSpPr>
          <p:nvPr>
            <p:ph type="title"/>
          </p:nvPr>
        </p:nvSpPr>
        <p:spPr/>
        <p:txBody>
          <a:bodyPr/>
          <a:lstStyle/>
          <a:p>
            <a:r>
              <a:rPr lang="en-GB" dirty="0"/>
              <a:t>Suggested Topics:</a:t>
            </a:r>
          </a:p>
        </p:txBody>
      </p:sp>
      <p:sp>
        <p:nvSpPr>
          <p:cNvPr id="4" name="Content Placeholder 2">
            <a:extLst>
              <a:ext uri="{FF2B5EF4-FFF2-40B4-BE49-F238E27FC236}">
                <a16:creationId xmlns:a16="http://schemas.microsoft.com/office/drawing/2014/main" id="{3B386F57-AA89-4DFA-7402-3F358ADA6B42}"/>
              </a:ext>
            </a:extLst>
          </p:cNvPr>
          <p:cNvSpPr>
            <a:spLocks noGrp="1"/>
          </p:cNvSpPr>
          <p:nvPr>
            <p:ph idx="1"/>
          </p:nvPr>
        </p:nvSpPr>
        <p:spPr>
          <a:xfrm>
            <a:off x="1097280" y="1906241"/>
            <a:ext cx="10058400" cy="4253806"/>
          </a:xfrm>
        </p:spPr>
        <p:txBody>
          <a:bodyPr>
            <a:noAutofit/>
          </a:bodyPr>
          <a:lstStyle/>
          <a:p>
            <a:pPr marL="457200" indent="-457200">
              <a:buFont typeface="+mj-lt"/>
              <a:buAutoNum type="arabicPeriod"/>
            </a:pPr>
            <a:r>
              <a:rPr lang="en-GB" sz="2400" dirty="0"/>
              <a:t>Professional knife skills</a:t>
            </a:r>
          </a:p>
          <a:p>
            <a:pPr marL="457200" indent="-457200">
              <a:buFont typeface="+mj-lt"/>
              <a:buAutoNum type="arabicPeriod"/>
            </a:pPr>
            <a:r>
              <a:rPr lang="en-GB" sz="2400" dirty="0"/>
              <a:t>Changing a tyre</a:t>
            </a:r>
          </a:p>
          <a:p>
            <a:pPr marL="457200" indent="-457200">
              <a:buFont typeface="+mj-lt"/>
              <a:buAutoNum type="arabicPeriod"/>
            </a:pPr>
            <a:r>
              <a:rPr lang="en-GB" sz="2400" dirty="0"/>
              <a:t>Creating a clay mug</a:t>
            </a:r>
          </a:p>
          <a:p>
            <a:pPr marL="457200" indent="-457200">
              <a:buFont typeface="+mj-lt"/>
              <a:buAutoNum type="arabicPeriod"/>
            </a:pPr>
            <a:r>
              <a:rPr lang="en-GB" sz="2400" dirty="0"/>
              <a:t>Bandaging up a limb</a:t>
            </a:r>
          </a:p>
          <a:p>
            <a:pPr marL="457200" indent="-457200">
              <a:buFont typeface="+mj-lt"/>
              <a:buAutoNum type="arabicPeriod"/>
            </a:pPr>
            <a:r>
              <a:rPr lang="en-GB" sz="2400" dirty="0"/>
              <a:t>Manual handling skills</a:t>
            </a:r>
          </a:p>
          <a:p>
            <a:pPr marL="457200" indent="-457200">
              <a:buFont typeface="+mj-lt"/>
              <a:buAutoNum type="arabicPeriod"/>
            </a:pPr>
            <a:r>
              <a:rPr lang="en-GB" sz="2400" dirty="0"/>
              <a:t>Origami </a:t>
            </a:r>
          </a:p>
          <a:p>
            <a:pPr marL="457200" indent="-457200">
              <a:buFont typeface="+mj-lt"/>
              <a:buAutoNum type="arabicPeriod"/>
            </a:pPr>
            <a:r>
              <a:rPr lang="en-GB" sz="2400" dirty="0"/>
              <a:t>Performing CPR</a:t>
            </a:r>
          </a:p>
          <a:p>
            <a:pPr marL="457200" indent="-457200">
              <a:buFont typeface="+mj-lt"/>
              <a:buAutoNum type="arabicPeriod"/>
            </a:pPr>
            <a:r>
              <a:rPr lang="en-GB" sz="2400" dirty="0"/>
              <a:t>Knot tying</a:t>
            </a:r>
          </a:p>
          <a:p>
            <a:pPr marL="457200" indent="-457200">
              <a:buFont typeface="+mj-lt"/>
              <a:buAutoNum type="arabicPeriod"/>
            </a:pPr>
            <a:endParaRPr lang="en-GB" sz="2400" dirty="0"/>
          </a:p>
          <a:p>
            <a:pPr marL="457200" indent="-457200">
              <a:buFont typeface="+mj-lt"/>
              <a:buAutoNum type="arabicPeriod"/>
            </a:pPr>
            <a:endParaRPr lang="en-GB" sz="2400" dirty="0"/>
          </a:p>
          <a:p>
            <a:pPr marL="457200" indent="-457200">
              <a:buFont typeface="+mj-lt"/>
              <a:buAutoNum type="arabicPeriod"/>
            </a:pPr>
            <a:endParaRPr lang="en-GB" sz="2400" dirty="0"/>
          </a:p>
          <a:p>
            <a:pPr marL="457200" indent="-457200">
              <a:buFont typeface="+mj-lt"/>
              <a:buAutoNum type="arabicPeriod"/>
            </a:pPr>
            <a:endParaRPr lang="en-GB" sz="2400" dirty="0"/>
          </a:p>
        </p:txBody>
      </p:sp>
    </p:spTree>
    <p:extLst>
      <p:ext uri="{BB962C8B-B14F-4D97-AF65-F5344CB8AC3E}">
        <p14:creationId xmlns:p14="http://schemas.microsoft.com/office/powerpoint/2010/main" val="313047219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6A8CD-9497-C6F3-9B81-8AE6497D38BB}"/>
              </a:ext>
            </a:extLst>
          </p:cNvPr>
          <p:cNvSpPr>
            <a:spLocks noGrp="1"/>
          </p:cNvSpPr>
          <p:nvPr>
            <p:ph type="title"/>
          </p:nvPr>
        </p:nvSpPr>
        <p:spPr/>
        <p:txBody>
          <a:bodyPr/>
          <a:lstStyle/>
          <a:p>
            <a:r>
              <a:rPr lang="en-GB" dirty="0"/>
              <a:t>Feedback:</a:t>
            </a:r>
          </a:p>
        </p:txBody>
      </p:sp>
      <p:sp>
        <p:nvSpPr>
          <p:cNvPr id="3" name="Content Placeholder 2">
            <a:extLst>
              <a:ext uri="{FF2B5EF4-FFF2-40B4-BE49-F238E27FC236}">
                <a16:creationId xmlns:a16="http://schemas.microsoft.com/office/drawing/2014/main" id="{0DA79381-5765-E128-D8B4-2C7FEE82D609}"/>
              </a:ext>
            </a:extLst>
          </p:cNvPr>
          <p:cNvSpPr>
            <a:spLocks noGrp="1"/>
          </p:cNvSpPr>
          <p:nvPr>
            <p:ph idx="1"/>
          </p:nvPr>
        </p:nvSpPr>
        <p:spPr/>
        <p:txBody>
          <a:bodyPr/>
          <a:lstStyle/>
          <a:p>
            <a:pPr marL="179388" indent="-90488">
              <a:buFont typeface="Arial" panose="020B0604020202020204" pitchFamily="34" charset="0"/>
              <a:buChar char="•"/>
            </a:pPr>
            <a:r>
              <a:rPr lang="en-GB" sz="2400" dirty="0"/>
              <a:t>What are your learning objectives?</a:t>
            </a:r>
          </a:p>
          <a:p>
            <a:pPr marL="179388" indent="-90488">
              <a:buFont typeface="Arial" panose="020B0604020202020204" pitchFamily="34" charset="0"/>
              <a:buChar char="•"/>
            </a:pPr>
            <a:r>
              <a:rPr lang="en-GB" sz="2400" dirty="0"/>
              <a:t>What teaching strategies have you opted for?</a:t>
            </a:r>
          </a:p>
          <a:p>
            <a:pPr marL="179388" indent="-90488">
              <a:buFont typeface="Arial" panose="020B0604020202020204" pitchFamily="34" charset="0"/>
              <a:buChar char="•"/>
            </a:pPr>
            <a:r>
              <a:rPr lang="en-GB" sz="2400" dirty="0"/>
              <a:t>Why did you choose these specific teaching strategies?</a:t>
            </a:r>
          </a:p>
          <a:p>
            <a:pPr marL="179388" indent="-90488">
              <a:buFont typeface="Arial" panose="020B0604020202020204" pitchFamily="34" charset="0"/>
              <a:buChar char="•"/>
            </a:pPr>
            <a:r>
              <a:rPr lang="en-GB" sz="2400" dirty="0"/>
              <a:t>Why do you feel it will work – how do they align to your learning objectives?</a:t>
            </a:r>
          </a:p>
          <a:p>
            <a:pPr marL="179388" indent="-90488">
              <a:buFont typeface="Arial" panose="020B0604020202020204" pitchFamily="34" charset="0"/>
              <a:buChar char="•"/>
            </a:pPr>
            <a:r>
              <a:rPr lang="en-GB" sz="2400" dirty="0"/>
              <a:t>Are there other teaching strategies you could have used, but chose not to?</a:t>
            </a:r>
          </a:p>
          <a:p>
            <a:endParaRPr lang="en-GB" dirty="0"/>
          </a:p>
        </p:txBody>
      </p:sp>
    </p:spTree>
    <p:extLst>
      <p:ext uri="{BB962C8B-B14F-4D97-AF65-F5344CB8AC3E}">
        <p14:creationId xmlns:p14="http://schemas.microsoft.com/office/powerpoint/2010/main" val="412086714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030D0-9169-5E39-9C33-77CBB33C6742}"/>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F334F07-2B1F-38A1-E098-417BDC41F7EB}"/>
              </a:ext>
            </a:extLst>
          </p:cNvPr>
          <p:cNvSpPr>
            <a:spLocks noGrp="1"/>
          </p:cNvSpPr>
          <p:nvPr>
            <p:ph idx="1"/>
          </p:nvPr>
        </p:nvSpPr>
        <p:spPr/>
        <p:txBody>
          <a:bodyPr>
            <a:normAutofit fontScale="85000" lnSpcReduction="20000"/>
          </a:bodyPr>
          <a:lstStyle/>
          <a:p>
            <a:pPr marL="400050" lvl="1" indent="0">
              <a:buNone/>
            </a:pPr>
            <a:r>
              <a:rPr lang="en-US" sz="2000" dirty="0"/>
              <a:t>Reece &amp; Walker (2007) ‘Teaching Training and Learning ; A practical BEP guide’ </a:t>
            </a:r>
          </a:p>
          <a:p>
            <a:pPr marL="201168" lvl="1" indent="0">
              <a:buNone/>
            </a:pPr>
            <a:r>
              <a:rPr lang="en-US" sz="2000" dirty="0"/>
              <a:t>   Chapter 3 provides guidance on some key teaching strategies </a:t>
            </a:r>
          </a:p>
          <a:p>
            <a:pPr marL="400050" lvl="1" indent="0">
              <a:buNone/>
            </a:pPr>
            <a:endParaRPr lang="en-US" sz="2000" dirty="0"/>
          </a:p>
          <a:p>
            <a:pPr marL="400050" lvl="1" indent="0">
              <a:buNone/>
            </a:pPr>
            <a:r>
              <a:rPr lang="en-US" sz="2000" dirty="0"/>
              <a:t>Petty (2009) ‘Teaching today’ Nelson Thornes</a:t>
            </a:r>
          </a:p>
          <a:p>
            <a:pPr marL="201168" lvl="1" indent="0">
              <a:buNone/>
            </a:pPr>
            <a:r>
              <a:rPr lang="en-US" sz="2000" dirty="0"/>
              <a:t>    Part 2 provides a comprehensive guide to a range of teaching strategies </a:t>
            </a:r>
          </a:p>
          <a:p>
            <a:pPr marL="400050" lvl="1" indent="0">
              <a:buNone/>
            </a:pPr>
            <a:endParaRPr lang="en-US" sz="2000" dirty="0"/>
          </a:p>
          <a:p>
            <a:pPr marL="400050" lvl="1" indent="0">
              <a:buNone/>
            </a:pPr>
            <a:r>
              <a:rPr lang="en-US" sz="2000" dirty="0" err="1"/>
              <a:t>Arend</a:t>
            </a:r>
            <a:r>
              <a:rPr lang="en-US" sz="2000" dirty="0"/>
              <a:t> &amp; Davis (2013) ‘Facilitating seven ways of learning : A resource for more purposeful , effective and enjoyable teaching ‘ Stylus </a:t>
            </a:r>
          </a:p>
          <a:p>
            <a:pPr marL="400050" lvl="1" indent="0">
              <a:buNone/>
            </a:pPr>
            <a:endParaRPr lang="en-US" sz="2000" dirty="0"/>
          </a:p>
          <a:p>
            <a:pPr marL="400050" lvl="1" indent="0">
              <a:buNone/>
            </a:pPr>
            <a:r>
              <a:rPr lang="en-US" sz="2000" dirty="0"/>
              <a:t>Carraway K (2014) ‘</a:t>
            </a:r>
            <a:r>
              <a:rPr lang="en-GB" sz="2000" dirty="0"/>
              <a:t>Transforming Your Teaching </a:t>
            </a:r>
            <a:r>
              <a:rPr lang="en-GB" sz="2000" b="1" dirty="0"/>
              <a:t>,</a:t>
            </a:r>
            <a:r>
              <a:rPr lang="en-GB" sz="2000" dirty="0"/>
              <a:t>Practical Classroom Strategies Informed by Cognitive Neuroscience’ </a:t>
            </a:r>
            <a:r>
              <a:rPr lang="en-GB" sz="2000" i="1" dirty="0"/>
              <a:t>Norton Professional Books</a:t>
            </a:r>
            <a:endParaRPr lang="en-GB" sz="2000" dirty="0"/>
          </a:p>
          <a:p>
            <a:pPr marL="400050" lvl="1" indent="0">
              <a:buNone/>
            </a:pPr>
            <a:endParaRPr lang="en-US" sz="2000" dirty="0"/>
          </a:p>
          <a:p>
            <a:pPr marL="400050" lvl="1" indent="0">
              <a:buNone/>
            </a:pPr>
            <a:r>
              <a:rPr lang="en-US" sz="2000" dirty="0"/>
              <a:t>Skinner D (2011) ‘Effective Teaching and Learning on Practice’ Bloomsbury </a:t>
            </a:r>
          </a:p>
          <a:p>
            <a:endParaRPr lang="en-GB" dirty="0"/>
          </a:p>
        </p:txBody>
      </p:sp>
    </p:spTree>
    <p:extLst>
      <p:ext uri="{BB962C8B-B14F-4D97-AF65-F5344CB8AC3E}">
        <p14:creationId xmlns:p14="http://schemas.microsoft.com/office/powerpoint/2010/main" val="215514745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28b73201-35d7-41a2-925b-467eb0521af1"/>
</p:tagLst>
</file>

<file path=ppt/theme/theme1.xml><?xml version="1.0" encoding="utf-8"?>
<a:theme xmlns:a="http://schemas.openxmlformats.org/drawingml/2006/main" name="1_RetrospectVTI">
  <a:themeElements>
    <a:clrScheme name="Custom 34">
      <a:dk1>
        <a:sysClr val="windowText" lastClr="000000"/>
      </a:dk1>
      <a:lt1>
        <a:sysClr val="window" lastClr="FFFFFF"/>
      </a:lt1>
      <a:dk2>
        <a:srgbClr val="39302A"/>
      </a:dk2>
      <a:lt2>
        <a:srgbClr val="E5DEDB"/>
      </a:lt2>
      <a:accent1>
        <a:srgbClr val="EC7016"/>
      </a:accent1>
      <a:accent2>
        <a:srgbClr val="F8931D"/>
      </a:accent2>
      <a:accent3>
        <a:srgbClr val="CE8D3E"/>
      </a:accent3>
      <a:accent4>
        <a:srgbClr val="E64823"/>
      </a:accent4>
      <a:accent5>
        <a:srgbClr val="FFCA08"/>
      </a:accent5>
      <a:accent6>
        <a:srgbClr val="9C6A6A"/>
      </a:accent6>
      <a:hlink>
        <a:srgbClr val="2998E3"/>
      </a:hlink>
      <a:folHlink>
        <a:srgbClr val="7F723D"/>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Override1.xml><?xml version="1.0" encoding="utf-8"?>
<a:themeOverride xmlns:a="http://schemas.openxmlformats.org/drawingml/2006/main">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03EEFF0-FB57-4CB4-8BFC-DF397689E2ED}">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93932EF5-314F-409E-8020-FEE5FA0795B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A3F7EDC-E5B4-4BBC-9D2A-CBE6D46C37A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{0BD8099C-61C6-40E0-841E-112268A46ACE}tf22712842_win32</Template>
  <TotalTime>0</TotalTime>
  <Words>2229</Words>
  <Application>Microsoft Office PowerPoint</Application>
  <PresentationFormat>Widescreen</PresentationFormat>
  <Paragraphs>414</Paragraphs>
  <Slides>39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39</vt:i4>
      </vt:variant>
    </vt:vector>
  </HeadingPairs>
  <TitlesOfParts>
    <vt:vector size="46" baseType="lpstr">
      <vt:lpstr>Arial</vt:lpstr>
      <vt:lpstr>Bookman Old Style</vt:lpstr>
      <vt:lpstr>Calibri</vt:lpstr>
      <vt:lpstr>Franklin Gothic Book</vt:lpstr>
      <vt:lpstr>Perpetua</vt:lpstr>
      <vt:lpstr>Wingdings 2</vt:lpstr>
      <vt:lpstr>1_RetrospectVTI</vt:lpstr>
      <vt:lpstr>Ice Breakers</vt:lpstr>
      <vt:lpstr>Maslow and Ice Breakers</vt:lpstr>
      <vt:lpstr>Over to you!</vt:lpstr>
      <vt:lpstr>Teaching Strategies</vt:lpstr>
      <vt:lpstr>Learning Outcomes</vt:lpstr>
      <vt:lpstr>What is a Teaching Strategy?</vt:lpstr>
      <vt:lpstr>Examples of Teaching Strategies</vt:lpstr>
      <vt:lpstr>Activity 1</vt:lpstr>
      <vt:lpstr>Let’s think inclusive</vt:lpstr>
      <vt:lpstr>Think assessment</vt:lpstr>
      <vt:lpstr>Question?</vt:lpstr>
      <vt:lpstr>Teaching &amp; Learning Cycle</vt:lpstr>
      <vt:lpstr>How Do We Choose Teaching Strategies? </vt:lpstr>
      <vt:lpstr>Instructional Design Process  (Carraway, 2014) </vt:lpstr>
      <vt:lpstr>What Factors Might Influence the Strategy you Decide to Use?</vt:lpstr>
      <vt:lpstr>PowerPoint Presentation</vt:lpstr>
      <vt:lpstr>Activity 2</vt:lpstr>
      <vt:lpstr>Learning Domains and Teaching Strategies</vt:lpstr>
      <vt:lpstr>Taxonomies of Learning</vt:lpstr>
      <vt:lpstr>Cognitive Domain  (Bloom, 1960)</vt:lpstr>
      <vt:lpstr>Psychomotor Domain  (Dave, 1975)</vt:lpstr>
      <vt:lpstr>Affective Domain  (Krathwohl, 1964)</vt:lpstr>
      <vt:lpstr>Application of Teaching Strategies in the Three Domains</vt:lpstr>
      <vt:lpstr>PowerPoint Presentation</vt:lpstr>
      <vt:lpstr>Teaching Strategies Based on Group Size?</vt:lpstr>
      <vt:lpstr>PowerPoint Presentation</vt:lpstr>
      <vt:lpstr>PowerPoint Presentation</vt:lpstr>
      <vt:lpstr>PowerPoint Presentation</vt:lpstr>
      <vt:lpstr>PowerPoint Presentation</vt:lpstr>
      <vt:lpstr>PowerPoint Presentation</vt:lpstr>
      <vt:lpstr>PowerPoint Presentation</vt:lpstr>
      <vt:lpstr>In Summary</vt:lpstr>
      <vt:lpstr>Structuring your Learning Objectives</vt:lpstr>
      <vt:lpstr>Applying Action Verbs to Structure Learning Objectives :</vt:lpstr>
      <vt:lpstr>Measurable, Measurable, Measurable</vt:lpstr>
      <vt:lpstr>Let’s Practice</vt:lpstr>
      <vt:lpstr>Suggested Topics:</vt:lpstr>
      <vt:lpstr>Feedback:</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Katie Gardner</dc:creator>
  <cp:lastModifiedBy>Marion Phillips</cp:lastModifiedBy>
  <cp:revision>7</cp:revision>
  <dcterms:created xsi:type="dcterms:W3CDTF">2022-09-05T10:32:10Z</dcterms:created>
  <dcterms:modified xsi:type="dcterms:W3CDTF">2026-09-07T14:26:28Z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