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62" r:id="rId4"/>
    <p:sldId id="259" r:id="rId5"/>
    <p:sldId id="258" r:id="rId6"/>
    <p:sldId id="260" r:id="rId7"/>
    <p:sldId id="261"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1A2675C-5551-49CD-A7BE-68A0F5C84457}" type="datetimeFigureOut">
              <a:rPr lang="en-GB" smtClean="0"/>
              <a:t>29/12/2020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960F5F-0447-4BF2-93CE-877365C45ACC}"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D960F5F-0447-4BF2-93CE-877365C45ACC}" type="slidenum">
              <a:rPr lang="en-GB" smtClean="0"/>
              <a:t>2</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18E6E760-BE97-4EEC-9A2F-5A9FA08EB58B}" type="datetimeFigureOut">
              <a:rPr lang="en-GB" smtClean="0"/>
              <a:t>29/12/2020</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7A922909-BE08-4687-8BCA-81DE2AEC0236}"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18E6E760-BE97-4EEC-9A2F-5A9FA08EB58B}" type="datetimeFigureOut">
              <a:rPr lang="en-GB" smtClean="0"/>
              <a:t>29/12/2020</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7A922909-BE08-4687-8BCA-81DE2AEC023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18E6E760-BE97-4EEC-9A2F-5A9FA08EB58B}" type="datetimeFigureOut">
              <a:rPr lang="en-GB" smtClean="0"/>
              <a:t>29/12/2020</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7A922909-BE08-4687-8BCA-81DE2AEC0236}"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18E6E760-BE97-4EEC-9A2F-5A9FA08EB58B}" type="datetimeFigureOut">
              <a:rPr lang="en-GB" smtClean="0"/>
              <a:t>29/12/2020</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7A922909-BE08-4687-8BCA-81DE2AEC0236}"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18E6E760-BE97-4EEC-9A2F-5A9FA08EB58B}" type="datetimeFigureOut">
              <a:rPr lang="en-GB" smtClean="0"/>
              <a:t>29/12/2020</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7A922909-BE08-4687-8BCA-81DE2AEC0236}"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8E6E760-BE97-4EEC-9A2F-5A9FA08EB58B}" type="datetimeFigureOut">
              <a:rPr lang="en-GB" smtClean="0"/>
              <a:t>29/12/2020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922909-BE08-4687-8BCA-81DE2AEC023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18E6E760-BE97-4EEC-9A2F-5A9FA08EB58B}" type="datetimeFigureOut">
              <a:rPr lang="en-GB" smtClean="0"/>
              <a:t>29/12/2020</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7A922909-BE08-4687-8BCA-81DE2AEC023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18E6E760-BE97-4EEC-9A2F-5A9FA08EB58B}" type="datetimeFigureOut">
              <a:rPr lang="en-GB" smtClean="0"/>
              <a:t>29/12/2020</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7A922909-BE08-4687-8BCA-81DE2AEC0236}"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18E6E760-BE97-4EEC-9A2F-5A9FA08EB58B}" type="datetimeFigureOut">
              <a:rPr lang="en-GB" smtClean="0"/>
              <a:t>29/12/2020</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7A922909-BE08-4687-8BCA-81DE2AEC0236}"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8E6E760-BE97-4EEC-9A2F-5A9FA08EB58B}" type="datetimeFigureOut">
              <a:rPr lang="en-GB" smtClean="0"/>
              <a:t>29/12/2020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922909-BE08-4687-8BCA-81DE2AEC023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8E6E760-BE97-4EEC-9A2F-5A9FA08EB58B}" type="datetimeFigureOut">
              <a:rPr lang="en-GB" smtClean="0"/>
              <a:t>29/12/2020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922909-BE08-4687-8BCA-81DE2AEC023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18E6E760-BE97-4EEC-9A2F-5A9FA08EB58B}" type="datetimeFigureOut">
              <a:rPr lang="en-GB" smtClean="0"/>
              <a:t>29/12/2020</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7A922909-BE08-4687-8BCA-81DE2AEC0236}"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heguardian.com/education/2012/aug/16/clearing-help-advice-university"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hyperlink" Target="https://depsicologia.com/wp-content/uploads/CarlRogers1.jpg"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counsellingtutor.com/counselling-approaches/person-centred-approach-to-counselling/carl-rogers-core-conditions/"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livingmeanings.com/self-actualized-person-maslows-theory-flaws/" TargetMode="External"/><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www.slideserve.com/cliff/humanistic-psychology" TargetMode="External"/><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www.learngeek.co/2018/05/4-tactics-for-promoting-reflection-at-work/" TargetMode="External"/><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horizon.phmschools.org/september-2017-student-month-empathy" TargetMode="External"/><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exploringyourmind.com/the-7-best-phrases-from-carl-rogers/" TargetMode="External"/><Relationship Id="rId2" Type="http://schemas.openxmlformats.org/officeDocument/2006/relationships/hyperlink" Target="http://www.verywellmind.com/" TargetMode="External"/><Relationship Id="rId1" Type="http://schemas.openxmlformats.org/officeDocument/2006/relationships/slideLayout" Target="../slideLayouts/slideLayout6.xml"/><Relationship Id="rId6" Type="http://schemas.openxmlformats.org/officeDocument/2006/relationships/hyperlink" Target="https://www.slideserve.com/cliff/humanistic-psychology" TargetMode="External"/><Relationship Id="rId5" Type="http://schemas.openxmlformats.org/officeDocument/2006/relationships/hyperlink" Target="https://www.betterhelp.com/advice/psychologists/carl-rogers-psychology-contributions-an-overview/" TargetMode="External"/><Relationship Id="rId4" Type="http://schemas.openxmlformats.org/officeDocument/2006/relationships/hyperlink" Target="https://www.firstdiscoverers.co.uk/child-development-theories-carl-rog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Arial" pitchFamily="34" charset="0"/>
                <a:cs typeface="Arial" pitchFamily="34" charset="0"/>
              </a:rPr>
              <a:t>Lisa-Marie Manning 0901086</a:t>
            </a:r>
            <a:endParaRPr lang="en-GB" dirty="0">
              <a:latin typeface="Arial" pitchFamily="34" charset="0"/>
              <a:cs typeface="Arial" pitchFamily="34" charset="0"/>
            </a:endParaRPr>
          </a:p>
        </p:txBody>
      </p:sp>
      <p:sp>
        <p:nvSpPr>
          <p:cNvPr id="3" name="Subtitle 2"/>
          <p:cNvSpPr>
            <a:spLocks noGrp="1"/>
          </p:cNvSpPr>
          <p:nvPr>
            <p:ph type="subTitle" idx="1"/>
          </p:nvPr>
        </p:nvSpPr>
        <p:spPr/>
        <p:txBody>
          <a:bodyPr>
            <a:normAutofit/>
          </a:bodyPr>
          <a:lstStyle/>
          <a:p>
            <a:r>
              <a:rPr lang="en-GB" dirty="0" smtClean="0">
                <a:solidFill>
                  <a:schemeClr val="tx1"/>
                </a:solidFill>
                <a:latin typeface="Arial" pitchFamily="34" charset="0"/>
                <a:cs typeface="Arial" pitchFamily="34" charset="0"/>
              </a:rPr>
              <a:t>H</a:t>
            </a:r>
            <a:r>
              <a:rPr lang="en-GB" dirty="0" smtClean="0">
                <a:solidFill>
                  <a:schemeClr val="tx1"/>
                </a:solidFill>
                <a:latin typeface="Arial" pitchFamily="34" charset="0"/>
                <a:cs typeface="Arial" pitchFamily="34" charset="0"/>
              </a:rPr>
              <a:t>ow </a:t>
            </a:r>
            <a:r>
              <a:rPr lang="en-GB" dirty="0">
                <a:solidFill>
                  <a:schemeClr val="tx1"/>
                </a:solidFill>
                <a:latin typeface="Arial" pitchFamily="34" charset="0"/>
                <a:cs typeface="Arial" pitchFamily="34" charset="0"/>
              </a:rPr>
              <a:t>Carl </a:t>
            </a:r>
            <a:r>
              <a:rPr lang="en-GB" dirty="0" smtClean="0">
                <a:solidFill>
                  <a:schemeClr val="tx1"/>
                </a:solidFill>
                <a:latin typeface="Arial" pitchFamily="34" charset="0"/>
                <a:cs typeface="Arial" pitchFamily="34" charset="0"/>
              </a:rPr>
              <a:t>Rogers </a:t>
            </a:r>
            <a:r>
              <a:rPr lang="en-GB" dirty="0">
                <a:solidFill>
                  <a:schemeClr val="tx1"/>
                </a:solidFill>
                <a:latin typeface="Arial" pitchFamily="34" charset="0"/>
                <a:cs typeface="Arial" pitchFamily="34" charset="0"/>
              </a:rPr>
              <a:t>contribute to our understanding of the role of ‘helping’ and support, especially in an educational setting. </a:t>
            </a:r>
          </a:p>
        </p:txBody>
      </p:sp>
      <p:pic>
        <p:nvPicPr>
          <p:cNvPr id="26626" name="Picture 2" descr="See the source image"/>
          <p:cNvPicPr>
            <a:picLocks noChangeAspect="1" noChangeArrowheads="1"/>
          </p:cNvPicPr>
          <p:nvPr/>
        </p:nvPicPr>
        <p:blipFill>
          <a:blip r:embed="rId2" cstate="print"/>
          <a:srcRect/>
          <a:stretch>
            <a:fillRect/>
          </a:stretch>
        </p:blipFill>
        <p:spPr bwMode="auto">
          <a:xfrm>
            <a:off x="395536" y="3861048"/>
            <a:ext cx="4381500" cy="2628900"/>
          </a:xfrm>
          <a:prstGeom prst="rect">
            <a:avLst/>
          </a:prstGeom>
          <a:noFill/>
        </p:spPr>
      </p:pic>
      <p:sp>
        <p:nvSpPr>
          <p:cNvPr id="5" name="TextBox 4"/>
          <p:cNvSpPr txBox="1"/>
          <p:nvPr/>
        </p:nvSpPr>
        <p:spPr>
          <a:xfrm>
            <a:off x="4860032" y="4509120"/>
            <a:ext cx="3888432" cy="923330"/>
          </a:xfrm>
          <a:prstGeom prst="rect">
            <a:avLst/>
          </a:prstGeom>
          <a:noFill/>
        </p:spPr>
        <p:txBody>
          <a:bodyPr wrap="square" rtlCol="0">
            <a:spAutoFit/>
          </a:bodyPr>
          <a:lstStyle/>
          <a:p>
            <a:r>
              <a:rPr lang="en-GB" dirty="0" smtClean="0">
                <a:latin typeface="Arial" pitchFamily="34" charset="0"/>
                <a:cs typeface="Arial" pitchFamily="34" charset="0"/>
              </a:rPr>
              <a:t>Source: </a:t>
            </a:r>
            <a:r>
              <a:rPr lang="en-GB" dirty="0" smtClean="0">
                <a:latin typeface="Arial" pitchFamily="34" charset="0"/>
                <a:cs typeface="Arial" pitchFamily="34" charset="0"/>
                <a:hlinkClick r:id="rId3"/>
              </a:rPr>
              <a:t>Clearing 2012: help and advice at university | Clearing | The Guardian</a:t>
            </a:r>
            <a:endParaRPr lang="en-GB"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626"/>
                                        </p:tgtEl>
                                        <p:attrNameLst>
                                          <p:attrName>style.visibility</p:attrName>
                                        </p:attrNameLst>
                                      </p:cBhvr>
                                      <p:to>
                                        <p:strVal val="visible"/>
                                      </p:to>
                                    </p:set>
                                    <p:animEffect transition="in" filter="fade">
                                      <p:cBhvr>
                                        <p:cTn id="17" dur="2000"/>
                                        <p:tgtEl>
                                          <p:spTgt spid="266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P spid="5"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399032"/>
          </a:xfrm>
        </p:spPr>
        <p:txBody>
          <a:bodyPr/>
          <a:lstStyle/>
          <a:p>
            <a:r>
              <a:rPr lang="en-GB" dirty="0" smtClean="0">
                <a:latin typeface="Arial" pitchFamily="34" charset="0"/>
                <a:cs typeface="Arial" pitchFamily="34" charset="0"/>
              </a:rPr>
              <a:t>Introduction</a:t>
            </a:r>
            <a:endParaRPr lang="en-GB" dirty="0">
              <a:latin typeface="Arial" pitchFamily="34" charset="0"/>
              <a:cs typeface="Arial" pitchFamily="34" charset="0"/>
            </a:endParaRPr>
          </a:p>
        </p:txBody>
      </p:sp>
      <p:pic>
        <p:nvPicPr>
          <p:cNvPr id="15362" name="Picture 2" descr="See the source image"/>
          <p:cNvPicPr>
            <a:picLocks noChangeAspect="1" noChangeArrowheads="1"/>
          </p:cNvPicPr>
          <p:nvPr/>
        </p:nvPicPr>
        <p:blipFill>
          <a:blip r:embed="rId3" cstate="print"/>
          <a:srcRect/>
          <a:stretch>
            <a:fillRect/>
          </a:stretch>
        </p:blipFill>
        <p:spPr bwMode="auto">
          <a:xfrm>
            <a:off x="251520" y="1484784"/>
            <a:ext cx="2304256" cy="2592287"/>
          </a:xfrm>
          <a:prstGeom prst="rect">
            <a:avLst/>
          </a:prstGeom>
          <a:noFill/>
        </p:spPr>
      </p:pic>
      <p:sp>
        <p:nvSpPr>
          <p:cNvPr id="4" name="TextBox 3"/>
          <p:cNvSpPr txBox="1"/>
          <p:nvPr/>
        </p:nvSpPr>
        <p:spPr>
          <a:xfrm>
            <a:off x="251520" y="4077072"/>
            <a:ext cx="3960440" cy="523220"/>
          </a:xfrm>
          <a:prstGeom prst="rect">
            <a:avLst/>
          </a:prstGeom>
          <a:noFill/>
        </p:spPr>
        <p:txBody>
          <a:bodyPr wrap="square" rtlCol="0">
            <a:spAutoFit/>
          </a:bodyPr>
          <a:lstStyle/>
          <a:p>
            <a:r>
              <a:rPr lang="en-GB" sz="1400" dirty="0" smtClean="0">
                <a:latin typeface="Arial" pitchFamily="34" charset="0"/>
                <a:cs typeface="Arial" pitchFamily="34" charset="0"/>
              </a:rPr>
              <a:t>Available at: </a:t>
            </a:r>
            <a:r>
              <a:rPr lang="en-GB" sz="1400" dirty="0" smtClean="0">
                <a:latin typeface="Arial" pitchFamily="34" charset="0"/>
                <a:cs typeface="Arial" pitchFamily="34" charset="0"/>
                <a:hlinkClick r:id="rId4"/>
              </a:rPr>
              <a:t>CarlRogers1.jpg (410×582) (depsicologia.com)</a:t>
            </a:r>
            <a:endParaRPr lang="en-GB" sz="1400" dirty="0">
              <a:latin typeface="Arial" pitchFamily="34" charset="0"/>
              <a:cs typeface="Arial" pitchFamily="34" charset="0"/>
            </a:endParaRPr>
          </a:p>
        </p:txBody>
      </p:sp>
      <p:sp>
        <p:nvSpPr>
          <p:cNvPr id="7" name="TextBox 6"/>
          <p:cNvSpPr txBox="1"/>
          <p:nvPr/>
        </p:nvSpPr>
        <p:spPr>
          <a:xfrm>
            <a:off x="3419872" y="1340768"/>
            <a:ext cx="5472608" cy="1754326"/>
          </a:xfrm>
          <a:prstGeom prst="rect">
            <a:avLst/>
          </a:prstGeom>
          <a:noFill/>
        </p:spPr>
        <p:txBody>
          <a:bodyPr wrap="square" rtlCol="0">
            <a:spAutoFit/>
          </a:bodyPr>
          <a:lstStyle/>
          <a:p>
            <a:r>
              <a:rPr lang="en-GB" dirty="0">
                <a:latin typeface="Arial" pitchFamily="34" charset="0"/>
                <a:cs typeface="Arial" pitchFamily="34" charset="0"/>
              </a:rPr>
              <a:t>Carl Rogers (1902-1987) was an American psychologist and one of the founders of the humanistic, person-centred approach, as well as a pioneer of psychotherapy research. </a:t>
            </a:r>
            <a:endParaRPr lang="en-GB" dirty="0" smtClean="0">
              <a:latin typeface="Arial" pitchFamily="34" charset="0"/>
              <a:cs typeface="Arial" pitchFamily="34" charset="0"/>
            </a:endParaRPr>
          </a:p>
          <a:p>
            <a:endParaRPr lang="en-GB" dirty="0">
              <a:latin typeface="Arial" pitchFamily="34" charset="0"/>
              <a:cs typeface="Arial" pitchFamily="34" charset="0"/>
            </a:endParaRPr>
          </a:p>
          <a:p>
            <a:endParaRPr lang="en-GB" dirty="0">
              <a:latin typeface="Arial" pitchFamily="34" charset="0"/>
              <a:cs typeface="Arial" pitchFamily="34" charset="0"/>
            </a:endParaRPr>
          </a:p>
        </p:txBody>
      </p:sp>
      <p:sp>
        <p:nvSpPr>
          <p:cNvPr id="8" name="TextBox 7"/>
          <p:cNvSpPr txBox="1"/>
          <p:nvPr/>
        </p:nvSpPr>
        <p:spPr>
          <a:xfrm>
            <a:off x="3563888" y="3140968"/>
            <a:ext cx="5580112" cy="2585323"/>
          </a:xfrm>
          <a:prstGeom prst="rect">
            <a:avLst/>
          </a:prstGeom>
          <a:noFill/>
        </p:spPr>
        <p:txBody>
          <a:bodyPr wrap="square" rtlCol="0">
            <a:spAutoFit/>
          </a:bodyPr>
          <a:lstStyle/>
          <a:p>
            <a:r>
              <a:rPr lang="en-GB" dirty="0" smtClean="0">
                <a:latin typeface="Arial" pitchFamily="34" charset="0"/>
                <a:cs typeface="Arial" pitchFamily="34" charset="0"/>
              </a:rPr>
              <a:t>“Rogers was an American psychologist and one of the founders of the humanistic, person-centred approach. He is also considered to be a pioneer of psychotherapy research. The person-centred approach, based on Roger’s theory of self, has found wide application in multiple domains, including education, psychotherapy and counselling.”</a:t>
            </a:r>
          </a:p>
          <a:p>
            <a:r>
              <a:rPr lang="en-GB" dirty="0" err="1" smtClean="0">
                <a:latin typeface="Arial" pitchFamily="34" charset="0"/>
                <a:cs typeface="Arial" pitchFamily="34" charset="0"/>
              </a:rPr>
              <a:t>Firstdiscoverers</a:t>
            </a:r>
            <a:r>
              <a:rPr lang="en-GB" dirty="0" smtClean="0">
                <a:latin typeface="Arial" pitchFamily="34" charset="0"/>
                <a:cs typeface="Arial" pitchFamily="34" charset="0"/>
              </a:rPr>
              <a:t>, 2020.</a:t>
            </a:r>
          </a:p>
          <a:p>
            <a:endParaRPr lang="en-GB" dirty="0">
              <a:latin typeface="Arial" pitchFamily="34" charset="0"/>
              <a:cs typeface="Arial" pitchFamily="34"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20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down)">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wipe(down)">
                                      <p:cBhvr>
                                        <p:cTn id="22" dur="500"/>
                                        <p:tgtEl>
                                          <p:spTgt spid="8">
                                            <p:txEl>
                                              <p:pRg st="0" end="0"/>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Effect transition="in" filter="wipe(down)">
                                      <p:cBhvr>
                                        <p:cTn id="25" dur="500"/>
                                        <p:tgtEl>
                                          <p:spTgt spid="8">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fade">
                                      <p:cBhvr>
                                        <p:cTn id="30"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allAtOnce"/>
      <p:bldP spid="7" grpId="0" build="p"/>
      <p:bldP spid="8"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Roger’s Core conditions</a:t>
            </a:r>
            <a:endParaRPr lang="en-GB" dirty="0">
              <a:latin typeface="Arial" pitchFamily="34" charset="0"/>
              <a:cs typeface="Arial" pitchFamily="34" charset="0"/>
            </a:endParaRPr>
          </a:p>
        </p:txBody>
      </p:sp>
      <p:sp>
        <p:nvSpPr>
          <p:cNvPr id="4" name="TextBox 3"/>
          <p:cNvSpPr txBox="1"/>
          <p:nvPr/>
        </p:nvSpPr>
        <p:spPr>
          <a:xfrm>
            <a:off x="395536" y="1340768"/>
            <a:ext cx="5472608" cy="3139321"/>
          </a:xfrm>
          <a:prstGeom prst="rect">
            <a:avLst/>
          </a:prstGeom>
          <a:noFill/>
        </p:spPr>
        <p:txBody>
          <a:bodyPr wrap="square" rtlCol="0">
            <a:spAutoFit/>
          </a:bodyPr>
          <a:lstStyle/>
          <a:p>
            <a:r>
              <a:rPr lang="en-GB" dirty="0" smtClean="0">
                <a:latin typeface="Arial" pitchFamily="34" charset="0"/>
                <a:cs typeface="Arial" pitchFamily="34" charset="0"/>
              </a:rPr>
              <a:t>These are the three core </a:t>
            </a:r>
            <a:r>
              <a:rPr lang="en-GB" dirty="0">
                <a:latin typeface="Arial" pitchFamily="34" charset="0"/>
                <a:cs typeface="Arial" pitchFamily="34" charset="0"/>
              </a:rPr>
              <a:t>conditions </a:t>
            </a:r>
            <a:r>
              <a:rPr lang="en-GB" dirty="0" smtClean="0">
                <a:latin typeface="Arial" pitchFamily="34" charset="0"/>
                <a:cs typeface="Arial" pitchFamily="34" charset="0"/>
              </a:rPr>
              <a:t>identified </a:t>
            </a:r>
            <a:r>
              <a:rPr lang="en-GB" dirty="0">
                <a:latin typeface="Arial" pitchFamily="34" charset="0"/>
                <a:cs typeface="Arial" pitchFamily="34" charset="0"/>
              </a:rPr>
              <a:t>by Carl </a:t>
            </a:r>
            <a:r>
              <a:rPr lang="en-GB" dirty="0" smtClean="0">
                <a:latin typeface="Arial" pitchFamily="34" charset="0"/>
                <a:cs typeface="Arial" pitchFamily="34" charset="0"/>
              </a:rPr>
              <a:t>Rogers;</a:t>
            </a:r>
          </a:p>
          <a:p>
            <a:pPr>
              <a:buFont typeface="Arial" pitchFamily="34" charset="0"/>
              <a:buChar char="•"/>
            </a:pPr>
            <a:endParaRPr lang="en-GB" dirty="0" smtClean="0">
              <a:latin typeface="Arial" pitchFamily="34" charset="0"/>
              <a:cs typeface="Arial" pitchFamily="34" charset="0"/>
            </a:endParaRPr>
          </a:p>
          <a:p>
            <a:pPr>
              <a:buFont typeface="Arial" pitchFamily="34" charset="0"/>
              <a:buChar char="•"/>
            </a:pPr>
            <a:r>
              <a:rPr lang="en-GB" dirty="0" smtClean="0">
                <a:latin typeface="Arial" pitchFamily="34" charset="0"/>
                <a:cs typeface="Arial" pitchFamily="34" charset="0"/>
              </a:rPr>
              <a:t> Empathy</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Congruence</a:t>
            </a:r>
          </a:p>
          <a:p>
            <a:pPr>
              <a:buFont typeface="Arial" pitchFamily="34" charset="0"/>
              <a:buChar char="•"/>
            </a:pPr>
            <a:r>
              <a:rPr lang="en-GB" dirty="0" smtClean="0">
                <a:latin typeface="Arial" pitchFamily="34" charset="0"/>
                <a:cs typeface="Arial" pitchFamily="34" charset="0"/>
              </a:rPr>
              <a:t> Unconditional Positive Regard (UPR)</a:t>
            </a:r>
          </a:p>
          <a:p>
            <a:r>
              <a:rPr lang="en-GB" dirty="0" err="1" smtClean="0">
                <a:latin typeface="Arial" pitchFamily="34" charset="0"/>
                <a:cs typeface="Arial" pitchFamily="34" charset="0"/>
              </a:rPr>
              <a:t>Puskar</a:t>
            </a:r>
            <a:r>
              <a:rPr lang="en-GB" dirty="0" smtClean="0">
                <a:latin typeface="Arial" pitchFamily="34" charset="0"/>
                <a:cs typeface="Arial" pitchFamily="34" charset="0"/>
              </a:rPr>
              <a:t>, 2020.</a:t>
            </a:r>
          </a:p>
          <a:p>
            <a:pPr>
              <a:buFont typeface="Arial" pitchFamily="34" charset="0"/>
              <a:buChar char="•"/>
            </a:pPr>
            <a:endParaRPr lang="en-GB" dirty="0" smtClean="0">
              <a:latin typeface="Arial" pitchFamily="34" charset="0"/>
              <a:cs typeface="Arial" pitchFamily="34" charset="0"/>
            </a:endParaRPr>
          </a:p>
          <a:p>
            <a:r>
              <a:rPr lang="en-GB" dirty="0">
                <a:latin typeface="Arial" pitchFamily="34" charset="0"/>
                <a:cs typeface="Arial" pitchFamily="34" charset="0"/>
              </a:rPr>
              <a:t>Rogers first wrote about the core conditions in 1957 in his paper "The Necessary and Sufficient Conditions of Therapeutic Personality Change".</a:t>
            </a:r>
          </a:p>
        </p:txBody>
      </p:sp>
      <p:pic>
        <p:nvPicPr>
          <p:cNvPr id="30722" name="Picture 2" descr="Carl Rogers' core conditions in counselling - empathy, congruence and unconditional positve regard"/>
          <p:cNvPicPr>
            <a:picLocks noChangeAspect="1" noChangeArrowheads="1"/>
          </p:cNvPicPr>
          <p:nvPr/>
        </p:nvPicPr>
        <p:blipFill>
          <a:blip r:embed="rId2" cstate="print"/>
          <a:srcRect/>
          <a:stretch>
            <a:fillRect/>
          </a:stretch>
        </p:blipFill>
        <p:spPr bwMode="auto">
          <a:xfrm>
            <a:off x="6588224" y="836712"/>
            <a:ext cx="2304256" cy="2337175"/>
          </a:xfrm>
          <a:prstGeom prst="rect">
            <a:avLst/>
          </a:prstGeom>
          <a:noFill/>
        </p:spPr>
      </p:pic>
      <p:sp>
        <p:nvSpPr>
          <p:cNvPr id="6" name="TextBox 5"/>
          <p:cNvSpPr txBox="1"/>
          <p:nvPr/>
        </p:nvSpPr>
        <p:spPr>
          <a:xfrm>
            <a:off x="611560" y="5517232"/>
            <a:ext cx="5256584" cy="369332"/>
          </a:xfrm>
          <a:prstGeom prst="rect">
            <a:avLst/>
          </a:prstGeom>
          <a:noFill/>
        </p:spPr>
        <p:txBody>
          <a:bodyPr wrap="square" rtlCol="0">
            <a:spAutoFit/>
          </a:bodyPr>
          <a:lstStyle/>
          <a:p>
            <a:endParaRPr lang="en-GB" dirty="0">
              <a:latin typeface="Arial" pitchFamily="34" charset="0"/>
              <a:cs typeface="Arial" pitchFamily="34" charset="0"/>
            </a:endParaRPr>
          </a:p>
        </p:txBody>
      </p:sp>
      <p:sp>
        <p:nvSpPr>
          <p:cNvPr id="7" name="TextBox 6"/>
          <p:cNvSpPr txBox="1"/>
          <p:nvPr/>
        </p:nvSpPr>
        <p:spPr>
          <a:xfrm>
            <a:off x="6660232" y="3356992"/>
            <a:ext cx="2483768" cy="646331"/>
          </a:xfrm>
          <a:prstGeom prst="rect">
            <a:avLst/>
          </a:prstGeom>
          <a:noFill/>
        </p:spPr>
        <p:txBody>
          <a:bodyPr wrap="square" rtlCol="0">
            <a:spAutoFit/>
          </a:bodyPr>
          <a:lstStyle/>
          <a:p>
            <a:r>
              <a:rPr lang="en-GB" sz="1200" dirty="0" smtClean="0">
                <a:latin typeface="Arial" pitchFamily="34" charset="0"/>
                <a:cs typeface="Arial" pitchFamily="34" charset="0"/>
                <a:hlinkClick r:id="rId3"/>
              </a:rPr>
              <a:t>Available at :Carl Rogers' Core Conditions Carl Rogers' Core Conditions Counselling Tutor</a:t>
            </a:r>
            <a:endParaRPr lang="en-GB" sz="1200" dirty="0">
              <a:latin typeface="Arial" pitchFamily="34" charset="0"/>
              <a:cs typeface="Arial" pitchFamily="34" charset="0"/>
            </a:endParaRPr>
          </a:p>
        </p:txBody>
      </p:sp>
      <p:sp>
        <p:nvSpPr>
          <p:cNvPr id="8" name="TextBox 7"/>
          <p:cNvSpPr txBox="1"/>
          <p:nvPr/>
        </p:nvSpPr>
        <p:spPr>
          <a:xfrm>
            <a:off x="827584" y="4725144"/>
            <a:ext cx="7128792" cy="1477328"/>
          </a:xfrm>
          <a:prstGeom prst="rect">
            <a:avLst/>
          </a:prstGeom>
          <a:noFill/>
        </p:spPr>
        <p:txBody>
          <a:bodyPr wrap="square" rtlCol="0">
            <a:spAutoFit/>
          </a:bodyPr>
          <a:lstStyle/>
          <a:p>
            <a:r>
              <a:rPr lang="en-GB" dirty="0" smtClean="0">
                <a:latin typeface="Arial" pitchFamily="34" charset="0"/>
                <a:cs typeface="Arial" pitchFamily="34" charset="0"/>
              </a:rPr>
              <a:t>3 hidden conditions;</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Psychological contact</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Client’s perception of the therapist</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Client incongruence </a:t>
            </a:r>
          </a:p>
          <a:p>
            <a:r>
              <a:rPr lang="en-GB" dirty="0" smtClean="0">
                <a:latin typeface="Arial" pitchFamily="34" charset="0"/>
                <a:cs typeface="Arial" pitchFamily="34" charset="0"/>
              </a:rPr>
              <a:t>Counselling tutor, 2020. </a:t>
            </a:r>
            <a:endParaRPr lang="en-GB"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22"/>
                                        </p:tgtEl>
                                        <p:attrNameLst>
                                          <p:attrName>style.visibility</p:attrName>
                                        </p:attrNameLst>
                                      </p:cBhvr>
                                      <p:to>
                                        <p:strVal val="visible"/>
                                      </p:to>
                                    </p:set>
                                    <p:anim calcmode="lin" valueType="num">
                                      <p:cBhvr additive="base">
                                        <p:cTn id="13" dur="500" fill="hold"/>
                                        <p:tgtEl>
                                          <p:spTgt spid="30722"/>
                                        </p:tgtEl>
                                        <p:attrNameLst>
                                          <p:attrName>ppt_x</p:attrName>
                                        </p:attrNameLst>
                                      </p:cBhvr>
                                      <p:tavLst>
                                        <p:tav tm="0">
                                          <p:val>
                                            <p:strVal val="#ppt_x"/>
                                          </p:val>
                                        </p:tav>
                                        <p:tav tm="100000">
                                          <p:val>
                                            <p:strVal val="#ppt_x"/>
                                          </p:val>
                                        </p:tav>
                                      </p:tavLst>
                                    </p:anim>
                                    <p:anim calcmode="lin" valueType="num">
                                      <p:cBhvr additive="base">
                                        <p:cTn id="14" dur="500" fill="hold"/>
                                        <p:tgtEl>
                                          <p:spTgt spid="307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additive="base">
                                        <p:cTn id="1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anim calcmode="lin" valueType="num">
                                      <p:cBhvr additive="base">
                                        <p:cTn id="2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2" end="2"/>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 calcmode="lin" valueType="num">
                                      <p:cBhvr additive="base">
                                        <p:cTn id="3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3" end="3"/>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
                                            <p:txEl>
                                              <p:pRg st="5" end="5"/>
                                            </p:txEl>
                                          </p:spTgt>
                                        </p:tgtEl>
                                        <p:attrNameLst>
                                          <p:attrName>style.visibility</p:attrName>
                                        </p:attrNameLst>
                                      </p:cBhvr>
                                      <p:to>
                                        <p:strVal val="visible"/>
                                      </p:to>
                                    </p:set>
                                    <p:anim calcmode="lin" valueType="num">
                                      <p:cBhvr additive="base">
                                        <p:cTn id="4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5" end="5"/>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
                                            <p:txEl>
                                              <p:pRg st="7" end="7"/>
                                            </p:txEl>
                                          </p:spTgt>
                                        </p:tgtEl>
                                        <p:attrNameLst>
                                          <p:attrName>style.visibility</p:attrName>
                                        </p:attrNameLst>
                                      </p:cBhvr>
                                      <p:to>
                                        <p:strVal val="visible"/>
                                      </p:to>
                                    </p:set>
                                    <p:anim calcmode="lin" valueType="num">
                                      <p:cBhvr additive="base">
                                        <p:cTn id="4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8">
                                            <p:txEl>
                                              <p:pRg st="0" end="0"/>
                                            </p:txEl>
                                          </p:spTgt>
                                        </p:tgtEl>
                                        <p:attrNameLst>
                                          <p:attrName>style.visibility</p:attrName>
                                        </p:attrNameLst>
                                      </p:cBhvr>
                                      <p:to>
                                        <p:strVal val="visible"/>
                                      </p:to>
                                    </p:set>
                                    <p:anim calcmode="lin" valueType="num">
                                      <p:cBhvr additive="base">
                                        <p:cTn id="5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8">
                                            <p:txEl>
                                              <p:pRg st="0" end="0"/>
                                            </p:tx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8">
                                            <p:txEl>
                                              <p:pRg st="1" end="1"/>
                                            </p:txEl>
                                          </p:spTgt>
                                        </p:tgtEl>
                                        <p:attrNameLst>
                                          <p:attrName>style.visibility</p:attrName>
                                        </p:attrNameLst>
                                      </p:cBhvr>
                                      <p:to>
                                        <p:strVal val="visible"/>
                                      </p:to>
                                    </p:set>
                                    <p:anim calcmode="lin" valueType="num">
                                      <p:cBhvr additive="base">
                                        <p:cTn id="5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8">
                                            <p:txEl>
                                              <p:pRg st="1" end="1"/>
                                            </p:txEl>
                                          </p:spTgt>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8">
                                            <p:txEl>
                                              <p:pRg st="2" end="2"/>
                                            </p:txEl>
                                          </p:spTgt>
                                        </p:tgtEl>
                                        <p:attrNameLst>
                                          <p:attrName>style.visibility</p:attrName>
                                        </p:attrNameLst>
                                      </p:cBhvr>
                                      <p:to>
                                        <p:strVal val="visible"/>
                                      </p:to>
                                    </p:set>
                                    <p:anim calcmode="lin" valueType="num">
                                      <p:cBhvr additive="base">
                                        <p:cTn id="5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8">
                                            <p:txEl>
                                              <p:pRg st="2" end="2"/>
                                            </p:txEl>
                                          </p:spTgt>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8">
                                            <p:txEl>
                                              <p:pRg st="3" end="3"/>
                                            </p:txEl>
                                          </p:spTgt>
                                        </p:tgtEl>
                                        <p:attrNameLst>
                                          <p:attrName>style.visibility</p:attrName>
                                        </p:attrNameLst>
                                      </p:cBhvr>
                                      <p:to>
                                        <p:strVal val="visible"/>
                                      </p:to>
                                    </p:set>
                                    <p:anim calcmode="lin" valueType="num">
                                      <p:cBhvr additive="base">
                                        <p:cTn id="6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8">
                                            <p:txEl>
                                              <p:pRg st="3" end="3"/>
                                            </p:txEl>
                                          </p:spTgt>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8">
                                            <p:txEl>
                                              <p:pRg st="4" end="4"/>
                                            </p:txEl>
                                          </p:spTgt>
                                        </p:tgtEl>
                                        <p:attrNameLst>
                                          <p:attrName>style.visibility</p:attrName>
                                        </p:attrNameLst>
                                      </p:cBhvr>
                                      <p:to>
                                        <p:strVal val="visible"/>
                                      </p:to>
                                    </p:set>
                                    <p:anim calcmode="lin" valueType="num">
                                      <p:cBhvr additive="base">
                                        <p:cTn id="67"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allAtOnce"/>
      <p:bldP spid="7" grpId="0" build="allAtOnce"/>
      <p:bldP spid="8"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Self Actualisation </a:t>
            </a:r>
            <a:endParaRPr lang="en-GB" dirty="0">
              <a:latin typeface="Arial" pitchFamily="34" charset="0"/>
              <a:cs typeface="Arial" pitchFamily="34" charset="0"/>
            </a:endParaRPr>
          </a:p>
        </p:txBody>
      </p:sp>
      <p:sp>
        <p:nvSpPr>
          <p:cNvPr id="3" name="TextBox 2"/>
          <p:cNvSpPr txBox="1"/>
          <p:nvPr/>
        </p:nvSpPr>
        <p:spPr>
          <a:xfrm>
            <a:off x="179512" y="1556792"/>
            <a:ext cx="5616624" cy="1477328"/>
          </a:xfrm>
          <a:prstGeom prst="rect">
            <a:avLst/>
          </a:prstGeom>
          <a:noFill/>
        </p:spPr>
        <p:txBody>
          <a:bodyPr wrap="square" rtlCol="0">
            <a:spAutoFit/>
          </a:bodyPr>
          <a:lstStyle/>
          <a:p>
            <a:r>
              <a:rPr lang="en-GB" dirty="0" smtClean="0">
                <a:latin typeface="Arial" pitchFamily="34" charset="0"/>
                <a:cs typeface="Arial" pitchFamily="34" charset="0"/>
              </a:rPr>
              <a:t>Rogers believed humans are primarily driven by the motivation to self-actualise or achieve their full potential. However, people are influenced by their environments so can only achieve self actualisation if their environment supports them. </a:t>
            </a:r>
            <a:r>
              <a:rPr lang="en-GB" dirty="0" err="1" smtClean="0">
                <a:latin typeface="Arial" pitchFamily="34" charset="0"/>
                <a:cs typeface="Arial" pitchFamily="34" charset="0"/>
              </a:rPr>
              <a:t>Vinney</a:t>
            </a:r>
            <a:r>
              <a:rPr lang="en-GB" dirty="0" smtClean="0">
                <a:latin typeface="Arial" pitchFamily="34" charset="0"/>
                <a:cs typeface="Arial" pitchFamily="34" charset="0"/>
              </a:rPr>
              <a:t>, 2019</a:t>
            </a:r>
          </a:p>
        </p:txBody>
      </p:sp>
      <p:sp>
        <p:nvSpPr>
          <p:cNvPr id="4" name="TextBox 3"/>
          <p:cNvSpPr txBox="1"/>
          <p:nvPr/>
        </p:nvSpPr>
        <p:spPr>
          <a:xfrm>
            <a:off x="323528" y="3356992"/>
            <a:ext cx="3888432" cy="2585323"/>
          </a:xfrm>
          <a:prstGeom prst="rect">
            <a:avLst/>
          </a:prstGeom>
          <a:noFill/>
        </p:spPr>
        <p:txBody>
          <a:bodyPr wrap="square" rtlCol="0">
            <a:spAutoFit/>
          </a:bodyPr>
          <a:lstStyle/>
          <a:p>
            <a:r>
              <a:rPr lang="en-GB" dirty="0" smtClean="0">
                <a:latin typeface="Arial" pitchFamily="34" charset="0"/>
                <a:cs typeface="Arial" pitchFamily="34" charset="0"/>
              </a:rPr>
              <a:t>Rogers also believed everyone </a:t>
            </a:r>
          </a:p>
          <a:p>
            <a:r>
              <a:rPr lang="en-GB" dirty="0" smtClean="0">
                <a:latin typeface="Arial" pitchFamily="34" charset="0"/>
                <a:cs typeface="Arial" pitchFamily="34" charset="0"/>
              </a:rPr>
              <a:t>possesses a natural need to </a:t>
            </a:r>
          </a:p>
          <a:p>
            <a:r>
              <a:rPr lang="en-GB" dirty="0" smtClean="0">
                <a:latin typeface="Arial" pitchFamily="34" charset="0"/>
                <a:cs typeface="Arial" pitchFamily="34" charset="0"/>
              </a:rPr>
              <a:t>grow and develop their full potential. </a:t>
            </a:r>
          </a:p>
          <a:p>
            <a:endParaRPr lang="en-GB" dirty="0" smtClean="0">
              <a:latin typeface="Arial" pitchFamily="34" charset="0"/>
              <a:cs typeface="Arial" pitchFamily="34" charset="0"/>
            </a:endParaRPr>
          </a:p>
          <a:p>
            <a:r>
              <a:rPr lang="en-GB" dirty="0" smtClean="0">
                <a:latin typeface="Arial" pitchFamily="34" charset="0"/>
                <a:cs typeface="Arial" pitchFamily="34" charset="0"/>
              </a:rPr>
              <a:t>Considered this drive to achieve </a:t>
            </a:r>
          </a:p>
          <a:p>
            <a:r>
              <a:rPr lang="en-GB" dirty="0" smtClean="0">
                <a:latin typeface="Arial" pitchFamily="34" charset="0"/>
                <a:cs typeface="Arial" pitchFamily="34" charset="0"/>
              </a:rPr>
              <a:t>self-actualisation to be one of the </a:t>
            </a:r>
          </a:p>
          <a:p>
            <a:r>
              <a:rPr lang="en-GB" dirty="0" smtClean="0">
                <a:latin typeface="Arial" pitchFamily="34" charset="0"/>
                <a:cs typeface="Arial" pitchFamily="34" charset="0"/>
              </a:rPr>
              <a:t>primary forces influencing behaviour.  </a:t>
            </a:r>
            <a:r>
              <a:rPr lang="en-GB" dirty="0" err="1" smtClean="0">
                <a:latin typeface="Arial" pitchFamily="34" charset="0"/>
                <a:cs typeface="Arial" pitchFamily="34" charset="0"/>
              </a:rPr>
              <a:t>Firstdiscoverers</a:t>
            </a:r>
            <a:r>
              <a:rPr lang="en-GB" dirty="0" smtClean="0">
                <a:latin typeface="Arial" pitchFamily="34" charset="0"/>
                <a:cs typeface="Arial" pitchFamily="34" charset="0"/>
              </a:rPr>
              <a:t>, 2020</a:t>
            </a:r>
          </a:p>
          <a:p>
            <a:endParaRPr lang="en-GB" dirty="0"/>
          </a:p>
        </p:txBody>
      </p:sp>
      <p:pic>
        <p:nvPicPr>
          <p:cNvPr id="33794" name="Picture 2" descr="See the source image"/>
          <p:cNvPicPr>
            <a:picLocks noChangeAspect="1" noChangeArrowheads="1"/>
          </p:cNvPicPr>
          <p:nvPr/>
        </p:nvPicPr>
        <p:blipFill>
          <a:blip r:embed="rId2" cstate="print"/>
          <a:srcRect/>
          <a:stretch>
            <a:fillRect/>
          </a:stretch>
        </p:blipFill>
        <p:spPr bwMode="auto">
          <a:xfrm>
            <a:off x="4283578" y="3212976"/>
            <a:ext cx="4860422" cy="2952327"/>
          </a:xfrm>
          <a:prstGeom prst="rect">
            <a:avLst/>
          </a:prstGeom>
          <a:noFill/>
        </p:spPr>
      </p:pic>
      <p:sp>
        <p:nvSpPr>
          <p:cNvPr id="6" name="TextBox 5"/>
          <p:cNvSpPr txBox="1"/>
          <p:nvPr/>
        </p:nvSpPr>
        <p:spPr>
          <a:xfrm>
            <a:off x="4499992" y="6165304"/>
            <a:ext cx="4464496" cy="523220"/>
          </a:xfrm>
          <a:prstGeom prst="rect">
            <a:avLst/>
          </a:prstGeom>
          <a:noFill/>
        </p:spPr>
        <p:txBody>
          <a:bodyPr wrap="square" rtlCol="0">
            <a:spAutoFit/>
          </a:bodyPr>
          <a:lstStyle/>
          <a:p>
            <a:r>
              <a:rPr lang="en-GB" sz="1400" dirty="0" smtClean="0">
                <a:latin typeface="Arial" pitchFamily="34" charset="0"/>
                <a:cs typeface="Arial" pitchFamily="34" charset="0"/>
              </a:rPr>
              <a:t>Available at: </a:t>
            </a:r>
            <a:r>
              <a:rPr lang="en-GB" sz="1400" dirty="0" smtClean="0">
                <a:latin typeface="Arial" pitchFamily="34" charset="0"/>
                <a:cs typeface="Arial" pitchFamily="34" charset="0"/>
                <a:hlinkClick r:id="rId3"/>
              </a:rPr>
              <a:t>Abraham Maslow and Becoming a Self-Actualized Person - Living Meanings</a:t>
            </a:r>
            <a:endParaRPr lang="en-GB" sz="1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33794"/>
                                        </p:tgtEl>
                                        <p:attrNameLst>
                                          <p:attrName>style.visibility</p:attrName>
                                        </p:attrNameLst>
                                      </p:cBhvr>
                                      <p:to>
                                        <p:strVal val="visible"/>
                                      </p:to>
                                    </p:set>
                                    <p:animEffect transition="in" filter="diamond(in)">
                                      <p:cBhvr>
                                        <p:cTn id="22" dur="2000"/>
                                        <p:tgtEl>
                                          <p:spTgt spid="33794"/>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amond(in)">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The fully-functioning person</a:t>
            </a:r>
            <a:br>
              <a:rPr lang="en-GB" dirty="0" smtClean="0">
                <a:latin typeface="Arial" pitchFamily="34" charset="0"/>
                <a:cs typeface="Arial" pitchFamily="34" charset="0"/>
              </a:rPr>
            </a:br>
            <a:endParaRPr lang="en-GB" dirty="0">
              <a:latin typeface="Arial" pitchFamily="34" charset="0"/>
              <a:cs typeface="Arial" pitchFamily="34" charset="0"/>
            </a:endParaRPr>
          </a:p>
        </p:txBody>
      </p:sp>
      <p:sp>
        <p:nvSpPr>
          <p:cNvPr id="3" name="TextBox 2"/>
          <p:cNvSpPr txBox="1"/>
          <p:nvPr/>
        </p:nvSpPr>
        <p:spPr>
          <a:xfrm>
            <a:off x="251520" y="1196752"/>
            <a:ext cx="4680520" cy="2862322"/>
          </a:xfrm>
          <a:prstGeom prst="rect">
            <a:avLst/>
          </a:prstGeom>
          <a:noFill/>
        </p:spPr>
        <p:txBody>
          <a:bodyPr wrap="square" rtlCol="0">
            <a:spAutoFit/>
          </a:bodyPr>
          <a:lstStyle/>
          <a:p>
            <a:r>
              <a:rPr lang="en-GB" dirty="0" smtClean="0">
                <a:latin typeface="Arial" pitchFamily="34" charset="0"/>
                <a:cs typeface="Arial" pitchFamily="34" charset="0"/>
              </a:rPr>
              <a:t>Rogers called a person who had achieved self-actualisation a fully-functioning person which is;</a:t>
            </a:r>
          </a:p>
          <a:p>
            <a:endParaRPr lang="en-GB" dirty="0">
              <a:latin typeface="Arial" pitchFamily="34" charset="0"/>
              <a:cs typeface="Arial" pitchFamily="34" charset="0"/>
            </a:endParaRPr>
          </a:p>
          <a:p>
            <a:pPr>
              <a:buFont typeface="Arial" pitchFamily="34" charset="0"/>
              <a:buChar char="•"/>
            </a:pPr>
            <a:r>
              <a:rPr lang="en-GB" dirty="0" smtClean="0">
                <a:latin typeface="Arial" pitchFamily="34" charset="0"/>
                <a:cs typeface="Arial" pitchFamily="34" charset="0"/>
              </a:rPr>
              <a:t> Person who is fully congruent</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Living in the moment</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As </a:t>
            </a:r>
            <a:r>
              <a:rPr lang="en-GB" dirty="0">
                <a:latin typeface="Arial" pitchFamily="34" charset="0"/>
                <a:cs typeface="Arial" pitchFamily="34" charset="0"/>
              </a:rPr>
              <a:t>with other components of his theory, unconditional positive regard plays a key role in the development of full functionality</a:t>
            </a:r>
            <a:endParaRPr lang="en-GB" dirty="0" smtClean="0">
              <a:latin typeface="Arial" pitchFamily="34" charset="0"/>
              <a:cs typeface="Arial" pitchFamily="34" charset="0"/>
            </a:endParaRPr>
          </a:p>
          <a:p>
            <a:endParaRPr lang="en-GB" dirty="0">
              <a:latin typeface="Arial" pitchFamily="34" charset="0"/>
              <a:cs typeface="Arial" pitchFamily="34" charset="0"/>
            </a:endParaRPr>
          </a:p>
        </p:txBody>
      </p:sp>
      <p:sp>
        <p:nvSpPr>
          <p:cNvPr id="4" name="TextBox 3"/>
          <p:cNvSpPr txBox="1"/>
          <p:nvPr/>
        </p:nvSpPr>
        <p:spPr>
          <a:xfrm>
            <a:off x="179512" y="4221088"/>
            <a:ext cx="8784976" cy="923330"/>
          </a:xfrm>
          <a:prstGeom prst="rect">
            <a:avLst/>
          </a:prstGeom>
          <a:noFill/>
        </p:spPr>
        <p:txBody>
          <a:bodyPr wrap="square" rtlCol="0">
            <a:spAutoFit/>
          </a:bodyPr>
          <a:lstStyle/>
          <a:p>
            <a:r>
              <a:rPr lang="en-GB" dirty="0" err="1" smtClean="0">
                <a:latin typeface="Arial" pitchFamily="34" charset="0"/>
                <a:cs typeface="Arial" pitchFamily="34" charset="0"/>
              </a:rPr>
              <a:t>Firstdiscoverers</a:t>
            </a:r>
            <a:r>
              <a:rPr lang="en-GB" dirty="0" smtClean="0">
                <a:latin typeface="Arial" pitchFamily="34" charset="0"/>
                <a:cs typeface="Arial" pitchFamily="34" charset="0"/>
              </a:rPr>
              <a:t>, 2020 says: “Individuals who receive loving, non- judgmental support have the best chance of developing self-esteem and confidence required to live to their full potential. </a:t>
            </a:r>
            <a:endParaRPr lang="en-GB" dirty="0">
              <a:latin typeface="Arial" pitchFamily="34" charset="0"/>
              <a:cs typeface="Arial" pitchFamily="34" charset="0"/>
            </a:endParaRPr>
          </a:p>
        </p:txBody>
      </p:sp>
      <p:pic>
        <p:nvPicPr>
          <p:cNvPr id="29698" name="Picture 2" descr="https://image.slideserve.com/378208/the-fully-functioning-person-for-rogers-n.jpg"/>
          <p:cNvPicPr>
            <a:picLocks noChangeAspect="1" noChangeArrowheads="1"/>
          </p:cNvPicPr>
          <p:nvPr/>
        </p:nvPicPr>
        <p:blipFill>
          <a:blip r:embed="rId2" cstate="print"/>
          <a:srcRect/>
          <a:stretch>
            <a:fillRect/>
          </a:stretch>
        </p:blipFill>
        <p:spPr bwMode="auto">
          <a:xfrm>
            <a:off x="4860032" y="1124744"/>
            <a:ext cx="3617639" cy="2713230"/>
          </a:xfrm>
          <a:prstGeom prst="rect">
            <a:avLst/>
          </a:prstGeom>
          <a:noFill/>
        </p:spPr>
      </p:pic>
      <p:sp>
        <p:nvSpPr>
          <p:cNvPr id="6" name="TextBox 5"/>
          <p:cNvSpPr txBox="1"/>
          <p:nvPr/>
        </p:nvSpPr>
        <p:spPr>
          <a:xfrm>
            <a:off x="827584" y="5157192"/>
            <a:ext cx="7056784" cy="1200329"/>
          </a:xfrm>
          <a:prstGeom prst="rect">
            <a:avLst/>
          </a:prstGeom>
          <a:noFill/>
        </p:spPr>
        <p:txBody>
          <a:bodyPr wrap="square" rtlCol="0">
            <a:spAutoFit/>
          </a:bodyPr>
          <a:lstStyle/>
          <a:p>
            <a:r>
              <a:rPr lang="en-GB" dirty="0">
                <a:latin typeface="Arial" pitchFamily="34" charset="0"/>
                <a:cs typeface="Arial" pitchFamily="34" charset="0"/>
              </a:rPr>
              <a:t>I</a:t>
            </a:r>
            <a:r>
              <a:rPr lang="en-GB" dirty="0" smtClean="0">
                <a:latin typeface="Arial" pitchFamily="34" charset="0"/>
                <a:cs typeface="Arial" pitchFamily="34" charset="0"/>
              </a:rPr>
              <a:t>mportant for children to have this type of support in school to enable them to thrive and achieve their full potential. Teaching assistants must make a conscious effort to not be critical of pupil’s thoughts or actions to be able to do their job effectively.  </a:t>
            </a:r>
            <a:endParaRPr lang="en-GB" dirty="0">
              <a:latin typeface="Arial" pitchFamily="34" charset="0"/>
              <a:cs typeface="Arial" pitchFamily="34" charset="0"/>
            </a:endParaRPr>
          </a:p>
        </p:txBody>
      </p:sp>
      <p:sp>
        <p:nvSpPr>
          <p:cNvPr id="7" name="TextBox 6"/>
          <p:cNvSpPr txBox="1"/>
          <p:nvPr/>
        </p:nvSpPr>
        <p:spPr>
          <a:xfrm>
            <a:off x="4788024" y="3861048"/>
            <a:ext cx="4032448" cy="430887"/>
          </a:xfrm>
          <a:prstGeom prst="rect">
            <a:avLst/>
          </a:prstGeom>
          <a:noFill/>
        </p:spPr>
        <p:txBody>
          <a:bodyPr wrap="square" rtlCol="0">
            <a:spAutoFit/>
          </a:bodyPr>
          <a:lstStyle/>
          <a:p>
            <a:r>
              <a:rPr lang="en-GB" sz="1100" dirty="0" smtClean="0">
                <a:latin typeface="Arial" pitchFamily="34" charset="0"/>
                <a:cs typeface="Arial" pitchFamily="34" charset="0"/>
                <a:hlinkClick r:id="rId3"/>
              </a:rPr>
              <a:t>PPT - Humanistic Psychology PowerPoint Presentation, free download - ID:378208 (slideserve.com)</a:t>
            </a:r>
            <a:endParaRPr lang="en-GB" sz="1100" dirty="0">
              <a:latin typeface="Arial" pitchFamily="34" charset="0"/>
              <a:cs typeface="Arial" pitchFamily="34" charset="0"/>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20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20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fade">
                                      <p:cBhvr>
                                        <p:cTn id="26" dur="2000"/>
                                        <p:tgtEl>
                                          <p:spTgt spid="4">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P spid="4" grpId="0" build="allAtOnce"/>
      <p:bldP spid="6"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Unconditional Positive Regard</a:t>
            </a:r>
            <a:endParaRPr lang="en-GB" dirty="0">
              <a:latin typeface="Arial" pitchFamily="34" charset="0"/>
              <a:cs typeface="Arial" pitchFamily="34" charset="0"/>
            </a:endParaRPr>
          </a:p>
        </p:txBody>
      </p:sp>
      <p:sp>
        <p:nvSpPr>
          <p:cNvPr id="3" name="TextBox 2"/>
          <p:cNvSpPr txBox="1"/>
          <p:nvPr/>
        </p:nvSpPr>
        <p:spPr>
          <a:xfrm>
            <a:off x="-252536" y="3140968"/>
            <a:ext cx="8424936" cy="646331"/>
          </a:xfrm>
          <a:prstGeom prst="rect">
            <a:avLst/>
          </a:prstGeom>
          <a:noFill/>
        </p:spPr>
        <p:txBody>
          <a:bodyPr wrap="square" rtlCol="0">
            <a:spAutoFit/>
          </a:bodyPr>
          <a:lstStyle/>
          <a:p>
            <a:pPr fontAlgn="base"/>
            <a:endParaRPr lang="en-GB" dirty="0">
              <a:latin typeface="Arial" pitchFamily="34" charset="0"/>
              <a:cs typeface="Arial" pitchFamily="34" charset="0"/>
            </a:endParaRPr>
          </a:p>
          <a:p>
            <a:pPr fontAlgn="base"/>
            <a:endParaRPr lang="en-GB" dirty="0">
              <a:latin typeface="Arial" pitchFamily="34" charset="0"/>
              <a:cs typeface="Arial" pitchFamily="34" charset="0"/>
            </a:endParaRPr>
          </a:p>
        </p:txBody>
      </p:sp>
      <p:sp>
        <p:nvSpPr>
          <p:cNvPr id="4" name="TextBox 3"/>
          <p:cNvSpPr txBox="1"/>
          <p:nvPr/>
        </p:nvSpPr>
        <p:spPr>
          <a:xfrm>
            <a:off x="683568" y="1700808"/>
            <a:ext cx="6840760" cy="1754326"/>
          </a:xfrm>
          <a:prstGeom prst="rect">
            <a:avLst/>
          </a:prstGeom>
          <a:noFill/>
        </p:spPr>
        <p:txBody>
          <a:bodyPr wrap="square" rtlCol="0">
            <a:spAutoFit/>
          </a:bodyPr>
          <a:lstStyle/>
          <a:p>
            <a:r>
              <a:rPr lang="en-GB" dirty="0" smtClean="0">
                <a:latin typeface="Arial" pitchFamily="34" charset="0"/>
                <a:cs typeface="Arial" pitchFamily="34" charset="0"/>
              </a:rPr>
              <a:t>Unconditional Positive Regard is a term Rogers used to describe a technique used in his client </a:t>
            </a:r>
            <a:r>
              <a:rPr lang="en-GB" dirty="0" err="1" smtClean="0">
                <a:latin typeface="Arial" pitchFamily="34" charset="0"/>
                <a:cs typeface="Arial" pitchFamily="34" charset="0"/>
              </a:rPr>
              <a:t>centered</a:t>
            </a:r>
            <a:r>
              <a:rPr lang="en-GB" dirty="0" smtClean="0">
                <a:latin typeface="Arial" pitchFamily="34" charset="0"/>
                <a:cs typeface="Arial" pitchFamily="34" charset="0"/>
              </a:rPr>
              <a:t> therapy. </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It shows complete support and acceptance of a person no matter what the person says or does</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The therapist supports the client regardless of if they are expressing good or bad behaviours or emotions. Cherry, 2020. </a:t>
            </a:r>
          </a:p>
        </p:txBody>
      </p:sp>
      <p:sp>
        <p:nvSpPr>
          <p:cNvPr id="5" name="TextBox 4"/>
          <p:cNvSpPr txBox="1"/>
          <p:nvPr/>
        </p:nvSpPr>
        <p:spPr>
          <a:xfrm>
            <a:off x="611560" y="4005064"/>
            <a:ext cx="7380312" cy="1477328"/>
          </a:xfrm>
          <a:prstGeom prst="rect">
            <a:avLst/>
          </a:prstGeom>
          <a:noFill/>
        </p:spPr>
        <p:txBody>
          <a:bodyPr wrap="square" rtlCol="0">
            <a:spAutoFit/>
          </a:bodyPr>
          <a:lstStyle/>
          <a:p>
            <a:pPr fontAlgn="base"/>
            <a:r>
              <a:rPr lang="en-GB" dirty="0" smtClean="0">
                <a:latin typeface="Arial" pitchFamily="34" charset="0"/>
                <a:cs typeface="Arial" pitchFamily="34" charset="0"/>
              </a:rPr>
              <a:t>Cherry, 2020 says</a:t>
            </a:r>
          </a:p>
          <a:p>
            <a:pPr fontAlgn="base"/>
            <a:r>
              <a:rPr lang="en-GB" dirty="0" smtClean="0">
                <a:latin typeface="Arial" pitchFamily="34" charset="0"/>
                <a:cs typeface="Arial" pitchFamily="34" charset="0"/>
              </a:rPr>
              <a:t>“Rogers </a:t>
            </a:r>
            <a:r>
              <a:rPr lang="en-GB" dirty="0">
                <a:latin typeface="Arial" pitchFamily="34" charset="0"/>
                <a:cs typeface="Arial" pitchFamily="34" charset="0"/>
              </a:rPr>
              <a:t>believed that it was essential for therapists to show unconditional positive regard to their clients. He also suggested that individuals who don't have this type of acceptance from people in their life can eventually come to hold negative beliefs about themselves</a:t>
            </a:r>
            <a:r>
              <a:rPr lang="en-GB" dirty="0" smtClean="0">
                <a:latin typeface="Arial" pitchFamily="34" charset="0"/>
                <a:cs typeface="Arial" pitchFamily="34" charset="0"/>
              </a:rPr>
              <a:t>.”</a:t>
            </a:r>
            <a:endParaRPr lang="en-GB" dirty="0">
              <a:latin typeface="Arial" pitchFamily="34" charset="0"/>
              <a:cs typeface="Arial" pitchFamily="34"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wipe(down)">
                                      <p:cBhvr>
                                        <p:cTn id="15" dur="500"/>
                                        <p:tgtEl>
                                          <p:spTgt spid="4">
                                            <p:txEl>
                                              <p:pRg st="1" end="1"/>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wipe(down)">
                                      <p:cBhvr>
                                        <p:cTn id="18" dur="500"/>
                                        <p:tgtEl>
                                          <p:spTgt spid="4">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animEffect transition="in" filter="wipe(down)">
                                      <p:cBhvr>
                                        <p:cTn id="23" dur="500"/>
                                        <p:tgtEl>
                                          <p:spTgt spid="5">
                                            <p:txEl>
                                              <p:pRg st="0" end="0"/>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animEffect transition="in" filter="wipe(down)">
                                      <p:cBhvr>
                                        <p:cTn id="26"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allAtOnce"/>
      <p:bldP spid="5"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Reflection</a:t>
            </a:r>
            <a:endParaRPr lang="en-GB" dirty="0">
              <a:latin typeface="Arial" pitchFamily="34" charset="0"/>
              <a:cs typeface="Arial" pitchFamily="34" charset="0"/>
            </a:endParaRPr>
          </a:p>
        </p:txBody>
      </p:sp>
      <p:sp>
        <p:nvSpPr>
          <p:cNvPr id="3" name="TextBox 2"/>
          <p:cNvSpPr txBox="1"/>
          <p:nvPr/>
        </p:nvSpPr>
        <p:spPr>
          <a:xfrm>
            <a:off x="0" y="1916832"/>
            <a:ext cx="3528392" cy="2308324"/>
          </a:xfrm>
          <a:prstGeom prst="rect">
            <a:avLst/>
          </a:prstGeom>
          <a:noFill/>
        </p:spPr>
        <p:txBody>
          <a:bodyPr wrap="square" rtlCol="0">
            <a:spAutoFit/>
          </a:bodyPr>
          <a:lstStyle/>
          <a:p>
            <a:r>
              <a:rPr lang="en-GB" dirty="0" smtClean="0">
                <a:latin typeface="Arial" pitchFamily="34" charset="0"/>
                <a:cs typeface="Arial" pitchFamily="34" charset="0"/>
              </a:rPr>
              <a:t>Rogers used reflection </a:t>
            </a:r>
          </a:p>
          <a:p>
            <a:r>
              <a:rPr lang="en-GB" dirty="0" smtClean="0">
                <a:latin typeface="Arial" pitchFamily="34" charset="0"/>
                <a:cs typeface="Arial" pitchFamily="34" charset="0"/>
              </a:rPr>
              <a:t>in therapy;</a:t>
            </a:r>
          </a:p>
          <a:p>
            <a:endParaRPr lang="en-GB" dirty="0">
              <a:latin typeface="Arial" pitchFamily="34" charset="0"/>
              <a:cs typeface="Arial" pitchFamily="34" charset="0"/>
            </a:endParaRPr>
          </a:p>
          <a:p>
            <a:r>
              <a:rPr lang="en-GB" dirty="0" smtClean="0">
                <a:latin typeface="Arial" pitchFamily="34" charset="0"/>
                <a:cs typeface="Arial" pitchFamily="34" charset="0"/>
              </a:rPr>
              <a:t>Mirroring of emotional </a:t>
            </a:r>
          </a:p>
          <a:p>
            <a:r>
              <a:rPr lang="en-GB" dirty="0" smtClean="0">
                <a:latin typeface="Arial" pitchFamily="34" charset="0"/>
                <a:cs typeface="Arial" pitchFamily="34" charset="0"/>
              </a:rPr>
              <a:t>communication means </a:t>
            </a:r>
          </a:p>
          <a:p>
            <a:r>
              <a:rPr lang="en-GB" dirty="0" smtClean="0">
                <a:latin typeface="Arial" pitchFamily="34" charset="0"/>
                <a:cs typeface="Arial" pitchFamily="34" charset="0"/>
              </a:rPr>
              <a:t>the client understands the </a:t>
            </a:r>
          </a:p>
          <a:p>
            <a:r>
              <a:rPr lang="en-GB" dirty="0" smtClean="0">
                <a:latin typeface="Arial" pitchFamily="34" charset="0"/>
                <a:cs typeface="Arial" pitchFamily="34" charset="0"/>
              </a:rPr>
              <a:t>therapist is listening and </a:t>
            </a:r>
          </a:p>
          <a:p>
            <a:r>
              <a:rPr lang="en-GB" dirty="0" smtClean="0">
                <a:latin typeface="Arial" pitchFamily="34" charset="0"/>
                <a:cs typeface="Arial" pitchFamily="34" charset="0"/>
              </a:rPr>
              <a:t>cares enough to understand   </a:t>
            </a:r>
            <a:endParaRPr lang="en-GB" dirty="0">
              <a:latin typeface="Arial" pitchFamily="34" charset="0"/>
              <a:cs typeface="Arial" pitchFamily="34" charset="0"/>
            </a:endParaRPr>
          </a:p>
        </p:txBody>
      </p:sp>
      <p:sp>
        <p:nvSpPr>
          <p:cNvPr id="5" name="TextBox 4"/>
          <p:cNvSpPr txBox="1"/>
          <p:nvPr/>
        </p:nvSpPr>
        <p:spPr>
          <a:xfrm>
            <a:off x="179512" y="4797152"/>
            <a:ext cx="4176464" cy="1754326"/>
          </a:xfrm>
          <a:prstGeom prst="rect">
            <a:avLst/>
          </a:prstGeom>
          <a:noFill/>
        </p:spPr>
        <p:txBody>
          <a:bodyPr wrap="square" rtlCol="0">
            <a:spAutoFit/>
          </a:bodyPr>
          <a:lstStyle/>
          <a:p>
            <a:r>
              <a:rPr lang="en-GB" dirty="0" smtClean="0">
                <a:latin typeface="Arial" pitchFamily="34" charset="0"/>
                <a:cs typeface="Arial" pitchFamily="34" charset="0"/>
              </a:rPr>
              <a:t>This theory can be used in education;</a:t>
            </a:r>
          </a:p>
          <a:p>
            <a:pPr>
              <a:buFont typeface="Arial" pitchFamily="34" charset="0"/>
              <a:buChar char="•"/>
            </a:pPr>
            <a:r>
              <a:rPr lang="en-GB" dirty="0" smtClean="0">
                <a:latin typeface="Arial" pitchFamily="34" charset="0"/>
                <a:cs typeface="Arial" pitchFamily="34" charset="0"/>
              </a:rPr>
              <a:t> Children learn by doing as well as reflection </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Encourages personal growth and change  </a:t>
            </a:r>
          </a:p>
          <a:p>
            <a:endParaRPr lang="en-GB" dirty="0">
              <a:latin typeface="Arial" pitchFamily="34" charset="0"/>
              <a:cs typeface="Arial" pitchFamily="34" charset="0"/>
            </a:endParaRPr>
          </a:p>
        </p:txBody>
      </p:sp>
      <p:pic>
        <p:nvPicPr>
          <p:cNvPr id="31746" name="Picture 2" descr="https://www.learngeek.co/wp-content/uploads/2018/05/IMAGE-Reflection_quote.jpg"/>
          <p:cNvPicPr>
            <a:picLocks noChangeAspect="1" noChangeArrowheads="1"/>
          </p:cNvPicPr>
          <p:nvPr/>
        </p:nvPicPr>
        <p:blipFill>
          <a:blip r:embed="rId2" cstate="print"/>
          <a:srcRect/>
          <a:stretch>
            <a:fillRect/>
          </a:stretch>
        </p:blipFill>
        <p:spPr bwMode="auto">
          <a:xfrm>
            <a:off x="3131840" y="1484784"/>
            <a:ext cx="6012160" cy="2895087"/>
          </a:xfrm>
          <a:prstGeom prst="rect">
            <a:avLst/>
          </a:prstGeom>
          <a:noFill/>
        </p:spPr>
      </p:pic>
      <p:sp>
        <p:nvSpPr>
          <p:cNvPr id="8" name="TextBox 7"/>
          <p:cNvSpPr txBox="1"/>
          <p:nvPr/>
        </p:nvSpPr>
        <p:spPr>
          <a:xfrm>
            <a:off x="4860032" y="4437112"/>
            <a:ext cx="3168352" cy="523220"/>
          </a:xfrm>
          <a:prstGeom prst="rect">
            <a:avLst/>
          </a:prstGeom>
          <a:noFill/>
        </p:spPr>
        <p:txBody>
          <a:bodyPr wrap="square" rtlCol="0">
            <a:spAutoFit/>
          </a:bodyPr>
          <a:lstStyle/>
          <a:p>
            <a:r>
              <a:rPr lang="en-GB" sz="1400" dirty="0" smtClean="0">
                <a:latin typeface="Arial" pitchFamily="34" charset="0"/>
                <a:cs typeface="Arial" pitchFamily="34" charset="0"/>
              </a:rPr>
              <a:t>Available at: </a:t>
            </a:r>
            <a:r>
              <a:rPr lang="en-GB" sz="1400" dirty="0" smtClean="0">
                <a:latin typeface="Arial" pitchFamily="34" charset="0"/>
                <a:cs typeface="Arial" pitchFamily="34" charset="0"/>
                <a:hlinkClick r:id="rId3"/>
              </a:rPr>
              <a:t>4 tactics for promoting reflection at work | </a:t>
            </a:r>
            <a:r>
              <a:rPr lang="en-GB" sz="1400" dirty="0" err="1" smtClean="0">
                <a:latin typeface="Arial" pitchFamily="34" charset="0"/>
                <a:cs typeface="Arial" pitchFamily="34" charset="0"/>
                <a:hlinkClick r:id="rId3"/>
              </a:rPr>
              <a:t>LearnGeek</a:t>
            </a:r>
            <a:endParaRPr lang="en-GB" sz="1400" dirty="0">
              <a:latin typeface="Arial" pitchFamily="34" charset="0"/>
              <a:cs typeface="Arial" pitchFamily="34" charset="0"/>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anim calcmode="lin" valueType="num">
                                      <p:cBhvr additive="base">
                                        <p:cTn id="4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
                                            <p:txEl>
                                              <p:pRg st="1" end="1"/>
                                            </p:txEl>
                                          </p:spTgt>
                                        </p:tgtEl>
                                        <p:attrNameLst>
                                          <p:attrName>style.visibility</p:attrName>
                                        </p:attrNameLst>
                                      </p:cBhvr>
                                      <p:to>
                                        <p:strVal val="visible"/>
                                      </p:to>
                                    </p:set>
                                    <p:anim calcmode="lin" valueType="num">
                                      <p:cBhvr additive="base">
                                        <p:cTn id="4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
                                            <p:txEl>
                                              <p:pRg st="2" end="2"/>
                                            </p:txEl>
                                          </p:spTgt>
                                        </p:tgtEl>
                                        <p:attrNameLst>
                                          <p:attrName>style.visibility</p:attrName>
                                        </p:attrNameLst>
                                      </p:cBhvr>
                                      <p:to>
                                        <p:strVal val="visible"/>
                                      </p:to>
                                    </p:set>
                                    <p:anim calcmode="lin" valueType="num">
                                      <p:cBhvr additive="base">
                                        <p:cTn id="5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1746"/>
                                        </p:tgtEl>
                                        <p:attrNameLst>
                                          <p:attrName>style.visibility</p:attrName>
                                        </p:attrNameLst>
                                      </p:cBhvr>
                                      <p:to>
                                        <p:strVal val="visible"/>
                                      </p:to>
                                    </p:set>
                                    <p:anim calcmode="lin" valueType="num">
                                      <p:cBhvr additive="base">
                                        <p:cTn id="57" dur="500" fill="hold"/>
                                        <p:tgtEl>
                                          <p:spTgt spid="31746"/>
                                        </p:tgtEl>
                                        <p:attrNameLst>
                                          <p:attrName>ppt_x</p:attrName>
                                        </p:attrNameLst>
                                      </p:cBhvr>
                                      <p:tavLst>
                                        <p:tav tm="0">
                                          <p:val>
                                            <p:strVal val="#ppt_x"/>
                                          </p:val>
                                        </p:tav>
                                        <p:tav tm="100000">
                                          <p:val>
                                            <p:strVal val="#ppt_x"/>
                                          </p:val>
                                        </p:tav>
                                      </p:tavLst>
                                    </p:anim>
                                    <p:anim calcmode="lin" valueType="num">
                                      <p:cBhvr additive="base">
                                        <p:cTn id="58" dur="500" fill="hold"/>
                                        <p:tgtEl>
                                          <p:spTgt spid="31746"/>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8">
                                            <p:txEl>
                                              <p:pRg st="0" end="0"/>
                                            </p:txEl>
                                          </p:spTgt>
                                        </p:tgtEl>
                                        <p:attrNameLst>
                                          <p:attrName>style.visibility</p:attrName>
                                        </p:attrNameLst>
                                      </p:cBhvr>
                                      <p:to>
                                        <p:strVal val="visible"/>
                                      </p:to>
                                    </p:set>
                                    <p:anim calcmode="lin" valueType="num">
                                      <p:cBhvr additive="base">
                                        <p:cTn id="6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P spid="5" grpId="0" build="allAtOnce"/>
      <p:bldP spid="8"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Empathy</a:t>
            </a:r>
            <a:endParaRPr lang="en-GB" dirty="0">
              <a:latin typeface="Arial" pitchFamily="34" charset="0"/>
              <a:cs typeface="Arial" pitchFamily="34" charset="0"/>
            </a:endParaRPr>
          </a:p>
        </p:txBody>
      </p:sp>
      <p:sp>
        <p:nvSpPr>
          <p:cNvPr id="3" name="TextBox 2"/>
          <p:cNvSpPr txBox="1"/>
          <p:nvPr/>
        </p:nvSpPr>
        <p:spPr>
          <a:xfrm>
            <a:off x="827584" y="1412776"/>
            <a:ext cx="6912768" cy="646331"/>
          </a:xfrm>
          <a:prstGeom prst="rect">
            <a:avLst/>
          </a:prstGeom>
          <a:noFill/>
        </p:spPr>
        <p:txBody>
          <a:bodyPr wrap="square" rtlCol="0">
            <a:spAutoFit/>
          </a:bodyPr>
          <a:lstStyle/>
          <a:p>
            <a:r>
              <a:rPr lang="en-GB" dirty="0" smtClean="0">
                <a:latin typeface="Arial" pitchFamily="34" charset="0"/>
                <a:cs typeface="Arial" pitchFamily="34" charset="0"/>
              </a:rPr>
              <a:t>According to Rogers being empathetic is not putting yourself in others shoes.</a:t>
            </a:r>
            <a:endParaRPr lang="en-GB" dirty="0">
              <a:latin typeface="Arial" pitchFamily="34" charset="0"/>
              <a:cs typeface="Arial" pitchFamily="34" charset="0"/>
            </a:endParaRPr>
          </a:p>
        </p:txBody>
      </p:sp>
      <p:sp>
        <p:nvSpPr>
          <p:cNvPr id="4" name="TextBox 3"/>
          <p:cNvSpPr txBox="1"/>
          <p:nvPr/>
        </p:nvSpPr>
        <p:spPr>
          <a:xfrm>
            <a:off x="827584" y="2204864"/>
            <a:ext cx="7992888" cy="646331"/>
          </a:xfrm>
          <a:prstGeom prst="rect">
            <a:avLst/>
          </a:prstGeom>
          <a:noFill/>
        </p:spPr>
        <p:txBody>
          <a:bodyPr wrap="square" rtlCol="0">
            <a:spAutoFit/>
          </a:bodyPr>
          <a:lstStyle/>
          <a:p>
            <a:r>
              <a:rPr lang="en-GB" dirty="0" smtClean="0">
                <a:latin typeface="Arial" pitchFamily="34" charset="0"/>
                <a:cs typeface="Arial" pitchFamily="34" charset="0"/>
              </a:rPr>
              <a:t>Empathy takes a lot of work as well as reflection and knowledge about how the other person experiences the world around them</a:t>
            </a:r>
            <a:endParaRPr lang="en-GB" dirty="0">
              <a:latin typeface="Arial" pitchFamily="34" charset="0"/>
              <a:cs typeface="Arial" pitchFamily="34" charset="0"/>
            </a:endParaRPr>
          </a:p>
        </p:txBody>
      </p:sp>
      <p:sp>
        <p:nvSpPr>
          <p:cNvPr id="5" name="TextBox 4"/>
          <p:cNvSpPr txBox="1"/>
          <p:nvPr/>
        </p:nvSpPr>
        <p:spPr>
          <a:xfrm>
            <a:off x="827584" y="3212976"/>
            <a:ext cx="8316416" cy="646331"/>
          </a:xfrm>
          <a:prstGeom prst="rect">
            <a:avLst/>
          </a:prstGeom>
          <a:noFill/>
        </p:spPr>
        <p:txBody>
          <a:bodyPr wrap="square" rtlCol="0">
            <a:spAutoFit/>
          </a:bodyPr>
          <a:lstStyle/>
          <a:p>
            <a:r>
              <a:rPr lang="en-GB" dirty="0" smtClean="0">
                <a:latin typeface="Arial" pitchFamily="34" charset="0"/>
                <a:cs typeface="Arial" pitchFamily="34" charset="0"/>
              </a:rPr>
              <a:t>It is not just what you would say or do in the other person’s situation but rather how you would react in that situation. Exploring your mind, 2018.</a:t>
            </a:r>
            <a:endParaRPr lang="en-GB" dirty="0">
              <a:latin typeface="Arial" pitchFamily="34" charset="0"/>
              <a:cs typeface="Arial" pitchFamily="34" charset="0"/>
            </a:endParaRPr>
          </a:p>
        </p:txBody>
      </p:sp>
      <p:pic>
        <p:nvPicPr>
          <p:cNvPr id="34818" name="Picture 2" descr="See the source image"/>
          <p:cNvPicPr>
            <a:picLocks noChangeAspect="1" noChangeArrowheads="1"/>
          </p:cNvPicPr>
          <p:nvPr/>
        </p:nvPicPr>
        <p:blipFill>
          <a:blip r:embed="rId2" cstate="print"/>
          <a:srcRect/>
          <a:stretch>
            <a:fillRect/>
          </a:stretch>
        </p:blipFill>
        <p:spPr bwMode="auto">
          <a:xfrm>
            <a:off x="395536" y="4005064"/>
            <a:ext cx="5235611" cy="2427716"/>
          </a:xfrm>
          <a:prstGeom prst="rect">
            <a:avLst/>
          </a:prstGeom>
          <a:noFill/>
        </p:spPr>
      </p:pic>
      <p:sp>
        <p:nvSpPr>
          <p:cNvPr id="7" name="TextBox 6"/>
          <p:cNvSpPr txBox="1"/>
          <p:nvPr/>
        </p:nvSpPr>
        <p:spPr>
          <a:xfrm>
            <a:off x="5796136" y="4797152"/>
            <a:ext cx="2880320" cy="954107"/>
          </a:xfrm>
          <a:prstGeom prst="rect">
            <a:avLst/>
          </a:prstGeom>
          <a:noFill/>
        </p:spPr>
        <p:txBody>
          <a:bodyPr wrap="square" rtlCol="0">
            <a:spAutoFit/>
          </a:bodyPr>
          <a:lstStyle/>
          <a:p>
            <a:r>
              <a:rPr lang="en-GB" sz="1400" dirty="0" smtClean="0">
                <a:latin typeface="Arial" pitchFamily="34" charset="0"/>
                <a:cs typeface="Arial" pitchFamily="34" charset="0"/>
              </a:rPr>
              <a:t>Available at: </a:t>
            </a:r>
            <a:r>
              <a:rPr lang="en-GB" sz="1400" dirty="0" smtClean="0">
                <a:hlinkClick r:id="rId3"/>
              </a:rPr>
              <a:t>September 2017 Student of the Month-Empathy | Horizon Elementary School (phmschools.org)</a:t>
            </a:r>
            <a:endParaRPr lang="en-GB" sz="1400" dirty="0">
              <a:latin typeface="Arial" pitchFamily="34" charset="0"/>
              <a:cs typeface="Arial" pitchFamily="34" charset="0"/>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20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20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4818"/>
                                        </p:tgtEl>
                                        <p:attrNameLst>
                                          <p:attrName>style.visibility</p:attrName>
                                        </p:attrNameLst>
                                      </p:cBhvr>
                                      <p:to>
                                        <p:strVal val="visible"/>
                                      </p:to>
                                    </p:set>
                                    <p:animEffect transition="in" filter="fade">
                                      <p:cBhvr>
                                        <p:cTn id="27" dur="2000"/>
                                        <p:tgtEl>
                                          <p:spTgt spid="3481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xEl>
                                              <p:pRg st="0" end="0"/>
                                            </p:txEl>
                                          </p:spTgt>
                                        </p:tgtEl>
                                        <p:attrNameLst>
                                          <p:attrName>style.visibility</p:attrName>
                                        </p:attrNameLst>
                                      </p:cBhvr>
                                      <p:to>
                                        <p:strVal val="visible"/>
                                      </p:to>
                                    </p:set>
                                    <p:animEffect transition="in" filter="fade">
                                      <p:cBhvr>
                                        <p:cTn id="32"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P spid="4" grpId="0" build="allAtOnce"/>
      <p:bldP spid="5" grpId="0" build="allAtOnce"/>
      <p:bldP spid="7"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Conclusion	</a:t>
            </a:r>
            <a:endParaRPr lang="en-GB" dirty="0">
              <a:latin typeface="Arial" pitchFamily="34" charset="0"/>
              <a:cs typeface="Arial" pitchFamily="34" charset="0"/>
            </a:endParaRPr>
          </a:p>
        </p:txBody>
      </p:sp>
      <p:sp>
        <p:nvSpPr>
          <p:cNvPr id="3" name="TextBox 2"/>
          <p:cNvSpPr txBox="1"/>
          <p:nvPr/>
        </p:nvSpPr>
        <p:spPr>
          <a:xfrm>
            <a:off x="827584" y="1412776"/>
            <a:ext cx="7272808" cy="2585323"/>
          </a:xfrm>
          <a:prstGeom prst="rect">
            <a:avLst/>
          </a:prstGeom>
          <a:noFill/>
        </p:spPr>
        <p:txBody>
          <a:bodyPr wrap="square" rtlCol="0">
            <a:spAutoFit/>
          </a:bodyPr>
          <a:lstStyle/>
          <a:p>
            <a:r>
              <a:rPr lang="en-GB" dirty="0" smtClean="0">
                <a:latin typeface="Arial" pitchFamily="34" charset="0"/>
                <a:cs typeface="Arial" pitchFamily="34" charset="0"/>
              </a:rPr>
              <a:t>Rogers theories </a:t>
            </a:r>
            <a:r>
              <a:rPr lang="en-GB" dirty="0">
                <a:latin typeface="Arial" pitchFamily="34" charset="0"/>
                <a:cs typeface="Arial" pitchFamily="34" charset="0"/>
              </a:rPr>
              <a:t>contribute to our understanding of the role of </a:t>
            </a:r>
            <a:r>
              <a:rPr lang="en-GB" dirty="0" smtClean="0">
                <a:latin typeface="Arial" pitchFamily="34" charset="0"/>
                <a:cs typeface="Arial" pitchFamily="34" charset="0"/>
              </a:rPr>
              <a:t>helping </a:t>
            </a:r>
            <a:r>
              <a:rPr lang="en-GB" dirty="0">
                <a:latin typeface="Arial" pitchFamily="34" charset="0"/>
                <a:cs typeface="Arial" pitchFamily="34" charset="0"/>
              </a:rPr>
              <a:t>and </a:t>
            </a:r>
            <a:r>
              <a:rPr lang="en-GB" dirty="0" smtClean="0">
                <a:latin typeface="Arial" pitchFamily="34" charset="0"/>
                <a:cs typeface="Arial" pitchFamily="34" charset="0"/>
              </a:rPr>
              <a:t>support </a:t>
            </a:r>
            <a:r>
              <a:rPr lang="en-GB" dirty="0">
                <a:latin typeface="Arial" pitchFamily="34" charset="0"/>
                <a:cs typeface="Arial" pitchFamily="34" charset="0"/>
              </a:rPr>
              <a:t>in an educational </a:t>
            </a:r>
            <a:r>
              <a:rPr lang="en-GB" dirty="0" smtClean="0">
                <a:latin typeface="Arial" pitchFamily="34" charset="0"/>
                <a:cs typeface="Arial" pitchFamily="34" charset="0"/>
              </a:rPr>
              <a:t>setting</a:t>
            </a:r>
            <a:r>
              <a:rPr lang="en-GB" dirty="0">
                <a:latin typeface="Arial" pitchFamily="34" charset="0"/>
                <a:cs typeface="Arial" pitchFamily="34" charset="0"/>
              </a:rPr>
              <a:t> </a:t>
            </a:r>
            <a:r>
              <a:rPr lang="en-GB" dirty="0" smtClean="0">
                <a:latin typeface="Arial" pitchFamily="34" charset="0"/>
                <a:cs typeface="Arial" pitchFamily="34" charset="0"/>
              </a:rPr>
              <a:t>in many ways </a:t>
            </a:r>
          </a:p>
          <a:p>
            <a:endParaRPr lang="en-GB" dirty="0">
              <a:latin typeface="Arial" pitchFamily="34" charset="0"/>
              <a:cs typeface="Arial" pitchFamily="34" charset="0"/>
            </a:endParaRPr>
          </a:p>
          <a:p>
            <a:pPr>
              <a:buFont typeface="Arial" pitchFamily="34" charset="0"/>
              <a:buChar char="•"/>
            </a:pPr>
            <a:r>
              <a:rPr lang="en-GB" dirty="0" smtClean="0">
                <a:latin typeface="Arial" pitchFamily="34" charset="0"/>
                <a:cs typeface="Arial" pitchFamily="34" charset="0"/>
              </a:rPr>
              <a:t> Remember child/</a:t>
            </a:r>
            <a:r>
              <a:rPr lang="en-GB" dirty="0" err="1" smtClean="0">
                <a:latin typeface="Arial" pitchFamily="34" charset="0"/>
                <a:cs typeface="Arial" pitchFamily="34" charset="0"/>
              </a:rPr>
              <a:t>ren</a:t>
            </a:r>
            <a:r>
              <a:rPr lang="en-GB" dirty="0" smtClean="0">
                <a:latin typeface="Arial" pitchFamily="34" charset="0"/>
                <a:cs typeface="Arial" pitchFamily="34" charset="0"/>
              </a:rPr>
              <a:t> is at the centre </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Positively encourage the children </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Awareness of what is said, can affect the child</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Each individual develops in different ways depending on their personality and environment </a:t>
            </a:r>
          </a:p>
          <a:p>
            <a:pPr>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Children are unique and should always be treated as such</a:t>
            </a:r>
            <a:endParaRPr lang="en-GB" dirty="0">
              <a:latin typeface="Arial" pitchFamily="34" charset="0"/>
              <a:cs typeface="Arial" pitchFamily="34" charset="0"/>
            </a:endParaRPr>
          </a:p>
        </p:txBody>
      </p:sp>
      <p:sp>
        <p:nvSpPr>
          <p:cNvPr id="5" name="TextBox 4"/>
          <p:cNvSpPr txBox="1"/>
          <p:nvPr/>
        </p:nvSpPr>
        <p:spPr>
          <a:xfrm>
            <a:off x="827584" y="5013176"/>
            <a:ext cx="5904656" cy="369332"/>
          </a:xfrm>
          <a:prstGeom prst="rect">
            <a:avLst/>
          </a:prstGeom>
          <a:noFill/>
        </p:spPr>
        <p:txBody>
          <a:bodyPr wrap="square" rtlCol="0">
            <a:spAutoFit/>
          </a:bodyPr>
          <a:lstStyle/>
          <a:p>
            <a:pPr algn="ctr"/>
            <a:r>
              <a:rPr lang="en-GB" dirty="0" smtClean="0">
                <a:latin typeface="Arial" pitchFamily="34" charset="0"/>
                <a:cs typeface="Arial" pitchFamily="34" charset="0"/>
              </a:rPr>
              <a:t>Thank you</a:t>
            </a:r>
            <a:endParaRPr lang="en-GB" dirty="0">
              <a:latin typeface="Arial" pitchFamily="34" charset="0"/>
              <a:cs typeface="Arial" pitchFamily="34" charset="0"/>
            </a:endParaRPr>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5">
                                            <p:txEl>
                                              <p:pRg st="0" end="0"/>
                                            </p:txEl>
                                          </p:spTgt>
                                        </p:tgtEl>
                                        <p:attrNameLst>
                                          <p:attrName>style.visibility</p:attrName>
                                        </p:attrNameLst>
                                      </p:cBhvr>
                                      <p:to>
                                        <p:strVal val="visible"/>
                                      </p:to>
                                    </p:set>
                                    <p:anim calcmode="lin" valueType="num">
                                      <p:cBhvr additive="base">
                                        <p:cTn id="3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P spid="5"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Reference List</a:t>
            </a:r>
            <a:endParaRPr lang="en-GB" dirty="0">
              <a:latin typeface="Arial" pitchFamily="34" charset="0"/>
              <a:cs typeface="Arial" pitchFamily="34" charset="0"/>
            </a:endParaRPr>
          </a:p>
        </p:txBody>
      </p:sp>
      <p:sp>
        <p:nvSpPr>
          <p:cNvPr id="3" name="TextBox 2"/>
          <p:cNvSpPr txBox="1"/>
          <p:nvPr/>
        </p:nvSpPr>
        <p:spPr>
          <a:xfrm>
            <a:off x="611560" y="1348800"/>
            <a:ext cx="7776864" cy="4616648"/>
          </a:xfrm>
          <a:prstGeom prst="rect">
            <a:avLst/>
          </a:prstGeom>
          <a:noFill/>
        </p:spPr>
        <p:txBody>
          <a:bodyPr wrap="square" rtlCol="0">
            <a:spAutoFit/>
          </a:bodyPr>
          <a:lstStyle/>
          <a:p>
            <a:r>
              <a:rPr lang="en-GB" sz="1400" dirty="0">
                <a:latin typeface="Arial" pitchFamily="34" charset="0"/>
                <a:cs typeface="Arial" pitchFamily="34" charset="0"/>
              </a:rPr>
              <a:t>Cherry, K. (2020, May 10). </a:t>
            </a:r>
            <a:r>
              <a:rPr lang="en-GB" sz="1400" i="1" dirty="0">
                <a:latin typeface="Arial" pitchFamily="34" charset="0"/>
                <a:cs typeface="Arial" pitchFamily="34" charset="0"/>
              </a:rPr>
              <a:t>Unconditional Positive Regard in Psychology</a:t>
            </a:r>
            <a:r>
              <a:rPr lang="en-GB" sz="1400" dirty="0">
                <a:latin typeface="Arial" pitchFamily="34" charset="0"/>
                <a:cs typeface="Arial" pitchFamily="34" charset="0"/>
              </a:rPr>
              <a:t>. Retrieved January 02, 2021, from Very well mind: </a:t>
            </a:r>
            <a:r>
              <a:rPr lang="en-GB" sz="1400" dirty="0">
                <a:latin typeface="Arial" pitchFamily="34" charset="0"/>
                <a:cs typeface="Arial" pitchFamily="34" charset="0"/>
                <a:hlinkClick r:id="rId2"/>
              </a:rPr>
              <a:t>http://</a:t>
            </a:r>
            <a:r>
              <a:rPr lang="en-GB" sz="1400" dirty="0" smtClean="0">
                <a:latin typeface="Arial" pitchFamily="34" charset="0"/>
                <a:cs typeface="Arial" pitchFamily="34" charset="0"/>
                <a:hlinkClick r:id="rId2"/>
              </a:rPr>
              <a:t>www.verywellmind.com</a:t>
            </a:r>
            <a:endParaRPr lang="en-GB" sz="1400" dirty="0" smtClean="0">
              <a:latin typeface="Arial" pitchFamily="34" charset="0"/>
              <a:cs typeface="Arial" pitchFamily="34" charset="0"/>
            </a:endParaRPr>
          </a:p>
          <a:p>
            <a:endParaRPr lang="en-GB" sz="1400" dirty="0">
              <a:latin typeface="Arial" pitchFamily="34" charset="0"/>
              <a:cs typeface="Arial" pitchFamily="34" charset="0"/>
            </a:endParaRPr>
          </a:p>
          <a:p>
            <a:r>
              <a:rPr lang="en-GB" sz="1400" dirty="0">
                <a:latin typeface="Arial" pitchFamily="34" charset="0"/>
                <a:cs typeface="Arial" pitchFamily="34" charset="0"/>
              </a:rPr>
              <a:t>Exploring your mind. (2018, February 04). </a:t>
            </a:r>
            <a:r>
              <a:rPr lang="en-GB" sz="1400" i="1" dirty="0">
                <a:latin typeface="Arial" pitchFamily="34" charset="0"/>
                <a:cs typeface="Arial" pitchFamily="34" charset="0"/>
              </a:rPr>
              <a:t>7 of the Best Quotes from Psychologist Carl Rogers: Empathy, Tolerance, and More</a:t>
            </a:r>
            <a:r>
              <a:rPr lang="en-GB" sz="1400" dirty="0">
                <a:latin typeface="Arial" pitchFamily="34" charset="0"/>
                <a:cs typeface="Arial" pitchFamily="34" charset="0"/>
              </a:rPr>
              <a:t>. Retrieved January 02, 2021, from Exploring your mind: </a:t>
            </a:r>
            <a:r>
              <a:rPr lang="en-GB" sz="1400" dirty="0">
                <a:latin typeface="Arial" pitchFamily="34" charset="0"/>
                <a:cs typeface="Arial" pitchFamily="34" charset="0"/>
                <a:hlinkClick r:id="rId3"/>
              </a:rPr>
              <a:t>https://exploringyourmind.com/the-7-best-phrases-from-carl-rogers</a:t>
            </a:r>
            <a:r>
              <a:rPr lang="en-GB" sz="1400" dirty="0" smtClean="0">
                <a:latin typeface="Arial" pitchFamily="34" charset="0"/>
                <a:cs typeface="Arial" pitchFamily="34" charset="0"/>
                <a:hlinkClick r:id="rId3"/>
              </a:rPr>
              <a:t>/</a:t>
            </a:r>
            <a:endParaRPr lang="en-GB" sz="1400" dirty="0" smtClean="0">
              <a:latin typeface="Arial" pitchFamily="34" charset="0"/>
              <a:cs typeface="Arial" pitchFamily="34" charset="0"/>
            </a:endParaRPr>
          </a:p>
          <a:p>
            <a:endParaRPr lang="en-GB" sz="1400" dirty="0">
              <a:latin typeface="Arial" pitchFamily="34" charset="0"/>
              <a:cs typeface="Arial" pitchFamily="34" charset="0"/>
            </a:endParaRPr>
          </a:p>
          <a:p>
            <a:r>
              <a:rPr lang="en-GB" sz="1400" dirty="0">
                <a:latin typeface="Arial" pitchFamily="34" charset="0"/>
                <a:cs typeface="Arial" pitchFamily="34" charset="0"/>
              </a:rPr>
              <a:t>First discoverers. (2020). </a:t>
            </a:r>
            <a:r>
              <a:rPr lang="en-GB" sz="1400" i="1" dirty="0">
                <a:latin typeface="Arial" pitchFamily="34" charset="0"/>
                <a:cs typeface="Arial" pitchFamily="34" charset="0"/>
              </a:rPr>
              <a:t>First discoverers</a:t>
            </a:r>
            <a:r>
              <a:rPr lang="en-GB" sz="1400" dirty="0">
                <a:latin typeface="Arial" pitchFamily="34" charset="0"/>
                <a:cs typeface="Arial" pitchFamily="34" charset="0"/>
              </a:rPr>
              <a:t>. Retrieved December 27, 2020, from Child Development Theories: Carl Rogers: </a:t>
            </a:r>
            <a:r>
              <a:rPr lang="en-GB" sz="1400" dirty="0">
                <a:latin typeface="Arial" pitchFamily="34" charset="0"/>
                <a:cs typeface="Arial" pitchFamily="34" charset="0"/>
                <a:hlinkClick r:id="rId4"/>
              </a:rPr>
              <a:t>https://www.firstdiscoverers.co.uk/child-development-theories-carl-rogers</a:t>
            </a:r>
            <a:r>
              <a:rPr lang="en-GB" sz="1400" dirty="0" smtClean="0">
                <a:latin typeface="Arial" pitchFamily="34" charset="0"/>
                <a:cs typeface="Arial" pitchFamily="34" charset="0"/>
                <a:hlinkClick r:id="rId4"/>
              </a:rPr>
              <a:t>/</a:t>
            </a:r>
            <a:endParaRPr lang="en-GB" sz="1400" dirty="0" smtClean="0">
              <a:latin typeface="Arial" pitchFamily="34" charset="0"/>
              <a:cs typeface="Arial" pitchFamily="34" charset="0"/>
            </a:endParaRPr>
          </a:p>
          <a:p>
            <a:endParaRPr lang="en-GB" sz="1400" dirty="0">
              <a:latin typeface="Arial" pitchFamily="34" charset="0"/>
              <a:cs typeface="Arial" pitchFamily="34" charset="0"/>
            </a:endParaRPr>
          </a:p>
          <a:p>
            <a:r>
              <a:rPr lang="en-GB" sz="1400" dirty="0" err="1">
                <a:latin typeface="Arial" pitchFamily="34" charset="0"/>
                <a:cs typeface="Arial" pitchFamily="34" charset="0"/>
              </a:rPr>
              <a:t>Puskar</a:t>
            </a:r>
            <a:r>
              <a:rPr lang="en-GB" sz="1400" dirty="0">
                <a:latin typeface="Arial" pitchFamily="34" charset="0"/>
                <a:cs typeface="Arial" pitchFamily="34" charset="0"/>
              </a:rPr>
              <a:t>, M. (2020, May 21). </a:t>
            </a:r>
            <a:r>
              <a:rPr lang="en-GB" sz="1400" i="1" dirty="0">
                <a:latin typeface="Arial" pitchFamily="34" charset="0"/>
                <a:cs typeface="Arial" pitchFamily="34" charset="0"/>
              </a:rPr>
              <a:t>Better help</a:t>
            </a:r>
            <a:r>
              <a:rPr lang="en-GB" sz="1400" dirty="0">
                <a:latin typeface="Arial" pitchFamily="34" charset="0"/>
                <a:cs typeface="Arial" pitchFamily="34" charset="0"/>
              </a:rPr>
              <a:t>. Retrieved December 27, 2020, from Carl Rogers’ Psychology Contributions: An Overview: </a:t>
            </a:r>
            <a:r>
              <a:rPr lang="en-GB" sz="1400" dirty="0">
                <a:latin typeface="Arial" pitchFamily="34" charset="0"/>
                <a:cs typeface="Arial" pitchFamily="34" charset="0"/>
                <a:hlinkClick r:id="rId5"/>
              </a:rPr>
              <a:t>https://www.betterhelp.com/advice/psychologists/carl-rogers-psychology-contributions-an-overview</a:t>
            </a:r>
            <a:r>
              <a:rPr lang="en-GB" sz="1400" dirty="0" smtClean="0">
                <a:latin typeface="Arial" pitchFamily="34" charset="0"/>
                <a:cs typeface="Arial" pitchFamily="34" charset="0"/>
                <a:hlinkClick r:id="rId5"/>
              </a:rPr>
              <a:t>/</a:t>
            </a:r>
            <a:endParaRPr lang="en-GB" sz="1400" dirty="0" smtClean="0">
              <a:latin typeface="Arial" pitchFamily="34" charset="0"/>
              <a:cs typeface="Arial" pitchFamily="34" charset="0"/>
            </a:endParaRPr>
          </a:p>
          <a:p>
            <a:endParaRPr lang="en-GB" sz="1400" dirty="0">
              <a:latin typeface="Arial" pitchFamily="34" charset="0"/>
              <a:cs typeface="Arial" pitchFamily="34" charset="0"/>
            </a:endParaRPr>
          </a:p>
          <a:p>
            <a:r>
              <a:rPr lang="en-GB" sz="1400" dirty="0">
                <a:latin typeface="Arial" pitchFamily="34" charset="0"/>
                <a:cs typeface="Arial" pitchFamily="34" charset="0"/>
              </a:rPr>
              <a:t>River, C. (</a:t>
            </a:r>
            <a:r>
              <a:rPr lang="en-GB" sz="1400" dirty="0" err="1">
                <a:latin typeface="Arial" pitchFamily="34" charset="0"/>
                <a:cs typeface="Arial" pitchFamily="34" charset="0"/>
              </a:rPr>
              <a:t>n.d</a:t>
            </a:r>
            <a:r>
              <a:rPr lang="en-GB" sz="1400" dirty="0">
                <a:latin typeface="Arial" pitchFamily="34" charset="0"/>
                <a:cs typeface="Arial" pitchFamily="34" charset="0"/>
              </a:rPr>
              <a:t>). </a:t>
            </a:r>
            <a:r>
              <a:rPr lang="en-GB" sz="1400" i="1" dirty="0">
                <a:latin typeface="Arial" pitchFamily="34" charset="0"/>
                <a:cs typeface="Arial" pitchFamily="34" charset="0"/>
              </a:rPr>
              <a:t>Humanistic Psychology</a:t>
            </a:r>
            <a:r>
              <a:rPr lang="en-GB" sz="1400" dirty="0">
                <a:latin typeface="Arial" pitchFamily="34" charset="0"/>
                <a:cs typeface="Arial" pitchFamily="34" charset="0"/>
              </a:rPr>
              <a:t>. Retrieved December 28, 2020, from Slide serve: </a:t>
            </a:r>
            <a:r>
              <a:rPr lang="en-GB" sz="1400" dirty="0">
                <a:latin typeface="Arial" pitchFamily="34" charset="0"/>
                <a:cs typeface="Arial" pitchFamily="34" charset="0"/>
                <a:hlinkClick r:id="rId6"/>
              </a:rPr>
              <a:t>https://</a:t>
            </a:r>
            <a:r>
              <a:rPr lang="en-GB" sz="1400" dirty="0" smtClean="0">
                <a:latin typeface="Arial" pitchFamily="34" charset="0"/>
                <a:cs typeface="Arial" pitchFamily="34" charset="0"/>
                <a:hlinkClick r:id="rId6"/>
              </a:rPr>
              <a:t>www.slideserve.com/cliff/humanistic-psychology</a:t>
            </a:r>
            <a:endParaRPr lang="en-GB" sz="1400" dirty="0" smtClean="0">
              <a:latin typeface="Arial" pitchFamily="34" charset="0"/>
              <a:cs typeface="Arial" pitchFamily="34" charset="0"/>
            </a:endParaRPr>
          </a:p>
          <a:p>
            <a:endParaRPr lang="en-GB" sz="1400" dirty="0">
              <a:latin typeface="Arial" pitchFamily="34" charset="0"/>
              <a:cs typeface="Arial" pitchFamily="34" charset="0"/>
            </a:endParaRPr>
          </a:p>
          <a:p>
            <a:r>
              <a:rPr lang="en-GB" sz="1400" dirty="0" err="1">
                <a:latin typeface="Arial" pitchFamily="34" charset="0"/>
                <a:cs typeface="Arial" pitchFamily="34" charset="0"/>
              </a:rPr>
              <a:t>Vinney</a:t>
            </a:r>
            <a:r>
              <a:rPr lang="en-GB" sz="1400" dirty="0">
                <a:latin typeface="Arial" pitchFamily="34" charset="0"/>
                <a:cs typeface="Arial" pitchFamily="34" charset="0"/>
              </a:rPr>
              <a:t>, C. (2019, May 20). </a:t>
            </a:r>
            <a:r>
              <a:rPr lang="en-GB" sz="1400" i="1" dirty="0">
                <a:latin typeface="Arial" pitchFamily="34" charset="0"/>
                <a:cs typeface="Arial" pitchFamily="34" charset="0"/>
              </a:rPr>
              <a:t>Carl Rogers: Founder of the Humanistic Approach to Psychology</a:t>
            </a:r>
            <a:r>
              <a:rPr lang="en-GB" sz="1400" dirty="0">
                <a:latin typeface="Arial" pitchFamily="34" charset="0"/>
                <a:cs typeface="Arial" pitchFamily="34" charset="0"/>
              </a:rPr>
              <a:t>. Retrieved December 28, 2020, from </a:t>
            </a:r>
            <a:r>
              <a:rPr lang="en-GB" sz="1400" dirty="0" err="1">
                <a:latin typeface="Arial" pitchFamily="34" charset="0"/>
                <a:cs typeface="Arial" pitchFamily="34" charset="0"/>
              </a:rPr>
              <a:t>Thoughtco</a:t>
            </a:r>
            <a:r>
              <a:rPr lang="en-GB" sz="1400" dirty="0">
                <a:latin typeface="Arial" pitchFamily="34" charset="0"/>
                <a:cs typeface="Arial" pitchFamily="34" charset="0"/>
              </a:rPr>
              <a:t>: https://www.thoughtco.com/carl-rogers-4588296</a:t>
            </a:r>
          </a:p>
          <a:p>
            <a:endParaRPr lang="en-GB" sz="1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7663</TotalTime>
  <Words>891</Words>
  <Application>Microsoft Office PowerPoint</Application>
  <PresentationFormat>On-screen Show (4:3)</PresentationFormat>
  <Paragraphs>88</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Verve</vt:lpstr>
      <vt:lpstr>Lisa-Marie Manning 0901086</vt:lpstr>
      <vt:lpstr>Introduction</vt:lpstr>
      <vt:lpstr>Roger’s Core conditions</vt:lpstr>
      <vt:lpstr>Self Actualisation </vt:lpstr>
      <vt:lpstr>The fully-functioning person </vt:lpstr>
      <vt:lpstr>Unconditional Positive Regard</vt:lpstr>
      <vt:lpstr>Reflection</vt:lpstr>
      <vt:lpstr>Empathy</vt:lpstr>
      <vt:lpstr>Conclusion </vt:lpstr>
      <vt:lpstr>Reference List</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Lisa-Marie Manning 0901086</dc:title>
  <dc:creator>Lisa-Marie Manning</dc:creator>
  <cp:lastModifiedBy>Lisa-Marie Manning</cp:lastModifiedBy>
  <cp:revision>1</cp:revision>
  <dcterms:created xsi:type="dcterms:W3CDTF">2020-12-29T16:01:18Z</dcterms:created>
  <dcterms:modified xsi:type="dcterms:W3CDTF">2021-01-03T23:44:34Z</dcterms:modified>
</cp:coreProperties>
</file>