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7" r:id="rId2"/>
    <p:sldId id="256"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5E8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60"/>
  </p:normalViewPr>
  <p:slideViewPr>
    <p:cSldViewPr snapToGrid="0">
      <p:cViewPr varScale="1">
        <p:scale>
          <a:sx n="60" d="100"/>
          <a:sy n="60" d="100"/>
        </p:scale>
        <p:origin x="109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573AAA-7E3B-4526-98AA-978DADDE4195}"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682DB6-5757-4D64-B687-2816FD6D54C6}" type="slidenum">
              <a:rPr lang="en-GB" smtClean="0"/>
              <a:t>‹#›</a:t>
            </a:fld>
            <a:endParaRPr lang="en-GB"/>
          </a:p>
        </p:txBody>
      </p:sp>
    </p:spTree>
    <p:extLst>
      <p:ext uri="{BB962C8B-B14F-4D97-AF65-F5344CB8AC3E}">
        <p14:creationId xmlns:p14="http://schemas.microsoft.com/office/powerpoint/2010/main" val="450094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682DB6-5757-4D64-B687-2816FD6D54C6}" type="slidenum">
              <a:rPr lang="en-GB" smtClean="0"/>
              <a:t>2</a:t>
            </a:fld>
            <a:endParaRPr lang="en-GB"/>
          </a:p>
        </p:txBody>
      </p:sp>
    </p:spTree>
    <p:extLst>
      <p:ext uri="{BB962C8B-B14F-4D97-AF65-F5344CB8AC3E}">
        <p14:creationId xmlns:p14="http://schemas.microsoft.com/office/powerpoint/2010/main" val="722789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682DB6-5757-4D64-B687-2816FD6D54C6}" type="slidenum">
              <a:rPr lang="en-GB" smtClean="0"/>
              <a:t>3</a:t>
            </a:fld>
            <a:endParaRPr lang="en-GB"/>
          </a:p>
        </p:txBody>
      </p:sp>
    </p:spTree>
    <p:extLst>
      <p:ext uri="{BB962C8B-B14F-4D97-AF65-F5344CB8AC3E}">
        <p14:creationId xmlns:p14="http://schemas.microsoft.com/office/powerpoint/2010/main" val="37287530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CC8A6-6353-ABC4-2C61-677DF20FC82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01F8BDA-7557-BAF6-04AC-3959698785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5C996B7-00A4-78F2-FCB7-8E647F7DF9A1}"/>
              </a:ext>
            </a:extLst>
          </p:cNvPr>
          <p:cNvSpPr>
            <a:spLocks noGrp="1"/>
          </p:cNvSpPr>
          <p:nvPr>
            <p:ph type="dt" sz="half" idx="10"/>
          </p:nvPr>
        </p:nvSpPr>
        <p:spPr/>
        <p:txBody>
          <a:bodyPr/>
          <a:lstStyle/>
          <a:p>
            <a:fld id="{E6304254-74CE-4F2D-84A7-8772A91DDC9F}" type="datetimeFigureOut">
              <a:rPr lang="en-GB" smtClean="0"/>
              <a:t>17/11/2025</a:t>
            </a:fld>
            <a:endParaRPr lang="en-GB"/>
          </a:p>
        </p:txBody>
      </p:sp>
      <p:sp>
        <p:nvSpPr>
          <p:cNvPr id="5" name="Footer Placeholder 4">
            <a:extLst>
              <a:ext uri="{FF2B5EF4-FFF2-40B4-BE49-F238E27FC236}">
                <a16:creationId xmlns:a16="http://schemas.microsoft.com/office/drawing/2014/main" id="{76916DAD-33B4-E6C3-6B40-44B87A7635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219DC6-34D3-29A6-E2F2-640B4F8DDDD7}"/>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1366289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5CD88-4158-49EA-02BD-207CE4AF8CC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DC16CEB-134A-C22F-8986-A7D7B7A523B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F86B8B2-034D-9B05-47A5-BE67E46359BB}"/>
              </a:ext>
            </a:extLst>
          </p:cNvPr>
          <p:cNvSpPr>
            <a:spLocks noGrp="1"/>
          </p:cNvSpPr>
          <p:nvPr>
            <p:ph type="dt" sz="half" idx="10"/>
          </p:nvPr>
        </p:nvSpPr>
        <p:spPr/>
        <p:txBody>
          <a:bodyPr/>
          <a:lstStyle/>
          <a:p>
            <a:fld id="{E6304254-74CE-4F2D-84A7-8772A91DDC9F}" type="datetimeFigureOut">
              <a:rPr lang="en-GB" smtClean="0"/>
              <a:t>17/11/2025</a:t>
            </a:fld>
            <a:endParaRPr lang="en-GB"/>
          </a:p>
        </p:txBody>
      </p:sp>
      <p:sp>
        <p:nvSpPr>
          <p:cNvPr id="5" name="Footer Placeholder 4">
            <a:extLst>
              <a:ext uri="{FF2B5EF4-FFF2-40B4-BE49-F238E27FC236}">
                <a16:creationId xmlns:a16="http://schemas.microsoft.com/office/drawing/2014/main" id="{098AE4D8-CC1E-8011-1BEF-EDCB469716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CA161F-0577-8F61-6567-0F5916C019C6}"/>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590547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B259F-E7A6-7559-F358-9FE3867DBCC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E738342-D0C5-5A24-F3EA-D5D401106B1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E45AA28-83C3-0DAA-14DB-6BD4914934E4}"/>
              </a:ext>
            </a:extLst>
          </p:cNvPr>
          <p:cNvSpPr>
            <a:spLocks noGrp="1"/>
          </p:cNvSpPr>
          <p:nvPr>
            <p:ph type="dt" sz="half" idx="10"/>
          </p:nvPr>
        </p:nvSpPr>
        <p:spPr/>
        <p:txBody>
          <a:bodyPr/>
          <a:lstStyle/>
          <a:p>
            <a:fld id="{E6304254-74CE-4F2D-84A7-8772A91DDC9F}" type="datetimeFigureOut">
              <a:rPr lang="en-GB" smtClean="0"/>
              <a:t>17/11/2025</a:t>
            </a:fld>
            <a:endParaRPr lang="en-GB"/>
          </a:p>
        </p:txBody>
      </p:sp>
      <p:sp>
        <p:nvSpPr>
          <p:cNvPr id="5" name="Footer Placeholder 4">
            <a:extLst>
              <a:ext uri="{FF2B5EF4-FFF2-40B4-BE49-F238E27FC236}">
                <a16:creationId xmlns:a16="http://schemas.microsoft.com/office/drawing/2014/main" id="{F3C3E658-4378-CC1E-BAF5-7DFC43167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282204-4BE6-4846-B9C4-30A5121982FA}"/>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1706213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F3D5C-8B46-FF36-7733-9A451F01AD2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15FFF77-2C44-0574-00DC-BD29F2D85D9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5DA9431-E0A9-7057-91B0-5AD1DB559DC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56D8C80-399A-A13E-5C18-511E84525F92}"/>
              </a:ext>
            </a:extLst>
          </p:cNvPr>
          <p:cNvSpPr>
            <a:spLocks noGrp="1"/>
          </p:cNvSpPr>
          <p:nvPr>
            <p:ph type="dt" sz="half" idx="10"/>
          </p:nvPr>
        </p:nvSpPr>
        <p:spPr/>
        <p:txBody>
          <a:bodyPr/>
          <a:lstStyle/>
          <a:p>
            <a:fld id="{E6304254-74CE-4F2D-84A7-8772A91DDC9F}" type="datetimeFigureOut">
              <a:rPr lang="en-GB" smtClean="0"/>
              <a:t>17/11/2025</a:t>
            </a:fld>
            <a:endParaRPr lang="en-GB"/>
          </a:p>
        </p:txBody>
      </p:sp>
      <p:sp>
        <p:nvSpPr>
          <p:cNvPr id="6" name="Footer Placeholder 5">
            <a:extLst>
              <a:ext uri="{FF2B5EF4-FFF2-40B4-BE49-F238E27FC236}">
                <a16:creationId xmlns:a16="http://schemas.microsoft.com/office/drawing/2014/main" id="{605B9B48-EA79-B3C8-25B5-397F94D5A0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7F405F-4678-A006-87E5-C8DC65D6691A}"/>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1869532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4F4A3-2181-408D-368B-1C31F9117AF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050AC8B-1F6F-E20C-7439-4D6ADB1B71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FA103DF-B36D-0954-77BC-AF92BC12118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2720BDA-E5EE-47A3-B484-48BD738F3E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ABA062C-E18B-6F81-D284-980B55D52F7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F7C3440-226E-BA82-1BDF-51733EF506A0}"/>
              </a:ext>
            </a:extLst>
          </p:cNvPr>
          <p:cNvSpPr>
            <a:spLocks noGrp="1"/>
          </p:cNvSpPr>
          <p:nvPr>
            <p:ph type="dt" sz="half" idx="10"/>
          </p:nvPr>
        </p:nvSpPr>
        <p:spPr/>
        <p:txBody>
          <a:bodyPr/>
          <a:lstStyle/>
          <a:p>
            <a:fld id="{E6304254-74CE-4F2D-84A7-8772A91DDC9F}" type="datetimeFigureOut">
              <a:rPr lang="en-GB" smtClean="0"/>
              <a:t>17/11/2025</a:t>
            </a:fld>
            <a:endParaRPr lang="en-GB"/>
          </a:p>
        </p:txBody>
      </p:sp>
      <p:sp>
        <p:nvSpPr>
          <p:cNvPr id="8" name="Footer Placeholder 7">
            <a:extLst>
              <a:ext uri="{FF2B5EF4-FFF2-40B4-BE49-F238E27FC236}">
                <a16:creationId xmlns:a16="http://schemas.microsoft.com/office/drawing/2014/main" id="{12420A50-C4B8-2796-C5B1-D6E4C5E50F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36DC6FE-AFDA-4D56-F2DC-BD89679DB847}"/>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725043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BC8C0-FBCA-69B8-9F57-F14DABD81C5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3EDDA91-1D9A-0A54-D9BE-5C56B4985C4B}"/>
              </a:ext>
            </a:extLst>
          </p:cNvPr>
          <p:cNvSpPr>
            <a:spLocks noGrp="1"/>
          </p:cNvSpPr>
          <p:nvPr>
            <p:ph type="dt" sz="half" idx="10"/>
          </p:nvPr>
        </p:nvSpPr>
        <p:spPr/>
        <p:txBody>
          <a:bodyPr/>
          <a:lstStyle/>
          <a:p>
            <a:fld id="{E6304254-74CE-4F2D-84A7-8772A91DDC9F}" type="datetimeFigureOut">
              <a:rPr lang="en-GB" smtClean="0"/>
              <a:t>17/11/2025</a:t>
            </a:fld>
            <a:endParaRPr lang="en-GB"/>
          </a:p>
        </p:txBody>
      </p:sp>
      <p:sp>
        <p:nvSpPr>
          <p:cNvPr id="4" name="Footer Placeholder 3">
            <a:extLst>
              <a:ext uri="{FF2B5EF4-FFF2-40B4-BE49-F238E27FC236}">
                <a16:creationId xmlns:a16="http://schemas.microsoft.com/office/drawing/2014/main" id="{4D874F3C-BB0F-4370-551B-31B293ACBBE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BC5E82-039B-A269-733D-A5770824A4A5}"/>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371842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6C762B-4941-5C0F-D612-508BA65580DD}"/>
              </a:ext>
            </a:extLst>
          </p:cNvPr>
          <p:cNvSpPr>
            <a:spLocks noGrp="1"/>
          </p:cNvSpPr>
          <p:nvPr>
            <p:ph type="dt" sz="half" idx="10"/>
          </p:nvPr>
        </p:nvSpPr>
        <p:spPr/>
        <p:txBody>
          <a:bodyPr/>
          <a:lstStyle/>
          <a:p>
            <a:fld id="{E6304254-74CE-4F2D-84A7-8772A91DDC9F}" type="datetimeFigureOut">
              <a:rPr lang="en-GB" smtClean="0"/>
              <a:t>17/11/2025</a:t>
            </a:fld>
            <a:endParaRPr lang="en-GB"/>
          </a:p>
        </p:txBody>
      </p:sp>
      <p:sp>
        <p:nvSpPr>
          <p:cNvPr id="3" name="Footer Placeholder 2">
            <a:extLst>
              <a:ext uri="{FF2B5EF4-FFF2-40B4-BE49-F238E27FC236}">
                <a16:creationId xmlns:a16="http://schemas.microsoft.com/office/drawing/2014/main" id="{46080344-58BD-8C60-61C0-CDE4908D8D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D7AA7C-9D18-2901-2CB5-4AFC0A1DF839}"/>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1733101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21223-28E7-21EA-659E-DE4F6F6EFA0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98D9541-BE6D-E0C0-4913-9BDB56AD69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64E82DF-C94F-35F6-7E25-6284C492EA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3EB8052-2A0D-84D3-5E81-7D5FF6FE52E9}"/>
              </a:ext>
            </a:extLst>
          </p:cNvPr>
          <p:cNvSpPr>
            <a:spLocks noGrp="1"/>
          </p:cNvSpPr>
          <p:nvPr>
            <p:ph type="dt" sz="half" idx="10"/>
          </p:nvPr>
        </p:nvSpPr>
        <p:spPr/>
        <p:txBody>
          <a:bodyPr/>
          <a:lstStyle/>
          <a:p>
            <a:fld id="{E6304254-74CE-4F2D-84A7-8772A91DDC9F}" type="datetimeFigureOut">
              <a:rPr lang="en-GB" smtClean="0"/>
              <a:t>17/11/2025</a:t>
            </a:fld>
            <a:endParaRPr lang="en-GB"/>
          </a:p>
        </p:txBody>
      </p:sp>
      <p:sp>
        <p:nvSpPr>
          <p:cNvPr id="6" name="Footer Placeholder 5">
            <a:extLst>
              <a:ext uri="{FF2B5EF4-FFF2-40B4-BE49-F238E27FC236}">
                <a16:creationId xmlns:a16="http://schemas.microsoft.com/office/drawing/2014/main" id="{DA8127A0-B9D5-D7DB-058C-538F1467A9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4581BB-FAFB-D54A-035B-F57FE204FE52}"/>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772043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BCE40-B3F5-E518-0037-AC2E214AD0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1E88D29-51A6-D872-826B-EAC22C9BAE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C8085C6-8446-2ABD-FC1B-24265ED52C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2498B9F-E8B1-5331-2EC3-49CF01A0D299}"/>
              </a:ext>
            </a:extLst>
          </p:cNvPr>
          <p:cNvSpPr>
            <a:spLocks noGrp="1"/>
          </p:cNvSpPr>
          <p:nvPr>
            <p:ph type="dt" sz="half" idx="10"/>
          </p:nvPr>
        </p:nvSpPr>
        <p:spPr/>
        <p:txBody>
          <a:bodyPr/>
          <a:lstStyle/>
          <a:p>
            <a:fld id="{E6304254-74CE-4F2D-84A7-8772A91DDC9F}" type="datetimeFigureOut">
              <a:rPr lang="en-GB" smtClean="0"/>
              <a:t>17/11/2025</a:t>
            </a:fld>
            <a:endParaRPr lang="en-GB"/>
          </a:p>
        </p:txBody>
      </p:sp>
      <p:sp>
        <p:nvSpPr>
          <p:cNvPr id="6" name="Footer Placeholder 5">
            <a:extLst>
              <a:ext uri="{FF2B5EF4-FFF2-40B4-BE49-F238E27FC236}">
                <a16:creationId xmlns:a16="http://schemas.microsoft.com/office/drawing/2014/main" id="{94F74089-6792-0482-6F87-F2B8E9B21C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A55404-6C07-C512-445E-0A15A156E3DD}"/>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1917456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F3740-928B-7296-DB69-767966B6EA8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D6EB4F1-CBC4-3D1C-87BA-B901325807D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62D96F-C33C-6D40-499C-E97F0D0A60A0}"/>
              </a:ext>
            </a:extLst>
          </p:cNvPr>
          <p:cNvSpPr>
            <a:spLocks noGrp="1"/>
          </p:cNvSpPr>
          <p:nvPr>
            <p:ph type="dt" sz="half" idx="10"/>
          </p:nvPr>
        </p:nvSpPr>
        <p:spPr/>
        <p:txBody>
          <a:bodyPr/>
          <a:lstStyle/>
          <a:p>
            <a:fld id="{E6304254-74CE-4F2D-84A7-8772A91DDC9F}" type="datetimeFigureOut">
              <a:rPr lang="en-GB" smtClean="0"/>
              <a:t>17/11/2025</a:t>
            </a:fld>
            <a:endParaRPr lang="en-GB"/>
          </a:p>
        </p:txBody>
      </p:sp>
      <p:sp>
        <p:nvSpPr>
          <p:cNvPr id="5" name="Footer Placeholder 4">
            <a:extLst>
              <a:ext uri="{FF2B5EF4-FFF2-40B4-BE49-F238E27FC236}">
                <a16:creationId xmlns:a16="http://schemas.microsoft.com/office/drawing/2014/main" id="{D98556A8-0363-4378-D3EF-6E9C916169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B551FE-AFF7-D373-0E59-3CBCE03A4EAF}"/>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4234554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16F3BE-58F7-034A-6EFA-B3CD92DD824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9826F53-80D8-81A4-BF13-F38046459CD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EC6ABC-7E71-D006-AB23-670E30F789A0}"/>
              </a:ext>
            </a:extLst>
          </p:cNvPr>
          <p:cNvSpPr>
            <a:spLocks noGrp="1"/>
          </p:cNvSpPr>
          <p:nvPr>
            <p:ph type="dt" sz="half" idx="10"/>
          </p:nvPr>
        </p:nvSpPr>
        <p:spPr/>
        <p:txBody>
          <a:bodyPr/>
          <a:lstStyle/>
          <a:p>
            <a:fld id="{E6304254-74CE-4F2D-84A7-8772A91DDC9F}" type="datetimeFigureOut">
              <a:rPr lang="en-GB" smtClean="0"/>
              <a:t>17/11/2025</a:t>
            </a:fld>
            <a:endParaRPr lang="en-GB"/>
          </a:p>
        </p:txBody>
      </p:sp>
      <p:sp>
        <p:nvSpPr>
          <p:cNvPr id="5" name="Footer Placeholder 4">
            <a:extLst>
              <a:ext uri="{FF2B5EF4-FFF2-40B4-BE49-F238E27FC236}">
                <a16:creationId xmlns:a16="http://schemas.microsoft.com/office/drawing/2014/main" id="{E16E64ED-CF64-9500-100A-B0A69DDF86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06DA94-97C0-92B5-EDD0-E083C15A40A7}"/>
              </a:ext>
            </a:extLst>
          </p:cNvPr>
          <p:cNvSpPr>
            <a:spLocks noGrp="1"/>
          </p:cNvSpPr>
          <p:nvPr>
            <p:ph type="sldNum" sz="quarter" idx="12"/>
          </p:nvPr>
        </p:nvSpPr>
        <p:spPr/>
        <p:txBody>
          <a:bodyPr/>
          <a:lstStyle/>
          <a:p>
            <a:fld id="{7DC1E879-F8D0-4BBC-B6C2-B65E0BE994D7}" type="slidenum">
              <a:rPr lang="en-GB" smtClean="0"/>
              <a:t>‹#›</a:t>
            </a:fld>
            <a:endParaRPr lang="en-GB"/>
          </a:p>
        </p:txBody>
      </p:sp>
    </p:spTree>
    <p:extLst>
      <p:ext uri="{BB962C8B-B14F-4D97-AF65-F5344CB8AC3E}">
        <p14:creationId xmlns:p14="http://schemas.microsoft.com/office/powerpoint/2010/main" val="1230431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6BD93A-6F6D-FCB6-35BF-87AA6497CA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9FEDDEA-678F-C9A6-E9D5-9DE0B7ED24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289F87-78B3-70E5-4845-A313F9513F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6304254-74CE-4F2D-84A7-8772A91DDC9F}" type="datetimeFigureOut">
              <a:rPr lang="en-GB" smtClean="0"/>
              <a:t>17/11/2025</a:t>
            </a:fld>
            <a:endParaRPr lang="en-GB"/>
          </a:p>
        </p:txBody>
      </p:sp>
      <p:sp>
        <p:nvSpPr>
          <p:cNvPr id="5" name="Footer Placeholder 4">
            <a:extLst>
              <a:ext uri="{FF2B5EF4-FFF2-40B4-BE49-F238E27FC236}">
                <a16:creationId xmlns:a16="http://schemas.microsoft.com/office/drawing/2014/main" id="{88D6AB44-E2B7-D1A5-A5D9-3D24A20997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FBA0AAF-C4E6-AF7E-9E17-461F5C3549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C1E879-F8D0-4BBC-B6C2-B65E0BE994D7}" type="slidenum">
              <a:rPr lang="en-GB" smtClean="0"/>
              <a:t>‹#›</a:t>
            </a:fld>
            <a:endParaRPr lang="en-GB"/>
          </a:p>
        </p:txBody>
      </p:sp>
    </p:spTree>
    <p:extLst>
      <p:ext uri="{BB962C8B-B14F-4D97-AF65-F5344CB8AC3E}">
        <p14:creationId xmlns:p14="http://schemas.microsoft.com/office/powerpoint/2010/main" val="41630321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uk.sagepub.com/en-gb/eur/systematic-approaches-to-a-successful-literature-review/book270933" TargetMode="External"/><Relationship Id="rId7" Type="http://schemas.openxmlformats.org/officeDocument/2006/relationships/hyperlink" Target="https://ico.org.uk/for-organisations/uk-gdpr-guidance-and-resources/" TargetMode="External"/><Relationship Id="rId2" Type="http://schemas.openxmlformats.org/officeDocument/2006/relationships/hyperlink" Target="https://books.google.co.uk/books/about/Doing_a_Literature_Review_in_Health_and.html?id=o8gvEAAAQBAJ&amp;redir_esc=y" TargetMode="External"/><Relationship Id="rId1" Type="http://schemas.openxmlformats.org/officeDocument/2006/relationships/slideLayout" Target="../slideLayouts/slideLayout2.xml"/><Relationship Id="rId6" Type="http://schemas.openxmlformats.org/officeDocument/2006/relationships/hyperlink" Target="https://www.legislation.gov.uk/ukpga/2018/12/contents" TargetMode="External"/><Relationship Id="rId5" Type="http://schemas.openxmlformats.org/officeDocument/2006/relationships/hyperlink" Target="https://www.researchgate.net/publication/267762679_Palliative_and_end_of_life_care_for_Black_Asian_and_Minority_Ethnic_gr" TargetMode="External"/><Relationship Id="rId4" Type="http://schemas.openxmlformats.org/officeDocument/2006/relationships/hyperlink" Target="https://www.researchgate.net/publication/235930866_Systematic_Approaches_to_a_Successful_Literature_Review"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researchgate.net/publication/236880899_Papadopoulos_I_Ed_2006_Transcultural_Health_and_Social_Care_Develop" TargetMode="External"/><Relationship Id="rId2" Type="http://schemas.openxmlformats.org/officeDocument/2006/relationships/hyperlink" Target="https://www.ons.gov.uk/peoplepopulationandcommunity/culturalidentity/ethnicity/articles/ethnicityandnationalidentityinenglandandwales/2012-12-11" TargetMode="External"/><Relationship Id="rId1" Type="http://schemas.openxmlformats.org/officeDocument/2006/relationships/slideLayout" Target="../slideLayouts/slideLayout2.xml"/><Relationship Id="rId5" Type="http://schemas.openxmlformats.org/officeDocument/2006/relationships/hyperlink" Target="https://www.businesswire.com/news/home/20230508005541/en/Cultural-Responsiveness-Enhances-Access-to-Care-and-Improves-Health-Outcomes" TargetMode="External"/><Relationship Id="rId4" Type="http://schemas.openxmlformats.org/officeDocument/2006/relationships/hyperlink" Target="https://www.niehs.nih.gov/research/resources/bioethics/what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BEA2E5-6995-DBA9-3738-1C708C0A94D0}"/>
              </a:ext>
            </a:extLst>
          </p:cNvPr>
          <p:cNvPicPr>
            <a:picLocks noChangeAspect="1"/>
          </p:cNvPicPr>
          <p:nvPr/>
        </p:nvPicPr>
        <p:blipFill>
          <a:blip r:embed="rId2"/>
          <a:stretch>
            <a:fillRect/>
          </a:stretch>
        </p:blipFill>
        <p:spPr>
          <a:xfrm>
            <a:off x="0" y="0"/>
            <a:ext cx="12192000" cy="6857999"/>
          </a:xfrm>
          <a:prstGeom prst="rect">
            <a:avLst/>
          </a:prstGeom>
        </p:spPr>
      </p:pic>
      <p:sp>
        <p:nvSpPr>
          <p:cNvPr id="6" name="TextBox 5">
            <a:extLst>
              <a:ext uri="{FF2B5EF4-FFF2-40B4-BE49-F238E27FC236}">
                <a16:creationId xmlns:a16="http://schemas.microsoft.com/office/drawing/2014/main" id="{8D06007E-367C-D6C4-07B7-A185E8B38CB0}"/>
              </a:ext>
            </a:extLst>
          </p:cNvPr>
          <p:cNvSpPr txBox="1"/>
          <p:nvPr/>
        </p:nvSpPr>
        <p:spPr>
          <a:xfrm>
            <a:off x="526141" y="3220452"/>
            <a:ext cx="3971144" cy="3170099"/>
          </a:xfrm>
          <a:prstGeom prst="rect">
            <a:avLst/>
          </a:prstGeom>
          <a:solidFill>
            <a:schemeClr val="accent2"/>
          </a:solidFill>
          <a:ln>
            <a:solidFill>
              <a:schemeClr val="tx1"/>
            </a:solidFill>
          </a:ln>
        </p:spPr>
        <p:txBody>
          <a:bodyPr wrap="square">
            <a:spAutoFit/>
          </a:bodyPr>
          <a:lstStyle/>
          <a:p>
            <a:r>
              <a:rPr lang="en-GB" sz="2000" b="1" dirty="0">
                <a:latin typeface="Calibri" panose="020F0502020204030204" pitchFamily="34" charset="0"/>
                <a:ea typeface="Calibri" panose="020F0502020204030204" pitchFamily="34" charset="0"/>
                <a:cs typeface="Calibri" panose="020F0502020204030204" pitchFamily="34" charset="0"/>
              </a:rPr>
              <a:t>Student name: Samrina Choudhry</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b="1" dirty="0">
                <a:latin typeface="Calibri" panose="020F0502020204030204" pitchFamily="34" charset="0"/>
                <a:ea typeface="Calibri" panose="020F0502020204030204" pitchFamily="34" charset="0"/>
                <a:cs typeface="Calibri" panose="020F0502020204030204" pitchFamily="34" charset="0"/>
              </a:rPr>
              <a:t>Student ID: 2220771</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b="1" dirty="0">
                <a:latin typeface="Calibri" panose="020F0502020204030204" pitchFamily="34" charset="0"/>
                <a:ea typeface="Calibri" panose="020F0502020204030204" pitchFamily="34" charset="0"/>
                <a:cs typeface="Calibri" panose="020F0502020204030204" pitchFamily="34" charset="0"/>
              </a:rPr>
              <a:t>Module name: Independent Project – Part of Chapter 3</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b="1" dirty="0">
                <a:latin typeface="Calibri" panose="020F0502020204030204" pitchFamily="34" charset="0"/>
                <a:ea typeface="Calibri" panose="020F0502020204030204" pitchFamily="34" charset="0"/>
                <a:cs typeface="Calibri" panose="020F0502020204030204" pitchFamily="34" charset="0"/>
              </a:rPr>
              <a:t>Module code: BMHP6020</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b="1" dirty="0">
                <a:latin typeface="Calibri" panose="020F0502020204030204" pitchFamily="34" charset="0"/>
                <a:ea typeface="Calibri" panose="020F0502020204030204" pitchFamily="34" charset="0"/>
                <a:cs typeface="Calibri" panose="020F0502020204030204" pitchFamily="34" charset="0"/>
              </a:rPr>
              <a:t>Lecturer: Chloe Harris</a:t>
            </a:r>
          </a:p>
        </p:txBody>
      </p:sp>
    </p:spTree>
    <p:extLst>
      <p:ext uri="{BB962C8B-B14F-4D97-AF65-F5344CB8AC3E}">
        <p14:creationId xmlns:p14="http://schemas.microsoft.com/office/powerpoint/2010/main" val="3871930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B50C790-915C-D9DE-6A5E-07834F735274}"/>
              </a:ext>
            </a:extLst>
          </p:cNvPr>
          <p:cNvSpPr txBox="1"/>
          <p:nvPr/>
        </p:nvSpPr>
        <p:spPr>
          <a:xfrm>
            <a:off x="130246" y="546295"/>
            <a:ext cx="3049248" cy="2677656"/>
          </a:xfrm>
          <a:prstGeom prst="rect">
            <a:avLst/>
          </a:prstGeom>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01 Introduction and Research Aim </a:t>
            </a:r>
          </a:p>
          <a:p>
            <a:r>
              <a:rPr lang="en-GB" sz="1200" dirty="0">
                <a:latin typeface="Calibri" panose="020F0502020204030204" pitchFamily="34" charset="0"/>
                <a:ea typeface="Calibri" panose="020F0502020204030204" pitchFamily="34" charset="0"/>
                <a:cs typeface="Calibri" panose="020F0502020204030204" pitchFamily="34" charset="0"/>
              </a:rPr>
              <a:t>The methods chapter of a dissertation explains how the research is designed, conducted, and analysed. For secondary research, this involves describing how literature is identified, selected, and critically reviewed to address the research aim. This study investigates the barriers to delivering culturally competent end-of-life (EOL) care to ethnic minority communities in the UK. The aim is to evaluate existing evidence and generate practical recommendations for more inclusive practice (Papadopoulos, 2006; </a:t>
            </a:r>
            <a:r>
              <a:rPr lang="en-GB" sz="1200" dirty="0" err="1">
                <a:latin typeface="Calibri" panose="020F0502020204030204" pitchFamily="34" charset="0"/>
                <a:ea typeface="Calibri" panose="020F0502020204030204" pitchFamily="34" charset="0"/>
                <a:cs typeface="Calibri" panose="020F0502020204030204" pitchFamily="34" charset="0"/>
              </a:rPr>
              <a:t>Calanzani</a:t>
            </a:r>
            <a:r>
              <a:rPr lang="en-GB" sz="1200" dirty="0">
                <a:latin typeface="Calibri" panose="020F0502020204030204" pitchFamily="34" charset="0"/>
                <a:ea typeface="Calibri" panose="020F0502020204030204" pitchFamily="34" charset="0"/>
                <a:cs typeface="Calibri" panose="020F0502020204030204" pitchFamily="34" charset="0"/>
              </a:rPr>
              <a:t>, Koffman and Higginson, 2013).</a:t>
            </a:r>
          </a:p>
        </p:txBody>
      </p:sp>
      <p:sp>
        <p:nvSpPr>
          <p:cNvPr id="7" name="TextBox 6">
            <a:extLst>
              <a:ext uri="{FF2B5EF4-FFF2-40B4-BE49-F238E27FC236}">
                <a16:creationId xmlns:a16="http://schemas.microsoft.com/office/drawing/2014/main" id="{5850B7A9-4B36-9025-FB59-F749E71A18E3}"/>
              </a:ext>
            </a:extLst>
          </p:cNvPr>
          <p:cNvSpPr txBox="1"/>
          <p:nvPr/>
        </p:nvSpPr>
        <p:spPr>
          <a:xfrm>
            <a:off x="1079290" y="91058"/>
            <a:ext cx="10013429" cy="830997"/>
          </a:xfrm>
          <a:prstGeom prst="rect">
            <a:avLst/>
          </a:prstGeom>
          <a:noFill/>
        </p:spPr>
        <p:txBody>
          <a:bodyPr wrap="square">
            <a:spAutoFit/>
          </a:bodyPr>
          <a:lstStyle/>
          <a:p>
            <a:pPr algn="ctr"/>
            <a:r>
              <a:rPr lang="en-GB" sz="2400" b="1" u="sng" dirty="0">
                <a:latin typeface="Calibri" panose="020F0502020204030204" pitchFamily="34" charset="0"/>
                <a:ea typeface="Calibri" panose="020F0502020204030204" pitchFamily="34" charset="0"/>
                <a:cs typeface="Calibri" panose="020F0502020204030204" pitchFamily="34" charset="0"/>
              </a:rPr>
              <a:t>What are the barriers to delivering culturally competent end-of-life care to ethnic minority communities in the UK?</a:t>
            </a:r>
          </a:p>
        </p:txBody>
      </p:sp>
      <p:sp>
        <p:nvSpPr>
          <p:cNvPr id="9" name="TextBox 8">
            <a:extLst>
              <a:ext uri="{FF2B5EF4-FFF2-40B4-BE49-F238E27FC236}">
                <a16:creationId xmlns:a16="http://schemas.microsoft.com/office/drawing/2014/main" id="{4874CD47-06F5-79C8-31AF-80F8B19BB2DA}"/>
              </a:ext>
            </a:extLst>
          </p:cNvPr>
          <p:cNvSpPr txBox="1"/>
          <p:nvPr/>
        </p:nvSpPr>
        <p:spPr>
          <a:xfrm>
            <a:off x="3297835" y="922055"/>
            <a:ext cx="2669828" cy="3231654"/>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02 Search Strategy </a:t>
            </a:r>
          </a:p>
          <a:p>
            <a:r>
              <a:rPr lang="en-GB" sz="1200" dirty="0">
                <a:latin typeface="Calibri" panose="020F0502020204030204" pitchFamily="34" charset="0"/>
                <a:ea typeface="Calibri" panose="020F0502020204030204" pitchFamily="34" charset="0"/>
                <a:cs typeface="Calibri" panose="020F0502020204030204" pitchFamily="34" charset="0"/>
              </a:rPr>
              <a:t>A search strategy refers to the systematic process used to locate and retrieve evidence-based information for research purposes (Booth, Sutton and Papaioannou, 2016). For this dissertation, electronic searches were undertaken using databases such as CINAHL, MEDLINE, PubMed, PsycINFO, and Google Scholar. Boolean operators, truncations, and phrase searching were used, for example: “cultural competence”, “end-of-life care”, “ethnic minorities” and “UK”. This approach ensured that relevant, credible, and recent sources were captured (Aveyard, 2018).</a:t>
            </a:r>
          </a:p>
        </p:txBody>
      </p:sp>
      <p:sp>
        <p:nvSpPr>
          <p:cNvPr id="11" name="TextBox 10">
            <a:extLst>
              <a:ext uri="{FF2B5EF4-FFF2-40B4-BE49-F238E27FC236}">
                <a16:creationId xmlns:a16="http://schemas.microsoft.com/office/drawing/2014/main" id="{058A1221-2617-D221-289F-F57BC7B6BA57}"/>
              </a:ext>
            </a:extLst>
          </p:cNvPr>
          <p:cNvSpPr txBox="1"/>
          <p:nvPr/>
        </p:nvSpPr>
        <p:spPr>
          <a:xfrm>
            <a:off x="6086004" y="922055"/>
            <a:ext cx="5847414" cy="1569660"/>
          </a:xfrm>
          <a:prstGeom prst="rect">
            <a:avLst/>
          </a:prstGeom>
          <a:ln>
            <a:solidFill>
              <a:schemeClr val="tx1"/>
            </a:solidFill>
          </a:ln>
        </p:spPr>
        <p:style>
          <a:lnRef idx="2">
            <a:schemeClr val="accent3">
              <a:shade val="15000"/>
            </a:schemeClr>
          </a:lnRef>
          <a:fillRef idx="1">
            <a:schemeClr val="accent3"/>
          </a:fillRef>
          <a:effectRef idx="0">
            <a:schemeClr val="accent3"/>
          </a:effectRef>
          <a:fontRef idx="minor">
            <a:schemeClr val="lt1"/>
          </a:fontRef>
        </p:style>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03 Searching for Information </a:t>
            </a:r>
          </a:p>
          <a:p>
            <a:r>
              <a:rPr lang="en-GB" sz="1200" dirty="0">
                <a:latin typeface="Calibri" panose="020F0502020204030204" pitchFamily="34" charset="0"/>
                <a:ea typeface="Calibri" panose="020F0502020204030204" pitchFamily="34" charset="0"/>
                <a:cs typeface="Calibri" panose="020F0502020204030204" pitchFamily="34" charset="0"/>
              </a:rPr>
              <a:t>Information was sourced using inclusion and exclusion criteria to maintain relevance. Initial scoping searches helped refine keywords, while subject headings were adapted for each database. Grey literature was also consulted, including NHS England reports, Hospice UK publications, and policy documents. Snowballing techniques were used to track references cited in key articles (Ridley, 2012). This step-by-step approach enabled the identification of both peer-reviewed and practice-based evidence, offering a balanced perspective (Fink, 2019).</a:t>
            </a:r>
          </a:p>
        </p:txBody>
      </p:sp>
      <p:sp>
        <p:nvSpPr>
          <p:cNvPr id="13" name="TextBox 12">
            <a:extLst>
              <a:ext uri="{FF2B5EF4-FFF2-40B4-BE49-F238E27FC236}">
                <a16:creationId xmlns:a16="http://schemas.microsoft.com/office/drawing/2014/main" id="{5BDADA8C-0DBC-40D2-9734-2C51D9B4772D}"/>
              </a:ext>
            </a:extLst>
          </p:cNvPr>
          <p:cNvSpPr txBox="1"/>
          <p:nvPr/>
        </p:nvSpPr>
        <p:spPr>
          <a:xfrm>
            <a:off x="6096000" y="2676381"/>
            <a:ext cx="5857409" cy="1200329"/>
          </a:xfrm>
          <a:prstGeom prst="rect">
            <a:avLst/>
          </a:prstGeom>
          <a:ln>
            <a:solidFill>
              <a:schemeClr val="tx1"/>
            </a:solidFill>
          </a:ln>
        </p:spPr>
        <p:style>
          <a:lnRef idx="2">
            <a:schemeClr val="accent5">
              <a:shade val="15000"/>
            </a:schemeClr>
          </a:lnRef>
          <a:fillRef idx="1">
            <a:schemeClr val="accent5"/>
          </a:fillRef>
          <a:effectRef idx="0">
            <a:schemeClr val="accent5"/>
          </a:effectRef>
          <a:fontRef idx="minor">
            <a:schemeClr val="lt1"/>
          </a:fontRef>
        </p:style>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04 Ethnicity Statistics </a:t>
            </a:r>
          </a:p>
          <a:p>
            <a:r>
              <a:rPr lang="en-GB" sz="1200" dirty="0">
                <a:latin typeface="Calibri" panose="020F0502020204030204" pitchFamily="34" charset="0"/>
                <a:ea typeface="Calibri" panose="020F0502020204030204" pitchFamily="34" charset="0"/>
                <a:cs typeface="Calibri" panose="020F0502020204030204" pitchFamily="34" charset="0"/>
              </a:rPr>
              <a:t>This chart illustrates the ethnic composition of England and Wales, based on the 2011 Census. It shows that minority ethnic groups accounted for 14% of the population, with the largest communities being Asian/Asian British This demographic shift underscores the importance of embedding cultural competence within health and social care services, particularly at the end of life</a:t>
            </a:r>
          </a:p>
        </p:txBody>
      </p:sp>
      <p:pic>
        <p:nvPicPr>
          <p:cNvPr id="16" name="Picture 15">
            <a:extLst>
              <a:ext uri="{FF2B5EF4-FFF2-40B4-BE49-F238E27FC236}">
                <a16:creationId xmlns:a16="http://schemas.microsoft.com/office/drawing/2014/main" id="{A01B9863-B951-E561-C16C-809EBFE919EB}"/>
              </a:ext>
            </a:extLst>
          </p:cNvPr>
          <p:cNvPicPr>
            <a:picLocks noChangeAspect="1"/>
          </p:cNvPicPr>
          <p:nvPr/>
        </p:nvPicPr>
        <p:blipFill>
          <a:blip r:embed="rId3"/>
          <a:stretch>
            <a:fillRect/>
          </a:stretch>
        </p:blipFill>
        <p:spPr>
          <a:xfrm>
            <a:off x="6914564" y="4097666"/>
            <a:ext cx="5038845" cy="262749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1" name="TextBox 20">
            <a:extLst>
              <a:ext uri="{FF2B5EF4-FFF2-40B4-BE49-F238E27FC236}">
                <a16:creationId xmlns:a16="http://schemas.microsoft.com/office/drawing/2014/main" id="{683B9C26-066A-93BB-768A-82D760EB63B3}"/>
              </a:ext>
            </a:extLst>
          </p:cNvPr>
          <p:cNvSpPr txBox="1"/>
          <p:nvPr/>
        </p:nvSpPr>
        <p:spPr>
          <a:xfrm>
            <a:off x="178911" y="3350622"/>
            <a:ext cx="2932009" cy="341632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06 Research Validation and Analysis</a:t>
            </a:r>
          </a:p>
          <a:p>
            <a:r>
              <a:rPr lang="en-GB" sz="1200" dirty="0">
                <a:latin typeface="Calibri" panose="020F0502020204030204" pitchFamily="34" charset="0"/>
                <a:ea typeface="Calibri" panose="020F0502020204030204" pitchFamily="34" charset="0"/>
                <a:cs typeface="Calibri" panose="020F0502020204030204" pitchFamily="34" charset="0"/>
              </a:rPr>
              <a:t>In secondary research, validation ensures that evidence is credible, reliable, and relevant by prioritising peer-reviewed journals, official reports, and trusted organisations  (Kelly, Peters and Farber, 2024). While this minimises bias, it may overlook innovative grey literature. Data were analysed thematically (Braun and Clarke, 2006), with recurring issues coded into themes such as communication barriers, mistrust of services, limited cultural training, unequal policy implementation, and community engagement challenges. These themes will be critically explored in Chapter 4 to identify barriers ethnic minority groups face in end-of-life care (Ridley, 2012).</a:t>
            </a:r>
          </a:p>
        </p:txBody>
      </p:sp>
      <p:sp>
        <p:nvSpPr>
          <p:cNvPr id="23" name="TextBox 22">
            <a:extLst>
              <a:ext uri="{FF2B5EF4-FFF2-40B4-BE49-F238E27FC236}">
                <a16:creationId xmlns:a16="http://schemas.microsoft.com/office/drawing/2014/main" id="{81D9CAD2-A0BE-DBD3-B39E-E14D85A0816F}"/>
              </a:ext>
            </a:extLst>
          </p:cNvPr>
          <p:cNvSpPr txBox="1"/>
          <p:nvPr/>
        </p:nvSpPr>
        <p:spPr>
          <a:xfrm>
            <a:off x="9024704" y="6596390"/>
            <a:ext cx="2601813" cy="261610"/>
          </a:xfrm>
          <a:prstGeom prst="rect">
            <a:avLst/>
          </a:prstGeom>
          <a:noFill/>
        </p:spPr>
        <p:txBody>
          <a:bodyPr wrap="square">
            <a:spAutoFit/>
          </a:bodyPr>
          <a:lstStyle/>
          <a:p>
            <a:r>
              <a:rPr lang="en-GB" sz="1100" dirty="0">
                <a:latin typeface="Calibri" panose="020F0502020204030204" pitchFamily="34" charset="0"/>
                <a:ea typeface="Calibri" panose="020F0502020204030204" pitchFamily="34" charset="0"/>
                <a:cs typeface="Calibri" panose="020F0502020204030204" pitchFamily="34" charset="0"/>
              </a:rPr>
              <a:t> (Office for National Statistics, 2011)</a:t>
            </a:r>
          </a:p>
        </p:txBody>
      </p:sp>
      <p:sp>
        <p:nvSpPr>
          <p:cNvPr id="3" name="Arrow: Curved Left 2">
            <a:extLst>
              <a:ext uri="{FF2B5EF4-FFF2-40B4-BE49-F238E27FC236}">
                <a16:creationId xmlns:a16="http://schemas.microsoft.com/office/drawing/2014/main" id="{9AA06CFB-A62A-0832-E271-770CE1DE597E}"/>
              </a:ext>
            </a:extLst>
          </p:cNvPr>
          <p:cNvSpPr/>
          <p:nvPr/>
        </p:nvSpPr>
        <p:spPr>
          <a:xfrm>
            <a:off x="11626517" y="3773714"/>
            <a:ext cx="326892" cy="566057"/>
          </a:xfrm>
          <a:prstGeom prst="curved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6" name="Picture 5">
            <a:extLst>
              <a:ext uri="{FF2B5EF4-FFF2-40B4-BE49-F238E27FC236}">
                <a16:creationId xmlns:a16="http://schemas.microsoft.com/office/drawing/2014/main" id="{9D1A66F4-AEFF-29FF-AB74-27EF85CDB449}"/>
              </a:ext>
            </a:extLst>
          </p:cNvPr>
          <p:cNvPicPr>
            <a:picLocks noChangeAspect="1"/>
          </p:cNvPicPr>
          <p:nvPr/>
        </p:nvPicPr>
        <p:blipFill>
          <a:blip r:embed="rId4"/>
          <a:stretch>
            <a:fillRect/>
          </a:stretch>
        </p:blipFill>
        <p:spPr>
          <a:xfrm>
            <a:off x="3499883" y="4224285"/>
            <a:ext cx="3081208" cy="112332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Arrow: Curved Right 7">
            <a:extLst>
              <a:ext uri="{FF2B5EF4-FFF2-40B4-BE49-F238E27FC236}">
                <a16:creationId xmlns:a16="http://schemas.microsoft.com/office/drawing/2014/main" id="{5055A44A-4E1B-16E3-5A61-4BF2B74D6FE6}"/>
              </a:ext>
            </a:extLst>
          </p:cNvPr>
          <p:cNvSpPr/>
          <p:nvPr/>
        </p:nvSpPr>
        <p:spPr>
          <a:xfrm>
            <a:off x="2886456" y="4054948"/>
            <a:ext cx="473450" cy="636139"/>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TextBox 1">
            <a:extLst>
              <a:ext uri="{FF2B5EF4-FFF2-40B4-BE49-F238E27FC236}">
                <a16:creationId xmlns:a16="http://schemas.microsoft.com/office/drawing/2014/main" id="{3C80F8A2-77D1-F808-D407-EBD0B7E31653}"/>
              </a:ext>
            </a:extLst>
          </p:cNvPr>
          <p:cNvSpPr txBox="1"/>
          <p:nvPr/>
        </p:nvSpPr>
        <p:spPr>
          <a:xfrm>
            <a:off x="3297835" y="5443503"/>
            <a:ext cx="3367743" cy="1169551"/>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GB" sz="1000" dirty="0"/>
              <a:t>A Results Summary Sheet (Appendix A) was used to systematically record and evaluate sources, supporting transparency and consistency in analysis. This tool enabled comparison of literature, identification of emerging patterns, and tracking of keywords, ensuring a clear audit trail and strengthening the rigour of the thematic analysis (Braun and Clarke</a:t>
            </a:r>
            <a:r>
              <a:rPr lang="en-GB" sz="1000"/>
              <a:t>, 2006).</a:t>
            </a:r>
            <a:endParaRPr lang="en-GB" sz="1000" dirty="0"/>
          </a:p>
        </p:txBody>
      </p:sp>
    </p:spTree>
    <p:extLst>
      <p:ext uri="{BB962C8B-B14F-4D97-AF65-F5344CB8AC3E}">
        <p14:creationId xmlns:p14="http://schemas.microsoft.com/office/powerpoint/2010/main" val="2862798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7F1F95C-6F78-032A-6F58-C7349CE9B1FF}"/>
              </a:ext>
            </a:extLst>
          </p:cNvPr>
          <p:cNvSpPr txBox="1"/>
          <p:nvPr/>
        </p:nvSpPr>
        <p:spPr>
          <a:xfrm>
            <a:off x="438134" y="382012"/>
            <a:ext cx="3048000" cy="2862322"/>
          </a:xfrm>
          <a:prstGeom prst="rect">
            <a:avLst/>
          </a:prstGeom>
          <a:solidFill>
            <a:schemeClr val="tx2">
              <a:lumMod val="50000"/>
              <a:lumOff val="50000"/>
            </a:schemeClr>
          </a:solidFill>
          <a:ln>
            <a:solidFill>
              <a:schemeClr val="tx1"/>
            </a:solidFill>
          </a:ln>
        </p:spPr>
        <p:txBody>
          <a:bodyPr wrap="square">
            <a:spAutoFit/>
          </a:bodyPr>
          <a:lstStyle/>
          <a:p>
            <a:r>
              <a:rPr lang="en-GB" sz="1200" b="1" dirty="0">
                <a:solidFill>
                  <a:schemeClr val="bg1"/>
                </a:solidFill>
                <a:latin typeface="Calibri" panose="020F0502020204030204" pitchFamily="34" charset="0"/>
                <a:ea typeface="Calibri" panose="020F0502020204030204" pitchFamily="34" charset="0"/>
                <a:cs typeface="Calibri" panose="020F0502020204030204" pitchFamily="34" charset="0"/>
              </a:rPr>
              <a:t>07 Inclusion Criteria </a:t>
            </a: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To ensure reliability and relevance, sources were included if they met the following criteria:</a:t>
            </a: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•Published within the last 20 years (2005 - 2025).</a:t>
            </a: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•UK-based, with international studies only if transferable to the UK context.</a:t>
            </a: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•Peer-reviewed articles, government reports, or recognised organisational publications.</a:t>
            </a: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•Full-text access available.</a:t>
            </a: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•Theoretical works included if historically significant, e.g., Leininger’s Culture Care Theory (McFarland and Wehbe-</a:t>
            </a:r>
            <a:r>
              <a:rPr lang="en-GB" sz="1200" dirty="0" err="1">
                <a:solidFill>
                  <a:schemeClr val="bg1"/>
                </a:solidFill>
                <a:latin typeface="Calibri" panose="020F0502020204030204" pitchFamily="34" charset="0"/>
                <a:ea typeface="Calibri" panose="020F0502020204030204" pitchFamily="34" charset="0"/>
                <a:cs typeface="Calibri" panose="020F0502020204030204" pitchFamily="34" charset="0"/>
              </a:rPr>
              <a:t>Alamah</a:t>
            </a:r>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 2019).</a:t>
            </a:r>
          </a:p>
        </p:txBody>
      </p:sp>
      <p:sp>
        <p:nvSpPr>
          <p:cNvPr id="7" name="TextBox 6">
            <a:extLst>
              <a:ext uri="{FF2B5EF4-FFF2-40B4-BE49-F238E27FC236}">
                <a16:creationId xmlns:a16="http://schemas.microsoft.com/office/drawing/2014/main" id="{7A3354DF-CC94-D149-F878-EDAAC311DC0B}"/>
              </a:ext>
            </a:extLst>
          </p:cNvPr>
          <p:cNvSpPr txBox="1"/>
          <p:nvPr/>
        </p:nvSpPr>
        <p:spPr>
          <a:xfrm>
            <a:off x="438134" y="3926174"/>
            <a:ext cx="3048000" cy="2123658"/>
          </a:xfrm>
          <a:prstGeom prst="rect">
            <a:avLst/>
          </a:prstGeom>
          <a:solidFill>
            <a:schemeClr val="tx2">
              <a:lumMod val="75000"/>
              <a:lumOff val="25000"/>
            </a:schemeClr>
          </a:solidFill>
          <a:ln>
            <a:solidFill>
              <a:schemeClr val="tx1"/>
            </a:solidFill>
          </a:ln>
        </p:spPr>
        <p:txBody>
          <a:bodyPr wrap="square">
            <a:spAutoFit/>
          </a:bodyPr>
          <a:lstStyle/>
          <a:p>
            <a:r>
              <a:rPr lang="en-GB" sz="1200" b="1" dirty="0">
                <a:solidFill>
                  <a:schemeClr val="bg1"/>
                </a:solidFill>
                <a:latin typeface="Calibri" panose="020F0502020204030204" pitchFamily="34" charset="0"/>
                <a:ea typeface="Calibri" panose="020F0502020204030204" pitchFamily="34" charset="0"/>
                <a:cs typeface="Calibri" panose="020F0502020204030204" pitchFamily="34" charset="0"/>
              </a:rPr>
              <a:t>08 Exclusion Criteria </a:t>
            </a: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Sources were excluded if they:</a:t>
            </a: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•Were published more than 20 years ago (unless foundational).</a:t>
            </a: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•Focused outside the UK without relevant transferable lessons.</a:t>
            </a: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•Were not available in full text.</a:t>
            </a: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•Consisted of opinion pieces or blogs lacking rigour.</a:t>
            </a: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•Did not directly address cultural competence, EOL care, or health inequalities</a:t>
            </a:r>
            <a:r>
              <a:rPr lang="en-GB" sz="1200" dirty="0">
                <a:latin typeface="Calibri" panose="020F0502020204030204" pitchFamily="34" charset="0"/>
                <a:ea typeface="Calibri" panose="020F0502020204030204" pitchFamily="34" charset="0"/>
                <a:cs typeface="Calibri" panose="020F0502020204030204" pitchFamily="34" charset="0"/>
              </a:rPr>
              <a:t>.</a:t>
            </a:r>
          </a:p>
        </p:txBody>
      </p:sp>
      <p:sp>
        <p:nvSpPr>
          <p:cNvPr id="9" name="TextBox 8">
            <a:extLst>
              <a:ext uri="{FF2B5EF4-FFF2-40B4-BE49-F238E27FC236}">
                <a16:creationId xmlns:a16="http://schemas.microsoft.com/office/drawing/2014/main" id="{67444FD9-B861-2A82-D1C6-7E7BDF23421A}"/>
              </a:ext>
            </a:extLst>
          </p:cNvPr>
          <p:cNvSpPr txBox="1"/>
          <p:nvPr/>
        </p:nvSpPr>
        <p:spPr>
          <a:xfrm>
            <a:off x="5973180" y="141381"/>
            <a:ext cx="3048000" cy="2308324"/>
          </a:xfrm>
          <a:prstGeom prst="rect">
            <a:avLst/>
          </a:prstGeom>
          <a:solidFill>
            <a:schemeClr val="accent2">
              <a:lumMod val="60000"/>
              <a:lumOff val="40000"/>
            </a:schemeClr>
          </a:solidFill>
          <a:ln>
            <a:solidFill>
              <a:schemeClr val="tx1"/>
            </a:solidFill>
          </a:ln>
        </p:spPr>
        <p:txBody>
          <a:bodyPr wrap="square">
            <a:spAutoFit/>
          </a:bodyPr>
          <a:lstStyle/>
          <a:p>
            <a:r>
              <a:rPr lang="en-GB" sz="1200" b="1" dirty="0">
                <a:solidFill>
                  <a:schemeClr val="bg1"/>
                </a:solidFill>
                <a:latin typeface="Calibri" panose="020F0502020204030204" pitchFamily="34" charset="0"/>
                <a:ea typeface="Calibri" panose="020F0502020204030204" pitchFamily="34" charset="0"/>
                <a:cs typeface="Calibri" panose="020F0502020204030204" pitchFamily="34" charset="0"/>
              </a:rPr>
              <a:t>Respect for Intellectual Property</a:t>
            </a:r>
          </a:p>
          <a:p>
            <a:endParaRPr lang="en-GB" sz="1200" b="1"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All ideas, data, and quotations used in this dissertation are fully acknowledged through accurate in-text citations and a complete reference list, following the Harvard system (Hart, 2018).   </a:t>
            </a:r>
          </a:p>
          <a:p>
            <a:pPr marL="171450" indent="-171450">
              <a:buFont typeface="Arial" panose="020B0604020202020204" pitchFamily="34" charset="0"/>
              <a:buChar char="•"/>
            </a:pPr>
            <a:endPar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This ensures that the intellectual contributions of original authors are respected and avoids plagiarism, a key principle of academic integrity (Resnik, 2024).</a:t>
            </a:r>
          </a:p>
        </p:txBody>
      </p:sp>
      <p:sp>
        <p:nvSpPr>
          <p:cNvPr id="11" name="TextBox 10">
            <a:extLst>
              <a:ext uri="{FF2B5EF4-FFF2-40B4-BE49-F238E27FC236}">
                <a16:creationId xmlns:a16="http://schemas.microsoft.com/office/drawing/2014/main" id="{3DA25C0F-0EDF-A157-E161-9AA241EA6B72}"/>
              </a:ext>
            </a:extLst>
          </p:cNvPr>
          <p:cNvSpPr txBox="1"/>
          <p:nvPr/>
        </p:nvSpPr>
        <p:spPr>
          <a:xfrm>
            <a:off x="9352294" y="141381"/>
            <a:ext cx="2601966" cy="2492990"/>
          </a:xfrm>
          <a:prstGeom prst="rect">
            <a:avLst/>
          </a:prstGeom>
          <a:solidFill>
            <a:schemeClr val="accent5">
              <a:lumMod val="60000"/>
              <a:lumOff val="40000"/>
            </a:schemeClr>
          </a:solidFill>
          <a:ln>
            <a:solidFill>
              <a:schemeClr val="tx1"/>
            </a:solidFill>
          </a:ln>
        </p:spPr>
        <p:txBody>
          <a:bodyPr wrap="square">
            <a:spAutoFit/>
          </a:bodyPr>
          <a:lstStyle/>
          <a:p>
            <a:r>
              <a:rPr lang="en-GB" sz="1200" b="1" dirty="0">
                <a:solidFill>
                  <a:schemeClr val="bg1"/>
                </a:solidFill>
                <a:latin typeface="Calibri" panose="020F0502020204030204" pitchFamily="34" charset="0"/>
                <a:ea typeface="Calibri" panose="020F0502020204030204" pitchFamily="34" charset="0"/>
                <a:cs typeface="Calibri" panose="020F0502020204030204" pitchFamily="34" charset="0"/>
              </a:rPr>
              <a:t>Privacy &amp; Confidentiality</a:t>
            </a:r>
          </a:p>
          <a:p>
            <a:endPar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As this dissertation is based on secondary research, no personal or sensitive participant data are collected, ensuring privacy is fully maintained (Aveyard, 2018).</a:t>
            </a:r>
          </a:p>
          <a:p>
            <a:pPr marL="171450" indent="-171450">
              <a:buFont typeface="Arial" panose="020B0604020202020204" pitchFamily="34" charset="0"/>
              <a:buChar char="•"/>
            </a:pPr>
            <a:endPar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Confidentiality is safeguarded by using only published and publicly available information from peer-reviewed journals, policy documents, and organisational reports (Hart, 2018).</a:t>
            </a:r>
          </a:p>
        </p:txBody>
      </p:sp>
      <p:sp>
        <p:nvSpPr>
          <p:cNvPr id="13" name="TextBox 12">
            <a:extLst>
              <a:ext uri="{FF2B5EF4-FFF2-40B4-BE49-F238E27FC236}">
                <a16:creationId xmlns:a16="http://schemas.microsoft.com/office/drawing/2014/main" id="{610DAEF1-B046-CA28-DE96-127251584A15}"/>
              </a:ext>
            </a:extLst>
          </p:cNvPr>
          <p:cNvSpPr txBox="1"/>
          <p:nvPr/>
        </p:nvSpPr>
        <p:spPr>
          <a:xfrm>
            <a:off x="6050765" y="4018911"/>
            <a:ext cx="3048001" cy="2123658"/>
          </a:xfrm>
          <a:prstGeom prst="rect">
            <a:avLst/>
          </a:prstGeom>
          <a:solidFill>
            <a:schemeClr val="accent3">
              <a:lumMod val="60000"/>
              <a:lumOff val="40000"/>
            </a:schemeClr>
          </a:solidFill>
          <a:ln>
            <a:solidFill>
              <a:schemeClr val="tx1"/>
            </a:solidFill>
          </a:ln>
        </p:spPr>
        <p:txBody>
          <a:bodyPr wrap="square">
            <a:spAutoFit/>
          </a:bodyPr>
          <a:lstStyle/>
          <a:p>
            <a:r>
              <a:rPr lang="en-GB" sz="1200" b="1" dirty="0">
                <a:solidFill>
                  <a:schemeClr val="bg1"/>
                </a:solidFill>
                <a:latin typeface="Calibri" panose="020F0502020204030204" pitchFamily="34" charset="0"/>
                <a:ea typeface="Calibri" panose="020F0502020204030204" pitchFamily="34" charset="0"/>
                <a:cs typeface="Calibri" panose="020F0502020204030204" pitchFamily="34" charset="0"/>
              </a:rPr>
              <a:t>Data Integrity and Reliability</a:t>
            </a:r>
          </a:p>
          <a:p>
            <a:endPar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Only reliable and valid sources were used, including peer-reviewed journals, government reports, and publications from recognised organisations, to ensure credibility (Booth, Sutton and Papaioannou, 2016).</a:t>
            </a:r>
          </a:p>
          <a:p>
            <a:pPr marL="171450" indent="-171450">
              <a:buFont typeface="Arial" panose="020B0604020202020204" pitchFamily="34" charset="0"/>
              <a:buChar char="•"/>
            </a:pPr>
            <a:endPar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Each source was critically appraised to assess methodological quality, relevance, and alignment with the research aim (Hart, 2018).</a:t>
            </a:r>
          </a:p>
        </p:txBody>
      </p:sp>
      <p:sp>
        <p:nvSpPr>
          <p:cNvPr id="15" name="TextBox 14">
            <a:extLst>
              <a:ext uri="{FF2B5EF4-FFF2-40B4-BE49-F238E27FC236}">
                <a16:creationId xmlns:a16="http://schemas.microsoft.com/office/drawing/2014/main" id="{CAD45FA8-0BCD-5604-080B-D157DD2C956A}"/>
              </a:ext>
            </a:extLst>
          </p:cNvPr>
          <p:cNvSpPr txBox="1"/>
          <p:nvPr/>
        </p:nvSpPr>
        <p:spPr>
          <a:xfrm>
            <a:off x="9291271" y="4018911"/>
            <a:ext cx="2662989" cy="2308324"/>
          </a:xfrm>
          <a:prstGeom prst="rect">
            <a:avLst/>
          </a:prstGeom>
          <a:solidFill>
            <a:schemeClr val="bg2">
              <a:lumMod val="50000"/>
            </a:schemeClr>
          </a:solidFill>
          <a:ln>
            <a:solidFill>
              <a:schemeClr val="tx1"/>
            </a:solidFill>
          </a:ln>
        </p:spPr>
        <p:txBody>
          <a:bodyPr wrap="square">
            <a:spAutoFit/>
          </a:bodyPr>
          <a:lstStyle/>
          <a:p>
            <a:r>
              <a:rPr lang="en-GB" sz="1200" b="1" dirty="0">
                <a:solidFill>
                  <a:schemeClr val="bg1"/>
                </a:solidFill>
                <a:latin typeface="Calibri" panose="020F0502020204030204" pitchFamily="34" charset="0"/>
                <a:ea typeface="Calibri" panose="020F0502020204030204" pitchFamily="34" charset="0"/>
                <a:cs typeface="Calibri" panose="020F0502020204030204" pitchFamily="34" charset="0"/>
              </a:rPr>
              <a:t>Compliance with Laws and Regulations</a:t>
            </a:r>
          </a:p>
          <a:p>
            <a:endPar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This dissertation adheres to the General Data Protection Regulation (GDPR, 2018) and the Data Protection Act (2018) by avoiding the use of personal or sensitive data.</a:t>
            </a:r>
          </a:p>
          <a:p>
            <a:pPr marL="171450" indent="-171450">
              <a:buFont typeface="Arial" panose="020B0604020202020204" pitchFamily="34" charset="0"/>
              <a:buChar char="•"/>
            </a:pPr>
            <a:endPar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All information utilised comes from publicly available, published sources, ensuring compliance with UK academic and legal standards (ICO, 2023).</a:t>
            </a:r>
          </a:p>
        </p:txBody>
      </p:sp>
      <p:sp>
        <p:nvSpPr>
          <p:cNvPr id="3" name="TextBox 2">
            <a:extLst>
              <a:ext uri="{FF2B5EF4-FFF2-40B4-BE49-F238E27FC236}">
                <a16:creationId xmlns:a16="http://schemas.microsoft.com/office/drawing/2014/main" id="{50323D1B-5B25-55B0-E887-B90DAE0483DD}"/>
              </a:ext>
            </a:extLst>
          </p:cNvPr>
          <p:cNvSpPr txBox="1"/>
          <p:nvPr/>
        </p:nvSpPr>
        <p:spPr>
          <a:xfrm>
            <a:off x="3619722" y="787257"/>
            <a:ext cx="2257206" cy="2677656"/>
          </a:xfrm>
          <a:prstGeom prst="rect">
            <a:avLst/>
          </a:prstGeom>
          <a:solidFill>
            <a:schemeClr val="accent5">
              <a:lumMod val="20000"/>
              <a:lumOff val="80000"/>
            </a:schemeClr>
          </a:solidFill>
          <a:ln>
            <a:solidFill>
              <a:schemeClr val="tx1"/>
            </a:solidFill>
          </a:ln>
        </p:spPr>
        <p:txBody>
          <a:bodyPr wrap="square">
            <a:spAutoFit/>
          </a:bodyPr>
          <a:lstStyle/>
          <a:p>
            <a:r>
              <a:rPr lang="en-GB" sz="1200" b="1" dirty="0">
                <a:solidFill>
                  <a:schemeClr val="bg1"/>
                </a:solidFill>
                <a:latin typeface="Calibri" panose="020F0502020204030204" pitchFamily="34" charset="0"/>
                <a:ea typeface="Calibri" panose="020F0502020204030204" pitchFamily="34" charset="0"/>
                <a:cs typeface="Calibri" panose="020F0502020204030204" pitchFamily="34" charset="0"/>
              </a:rPr>
              <a:t>Informed Consent</a:t>
            </a:r>
          </a:p>
          <a:p>
            <a:endPar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As this study relies solely on secondary research, informed consent from participants was not required (Aveyard, 2018).</a:t>
            </a:r>
          </a:p>
          <a:p>
            <a:pPr marL="285750" indent="-285750">
              <a:buFont typeface="Arial" panose="020B0604020202020204" pitchFamily="34" charset="0"/>
              <a:buChar char="•"/>
            </a:pPr>
            <a:endPar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Where primary research sources are cited, it is assumed that authors complied with ethical procedures, including obtaining informed consent from participants (Orb, Eisenhauer and </a:t>
            </a:r>
            <a:r>
              <a:rPr lang="en-GB" sz="1200" dirty="0" err="1">
                <a:solidFill>
                  <a:schemeClr val="bg1"/>
                </a:solidFill>
                <a:latin typeface="Calibri" panose="020F0502020204030204" pitchFamily="34" charset="0"/>
                <a:ea typeface="Calibri" panose="020F0502020204030204" pitchFamily="34" charset="0"/>
                <a:cs typeface="Calibri" panose="020F0502020204030204" pitchFamily="34" charset="0"/>
              </a:rPr>
              <a:t>Wynaden</a:t>
            </a:r>
            <a:r>
              <a:rPr lang="en-GB" sz="1200" dirty="0">
                <a:solidFill>
                  <a:schemeClr val="bg1"/>
                </a:solidFill>
                <a:latin typeface="Calibri" panose="020F0502020204030204" pitchFamily="34" charset="0"/>
                <a:ea typeface="Calibri" panose="020F0502020204030204" pitchFamily="34" charset="0"/>
                <a:cs typeface="Calibri" panose="020F0502020204030204" pitchFamily="34" charset="0"/>
              </a:rPr>
              <a:t>, 2001).</a:t>
            </a:r>
          </a:p>
        </p:txBody>
      </p:sp>
      <p:sp>
        <p:nvSpPr>
          <p:cNvPr id="4" name="TextBox 3">
            <a:extLst>
              <a:ext uri="{FF2B5EF4-FFF2-40B4-BE49-F238E27FC236}">
                <a16:creationId xmlns:a16="http://schemas.microsoft.com/office/drawing/2014/main" id="{0BC04135-5D96-6197-AAAF-FDA26BD3F01B}"/>
              </a:ext>
            </a:extLst>
          </p:cNvPr>
          <p:cNvSpPr txBox="1"/>
          <p:nvPr/>
        </p:nvSpPr>
        <p:spPr>
          <a:xfrm>
            <a:off x="6935706" y="3149450"/>
            <a:ext cx="4170947" cy="369332"/>
          </a:xfrm>
          <a:prstGeom prst="rect">
            <a:avLst/>
          </a:prstGeom>
          <a:noFill/>
          <a:ln>
            <a:solidFill>
              <a:schemeClr val="bg2">
                <a:lumMod val="10000"/>
              </a:schemeClr>
            </a:solidFill>
          </a:ln>
        </p:spPr>
        <p:txBody>
          <a:bodyPr wrap="square" rtlCol="0">
            <a:spAutoFit/>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 09 Ethical Considerations</a:t>
            </a:r>
          </a:p>
        </p:txBody>
      </p:sp>
      <p:sp>
        <p:nvSpPr>
          <p:cNvPr id="6" name="Arrow: Left 5">
            <a:extLst>
              <a:ext uri="{FF2B5EF4-FFF2-40B4-BE49-F238E27FC236}">
                <a16:creationId xmlns:a16="http://schemas.microsoft.com/office/drawing/2014/main" id="{AE8CA44A-DA09-77A2-4AEF-5932E2E823BA}"/>
              </a:ext>
            </a:extLst>
          </p:cNvPr>
          <p:cNvSpPr/>
          <p:nvPr/>
        </p:nvSpPr>
        <p:spPr>
          <a:xfrm>
            <a:off x="6269574" y="3149450"/>
            <a:ext cx="439976" cy="267881"/>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Up 7">
            <a:extLst>
              <a:ext uri="{FF2B5EF4-FFF2-40B4-BE49-F238E27FC236}">
                <a16:creationId xmlns:a16="http://schemas.microsoft.com/office/drawing/2014/main" id="{3F417A2D-9602-54CF-D94D-DFF56DC5BF72}"/>
              </a:ext>
            </a:extLst>
          </p:cNvPr>
          <p:cNvSpPr/>
          <p:nvPr/>
        </p:nvSpPr>
        <p:spPr>
          <a:xfrm>
            <a:off x="7186863" y="2734219"/>
            <a:ext cx="267432" cy="369332"/>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Up 9">
            <a:extLst>
              <a:ext uri="{FF2B5EF4-FFF2-40B4-BE49-F238E27FC236}">
                <a16:creationId xmlns:a16="http://schemas.microsoft.com/office/drawing/2014/main" id="{6B10B695-9CA4-3E0A-A7DC-C65E148C342F}"/>
              </a:ext>
            </a:extLst>
          </p:cNvPr>
          <p:cNvSpPr/>
          <p:nvPr/>
        </p:nvSpPr>
        <p:spPr>
          <a:xfrm>
            <a:off x="10871019" y="2942198"/>
            <a:ext cx="235634" cy="369332"/>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EA94D089-F6D9-B198-A342-3FD6E0B617AE}"/>
              </a:ext>
            </a:extLst>
          </p:cNvPr>
          <p:cNvSpPr/>
          <p:nvPr/>
        </p:nvSpPr>
        <p:spPr>
          <a:xfrm>
            <a:off x="7574765" y="3594341"/>
            <a:ext cx="291522" cy="35292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CBF606DE-A681-7E73-644E-EEEB268F6810}"/>
              </a:ext>
            </a:extLst>
          </p:cNvPr>
          <p:cNvSpPr/>
          <p:nvPr/>
        </p:nvSpPr>
        <p:spPr>
          <a:xfrm>
            <a:off x="10122568" y="3571690"/>
            <a:ext cx="272715" cy="40105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7B99FB79-5267-6F4D-DC91-5DE8D297E2B8}"/>
              </a:ext>
            </a:extLst>
          </p:cNvPr>
          <p:cNvPicPr>
            <a:picLocks noChangeAspect="1"/>
          </p:cNvPicPr>
          <p:nvPr/>
        </p:nvPicPr>
        <p:blipFill>
          <a:blip r:embed="rId3"/>
          <a:stretch>
            <a:fillRect/>
          </a:stretch>
        </p:blipFill>
        <p:spPr>
          <a:xfrm>
            <a:off x="3697306" y="3972743"/>
            <a:ext cx="2179622" cy="212365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8" name="TextBox 17">
            <a:extLst>
              <a:ext uri="{FF2B5EF4-FFF2-40B4-BE49-F238E27FC236}">
                <a16:creationId xmlns:a16="http://schemas.microsoft.com/office/drawing/2014/main" id="{C1065FDA-53E7-53F9-6521-A2A667061B81}"/>
              </a:ext>
            </a:extLst>
          </p:cNvPr>
          <p:cNvSpPr txBox="1"/>
          <p:nvPr/>
        </p:nvSpPr>
        <p:spPr>
          <a:xfrm>
            <a:off x="3595527" y="6142569"/>
            <a:ext cx="2383179" cy="261610"/>
          </a:xfrm>
          <a:prstGeom prst="rect">
            <a:avLst/>
          </a:prstGeom>
          <a:noFill/>
        </p:spPr>
        <p:txBody>
          <a:bodyPr wrap="square">
            <a:spAutoFit/>
          </a:bodyPr>
          <a:lstStyle/>
          <a:p>
            <a:r>
              <a:rPr lang="en-GB" sz="1100" dirty="0">
                <a:latin typeface="Calibri" panose="020F0502020204030204" pitchFamily="34" charset="0"/>
                <a:ea typeface="Calibri" panose="020F0502020204030204" pitchFamily="34" charset="0"/>
                <a:cs typeface="Calibri" panose="020F0502020204030204" pitchFamily="34" charset="0"/>
              </a:rPr>
              <a:t> (</a:t>
            </a:r>
            <a:r>
              <a:rPr lang="en-GB" sz="1100" dirty="0" err="1">
                <a:latin typeface="Calibri" panose="020F0502020204030204" pitchFamily="34" charset="0"/>
                <a:ea typeface="Calibri" panose="020F0502020204030204" pitchFamily="34" charset="0"/>
                <a:cs typeface="Calibri" panose="020F0502020204030204" pitchFamily="34" charset="0"/>
              </a:rPr>
              <a:t>Businesswire</a:t>
            </a:r>
            <a:r>
              <a:rPr lang="en-GB" sz="1100" dirty="0">
                <a:latin typeface="Calibri" panose="020F0502020204030204" pitchFamily="34" charset="0"/>
                <a:ea typeface="Calibri" panose="020F0502020204030204" pitchFamily="34" charset="0"/>
                <a:cs typeface="Calibri" panose="020F0502020204030204" pitchFamily="34" charset="0"/>
              </a:rPr>
              <a:t>., 2023)</a:t>
            </a:r>
          </a:p>
        </p:txBody>
      </p:sp>
    </p:spTree>
    <p:extLst>
      <p:ext uri="{BB962C8B-B14F-4D97-AF65-F5344CB8AC3E}">
        <p14:creationId xmlns:p14="http://schemas.microsoft.com/office/powerpoint/2010/main" val="1419822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B5BD9F-A60C-CB7B-A418-8B3F3AF7BC6E}"/>
              </a:ext>
            </a:extLst>
          </p:cNvPr>
          <p:cNvSpPr>
            <a:spLocks noGrp="1"/>
          </p:cNvSpPr>
          <p:nvPr>
            <p:ph idx="1"/>
          </p:nvPr>
        </p:nvSpPr>
        <p:spPr>
          <a:xfrm>
            <a:off x="352926" y="176464"/>
            <a:ext cx="11566358" cy="6545178"/>
          </a:xfrm>
        </p:spPr>
        <p:txBody>
          <a:bodyPr>
            <a:normAutofit/>
          </a:bodyPr>
          <a:lstStyle/>
          <a:p>
            <a:pPr marL="0" indent="0" algn="ctr">
              <a:buNone/>
            </a:pPr>
            <a:r>
              <a:rPr lang="en-GB" sz="2400" b="1" u="sng" dirty="0">
                <a:latin typeface="Calibri" panose="020F0502020204030204" pitchFamily="34" charset="0"/>
                <a:ea typeface="Calibri" panose="020F0502020204030204" pitchFamily="34" charset="0"/>
                <a:cs typeface="Calibri" panose="020F0502020204030204" pitchFamily="34" charset="0"/>
              </a:rPr>
              <a:t>References</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Aveyard, H. (2018) </a:t>
            </a:r>
            <a:r>
              <a:rPr lang="en-GB" sz="1600" i="1" dirty="0">
                <a:latin typeface="Calibri" panose="020F0502020204030204" pitchFamily="34" charset="0"/>
                <a:ea typeface="Calibri" panose="020F0502020204030204" pitchFamily="34" charset="0"/>
                <a:cs typeface="Calibri" panose="020F0502020204030204" pitchFamily="34" charset="0"/>
              </a:rPr>
              <a:t>Doing a Literature Review in Health and Social Care: </a:t>
            </a:r>
            <a:r>
              <a:rPr lang="en-GB" sz="1600" dirty="0">
                <a:latin typeface="Calibri" panose="020F0502020204030204" pitchFamily="34" charset="0"/>
                <a:ea typeface="Calibri" panose="020F0502020204030204" pitchFamily="34" charset="0"/>
                <a:cs typeface="Calibri" panose="020F0502020204030204" pitchFamily="34" charset="0"/>
              </a:rPr>
              <a:t>A Practical Guide. Google Books. McGraw-Hill Education (UK). 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2"/>
              </a:rPr>
              <a:t>https://books.google.co.uk/books/about/Doing_a_Literature_Review_in_Health_and.html?id=o8gvEAAAQBAJ&amp;redir_esc=y</a:t>
            </a:r>
            <a:r>
              <a:rPr lang="en-GB" sz="1600" dirty="0">
                <a:latin typeface="Calibri" panose="020F0502020204030204" pitchFamily="34" charset="0"/>
                <a:ea typeface="Calibri" panose="020F0502020204030204" pitchFamily="34" charset="0"/>
                <a:cs typeface="Calibri" panose="020F0502020204030204" pitchFamily="34" charset="0"/>
              </a:rPr>
              <a:t>. (Accessed: 16 September 2025).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Booth, A. (2022) </a:t>
            </a:r>
            <a:r>
              <a:rPr lang="en-GB" sz="1600" i="1" dirty="0">
                <a:latin typeface="Calibri" panose="020F0502020204030204" pitchFamily="34" charset="0"/>
                <a:ea typeface="Calibri" panose="020F0502020204030204" pitchFamily="34" charset="0"/>
                <a:cs typeface="Calibri" panose="020F0502020204030204" pitchFamily="34" charset="0"/>
              </a:rPr>
              <a:t>Systematic Approaches to a Successful Literature Review</a:t>
            </a:r>
            <a:r>
              <a:rPr lang="en-GB" sz="1600" dirty="0">
                <a:latin typeface="Calibri" panose="020F0502020204030204" pitchFamily="34" charset="0"/>
                <a:ea typeface="Calibri" panose="020F0502020204030204" pitchFamily="34" charset="0"/>
                <a:cs typeface="Calibri" panose="020F0502020204030204" pitchFamily="34" charset="0"/>
              </a:rPr>
              <a:t>. SAGE Publications Ltd. 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3"/>
              </a:rPr>
              <a:t>https://uk.sagepub.com/en-gb/eur/systematic-approaches-to-a-successful-literature-review/book270933</a:t>
            </a:r>
            <a:r>
              <a:rPr lang="en-GB" sz="1600" dirty="0">
                <a:latin typeface="Calibri" panose="020F0502020204030204" pitchFamily="34" charset="0"/>
                <a:ea typeface="Calibri" panose="020F0502020204030204" pitchFamily="34" charset="0"/>
                <a:cs typeface="Calibri" panose="020F0502020204030204" pitchFamily="34" charset="0"/>
              </a:rPr>
              <a:t>. (Accessed: 16 September 2025).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Booth, A., Sutton, A and Papaioannou, D. (2016) </a:t>
            </a:r>
            <a:r>
              <a:rPr lang="en-GB" sz="1600" i="1" dirty="0">
                <a:latin typeface="Calibri" panose="020F0502020204030204" pitchFamily="34" charset="0"/>
                <a:ea typeface="Calibri" panose="020F0502020204030204" pitchFamily="34" charset="0"/>
                <a:cs typeface="Calibri" panose="020F0502020204030204" pitchFamily="34" charset="0"/>
              </a:rPr>
              <a:t>Systematic Approaches to a Successful Literature Review</a:t>
            </a:r>
            <a:r>
              <a:rPr lang="en-GB" sz="1600" dirty="0">
                <a:latin typeface="Calibri" panose="020F0502020204030204" pitchFamily="34" charset="0"/>
                <a:ea typeface="Calibri" panose="020F0502020204030204" pitchFamily="34" charset="0"/>
                <a:cs typeface="Calibri" panose="020F0502020204030204" pitchFamily="34" charset="0"/>
              </a:rPr>
              <a:t>. ResearchGate. 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4"/>
              </a:rPr>
              <a:t>https://www.researchgate.net/publication/235930866_Systematic_Approaches_to_a_Successful_Literature_Review</a:t>
            </a:r>
            <a:r>
              <a:rPr lang="en-GB" sz="1600" dirty="0">
                <a:latin typeface="Calibri" panose="020F0502020204030204" pitchFamily="34" charset="0"/>
                <a:ea typeface="Calibri" panose="020F0502020204030204" pitchFamily="34" charset="0"/>
                <a:cs typeface="Calibri" panose="020F0502020204030204" pitchFamily="34" charset="0"/>
              </a:rPr>
              <a:t> (Accessed 13: September 2025).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Braun, V. and Clarke, V. (2006) </a:t>
            </a:r>
            <a:r>
              <a:rPr lang="en-GB" sz="1600" i="1" dirty="0">
                <a:latin typeface="Calibri" panose="020F0502020204030204" pitchFamily="34" charset="0"/>
                <a:ea typeface="Calibri" panose="020F0502020204030204" pitchFamily="34" charset="0"/>
                <a:cs typeface="Calibri" panose="020F0502020204030204" pitchFamily="34" charset="0"/>
              </a:rPr>
              <a:t>Using Thematic Analysis in Psychology. Qualitative Research In Psychology.</a:t>
            </a:r>
            <a:r>
              <a:rPr lang="en-GB" sz="1600" dirty="0">
                <a:latin typeface="Calibri" panose="020F0502020204030204" pitchFamily="34" charset="0"/>
                <a:ea typeface="Calibri" panose="020F0502020204030204" pitchFamily="34" charset="0"/>
                <a:cs typeface="Calibri" panose="020F0502020204030204" pitchFamily="34" charset="0"/>
              </a:rPr>
              <a:t> Available at: </a:t>
            </a:r>
            <a:r>
              <a:rPr lang="en-GB" sz="1600" dirty="0" err="1">
                <a:latin typeface="Calibri" panose="020F0502020204030204" pitchFamily="34" charset="0"/>
                <a:ea typeface="Calibri" panose="020F0502020204030204" pitchFamily="34" charset="0"/>
                <a:cs typeface="Calibri" panose="020F0502020204030204" pitchFamily="34" charset="0"/>
              </a:rPr>
              <a:t>doi:https</a:t>
            </a:r>
            <a:r>
              <a:rPr lang="en-GB" sz="1600" dirty="0">
                <a:latin typeface="Calibri" panose="020F0502020204030204" pitchFamily="34" charset="0"/>
                <a:ea typeface="Calibri" panose="020F0502020204030204" pitchFamily="34" charset="0"/>
                <a:cs typeface="Calibri" panose="020F0502020204030204" pitchFamily="34" charset="0"/>
              </a:rPr>
              <a:t>://doi.org/10.1191/1478088706qp063oa.</a:t>
            </a:r>
          </a:p>
          <a:p>
            <a:pPr marL="0" indent="0">
              <a:buNone/>
            </a:pPr>
            <a:r>
              <a:rPr lang="en-GB" sz="1600" dirty="0" err="1">
                <a:latin typeface="Calibri" panose="020F0502020204030204" pitchFamily="34" charset="0"/>
                <a:ea typeface="Calibri" panose="020F0502020204030204" pitchFamily="34" charset="0"/>
                <a:cs typeface="Calibri" panose="020F0502020204030204" pitchFamily="34" charset="0"/>
              </a:rPr>
              <a:t>Calanzani</a:t>
            </a:r>
            <a:r>
              <a:rPr lang="en-GB" sz="1600" dirty="0">
                <a:latin typeface="Calibri" panose="020F0502020204030204" pitchFamily="34" charset="0"/>
                <a:ea typeface="Calibri" panose="020F0502020204030204" pitchFamily="34" charset="0"/>
                <a:cs typeface="Calibri" panose="020F0502020204030204" pitchFamily="34" charset="0"/>
              </a:rPr>
              <a:t>, N., Koffman, J. and Higginson, I.J. (2013) </a:t>
            </a:r>
            <a:r>
              <a:rPr lang="en-GB" sz="1600" i="1" dirty="0">
                <a:latin typeface="Calibri" panose="020F0502020204030204" pitchFamily="34" charset="0"/>
                <a:ea typeface="Calibri" panose="020F0502020204030204" pitchFamily="34" charset="0"/>
                <a:cs typeface="Calibri" panose="020F0502020204030204" pitchFamily="34" charset="0"/>
              </a:rPr>
              <a:t>Palliative and end of life care for Black, Asian and Minority Ethnic groups in the UK. </a:t>
            </a:r>
            <a:r>
              <a:rPr lang="en-GB" sz="1600" dirty="0">
                <a:latin typeface="Calibri" panose="020F0502020204030204" pitchFamily="34" charset="0"/>
                <a:ea typeface="Calibri" panose="020F0502020204030204" pitchFamily="34" charset="0"/>
                <a:cs typeface="Calibri" panose="020F0502020204030204" pitchFamily="34" charset="0"/>
              </a:rPr>
              <a:t>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5"/>
              </a:rPr>
              <a:t>https://www.researchgate.net/publication/267762679_Palliative_and_end_of_life_care_for_Black_Asian_and_Minority_Ethnic_gr</a:t>
            </a:r>
            <a:r>
              <a:rPr lang="en-GB" sz="1600" dirty="0">
                <a:latin typeface="Calibri" panose="020F0502020204030204" pitchFamily="34" charset="0"/>
                <a:ea typeface="Calibri" panose="020F0502020204030204" pitchFamily="34" charset="0"/>
                <a:cs typeface="Calibri" panose="020F0502020204030204" pitchFamily="34" charset="0"/>
              </a:rPr>
              <a:t> (Accessed: 10 September 2025).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Data Protection Act 2018  </a:t>
            </a:r>
            <a:r>
              <a:rPr lang="en-GB" sz="1600" i="1" dirty="0">
                <a:latin typeface="Calibri" panose="020F0502020204030204" pitchFamily="34" charset="0"/>
                <a:ea typeface="Calibri" panose="020F0502020204030204" pitchFamily="34" charset="0"/>
                <a:cs typeface="Calibri" panose="020F0502020204030204" pitchFamily="34" charset="0"/>
              </a:rPr>
              <a:t>legislation.gov.uk. </a:t>
            </a:r>
            <a:r>
              <a:rPr lang="en-GB" sz="1600" dirty="0">
                <a:latin typeface="Calibri" panose="020F0502020204030204" pitchFamily="34" charset="0"/>
                <a:ea typeface="Calibri" panose="020F0502020204030204" pitchFamily="34" charset="0"/>
                <a:cs typeface="Calibri" panose="020F0502020204030204" pitchFamily="34" charset="0"/>
              </a:rPr>
              <a:t>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6"/>
              </a:rPr>
              <a:t>https://www.legislation.gov.uk/ukpga/2018/12/contents</a:t>
            </a:r>
            <a:r>
              <a:rPr lang="en-GB" sz="1600" dirty="0">
                <a:latin typeface="Calibri" panose="020F0502020204030204" pitchFamily="34" charset="0"/>
                <a:ea typeface="Calibri" panose="020F0502020204030204" pitchFamily="34" charset="0"/>
                <a:cs typeface="Calibri" panose="020F0502020204030204" pitchFamily="34" charset="0"/>
              </a:rPr>
              <a:t>. (Accessed: 8 September 2025).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Fink, A. (2019) </a:t>
            </a:r>
            <a:r>
              <a:rPr lang="en-GB" sz="1600" i="1" dirty="0">
                <a:latin typeface="Calibri" panose="020F0502020204030204" pitchFamily="34" charset="0"/>
                <a:ea typeface="Calibri" panose="020F0502020204030204" pitchFamily="34" charset="0"/>
                <a:cs typeface="Calibri" panose="020F0502020204030204" pitchFamily="34" charset="0"/>
              </a:rPr>
              <a:t>Conducting research literature reviews: from the Internet to paper</a:t>
            </a:r>
            <a:r>
              <a:rPr lang="en-GB" sz="1600" dirty="0">
                <a:latin typeface="Calibri" panose="020F0502020204030204" pitchFamily="34" charset="0"/>
                <a:ea typeface="Calibri" panose="020F0502020204030204" pitchFamily="34" charset="0"/>
                <a:cs typeface="Calibri" panose="020F0502020204030204" pitchFamily="34" charset="0"/>
              </a:rPr>
              <a:t>. Choice Reviews Online, 42(11), pp.42–619842–6198. Available at: </a:t>
            </a:r>
            <a:r>
              <a:rPr lang="en-GB" sz="1600" dirty="0" err="1">
                <a:latin typeface="Calibri" panose="020F0502020204030204" pitchFamily="34" charset="0"/>
                <a:ea typeface="Calibri" panose="020F0502020204030204" pitchFamily="34" charset="0"/>
                <a:cs typeface="Calibri" panose="020F0502020204030204" pitchFamily="34" charset="0"/>
              </a:rPr>
              <a:t>doi:https</a:t>
            </a:r>
            <a:r>
              <a:rPr lang="en-GB" sz="1600" dirty="0">
                <a:latin typeface="Calibri" panose="020F0502020204030204" pitchFamily="34" charset="0"/>
                <a:ea typeface="Calibri" panose="020F0502020204030204" pitchFamily="34" charset="0"/>
                <a:cs typeface="Calibri" panose="020F0502020204030204" pitchFamily="34" charset="0"/>
              </a:rPr>
              <a:t>://doi.org/10.5860/choice.42-6198.</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Hart, C. (2018) </a:t>
            </a:r>
            <a:r>
              <a:rPr lang="en-GB" sz="1600" i="1" dirty="0">
                <a:latin typeface="Calibri" panose="020F0502020204030204" pitchFamily="34" charset="0"/>
                <a:ea typeface="Calibri" panose="020F0502020204030204" pitchFamily="34" charset="0"/>
                <a:cs typeface="Calibri" panose="020F0502020204030204" pitchFamily="34" charset="0"/>
              </a:rPr>
              <a:t>Doing a literature review: releasing the research imagination</a:t>
            </a:r>
            <a:r>
              <a:rPr lang="en-GB" sz="1600" dirty="0">
                <a:latin typeface="Calibri" panose="020F0502020204030204" pitchFamily="34" charset="0"/>
                <a:ea typeface="Calibri" panose="020F0502020204030204" pitchFamily="34" charset="0"/>
                <a:cs typeface="Calibri" panose="020F0502020204030204" pitchFamily="34" charset="0"/>
              </a:rPr>
              <a:t>. 2nd ed. Los Angeles: Sage.</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ICO (2023) </a:t>
            </a:r>
            <a:r>
              <a:rPr lang="en-GB" sz="1600" i="1" dirty="0">
                <a:latin typeface="Calibri" panose="020F0502020204030204" pitchFamily="34" charset="0"/>
                <a:ea typeface="Calibri" panose="020F0502020204030204" pitchFamily="34" charset="0"/>
                <a:cs typeface="Calibri" panose="020F0502020204030204" pitchFamily="34" charset="0"/>
              </a:rPr>
              <a:t>UK GDPR Guidance and Resources</a:t>
            </a:r>
            <a:r>
              <a:rPr lang="en-GB" sz="1600" dirty="0">
                <a:latin typeface="Calibri" panose="020F0502020204030204" pitchFamily="34" charset="0"/>
                <a:ea typeface="Calibri" panose="020F0502020204030204" pitchFamily="34" charset="0"/>
                <a:cs typeface="Calibri" panose="020F0502020204030204" pitchFamily="34" charset="0"/>
              </a:rPr>
              <a:t>. ico.org.uk. 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7"/>
              </a:rPr>
              <a:t>https://ico.org.uk/for-organisations/uk-gdpr-guidance-and-resources/</a:t>
            </a:r>
            <a:r>
              <a:rPr lang="en-GB" sz="1600" dirty="0">
                <a:latin typeface="Calibri" panose="020F0502020204030204" pitchFamily="34" charset="0"/>
                <a:ea typeface="Calibri" panose="020F0502020204030204" pitchFamily="34" charset="0"/>
                <a:cs typeface="Calibri" panose="020F0502020204030204" pitchFamily="34" charset="0"/>
              </a:rPr>
              <a:t>. (Accessed: 10 September 2025).</a:t>
            </a:r>
          </a:p>
          <a:p>
            <a:pPr marL="0" indent="0">
              <a:buNone/>
            </a:pPr>
            <a:endParaRPr lang="en-GB" sz="16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6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6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80586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A16582-E9BF-635B-2117-E8090EC09F3A}"/>
              </a:ext>
            </a:extLst>
          </p:cNvPr>
          <p:cNvSpPr>
            <a:spLocks noGrp="1"/>
          </p:cNvSpPr>
          <p:nvPr>
            <p:ph idx="1"/>
          </p:nvPr>
        </p:nvSpPr>
        <p:spPr>
          <a:xfrm>
            <a:off x="164431" y="205372"/>
            <a:ext cx="11899232" cy="6540201"/>
          </a:xfrm>
        </p:spPr>
        <p:txBody>
          <a:bodyPr>
            <a:normAutofit/>
          </a:bodyPr>
          <a:lstStyle/>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Kelly, M.M., Peters, T.M. and Farber, J.S. (2024) </a:t>
            </a:r>
            <a:r>
              <a:rPr lang="en-GB" sz="1600" i="1" dirty="0">
                <a:latin typeface="Calibri" panose="020F0502020204030204" pitchFamily="34" charset="0"/>
                <a:ea typeface="Calibri" panose="020F0502020204030204" pitchFamily="34" charset="0"/>
                <a:cs typeface="Calibri" panose="020F0502020204030204" pitchFamily="34" charset="0"/>
              </a:rPr>
              <a:t>Secondary data analysis: Using existing data to answer new questions</a:t>
            </a:r>
            <a:r>
              <a:rPr lang="en-GB" sz="1600" dirty="0">
                <a:latin typeface="Calibri" panose="020F0502020204030204" pitchFamily="34" charset="0"/>
                <a:ea typeface="Calibri" panose="020F0502020204030204" pitchFamily="34" charset="0"/>
                <a:cs typeface="Calibri" panose="020F0502020204030204" pitchFamily="34" charset="0"/>
              </a:rPr>
              <a:t>. Journal of </a:t>
            </a:r>
            <a:r>
              <a:rPr lang="en-GB" sz="1600" dirty="0" err="1">
                <a:latin typeface="Calibri" panose="020F0502020204030204" pitchFamily="34" charset="0"/>
                <a:ea typeface="Calibri" panose="020F0502020204030204" pitchFamily="34" charset="0"/>
                <a:cs typeface="Calibri" panose="020F0502020204030204" pitchFamily="34" charset="0"/>
              </a:rPr>
              <a:t>Pediatric</a:t>
            </a:r>
            <a:r>
              <a:rPr lang="en-GB" sz="1600" dirty="0">
                <a:latin typeface="Calibri" panose="020F0502020204030204" pitchFamily="34" charset="0"/>
                <a:ea typeface="Calibri" panose="020F0502020204030204" pitchFamily="34" charset="0"/>
                <a:cs typeface="Calibri" panose="020F0502020204030204" pitchFamily="34" charset="0"/>
              </a:rPr>
              <a:t> Health Care, 38(4), pp.615–618. Available at: </a:t>
            </a:r>
            <a:r>
              <a:rPr lang="en-GB" sz="1600" dirty="0" err="1">
                <a:latin typeface="Calibri" panose="020F0502020204030204" pitchFamily="34" charset="0"/>
                <a:ea typeface="Calibri" panose="020F0502020204030204" pitchFamily="34" charset="0"/>
                <a:cs typeface="Calibri" panose="020F0502020204030204" pitchFamily="34" charset="0"/>
              </a:rPr>
              <a:t>doi:https</a:t>
            </a:r>
            <a:r>
              <a:rPr lang="en-GB" sz="1600" dirty="0">
                <a:latin typeface="Calibri" panose="020F0502020204030204" pitchFamily="34" charset="0"/>
                <a:ea typeface="Calibri" panose="020F0502020204030204" pitchFamily="34" charset="0"/>
                <a:cs typeface="Calibri" panose="020F0502020204030204" pitchFamily="34" charset="0"/>
              </a:rPr>
              <a:t>://doi.org/10.1016/j.pedhc.2024.03.005.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McFarland, M.R. and Wehbe-</a:t>
            </a:r>
            <a:r>
              <a:rPr lang="en-GB" sz="1600" dirty="0" err="1">
                <a:latin typeface="Calibri" panose="020F0502020204030204" pitchFamily="34" charset="0"/>
                <a:ea typeface="Calibri" panose="020F0502020204030204" pitchFamily="34" charset="0"/>
                <a:cs typeface="Calibri" panose="020F0502020204030204" pitchFamily="34" charset="0"/>
              </a:rPr>
              <a:t>Alamah</a:t>
            </a:r>
            <a:r>
              <a:rPr lang="en-GB" sz="1600" dirty="0">
                <a:latin typeface="Calibri" panose="020F0502020204030204" pitchFamily="34" charset="0"/>
                <a:ea typeface="Calibri" panose="020F0502020204030204" pitchFamily="34" charset="0"/>
                <a:cs typeface="Calibri" panose="020F0502020204030204" pitchFamily="34" charset="0"/>
              </a:rPr>
              <a:t>, H.B. (2019) </a:t>
            </a:r>
            <a:r>
              <a:rPr lang="en-GB" sz="1600" i="1" dirty="0">
                <a:latin typeface="Calibri" panose="020F0502020204030204" pitchFamily="34" charset="0"/>
                <a:ea typeface="Calibri" panose="020F0502020204030204" pitchFamily="34" charset="0"/>
                <a:cs typeface="Calibri" panose="020F0502020204030204" pitchFamily="34" charset="0"/>
              </a:rPr>
              <a:t>Leininger’s Theory of Culture Care Diversity and Universality: An Overview With a Historical Retrospective and a View Toward the Future. Journal of Transcultural Nursing</a:t>
            </a:r>
            <a:r>
              <a:rPr lang="en-GB" sz="1600" dirty="0">
                <a:latin typeface="Calibri" panose="020F0502020204030204" pitchFamily="34" charset="0"/>
                <a:ea typeface="Calibri" panose="020F0502020204030204" pitchFamily="34" charset="0"/>
                <a:cs typeface="Calibri" panose="020F0502020204030204" pitchFamily="34" charset="0"/>
              </a:rPr>
              <a:t>, 30(6), pp.540–557. Available at: </a:t>
            </a:r>
            <a:r>
              <a:rPr lang="en-GB" sz="1600" dirty="0" err="1">
                <a:latin typeface="Calibri" panose="020F0502020204030204" pitchFamily="34" charset="0"/>
                <a:ea typeface="Calibri" panose="020F0502020204030204" pitchFamily="34" charset="0"/>
                <a:cs typeface="Calibri" panose="020F0502020204030204" pitchFamily="34" charset="0"/>
              </a:rPr>
              <a:t>doi:https</a:t>
            </a:r>
            <a:r>
              <a:rPr lang="en-GB" sz="1600" dirty="0">
                <a:latin typeface="Calibri" panose="020F0502020204030204" pitchFamily="34" charset="0"/>
                <a:ea typeface="Calibri" panose="020F0502020204030204" pitchFamily="34" charset="0"/>
                <a:cs typeface="Calibri" panose="020F0502020204030204" pitchFamily="34" charset="0"/>
              </a:rPr>
              <a:t>://doi.org/10.1177/1043659619867134.</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Office for National Statistics (2011) </a:t>
            </a:r>
            <a:r>
              <a:rPr lang="en-GB" sz="1600" i="1" dirty="0">
                <a:latin typeface="Calibri" panose="020F0502020204030204" pitchFamily="34" charset="0"/>
                <a:ea typeface="Calibri" panose="020F0502020204030204" pitchFamily="34" charset="0"/>
                <a:cs typeface="Calibri" panose="020F0502020204030204" pitchFamily="34" charset="0"/>
              </a:rPr>
              <a:t>Ethnicity and National Identity in England and Wales - Office for National Statistics</a:t>
            </a:r>
            <a:r>
              <a:rPr lang="en-GB" sz="1600" dirty="0">
                <a:latin typeface="Calibri" panose="020F0502020204030204" pitchFamily="34" charset="0"/>
                <a:ea typeface="Calibri" panose="020F0502020204030204" pitchFamily="34" charset="0"/>
                <a:cs typeface="Calibri" panose="020F0502020204030204" pitchFamily="34" charset="0"/>
              </a:rPr>
              <a:t>. Ons.gov.uk. 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2"/>
              </a:rPr>
              <a:t>https://www.ons.gov.uk/peoplepopulationandcommunity/culturalidentity/ethnicity/articles/ethnicityandnationalidentityinenglandandwales/2012-12-11</a:t>
            </a:r>
            <a:r>
              <a:rPr lang="en-GB" sz="1600" dirty="0">
                <a:latin typeface="Calibri" panose="020F0502020204030204" pitchFamily="34" charset="0"/>
                <a:ea typeface="Calibri" panose="020F0502020204030204" pitchFamily="34" charset="0"/>
                <a:cs typeface="Calibri" panose="020F0502020204030204" pitchFamily="34" charset="0"/>
              </a:rPr>
              <a:t>. (Accessed: 15 September 2025).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Orb, A., Eisenhauer, L. and </a:t>
            </a:r>
            <a:r>
              <a:rPr lang="en-GB" sz="1600" dirty="0" err="1">
                <a:latin typeface="Calibri" panose="020F0502020204030204" pitchFamily="34" charset="0"/>
                <a:ea typeface="Calibri" panose="020F0502020204030204" pitchFamily="34" charset="0"/>
                <a:cs typeface="Calibri" panose="020F0502020204030204" pitchFamily="34" charset="0"/>
              </a:rPr>
              <a:t>Wynaden</a:t>
            </a:r>
            <a:r>
              <a:rPr lang="en-GB" sz="1600" dirty="0">
                <a:latin typeface="Calibri" panose="020F0502020204030204" pitchFamily="34" charset="0"/>
                <a:ea typeface="Calibri" panose="020F0502020204030204" pitchFamily="34" charset="0"/>
                <a:cs typeface="Calibri" panose="020F0502020204030204" pitchFamily="34" charset="0"/>
              </a:rPr>
              <a:t>, D. (2001) </a:t>
            </a:r>
            <a:r>
              <a:rPr lang="en-GB" sz="1600" i="1" dirty="0">
                <a:latin typeface="Calibri" panose="020F0502020204030204" pitchFamily="34" charset="0"/>
                <a:ea typeface="Calibri" panose="020F0502020204030204" pitchFamily="34" charset="0"/>
                <a:cs typeface="Calibri" panose="020F0502020204030204" pitchFamily="34" charset="0"/>
              </a:rPr>
              <a:t>Ethics in Qualitative Research. Journal of Nursing Scholarship,</a:t>
            </a:r>
            <a:r>
              <a:rPr lang="en-GB" sz="1600" dirty="0">
                <a:latin typeface="Calibri" panose="020F0502020204030204" pitchFamily="34" charset="0"/>
                <a:ea typeface="Calibri" panose="020F0502020204030204" pitchFamily="34" charset="0"/>
                <a:cs typeface="Calibri" panose="020F0502020204030204" pitchFamily="34" charset="0"/>
              </a:rPr>
              <a:t> 33(1), pp.93–96. </a:t>
            </a:r>
            <a:r>
              <a:rPr lang="en-GB" sz="1600" dirty="0" err="1">
                <a:latin typeface="Calibri" panose="020F0502020204030204" pitchFamily="34" charset="0"/>
                <a:ea typeface="Calibri" panose="020F0502020204030204" pitchFamily="34" charset="0"/>
                <a:cs typeface="Calibri" panose="020F0502020204030204" pitchFamily="34" charset="0"/>
              </a:rPr>
              <a:t>Availableat</a:t>
            </a:r>
            <a:r>
              <a:rPr lang="en-GB" sz="1600" dirty="0">
                <a:latin typeface="Calibri" panose="020F0502020204030204" pitchFamily="34" charset="0"/>
                <a:ea typeface="Calibri" panose="020F0502020204030204" pitchFamily="34" charset="0"/>
                <a:cs typeface="Calibri" panose="020F0502020204030204" pitchFamily="34" charset="0"/>
              </a:rPr>
              <a:t>: </a:t>
            </a:r>
            <a:r>
              <a:rPr lang="en-GB" sz="1600" dirty="0" err="1">
                <a:latin typeface="Calibri" panose="020F0502020204030204" pitchFamily="34" charset="0"/>
                <a:ea typeface="Calibri" panose="020F0502020204030204" pitchFamily="34" charset="0"/>
                <a:cs typeface="Calibri" panose="020F0502020204030204" pitchFamily="34" charset="0"/>
              </a:rPr>
              <a:t>doi:https</a:t>
            </a:r>
            <a:r>
              <a:rPr lang="en-GB" sz="1600" dirty="0">
                <a:latin typeface="Calibri" panose="020F0502020204030204" pitchFamily="34" charset="0"/>
                <a:ea typeface="Calibri" panose="020F0502020204030204" pitchFamily="34" charset="0"/>
                <a:cs typeface="Calibri" panose="020F0502020204030204" pitchFamily="34" charset="0"/>
              </a:rPr>
              <a:t>://doi.org/10.1111/j.1547-5069.2001.00093.x.</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Papadopoulos, I. (2006). Papadopoulos I (Ed) (2006) </a:t>
            </a:r>
            <a:r>
              <a:rPr lang="en-GB" sz="1600" i="1" dirty="0">
                <a:latin typeface="Calibri" panose="020F0502020204030204" pitchFamily="34" charset="0"/>
                <a:ea typeface="Calibri" panose="020F0502020204030204" pitchFamily="34" charset="0"/>
                <a:cs typeface="Calibri" panose="020F0502020204030204" pitchFamily="34" charset="0"/>
              </a:rPr>
              <a:t>Transcultural Health and Social Care: Development of Culturally Competent</a:t>
            </a:r>
            <a:r>
              <a:rPr lang="en-GB" sz="1600" dirty="0">
                <a:latin typeface="Calibri" panose="020F0502020204030204" pitchFamily="34" charset="0"/>
                <a:ea typeface="Calibri" panose="020F0502020204030204" pitchFamily="34" charset="0"/>
                <a:cs typeface="Calibri" panose="020F0502020204030204" pitchFamily="34" charset="0"/>
              </a:rPr>
              <a:t>. ResearchGate. 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3"/>
              </a:rPr>
              <a:t>https://www.researchgate.net/publication/236880899_Papadopoulos_I_Ed_2006_Transcultural_Health_and_Social_Care_Develop</a:t>
            </a:r>
            <a:r>
              <a:rPr lang="en-GB" sz="1600" dirty="0">
                <a:latin typeface="Calibri" panose="020F0502020204030204" pitchFamily="34" charset="0"/>
                <a:ea typeface="Calibri" panose="020F0502020204030204" pitchFamily="34" charset="0"/>
                <a:cs typeface="Calibri" panose="020F0502020204030204" pitchFamily="34" charset="0"/>
              </a:rPr>
              <a:t> (Accessed: 8 September 2025).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Resnik, D. (2024) </a:t>
            </a:r>
            <a:r>
              <a:rPr lang="en-GB" sz="1600" i="1" dirty="0">
                <a:latin typeface="Calibri" panose="020F0502020204030204" pitchFamily="34" charset="0"/>
                <a:ea typeface="Calibri" panose="020F0502020204030204" pitchFamily="34" charset="0"/>
                <a:cs typeface="Calibri" panose="020F0502020204030204" pitchFamily="34" charset="0"/>
              </a:rPr>
              <a:t>What is ethics in research &amp; why is it important? National Institute of Environmental Health Sciences</a:t>
            </a:r>
            <a:r>
              <a:rPr lang="en-GB" sz="1600" dirty="0">
                <a:latin typeface="Calibri" panose="020F0502020204030204" pitchFamily="34" charset="0"/>
                <a:ea typeface="Calibri" panose="020F0502020204030204" pitchFamily="34" charset="0"/>
                <a:cs typeface="Calibri" panose="020F0502020204030204" pitchFamily="34" charset="0"/>
              </a:rPr>
              <a:t>. 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4"/>
              </a:rPr>
              <a:t>https://www.niehs.nih.gov/research/resources/bioethics/whatis</a:t>
            </a:r>
            <a:r>
              <a:rPr lang="en-GB" sz="1600" dirty="0">
                <a:latin typeface="Calibri" panose="020F0502020204030204" pitchFamily="34" charset="0"/>
                <a:ea typeface="Calibri" panose="020F0502020204030204" pitchFamily="34" charset="0"/>
                <a:cs typeface="Calibri" panose="020F0502020204030204" pitchFamily="34" charset="0"/>
              </a:rPr>
              <a:t>. (Accessed: 10 September 2025).</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Ridley, D. (2012) </a:t>
            </a:r>
            <a:r>
              <a:rPr lang="en-GB" sz="1600" i="1" dirty="0">
                <a:latin typeface="Calibri" panose="020F0502020204030204" pitchFamily="34" charset="0"/>
                <a:ea typeface="Calibri" panose="020F0502020204030204" pitchFamily="34" charset="0"/>
                <a:cs typeface="Calibri" panose="020F0502020204030204" pitchFamily="34" charset="0"/>
              </a:rPr>
              <a:t>The literature review: a step-by-step guide for students</a:t>
            </a:r>
            <a:r>
              <a:rPr lang="en-GB" sz="1600" dirty="0">
                <a:latin typeface="Calibri" panose="020F0502020204030204" pitchFamily="34" charset="0"/>
                <a:ea typeface="Calibri" panose="020F0502020204030204" pitchFamily="34" charset="0"/>
                <a:cs typeface="Calibri" panose="020F0502020204030204" pitchFamily="34" charset="0"/>
              </a:rPr>
              <a:t>. 2nd ed. London: Sage Publications Ltd.</a:t>
            </a:r>
          </a:p>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www.businesswire.com. (2023) </a:t>
            </a:r>
            <a:r>
              <a:rPr lang="en-GB" sz="1600" i="1" dirty="0">
                <a:latin typeface="Calibri" panose="020F0502020204030204" pitchFamily="34" charset="0"/>
                <a:ea typeface="Calibri" panose="020F0502020204030204" pitchFamily="34" charset="0"/>
                <a:cs typeface="Calibri" panose="020F0502020204030204" pitchFamily="34" charset="0"/>
              </a:rPr>
              <a:t>Cultural Responsiveness Enhances Access to Care and Improves Health Outcomes</a:t>
            </a:r>
            <a:r>
              <a:rPr lang="en-GB" sz="1600" dirty="0">
                <a:latin typeface="Calibri" panose="020F0502020204030204" pitchFamily="34" charset="0"/>
                <a:ea typeface="Calibri" panose="020F0502020204030204" pitchFamily="34" charset="0"/>
                <a:cs typeface="Calibri" panose="020F0502020204030204" pitchFamily="34" charset="0"/>
              </a:rPr>
              <a:t>. Available at: </a:t>
            </a:r>
            <a:r>
              <a:rPr lang="en-GB" sz="1600" dirty="0">
                <a:latin typeface="Calibri" panose="020F0502020204030204" pitchFamily="34" charset="0"/>
                <a:ea typeface="Calibri" panose="020F0502020204030204" pitchFamily="34" charset="0"/>
                <a:cs typeface="Calibri" panose="020F0502020204030204" pitchFamily="34" charset="0"/>
                <a:hlinkClick r:id="rId5"/>
              </a:rPr>
              <a:t>https://www.businesswire.com/news/home/20230508005541/en/Cultural-Responsiveness-Enhances-Access-to-Care-and-Improves-Health-Outcomes</a:t>
            </a:r>
            <a:r>
              <a:rPr lang="en-GB" sz="1600" dirty="0">
                <a:latin typeface="Calibri" panose="020F0502020204030204" pitchFamily="34" charset="0"/>
                <a:ea typeface="Calibri" panose="020F0502020204030204" pitchFamily="34" charset="0"/>
                <a:cs typeface="Calibri" panose="020F0502020204030204" pitchFamily="34" charset="0"/>
              </a:rPr>
              <a:t>. (Accessed: 7 October 2025).</a:t>
            </a:r>
          </a:p>
          <a:p>
            <a:pPr marL="0" indent="0">
              <a:buNone/>
            </a:pPr>
            <a:endParaRPr lang="en-GB" sz="16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6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464858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183</TotalTime>
  <Words>1920</Words>
  <Application>Microsoft Office PowerPoint</Application>
  <PresentationFormat>Widescreen</PresentationFormat>
  <Paragraphs>85</Paragraphs>
  <Slides>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Samrina Choudhry (2220771)</dc:creator>
  <cp:lastModifiedBy>Samrina Choudhry (2220771)</cp:lastModifiedBy>
  <cp:revision>1</cp:revision>
  <dcterms:created xsi:type="dcterms:W3CDTF">2025-10-06T20:40:25Z</dcterms:created>
  <dcterms:modified xsi:type="dcterms:W3CDTF">2025-11-17T18:02:58Z</dcterms:modified>
</cp:coreProperties>
</file>