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59" r:id="rId5"/>
    <p:sldId id="258" r:id="rId6"/>
    <p:sldId id="260" r:id="rId7"/>
    <p:sldId id="263" r:id="rId8"/>
    <p:sldId id="265" r:id="rId9"/>
    <p:sldId id="266" r:id="rId10"/>
    <p:sldId id="264"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7" d="100"/>
          <a:sy n="57" d="100"/>
        </p:scale>
        <p:origin x="66"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2E8DBD-C161-4B35-A5DE-22BBA4871077}" type="datetimeFigureOut">
              <a:rPr lang="en-US" smtClean="0"/>
              <a:t>3/3/2021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2E8DBD-C161-4B35-A5DE-22BBA4871077}" type="datetimeFigureOut">
              <a:rPr lang="en-US" smtClean="0"/>
              <a:t>3/3/2021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2E8DBD-C161-4B35-A5DE-22BBA4871077}" type="datetimeFigureOut">
              <a:rPr lang="en-US" smtClean="0"/>
              <a:t>3/3/2021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2E8DBD-C161-4B35-A5DE-22BBA4871077}" type="datetimeFigureOut">
              <a:rPr lang="en-US" smtClean="0"/>
              <a:t>3/3/2021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2E8DBD-C161-4B35-A5DE-22BBA4871077}" type="datetimeFigureOut">
              <a:rPr lang="en-US" smtClean="0"/>
              <a:t>3/3/2021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2E8DBD-C161-4B35-A5DE-22BBA4871077}" type="datetimeFigureOut">
              <a:rPr lang="en-US" smtClean="0"/>
              <a:t>3/3/2021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2E8DBD-C161-4B35-A5DE-22BBA4871077}" type="datetimeFigureOut">
              <a:rPr lang="en-US" smtClean="0"/>
              <a:t>3/3/2021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2E8DBD-C161-4B35-A5DE-22BBA4871077}" type="datetimeFigureOut">
              <a:rPr lang="en-US" smtClean="0"/>
              <a:t>3/3/2021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2E8DBD-C161-4B35-A5DE-22BBA4871077}" type="datetimeFigureOut">
              <a:rPr lang="en-US" smtClean="0"/>
              <a:t>3/3/2021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2E8DBD-C161-4B35-A5DE-22BBA4871077}" type="datetimeFigureOut">
              <a:rPr lang="en-US" smtClean="0"/>
              <a:t>3/3/2021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2E8DBD-C161-4B35-A5DE-22BBA4871077}" type="datetimeFigureOut">
              <a:rPr lang="en-US" smtClean="0"/>
              <a:t>3/3/2021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AC7C1D-1869-4CE1-98C9-14F05C28795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2E8DBD-C161-4B35-A5DE-22BBA4871077}" type="datetimeFigureOut">
              <a:rPr lang="en-US" smtClean="0"/>
              <a:t>3/3/2021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AC7C1D-1869-4CE1-98C9-14F05C28795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5786" y="3214686"/>
            <a:ext cx="7772400" cy="1470025"/>
          </a:xfrm>
        </p:spPr>
        <p:txBody>
          <a:bodyPr>
            <a:normAutofit fontScale="90000"/>
          </a:bodyPr>
          <a:lstStyle/>
          <a:p>
            <a:pPr fontAlgn="base"/>
            <a:r>
              <a:rPr lang="en-GB" sz="2000" dirty="0"/>
              <a:t>“This manifesto is a ready-made roadmap for the government to revive the economy while creating a green, clean, fairer future for everyone. By prioritising investments, policies, training and </a:t>
            </a:r>
            <a:r>
              <a:rPr lang="en-GB" sz="2000" dirty="0" err="1"/>
              <a:t>reskilling</a:t>
            </a:r>
            <a:r>
              <a:rPr lang="en-GB" sz="2000" dirty="0"/>
              <a:t> in clean transport, green energy, homes, and nature restoration we could create hundreds of thousands of new, secure jobs.</a:t>
            </a:r>
            <a:br>
              <a:rPr lang="en-GB" sz="2000" dirty="0"/>
            </a:br>
            <a:br>
              <a:rPr lang="en-GB" sz="2000" dirty="0"/>
            </a:br>
            <a:br>
              <a:rPr lang="en-GB" sz="2000" dirty="0"/>
            </a:br>
            <a:br>
              <a:rPr lang="en-GB" sz="2000" dirty="0"/>
            </a:br>
            <a:r>
              <a:rPr lang="en-GB" sz="2000" dirty="0"/>
              <a:t>“The choices our government makes now will define the shape of our society and economy for the next decade, and whether or not we succeed in the fight against the climate emergency. If we fail to get this right, we may never get another chance. Now is the time for a green recovery, and for that we need action not words.”</a:t>
            </a:r>
            <a:br>
              <a:rPr lang="en-GB" sz="2000" dirty="0"/>
            </a:br>
            <a:r>
              <a:rPr lang="en-GB" sz="1600" dirty="0">
                <a:latin typeface="Arial" pitchFamily="34" charset="0"/>
                <a:cs typeface="Arial" pitchFamily="34" charset="0"/>
              </a:rPr>
              <a:t>John </a:t>
            </a:r>
            <a:r>
              <a:rPr lang="en-GB" sz="1600" dirty="0" err="1">
                <a:latin typeface="Arial" pitchFamily="34" charset="0"/>
                <a:cs typeface="Arial" pitchFamily="34" charset="0"/>
              </a:rPr>
              <a:t>Sauven</a:t>
            </a:r>
            <a:r>
              <a:rPr lang="en-GB" sz="1600" dirty="0">
                <a:latin typeface="Arial" pitchFamily="34" charset="0"/>
                <a:cs typeface="Arial" pitchFamily="34" charset="0"/>
              </a:rPr>
              <a:t>, executive director at Greenpeace UK</a:t>
            </a:r>
            <a:br>
              <a:rPr lang="en-GB" dirty="0"/>
            </a:br>
            <a:endParaRPr lang="en-GB" dirty="0"/>
          </a:p>
        </p:txBody>
      </p:sp>
      <p:sp>
        <p:nvSpPr>
          <p:cNvPr id="1028" name="AutoShape 4" descr="Greenpeace UK | Robin Hood Tax"/>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UK Flooding Link to Climate Change G#9513 - Green Building Encyclopaedia"/>
          <p:cNvPicPr>
            <a:picLocks noChangeAspect="1" noChangeArrowheads="1"/>
          </p:cNvPicPr>
          <p:nvPr/>
        </p:nvPicPr>
        <p:blipFill>
          <a:blip r:embed="rId2"/>
          <a:srcRect/>
          <a:stretch>
            <a:fillRect/>
          </a:stretch>
        </p:blipFill>
        <p:spPr bwMode="auto">
          <a:xfrm>
            <a:off x="-22616" y="0"/>
            <a:ext cx="9166616" cy="16430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How?</a:t>
            </a:r>
          </a:p>
        </p:txBody>
      </p:sp>
      <p:sp>
        <p:nvSpPr>
          <p:cNvPr id="3" name="Content Placeholder 2"/>
          <p:cNvSpPr>
            <a:spLocks noGrp="1"/>
          </p:cNvSpPr>
          <p:nvPr>
            <p:ph idx="1"/>
          </p:nvPr>
        </p:nvSpPr>
        <p:spPr/>
        <p:txBody>
          <a:bodyPr/>
          <a:lstStyle/>
          <a:p>
            <a:pPr fontAlgn="base"/>
            <a:r>
              <a:rPr lang="en-GB" dirty="0"/>
              <a:t>Redesigning the transport system</a:t>
            </a:r>
          </a:p>
          <a:p>
            <a:pPr fontAlgn="base"/>
            <a:r>
              <a:rPr lang="en-GB" dirty="0"/>
              <a:t>Making UK buildings fit for the 21st century</a:t>
            </a:r>
          </a:p>
          <a:p>
            <a:pPr fontAlgn="base"/>
            <a:r>
              <a:rPr lang="en-GB" dirty="0"/>
              <a:t>Delivering a clean power system</a:t>
            </a:r>
          </a:p>
          <a:p>
            <a:pPr fontAlgn="base"/>
            <a:r>
              <a:rPr lang="en-GB" dirty="0"/>
              <a:t>Supporting nature and creating a circular economy</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Clean Transport</a:t>
            </a:r>
          </a:p>
        </p:txBody>
      </p:sp>
      <p:sp>
        <p:nvSpPr>
          <p:cNvPr id="3" name="Content Placeholder 2"/>
          <p:cNvSpPr>
            <a:spLocks noGrp="1"/>
          </p:cNvSpPr>
          <p:nvPr>
            <p:ph idx="1"/>
          </p:nvPr>
        </p:nvSpPr>
        <p:spPr/>
        <p:txBody>
          <a:bodyPr>
            <a:normAutofit fontScale="77500" lnSpcReduction="20000"/>
          </a:bodyPr>
          <a:lstStyle/>
          <a:p>
            <a:r>
              <a:rPr lang="en-GB" u="sng" dirty="0"/>
              <a:t>Aims</a:t>
            </a:r>
            <a:endParaRPr lang="en-GB" dirty="0"/>
          </a:p>
          <a:p>
            <a:pPr lvl="0"/>
            <a:r>
              <a:rPr lang="en-GB" dirty="0"/>
              <a:t>Redesign transport through alteration in policy in order to increase the pace towards the change to electric cars and the electrification of public transport.</a:t>
            </a:r>
          </a:p>
          <a:p>
            <a:pPr lvl="0"/>
            <a:r>
              <a:rPr lang="en-GB" dirty="0"/>
              <a:t>Cancel HS2 and the road building programme</a:t>
            </a:r>
          </a:p>
          <a:p>
            <a:pPr>
              <a:buNone/>
            </a:pPr>
            <a:r>
              <a:rPr lang="en-GB" dirty="0"/>
              <a:t> </a:t>
            </a:r>
          </a:p>
          <a:p>
            <a:r>
              <a:rPr lang="en-GB" u="sng" dirty="0"/>
              <a:t>Environmental Implications</a:t>
            </a:r>
            <a:endParaRPr lang="en-GB" dirty="0"/>
          </a:p>
          <a:p>
            <a:pPr lvl="0"/>
            <a:r>
              <a:rPr lang="en-GB" dirty="0"/>
              <a:t>Reduce air pollution following lockdown so as too aid public health and climate.</a:t>
            </a:r>
          </a:p>
          <a:p>
            <a:pPr lvl="0"/>
            <a:r>
              <a:rPr lang="en-GB" dirty="0"/>
              <a:t>Redistribute £133 billion away from these harmful projects and towards investment in public transport which will enable a decrease in requirement for private car ownership.</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Smart Power</a:t>
            </a:r>
          </a:p>
        </p:txBody>
      </p:sp>
      <p:sp>
        <p:nvSpPr>
          <p:cNvPr id="3" name="Content Placeholder 2"/>
          <p:cNvSpPr>
            <a:spLocks noGrp="1"/>
          </p:cNvSpPr>
          <p:nvPr>
            <p:ph idx="1"/>
          </p:nvPr>
        </p:nvSpPr>
        <p:spPr/>
        <p:txBody>
          <a:bodyPr>
            <a:normAutofit fontScale="77500" lnSpcReduction="20000"/>
          </a:bodyPr>
          <a:lstStyle/>
          <a:p>
            <a:r>
              <a:rPr lang="en-GB" u="sng" dirty="0"/>
              <a:t>Aims</a:t>
            </a:r>
            <a:endParaRPr lang="en-GB" dirty="0"/>
          </a:p>
          <a:p>
            <a:pPr lvl="0"/>
            <a:r>
              <a:rPr lang="en-GB" dirty="0"/>
              <a:t>Increase offshore wind farms on UK coast to go together with new solar requirements.</a:t>
            </a:r>
          </a:p>
          <a:p>
            <a:pPr lvl="0"/>
            <a:r>
              <a:rPr lang="en-GB" dirty="0"/>
              <a:t>Implement a new energy system that is clever and dynamic by improving the current electricity grid.</a:t>
            </a:r>
          </a:p>
          <a:p>
            <a:pPr lvl="0"/>
            <a:r>
              <a:rPr lang="en-GB" dirty="0"/>
              <a:t>Boost in renewable energy production. </a:t>
            </a:r>
          </a:p>
          <a:p>
            <a:r>
              <a:rPr lang="en-GB" dirty="0"/>
              <a:t> </a:t>
            </a:r>
          </a:p>
          <a:p>
            <a:r>
              <a:rPr lang="en-GB" u="sng" dirty="0"/>
              <a:t>Environmental Implications</a:t>
            </a:r>
            <a:endParaRPr lang="en-GB" dirty="0"/>
          </a:p>
          <a:p>
            <a:pPr lvl="0"/>
            <a:r>
              <a:rPr lang="en-GB" dirty="0"/>
              <a:t>Higher accessibility to clean power.</a:t>
            </a:r>
          </a:p>
          <a:p>
            <a:pPr lvl="0"/>
            <a:r>
              <a:rPr lang="en-GB" dirty="0"/>
              <a:t>Realise the vast potential of clean transport and electric cars.</a:t>
            </a:r>
          </a:p>
          <a:p>
            <a:pPr lvl="0"/>
            <a:r>
              <a:rPr lang="en-GB" dirty="0"/>
              <a:t>Increased energy efficiency.</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Green Buildings</a:t>
            </a:r>
          </a:p>
        </p:txBody>
      </p:sp>
      <p:sp>
        <p:nvSpPr>
          <p:cNvPr id="3" name="Content Placeholder 2"/>
          <p:cNvSpPr>
            <a:spLocks noGrp="1"/>
          </p:cNvSpPr>
          <p:nvPr>
            <p:ph idx="1"/>
          </p:nvPr>
        </p:nvSpPr>
        <p:spPr/>
        <p:txBody>
          <a:bodyPr>
            <a:normAutofit fontScale="70000" lnSpcReduction="20000"/>
          </a:bodyPr>
          <a:lstStyle/>
          <a:p>
            <a:r>
              <a:rPr lang="en-GB" u="sng" dirty="0"/>
              <a:t>Aims</a:t>
            </a:r>
            <a:endParaRPr lang="en-GB" dirty="0"/>
          </a:p>
          <a:p>
            <a:pPr lvl="0"/>
            <a:r>
              <a:rPr lang="en-GB" dirty="0"/>
              <a:t>Implement a countrywide energy efficiency plan for the public and home sector.</a:t>
            </a:r>
          </a:p>
          <a:p>
            <a:pPr lvl="0"/>
            <a:r>
              <a:rPr lang="en-GB" dirty="0"/>
              <a:t>By 2023, change policy to make it a requirement that new builds both meet </a:t>
            </a:r>
            <a:r>
              <a:rPr lang="en-GB" dirty="0" err="1"/>
              <a:t>Passivhaus</a:t>
            </a:r>
            <a:r>
              <a:rPr lang="en-GB" dirty="0"/>
              <a:t> principles and are fitted with solar panels.</a:t>
            </a:r>
          </a:p>
          <a:p>
            <a:pPr lvl="0"/>
            <a:r>
              <a:rPr lang="en-GB" dirty="0"/>
              <a:t>By 2030, in terms of heating and power applications emissions must be net zero. </a:t>
            </a:r>
          </a:p>
          <a:p>
            <a:endParaRPr lang="en-GB" dirty="0"/>
          </a:p>
          <a:p>
            <a:r>
              <a:rPr lang="en-GB" u="sng" dirty="0"/>
              <a:t>Environmental Implications</a:t>
            </a:r>
            <a:endParaRPr lang="en-GB" dirty="0"/>
          </a:p>
          <a:p>
            <a:pPr lvl="0"/>
            <a:r>
              <a:rPr lang="en-GB" dirty="0"/>
              <a:t>Less pressure on carbon intensive power plants.</a:t>
            </a:r>
          </a:p>
          <a:p>
            <a:pPr lvl="0"/>
            <a:r>
              <a:rPr lang="en-GB" dirty="0"/>
              <a:t>More efficient homes meaning a potential saving of 90% energy usage compared to current builds.</a:t>
            </a:r>
          </a:p>
          <a:p>
            <a:pPr lvl="0"/>
            <a:r>
              <a:rPr lang="en-GB" dirty="0"/>
              <a:t>Decrease carbon emissions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Nature and Circular Economy</a:t>
            </a:r>
          </a:p>
        </p:txBody>
      </p:sp>
      <p:sp>
        <p:nvSpPr>
          <p:cNvPr id="3" name="Content Placeholder 2"/>
          <p:cNvSpPr>
            <a:spLocks noGrp="1"/>
          </p:cNvSpPr>
          <p:nvPr>
            <p:ph idx="1"/>
          </p:nvPr>
        </p:nvSpPr>
        <p:spPr/>
        <p:txBody>
          <a:bodyPr>
            <a:normAutofit fontScale="70000" lnSpcReduction="20000"/>
          </a:bodyPr>
          <a:lstStyle/>
          <a:p>
            <a:r>
              <a:rPr lang="en-GB" u="sng" dirty="0"/>
              <a:t>Aims</a:t>
            </a:r>
            <a:endParaRPr lang="en-GB" dirty="0"/>
          </a:p>
          <a:p>
            <a:pPr lvl="0"/>
            <a:r>
              <a:rPr lang="en-GB" dirty="0"/>
              <a:t>Plant a minimum of 700 million trees, fix all ruined </a:t>
            </a:r>
            <a:r>
              <a:rPr lang="en-GB" dirty="0" err="1"/>
              <a:t>peatland</a:t>
            </a:r>
            <a:r>
              <a:rPr lang="en-GB" dirty="0"/>
              <a:t> by 2030.</a:t>
            </a:r>
          </a:p>
          <a:p>
            <a:pPr lvl="0"/>
            <a:r>
              <a:rPr lang="en-GB" dirty="0"/>
              <a:t>Investments in coastal communities to enhance protection against floods, marine resilience and coastal protection. </a:t>
            </a:r>
          </a:p>
          <a:p>
            <a:pPr lvl="0"/>
            <a:r>
              <a:rPr lang="en-GB" dirty="0"/>
              <a:t>By 2025, cut the use of single use plastics in half and get the UK in line for a zero waste economy.</a:t>
            </a:r>
          </a:p>
          <a:p>
            <a:pPr lvl="0"/>
            <a:r>
              <a:rPr lang="en-GB" dirty="0"/>
              <a:t> </a:t>
            </a:r>
          </a:p>
          <a:p>
            <a:r>
              <a:rPr lang="en-GB" u="sng" dirty="0"/>
              <a:t>Environmental Implications</a:t>
            </a:r>
            <a:endParaRPr lang="en-GB" dirty="0"/>
          </a:p>
          <a:p>
            <a:pPr lvl="0"/>
            <a:r>
              <a:rPr lang="en-GB" dirty="0"/>
              <a:t>Evade the potential for large scale biodiversity and wildlife loss.</a:t>
            </a:r>
          </a:p>
          <a:p>
            <a:pPr lvl="0"/>
            <a:r>
              <a:rPr lang="en-GB" dirty="0"/>
              <a:t>Reduce waste</a:t>
            </a:r>
          </a:p>
          <a:p>
            <a:pPr lvl="0"/>
            <a:r>
              <a:rPr lang="en-GB" dirty="0"/>
              <a:t>Reduce carbon emissions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 Clean transport</a:t>
            </a:r>
          </a:p>
        </p:txBody>
      </p:sp>
      <p:sp>
        <p:nvSpPr>
          <p:cNvPr id="3" name="Content Placeholder 2"/>
          <p:cNvSpPr>
            <a:spLocks noGrp="1"/>
          </p:cNvSpPr>
          <p:nvPr>
            <p:ph idx="1"/>
          </p:nvPr>
        </p:nvSpPr>
        <p:spPr/>
        <p:txBody>
          <a:bodyPr>
            <a:normAutofit/>
          </a:bodyPr>
          <a:lstStyle/>
          <a:p>
            <a:pPr>
              <a:buNone/>
            </a:pPr>
            <a:endParaRPr lang="en-GB" dirty="0"/>
          </a:p>
          <a:p>
            <a:r>
              <a:rPr lang="en-GB" sz="2200" dirty="0"/>
              <a:t>In the UK it is predicted there will be a 40million electric vehicles by 2040, with 30GW of extra power needed.  Currently </a:t>
            </a:r>
            <a:r>
              <a:rPr lang="en-GB" sz="2400" dirty="0"/>
              <a:t>Gas and coal generation accounted for 40.9 per cent and 2.1 per cent of generation respectively within the UK.</a:t>
            </a:r>
            <a:endParaRPr lang="en-GB" sz="2200" dirty="0"/>
          </a:p>
          <a:p>
            <a:pPr>
              <a:buNone/>
            </a:pPr>
            <a:endParaRPr lang="en-GB" sz="2200" dirty="0"/>
          </a:p>
          <a:p>
            <a:pPr>
              <a:buNone/>
            </a:pPr>
            <a:r>
              <a:rPr lang="en-GB" sz="2200" dirty="0"/>
              <a:t>What are the potential environmental problems associated with this?</a:t>
            </a:r>
          </a:p>
          <a:p>
            <a:pPr>
              <a:buNone/>
            </a:pPr>
            <a:endParaRPr lang="en-GB" sz="2200" dirty="0"/>
          </a:p>
          <a:p>
            <a:pPr>
              <a:buNone/>
            </a:pPr>
            <a:r>
              <a:rPr lang="en-GB" sz="2200" dirty="0"/>
              <a:t>Can Greenpeace do more in ensuring electric cars are made sustainably? </a:t>
            </a:r>
          </a:p>
          <a:p>
            <a:pPr>
              <a:buNone/>
            </a:pPr>
            <a:endParaRPr lang="en-GB"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 Power</a:t>
            </a:r>
          </a:p>
        </p:txBody>
      </p:sp>
      <p:sp>
        <p:nvSpPr>
          <p:cNvPr id="3" name="Content Placeholder 2"/>
          <p:cNvSpPr>
            <a:spLocks noGrp="1"/>
          </p:cNvSpPr>
          <p:nvPr>
            <p:ph idx="1"/>
          </p:nvPr>
        </p:nvSpPr>
        <p:spPr>
          <a:xfrm>
            <a:off x="457200" y="1600200"/>
            <a:ext cx="8229600" cy="4400567"/>
          </a:xfrm>
        </p:spPr>
        <p:txBody>
          <a:bodyPr>
            <a:normAutofit lnSpcReduction="10000"/>
          </a:bodyPr>
          <a:lstStyle/>
          <a:p>
            <a:r>
              <a:rPr lang="en-GB" sz="2000" dirty="0"/>
              <a:t>Does Greenpeace do enough in increasing the use of clean energy through its manifesto?</a:t>
            </a:r>
          </a:p>
          <a:p>
            <a:endParaRPr lang="en-GB" sz="2000" dirty="0"/>
          </a:p>
          <a:p>
            <a:r>
              <a:rPr lang="en-GB" sz="2000" dirty="0"/>
              <a:t>Offshore wind target - A target of around 45GW by 2030 is needed.</a:t>
            </a:r>
          </a:p>
          <a:p>
            <a:r>
              <a:rPr lang="en-GB" sz="2000" dirty="0"/>
              <a:t>Solar - A target of at least 40GW by 2030 is required</a:t>
            </a:r>
          </a:p>
          <a:p>
            <a:r>
              <a:rPr lang="en-GB" sz="2000" dirty="0"/>
              <a:t>Onshore wind - A target of at least 30GW by 2030 is required</a:t>
            </a:r>
          </a:p>
          <a:p>
            <a:endParaRPr lang="en-GB" sz="2000" dirty="0"/>
          </a:p>
          <a:p>
            <a:r>
              <a:rPr lang="en-GB" sz="2000" dirty="0"/>
              <a:t>Can Greenpeace do more in increasing the use of renewable energy sources?</a:t>
            </a:r>
          </a:p>
          <a:p>
            <a:endParaRPr lang="en-GB" sz="2000" dirty="0"/>
          </a:p>
          <a:p>
            <a:r>
              <a:rPr lang="en-GB" sz="2100" dirty="0"/>
              <a:t>Just 16 new turbines were granted planning permission between 2016 and 2020, in seven separate locations. Between 2011 and 2015, 435 turbines were permitted to be built on 108 sites – another 96% fall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Discussion – Nature and Circular Economy </a:t>
            </a:r>
          </a:p>
        </p:txBody>
      </p:sp>
      <p:sp>
        <p:nvSpPr>
          <p:cNvPr id="3" name="Content Placeholder 2"/>
          <p:cNvSpPr>
            <a:spLocks noGrp="1"/>
          </p:cNvSpPr>
          <p:nvPr>
            <p:ph idx="1"/>
          </p:nvPr>
        </p:nvSpPr>
        <p:spPr/>
        <p:txBody>
          <a:bodyPr>
            <a:normAutofit lnSpcReduction="10000"/>
          </a:bodyPr>
          <a:lstStyle/>
          <a:p>
            <a:r>
              <a:rPr lang="en-GB" sz="2400" dirty="0"/>
              <a:t>The plastics industry narrative on plastic bag bans seemed to take a sharp turn after February 19. On Feb 19, Live Science published an article about two recent studies looking at the longevity of corona viruses on various surfaces. Both studies point to plastic as one of the surfaces (along with steel) upon which the viruses could persist the longest. Neither study examined the presence of viruses on the surface of reusable grocery bags.</a:t>
            </a:r>
          </a:p>
          <a:p>
            <a:endParaRPr lang="en-GB" sz="2400" dirty="0"/>
          </a:p>
          <a:p>
            <a:r>
              <a:rPr lang="en-GB" sz="2400" dirty="0"/>
              <a:t>Planting 700 million trees will absorb 56 million tons of carbon or the equivalent of taking 43.4 million cars off the road for a year.</a:t>
            </a:r>
            <a:endParaRPr lang="en-GB" sz="2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 Green Buildings</a:t>
            </a:r>
          </a:p>
        </p:txBody>
      </p:sp>
      <p:sp>
        <p:nvSpPr>
          <p:cNvPr id="3" name="Content Placeholder 2"/>
          <p:cNvSpPr>
            <a:spLocks noGrp="1"/>
          </p:cNvSpPr>
          <p:nvPr>
            <p:ph idx="1"/>
          </p:nvPr>
        </p:nvSpPr>
        <p:spPr>
          <a:xfrm>
            <a:off x="357158" y="1357298"/>
            <a:ext cx="8286808" cy="3286148"/>
          </a:xfrm>
        </p:spPr>
        <p:txBody>
          <a:bodyPr>
            <a:normAutofit/>
          </a:bodyPr>
          <a:lstStyle/>
          <a:p>
            <a:endParaRPr lang="en-GB" sz="2200" dirty="0"/>
          </a:p>
          <a:p>
            <a:pPr>
              <a:buNone/>
            </a:pPr>
            <a:endParaRPr lang="en-GB" dirty="0"/>
          </a:p>
          <a:p>
            <a:pPr>
              <a:buNone/>
            </a:pPr>
            <a:endParaRPr lang="en-GB" dirty="0"/>
          </a:p>
        </p:txBody>
      </p:sp>
      <p:sp>
        <p:nvSpPr>
          <p:cNvPr id="8" name="TextBox 7"/>
          <p:cNvSpPr txBox="1"/>
          <p:nvPr/>
        </p:nvSpPr>
        <p:spPr>
          <a:xfrm>
            <a:off x="571472" y="714356"/>
            <a:ext cx="7286676" cy="5386090"/>
          </a:xfrm>
          <a:prstGeom prst="rect">
            <a:avLst/>
          </a:prstGeom>
          <a:noFill/>
        </p:spPr>
        <p:txBody>
          <a:bodyPr wrap="square" rtlCol="0">
            <a:spAutoFit/>
          </a:bodyPr>
          <a:lstStyle/>
          <a:p>
            <a:endParaRPr lang="en-GB" sz="2200" dirty="0"/>
          </a:p>
          <a:p>
            <a:endParaRPr lang="en-GB" sz="2200" dirty="0"/>
          </a:p>
          <a:p>
            <a:pPr>
              <a:buFont typeface="Arial" pitchFamily="34" charset="0"/>
              <a:buChar char="•"/>
            </a:pPr>
            <a:r>
              <a:rPr lang="en-GB" sz="2200" dirty="0"/>
              <a:t>Greenpeace recommends that by 2023, change policy to make it a requirement that new builds meets </a:t>
            </a:r>
            <a:r>
              <a:rPr lang="en-GB" sz="2200" dirty="0" err="1"/>
              <a:t>Passivhaus</a:t>
            </a:r>
            <a:r>
              <a:rPr lang="en-GB" sz="2200" dirty="0"/>
              <a:t> principles </a:t>
            </a:r>
          </a:p>
          <a:p>
            <a:endParaRPr lang="en-GB" sz="2200" dirty="0"/>
          </a:p>
          <a:p>
            <a:pPr>
              <a:buFont typeface="Arial" pitchFamily="34" charset="0"/>
              <a:buChar char="•"/>
            </a:pPr>
            <a:r>
              <a:rPr lang="en-GB" sz="2200" dirty="0"/>
              <a:t>170.000 new builds per year in England and Wales</a:t>
            </a:r>
          </a:p>
          <a:p>
            <a:pPr>
              <a:buFont typeface="Arial" pitchFamily="34" charset="0"/>
              <a:buChar char="•"/>
            </a:pPr>
            <a:r>
              <a:rPr lang="en-GB" sz="2200" dirty="0"/>
              <a:t>24.2 million builds in the UK</a:t>
            </a:r>
          </a:p>
          <a:p>
            <a:endParaRPr lang="en-GB" sz="2200" dirty="0"/>
          </a:p>
          <a:p>
            <a:pPr>
              <a:buFont typeface="Arial" pitchFamily="34" charset="0"/>
              <a:buChar char="•"/>
            </a:pPr>
            <a:r>
              <a:rPr lang="en-GB" sz="2200" dirty="0"/>
              <a:t>Initial costs can be 10%-30% higher with new or renovated construction.</a:t>
            </a:r>
          </a:p>
          <a:p>
            <a:pPr>
              <a:buFont typeface="Arial" pitchFamily="34" charset="0"/>
              <a:buChar char="•"/>
            </a:pPr>
            <a:r>
              <a:rPr lang="en-GB" sz="2200" dirty="0"/>
              <a:t>Occupants need to learn how to operate controls.</a:t>
            </a:r>
          </a:p>
          <a:p>
            <a:pPr>
              <a:buFont typeface="Arial" pitchFamily="34" charset="0"/>
              <a:buChar char="•"/>
            </a:pPr>
            <a:endParaRPr lang="en-GB" sz="2200" dirty="0"/>
          </a:p>
          <a:p>
            <a:pPr>
              <a:buFont typeface="Arial" pitchFamily="34" charset="0"/>
              <a:buChar char="•"/>
            </a:pPr>
            <a:r>
              <a:rPr lang="en-GB" sz="2200" dirty="0"/>
              <a:t>What are potential issues with this?</a:t>
            </a:r>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9D39-DBD3-4C39-B15E-C7FFD028899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4086D55-8903-40CF-97D0-6326446BFF42}"/>
              </a:ext>
            </a:extLst>
          </p:cNvPr>
          <p:cNvSpPr>
            <a:spLocks noGrp="1"/>
          </p:cNvSpPr>
          <p:nvPr>
            <p:ph idx="1"/>
          </p:nvPr>
        </p:nvSpPr>
        <p:spPr/>
        <p:txBody>
          <a:bodyPr/>
          <a:lstStyle/>
          <a:p>
            <a:r>
              <a:rPr lang="en-GB" dirty="0"/>
              <a:t>Roads from Rio+20: Pathways to achieve global sustainability goals by 2050. Vuuren, D. V., </a:t>
            </a:r>
            <a:r>
              <a:rPr lang="en-GB" dirty="0" err="1"/>
              <a:t>Kok</a:t>
            </a:r>
            <a:r>
              <a:rPr lang="en-GB" dirty="0"/>
              <a:t>, M., </a:t>
            </a:r>
            <a:r>
              <a:rPr lang="en-GB" dirty="0" err="1"/>
              <a:t>Esch</a:t>
            </a:r>
            <a:r>
              <a:rPr lang="en-GB" dirty="0"/>
              <a:t>, S. V. D., </a:t>
            </a:r>
            <a:r>
              <a:rPr lang="en-GB" dirty="0" err="1"/>
              <a:t>Jeuken</a:t>
            </a:r>
            <a:r>
              <a:rPr lang="en-GB" dirty="0"/>
              <a:t>, M., Lucas, P., </a:t>
            </a:r>
            <a:r>
              <a:rPr lang="en-GB" dirty="0" err="1"/>
              <a:t>Prins</a:t>
            </a:r>
            <a:r>
              <a:rPr lang="en-GB" dirty="0"/>
              <a:t>, A. G., Scott, A. PBL Netherlands Environmental Assessment Agency, 2012</a:t>
            </a:r>
          </a:p>
          <a:p>
            <a:r>
              <a:rPr lang="en-GB" sz="1800" u="sng">
                <a:effectLst/>
                <a:latin typeface="Arial" panose="020B0604020202020204" pitchFamily="34" charset="0"/>
                <a:ea typeface="Times New Roman" panose="02020603050405020304" pitchFamily="18" charset="0"/>
              </a:rPr>
              <a:t>https://www.greenpeace.org.uk/resources/green-recovery-manifesto/</a:t>
            </a:r>
            <a:endParaRPr lang="en-GB" sz="180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60821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11442</TotalTime>
  <Words>909</Words>
  <Application>Microsoft Office PowerPoint</Application>
  <PresentationFormat>On-screen Show (4:3)</PresentationFormat>
  <Paragraphs>81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“This manifesto is a ready-made roadmap for the government to revive the economy while creating a green, clean, fairer future for everyone. By prioritising investments, policies, training and reskilling in clean transport, green energy, homes, and nature restoration we could create hundreds of thousands of new, secure jobs.    “The choices our government makes now will define the shape of our society and economy for the next decade, and whether or not we succeed in the fight against the climate emergency. If we fail to get this right, we may never get another chance. Now is the time for a green recovery, and for that we need action not words.” John Sauven, executive director at Greenpeace UK </vt:lpstr>
      <vt:lpstr>How?</vt:lpstr>
      <vt:lpstr>Clean Transport</vt:lpstr>
      <vt:lpstr>Smart Power</vt:lpstr>
      <vt:lpstr>Green Buildings</vt:lpstr>
      <vt:lpstr>Nature and Circular Economy</vt:lpstr>
      <vt:lpstr>Discussion – Clean transport</vt:lpstr>
      <vt:lpstr>Discussion – Power</vt:lpstr>
      <vt:lpstr>Discussion – Nature and Circular Economy </vt:lpstr>
      <vt:lpstr>Discussion – Green Buildings</vt:lpstr>
      <vt:lpstr>References </vt:lpstr>
    </vt:vector>
  </TitlesOfParts>
  <Company>Deftones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manifesto is a ready-made roadmap for the government to revive the economy while creating a green, clean, fairer future for everyone. By prioritising investments, policies, training and reskilling in clean transport, green energy, homes, and nature restoration we could create hundreds of thousands of new, secure jobs. “The choices our government makes now will define the shape of our society and economy for the next decade, and whether or not we succeed in the fight against the climate emergency. If we fail to get this right, we may never get another chance. Now is the time for a green recovery, and for that we need action not words.”</dc:title>
  <dc:creator>freya</dc:creator>
  <cp:lastModifiedBy>Milo</cp:lastModifiedBy>
  <cp:revision>258</cp:revision>
  <dcterms:created xsi:type="dcterms:W3CDTF">2021-02-23T18:50:13Z</dcterms:created>
  <dcterms:modified xsi:type="dcterms:W3CDTF">2021-03-03T23:04:29Z</dcterms:modified>
</cp:coreProperties>
</file>