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9" r:id="rId4"/>
  </p:sldMasterIdLst>
  <p:sldIdLst>
    <p:sldId id="257" r:id="rId5"/>
    <p:sldId id="256"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CB657-2CA8-4679-A4C8-53D9BA71848D}" type="doc">
      <dgm:prSet loTypeId="urn:microsoft.com/office/officeart/2018/2/layout/IconCircle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0CE2F3E-2851-4F2D-8C8D-DD9F68CEFF2F}">
      <dgm:prSet custT="1"/>
      <dgm:spPr/>
      <dgm:t>
        <a:bodyPr/>
        <a:lstStyle/>
        <a:p>
          <a:r>
            <a:rPr lang="en-GB" sz="1800" dirty="0">
              <a:latin typeface="Arial" panose="020B0604020202020204" pitchFamily="34" charset="0"/>
              <a:cs typeface="Arial" panose="020B0604020202020204" pitchFamily="34" charset="0"/>
            </a:rPr>
            <a:t>ask the same questions to each participant , thus making the study </a:t>
          </a:r>
          <a:r>
            <a:rPr lang="en-GB" sz="1800" b="1" dirty="0">
              <a:latin typeface="Arial" panose="020B0604020202020204" pitchFamily="34" charset="0"/>
              <a:cs typeface="Arial" panose="020B0604020202020204" pitchFamily="34" charset="0"/>
            </a:rPr>
            <a:t>concise </a:t>
          </a:r>
          <a:endParaRPr lang="en-US" sz="1800" b="1" dirty="0">
            <a:latin typeface="Arial" panose="020B0604020202020204" pitchFamily="34" charset="0"/>
            <a:cs typeface="Arial" panose="020B0604020202020204" pitchFamily="34" charset="0"/>
          </a:endParaRPr>
        </a:p>
      </dgm:t>
    </dgm:pt>
    <dgm:pt modelId="{0F01DE4A-6E33-4234-94F9-C86CD7C4E574}" type="parTrans" cxnId="{0ACE003D-362B-43CA-8A55-0A4711BA3371}">
      <dgm:prSet/>
      <dgm:spPr/>
      <dgm:t>
        <a:bodyPr/>
        <a:lstStyle/>
        <a:p>
          <a:endParaRPr lang="en-US"/>
        </a:p>
      </dgm:t>
    </dgm:pt>
    <dgm:pt modelId="{A591465E-DF55-41A6-9168-1F3A75469525}" type="sibTrans" cxnId="{0ACE003D-362B-43CA-8A55-0A4711BA3371}">
      <dgm:prSet/>
      <dgm:spPr/>
      <dgm:t>
        <a:bodyPr/>
        <a:lstStyle/>
        <a:p>
          <a:endParaRPr lang="en-US"/>
        </a:p>
      </dgm:t>
    </dgm:pt>
    <dgm:pt modelId="{CEEC7A29-0F19-4414-B081-A18544C74DA3}">
      <dgm:prSet custT="1"/>
      <dgm:spPr/>
      <dgm:t>
        <a:bodyPr/>
        <a:lstStyle/>
        <a:p>
          <a:r>
            <a:rPr lang="en-GB" sz="1800" dirty="0">
              <a:latin typeface="Arial" panose="020B0604020202020204" pitchFamily="34" charset="0"/>
              <a:cs typeface="Arial" panose="020B0604020202020204" pitchFamily="34" charset="0"/>
            </a:rPr>
            <a:t>gather data on the participant’s </a:t>
          </a:r>
          <a:r>
            <a:rPr lang="en-GB" sz="1800" b="1" dirty="0">
              <a:latin typeface="Arial" panose="020B0604020202020204" pitchFamily="34" charset="0"/>
              <a:cs typeface="Arial" panose="020B0604020202020204" pitchFamily="34" charset="0"/>
            </a:rPr>
            <a:t>preferred </a:t>
          </a:r>
          <a:r>
            <a:rPr lang="en-GB" sz="1800" dirty="0">
              <a:latin typeface="Arial" panose="020B0604020202020204" pitchFamily="34" charset="0"/>
              <a:cs typeface="Arial" panose="020B0604020202020204" pitchFamily="34" charset="0"/>
            </a:rPr>
            <a:t>exercises</a:t>
          </a:r>
          <a:endParaRPr lang="en-US" sz="1800" dirty="0">
            <a:latin typeface="Arial" panose="020B0604020202020204" pitchFamily="34" charset="0"/>
            <a:cs typeface="Arial" panose="020B0604020202020204" pitchFamily="34" charset="0"/>
          </a:endParaRPr>
        </a:p>
      </dgm:t>
    </dgm:pt>
    <dgm:pt modelId="{885827E2-F0F0-42AB-A9A1-117E6986276F}" type="parTrans" cxnId="{5FE850D0-3F19-4C74-8136-4EDC2F5A5785}">
      <dgm:prSet/>
      <dgm:spPr/>
      <dgm:t>
        <a:bodyPr/>
        <a:lstStyle/>
        <a:p>
          <a:endParaRPr lang="en-US"/>
        </a:p>
      </dgm:t>
    </dgm:pt>
    <dgm:pt modelId="{8E7B134B-79E4-4FCB-8E4F-CEDDAB2A97AD}" type="sibTrans" cxnId="{5FE850D0-3F19-4C74-8136-4EDC2F5A5785}">
      <dgm:prSet/>
      <dgm:spPr/>
      <dgm:t>
        <a:bodyPr/>
        <a:lstStyle/>
        <a:p>
          <a:endParaRPr lang="en-US"/>
        </a:p>
      </dgm:t>
    </dgm:pt>
    <dgm:pt modelId="{F49F0AB8-3520-4EC9-95D9-65A848318FAE}">
      <dgm:prSet custT="1"/>
      <dgm:spPr/>
      <dgm:t>
        <a:bodyPr/>
        <a:lstStyle/>
        <a:p>
          <a:r>
            <a:rPr lang="en-GB" sz="1800" dirty="0">
              <a:latin typeface="Arial" panose="020B0604020202020204" pitchFamily="34" charset="0"/>
              <a:cs typeface="Arial" panose="020B0604020202020204" pitchFamily="34" charset="0"/>
            </a:rPr>
            <a:t> monitor any </a:t>
          </a:r>
          <a:r>
            <a:rPr lang="en-GB" sz="1800" b="1" dirty="0">
              <a:latin typeface="Arial" panose="020B0604020202020204" pitchFamily="34" charset="0"/>
              <a:cs typeface="Arial" panose="020B0604020202020204" pitchFamily="34" charset="0"/>
            </a:rPr>
            <a:t>changes </a:t>
          </a:r>
          <a:r>
            <a:rPr lang="en-GB" sz="1800" dirty="0">
              <a:latin typeface="Arial" panose="020B0604020202020204" pitchFamily="34" charset="0"/>
              <a:cs typeface="Arial" panose="020B0604020202020204" pitchFamily="34" charset="0"/>
            </a:rPr>
            <a:t>during the five-week process</a:t>
          </a:r>
          <a:endParaRPr lang="en-US" sz="1800" dirty="0">
            <a:latin typeface="Arial" panose="020B0604020202020204" pitchFamily="34" charset="0"/>
            <a:cs typeface="Arial" panose="020B0604020202020204" pitchFamily="34" charset="0"/>
          </a:endParaRPr>
        </a:p>
      </dgm:t>
    </dgm:pt>
    <dgm:pt modelId="{F1A2B4E4-0725-4B57-9C22-EEBAEC648168}" type="parTrans" cxnId="{18A87865-FCF6-4993-8313-30FCBB59DF57}">
      <dgm:prSet/>
      <dgm:spPr/>
      <dgm:t>
        <a:bodyPr/>
        <a:lstStyle/>
        <a:p>
          <a:endParaRPr lang="en-US"/>
        </a:p>
      </dgm:t>
    </dgm:pt>
    <dgm:pt modelId="{DDDC737F-071D-4B68-B9B4-3344D7B3C75F}" type="sibTrans" cxnId="{18A87865-FCF6-4993-8313-30FCBB59DF57}">
      <dgm:prSet/>
      <dgm:spPr/>
      <dgm:t>
        <a:bodyPr/>
        <a:lstStyle/>
        <a:p>
          <a:endParaRPr lang="en-US"/>
        </a:p>
      </dgm:t>
    </dgm:pt>
    <dgm:pt modelId="{C34FBDD7-0514-4C7B-92EE-675B18BA4530}">
      <dgm:prSet custT="1"/>
      <dgm:spPr/>
      <dgm:t>
        <a:bodyPr/>
        <a:lstStyle/>
        <a:p>
          <a:r>
            <a:rPr lang="en-GB" sz="1800" b="1" dirty="0">
              <a:latin typeface="Arial" panose="020B0604020202020204" pitchFamily="34" charset="0"/>
              <a:cs typeface="Arial" panose="020B0604020202020204" pitchFamily="34" charset="0"/>
            </a:rPr>
            <a:t>lessen any risk </a:t>
          </a:r>
          <a:r>
            <a:rPr lang="en-GB" sz="1800" dirty="0">
              <a:latin typeface="Arial" panose="020B0604020202020204" pitchFamily="34" charset="0"/>
              <a:cs typeface="Arial" panose="020B0604020202020204" pitchFamily="34" charset="0"/>
            </a:rPr>
            <a:t>induced by the exercises </a:t>
          </a:r>
          <a:endParaRPr lang="en-US" sz="1800" dirty="0">
            <a:latin typeface="Arial" panose="020B0604020202020204" pitchFamily="34" charset="0"/>
            <a:cs typeface="Arial" panose="020B0604020202020204" pitchFamily="34" charset="0"/>
          </a:endParaRPr>
        </a:p>
      </dgm:t>
    </dgm:pt>
    <dgm:pt modelId="{C4CA6B68-A517-4C49-873C-AA1C9912D964}" type="parTrans" cxnId="{82CE9F98-F0C0-4BBA-9110-C9705793DB3B}">
      <dgm:prSet/>
      <dgm:spPr/>
      <dgm:t>
        <a:bodyPr/>
        <a:lstStyle/>
        <a:p>
          <a:endParaRPr lang="en-US"/>
        </a:p>
      </dgm:t>
    </dgm:pt>
    <dgm:pt modelId="{24BECFFD-A37C-4E73-8FE1-69829CDF1610}" type="sibTrans" cxnId="{82CE9F98-F0C0-4BBA-9110-C9705793DB3B}">
      <dgm:prSet/>
      <dgm:spPr/>
      <dgm:t>
        <a:bodyPr/>
        <a:lstStyle/>
        <a:p>
          <a:endParaRPr lang="en-US"/>
        </a:p>
      </dgm:t>
    </dgm:pt>
    <dgm:pt modelId="{02DA2EC2-0F9B-43D0-9F99-3CACE3CDE047}">
      <dgm:prSet custT="1"/>
      <dgm:spPr/>
      <dgm:t>
        <a:bodyPr/>
        <a:lstStyle/>
        <a:p>
          <a:r>
            <a:rPr lang="en-GB" sz="1800" dirty="0">
              <a:latin typeface="Arial" panose="020B0604020202020204" pitchFamily="34" charset="0"/>
              <a:cs typeface="Arial" panose="020B0604020202020204" pitchFamily="34" charset="0"/>
            </a:rPr>
            <a:t>avoid storing any of the participant’s </a:t>
          </a:r>
          <a:r>
            <a:rPr lang="en-GB" sz="1800" b="1" dirty="0">
              <a:latin typeface="Arial" panose="020B0604020202020204" pitchFamily="34" charset="0"/>
              <a:cs typeface="Arial" panose="020B0604020202020204" pitchFamily="34" charset="0"/>
            </a:rPr>
            <a:t>personal data</a:t>
          </a:r>
          <a:endParaRPr lang="en-US" sz="1800" b="1" dirty="0">
            <a:latin typeface="Arial" panose="020B0604020202020204" pitchFamily="34" charset="0"/>
            <a:cs typeface="Arial" panose="020B0604020202020204" pitchFamily="34" charset="0"/>
          </a:endParaRPr>
        </a:p>
      </dgm:t>
    </dgm:pt>
    <dgm:pt modelId="{0368DB97-1A60-4B13-B0B3-B31466D3C9AF}" type="parTrans" cxnId="{68F0372A-4E3E-4DF5-89B1-0F2E93AB29E4}">
      <dgm:prSet/>
      <dgm:spPr/>
      <dgm:t>
        <a:bodyPr/>
        <a:lstStyle/>
        <a:p>
          <a:endParaRPr lang="en-US"/>
        </a:p>
      </dgm:t>
    </dgm:pt>
    <dgm:pt modelId="{995C49EF-3F5C-4813-BB0C-F9FFF18842AF}" type="sibTrans" cxnId="{68F0372A-4E3E-4DF5-89B1-0F2E93AB29E4}">
      <dgm:prSet/>
      <dgm:spPr/>
      <dgm:t>
        <a:bodyPr/>
        <a:lstStyle/>
        <a:p>
          <a:endParaRPr lang="en-US"/>
        </a:p>
      </dgm:t>
    </dgm:pt>
    <dgm:pt modelId="{04A3501D-FCAB-48A9-8667-3B801EA77AB5}">
      <dgm:prSet custT="1"/>
      <dgm:spPr/>
      <dgm:t>
        <a:bodyPr/>
        <a:lstStyle/>
        <a:p>
          <a:r>
            <a:rPr lang="en-GB" sz="1800" dirty="0">
              <a:latin typeface="Arial" panose="020B0604020202020204" pitchFamily="34" charset="0"/>
              <a:cs typeface="Arial" panose="020B0604020202020204" pitchFamily="34" charset="0"/>
            </a:rPr>
            <a:t>One disadvantage is that the process is time consuming and structured interviews could be </a:t>
          </a:r>
          <a:r>
            <a:rPr lang="en-GB" sz="1800" b="1" dirty="0">
              <a:latin typeface="Arial" panose="020B0604020202020204" pitchFamily="34" charset="0"/>
              <a:cs typeface="Arial" panose="020B0604020202020204" pitchFamily="34" charset="0"/>
            </a:rPr>
            <a:t>limiting </a:t>
          </a:r>
          <a:r>
            <a:rPr lang="en-GB" sz="1800" dirty="0">
              <a:latin typeface="Arial" panose="020B0604020202020204" pitchFamily="34" charset="0"/>
              <a:cs typeface="Arial" panose="020B0604020202020204" pitchFamily="34" charset="0"/>
            </a:rPr>
            <a:t>in subjectivity.</a:t>
          </a:r>
          <a:endParaRPr lang="en-US" sz="1800" dirty="0">
            <a:latin typeface="Arial" panose="020B0604020202020204" pitchFamily="34" charset="0"/>
            <a:cs typeface="Arial" panose="020B0604020202020204" pitchFamily="34" charset="0"/>
          </a:endParaRPr>
        </a:p>
      </dgm:t>
    </dgm:pt>
    <dgm:pt modelId="{20D7251C-713F-420F-BD98-FE93A3D27F53}" type="parTrans" cxnId="{AA4D46FF-0B78-401C-999C-30DBF47EB15C}">
      <dgm:prSet/>
      <dgm:spPr/>
      <dgm:t>
        <a:bodyPr/>
        <a:lstStyle/>
        <a:p>
          <a:endParaRPr lang="en-US"/>
        </a:p>
      </dgm:t>
    </dgm:pt>
    <dgm:pt modelId="{7761EF3C-60F8-45BB-A801-11DC8264BF51}" type="sibTrans" cxnId="{AA4D46FF-0B78-401C-999C-30DBF47EB15C}">
      <dgm:prSet/>
      <dgm:spPr/>
      <dgm:t>
        <a:bodyPr/>
        <a:lstStyle/>
        <a:p>
          <a:endParaRPr lang="en-US"/>
        </a:p>
      </dgm:t>
    </dgm:pt>
    <dgm:pt modelId="{027D296B-45FE-4B6E-8489-40EE43B8F74D}" type="pres">
      <dgm:prSet presAssocID="{1CCCB657-2CA8-4679-A4C8-53D9BA71848D}" presName="root" presStyleCnt="0">
        <dgm:presLayoutVars>
          <dgm:dir/>
          <dgm:resizeHandles val="exact"/>
        </dgm:presLayoutVars>
      </dgm:prSet>
      <dgm:spPr/>
    </dgm:pt>
    <dgm:pt modelId="{98EBAA3B-8DD3-4093-AFD9-227D47213487}" type="pres">
      <dgm:prSet presAssocID="{1CCCB657-2CA8-4679-A4C8-53D9BA71848D}" presName="container" presStyleCnt="0">
        <dgm:presLayoutVars>
          <dgm:dir/>
          <dgm:resizeHandles val="exact"/>
        </dgm:presLayoutVars>
      </dgm:prSet>
      <dgm:spPr/>
    </dgm:pt>
    <dgm:pt modelId="{3D537EB7-318E-41D4-A80C-CA3B45803841}" type="pres">
      <dgm:prSet presAssocID="{80CE2F3E-2851-4F2D-8C8D-DD9F68CEFF2F}" presName="compNode" presStyleCnt="0"/>
      <dgm:spPr/>
    </dgm:pt>
    <dgm:pt modelId="{3042F731-1918-4C6A-9470-6ACCDFDAF49B}" type="pres">
      <dgm:prSet presAssocID="{80CE2F3E-2851-4F2D-8C8D-DD9F68CEFF2F}" presName="iconBgRect" presStyleLbl="bgShp" presStyleIdx="0" presStyleCnt="6"/>
      <dgm:spPr/>
    </dgm:pt>
    <dgm:pt modelId="{92E52E22-903D-46AE-A9E3-BC555D934EC3}" type="pres">
      <dgm:prSet presAssocID="{80CE2F3E-2851-4F2D-8C8D-DD9F68CEFF2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4BF5AF38-9A30-47F2-B577-219D512DF647}" type="pres">
      <dgm:prSet presAssocID="{80CE2F3E-2851-4F2D-8C8D-DD9F68CEFF2F}" presName="spaceRect" presStyleCnt="0"/>
      <dgm:spPr/>
    </dgm:pt>
    <dgm:pt modelId="{408364BE-3B57-4A93-A337-62A582CA8439}" type="pres">
      <dgm:prSet presAssocID="{80CE2F3E-2851-4F2D-8C8D-DD9F68CEFF2F}" presName="textRect" presStyleLbl="revTx" presStyleIdx="0" presStyleCnt="6">
        <dgm:presLayoutVars>
          <dgm:chMax val="1"/>
          <dgm:chPref val="1"/>
        </dgm:presLayoutVars>
      </dgm:prSet>
      <dgm:spPr/>
    </dgm:pt>
    <dgm:pt modelId="{84D2F2A0-B682-4790-B707-C68F89DF877E}" type="pres">
      <dgm:prSet presAssocID="{A591465E-DF55-41A6-9168-1F3A75469525}" presName="sibTrans" presStyleLbl="sibTrans2D1" presStyleIdx="0" presStyleCnt="0"/>
      <dgm:spPr/>
    </dgm:pt>
    <dgm:pt modelId="{8BC83645-D454-4175-AB6E-54CC0994F785}" type="pres">
      <dgm:prSet presAssocID="{CEEC7A29-0F19-4414-B081-A18544C74DA3}" presName="compNode" presStyleCnt="0"/>
      <dgm:spPr/>
    </dgm:pt>
    <dgm:pt modelId="{A56B8B57-255A-4F54-9969-CC2DB67C5136}" type="pres">
      <dgm:prSet presAssocID="{CEEC7A29-0F19-4414-B081-A18544C74DA3}" presName="iconBgRect" presStyleLbl="bgShp" presStyleIdx="1" presStyleCnt="6"/>
      <dgm:spPr/>
    </dgm:pt>
    <dgm:pt modelId="{F66ECC16-390C-4099-B9CC-54834848D454}" type="pres">
      <dgm:prSet presAssocID="{CEEC7A29-0F19-4414-B081-A18544C74DA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C9CFD0C-C6CC-4ABB-8D06-F2E8E8A41FD5}" type="pres">
      <dgm:prSet presAssocID="{CEEC7A29-0F19-4414-B081-A18544C74DA3}" presName="spaceRect" presStyleCnt="0"/>
      <dgm:spPr/>
    </dgm:pt>
    <dgm:pt modelId="{B0EDF0BF-E8EF-429A-B423-94226FFCD82B}" type="pres">
      <dgm:prSet presAssocID="{CEEC7A29-0F19-4414-B081-A18544C74DA3}" presName="textRect" presStyleLbl="revTx" presStyleIdx="1" presStyleCnt="6">
        <dgm:presLayoutVars>
          <dgm:chMax val="1"/>
          <dgm:chPref val="1"/>
        </dgm:presLayoutVars>
      </dgm:prSet>
      <dgm:spPr/>
    </dgm:pt>
    <dgm:pt modelId="{EA44918E-1BED-417E-A55D-4E1C9AE9AEC3}" type="pres">
      <dgm:prSet presAssocID="{8E7B134B-79E4-4FCB-8E4F-CEDDAB2A97AD}" presName="sibTrans" presStyleLbl="sibTrans2D1" presStyleIdx="0" presStyleCnt="0"/>
      <dgm:spPr/>
    </dgm:pt>
    <dgm:pt modelId="{2227C168-8CEA-4447-B8DD-A1724A7D4B08}" type="pres">
      <dgm:prSet presAssocID="{F49F0AB8-3520-4EC9-95D9-65A848318FAE}" presName="compNode" presStyleCnt="0"/>
      <dgm:spPr/>
    </dgm:pt>
    <dgm:pt modelId="{5E412429-B155-4B67-8033-6CF67A60E438}" type="pres">
      <dgm:prSet presAssocID="{F49F0AB8-3520-4EC9-95D9-65A848318FAE}" presName="iconBgRect" presStyleLbl="bgShp" presStyleIdx="2" presStyleCnt="6"/>
      <dgm:spPr/>
    </dgm:pt>
    <dgm:pt modelId="{0932652C-4498-4097-95B8-E06496EB08C4}" type="pres">
      <dgm:prSet presAssocID="{F49F0AB8-3520-4EC9-95D9-65A848318FA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3DE86C6-094E-4F20-89E6-5227C4D8BD58}" type="pres">
      <dgm:prSet presAssocID="{F49F0AB8-3520-4EC9-95D9-65A848318FAE}" presName="spaceRect" presStyleCnt="0"/>
      <dgm:spPr/>
    </dgm:pt>
    <dgm:pt modelId="{E68207A5-668A-4B77-BDE5-AF5ACB2BFECF}" type="pres">
      <dgm:prSet presAssocID="{F49F0AB8-3520-4EC9-95D9-65A848318FAE}" presName="textRect" presStyleLbl="revTx" presStyleIdx="2" presStyleCnt="6">
        <dgm:presLayoutVars>
          <dgm:chMax val="1"/>
          <dgm:chPref val="1"/>
        </dgm:presLayoutVars>
      </dgm:prSet>
      <dgm:spPr/>
    </dgm:pt>
    <dgm:pt modelId="{8E571CB8-084F-4A4F-8CF7-ABCD386BF650}" type="pres">
      <dgm:prSet presAssocID="{DDDC737F-071D-4B68-B9B4-3344D7B3C75F}" presName="sibTrans" presStyleLbl="sibTrans2D1" presStyleIdx="0" presStyleCnt="0"/>
      <dgm:spPr/>
    </dgm:pt>
    <dgm:pt modelId="{3EAA3AE8-2587-49E0-A8B4-C0EAE7FAD645}" type="pres">
      <dgm:prSet presAssocID="{C34FBDD7-0514-4C7B-92EE-675B18BA4530}" presName="compNode" presStyleCnt="0"/>
      <dgm:spPr/>
    </dgm:pt>
    <dgm:pt modelId="{FB76E4E8-8FC4-4980-A6C9-A39C5F851782}" type="pres">
      <dgm:prSet presAssocID="{C34FBDD7-0514-4C7B-92EE-675B18BA4530}" presName="iconBgRect" presStyleLbl="bgShp" presStyleIdx="3" presStyleCnt="6"/>
      <dgm:spPr/>
    </dgm:pt>
    <dgm:pt modelId="{C4EB73B0-D8C5-4838-B1EC-4FD21F7D3B2E}" type="pres">
      <dgm:prSet presAssocID="{C34FBDD7-0514-4C7B-92EE-675B18BA453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1744BB49-5A22-44E8-B0CA-C46E1A02C58C}" type="pres">
      <dgm:prSet presAssocID="{C34FBDD7-0514-4C7B-92EE-675B18BA4530}" presName="spaceRect" presStyleCnt="0"/>
      <dgm:spPr/>
    </dgm:pt>
    <dgm:pt modelId="{16282C18-DBEB-4B6A-800B-2E84C1B8269C}" type="pres">
      <dgm:prSet presAssocID="{C34FBDD7-0514-4C7B-92EE-675B18BA4530}" presName="textRect" presStyleLbl="revTx" presStyleIdx="3" presStyleCnt="6">
        <dgm:presLayoutVars>
          <dgm:chMax val="1"/>
          <dgm:chPref val="1"/>
        </dgm:presLayoutVars>
      </dgm:prSet>
      <dgm:spPr/>
    </dgm:pt>
    <dgm:pt modelId="{E68E8D22-F870-418D-9642-3201D47BE4CF}" type="pres">
      <dgm:prSet presAssocID="{24BECFFD-A37C-4E73-8FE1-69829CDF1610}" presName="sibTrans" presStyleLbl="sibTrans2D1" presStyleIdx="0" presStyleCnt="0"/>
      <dgm:spPr/>
    </dgm:pt>
    <dgm:pt modelId="{8D77F567-CDD9-4FA0-9131-0B9D79B53502}" type="pres">
      <dgm:prSet presAssocID="{02DA2EC2-0F9B-43D0-9F99-3CACE3CDE047}" presName="compNode" presStyleCnt="0"/>
      <dgm:spPr/>
    </dgm:pt>
    <dgm:pt modelId="{25F3580B-1635-46F9-9B97-EFF8B8871364}" type="pres">
      <dgm:prSet presAssocID="{02DA2EC2-0F9B-43D0-9F99-3CACE3CDE047}" presName="iconBgRect" presStyleLbl="bgShp" presStyleIdx="4" presStyleCnt="6"/>
      <dgm:spPr/>
    </dgm:pt>
    <dgm:pt modelId="{760CAA4D-675B-4A66-AA52-E75B480CE6E3}" type="pres">
      <dgm:prSet presAssocID="{02DA2EC2-0F9B-43D0-9F99-3CACE3CDE04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o sign"/>
        </a:ext>
      </dgm:extLst>
    </dgm:pt>
    <dgm:pt modelId="{3ACAA4E4-A1B8-473C-AA49-A69B5A2BA518}" type="pres">
      <dgm:prSet presAssocID="{02DA2EC2-0F9B-43D0-9F99-3CACE3CDE047}" presName="spaceRect" presStyleCnt="0"/>
      <dgm:spPr/>
    </dgm:pt>
    <dgm:pt modelId="{9493429D-AD80-4DD7-81FF-D8ADA5C009B4}" type="pres">
      <dgm:prSet presAssocID="{02DA2EC2-0F9B-43D0-9F99-3CACE3CDE047}" presName="textRect" presStyleLbl="revTx" presStyleIdx="4" presStyleCnt="6">
        <dgm:presLayoutVars>
          <dgm:chMax val="1"/>
          <dgm:chPref val="1"/>
        </dgm:presLayoutVars>
      </dgm:prSet>
      <dgm:spPr/>
    </dgm:pt>
    <dgm:pt modelId="{35D1BFCE-286F-4C6F-B004-56E43F2AD470}" type="pres">
      <dgm:prSet presAssocID="{995C49EF-3F5C-4813-BB0C-F9FFF18842AF}" presName="sibTrans" presStyleLbl="sibTrans2D1" presStyleIdx="0" presStyleCnt="0"/>
      <dgm:spPr/>
    </dgm:pt>
    <dgm:pt modelId="{E417C473-83B9-423D-82F3-5DD7534495AD}" type="pres">
      <dgm:prSet presAssocID="{04A3501D-FCAB-48A9-8667-3B801EA77AB5}" presName="compNode" presStyleCnt="0"/>
      <dgm:spPr/>
    </dgm:pt>
    <dgm:pt modelId="{CF790C80-26FE-43F6-8B84-F8C6783A3F7F}" type="pres">
      <dgm:prSet presAssocID="{04A3501D-FCAB-48A9-8667-3B801EA77AB5}" presName="iconBgRect" presStyleLbl="bgShp" presStyleIdx="5" presStyleCnt="6"/>
      <dgm:spPr/>
    </dgm:pt>
    <dgm:pt modelId="{FAB19B7B-60DF-4038-9A13-9A727B2A8EC2}" type="pres">
      <dgm:prSet presAssocID="{04A3501D-FCAB-48A9-8667-3B801EA77AB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Irritant"/>
        </a:ext>
      </dgm:extLst>
    </dgm:pt>
    <dgm:pt modelId="{42B01C94-BA5C-423D-BEDB-009A6CE9A6C9}" type="pres">
      <dgm:prSet presAssocID="{04A3501D-FCAB-48A9-8667-3B801EA77AB5}" presName="spaceRect" presStyleCnt="0"/>
      <dgm:spPr/>
    </dgm:pt>
    <dgm:pt modelId="{DD725B46-3746-4F0C-B9A6-86D0CF58DD10}" type="pres">
      <dgm:prSet presAssocID="{04A3501D-FCAB-48A9-8667-3B801EA77AB5}" presName="textRect" presStyleLbl="revTx" presStyleIdx="5" presStyleCnt="6">
        <dgm:presLayoutVars>
          <dgm:chMax val="1"/>
          <dgm:chPref val="1"/>
        </dgm:presLayoutVars>
      </dgm:prSet>
      <dgm:spPr/>
    </dgm:pt>
  </dgm:ptLst>
  <dgm:cxnLst>
    <dgm:cxn modelId="{90BB2815-D94D-4948-B565-4FB40132B511}" type="presOf" srcId="{DDDC737F-071D-4B68-B9B4-3344D7B3C75F}" destId="{8E571CB8-084F-4A4F-8CF7-ABCD386BF650}" srcOrd="0" destOrd="0" presId="urn:microsoft.com/office/officeart/2018/2/layout/IconCircleList"/>
    <dgm:cxn modelId="{AA062E1F-1949-49F4-BA72-C17E1FF43EF4}" type="presOf" srcId="{995C49EF-3F5C-4813-BB0C-F9FFF18842AF}" destId="{35D1BFCE-286F-4C6F-B004-56E43F2AD470}" srcOrd="0" destOrd="0" presId="urn:microsoft.com/office/officeart/2018/2/layout/IconCircleList"/>
    <dgm:cxn modelId="{68F0372A-4E3E-4DF5-89B1-0F2E93AB29E4}" srcId="{1CCCB657-2CA8-4679-A4C8-53D9BA71848D}" destId="{02DA2EC2-0F9B-43D0-9F99-3CACE3CDE047}" srcOrd="4" destOrd="0" parTransId="{0368DB97-1A60-4B13-B0B3-B31466D3C9AF}" sibTransId="{995C49EF-3F5C-4813-BB0C-F9FFF18842AF}"/>
    <dgm:cxn modelId="{0ACE003D-362B-43CA-8A55-0A4711BA3371}" srcId="{1CCCB657-2CA8-4679-A4C8-53D9BA71848D}" destId="{80CE2F3E-2851-4F2D-8C8D-DD9F68CEFF2F}" srcOrd="0" destOrd="0" parTransId="{0F01DE4A-6E33-4234-94F9-C86CD7C4E574}" sibTransId="{A591465E-DF55-41A6-9168-1F3A75469525}"/>
    <dgm:cxn modelId="{C62D5362-8F6F-4AB0-94F9-CDD6BAEC8743}" type="presOf" srcId="{80CE2F3E-2851-4F2D-8C8D-DD9F68CEFF2F}" destId="{408364BE-3B57-4A93-A337-62A582CA8439}" srcOrd="0" destOrd="0" presId="urn:microsoft.com/office/officeart/2018/2/layout/IconCircleList"/>
    <dgm:cxn modelId="{4A2A9342-9805-4ABE-AFAE-40F769F04040}" type="presOf" srcId="{02DA2EC2-0F9B-43D0-9F99-3CACE3CDE047}" destId="{9493429D-AD80-4DD7-81FF-D8ADA5C009B4}" srcOrd="0" destOrd="0" presId="urn:microsoft.com/office/officeart/2018/2/layout/IconCircleList"/>
    <dgm:cxn modelId="{18A87865-FCF6-4993-8313-30FCBB59DF57}" srcId="{1CCCB657-2CA8-4679-A4C8-53D9BA71848D}" destId="{F49F0AB8-3520-4EC9-95D9-65A848318FAE}" srcOrd="2" destOrd="0" parTransId="{F1A2B4E4-0725-4B57-9C22-EEBAEC648168}" sibTransId="{DDDC737F-071D-4B68-B9B4-3344D7B3C75F}"/>
    <dgm:cxn modelId="{E989CF45-DDD8-4C28-A66D-FDAD2474B553}" type="presOf" srcId="{CEEC7A29-0F19-4414-B081-A18544C74DA3}" destId="{B0EDF0BF-E8EF-429A-B423-94226FFCD82B}" srcOrd="0" destOrd="0" presId="urn:microsoft.com/office/officeart/2018/2/layout/IconCircleList"/>
    <dgm:cxn modelId="{408E0348-49DE-4F74-8142-C7E82783B5D6}" type="presOf" srcId="{24BECFFD-A37C-4E73-8FE1-69829CDF1610}" destId="{E68E8D22-F870-418D-9642-3201D47BE4CF}" srcOrd="0" destOrd="0" presId="urn:microsoft.com/office/officeart/2018/2/layout/IconCircleList"/>
    <dgm:cxn modelId="{B75C984E-9183-4D9E-9381-BA763872F01C}" type="presOf" srcId="{C34FBDD7-0514-4C7B-92EE-675B18BA4530}" destId="{16282C18-DBEB-4B6A-800B-2E84C1B8269C}" srcOrd="0" destOrd="0" presId="urn:microsoft.com/office/officeart/2018/2/layout/IconCircleList"/>
    <dgm:cxn modelId="{59BEA690-CB78-4C32-926E-26F929356257}" type="presOf" srcId="{04A3501D-FCAB-48A9-8667-3B801EA77AB5}" destId="{DD725B46-3746-4F0C-B9A6-86D0CF58DD10}" srcOrd="0" destOrd="0" presId="urn:microsoft.com/office/officeart/2018/2/layout/IconCircleList"/>
    <dgm:cxn modelId="{82CE9F98-F0C0-4BBA-9110-C9705793DB3B}" srcId="{1CCCB657-2CA8-4679-A4C8-53D9BA71848D}" destId="{C34FBDD7-0514-4C7B-92EE-675B18BA4530}" srcOrd="3" destOrd="0" parTransId="{C4CA6B68-A517-4C49-873C-AA1C9912D964}" sibTransId="{24BECFFD-A37C-4E73-8FE1-69829CDF1610}"/>
    <dgm:cxn modelId="{3063CA9B-D64E-448C-BE46-19E0D424C23B}" type="presOf" srcId="{1CCCB657-2CA8-4679-A4C8-53D9BA71848D}" destId="{027D296B-45FE-4B6E-8489-40EE43B8F74D}" srcOrd="0" destOrd="0" presId="urn:microsoft.com/office/officeart/2018/2/layout/IconCircleList"/>
    <dgm:cxn modelId="{515C10CF-6C95-4E78-875E-EAA68A185F9F}" type="presOf" srcId="{F49F0AB8-3520-4EC9-95D9-65A848318FAE}" destId="{E68207A5-668A-4B77-BDE5-AF5ACB2BFECF}" srcOrd="0" destOrd="0" presId="urn:microsoft.com/office/officeart/2018/2/layout/IconCircleList"/>
    <dgm:cxn modelId="{5FE850D0-3F19-4C74-8136-4EDC2F5A5785}" srcId="{1CCCB657-2CA8-4679-A4C8-53D9BA71848D}" destId="{CEEC7A29-0F19-4414-B081-A18544C74DA3}" srcOrd="1" destOrd="0" parTransId="{885827E2-F0F0-42AB-A9A1-117E6986276F}" sibTransId="{8E7B134B-79E4-4FCB-8E4F-CEDDAB2A97AD}"/>
    <dgm:cxn modelId="{09DE17EE-F13C-48D0-B1CF-96E411387C44}" type="presOf" srcId="{A591465E-DF55-41A6-9168-1F3A75469525}" destId="{84D2F2A0-B682-4790-B707-C68F89DF877E}" srcOrd="0" destOrd="0" presId="urn:microsoft.com/office/officeart/2018/2/layout/IconCircleList"/>
    <dgm:cxn modelId="{094D43F7-628E-43EB-A8AA-9215F9A36754}" type="presOf" srcId="{8E7B134B-79E4-4FCB-8E4F-CEDDAB2A97AD}" destId="{EA44918E-1BED-417E-A55D-4E1C9AE9AEC3}" srcOrd="0" destOrd="0" presId="urn:microsoft.com/office/officeart/2018/2/layout/IconCircleList"/>
    <dgm:cxn modelId="{AA4D46FF-0B78-401C-999C-30DBF47EB15C}" srcId="{1CCCB657-2CA8-4679-A4C8-53D9BA71848D}" destId="{04A3501D-FCAB-48A9-8667-3B801EA77AB5}" srcOrd="5" destOrd="0" parTransId="{20D7251C-713F-420F-BD98-FE93A3D27F53}" sibTransId="{7761EF3C-60F8-45BB-A801-11DC8264BF51}"/>
    <dgm:cxn modelId="{FB3CD09A-3625-4EB9-AF43-F59CC5D15E23}" type="presParOf" srcId="{027D296B-45FE-4B6E-8489-40EE43B8F74D}" destId="{98EBAA3B-8DD3-4093-AFD9-227D47213487}" srcOrd="0" destOrd="0" presId="urn:microsoft.com/office/officeart/2018/2/layout/IconCircleList"/>
    <dgm:cxn modelId="{014019A4-D712-4F6E-AFE5-BF1BCAC65C16}" type="presParOf" srcId="{98EBAA3B-8DD3-4093-AFD9-227D47213487}" destId="{3D537EB7-318E-41D4-A80C-CA3B45803841}" srcOrd="0" destOrd="0" presId="urn:microsoft.com/office/officeart/2018/2/layout/IconCircleList"/>
    <dgm:cxn modelId="{2EC7850A-B4EA-4AFB-AC4B-465AA2D37E6B}" type="presParOf" srcId="{3D537EB7-318E-41D4-A80C-CA3B45803841}" destId="{3042F731-1918-4C6A-9470-6ACCDFDAF49B}" srcOrd="0" destOrd="0" presId="urn:microsoft.com/office/officeart/2018/2/layout/IconCircleList"/>
    <dgm:cxn modelId="{B984114E-BE1B-4686-82E5-50D92EEFEFD2}" type="presParOf" srcId="{3D537EB7-318E-41D4-A80C-CA3B45803841}" destId="{92E52E22-903D-46AE-A9E3-BC555D934EC3}" srcOrd="1" destOrd="0" presId="urn:microsoft.com/office/officeart/2018/2/layout/IconCircleList"/>
    <dgm:cxn modelId="{B7D0C657-FAA2-4197-B389-517FE8555DCF}" type="presParOf" srcId="{3D537EB7-318E-41D4-A80C-CA3B45803841}" destId="{4BF5AF38-9A30-47F2-B577-219D512DF647}" srcOrd="2" destOrd="0" presId="urn:microsoft.com/office/officeart/2018/2/layout/IconCircleList"/>
    <dgm:cxn modelId="{40C34F72-ADE2-4466-B072-9C8424660D77}" type="presParOf" srcId="{3D537EB7-318E-41D4-A80C-CA3B45803841}" destId="{408364BE-3B57-4A93-A337-62A582CA8439}" srcOrd="3" destOrd="0" presId="urn:microsoft.com/office/officeart/2018/2/layout/IconCircleList"/>
    <dgm:cxn modelId="{4A9FC86C-1C8C-4812-8562-09B82E430090}" type="presParOf" srcId="{98EBAA3B-8DD3-4093-AFD9-227D47213487}" destId="{84D2F2A0-B682-4790-B707-C68F89DF877E}" srcOrd="1" destOrd="0" presId="urn:microsoft.com/office/officeart/2018/2/layout/IconCircleList"/>
    <dgm:cxn modelId="{29E6505A-E0DD-4D4F-B3DF-CF2011B0A85F}" type="presParOf" srcId="{98EBAA3B-8DD3-4093-AFD9-227D47213487}" destId="{8BC83645-D454-4175-AB6E-54CC0994F785}" srcOrd="2" destOrd="0" presId="urn:microsoft.com/office/officeart/2018/2/layout/IconCircleList"/>
    <dgm:cxn modelId="{E67BB93D-3EE3-4DAA-8402-B240840B1B41}" type="presParOf" srcId="{8BC83645-D454-4175-AB6E-54CC0994F785}" destId="{A56B8B57-255A-4F54-9969-CC2DB67C5136}" srcOrd="0" destOrd="0" presId="urn:microsoft.com/office/officeart/2018/2/layout/IconCircleList"/>
    <dgm:cxn modelId="{588F540C-3039-4EDB-ADEE-2733D13DF4B5}" type="presParOf" srcId="{8BC83645-D454-4175-AB6E-54CC0994F785}" destId="{F66ECC16-390C-4099-B9CC-54834848D454}" srcOrd="1" destOrd="0" presId="urn:microsoft.com/office/officeart/2018/2/layout/IconCircleList"/>
    <dgm:cxn modelId="{1FC7ED17-3FEE-4CDB-9129-E780332FEC6A}" type="presParOf" srcId="{8BC83645-D454-4175-AB6E-54CC0994F785}" destId="{4C9CFD0C-C6CC-4ABB-8D06-F2E8E8A41FD5}" srcOrd="2" destOrd="0" presId="urn:microsoft.com/office/officeart/2018/2/layout/IconCircleList"/>
    <dgm:cxn modelId="{A90BA999-CD19-4721-A3F8-53BA2187D100}" type="presParOf" srcId="{8BC83645-D454-4175-AB6E-54CC0994F785}" destId="{B0EDF0BF-E8EF-429A-B423-94226FFCD82B}" srcOrd="3" destOrd="0" presId="urn:microsoft.com/office/officeart/2018/2/layout/IconCircleList"/>
    <dgm:cxn modelId="{478FE92D-DE80-43EC-A979-5A844D4D3257}" type="presParOf" srcId="{98EBAA3B-8DD3-4093-AFD9-227D47213487}" destId="{EA44918E-1BED-417E-A55D-4E1C9AE9AEC3}" srcOrd="3" destOrd="0" presId="urn:microsoft.com/office/officeart/2018/2/layout/IconCircleList"/>
    <dgm:cxn modelId="{E1BDB7D9-4ACC-4AEC-98E5-CE7B51679B3A}" type="presParOf" srcId="{98EBAA3B-8DD3-4093-AFD9-227D47213487}" destId="{2227C168-8CEA-4447-B8DD-A1724A7D4B08}" srcOrd="4" destOrd="0" presId="urn:microsoft.com/office/officeart/2018/2/layout/IconCircleList"/>
    <dgm:cxn modelId="{8CA12260-29A9-4C88-83C3-C6E0AB15C107}" type="presParOf" srcId="{2227C168-8CEA-4447-B8DD-A1724A7D4B08}" destId="{5E412429-B155-4B67-8033-6CF67A60E438}" srcOrd="0" destOrd="0" presId="urn:microsoft.com/office/officeart/2018/2/layout/IconCircleList"/>
    <dgm:cxn modelId="{6258855D-F931-4FD7-98B4-7D7DB69D14FB}" type="presParOf" srcId="{2227C168-8CEA-4447-B8DD-A1724A7D4B08}" destId="{0932652C-4498-4097-95B8-E06496EB08C4}" srcOrd="1" destOrd="0" presId="urn:microsoft.com/office/officeart/2018/2/layout/IconCircleList"/>
    <dgm:cxn modelId="{CB709467-4456-4DAB-9774-3C6024C9A2BF}" type="presParOf" srcId="{2227C168-8CEA-4447-B8DD-A1724A7D4B08}" destId="{D3DE86C6-094E-4F20-89E6-5227C4D8BD58}" srcOrd="2" destOrd="0" presId="urn:microsoft.com/office/officeart/2018/2/layout/IconCircleList"/>
    <dgm:cxn modelId="{05A46731-9EA6-4E96-9CBC-52C22DDF5BC7}" type="presParOf" srcId="{2227C168-8CEA-4447-B8DD-A1724A7D4B08}" destId="{E68207A5-668A-4B77-BDE5-AF5ACB2BFECF}" srcOrd="3" destOrd="0" presId="urn:microsoft.com/office/officeart/2018/2/layout/IconCircleList"/>
    <dgm:cxn modelId="{6CAAD4AE-4860-4176-892A-1170819B43BD}" type="presParOf" srcId="{98EBAA3B-8DD3-4093-AFD9-227D47213487}" destId="{8E571CB8-084F-4A4F-8CF7-ABCD386BF650}" srcOrd="5" destOrd="0" presId="urn:microsoft.com/office/officeart/2018/2/layout/IconCircleList"/>
    <dgm:cxn modelId="{B9F374C1-70E0-49A8-93E9-4B78A68B6A85}" type="presParOf" srcId="{98EBAA3B-8DD3-4093-AFD9-227D47213487}" destId="{3EAA3AE8-2587-49E0-A8B4-C0EAE7FAD645}" srcOrd="6" destOrd="0" presId="urn:microsoft.com/office/officeart/2018/2/layout/IconCircleList"/>
    <dgm:cxn modelId="{D6E84D8B-3FCC-4976-8B8A-CFFA4C579B06}" type="presParOf" srcId="{3EAA3AE8-2587-49E0-A8B4-C0EAE7FAD645}" destId="{FB76E4E8-8FC4-4980-A6C9-A39C5F851782}" srcOrd="0" destOrd="0" presId="urn:microsoft.com/office/officeart/2018/2/layout/IconCircleList"/>
    <dgm:cxn modelId="{4AFBA124-12E8-4721-9839-70E30BE65306}" type="presParOf" srcId="{3EAA3AE8-2587-49E0-A8B4-C0EAE7FAD645}" destId="{C4EB73B0-D8C5-4838-B1EC-4FD21F7D3B2E}" srcOrd="1" destOrd="0" presId="urn:microsoft.com/office/officeart/2018/2/layout/IconCircleList"/>
    <dgm:cxn modelId="{3B7826FB-D164-4799-A1E3-B11BF629DEDD}" type="presParOf" srcId="{3EAA3AE8-2587-49E0-A8B4-C0EAE7FAD645}" destId="{1744BB49-5A22-44E8-B0CA-C46E1A02C58C}" srcOrd="2" destOrd="0" presId="urn:microsoft.com/office/officeart/2018/2/layout/IconCircleList"/>
    <dgm:cxn modelId="{561A25BF-BEA3-4E1E-8F04-9F846AD63465}" type="presParOf" srcId="{3EAA3AE8-2587-49E0-A8B4-C0EAE7FAD645}" destId="{16282C18-DBEB-4B6A-800B-2E84C1B8269C}" srcOrd="3" destOrd="0" presId="urn:microsoft.com/office/officeart/2018/2/layout/IconCircleList"/>
    <dgm:cxn modelId="{2B8E5EEC-0303-4ABA-BAAF-186F4F814525}" type="presParOf" srcId="{98EBAA3B-8DD3-4093-AFD9-227D47213487}" destId="{E68E8D22-F870-418D-9642-3201D47BE4CF}" srcOrd="7" destOrd="0" presId="urn:microsoft.com/office/officeart/2018/2/layout/IconCircleList"/>
    <dgm:cxn modelId="{E1067031-D01F-468B-81FE-ED82BFB3FC49}" type="presParOf" srcId="{98EBAA3B-8DD3-4093-AFD9-227D47213487}" destId="{8D77F567-CDD9-4FA0-9131-0B9D79B53502}" srcOrd="8" destOrd="0" presId="urn:microsoft.com/office/officeart/2018/2/layout/IconCircleList"/>
    <dgm:cxn modelId="{1652F8E7-DB7B-46DF-A279-0ADB896E66D1}" type="presParOf" srcId="{8D77F567-CDD9-4FA0-9131-0B9D79B53502}" destId="{25F3580B-1635-46F9-9B97-EFF8B8871364}" srcOrd="0" destOrd="0" presId="urn:microsoft.com/office/officeart/2018/2/layout/IconCircleList"/>
    <dgm:cxn modelId="{E2962E75-C6AE-452A-A503-47704F465E6A}" type="presParOf" srcId="{8D77F567-CDD9-4FA0-9131-0B9D79B53502}" destId="{760CAA4D-675B-4A66-AA52-E75B480CE6E3}" srcOrd="1" destOrd="0" presId="urn:microsoft.com/office/officeart/2018/2/layout/IconCircleList"/>
    <dgm:cxn modelId="{314C5198-A6C0-4B63-A169-452B11833074}" type="presParOf" srcId="{8D77F567-CDD9-4FA0-9131-0B9D79B53502}" destId="{3ACAA4E4-A1B8-473C-AA49-A69B5A2BA518}" srcOrd="2" destOrd="0" presId="urn:microsoft.com/office/officeart/2018/2/layout/IconCircleList"/>
    <dgm:cxn modelId="{C838F4A7-0002-4A9B-A3A8-CDE513F7815C}" type="presParOf" srcId="{8D77F567-CDD9-4FA0-9131-0B9D79B53502}" destId="{9493429D-AD80-4DD7-81FF-D8ADA5C009B4}" srcOrd="3" destOrd="0" presId="urn:microsoft.com/office/officeart/2018/2/layout/IconCircleList"/>
    <dgm:cxn modelId="{5D512E5A-D285-4177-9DA2-237987AD2C67}" type="presParOf" srcId="{98EBAA3B-8DD3-4093-AFD9-227D47213487}" destId="{35D1BFCE-286F-4C6F-B004-56E43F2AD470}" srcOrd="9" destOrd="0" presId="urn:microsoft.com/office/officeart/2018/2/layout/IconCircleList"/>
    <dgm:cxn modelId="{A8357EAD-9399-4FCF-9E8C-57F2D87DBB13}" type="presParOf" srcId="{98EBAA3B-8DD3-4093-AFD9-227D47213487}" destId="{E417C473-83B9-423D-82F3-5DD7534495AD}" srcOrd="10" destOrd="0" presId="urn:microsoft.com/office/officeart/2018/2/layout/IconCircleList"/>
    <dgm:cxn modelId="{089E071F-E640-4B32-840E-361A2A70EF87}" type="presParOf" srcId="{E417C473-83B9-423D-82F3-5DD7534495AD}" destId="{CF790C80-26FE-43F6-8B84-F8C6783A3F7F}" srcOrd="0" destOrd="0" presId="urn:microsoft.com/office/officeart/2018/2/layout/IconCircleList"/>
    <dgm:cxn modelId="{6634B1B2-F4D9-43A4-B6C8-B8BAD35BE1E6}" type="presParOf" srcId="{E417C473-83B9-423D-82F3-5DD7534495AD}" destId="{FAB19B7B-60DF-4038-9A13-9A727B2A8EC2}" srcOrd="1" destOrd="0" presId="urn:microsoft.com/office/officeart/2018/2/layout/IconCircleList"/>
    <dgm:cxn modelId="{F410B0F7-4301-4B77-AEAE-0A2CF09ED9BC}" type="presParOf" srcId="{E417C473-83B9-423D-82F3-5DD7534495AD}" destId="{42B01C94-BA5C-423D-BEDB-009A6CE9A6C9}" srcOrd="2" destOrd="0" presId="urn:microsoft.com/office/officeart/2018/2/layout/IconCircleList"/>
    <dgm:cxn modelId="{9232CDD1-FE98-4046-BFAB-FBEB300AA5E0}" type="presParOf" srcId="{E417C473-83B9-423D-82F3-5DD7534495AD}" destId="{DD725B46-3746-4F0C-B9A6-86D0CF58DD1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2F731-1918-4C6A-9470-6ACCDFDAF49B}">
      <dsp:nvSpPr>
        <dsp:cNvPr id="0" name=""/>
        <dsp:cNvSpPr/>
      </dsp:nvSpPr>
      <dsp:spPr>
        <a:xfrm>
          <a:off x="82613" y="908559"/>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E52E22-903D-46AE-A9E3-BC555D934EC3}">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8364BE-3B57-4A93-A337-62A582CA8439}">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ask the same questions to each participant , thus making the study </a:t>
          </a:r>
          <a:r>
            <a:rPr lang="en-GB" sz="1800" b="1" kern="1200" dirty="0">
              <a:latin typeface="Arial" panose="020B0604020202020204" pitchFamily="34" charset="0"/>
              <a:cs typeface="Arial" panose="020B0604020202020204" pitchFamily="34" charset="0"/>
            </a:rPr>
            <a:t>concise </a:t>
          </a:r>
          <a:endParaRPr lang="en-US" sz="1800" b="1" kern="1200" dirty="0">
            <a:latin typeface="Arial" panose="020B0604020202020204" pitchFamily="34" charset="0"/>
            <a:cs typeface="Arial" panose="020B0604020202020204" pitchFamily="34" charset="0"/>
          </a:endParaRPr>
        </a:p>
      </dsp:txBody>
      <dsp:txXfrm>
        <a:off x="1172126" y="908559"/>
        <a:ext cx="2114937" cy="897246"/>
      </dsp:txXfrm>
    </dsp:sp>
    <dsp:sp modelId="{A56B8B57-255A-4F54-9969-CC2DB67C5136}">
      <dsp:nvSpPr>
        <dsp:cNvPr id="0" name=""/>
        <dsp:cNvSpPr/>
      </dsp:nvSpPr>
      <dsp:spPr>
        <a:xfrm>
          <a:off x="3655575" y="908559"/>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6ECC16-390C-4099-B9CC-54834848D454}">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EDF0BF-E8EF-429A-B423-94226FFCD82B}">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gather data on the participant’s </a:t>
          </a:r>
          <a:r>
            <a:rPr lang="en-GB" sz="1800" b="1" kern="1200" dirty="0">
              <a:latin typeface="Arial" panose="020B0604020202020204" pitchFamily="34" charset="0"/>
              <a:cs typeface="Arial" panose="020B0604020202020204" pitchFamily="34" charset="0"/>
            </a:rPr>
            <a:t>preferred </a:t>
          </a:r>
          <a:r>
            <a:rPr lang="en-GB" sz="1800" kern="1200" dirty="0">
              <a:latin typeface="Arial" panose="020B0604020202020204" pitchFamily="34" charset="0"/>
              <a:cs typeface="Arial" panose="020B0604020202020204" pitchFamily="34" charset="0"/>
            </a:rPr>
            <a:t>exercises</a:t>
          </a:r>
          <a:endParaRPr lang="en-US" sz="1800" kern="1200" dirty="0">
            <a:latin typeface="Arial" panose="020B0604020202020204" pitchFamily="34" charset="0"/>
            <a:cs typeface="Arial" panose="020B0604020202020204" pitchFamily="34" charset="0"/>
          </a:endParaRPr>
        </a:p>
      </dsp:txBody>
      <dsp:txXfrm>
        <a:off x="4745088" y="908559"/>
        <a:ext cx="2114937" cy="897246"/>
      </dsp:txXfrm>
    </dsp:sp>
    <dsp:sp modelId="{5E412429-B155-4B67-8033-6CF67A60E438}">
      <dsp:nvSpPr>
        <dsp:cNvPr id="0" name=""/>
        <dsp:cNvSpPr/>
      </dsp:nvSpPr>
      <dsp:spPr>
        <a:xfrm>
          <a:off x="7228536" y="908559"/>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32652C-4498-4097-95B8-E06496EB08C4}">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8207A5-668A-4B77-BDE5-AF5ACB2BFECF}">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monitor any </a:t>
          </a:r>
          <a:r>
            <a:rPr lang="en-GB" sz="1800" b="1" kern="1200" dirty="0">
              <a:latin typeface="Arial" panose="020B0604020202020204" pitchFamily="34" charset="0"/>
              <a:cs typeface="Arial" panose="020B0604020202020204" pitchFamily="34" charset="0"/>
            </a:rPr>
            <a:t>changes </a:t>
          </a:r>
          <a:r>
            <a:rPr lang="en-GB" sz="1800" kern="1200" dirty="0">
              <a:latin typeface="Arial" panose="020B0604020202020204" pitchFamily="34" charset="0"/>
              <a:cs typeface="Arial" panose="020B0604020202020204" pitchFamily="34" charset="0"/>
            </a:rPr>
            <a:t>during the five-week process</a:t>
          </a:r>
          <a:endParaRPr lang="en-US" sz="1800" kern="1200" dirty="0">
            <a:latin typeface="Arial" panose="020B0604020202020204" pitchFamily="34" charset="0"/>
            <a:cs typeface="Arial" panose="020B0604020202020204" pitchFamily="34" charset="0"/>
          </a:endParaRPr>
        </a:p>
      </dsp:txBody>
      <dsp:txXfrm>
        <a:off x="8318049" y="908559"/>
        <a:ext cx="2114937" cy="897246"/>
      </dsp:txXfrm>
    </dsp:sp>
    <dsp:sp modelId="{FB76E4E8-8FC4-4980-A6C9-A39C5F851782}">
      <dsp:nvSpPr>
        <dsp:cNvPr id="0" name=""/>
        <dsp:cNvSpPr/>
      </dsp:nvSpPr>
      <dsp:spPr>
        <a:xfrm>
          <a:off x="82613" y="2545532"/>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EB73B0-D8C5-4838-B1EC-4FD21F7D3B2E}">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282C18-DBEB-4B6A-800B-2E84C1B8269C}">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lessen any risk </a:t>
          </a:r>
          <a:r>
            <a:rPr lang="en-GB" sz="1800" kern="1200" dirty="0">
              <a:latin typeface="Arial" panose="020B0604020202020204" pitchFamily="34" charset="0"/>
              <a:cs typeface="Arial" panose="020B0604020202020204" pitchFamily="34" charset="0"/>
            </a:rPr>
            <a:t>induced by the exercises </a:t>
          </a:r>
          <a:endParaRPr lang="en-US" sz="1800" kern="1200" dirty="0">
            <a:latin typeface="Arial" panose="020B0604020202020204" pitchFamily="34" charset="0"/>
            <a:cs typeface="Arial" panose="020B0604020202020204" pitchFamily="34" charset="0"/>
          </a:endParaRPr>
        </a:p>
      </dsp:txBody>
      <dsp:txXfrm>
        <a:off x="1172126" y="2545532"/>
        <a:ext cx="2114937" cy="897246"/>
      </dsp:txXfrm>
    </dsp:sp>
    <dsp:sp modelId="{25F3580B-1635-46F9-9B97-EFF8B8871364}">
      <dsp:nvSpPr>
        <dsp:cNvPr id="0" name=""/>
        <dsp:cNvSpPr/>
      </dsp:nvSpPr>
      <dsp:spPr>
        <a:xfrm>
          <a:off x="3655575" y="2545532"/>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0CAA4D-675B-4A66-AA52-E75B480CE6E3}">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93429D-AD80-4DD7-81FF-D8ADA5C009B4}">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avoid storing any of the participant’s </a:t>
          </a:r>
          <a:r>
            <a:rPr lang="en-GB" sz="1800" b="1" kern="1200" dirty="0">
              <a:latin typeface="Arial" panose="020B0604020202020204" pitchFamily="34" charset="0"/>
              <a:cs typeface="Arial" panose="020B0604020202020204" pitchFamily="34" charset="0"/>
            </a:rPr>
            <a:t>personal data</a:t>
          </a:r>
          <a:endParaRPr lang="en-US" sz="1800" b="1" kern="1200" dirty="0">
            <a:latin typeface="Arial" panose="020B0604020202020204" pitchFamily="34" charset="0"/>
            <a:cs typeface="Arial" panose="020B0604020202020204" pitchFamily="34" charset="0"/>
          </a:endParaRPr>
        </a:p>
      </dsp:txBody>
      <dsp:txXfrm>
        <a:off x="4745088" y="2545532"/>
        <a:ext cx="2114937" cy="897246"/>
      </dsp:txXfrm>
    </dsp:sp>
    <dsp:sp modelId="{CF790C80-26FE-43F6-8B84-F8C6783A3F7F}">
      <dsp:nvSpPr>
        <dsp:cNvPr id="0" name=""/>
        <dsp:cNvSpPr/>
      </dsp:nvSpPr>
      <dsp:spPr>
        <a:xfrm>
          <a:off x="7228536" y="2545532"/>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B19B7B-60DF-4038-9A13-9A727B2A8EC2}">
      <dsp:nvSpPr>
        <dsp:cNvPr id="0" name=""/>
        <dsp:cNvSpPr/>
      </dsp:nvSpPr>
      <dsp:spPr>
        <a:xfrm>
          <a:off x="7416958" y="2733954"/>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725B46-3746-4F0C-B9A6-86D0CF58DD10}">
      <dsp:nvSpPr>
        <dsp:cNvPr id="0" name=""/>
        <dsp:cNvSpPr/>
      </dsp:nvSpPr>
      <dsp:spPr>
        <a:xfrm>
          <a:off x="8318049"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One disadvantage is that the process is time consuming and structured interviews could be </a:t>
          </a:r>
          <a:r>
            <a:rPr lang="en-GB" sz="1800" b="1" kern="1200" dirty="0">
              <a:latin typeface="Arial" panose="020B0604020202020204" pitchFamily="34" charset="0"/>
              <a:cs typeface="Arial" panose="020B0604020202020204" pitchFamily="34" charset="0"/>
            </a:rPr>
            <a:t>limiting </a:t>
          </a:r>
          <a:r>
            <a:rPr lang="en-GB" sz="1800" kern="1200" dirty="0">
              <a:latin typeface="Arial" panose="020B0604020202020204" pitchFamily="34" charset="0"/>
              <a:cs typeface="Arial" panose="020B0604020202020204" pitchFamily="34" charset="0"/>
            </a:rPr>
            <a:t>in subjectivity.</a:t>
          </a:r>
          <a:endParaRPr lang="en-US" sz="1800" kern="1200" dirty="0">
            <a:latin typeface="Arial" panose="020B0604020202020204" pitchFamily="34" charset="0"/>
            <a:cs typeface="Arial" panose="020B0604020202020204" pitchFamily="34" charset="0"/>
          </a:endParaRPr>
        </a:p>
      </dsp:txBody>
      <dsp:txXfrm>
        <a:off x="8318049" y="2545532"/>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CBA7E-4A9E-EBA3-F565-DAA28B6C24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E30149-D017-AB9A-2C60-617B58D181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BDA600-4D5D-CC93-8546-E2362AEC6C21}"/>
              </a:ext>
            </a:extLst>
          </p:cNvPr>
          <p:cNvSpPr>
            <a:spLocks noGrp="1"/>
          </p:cNvSpPr>
          <p:nvPr>
            <p:ph type="dt" sz="half" idx="10"/>
          </p:nvPr>
        </p:nvSpPr>
        <p:spPr/>
        <p:txBody>
          <a:bodyPr/>
          <a:lstStyle/>
          <a:p>
            <a:fld id="{21905B38-6F4A-46C6-9ED7-230000BA6A5F}" type="datetimeFigureOut">
              <a:rPr lang="en-GB" smtClean="0"/>
              <a:t>10/01/2023</a:t>
            </a:fld>
            <a:endParaRPr lang="en-GB"/>
          </a:p>
        </p:txBody>
      </p:sp>
      <p:sp>
        <p:nvSpPr>
          <p:cNvPr id="5" name="Footer Placeholder 4">
            <a:extLst>
              <a:ext uri="{FF2B5EF4-FFF2-40B4-BE49-F238E27FC236}">
                <a16:creationId xmlns:a16="http://schemas.microsoft.com/office/drawing/2014/main" id="{B6A36315-2030-67C9-467F-E7755D54FF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158F9A-78FE-4357-EA6B-B77E7ABA8BDE}"/>
              </a:ext>
            </a:extLst>
          </p:cNvPr>
          <p:cNvSpPr>
            <a:spLocks noGrp="1"/>
          </p:cNvSpPr>
          <p:nvPr>
            <p:ph type="sldNum" sz="quarter" idx="12"/>
          </p:nvPr>
        </p:nvSpPr>
        <p:spPr/>
        <p:txBody>
          <a:bodyPr/>
          <a:lstStyle/>
          <a:p>
            <a:fld id="{70F48CC4-3166-41A5-B46C-FA5573E978E4}" type="slidenum">
              <a:rPr lang="en-GB" smtClean="0"/>
              <a:t>‹#›</a:t>
            </a:fld>
            <a:endParaRPr lang="en-GB"/>
          </a:p>
        </p:txBody>
      </p:sp>
    </p:spTree>
    <p:extLst>
      <p:ext uri="{BB962C8B-B14F-4D97-AF65-F5344CB8AC3E}">
        <p14:creationId xmlns:p14="http://schemas.microsoft.com/office/powerpoint/2010/main" val="1814175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31710-6AE0-6979-C07D-0FA84BAE6D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7F17A8-C064-D560-50B6-949C189D21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4D0365-360D-C112-7851-EC15FC243231}"/>
              </a:ext>
            </a:extLst>
          </p:cNvPr>
          <p:cNvSpPr>
            <a:spLocks noGrp="1"/>
          </p:cNvSpPr>
          <p:nvPr>
            <p:ph type="dt" sz="half" idx="10"/>
          </p:nvPr>
        </p:nvSpPr>
        <p:spPr/>
        <p:txBody>
          <a:bodyPr/>
          <a:lstStyle/>
          <a:p>
            <a:fld id="{21905B38-6F4A-46C6-9ED7-230000BA6A5F}" type="datetimeFigureOut">
              <a:rPr lang="en-GB" smtClean="0"/>
              <a:t>10/01/2023</a:t>
            </a:fld>
            <a:endParaRPr lang="en-GB"/>
          </a:p>
        </p:txBody>
      </p:sp>
      <p:sp>
        <p:nvSpPr>
          <p:cNvPr id="5" name="Footer Placeholder 4">
            <a:extLst>
              <a:ext uri="{FF2B5EF4-FFF2-40B4-BE49-F238E27FC236}">
                <a16:creationId xmlns:a16="http://schemas.microsoft.com/office/drawing/2014/main" id="{E510B7C5-D931-E454-4205-4237C014B5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23EF22-BFB2-D52A-E4C6-1A5B538A00C4}"/>
              </a:ext>
            </a:extLst>
          </p:cNvPr>
          <p:cNvSpPr>
            <a:spLocks noGrp="1"/>
          </p:cNvSpPr>
          <p:nvPr>
            <p:ph type="sldNum" sz="quarter" idx="12"/>
          </p:nvPr>
        </p:nvSpPr>
        <p:spPr/>
        <p:txBody>
          <a:bodyPr/>
          <a:lstStyle/>
          <a:p>
            <a:fld id="{70F48CC4-3166-41A5-B46C-FA5573E978E4}" type="slidenum">
              <a:rPr lang="en-GB" smtClean="0"/>
              <a:t>‹#›</a:t>
            </a:fld>
            <a:endParaRPr lang="en-GB"/>
          </a:p>
        </p:txBody>
      </p:sp>
    </p:spTree>
    <p:extLst>
      <p:ext uri="{BB962C8B-B14F-4D97-AF65-F5344CB8AC3E}">
        <p14:creationId xmlns:p14="http://schemas.microsoft.com/office/powerpoint/2010/main" val="4072071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12ADD-7A0F-5C44-674F-3702DB9C61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DF8E1F-EDCB-D0C0-9954-158671DFFB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DE4CC9-3B0A-F28A-4634-AFAA53E1BA6E}"/>
              </a:ext>
            </a:extLst>
          </p:cNvPr>
          <p:cNvSpPr>
            <a:spLocks noGrp="1"/>
          </p:cNvSpPr>
          <p:nvPr>
            <p:ph type="dt" sz="half" idx="10"/>
          </p:nvPr>
        </p:nvSpPr>
        <p:spPr/>
        <p:txBody>
          <a:bodyPr/>
          <a:lstStyle/>
          <a:p>
            <a:fld id="{21905B38-6F4A-46C6-9ED7-230000BA6A5F}" type="datetimeFigureOut">
              <a:rPr lang="en-GB" smtClean="0"/>
              <a:t>10/01/2023</a:t>
            </a:fld>
            <a:endParaRPr lang="en-GB"/>
          </a:p>
        </p:txBody>
      </p:sp>
      <p:sp>
        <p:nvSpPr>
          <p:cNvPr id="5" name="Footer Placeholder 4">
            <a:extLst>
              <a:ext uri="{FF2B5EF4-FFF2-40B4-BE49-F238E27FC236}">
                <a16:creationId xmlns:a16="http://schemas.microsoft.com/office/drawing/2014/main" id="{1FDD7F18-376A-AA14-AE5D-E7FE64EE99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2BB379-D233-29C9-C023-1720082AE282}"/>
              </a:ext>
            </a:extLst>
          </p:cNvPr>
          <p:cNvSpPr>
            <a:spLocks noGrp="1"/>
          </p:cNvSpPr>
          <p:nvPr>
            <p:ph type="sldNum" sz="quarter" idx="12"/>
          </p:nvPr>
        </p:nvSpPr>
        <p:spPr/>
        <p:txBody>
          <a:bodyPr/>
          <a:lstStyle/>
          <a:p>
            <a:fld id="{70F48CC4-3166-41A5-B46C-FA5573E978E4}" type="slidenum">
              <a:rPr lang="en-GB" smtClean="0"/>
              <a:t>‹#›</a:t>
            </a:fld>
            <a:endParaRPr lang="en-GB"/>
          </a:p>
        </p:txBody>
      </p:sp>
    </p:spTree>
    <p:extLst>
      <p:ext uri="{BB962C8B-B14F-4D97-AF65-F5344CB8AC3E}">
        <p14:creationId xmlns:p14="http://schemas.microsoft.com/office/powerpoint/2010/main" val="1807478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0406D-CED5-0DAC-5F78-2F2973B3FA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D0BDA1-5950-5A96-1782-7CCC6F6AB5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76C288-C355-436B-1705-7906DA49FC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E21A51-157B-645D-6BC0-5110FE781EB7}"/>
              </a:ext>
            </a:extLst>
          </p:cNvPr>
          <p:cNvSpPr>
            <a:spLocks noGrp="1"/>
          </p:cNvSpPr>
          <p:nvPr>
            <p:ph type="dt" sz="half" idx="10"/>
          </p:nvPr>
        </p:nvSpPr>
        <p:spPr/>
        <p:txBody>
          <a:bodyPr/>
          <a:lstStyle/>
          <a:p>
            <a:fld id="{21905B38-6F4A-46C6-9ED7-230000BA6A5F}" type="datetimeFigureOut">
              <a:rPr lang="en-GB" smtClean="0"/>
              <a:t>10/01/2023</a:t>
            </a:fld>
            <a:endParaRPr lang="en-GB"/>
          </a:p>
        </p:txBody>
      </p:sp>
      <p:sp>
        <p:nvSpPr>
          <p:cNvPr id="6" name="Footer Placeholder 5">
            <a:extLst>
              <a:ext uri="{FF2B5EF4-FFF2-40B4-BE49-F238E27FC236}">
                <a16:creationId xmlns:a16="http://schemas.microsoft.com/office/drawing/2014/main" id="{9063CD7D-A3A2-BF6A-EB4D-1785C33D4B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BC0F7B-084D-B335-43DF-8EEE1EA5A3FE}"/>
              </a:ext>
            </a:extLst>
          </p:cNvPr>
          <p:cNvSpPr>
            <a:spLocks noGrp="1"/>
          </p:cNvSpPr>
          <p:nvPr>
            <p:ph type="sldNum" sz="quarter" idx="12"/>
          </p:nvPr>
        </p:nvSpPr>
        <p:spPr/>
        <p:txBody>
          <a:bodyPr/>
          <a:lstStyle/>
          <a:p>
            <a:fld id="{70F48CC4-3166-41A5-B46C-FA5573E978E4}" type="slidenum">
              <a:rPr lang="en-GB" smtClean="0"/>
              <a:t>‹#›</a:t>
            </a:fld>
            <a:endParaRPr lang="en-GB"/>
          </a:p>
        </p:txBody>
      </p:sp>
    </p:spTree>
    <p:extLst>
      <p:ext uri="{BB962C8B-B14F-4D97-AF65-F5344CB8AC3E}">
        <p14:creationId xmlns:p14="http://schemas.microsoft.com/office/powerpoint/2010/main" val="16129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AF144-73CB-31E2-39BD-D66AA5D593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5E79D8-2982-7C1F-F148-7635DC2566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554687-9B1D-97FF-CF3F-C4D4D4B67F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D7AF85A-B305-42E5-1251-CC3DBEABF5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293B69-BE75-491A-3411-F4489C1975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98A302-4872-0DDB-D6AB-FAFD4099BC60}"/>
              </a:ext>
            </a:extLst>
          </p:cNvPr>
          <p:cNvSpPr>
            <a:spLocks noGrp="1"/>
          </p:cNvSpPr>
          <p:nvPr>
            <p:ph type="dt" sz="half" idx="10"/>
          </p:nvPr>
        </p:nvSpPr>
        <p:spPr/>
        <p:txBody>
          <a:bodyPr/>
          <a:lstStyle/>
          <a:p>
            <a:fld id="{21905B38-6F4A-46C6-9ED7-230000BA6A5F}" type="datetimeFigureOut">
              <a:rPr lang="en-GB" smtClean="0"/>
              <a:t>10/01/2023</a:t>
            </a:fld>
            <a:endParaRPr lang="en-GB"/>
          </a:p>
        </p:txBody>
      </p:sp>
      <p:sp>
        <p:nvSpPr>
          <p:cNvPr id="8" name="Footer Placeholder 7">
            <a:extLst>
              <a:ext uri="{FF2B5EF4-FFF2-40B4-BE49-F238E27FC236}">
                <a16:creationId xmlns:a16="http://schemas.microsoft.com/office/drawing/2014/main" id="{30A8B02B-FB1F-43FD-B442-EC8B31C07B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F510BF-F0B3-603E-396D-4DC45CE8C161}"/>
              </a:ext>
            </a:extLst>
          </p:cNvPr>
          <p:cNvSpPr>
            <a:spLocks noGrp="1"/>
          </p:cNvSpPr>
          <p:nvPr>
            <p:ph type="sldNum" sz="quarter" idx="12"/>
          </p:nvPr>
        </p:nvSpPr>
        <p:spPr/>
        <p:txBody>
          <a:bodyPr/>
          <a:lstStyle/>
          <a:p>
            <a:fld id="{70F48CC4-3166-41A5-B46C-FA5573E978E4}" type="slidenum">
              <a:rPr lang="en-GB" smtClean="0"/>
              <a:t>‹#›</a:t>
            </a:fld>
            <a:endParaRPr lang="en-GB"/>
          </a:p>
        </p:txBody>
      </p:sp>
    </p:spTree>
    <p:extLst>
      <p:ext uri="{BB962C8B-B14F-4D97-AF65-F5344CB8AC3E}">
        <p14:creationId xmlns:p14="http://schemas.microsoft.com/office/powerpoint/2010/main" val="326951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7C03A-AB01-ED66-A193-E74871D3E3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0B8356-3E02-392A-CA17-2892A4A9857B}"/>
              </a:ext>
            </a:extLst>
          </p:cNvPr>
          <p:cNvSpPr>
            <a:spLocks noGrp="1"/>
          </p:cNvSpPr>
          <p:nvPr>
            <p:ph type="dt" sz="half" idx="10"/>
          </p:nvPr>
        </p:nvSpPr>
        <p:spPr/>
        <p:txBody>
          <a:bodyPr/>
          <a:lstStyle/>
          <a:p>
            <a:fld id="{21905B38-6F4A-46C6-9ED7-230000BA6A5F}" type="datetimeFigureOut">
              <a:rPr lang="en-GB" smtClean="0"/>
              <a:t>10/01/2023</a:t>
            </a:fld>
            <a:endParaRPr lang="en-GB"/>
          </a:p>
        </p:txBody>
      </p:sp>
      <p:sp>
        <p:nvSpPr>
          <p:cNvPr id="4" name="Footer Placeholder 3">
            <a:extLst>
              <a:ext uri="{FF2B5EF4-FFF2-40B4-BE49-F238E27FC236}">
                <a16:creationId xmlns:a16="http://schemas.microsoft.com/office/drawing/2014/main" id="{4826D2D9-C7D8-198C-B4AB-3EA81F56BB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EFC6ED-7DF1-63B5-6178-AE339287E13C}"/>
              </a:ext>
            </a:extLst>
          </p:cNvPr>
          <p:cNvSpPr>
            <a:spLocks noGrp="1"/>
          </p:cNvSpPr>
          <p:nvPr>
            <p:ph type="sldNum" sz="quarter" idx="12"/>
          </p:nvPr>
        </p:nvSpPr>
        <p:spPr/>
        <p:txBody>
          <a:bodyPr/>
          <a:lstStyle/>
          <a:p>
            <a:fld id="{70F48CC4-3166-41A5-B46C-FA5573E978E4}" type="slidenum">
              <a:rPr lang="en-GB" smtClean="0"/>
              <a:t>‹#›</a:t>
            </a:fld>
            <a:endParaRPr lang="en-GB"/>
          </a:p>
        </p:txBody>
      </p:sp>
    </p:spTree>
    <p:extLst>
      <p:ext uri="{BB962C8B-B14F-4D97-AF65-F5344CB8AC3E}">
        <p14:creationId xmlns:p14="http://schemas.microsoft.com/office/powerpoint/2010/main" val="2045104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04D2C4-54C0-DE68-366B-458A5F209056}"/>
              </a:ext>
            </a:extLst>
          </p:cNvPr>
          <p:cNvSpPr>
            <a:spLocks noGrp="1"/>
          </p:cNvSpPr>
          <p:nvPr>
            <p:ph type="dt" sz="half" idx="10"/>
          </p:nvPr>
        </p:nvSpPr>
        <p:spPr/>
        <p:txBody>
          <a:bodyPr/>
          <a:lstStyle/>
          <a:p>
            <a:fld id="{21905B38-6F4A-46C6-9ED7-230000BA6A5F}" type="datetimeFigureOut">
              <a:rPr lang="en-GB" smtClean="0"/>
              <a:t>10/01/2023</a:t>
            </a:fld>
            <a:endParaRPr lang="en-GB"/>
          </a:p>
        </p:txBody>
      </p:sp>
      <p:sp>
        <p:nvSpPr>
          <p:cNvPr id="3" name="Footer Placeholder 2">
            <a:extLst>
              <a:ext uri="{FF2B5EF4-FFF2-40B4-BE49-F238E27FC236}">
                <a16:creationId xmlns:a16="http://schemas.microsoft.com/office/drawing/2014/main" id="{E6EAA0B7-88C7-CF43-B9E2-242CD4A8E0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F2BA38-7713-C1FF-C575-511233755C2E}"/>
              </a:ext>
            </a:extLst>
          </p:cNvPr>
          <p:cNvSpPr>
            <a:spLocks noGrp="1"/>
          </p:cNvSpPr>
          <p:nvPr>
            <p:ph type="sldNum" sz="quarter" idx="12"/>
          </p:nvPr>
        </p:nvSpPr>
        <p:spPr/>
        <p:txBody>
          <a:bodyPr/>
          <a:lstStyle/>
          <a:p>
            <a:fld id="{70F48CC4-3166-41A5-B46C-FA5573E978E4}" type="slidenum">
              <a:rPr lang="en-GB" smtClean="0"/>
              <a:t>‹#›</a:t>
            </a:fld>
            <a:endParaRPr lang="en-GB"/>
          </a:p>
        </p:txBody>
      </p:sp>
    </p:spTree>
    <p:extLst>
      <p:ext uri="{BB962C8B-B14F-4D97-AF65-F5344CB8AC3E}">
        <p14:creationId xmlns:p14="http://schemas.microsoft.com/office/powerpoint/2010/main" val="3913880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EDBEE-3F83-A0F5-7F29-014841C4B4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F01D71-FF5E-BF5B-DB6E-D95454F447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9B346F-B4F8-3988-8511-D453F4298D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9E798A-8F7D-4D3E-DA13-FFC78B183CF8}"/>
              </a:ext>
            </a:extLst>
          </p:cNvPr>
          <p:cNvSpPr>
            <a:spLocks noGrp="1"/>
          </p:cNvSpPr>
          <p:nvPr>
            <p:ph type="dt" sz="half" idx="10"/>
          </p:nvPr>
        </p:nvSpPr>
        <p:spPr/>
        <p:txBody>
          <a:bodyPr/>
          <a:lstStyle/>
          <a:p>
            <a:fld id="{21905B38-6F4A-46C6-9ED7-230000BA6A5F}" type="datetimeFigureOut">
              <a:rPr lang="en-GB" smtClean="0"/>
              <a:t>10/01/2023</a:t>
            </a:fld>
            <a:endParaRPr lang="en-GB"/>
          </a:p>
        </p:txBody>
      </p:sp>
      <p:sp>
        <p:nvSpPr>
          <p:cNvPr id="6" name="Footer Placeholder 5">
            <a:extLst>
              <a:ext uri="{FF2B5EF4-FFF2-40B4-BE49-F238E27FC236}">
                <a16:creationId xmlns:a16="http://schemas.microsoft.com/office/drawing/2014/main" id="{4861BC5F-E27E-8B9A-10A9-159CDF08CD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6F127B-F0AD-99C6-175C-608BA2A937D3}"/>
              </a:ext>
            </a:extLst>
          </p:cNvPr>
          <p:cNvSpPr>
            <a:spLocks noGrp="1"/>
          </p:cNvSpPr>
          <p:nvPr>
            <p:ph type="sldNum" sz="quarter" idx="12"/>
          </p:nvPr>
        </p:nvSpPr>
        <p:spPr/>
        <p:txBody>
          <a:bodyPr/>
          <a:lstStyle/>
          <a:p>
            <a:fld id="{70F48CC4-3166-41A5-B46C-FA5573E978E4}" type="slidenum">
              <a:rPr lang="en-GB" smtClean="0"/>
              <a:t>‹#›</a:t>
            </a:fld>
            <a:endParaRPr lang="en-GB"/>
          </a:p>
        </p:txBody>
      </p:sp>
    </p:spTree>
    <p:extLst>
      <p:ext uri="{BB962C8B-B14F-4D97-AF65-F5344CB8AC3E}">
        <p14:creationId xmlns:p14="http://schemas.microsoft.com/office/powerpoint/2010/main" val="2538413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FAA4-E14F-25FF-104D-BA38084175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12F695-E376-619E-C652-CD5E7378D7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215D69-FC0A-BE4C-F6E2-D610556380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CBDDE8-8043-14F1-6648-D34D1F150410}"/>
              </a:ext>
            </a:extLst>
          </p:cNvPr>
          <p:cNvSpPr>
            <a:spLocks noGrp="1"/>
          </p:cNvSpPr>
          <p:nvPr>
            <p:ph type="dt" sz="half" idx="10"/>
          </p:nvPr>
        </p:nvSpPr>
        <p:spPr/>
        <p:txBody>
          <a:bodyPr/>
          <a:lstStyle/>
          <a:p>
            <a:fld id="{21905B38-6F4A-46C6-9ED7-230000BA6A5F}" type="datetimeFigureOut">
              <a:rPr lang="en-GB" smtClean="0"/>
              <a:t>10/01/2023</a:t>
            </a:fld>
            <a:endParaRPr lang="en-GB"/>
          </a:p>
        </p:txBody>
      </p:sp>
      <p:sp>
        <p:nvSpPr>
          <p:cNvPr id="6" name="Footer Placeholder 5">
            <a:extLst>
              <a:ext uri="{FF2B5EF4-FFF2-40B4-BE49-F238E27FC236}">
                <a16:creationId xmlns:a16="http://schemas.microsoft.com/office/drawing/2014/main" id="{73F7DF50-45B8-6060-20E3-92D2481481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A04DFA-15C7-E82F-1204-7E4CAAEDE667}"/>
              </a:ext>
            </a:extLst>
          </p:cNvPr>
          <p:cNvSpPr>
            <a:spLocks noGrp="1"/>
          </p:cNvSpPr>
          <p:nvPr>
            <p:ph type="sldNum" sz="quarter" idx="12"/>
          </p:nvPr>
        </p:nvSpPr>
        <p:spPr/>
        <p:txBody>
          <a:bodyPr/>
          <a:lstStyle/>
          <a:p>
            <a:fld id="{70F48CC4-3166-41A5-B46C-FA5573E978E4}" type="slidenum">
              <a:rPr lang="en-GB" smtClean="0"/>
              <a:t>‹#›</a:t>
            </a:fld>
            <a:endParaRPr lang="en-GB"/>
          </a:p>
        </p:txBody>
      </p:sp>
    </p:spTree>
    <p:extLst>
      <p:ext uri="{BB962C8B-B14F-4D97-AF65-F5344CB8AC3E}">
        <p14:creationId xmlns:p14="http://schemas.microsoft.com/office/powerpoint/2010/main" val="1002365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B667C-FA98-B1A6-EB64-82D42F8212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9B84D2-F8D5-AB2F-017A-717D3C10AC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9663BA-BA35-95DB-7A9B-53171D4A56BA}"/>
              </a:ext>
            </a:extLst>
          </p:cNvPr>
          <p:cNvSpPr>
            <a:spLocks noGrp="1"/>
          </p:cNvSpPr>
          <p:nvPr>
            <p:ph type="dt" sz="half" idx="10"/>
          </p:nvPr>
        </p:nvSpPr>
        <p:spPr/>
        <p:txBody>
          <a:bodyPr/>
          <a:lstStyle/>
          <a:p>
            <a:fld id="{21905B38-6F4A-46C6-9ED7-230000BA6A5F}" type="datetimeFigureOut">
              <a:rPr lang="en-GB" smtClean="0"/>
              <a:t>10/01/2023</a:t>
            </a:fld>
            <a:endParaRPr lang="en-GB"/>
          </a:p>
        </p:txBody>
      </p:sp>
      <p:sp>
        <p:nvSpPr>
          <p:cNvPr id="5" name="Footer Placeholder 4">
            <a:extLst>
              <a:ext uri="{FF2B5EF4-FFF2-40B4-BE49-F238E27FC236}">
                <a16:creationId xmlns:a16="http://schemas.microsoft.com/office/drawing/2014/main" id="{9F84648B-08F5-36D1-CC81-177DFEC436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042C72-A29A-D999-DBCE-3DEA4CA792D6}"/>
              </a:ext>
            </a:extLst>
          </p:cNvPr>
          <p:cNvSpPr>
            <a:spLocks noGrp="1"/>
          </p:cNvSpPr>
          <p:nvPr>
            <p:ph type="sldNum" sz="quarter" idx="12"/>
          </p:nvPr>
        </p:nvSpPr>
        <p:spPr/>
        <p:txBody>
          <a:bodyPr/>
          <a:lstStyle/>
          <a:p>
            <a:fld id="{70F48CC4-3166-41A5-B46C-FA5573E978E4}" type="slidenum">
              <a:rPr lang="en-GB" smtClean="0"/>
              <a:t>‹#›</a:t>
            </a:fld>
            <a:endParaRPr lang="en-GB"/>
          </a:p>
        </p:txBody>
      </p:sp>
    </p:spTree>
    <p:extLst>
      <p:ext uri="{BB962C8B-B14F-4D97-AF65-F5344CB8AC3E}">
        <p14:creationId xmlns:p14="http://schemas.microsoft.com/office/powerpoint/2010/main" val="1603953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CC69C1-1DFE-086D-D1A4-4F1FE6B94F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888AF-7F3C-DCA1-2666-F118F2096D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7785FD-46FB-D72B-1917-6C924DB47956}"/>
              </a:ext>
            </a:extLst>
          </p:cNvPr>
          <p:cNvSpPr>
            <a:spLocks noGrp="1"/>
          </p:cNvSpPr>
          <p:nvPr>
            <p:ph type="dt" sz="half" idx="10"/>
          </p:nvPr>
        </p:nvSpPr>
        <p:spPr/>
        <p:txBody>
          <a:bodyPr/>
          <a:lstStyle/>
          <a:p>
            <a:fld id="{21905B38-6F4A-46C6-9ED7-230000BA6A5F}" type="datetimeFigureOut">
              <a:rPr lang="en-GB" smtClean="0"/>
              <a:t>10/01/2023</a:t>
            </a:fld>
            <a:endParaRPr lang="en-GB"/>
          </a:p>
        </p:txBody>
      </p:sp>
      <p:sp>
        <p:nvSpPr>
          <p:cNvPr id="5" name="Footer Placeholder 4">
            <a:extLst>
              <a:ext uri="{FF2B5EF4-FFF2-40B4-BE49-F238E27FC236}">
                <a16:creationId xmlns:a16="http://schemas.microsoft.com/office/drawing/2014/main" id="{6261EEB8-FA93-9FD8-3587-3720FEC139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113306-938B-A938-8608-53A7BFCE5676}"/>
              </a:ext>
            </a:extLst>
          </p:cNvPr>
          <p:cNvSpPr>
            <a:spLocks noGrp="1"/>
          </p:cNvSpPr>
          <p:nvPr>
            <p:ph type="sldNum" sz="quarter" idx="12"/>
          </p:nvPr>
        </p:nvSpPr>
        <p:spPr/>
        <p:txBody>
          <a:bodyPr/>
          <a:lstStyle/>
          <a:p>
            <a:fld id="{70F48CC4-3166-41A5-B46C-FA5573E978E4}" type="slidenum">
              <a:rPr lang="en-GB" smtClean="0"/>
              <a:t>‹#›</a:t>
            </a:fld>
            <a:endParaRPr lang="en-GB"/>
          </a:p>
        </p:txBody>
      </p:sp>
    </p:spTree>
    <p:extLst>
      <p:ext uri="{BB962C8B-B14F-4D97-AF65-F5344CB8AC3E}">
        <p14:creationId xmlns:p14="http://schemas.microsoft.com/office/powerpoint/2010/main" val="630421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AB976C-6FB4-C986-7F37-44BBEEE52F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5B2E5F-BBDC-9174-3068-CEB49FEC70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7C5DF4-0449-2C85-E73C-5BD2A8AB5F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905B38-6F4A-46C6-9ED7-230000BA6A5F}" type="datetimeFigureOut">
              <a:rPr lang="en-GB" smtClean="0"/>
              <a:t>10/01/2023</a:t>
            </a:fld>
            <a:endParaRPr lang="en-GB"/>
          </a:p>
        </p:txBody>
      </p:sp>
      <p:sp>
        <p:nvSpPr>
          <p:cNvPr id="5" name="Footer Placeholder 4">
            <a:extLst>
              <a:ext uri="{FF2B5EF4-FFF2-40B4-BE49-F238E27FC236}">
                <a16:creationId xmlns:a16="http://schemas.microsoft.com/office/drawing/2014/main" id="{F583D61A-C406-2AF4-0FAD-81A63356E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7152188-8DCB-CE01-D255-1EA2B57061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F48CC4-3166-41A5-B46C-FA5573E978E4}" type="slidenum">
              <a:rPr lang="en-GB" smtClean="0"/>
              <a:t>‹#›</a:t>
            </a:fld>
            <a:endParaRPr lang="en-GB"/>
          </a:p>
        </p:txBody>
      </p:sp>
    </p:spTree>
    <p:extLst>
      <p:ext uri="{BB962C8B-B14F-4D97-AF65-F5344CB8AC3E}">
        <p14:creationId xmlns:p14="http://schemas.microsoft.com/office/powerpoint/2010/main" val="1093916026"/>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144F3-38E0-EC27-6A77-FFC48528630E}"/>
              </a:ext>
            </a:extLst>
          </p:cNvPr>
          <p:cNvSpPr>
            <a:spLocks noGrp="1"/>
          </p:cNvSpPr>
          <p:nvPr>
            <p:ph type="title"/>
          </p:nvPr>
        </p:nvSpPr>
        <p:spPr>
          <a:xfrm>
            <a:off x="1366160" y="1754155"/>
            <a:ext cx="9289399" cy="3909527"/>
          </a:xfrm>
        </p:spPr>
        <p:txBody>
          <a:bodyPr vert="horz" lIns="91440" tIns="45720" rIns="91440" bIns="45720" rtlCol="0" anchor="b">
            <a:normAutofit fontScale="90000"/>
          </a:bodyPr>
          <a:lstStyle/>
          <a:p>
            <a:pPr algn="ctr">
              <a:lnSpc>
                <a:spcPct val="150000"/>
              </a:lnSpc>
              <a:spcAft>
                <a:spcPts val="800"/>
              </a:spcAft>
            </a:pPr>
            <a:br>
              <a:rPr lang="en-US" sz="2200" b="0" i="0" kern="1200" dirty="0">
                <a:solidFill>
                  <a:schemeClr val="tx1"/>
                </a:solidFill>
                <a:latin typeface="Arial" panose="020B0604020202020204" pitchFamily="34" charset="0"/>
                <a:cs typeface="Arial" panose="020B0604020202020204" pitchFamily="34" charset="0"/>
              </a:rPr>
            </a:br>
            <a:r>
              <a:rPr lang="en-US" sz="2200" b="1" i="0" kern="1200" dirty="0">
                <a:solidFill>
                  <a:schemeClr val="tx1"/>
                </a:solidFill>
                <a:latin typeface="Arial" panose="020B0604020202020204" pitchFamily="34" charset="0"/>
                <a:cs typeface="Arial" panose="020B0604020202020204" pitchFamily="34" charset="0"/>
              </a:rPr>
              <a:t>Module 3</a:t>
            </a:r>
            <a:br>
              <a:rPr lang="en-US" sz="2200" b="1" i="0" kern="1200" dirty="0">
                <a:solidFill>
                  <a:schemeClr val="tx1"/>
                </a:solidFill>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BMPF7008  Work based learning project</a:t>
            </a:r>
            <a:br>
              <a:rPr lang="en-US" sz="2200" b="1" i="0" kern="1200" dirty="0">
                <a:solidFill>
                  <a:schemeClr val="tx1"/>
                </a:solidFill>
                <a:latin typeface="Arial" panose="020B0604020202020204" pitchFamily="34" charset="0"/>
                <a:cs typeface="Arial" panose="020B0604020202020204" pitchFamily="34" charset="0"/>
              </a:rPr>
            </a:br>
            <a:br>
              <a:rPr lang="en-US" sz="2200" b="1" i="0" u="sng" kern="1200" dirty="0">
                <a:solidFill>
                  <a:schemeClr val="tx1"/>
                </a:solidFill>
                <a:latin typeface="Arial" panose="020B0604020202020204" pitchFamily="34" charset="0"/>
                <a:cs typeface="Arial" panose="020B0604020202020204" pitchFamily="34" charset="0"/>
              </a:rPr>
            </a:br>
            <a:br>
              <a:rPr lang="en-US" sz="2200" b="1" i="0" kern="1200" dirty="0">
                <a:solidFill>
                  <a:schemeClr val="tx1"/>
                </a:solidFill>
                <a:effectLst/>
                <a:latin typeface="Arial" panose="020B0604020202020204" pitchFamily="34" charset="0"/>
                <a:cs typeface="Arial" panose="020B0604020202020204" pitchFamily="34" charset="0"/>
              </a:rPr>
            </a:br>
            <a:r>
              <a:rPr lang="en-US" sz="2200" b="1" i="0" kern="1200" dirty="0">
                <a:solidFill>
                  <a:schemeClr val="tx1"/>
                </a:solidFill>
                <a:latin typeface="Arial" panose="020B0604020202020204" pitchFamily="34" charset="0"/>
                <a:cs typeface="Arial" panose="020B0604020202020204" pitchFamily="34" charset="0"/>
              </a:rPr>
              <a:t>Cohort H   </a:t>
            </a:r>
            <a:br>
              <a:rPr lang="en-US" sz="2200" b="1" i="0" kern="1200" dirty="0">
                <a:solidFill>
                  <a:schemeClr val="tx1"/>
                </a:solidFill>
                <a:latin typeface="Arial" panose="020B0604020202020204" pitchFamily="34" charset="0"/>
                <a:cs typeface="Arial" panose="020B0604020202020204" pitchFamily="34" charset="0"/>
              </a:rPr>
            </a:br>
            <a:r>
              <a:rPr lang="en-US" sz="2200" b="1" i="0" kern="1200" dirty="0">
                <a:solidFill>
                  <a:schemeClr val="tx1"/>
                </a:solidFill>
                <a:effectLst/>
                <a:latin typeface="Arial" panose="020B0604020202020204" pitchFamily="34" charset="0"/>
                <a:cs typeface="Arial" panose="020B0604020202020204" pitchFamily="34" charset="0"/>
              </a:rPr>
              <a:t>Clare Ghigo 2115757</a:t>
            </a:r>
            <a:br>
              <a:rPr lang="en-US" sz="2200" b="1" i="0" kern="1200" dirty="0">
                <a:solidFill>
                  <a:schemeClr val="tx1"/>
                </a:solidFill>
                <a:effectLst/>
                <a:latin typeface="Arial" panose="020B0604020202020204" pitchFamily="34" charset="0"/>
                <a:cs typeface="Arial" panose="020B0604020202020204" pitchFamily="34" charset="0"/>
              </a:rPr>
            </a:br>
            <a:br>
              <a:rPr lang="en-US" sz="2200" b="1" i="0" kern="1200" dirty="0">
                <a:solidFill>
                  <a:schemeClr val="tx1"/>
                </a:solidFill>
                <a:effectLst/>
                <a:latin typeface="Arial" panose="020B0604020202020204" pitchFamily="34" charset="0"/>
                <a:cs typeface="Arial" panose="020B0604020202020204" pitchFamily="34" charset="0"/>
              </a:rPr>
            </a:br>
            <a:r>
              <a:rPr lang="en-US" sz="2400" b="1" i="0" u="sng" kern="1200" dirty="0">
                <a:solidFill>
                  <a:schemeClr val="tx1"/>
                </a:solidFill>
                <a:effectLst/>
                <a:latin typeface="Arial" panose="020B0604020202020204" pitchFamily="34" charset="0"/>
                <a:cs typeface="Arial" panose="020B0604020202020204" pitchFamily="34" charset="0"/>
              </a:rPr>
              <a:t>Researching the use of simple stretching exercises and observing their acoustical impact that Cervical/ Lumbar imbalance leaves on singers suffering with Lordosis/Kyphosis</a:t>
            </a:r>
            <a:r>
              <a:rPr lang="en-US" sz="1800" i="0" kern="1200" dirty="0">
                <a:solidFill>
                  <a:schemeClr val="tx1"/>
                </a:solidFill>
                <a:effectLst/>
                <a:latin typeface="Arial" panose="020B0604020202020204" pitchFamily="34" charset="0"/>
                <a:cs typeface="Arial" panose="020B0604020202020204" pitchFamily="34" charset="0"/>
              </a:rPr>
              <a:t>.</a:t>
            </a:r>
            <a:br>
              <a:rPr lang="en-US" sz="2200" b="1" i="0" kern="1200" dirty="0">
                <a:solidFill>
                  <a:schemeClr val="tx1"/>
                </a:solidFill>
                <a:effectLst/>
                <a:latin typeface="Arial" panose="020B0604020202020204" pitchFamily="34" charset="0"/>
                <a:cs typeface="Arial" panose="020B0604020202020204" pitchFamily="34" charset="0"/>
              </a:rPr>
            </a:br>
            <a:endParaRPr lang="en-US" sz="2200" b="1" i="0" kern="1200" dirty="0">
              <a:solidFill>
                <a:schemeClr val="tx1"/>
              </a:solidFill>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11684E5A-BE4A-8C9B-23C5-231261015996}"/>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98226" y="1329392"/>
            <a:ext cx="3815217" cy="2379526"/>
          </a:xfrm>
          <a:prstGeom prst="rect">
            <a:avLst/>
          </a:prstGeom>
        </p:spPr>
      </p:pic>
    </p:spTree>
    <p:extLst>
      <p:ext uri="{BB962C8B-B14F-4D97-AF65-F5344CB8AC3E}">
        <p14:creationId xmlns:p14="http://schemas.microsoft.com/office/powerpoint/2010/main" val="13907079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1DC9A-ADEA-2279-B4D2-7B2C58122A89}"/>
              </a:ext>
            </a:extLst>
          </p:cNvPr>
          <p:cNvSpPr>
            <a:spLocks noGrp="1"/>
          </p:cNvSpPr>
          <p:nvPr>
            <p:ph type="ctrTitle"/>
          </p:nvPr>
        </p:nvSpPr>
        <p:spPr>
          <a:xfrm>
            <a:off x="1523984" y="1054121"/>
            <a:ext cx="9465131" cy="1184111"/>
          </a:xfrm>
        </p:spPr>
        <p:txBody>
          <a:bodyPr vert="horz" lIns="91440" tIns="45720" rIns="91440" bIns="45720" rtlCol="0" anchor="ctr">
            <a:normAutofit/>
          </a:bodyPr>
          <a:lstStyle/>
          <a:p>
            <a:pPr lvl="0" algn="l"/>
            <a:br>
              <a:rPr lang="en-US" sz="1100" b="1" kern="1200" dirty="0">
                <a:solidFill>
                  <a:schemeClr val="tx1"/>
                </a:solidFill>
                <a:latin typeface="+mj-lt"/>
                <a:ea typeface="+mj-ea"/>
                <a:cs typeface="+mj-cs"/>
              </a:rPr>
            </a:br>
            <a:br>
              <a:rPr lang="en-US" sz="1100" b="1" kern="1200" dirty="0">
                <a:solidFill>
                  <a:schemeClr val="tx1"/>
                </a:solidFill>
                <a:latin typeface="+mj-lt"/>
                <a:ea typeface="+mj-ea"/>
                <a:cs typeface="+mj-cs"/>
              </a:rPr>
            </a:br>
            <a:br>
              <a:rPr lang="en-US" sz="1100" b="1" kern="1200" dirty="0">
                <a:solidFill>
                  <a:schemeClr val="tx1"/>
                </a:solidFill>
                <a:latin typeface="+mj-lt"/>
                <a:ea typeface="+mj-ea"/>
                <a:cs typeface="+mj-cs"/>
              </a:rPr>
            </a:br>
            <a:br>
              <a:rPr lang="en-US" sz="1100" b="1" kern="1200" dirty="0">
                <a:solidFill>
                  <a:schemeClr val="tx1"/>
                </a:solidFill>
                <a:latin typeface="+mj-lt"/>
                <a:ea typeface="+mj-ea"/>
                <a:cs typeface="+mj-cs"/>
              </a:rPr>
            </a:br>
            <a:br>
              <a:rPr lang="en-US" sz="1100" kern="1200" dirty="0">
                <a:solidFill>
                  <a:schemeClr val="tx1"/>
                </a:solidFill>
                <a:latin typeface="+mj-lt"/>
                <a:ea typeface="+mj-ea"/>
                <a:cs typeface="+mj-cs"/>
              </a:rPr>
            </a:br>
            <a:endParaRPr lang="en-US" sz="1100" kern="1200" dirty="0">
              <a:solidFill>
                <a:schemeClr val="tx1"/>
              </a:solidFill>
              <a:latin typeface="+mj-lt"/>
              <a:ea typeface="+mj-ea"/>
              <a:cs typeface="+mj-cs"/>
            </a:endParaRPr>
          </a:p>
        </p:txBody>
      </p:sp>
      <p:sp>
        <p:nvSpPr>
          <p:cNvPr id="15" name="TextBox 14">
            <a:extLst>
              <a:ext uri="{FF2B5EF4-FFF2-40B4-BE49-F238E27FC236}">
                <a16:creationId xmlns:a16="http://schemas.microsoft.com/office/drawing/2014/main" id="{672F51BE-973A-3F74-9006-9EECD0DD2C4C}"/>
              </a:ext>
            </a:extLst>
          </p:cNvPr>
          <p:cNvSpPr txBox="1"/>
          <p:nvPr/>
        </p:nvSpPr>
        <p:spPr>
          <a:xfrm>
            <a:off x="1188892" y="542748"/>
            <a:ext cx="9813907" cy="4320699"/>
          </a:xfrm>
          <a:prstGeom prst="rect">
            <a:avLst/>
          </a:prstGeom>
        </p:spPr>
        <p:txBody>
          <a:bodyPr vert="horz" lIns="91440" tIns="45720" rIns="91440" bIns="45720" rtlCol="0">
            <a:noAutofit/>
          </a:bodyPr>
          <a:lstStyle/>
          <a:p>
            <a:pPr>
              <a:lnSpc>
                <a:spcPct val="90000"/>
              </a:lnSpc>
              <a:spcAft>
                <a:spcPts val="600"/>
              </a:spcAft>
            </a:pPr>
            <a:r>
              <a:rPr lang="en-US" sz="2400" b="1" u="sng" dirty="0">
                <a:latin typeface="Arial" panose="020B0604020202020204" pitchFamily="34" charset="0"/>
                <a:cs typeface="Arial" panose="020B0604020202020204" pitchFamily="34" charset="0"/>
              </a:rPr>
              <a:t>Aims of the research.</a:t>
            </a:r>
          </a:p>
          <a:p>
            <a:pPr indent="-228600">
              <a:lnSpc>
                <a:spcPct val="90000"/>
              </a:lnSpc>
              <a:spcAft>
                <a:spcPts val="600"/>
              </a:spcAft>
              <a:buFont typeface="Arial" panose="020B0604020202020204" pitchFamily="34" charset="0"/>
              <a:buChar char="•"/>
            </a:pPr>
            <a:endParaRPr lang="en-US" b="1" u="sng" dirty="0">
              <a:latin typeface="Arial" panose="020B0604020202020204" pitchFamily="34" charset="0"/>
              <a:cs typeface="Arial" panose="020B0604020202020204" pitchFamily="34" charset="0"/>
            </a:endParaRPr>
          </a:p>
          <a:p>
            <a:pPr marL="285750" indent="-228600">
              <a:lnSpc>
                <a:spcPct val="15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Understand the </a:t>
            </a:r>
            <a:r>
              <a:rPr lang="en-US" b="1" dirty="0">
                <a:latin typeface="Arial" panose="020B0604020202020204" pitchFamily="34" charset="0"/>
                <a:cs typeface="Arial" panose="020B0604020202020204" pitchFamily="34" charset="0"/>
              </a:rPr>
              <a:t>dynamic alignment patterns  </a:t>
            </a:r>
            <a:r>
              <a:rPr lang="en-US" dirty="0">
                <a:latin typeface="Arial" panose="020B0604020202020204" pitchFamily="34" charset="0"/>
                <a:cs typeface="Arial" panose="020B0604020202020204" pitchFamily="34" charset="0"/>
              </a:rPr>
              <a:t>of the participants.</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indent="-228600">
              <a:lnSpc>
                <a:spcPct val="15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Create different postural and alignment exercises </a:t>
            </a:r>
            <a:r>
              <a:rPr lang="en-US" b="1" dirty="0">
                <a:latin typeface="Arial" panose="020B0604020202020204" pitchFamily="34" charset="0"/>
                <a:cs typeface="Arial" panose="020B0604020202020204" pitchFamily="34" charset="0"/>
              </a:rPr>
              <a:t>that can be done without any assistance</a:t>
            </a:r>
            <a:r>
              <a:rPr lang="en-US" dirty="0">
                <a:latin typeface="Arial" panose="020B0604020202020204" pitchFamily="34" charset="0"/>
                <a:cs typeface="Arial" panose="020B0604020202020204" pitchFamily="34" charset="0"/>
              </a:rPr>
              <a:t>, and which target a variety of spinal issues.</a:t>
            </a:r>
          </a:p>
          <a:p>
            <a:pPr indent="-228600">
              <a:lnSpc>
                <a:spcPct val="15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15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Observe the behavior </a:t>
            </a:r>
            <a:r>
              <a:rPr lang="en-US" dirty="0">
                <a:latin typeface="Arial" panose="020B0604020202020204" pitchFamily="34" charset="0"/>
                <a:cs typeface="Arial" panose="020B0604020202020204" pitchFamily="34" charset="0"/>
              </a:rPr>
              <a:t>of the wave (acoustical vocal patterns) when the participants are singing whilst doing the exercises.</a:t>
            </a:r>
          </a:p>
          <a:p>
            <a:pPr indent="-228600">
              <a:lnSpc>
                <a:spcPct val="15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15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Report any observations drawn from the </a:t>
            </a:r>
            <a:r>
              <a:rPr lang="en-US" b="1" dirty="0">
                <a:latin typeface="Arial" panose="020B0604020202020204" pitchFamily="34" charset="0"/>
                <a:cs typeface="Arial" panose="020B0604020202020204" pitchFamily="34" charset="0"/>
              </a:rPr>
              <a:t>structured interviews.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91344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F4B7DD6-3B06-4C16-B34D-4DC3E3F2E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6E302-1DCB-9FFD-6B03-8D8EC013D922}"/>
              </a:ext>
            </a:extLst>
          </p:cNvPr>
          <p:cNvSpPr>
            <a:spLocks noGrp="1"/>
          </p:cNvSpPr>
          <p:nvPr>
            <p:ph type="title"/>
          </p:nvPr>
        </p:nvSpPr>
        <p:spPr>
          <a:xfrm>
            <a:off x="895738" y="1423851"/>
            <a:ext cx="10599187" cy="5434149"/>
          </a:xfrm>
        </p:spPr>
        <p:txBody>
          <a:bodyPr vert="horz" lIns="91440" tIns="45720" rIns="91440" bIns="45720" rtlCol="0" anchor="b">
            <a:normAutofit fontScale="90000"/>
          </a:bodyPr>
          <a:lstStyle/>
          <a:p>
            <a:br>
              <a:rPr lang="en-US" sz="3600" dirty="0">
                <a:latin typeface="Arial" panose="020B0604020202020204" pitchFamily="34" charset="0"/>
                <a:cs typeface="Arial" panose="020B0604020202020204" pitchFamily="34" charset="0"/>
              </a:rPr>
            </a:br>
            <a:r>
              <a:rPr lang="en-US" sz="3100" b="1" u="sng" kern="1200" dirty="0">
                <a:solidFill>
                  <a:schemeClr val="tx1"/>
                </a:solidFill>
                <a:latin typeface="Arial" panose="020B0604020202020204" pitchFamily="34" charset="0"/>
                <a:cs typeface="Arial" panose="020B0604020202020204" pitchFamily="34" charset="0"/>
              </a:rPr>
              <a:t>Ethical considerations raised and Literature </a:t>
            </a:r>
            <a:r>
              <a:rPr lang="en-US" sz="3100" b="1" u="sng" dirty="0">
                <a:latin typeface="Arial" panose="020B0604020202020204" pitchFamily="34" charset="0"/>
                <a:cs typeface="Arial" panose="020B0604020202020204" pitchFamily="34" charset="0"/>
              </a:rPr>
              <a:t>r</a:t>
            </a:r>
            <a:r>
              <a:rPr lang="en-US" sz="3100" b="1" u="sng" kern="1200" dirty="0">
                <a:solidFill>
                  <a:schemeClr val="tx1"/>
                </a:solidFill>
                <a:latin typeface="Arial" panose="020B0604020202020204" pitchFamily="34" charset="0"/>
                <a:cs typeface="Arial" panose="020B0604020202020204" pitchFamily="34" charset="0"/>
              </a:rPr>
              <a:t>eview</a:t>
            </a:r>
            <a:br>
              <a:rPr lang="en-US" sz="2400" b="1" u="sng" kern="1200" dirty="0">
                <a:solidFill>
                  <a:schemeClr val="tx1"/>
                </a:solidFill>
                <a:latin typeface="Arial" panose="020B0604020202020204" pitchFamily="34" charset="0"/>
                <a:cs typeface="Arial" panose="020B0604020202020204" pitchFamily="34" charset="0"/>
              </a:rPr>
            </a:br>
            <a:br>
              <a:rPr lang="en-US" sz="2600" b="1" u="sng" kern="1200" dirty="0">
                <a:solidFill>
                  <a:schemeClr val="tx1"/>
                </a:solidFill>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Alignment is inherently dynamic and therefore cannot be defined as an ideal </a:t>
            </a:r>
            <a:r>
              <a:rPr lang="en-US" sz="1300" dirty="0">
                <a:latin typeface="Arial" panose="020B0604020202020204" pitchFamily="34" charset="0"/>
                <a:cs typeface="Arial" panose="020B0604020202020204" pitchFamily="34" charset="0"/>
              </a:rPr>
              <a:t>posture (…)’ (</a:t>
            </a:r>
            <a:r>
              <a:rPr lang="en-US" sz="1300" dirty="0" err="1">
                <a:latin typeface="Arial" panose="020B0604020202020204" pitchFamily="34" charset="0"/>
                <a:cs typeface="Arial" panose="020B0604020202020204" pitchFamily="34" charset="0"/>
              </a:rPr>
              <a:t>Friendlander</a:t>
            </a:r>
            <a:r>
              <a:rPr lang="en-US" sz="1300" dirty="0">
                <a:latin typeface="Arial" panose="020B0604020202020204" pitchFamily="34" charset="0"/>
                <a:cs typeface="Arial" panose="020B0604020202020204" pitchFamily="34" charset="0"/>
              </a:rPr>
              <a:t>, 2018, p. 52).</a:t>
            </a:r>
            <a:br>
              <a:rPr lang="en-US" sz="1600" dirty="0">
                <a:latin typeface="Arial" panose="020B0604020202020204" pitchFamily="34" charset="0"/>
                <a:cs typeface="Arial" panose="020B0604020202020204" pitchFamily="34" charset="0"/>
              </a:rPr>
            </a:br>
            <a:br>
              <a:rPr lang="en-US" sz="1600" b="1" u="sng" kern="1200" dirty="0">
                <a:solidFill>
                  <a:schemeClr val="tx1"/>
                </a:solidFill>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Ethical Points:</a:t>
            </a:r>
            <a:br>
              <a:rPr lang="en-US" sz="2200" b="1"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Medical point of reference.</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Qualified Yoga teacher and PRI certified.</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Transparency of the research matter.</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Being an insider researcher,</a:t>
            </a:r>
            <a:r>
              <a:rPr lang="en-US" sz="1600" dirty="0">
                <a:latin typeface="Arial" panose="020B0604020202020204" pitchFamily="34" charset="0"/>
                <a:cs typeface="Arial" panose="020B0604020202020204" pitchFamily="34" charset="0"/>
              </a:rPr>
              <a:t> I made sure to treat everyone</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with dignity, respect and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avoid any bias </a:t>
            </a:r>
            <a:r>
              <a:rPr lang="en-GB" sz="1600" dirty="0">
                <a:latin typeface="Arial" panose="020B0604020202020204" pitchFamily="34" charset="0"/>
                <a:ea typeface="Calibri" panose="020F0502020204030204" pitchFamily="34" charset="0"/>
              </a:rPr>
              <a:t>(Costley, Elliot, &amp; Gibbs, 2010).</a:t>
            </a:r>
            <a:r>
              <a:rPr lang="en-US" sz="1600" dirty="0">
                <a:latin typeface="Arial" panose="020B0604020202020204" pitchFamily="34" charset="0"/>
                <a:cs typeface="Arial" panose="020B0604020202020204" pitchFamily="34" charset="0"/>
              </a:rPr>
              <a:t> </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2600"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Literature Review showed:</a:t>
            </a:r>
            <a:br>
              <a:rPr lang="en-US" sz="2600" dirty="0">
                <a:latin typeface="Arial" panose="020B0604020202020204" pitchFamily="34" charset="0"/>
                <a:cs typeface="Arial" panose="020B0604020202020204" pitchFamily="34" charset="0"/>
              </a:rPr>
            </a:br>
            <a:r>
              <a:rPr lang="en-US" sz="26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Remedies for singers: </a:t>
            </a:r>
            <a:r>
              <a:rPr lang="en-US" sz="1600" dirty="0">
                <a:latin typeface="Arial" panose="020B0604020202020204" pitchFamily="34" charset="0"/>
                <a:cs typeface="Arial" panose="020B0604020202020204" pitchFamily="34" charset="0"/>
              </a:rPr>
              <a:t>Physiotherapy, Pilates, Alexander Technique, Yoga, </a:t>
            </a:r>
            <a:r>
              <a:rPr lang="en-US" sz="1600" b="1" dirty="0">
                <a:latin typeface="Arial" panose="020B0604020202020204" pitchFamily="34" charset="0"/>
                <a:cs typeface="Arial" panose="020B0604020202020204" pitchFamily="34" charset="0"/>
              </a:rPr>
              <a:t>PRI</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Alignment related pain considerations: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seated versus standing/ </a:t>
            </a:r>
            <a:r>
              <a:rPr lang="en-US" sz="1800" b="1" dirty="0">
                <a:latin typeface="Arial" panose="020B0604020202020204" pitchFamily="34" charset="0"/>
                <a:cs typeface="Arial" panose="020B0604020202020204" pitchFamily="34" charset="0"/>
              </a:rPr>
              <a:t>Gait Assessment</a:t>
            </a:r>
            <a:r>
              <a:rPr lang="en-US" sz="1800" dirty="0">
                <a:latin typeface="Arial" panose="020B0604020202020204" pitchFamily="34" charset="0"/>
                <a:cs typeface="Arial" panose="020B0604020202020204" pitchFamily="34" charset="0"/>
              </a:rPr>
              <a:t>,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Rehabilitative exercises readily available:</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Dynamic/ Static stretches/ - </a:t>
            </a:r>
            <a:r>
              <a:rPr lang="en-US" sz="1600" b="1" dirty="0">
                <a:latin typeface="Arial" panose="020B0604020202020204" pitchFamily="34" charset="0"/>
                <a:cs typeface="Arial" panose="020B0604020202020204" pitchFamily="34" charset="0"/>
              </a:rPr>
              <a:t>Stance, Balance exercises.</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a:t>
            </a:r>
            <a:r>
              <a:rPr lang="en-GB" sz="1600" dirty="0">
                <a:solidFill>
                  <a:srgbClr val="000000"/>
                </a:solidFill>
                <a:latin typeface="Arial" panose="020B0604020202020204" pitchFamily="34" charset="0"/>
                <a:ea typeface="Calibri" panose="020F0502020204030204" pitchFamily="34" charset="0"/>
              </a:rPr>
              <a:t>(Cardoso et al., 2017).</a:t>
            </a:r>
            <a:r>
              <a:rPr lang="en-GB" sz="1600" dirty="0">
                <a:latin typeface="Arial" panose="020B0604020202020204" pitchFamily="34" charset="0"/>
                <a:ea typeface="Calibri" panose="020F0502020204030204" pitchFamily="34" charset="0"/>
              </a:rPr>
              <a:t> </a:t>
            </a:r>
            <a:br>
              <a:rPr lang="en-US" sz="2600" kern="1200" dirty="0">
                <a:solidFill>
                  <a:schemeClr val="tx1"/>
                </a:solidFill>
                <a:latin typeface="Arial" panose="020B0604020202020204" pitchFamily="34" charset="0"/>
                <a:cs typeface="Arial" panose="020B0604020202020204" pitchFamily="34" charset="0"/>
              </a:rPr>
            </a:br>
            <a:br>
              <a:rPr lang="en-US" sz="2600" kern="1200" dirty="0">
                <a:solidFill>
                  <a:schemeClr val="tx1"/>
                </a:solidFill>
                <a:latin typeface="+mj-lt"/>
                <a:ea typeface="+mj-ea"/>
                <a:cs typeface="+mj-cs"/>
              </a:rPr>
            </a:br>
            <a:br>
              <a:rPr lang="en-US" sz="2600" kern="1200" dirty="0">
                <a:solidFill>
                  <a:schemeClr val="tx1"/>
                </a:solidFill>
                <a:latin typeface="+mj-lt"/>
                <a:ea typeface="+mj-ea"/>
                <a:cs typeface="+mj-cs"/>
              </a:rPr>
            </a:br>
            <a:endParaRPr lang="en-US" sz="2600" kern="1200" dirty="0">
              <a:solidFill>
                <a:schemeClr val="tx1"/>
              </a:solidFill>
              <a:latin typeface="+mj-lt"/>
              <a:ea typeface="+mj-ea"/>
              <a:cs typeface="+mj-cs"/>
            </a:endParaRPr>
          </a:p>
        </p:txBody>
      </p:sp>
      <p:sp>
        <p:nvSpPr>
          <p:cNvPr id="30" name="Rectangle 29">
            <a:extLst>
              <a:ext uri="{FF2B5EF4-FFF2-40B4-BE49-F238E27FC236}">
                <a16:creationId xmlns:a16="http://schemas.microsoft.com/office/drawing/2014/main" id="{120582D2-07E2-46B9-8A77-58C7E6574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4D83B22-E2E9-DDE4-4C7D-1F8FD1900F3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801" b="11939"/>
          <a:stretch/>
        </p:blipFill>
        <p:spPr bwMode="auto">
          <a:xfrm>
            <a:off x="9868234" y="4140925"/>
            <a:ext cx="2323460" cy="2672287"/>
          </a:xfrm>
          <a:prstGeom prst="rect">
            <a:avLst/>
          </a:prstGeom>
          <a:noFill/>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238961583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72696-411F-C106-6BAC-5C306C925AF9}"/>
              </a:ext>
            </a:extLst>
          </p:cNvPr>
          <p:cNvSpPr>
            <a:spLocks noGrp="1"/>
          </p:cNvSpPr>
          <p:nvPr>
            <p:ph type="title"/>
          </p:nvPr>
        </p:nvSpPr>
        <p:spPr>
          <a:xfrm>
            <a:off x="1455576" y="643813"/>
            <a:ext cx="9533539" cy="1594420"/>
          </a:xfrm>
        </p:spPr>
        <p:txBody>
          <a:bodyPr>
            <a:normAutofit/>
          </a:bodyPr>
          <a:lstStyle/>
          <a:p>
            <a:pPr algn="ctr"/>
            <a:r>
              <a:rPr lang="en-GB" sz="2800" b="1" u="sng" dirty="0">
                <a:latin typeface="Arial" panose="020B0604020202020204" pitchFamily="34" charset="0"/>
                <a:cs typeface="Arial" panose="020B0604020202020204" pitchFamily="34" charset="0"/>
              </a:rPr>
              <a:t>Methodology</a:t>
            </a:r>
            <a:br>
              <a:rPr lang="en-GB" sz="3700" b="1" u="sng" dirty="0"/>
            </a:br>
            <a:endParaRPr lang="en-GB" sz="3700" b="1" u="sng" dirty="0"/>
          </a:p>
        </p:txBody>
      </p:sp>
      <p:sp>
        <p:nvSpPr>
          <p:cNvPr id="3" name="Content Placeholder 2">
            <a:extLst>
              <a:ext uri="{FF2B5EF4-FFF2-40B4-BE49-F238E27FC236}">
                <a16:creationId xmlns:a16="http://schemas.microsoft.com/office/drawing/2014/main" id="{BE3C953D-FA99-6500-5611-A745B1CF69B3}"/>
              </a:ext>
            </a:extLst>
          </p:cNvPr>
          <p:cNvSpPr>
            <a:spLocks noGrp="1"/>
          </p:cNvSpPr>
          <p:nvPr>
            <p:ph idx="1"/>
          </p:nvPr>
        </p:nvSpPr>
        <p:spPr>
          <a:xfrm>
            <a:off x="1315616" y="1693584"/>
            <a:ext cx="9673948" cy="5071109"/>
          </a:xfrm>
        </p:spPr>
        <p:txBody>
          <a:bodyPr>
            <a:normAutofit/>
          </a:bodyPr>
          <a:lstStyle/>
          <a:p>
            <a:pPr marL="0" indent="0">
              <a:buNone/>
            </a:pPr>
            <a:r>
              <a:rPr lang="en-GB" sz="2400" b="1" dirty="0">
                <a:latin typeface="Arial" panose="020B0604020202020204" pitchFamily="34" charset="0"/>
                <a:cs typeface="Arial" panose="020B0604020202020204" pitchFamily="34" charset="0"/>
              </a:rPr>
              <a:t>Triangular data gathered from MIXED METHODS </a:t>
            </a:r>
            <a:r>
              <a:rPr lang="en-GB" sz="1400" b="1" dirty="0">
                <a:latin typeface="Arial" panose="020B0604020202020204" pitchFamily="34" charset="0"/>
                <a:cs typeface="Arial" panose="020B0604020202020204" pitchFamily="34" charset="0"/>
              </a:rPr>
              <a:t>(</a:t>
            </a:r>
            <a:r>
              <a:rPr lang="en-GB" sz="1400" b="1" dirty="0" err="1">
                <a:latin typeface="Arial" panose="020B0604020202020204" pitchFamily="34" charset="0"/>
                <a:cs typeface="Arial" panose="020B0604020202020204" pitchFamily="34" charset="0"/>
              </a:rPr>
              <a:t>Allibang</a:t>
            </a:r>
            <a:r>
              <a:rPr lang="en-GB" sz="1400" b="1" dirty="0">
                <a:latin typeface="Arial" panose="020B0604020202020204" pitchFamily="34" charset="0"/>
                <a:cs typeface="Arial" panose="020B0604020202020204" pitchFamily="34" charset="0"/>
              </a:rPr>
              <a:t>, 2006)</a:t>
            </a:r>
          </a:p>
          <a:p>
            <a:pPr marL="0" indent="0">
              <a:buNone/>
            </a:pPr>
            <a:endParaRPr lang="en-GB" sz="2400" dirty="0">
              <a:latin typeface="Arial" panose="020B0604020202020204" pitchFamily="34" charset="0"/>
              <a:cs typeface="Arial" panose="020B0604020202020204" pitchFamily="34" charset="0"/>
            </a:endParaRPr>
          </a:p>
          <a:p>
            <a:pPr lvl="2"/>
            <a:r>
              <a:rPr lang="en-GB" dirty="0">
                <a:latin typeface="Arial" panose="020B0604020202020204" pitchFamily="34" charset="0"/>
                <a:cs typeface="Arial" panose="020B0604020202020204" pitchFamily="34" charset="0"/>
              </a:rPr>
              <a:t>Qualitative : Structured Interviews </a:t>
            </a:r>
          </a:p>
          <a:p>
            <a:pPr lvl="2"/>
            <a:r>
              <a:rPr lang="en-GB" dirty="0">
                <a:latin typeface="Arial" panose="020B0604020202020204" pitchFamily="34" charset="0"/>
                <a:cs typeface="Arial" panose="020B0604020202020204" pitchFamily="34" charset="0"/>
              </a:rPr>
              <a:t>Quantitative research consists of data that can be gathered numerically, such as :</a:t>
            </a:r>
          </a:p>
          <a:p>
            <a:pPr lvl="3"/>
            <a:r>
              <a:rPr lang="en-GB" dirty="0">
                <a:latin typeface="Arial" panose="020B0604020202020204" pitchFamily="34" charset="0"/>
                <a:cs typeface="Arial" panose="020B0604020202020204" pitchFamily="34" charset="0"/>
              </a:rPr>
              <a:t>Preliminary Questionnaire</a:t>
            </a:r>
          </a:p>
          <a:p>
            <a:pPr lvl="3"/>
            <a:r>
              <a:rPr lang="en-GB" dirty="0">
                <a:latin typeface="Arial" panose="020B0604020202020204" pitchFamily="34" charset="0"/>
                <a:cs typeface="Arial" panose="020B0604020202020204" pitchFamily="34" charset="0"/>
              </a:rPr>
              <a:t>Descriptive design such as: </a:t>
            </a:r>
          </a:p>
          <a:p>
            <a:pPr lvl="4"/>
            <a:r>
              <a:rPr lang="en-GB" sz="1400" dirty="0">
                <a:latin typeface="Arial" panose="020B0604020202020204" pitchFamily="34" charset="0"/>
                <a:cs typeface="Arial" panose="020B0604020202020204" pitchFamily="34" charset="0"/>
              </a:rPr>
              <a:t>Sampling method</a:t>
            </a:r>
          </a:p>
          <a:p>
            <a:pPr lvl="3"/>
            <a:r>
              <a:rPr lang="en-GB" dirty="0">
                <a:latin typeface="Arial" panose="020B0604020202020204" pitchFamily="34" charset="0"/>
                <a:cs typeface="Arial" panose="020B0604020202020204" pitchFamily="34" charset="0"/>
              </a:rPr>
              <a:t>PRAAT Findings</a:t>
            </a:r>
          </a:p>
          <a:p>
            <a:pPr lvl="3"/>
            <a:endParaRPr lang="en-GB" dirty="0">
              <a:latin typeface="Arial" panose="020B0604020202020204" pitchFamily="34" charset="0"/>
              <a:cs typeface="Arial" panose="020B0604020202020204" pitchFamily="34" charset="0"/>
            </a:endParaRPr>
          </a:p>
          <a:p>
            <a:pPr marL="3657600" lvl="8"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0998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A87629-0C25-667F-918A-095A57514AD5}"/>
              </a:ext>
            </a:extLst>
          </p:cNvPr>
          <p:cNvSpPr>
            <a:spLocks noGrp="1"/>
          </p:cNvSpPr>
          <p:nvPr>
            <p:ph type="title"/>
          </p:nvPr>
        </p:nvSpPr>
        <p:spPr>
          <a:xfrm>
            <a:off x="1390711" y="1387148"/>
            <a:ext cx="9598854" cy="1642188"/>
          </a:xfrm>
        </p:spPr>
        <p:txBody>
          <a:bodyPr>
            <a:normAutofit fontScale="90000"/>
          </a:bodyPr>
          <a:lstStyle/>
          <a:p>
            <a:pPr>
              <a:lnSpc>
                <a:spcPct val="100000"/>
              </a:lnSpc>
            </a:pPr>
            <a:br>
              <a:rPr lang="en-GB" sz="3100" b="1"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Quantitative findings</a:t>
            </a:r>
            <a:r>
              <a:rPr lang="en-GB" sz="3100" b="1" u="sng" dirty="0">
                <a:latin typeface="Arial" panose="020B0604020202020204" pitchFamily="34" charset="0"/>
                <a:cs typeface="Arial" panose="020B0604020202020204" pitchFamily="34" charset="0"/>
              </a:rPr>
              <a:t>.</a:t>
            </a:r>
            <a:br>
              <a:rPr lang="en-GB" sz="31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	</a:t>
            </a:r>
            <a:r>
              <a:rPr lang="en-GB" sz="2700" b="1" dirty="0">
                <a:latin typeface="Arial" panose="020B0604020202020204" pitchFamily="34" charset="0"/>
                <a:cs typeface="Arial" panose="020B0604020202020204" pitchFamily="34" charset="0"/>
              </a:rPr>
              <a:t>The Preliminary Questionnaire </a:t>
            </a:r>
            <a:br>
              <a:rPr lang="en-GB" sz="2200" dirty="0"/>
            </a:br>
            <a:r>
              <a:rPr lang="en-GB" sz="2200" dirty="0"/>
              <a:t>			</a:t>
            </a:r>
            <a:r>
              <a:rPr lang="en-GB" sz="2000" dirty="0">
                <a:latin typeface="Arial" panose="020B0604020202020204" pitchFamily="34" charset="0"/>
                <a:cs typeface="Arial" panose="020B0604020202020204" pitchFamily="34" charset="0"/>
              </a:rPr>
              <a:t>included the participant’s background such as: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sexual orientation </a:t>
            </a:r>
            <a:r>
              <a:rPr lang="en-GB" sz="1600" dirty="0">
                <a:latin typeface="Arial" panose="020B0604020202020204" pitchFamily="34" charset="0"/>
                <a:cs typeface="Arial" panose="020B0604020202020204" pitchFamily="34" charset="0"/>
              </a:rPr>
              <a:t>(2 Males, 3 Females)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age </a:t>
            </a:r>
            <a:r>
              <a:rPr lang="en-GB" sz="1600" dirty="0">
                <a:latin typeface="Arial" panose="020B0604020202020204" pitchFamily="34" charset="0"/>
                <a:cs typeface="Arial" panose="020B0604020202020204" pitchFamily="34" charset="0"/>
              </a:rPr>
              <a:t>(25-45+)</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pain concern </a:t>
            </a:r>
            <a:r>
              <a:rPr lang="en-GB" sz="1600" dirty="0">
                <a:latin typeface="Arial" panose="020B0604020202020204" pitchFamily="34" charset="0"/>
                <a:cs typeface="Arial" panose="020B0604020202020204" pitchFamily="34" charset="0"/>
              </a:rPr>
              <a:t>(100% pain concern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how long they have been performing </a:t>
            </a:r>
            <a:r>
              <a:rPr lang="en-GB" sz="1600" dirty="0">
                <a:latin typeface="Arial" panose="020B0604020202020204" pitchFamily="34" charset="0"/>
                <a:cs typeface="Arial" panose="020B0604020202020204" pitchFamily="34" charset="0"/>
              </a:rPr>
              <a:t>(over 5 years).</a:t>
            </a:r>
            <a:br>
              <a:rPr lang="en-GB" sz="2000"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Pratt Data</a:t>
            </a:r>
            <a:br>
              <a:rPr lang="en-GB"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showed changes in wave stability</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breath management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tone quality.</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15" name="Picture 14" descr="Chart, line chart&#10;&#10;Description automatically generated">
            <a:extLst>
              <a:ext uri="{FF2B5EF4-FFF2-40B4-BE49-F238E27FC236}">
                <a16:creationId xmlns:a16="http://schemas.microsoft.com/office/drawing/2014/main" id="{0E3DFED1-5F4F-BFC7-8BFF-C02EFF33E7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2889" y="3524943"/>
            <a:ext cx="3095861" cy="1437518"/>
          </a:xfrm>
          <a:prstGeom prst="rect">
            <a:avLst/>
          </a:prstGeom>
        </p:spPr>
      </p:pic>
      <p:pic>
        <p:nvPicPr>
          <p:cNvPr id="17" name="Picture 16" descr="Chart, line chart, histogram&#10;&#10;Description automatically generated">
            <a:extLst>
              <a:ext uri="{FF2B5EF4-FFF2-40B4-BE49-F238E27FC236}">
                <a16:creationId xmlns:a16="http://schemas.microsoft.com/office/drawing/2014/main" id="{3C5B3CF1-6C3C-5D94-1ECA-BC0D742D4C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9347" y="4962461"/>
            <a:ext cx="3029250" cy="1633959"/>
          </a:xfrm>
          <a:prstGeom prst="rect">
            <a:avLst/>
          </a:prstGeom>
        </p:spPr>
      </p:pic>
    </p:spTree>
    <p:extLst>
      <p:ext uri="{BB962C8B-B14F-4D97-AF65-F5344CB8AC3E}">
        <p14:creationId xmlns:p14="http://schemas.microsoft.com/office/powerpoint/2010/main" val="805960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6AE4F-FF77-25BA-9AC2-A1359E4C5664}"/>
              </a:ext>
            </a:extLst>
          </p:cNvPr>
          <p:cNvSpPr>
            <a:spLocks noGrp="1"/>
          </p:cNvSpPr>
          <p:nvPr>
            <p:ph type="title"/>
          </p:nvPr>
        </p:nvSpPr>
        <p:spPr>
          <a:xfrm>
            <a:off x="838200" y="556995"/>
            <a:ext cx="10515600" cy="1133693"/>
          </a:xfrm>
        </p:spPr>
        <p:txBody>
          <a:bodyPr>
            <a:normAutofit/>
          </a:bodyPr>
          <a:lstStyle/>
          <a:p>
            <a:r>
              <a:rPr lang="en-GB" sz="3600" b="1" u="sng" dirty="0">
                <a:latin typeface="Arial" panose="020B0604020202020204" pitchFamily="34" charset="0"/>
                <a:cs typeface="Arial" panose="020B0604020202020204" pitchFamily="34" charset="0"/>
              </a:rPr>
              <a:t>Qualitative Data</a:t>
            </a:r>
            <a:br>
              <a:rPr lang="en-GB" sz="3600" b="1" u="sng"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Structured interviews enabled me to:</a:t>
            </a:r>
          </a:p>
        </p:txBody>
      </p:sp>
      <p:graphicFrame>
        <p:nvGraphicFramePr>
          <p:cNvPr id="24" name="Content Placeholder 2">
            <a:extLst>
              <a:ext uri="{FF2B5EF4-FFF2-40B4-BE49-F238E27FC236}">
                <a16:creationId xmlns:a16="http://schemas.microsoft.com/office/drawing/2014/main" id="{0F9C18E6-988B-725E-BF4D-7356FC007A16}"/>
              </a:ext>
            </a:extLst>
          </p:cNvPr>
          <p:cNvGraphicFramePr>
            <a:graphicFrameLocks noGrp="1"/>
          </p:cNvGraphicFramePr>
          <p:nvPr>
            <p:ph idx="1"/>
            <p:extLst>
              <p:ext uri="{D42A27DB-BD31-4B8C-83A1-F6EECF244321}">
                <p14:modId xmlns:p14="http://schemas.microsoft.com/office/powerpoint/2010/main" val="34017205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163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270761-CC40-4F3F-A916-7E3BC3989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20855C-9FA4-417A-BE67-63C022F81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7E6A49B-1B06-403E-8CC5-ACB38A6BD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E75F21-48C4-B14B-8B6E-BF25FB7D313B}"/>
              </a:ext>
            </a:extLst>
          </p:cNvPr>
          <p:cNvSpPr>
            <a:spLocks noGrp="1"/>
          </p:cNvSpPr>
          <p:nvPr>
            <p:ph type="ctrTitle"/>
          </p:nvPr>
        </p:nvSpPr>
        <p:spPr>
          <a:xfrm>
            <a:off x="1202435" y="337736"/>
            <a:ext cx="10003630" cy="3353839"/>
          </a:xfrm>
        </p:spPr>
        <p:txBody>
          <a:bodyPr>
            <a:normAutofit/>
          </a:bodyPr>
          <a:lstStyle/>
          <a:p>
            <a:pPr algn="l">
              <a:lnSpc>
                <a:spcPct val="150000"/>
              </a:lnSpc>
            </a:pPr>
            <a:r>
              <a:rPr lang="en-GB" sz="2400" b="1" u="sng" dirty="0">
                <a:latin typeface="Arial" panose="020B0604020202020204" pitchFamily="34" charset="0"/>
                <a:cs typeface="Arial" panose="020B0604020202020204" pitchFamily="34" charset="0"/>
              </a:rPr>
              <a:t>Analysis and  Discussion </a:t>
            </a:r>
            <a:br>
              <a:rPr lang="en-GB" sz="20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The  research needed a </a:t>
            </a:r>
            <a:r>
              <a:rPr lang="en-GB" sz="1800" b="1" dirty="0">
                <a:latin typeface="Arial" panose="020B0604020202020204" pitchFamily="34" charset="0"/>
                <a:cs typeface="Arial" panose="020B0604020202020204" pitchFamily="34" charset="0"/>
              </a:rPr>
              <a:t>longer time span </a:t>
            </a:r>
            <a:r>
              <a:rPr lang="en-GB" sz="1800" dirty="0">
                <a:latin typeface="Arial" panose="020B0604020202020204" pitchFamily="34" charset="0"/>
                <a:cs typeface="Arial" panose="020B0604020202020204" pitchFamily="34" charset="0"/>
              </a:rPr>
              <a:t>to report concise results</a:t>
            </a:r>
            <a:r>
              <a:rPr lang="en-GB" sz="1800" dirty="0">
                <a:latin typeface="Arial" panose="020B0604020202020204" pitchFamily="34" charset="0"/>
                <a:ea typeface="Calibri" panose="020F0502020204030204" pitchFamily="34" charset="0"/>
              </a:rPr>
              <a:t> </a:t>
            </a:r>
            <a:r>
              <a:rPr lang="en-GB" sz="1400" dirty="0">
                <a:latin typeface="Arial" panose="020B0604020202020204" pitchFamily="34" charset="0"/>
                <a:ea typeface="Calibri" panose="020F0502020204030204" pitchFamily="34" charset="0"/>
              </a:rPr>
              <a:t>(Bell, 2005).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The outcome was instantly positive and participants </a:t>
            </a:r>
            <a:r>
              <a:rPr lang="en-GB" sz="1800" b="1" dirty="0">
                <a:latin typeface="Arial" panose="020B0604020202020204" pitchFamily="34" charset="0"/>
                <a:cs typeface="Arial" panose="020B0604020202020204" pitchFamily="34" charset="0"/>
              </a:rPr>
              <a:t>enjoyed </a:t>
            </a:r>
            <a:r>
              <a:rPr lang="en-GB" sz="1800" dirty="0">
                <a:latin typeface="Arial" panose="020B0604020202020204" pitchFamily="34" charset="0"/>
                <a:cs typeface="Arial" panose="020B0604020202020204" pitchFamily="34" charset="0"/>
              </a:rPr>
              <a:t>the process.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Created more </a:t>
            </a:r>
            <a:r>
              <a:rPr lang="en-GB" sz="1800" b="1" dirty="0">
                <a:latin typeface="Arial" panose="020B0604020202020204" pitchFamily="34" charset="0"/>
                <a:cs typeface="Arial" panose="020B0604020202020204" pitchFamily="34" charset="0"/>
              </a:rPr>
              <a:t>alignment awareness </a:t>
            </a:r>
            <a:r>
              <a:rPr lang="en-GB" sz="1800" dirty="0">
                <a:latin typeface="Arial" panose="020B0604020202020204" pitchFamily="34" charset="0"/>
                <a:cs typeface="Arial" panose="020B0604020202020204" pitchFamily="34" charset="0"/>
              </a:rPr>
              <a:t>amongst participants.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The breath </a:t>
            </a:r>
            <a:r>
              <a:rPr lang="en-GB" sz="1800" dirty="0">
                <a:latin typeface="Arial" panose="020B0604020202020204" pitchFamily="34" charset="0"/>
                <a:cs typeface="Arial" panose="020B0604020202020204" pitchFamily="34" charset="0"/>
              </a:rPr>
              <a:t>was managed better during the exercises.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Lack of existing </a:t>
            </a:r>
            <a:r>
              <a:rPr lang="en-GB" sz="1800" b="1" dirty="0">
                <a:latin typeface="Arial" panose="020B0604020202020204" pitchFamily="34" charset="0"/>
                <a:cs typeface="Arial" panose="020B0604020202020204" pitchFamily="34" charset="0"/>
              </a:rPr>
              <a:t>rehabilitative techniques </a:t>
            </a:r>
            <a:r>
              <a:rPr lang="en-GB" sz="1800" dirty="0">
                <a:latin typeface="Arial" panose="020B0604020202020204" pitchFamily="34" charset="0"/>
                <a:cs typeface="Arial" panose="020B0604020202020204" pitchFamily="34" charset="0"/>
              </a:rPr>
              <a:t>that could be incorporated with the singing practice.</a:t>
            </a:r>
            <a:endParaRPr lang="en-GB" sz="1800" dirty="0"/>
          </a:p>
        </p:txBody>
      </p:sp>
      <p:sp>
        <p:nvSpPr>
          <p:cNvPr id="3" name="Subtitle 2">
            <a:extLst>
              <a:ext uri="{FF2B5EF4-FFF2-40B4-BE49-F238E27FC236}">
                <a16:creationId xmlns:a16="http://schemas.microsoft.com/office/drawing/2014/main" id="{FE864F59-C396-6436-57B8-032D285D971D}"/>
              </a:ext>
            </a:extLst>
          </p:cNvPr>
          <p:cNvSpPr>
            <a:spLocks noGrp="1"/>
          </p:cNvSpPr>
          <p:nvPr>
            <p:ph type="subTitle" idx="1"/>
          </p:nvPr>
        </p:nvSpPr>
        <p:spPr>
          <a:xfrm>
            <a:off x="1418594" y="4137345"/>
            <a:ext cx="9571312" cy="1515320"/>
          </a:xfrm>
        </p:spPr>
        <p:txBody>
          <a:bodyPr>
            <a:normAutofit/>
          </a:bodyPr>
          <a:lstStyle/>
          <a:p>
            <a:pPr algn="l"/>
            <a:r>
              <a:rPr lang="en-GB" b="1" u="sng" dirty="0">
                <a:latin typeface="Arial" panose="020B0604020202020204" pitchFamily="34" charset="0"/>
                <a:cs typeface="Arial" panose="020B0604020202020204" pitchFamily="34" charset="0"/>
              </a:rPr>
              <a:t>Concluding Remarks</a:t>
            </a:r>
          </a:p>
          <a:p>
            <a:pPr algn="l"/>
            <a:r>
              <a:rPr lang="en-GB" sz="1800" dirty="0">
                <a:latin typeface="Arial" panose="020B0604020202020204" pitchFamily="34" charset="0"/>
                <a:cs typeface="Arial" panose="020B0604020202020204" pitchFamily="34" charset="0"/>
              </a:rPr>
              <a:t>The research resulted in  </a:t>
            </a:r>
            <a:r>
              <a:rPr lang="en-GB" sz="1800" b="1" dirty="0">
                <a:latin typeface="Arial" panose="020B0604020202020204" pitchFamily="34" charset="0"/>
                <a:cs typeface="Arial" panose="020B0604020202020204" pitchFamily="34" charset="0"/>
              </a:rPr>
              <a:t>positive outcomes. </a:t>
            </a:r>
          </a:p>
          <a:p>
            <a:pPr algn="l"/>
            <a:r>
              <a:rPr lang="en-GB" sz="1800" dirty="0">
                <a:latin typeface="Arial" panose="020B0604020202020204" pitchFamily="34" charset="0"/>
                <a:cs typeface="Arial" panose="020B0604020202020204" pitchFamily="34" charset="0"/>
              </a:rPr>
              <a:t>The exercises are to be </a:t>
            </a:r>
            <a:r>
              <a:rPr lang="en-GB" sz="1800" b="1" dirty="0">
                <a:latin typeface="Arial" panose="020B0604020202020204" pitchFamily="34" charset="0"/>
                <a:cs typeface="Arial" panose="020B0604020202020204" pitchFamily="34" charset="0"/>
              </a:rPr>
              <a:t>developed further </a:t>
            </a:r>
            <a:r>
              <a:rPr lang="en-GB" sz="1800" dirty="0">
                <a:latin typeface="Arial" panose="020B0604020202020204" pitchFamily="34" charset="0"/>
                <a:cs typeface="Arial" panose="020B0604020202020204" pitchFamily="34" charset="0"/>
              </a:rPr>
              <a:t>and investigated with a wider cross section of participants.</a:t>
            </a:r>
          </a:p>
        </p:txBody>
      </p:sp>
    </p:spTree>
    <p:extLst>
      <p:ext uri="{BB962C8B-B14F-4D97-AF65-F5344CB8AC3E}">
        <p14:creationId xmlns:p14="http://schemas.microsoft.com/office/powerpoint/2010/main" val="1092776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270761-CC40-4F3F-A916-7E3BC3989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820855C-9FA4-417A-BE67-63C022F81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7E6A49B-1B06-403E-8CC5-ACB38A6BD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7277BF6-2F2B-0736-B2C8-A5105273CA23}"/>
              </a:ext>
            </a:extLst>
          </p:cNvPr>
          <p:cNvSpPr txBox="1"/>
          <p:nvPr/>
        </p:nvSpPr>
        <p:spPr>
          <a:xfrm>
            <a:off x="1457325" y="202796"/>
            <a:ext cx="9675114" cy="478830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400" dirty="0">
                <a:latin typeface="Arial" panose="020B0604020202020204" pitchFamily="34" charset="0"/>
                <a:ea typeface="+mj-ea"/>
                <a:cs typeface="Arial" panose="020B0604020202020204" pitchFamily="34" charset="0"/>
              </a:rPr>
              <a:t>:</a:t>
            </a:r>
          </a:p>
          <a:p>
            <a:pPr>
              <a:lnSpc>
                <a:spcPct val="90000"/>
              </a:lnSpc>
              <a:spcBef>
                <a:spcPct val="0"/>
              </a:spcBef>
              <a:spcAft>
                <a:spcPts val="600"/>
              </a:spcAft>
            </a:pPr>
            <a:endParaRPr lang="en-US" sz="2400" kern="1200" dirty="0">
              <a:solidFill>
                <a:schemeClr val="tx1"/>
              </a:solidFill>
              <a:latin typeface="Arial" panose="020B0604020202020204" pitchFamily="34" charset="0"/>
              <a:ea typeface="+mj-ea"/>
              <a:cs typeface="Arial" panose="020B0604020202020204" pitchFamily="34" charset="0"/>
            </a:endParaRPr>
          </a:p>
        </p:txBody>
      </p:sp>
      <p:sp>
        <p:nvSpPr>
          <p:cNvPr id="3" name="Rectangle 1">
            <a:extLst>
              <a:ext uri="{FF2B5EF4-FFF2-40B4-BE49-F238E27FC236}">
                <a16:creationId xmlns:a16="http://schemas.microsoft.com/office/drawing/2014/main" id="{059344A0-BB5F-7B3C-4493-5DB56D35F363}"/>
              </a:ext>
            </a:extLst>
          </p:cNvPr>
          <p:cNvSpPr>
            <a:spLocks noChangeArrowheads="1"/>
          </p:cNvSpPr>
          <p:nvPr/>
        </p:nvSpPr>
        <p:spPr bwMode="auto">
          <a:xfrm>
            <a:off x="960501" y="1962951"/>
            <a:ext cx="10864961" cy="3847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endParaRPr lang="en-GB" altLang="en-US" sz="1100" dirty="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p:txBody>
      </p:sp>
      <p:sp>
        <p:nvSpPr>
          <p:cNvPr id="4" name="Rectangle 2">
            <a:extLst>
              <a:ext uri="{FF2B5EF4-FFF2-40B4-BE49-F238E27FC236}">
                <a16:creationId xmlns:a16="http://schemas.microsoft.com/office/drawing/2014/main" id="{A98BEE2A-7CC8-47DF-9656-B1AF3026BF05}"/>
              </a:ext>
            </a:extLst>
          </p:cNvPr>
          <p:cNvSpPr>
            <a:spLocks noChangeArrowheads="1"/>
          </p:cNvSpPr>
          <p:nvPr/>
        </p:nvSpPr>
        <p:spPr bwMode="auto">
          <a:xfrm rot="10800000" flipV="1">
            <a:off x="1225992" y="1766111"/>
            <a:ext cx="1053261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1"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3">
            <a:extLst>
              <a:ext uri="{FF2B5EF4-FFF2-40B4-BE49-F238E27FC236}">
                <a16:creationId xmlns:a16="http://schemas.microsoft.com/office/drawing/2014/main" id="{AC0A1212-1522-A35E-E213-5226FFFFDC93}"/>
              </a:ext>
            </a:extLst>
          </p:cNvPr>
          <p:cNvSpPr>
            <a:spLocks noChangeArrowheads="1"/>
          </p:cNvSpPr>
          <p:nvPr/>
        </p:nvSpPr>
        <p:spPr bwMode="auto">
          <a:xfrm>
            <a:off x="1159132" y="840354"/>
            <a:ext cx="10382835" cy="53860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REFERENCES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a:t>
            </a:r>
            <a:b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b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Adams, M. A. (2004). Biomechanics of back pain. In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Acupuncture in Medicine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(Vol. 22, Issue 4). https://doi.org/10.1136/aim.22.4.178</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Almeida, F.,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Pinho</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J. C., Coimbra, D.,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Pais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Clemente, M., &amp; Santos, N. (2013). Biomechanics of the temporomandibular joint in singers.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Revista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Portuguesa de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Estomatologia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Medicina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Dentaria e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Cirurgia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Maxilofacial</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54</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 https://doi.org/10.1016/j.rpemd.2013.02.004</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Asher, V. K. (2009). The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olympic</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singer: Integrating Pilates training into the voice studio. In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ProQuest Dissertations and Theses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Bruno, E., de Padova, A., Napolitano, B.,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Marroni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Batelli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R., Ottaviani, F.,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Alessandrini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(2009). Voice Disorders and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Posturography</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Variables to Define the Success of Rehabilitative Treatment.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Voice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23</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(1). https://doi.org/10.1016/j.jvoice.2007.06.002</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Cantrell, M. (2011).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A PRI analytical Overview of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Functinoal</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Thoracic Positioning and Thoracic-Scapular Stability</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Postural Restoration Institute.</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Cardoso, R.,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Lumini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-Oliveira, J.,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Meneses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R. F. (2019). Associations between Posture, Voice, and Dysphonia: A Systematic Review. In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Voice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(Vol. 33, Issue 1, pp. 124.e1-124.e12). Mosby Inc. https://doi.org/10.1016/j.jvoice.2017.08.030</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Cardoso, R.,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Meneses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R. F.,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Lumini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-Oliveira, J. (2017). The effectiveness of physiotherapy and complementary therapies on voice disorders: A systematic review of randomized controlled trials. In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Frontiers in Medicine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(Vol. 4, Issue APR). https://doi.org/10.3389/fmed.2017.00045</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Cardoso, R.,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Meneses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R. F.,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Lumini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-Oliveira, J.,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Pestana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P. (2021). Myofascial Release Effects in Teachers’ Posture, Muscle Tension and Voice Quality: A Randomized Controlled Trial.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Voice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https://doi.org/10.1016/j.jvoice.2021.03.029</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Carman, J. (2004). Yoga and Singing: Natural Partners.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Singing</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60</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(5).</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Carneiro, P. R.,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Teles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L. C. da S. (2012).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Influência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de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alterações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posturais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acompanhadas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por</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fotogrametria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computadorizada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na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produção</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da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voz</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Fisioterapia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Em</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Movimento</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25</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(1). https://doi.org/10.1590/s0103-51502012000100002</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Cazden</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J. (2019). Complete Vocal Fitness: A Singer’s Guide to Physical Training, Anatomy, and Biomechanics.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Voice and Speech Review</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13</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 https://doi.org/10.1080/23268263.2019.1588505</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Chopp</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-Hurley, J. N., Prophet, C., Thistle, B.,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Pollice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J.,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Maly</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R. (2018). Scapular muscle activity during static yoga postures.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Orthopaedic and Sports Physical Therapy</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48</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(6). https://doi.org/10.2519/jospt.2018.7311</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Cloward, R. B. (1988). Diaphragm paralysis from cervical disc lesions.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British Journal of Neurosurgery</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2</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 https://doi.org/10.3109/02688698809001012</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Cuddy, P., &amp; Gaskell, L. (2020). “How do Pilates Trained Physiotherapists utilize and value Pilates Exercise for MSK conditions? A Qualitative Study.”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Musculoskeletal Care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18</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 https://doi.org/10.1002/msc.1463</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da Cunha Pereira, G., de Oliveira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Lemos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I.,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Dalbosco</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Gadenz</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C.,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Cassol</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(2018). Effects of Voice Therapy on Muscle Tension Dysphonia: A Systematic Literature Review. In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Voice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(Vol. 32, Issue 5). https://doi.org/10.1016/j.jvoice.2017.06.015</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Davies, J. (2020). Alexander Technique classes improve pain and performance factors in tertiary music students.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Bodywork and Movement Therapies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24</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(1). https://doi.org/10.1016/j.jbmt.2019.04.006</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di Carlo, N. S. (1998a). Cervical spine abnormalities in professional singers.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Folia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Phoniatrica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et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Logopaedica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50</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(4).</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di Carlo, N. S. (1998b). Cervical spine abnormalities in professional singers.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Folia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Phoniatrica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et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Logopaedica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50</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(4).</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Eliks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Zgorzalewicz-Stachowiak</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Zeńczak-Praga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K. (2019). Application of Pilates-based exercises in the treatment of chronic non-specific low back pain: State of the art. In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Postgraduate Medical Journal</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(Vol. 95, Issue 1119). https://doi.org/10.1136/postgradmedj-2018-135920</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Folland</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J. P., &amp; Williams, A. G. (2007). The Adaptations to Strength Training.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Sports Medicine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37</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(2). https://doi.org/10.2165/00007256-200737020-00004</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Franco, D., Martins, F., Andrea, M., Fragoso, I.,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Carrão</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L.,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Teles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J. (2014). Is the sagittal postural alignment different in normal and dysphonic adult speakers?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Voice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28</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(4). https://doi.org/10.1016/j.jvoice.2014.01.002</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Gorris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C., Ricci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Maccarini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Vanoni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F.,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Poggioli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Vaschetto</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R.,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Garzaro</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Aluffi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Valletti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P. (2020). Acoustic Analysis of Normal Voice Patterns in Italian Adults by Using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Praat</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Voice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34</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(6). https://doi.org/10.1016/j.jvoice.2019.04.016</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Green, W. (1998). The Mind Body Workout with Pilates and Alexander Technique.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Physiotherapy</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84</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(10). https://doi.org/10.1016/s0031-9406(05)65881-6</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Hunt, J. (2010). Yoga for Singers.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The International Journal of the Arts in Society: Annual Review</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5</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(1). https://doi.org/10.18848/1833-1866/cgp/v05i01/35807</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Karimi, N.,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Fathizadeh</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Nourbakhsh</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R.,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Biglarian</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 (2021). Efficacy of Pelvic Repositioning Exercises on Pain, Hip and Shoulder Range of Motion and Disability of the Patients with Chronic Nonspecific Low Back Pain: A Single Blinded Randomized Controlled Trial.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Rehabilitation Sciences and Research</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8</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 https://doi.org/10.30476/JRSR.2021.90914.1159</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Karulkar</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R. R., Ravi, R.,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Gunjawate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D. R. (2021). Voice-related complaints and vocal and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nonvocal</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habits of Hindustani classical singers: a questionnaire-based study.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Logopedics</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Phoniatrics Vocology</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https://doi.org/10.1080/14015439.2020.1788158</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Klein, S. D., Bayard, C., &amp; Wolf, U. (2014). The Alexander Technique and musicians: a systematic review of controlled trials. In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BMC complementary and alternative medicine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(Vol. 14). https://doi.org/10.1186/1472-6882-14-414</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Lloyd, A., Hoffman-Ruddy, B., Silverman, E., &amp; Jeffrey, L. L. (2017). Vocal Yoga: Applying Yoga Principles in Voice Therapy.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Singing</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Manickam, A., &amp; Gardiner, M. D. (2021). Gait assessment in general practice.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Australian Journal of General Practice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50</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(11). https://doi.org/10.31128/AJGP-12-20-5777</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Martins, D. L. L., Lima, L. F. S. C., Sales, V. S. de F.,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Demeda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V. F., Silva, A. L. O. da, de Oliveira, Â. R. S., de Oliveira, F. M., &amp; Lima, S. B. F. (2014). The Mouth Breathing Syndrome: prevalence, causes, consequences and treatments. A Literature Review.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SURGICAL AND CLINICAL RESEARCH</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5</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(1). https://doi.org/10.20398/jscr.v5i1.5560</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Mezzedimi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C.,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Spinosi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C.,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Patalano</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Ferretti, F.,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Iezzi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L. (2019a). Voice and Pilates: The influence of Pilates on the singing voice.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Revista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de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Logopedia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Foniatria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y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Audiologia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39</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 https://doi.org/10.1016/j.rlfa.2019.03.004</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Mezzedimi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C.,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Spinosi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C.,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Patalano</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Ferretti, F.,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Iezzi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L. (2019b). Voice and Pilates: The influence of Pilates on the singing voice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Voz</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y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pilates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la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influencia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de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pilates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en</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la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voz</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del canto].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Revista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de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Logopedia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Foniatria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y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Audiologia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39</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Morgan, D. L., &amp; Hoffman, K. (2021). Searching for qualitatively driven mixed methods research: a citation analysis.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Quality and Quantity</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55</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(2). https://doi.org/10.1007/s11135-020-01025-2</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Rahmatalla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S., Kim, H. J., Shanahan, M., &amp; Swan, C. C. (2005). Effect of restrictive clothing on balance and gait using motion capture and stability analysis.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SAE Technical Papers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https://doi.org/10.4271/2005-01-2688</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Rubin, J. S., Blake, E., &amp; Mathieson, L. (2007). Musculoskeletal Patterns in Patients With Voice Disorders.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Voice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21</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(4). https://doi.org/10.1016/j.jvoice.2005.02.001</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Rubin, J. S., Mathieson, L., &amp; Blake, E. (2004). Care of the Professional Voice: Posture and Voice.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Singing</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60</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Sabatucci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Raffaeli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F.,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Mastrovincenzo</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Luchetta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Giannone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 &amp;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Ciavarella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D. (2015). Breathing pattern and head posture: Changes in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craniocervical</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angles.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Minerva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Stomatologica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64</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(2).</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Salomoni</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S., van den Hoorn, W., &amp; Hodges, P. (2016). Breathing and singing: Objective characterization of breathing patterns in classical singers.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PLoS</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ONE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11</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(5). https://doi.org/10.1371/journal.pone.0155084</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Savage, T. N., Saxby, D. J.,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Pizzolato</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C., Diamond, L. E., Murphy, N. J., Hall, M., Spiers, L.,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Eyles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J., Killen, B. A.,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Suwarganda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E. K., Dickenson, E. J., Griffin, D.,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Fary</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C., O’Donnell, J., Molnar, R., Randhawa, S., Reichenbach, S., Tran, P., Wrigley, T. v., … Lloyd, D. G. (2021). Trunk, pelvis and lower limb walking biomechanics are similarly altered in those with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femoroacetabular</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impingement syndrome regardless of cam morphology size.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Gait and Posture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83</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https://doi.org/10.1016/j.gaitpost.2020.10.002</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Schneider, C. M., Dennehy, C. A., &amp; Saxon, K. G. (1997). Exercise physiology principles applied to vocal performance: The improvement of postural alignment.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Journal of Voice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11</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 https://doi.org/10.1016/S0892-1997(97)80012-4</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Scotto Di Carlo, N. (1998). Cervical spine abnormalities in professional singers.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Folia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Phoniatrica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et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Logopaedica</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50</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(4). https://doi.org/10.1159/000021463</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Sparrey</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C. J., Bailey, J. F.,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Safaee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M., Clark, A. J.,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Lafage</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V., Schwab, F., Smith, J. S., &amp; Ames, C. P. (2014).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Etiology</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of lumbar lordosis and its pathophysiology: A review of the evolution of lumbar lordosis, and the mechanics and biology of lumbar degeneration.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Neurosurgical Focus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36</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(5). https://doi.org/10.3171/2014.1.FOCUS13551</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Spence, H. (2008). Case study report: postural restoration: an effective physical therapy approach to patient treatment.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Techniques in Regional </a:t>
            </a:r>
            <a:r>
              <a:rPr kumimoji="0" lang="en-GB" altLang="en-US" sz="600" b="0" i="1"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Anesthesia</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and Pain Management</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12</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(2). https://doi.org/10.1053/j.trap.2008.01.003</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Sweeting, K., &amp; Mock, M. (2007). Gait and posture-assessment in general practice.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Australian Family Physician</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36</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(6).</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TSURUTA, M. (2009). A Study on Audio-Visual Data Analysis in Educational Research: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The Journal of Educational Sociology</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84</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(0). https://doi.org/10.11151/eds.84.83</a:t>
            </a:r>
            <a:endParaRPr kumimoji="0" lang="en-GB" altLang="en-US" sz="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van der Linden, M., Bulley, C., Hooper, J., Cowan, P.,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Geneen</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L., &amp; Mercer, T. (2011). Effects of </a:t>
            </a:r>
            <a:r>
              <a:rPr kumimoji="0" lang="en-GB" altLang="en-US" sz="600" b="0" i="0" u="none" strike="noStrike" cap="none" normalizeH="0" baseline="0" dirty="0" err="1">
                <a:ln>
                  <a:noFill/>
                </a:ln>
                <a:solidFill>
                  <a:schemeClr val="tx1"/>
                </a:solidFill>
                <a:effectLst/>
                <a:ea typeface="Times New Roman" panose="02020603050405020304" pitchFamily="18" charset="0"/>
                <a:cs typeface="Arial" panose="020B0604020202020204" pitchFamily="34" charset="0"/>
              </a:rPr>
              <a:t>pilates</a:t>
            </a:r>
            <a:r>
              <a:rPr kumimoji="0" lang="en-GB" altLang="en-US" sz="600" b="0" i="0" u="none" strike="noStrike" cap="none" normalizeH="0" baseline="0" dirty="0">
                <a:ln>
                  <a:noFill/>
                </a:ln>
                <a:solidFill>
                  <a:schemeClr val="tx1"/>
                </a:solidFill>
                <a:effectLst/>
                <a:ea typeface="Times New Roman" panose="02020603050405020304" pitchFamily="18" charset="0"/>
                <a:cs typeface="Arial" panose="020B0604020202020204" pitchFamily="34" charset="0"/>
              </a:rPr>
              <a:t> (core stability exercise) for people with multiple sclerosis who use a wheelchair, preliminary results. </a:t>
            </a:r>
            <a:r>
              <a:rPr kumimoji="0" lang="en-GB" altLang="en-US" sz="600" b="0" i="1" u="none" strike="noStrike" cap="none" normalizeH="0" baseline="0" dirty="0">
                <a:ln>
                  <a:noFill/>
                </a:ln>
                <a:solidFill>
                  <a:schemeClr val="tx1"/>
                </a:solidFill>
                <a:effectLst/>
                <a:ea typeface="Times New Roman" panose="02020603050405020304" pitchFamily="18" charset="0"/>
                <a:cs typeface="Arial" panose="020B0604020202020204" pitchFamily="34" charset="0"/>
              </a:rPr>
              <a:t>Physiotherapy (United </a:t>
            </a:r>
            <a:r>
              <a:rPr kumimoji="0" lang="en-GB" altLang="en-US" sz="6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Kingdom)</a:t>
            </a:r>
            <a:r>
              <a:rPr kumimoji="0" lang="en-GB" altLang="en-US" sz="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kumimoji="0" lang="en-GB" altLang="en-US" sz="6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97</a:t>
            </a:r>
            <a:r>
              <a:rPr kumimoji="0" lang="en-GB" altLang="en-US" sz="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 </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622595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78B175C64519428DD2085AE37A166E" ma:contentTypeVersion="5" ma:contentTypeDescription="Create a new document." ma:contentTypeScope="" ma:versionID="2fabf6db36996a4d3f08e6b2cfe6aa91">
  <xsd:schema xmlns:xsd="http://www.w3.org/2001/XMLSchema" xmlns:xs="http://www.w3.org/2001/XMLSchema" xmlns:p="http://schemas.microsoft.com/office/2006/metadata/properties" xmlns:ns3="d656cee4-eeba-45fa-a761-9e0ba90d158e" targetNamespace="http://schemas.microsoft.com/office/2006/metadata/properties" ma:root="true" ma:fieldsID="0a412ecf9bb1a901b2ff1614c1ce006c" ns3:_="">
    <xsd:import namespace="d656cee4-eeba-45fa-a761-9e0ba90d158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56cee4-eeba-45fa-a761-9e0ba90d15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D075918-F909-4BA0-A90B-C3CCDD56FB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56cee4-eeba-45fa-a761-9e0ba90d15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9EF5D69-85F7-4483-8B97-95C3B3A18EBA}">
  <ds:schemaRefs>
    <ds:schemaRef ds:uri="http://schemas.microsoft.com/office/2006/metadata/properties"/>
    <ds:schemaRef ds:uri="http://purl.org/dc/dcmitype/"/>
    <ds:schemaRef ds:uri="http://purl.org/dc/terms/"/>
    <ds:schemaRef ds:uri="http://schemas.openxmlformats.org/package/2006/metadata/core-properties"/>
    <ds:schemaRef ds:uri="http://schemas.microsoft.com/office/infopath/2007/PartnerControls"/>
    <ds:schemaRef ds:uri="http://www.w3.org/XML/1998/namespace"/>
    <ds:schemaRef ds:uri="http://schemas.microsoft.com/office/2006/documentManagement/types"/>
    <ds:schemaRef ds:uri="http://purl.org/dc/elements/1.1/"/>
    <ds:schemaRef ds:uri="d656cee4-eeba-45fa-a761-9e0ba90d158e"/>
  </ds:schemaRefs>
</ds:datastoreItem>
</file>

<file path=customXml/itemProps3.xml><?xml version="1.0" encoding="utf-8"?>
<ds:datastoreItem xmlns:ds="http://schemas.openxmlformats.org/officeDocument/2006/customXml" ds:itemID="{9A000144-3FA9-4DE0-BE5D-B35A083C498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6438</TotalTime>
  <Words>2925</Words>
  <Application>Microsoft Office PowerPoint</Application>
  <PresentationFormat>Widescreen</PresentationFormat>
  <Paragraphs>82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 Module 3 BMPF7008  Work based learning project   Cohort H    Clare Ghigo 2115757  Researching the use of simple stretching exercises and observing their acoustical impact that Cervical/ Lumbar imbalance leaves on singers suffering with Lordosis/Kyphosis. </vt:lpstr>
      <vt:lpstr>     </vt:lpstr>
      <vt:lpstr> Ethical considerations raised and Literature review  Alignment is inherently dynamic and therefore cannot be defined as an ideal posture (…)’ (Friendlander, 2018, p. 52).  Ethical Points:  Medical point of reference.   Qualified Yoga teacher and PRI certified.    Transparency of the research matter.     Being an insider researcher, I made sure to treat everyone         with dignity, respect and         avoid any bias (Costley, Elliot, &amp; Gibbs, 2010).     Literature Review showed:  Remedies for singers: Physiotherapy, Pilates, Alexander Technique, Yoga, PRI   Alignment related pain considerations:     seated versus standing/ Gait Assessment,     Rehabilitative exercises readily available:     Dynamic/ Static stretches/ - Stance, Balance exercises.         (Cardoso et al., 2017).    </vt:lpstr>
      <vt:lpstr>Methodology </vt:lpstr>
      <vt:lpstr> Quantitative findings.  The Preliminary Questionnaire     included the participant’s background such as:      sexual orientation (2 Males, 3 Females)      age (25-45+)      pain concern (100% pain concern )      how long they have been performing (over 5 years). Pratt Data showed changes in wave stability   breath management    tone quality.  </vt:lpstr>
      <vt:lpstr>Qualitative Data  Structured interviews enabled me to:</vt:lpstr>
      <vt:lpstr>Analysis and  Discussion  The  research needed a longer time span to report concise results (Bell, 2005).   The outcome was instantly positive and participants enjoyed the process.   Created more alignment awareness amongst participants. The breath was managed better during the exercises. Lack of existing rehabilitative techniques that could be incorporated with the singing practice.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3  BMPF7008  Work based learning project  Cohort H    Clare Ghigo 2115757  Researching the use of simple stretching exercises and observing their acoustical impact that Cervical/ Lumbar imbalance leave on singers suffering with Lordosis/Kyphosis. </dc:title>
  <dc:creator>Clare Ghigo (2115757)</dc:creator>
  <cp:lastModifiedBy>Clare Ghigo (2115757)</cp:lastModifiedBy>
  <cp:revision>24</cp:revision>
  <dcterms:created xsi:type="dcterms:W3CDTF">2023-01-04T14:26:51Z</dcterms:created>
  <dcterms:modified xsi:type="dcterms:W3CDTF">2023-01-10T08:23:50Z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0x0101002B78B175C64519428DD2085AE37A166E</vt:lpwstr>
  </property>
</Properties>
</file>