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87" r:id="rId5"/>
    <p:sldId id="290" r:id="rId6"/>
    <p:sldId id="271" r:id="rId7"/>
    <p:sldId id="272" r:id="rId8"/>
    <p:sldId id="273" r:id="rId9"/>
    <p:sldId id="274" r:id="rId10"/>
    <p:sldId id="27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95" d="100"/>
          <a:sy n="95" d="100"/>
        </p:scale>
        <p:origin x="478" y="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683FAFC-5BD5-4D18-95FD-B854C9610F52}" type="datetimeFigureOut">
              <a:rPr lang="en-GB" smtClean="0"/>
              <a:t>09/02/2021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24764251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83FAFC-5BD5-4D18-95FD-B854C9610F52}" type="datetimeFigureOut">
              <a:rPr lang="en-GB" smtClean="0"/>
              <a:t>09/02/2021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41006780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83FAFC-5BD5-4D18-95FD-B854C9610F52}" type="datetimeFigureOut">
              <a:rPr lang="en-GB" smtClean="0"/>
              <a:t>09/02/2021</a:t>
            </a:fld>
            <a:endParaRPr lang="en-GB"/>
          </a:p>
        </p:txBody>
      </p:sp>
      <p:sp>
        <p:nvSpPr>
          <p:cNvPr id="6" name="Slide Number Placeholder 5"/>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17541371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683FAFC-5BD5-4D18-95FD-B854C9610F52}" type="datetimeFigureOut">
              <a:rPr lang="en-GB" smtClean="0"/>
              <a:t>09/02/2021</a:t>
            </a:fld>
            <a:endParaRPr lang="en-GB"/>
          </a:p>
        </p:txBody>
      </p:sp>
      <p:sp>
        <p:nvSpPr>
          <p:cNvPr id="7" name="Slide Number Placeholder 6"/>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21572161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683FAFC-5BD5-4D18-95FD-B854C9610F52}" type="datetimeFigureOut">
              <a:rPr lang="en-GB" smtClean="0"/>
              <a:t>09/02/2021</a:t>
            </a:fld>
            <a:endParaRPr lang="en-GB"/>
          </a:p>
        </p:txBody>
      </p:sp>
      <p:sp>
        <p:nvSpPr>
          <p:cNvPr id="9" name="Slide Number Placeholder 8"/>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2582354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683FAFC-5BD5-4D18-95FD-B854C9610F52}" type="datetimeFigureOut">
              <a:rPr lang="en-GB" smtClean="0"/>
              <a:t>09/02/2021</a:t>
            </a:fld>
            <a:endParaRPr lang="en-GB"/>
          </a:p>
        </p:txBody>
      </p:sp>
      <p:sp>
        <p:nvSpPr>
          <p:cNvPr id="5" name="Slide Number Placeholder 4"/>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3592903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83FAFC-5BD5-4D18-95FD-B854C9610F52}" type="datetimeFigureOut">
              <a:rPr lang="en-GB" smtClean="0"/>
              <a:t>09/02/2021</a:t>
            </a:fld>
            <a:endParaRPr lang="en-GB"/>
          </a:p>
        </p:txBody>
      </p:sp>
      <p:sp>
        <p:nvSpPr>
          <p:cNvPr id="4" name="Slide Number Placeholder 3"/>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1249763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83FAFC-5BD5-4D18-95FD-B854C9610F52}" type="datetimeFigureOut">
              <a:rPr lang="en-GB" smtClean="0"/>
              <a:t>09/02/2021</a:t>
            </a:fld>
            <a:endParaRPr lang="en-GB"/>
          </a:p>
        </p:txBody>
      </p:sp>
      <p:sp>
        <p:nvSpPr>
          <p:cNvPr id="7" name="Slide Number Placeholder 6"/>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13661974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83FAFC-5BD5-4D18-95FD-B854C9610F52}" type="datetimeFigureOut">
              <a:rPr lang="en-GB" smtClean="0"/>
              <a:t>09/02/2021</a:t>
            </a:fld>
            <a:endParaRPr lang="en-GB"/>
          </a:p>
        </p:txBody>
      </p:sp>
      <p:sp>
        <p:nvSpPr>
          <p:cNvPr id="7" name="Slide Number Placeholder 6"/>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1177832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83FAFC-5BD5-4D18-95FD-B854C9610F52}" type="datetimeFigureOut">
              <a:rPr lang="en-GB" smtClean="0"/>
              <a:t>09/02/2021</a:t>
            </a:fld>
            <a:endParaRPr lang="en-GB"/>
          </a:p>
        </p:txBody>
      </p:sp>
      <p:sp>
        <p:nvSpPr>
          <p:cNvPr id="6" name="Slide Number Placeholder 5"/>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24294731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83FAFC-5BD5-4D18-95FD-B854C9610F52}" type="datetimeFigureOut">
              <a:rPr lang="en-GB" smtClean="0"/>
              <a:t>09/02/2021</a:t>
            </a:fld>
            <a:endParaRPr lang="en-GB"/>
          </a:p>
        </p:txBody>
      </p:sp>
      <p:sp>
        <p:nvSpPr>
          <p:cNvPr id="6" name="Slide Number Placeholder 5"/>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4072216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683FAFC-5BD5-4D18-95FD-B854C9610F52}" type="datetimeFigureOut">
              <a:rPr lang="en-GB" smtClean="0"/>
              <a:t>09/02/2021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4894BB38-8194-4F2A-BCD5-6CC6852EB64D}" type="slidenum">
              <a:rPr lang="en-GB" smtClean="0"/>
              <a:t>‹#›</a:t>
            </a:fld>
            <a:endParaRPr lang="en-GB"/>
          </a:p>
        </p:txBody>
      </p:sp>
    </p:spTree>
    <p:extLst>
      <p:ext uri="{BB962C8B-B14F-4D97-AF65-F5344CB8AC3E}">
        <p14:creationId xmlns:p14="http://schemas.microsoft.com/office/powerpoint/2010/main" val="8895107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hyperlink" Target="https://hbr.org/2013/05/six-components-of-culture"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83171" y="1322107"/>
            <a:ext cx="8825658" cy="1318382"/>
          </a:xfrm>
        </p:spPr>
        <p:txBody>
          <a:bodyPr>
            <a:normAutofit/>
          </a:bodyPr>
          <a:lstStyle/>
          <a:p>
            <a:r>
              <a:rPr lang="en-GB" sz="6000" dirty="0">
                <a:effectLst>
                  <a:outerShdw blurRad="38100" dist="38100" dir="2700000" algn="tl">
                    <a:srgbClr val="000000">
                      <a:alpha val="43137"/>
                    </a:srgbClr>
                  </a:outerShdw>
                </a:effectLst>
                <a:latin typeface="Arial Rounded MT Bold" panose="020F0704030504030204" pitchFamily="34" charset="0"/>
              </a:rPr>
              <a:t>Academic Skills</a:t>
            </a:r>
          </a:p>
        </p:txBody>
      </p:sp>
      <p:sp>
        <p:nvSpPr>
          <p:cNvPr id="3" name="Subtitle 2"/>
          <p:cNvSpPr>
            <a:spLocks noGrp="1"/>
          </p:cNvSpPr>
          <p:nvPr>
            <p:ph type="subTitle" idx="1"/>
          </p:nvPr>
        </p:nvSpPr>
        <p:spPr>
          <a:xfrm>
            <a:off x="987671" y="3239318"/>
            <a:ext cx="10216657" cy="861420"/>
          </a:xfrm>
        </p:spPr>
        <p:txBody>
          <a:bodyPr>
            <a:noAutofit/>
          </a:bodyPr>
          <a:lstStyle/>
          <a:p>
            <a:pPr algn="ctr"/>
            <a:r>
              <a:rPr lang="en-GB" sz="4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Exercises to improve your Academic Skills</a:t>
            </a:r>
          </a:p>
          <a:p>
            <a:pPr algn="ctr"/>
            <a:r>
              <a:rPr lang="en-GB" sz="4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Fourth and Fifth Skills</a:t>
            </a:r>
          </a:p>
        </p:txBody>
      </p:sp>
    </p:spTree>
    <p:extLst>
      <p:ext uri="{BB962C8B-B14F-4D97-AF65-F5344CB8AC3E}">
        <p14:creationId xmlns:p14="http://schemas.microsoft.com/office/powerpoint/2010/main" val="29170574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9239" y="1107371"/>
            <a:ext cx="11813521" cy="4031557"/>
          </a:xfrm>
        </p:spPr>
        <p:txBody>
          <a:bodyPr>
            <a:noAutofit/>
          </a:bodyPr>
          <a:lstStyle/>
          <a:p>
            <a:pPr marL="914400" lvl="1" indent="-457200">
              <a:buFont typeface="+mj-lt"/>
              <a:buAutoNum type="arabicPeriod"/>
            </a:pPr>
            <a:r>
              <a:rPr lang="en-GB" sz="2000" dirty="0">
                <a:latin typeface="Arial" panose="020B0604020202020204" pitchFamily="34" charset="0"/>
                <a:cs typeface="Arial" panose="020B0604020202020204" pitchFamily="34" charset="0"/>
              </a:rPr>
              <a:t>Present materials that evidence your thoughts and ideas and when lecturers read your work, it is clear that those </a:t>
            </a:r>
            <a:r>
              <a:rPr lang="en-GB" sz="2000" b="1" dirty="0">
                <a:latin typeface="Arial" panose="020B0604020202020204" pitchFamily="34" charset="0"/>
                <a:cs typeface="Arial" panose="020B0604020202020204" pitchFamily="34" charset="0"/>
              </a:rPr>
              <a:t>thoughts and ideas are yours</a:t>
            </a:r>
            <a:r>
              <a:rPr lang="en-GB" sz="2000" dirty="0">
                <a:latin typeface="Arial" panose="020B0604020202020204" pitchFamily="34" charset="0"/>
                <a:cs typeface="Arial" panose="020B0604020202020204" pitchFamily="34" charset="0"/>
              </a:rPr>
              <a:t>. </a:t>
            </a:r>
            <a:r>
              <a:rPr lang="en-GB" sz="2000" dirty="0">
                <a:solidFill>
                  <a:srgbClr val="0000FF"/>
                </a:solidFill>
                <a:latin typeface="Arial" panose="020B0604020202020204" pitchFamily="34" charset="0"/>
                <a:cs typeface="Arial" panose="020B0604020202020204" pitchFamily="34" charset="0"/>
              </a:rPr>
              <a:t>(</a:t>
            </a:r>
            <a:r>
              <a:rPr lang="en-GB" sz="2000" b="1" dirty="0">
                <a:solidFill>
                  <a:srgbClr val="0000FF"/>
                </a:solidFill>
                <a:latin typeface="Arial" panose="020B0604020202020204" pitchFamily="34" charset="0"/>
                <a:cs typeface="Arial" panose="020B0604020202020204" pitchFamily="34" charset="0"/>
              </a:rPr>
              <a:t>First Skill</a:t>
            </a:r>
            <a:r>
              <a:rPr lang="en-GB" sz="2000" dirty="0">
                <a:solidFill>
                  <a:srgbClr val="0000FF"/>
                </a:solidFill>
                <a:latin typeface="Arial" panose="020B0604020202020204" pitchFamily="34" charset="0"/>
                <a:cs typeface="Arial" panose="020B0604020202020204" pitchFamily="34" charset="0"/>
              </a:rPr>
              <a:t>)</a:t>
            </a:r>
          </a:p>
          <a:p>
            <a:pPr marL="914400" lvl="1" indent="-457200">
              <a:buFont typeface="+mj-lt"/>
              <a:buAutoNum type="arabicPeriod"/>
            </a:pPr>
            <a:r>
              <a:rPr lang="en-GB" sz="2000" dirty="0">
                <a:latin typeface="Arial" panose="020B0604020202020204" pitchFamily="34" charset="0"/>
                <a:cs typeface="Arial" panose="020B0604020202020204" pitchFamily="34" charset="0"/>
              </a:rPr>
              <a:t>Confirm that you understand other authors’ work and show respect to their work – </a:t>
            </a:r>
            <a:r>
              <a:rPr lang="en-GB" sz="2000" b="1" dirty="0">
                <a:latin typeface="Arial" panose="020B0604020202020204" pitchFamily="34" charset="0"/>
                <a:cs typeface="Arial" panose="020B0604020202020204" pitchFamily="34" charset="0"/>
              </a:rPr>
              <a:t>reference correctly</a:t>
            </a:r>
            <a:r>
              <a:rPr lang="en-GB" sz="2000" dirty="0">
                <a:latin typeface="Arial" panose="020B0604020202020204" pitchFamily="34" charset="0"/>
                <a:cs typeface="Arial" panose="020B0604020202020204" pitchFamily="34" charset="0"/>
              </a:rPr>
              <a:t>. (</a:t>
            </a:r>
            <a:r>
              <a:rPr lang="en-GB" sz="2000" b="1" dirty="0">
                <a:solidFill>
                  <a:srgbClr val="0000FF"/>
                </a:solidFill>
                <a:latin typeface="Arial" panose="020B0604020202020204" pitchFamily="34" charset="0"/>
                <a:cs typeface="Arial" panose="020B0604020202020204" pitchFamily="34" charset="0"/>
              </a:rPr>
              <a:t>Second Skill</a:t>
            </a:r>
            <a:r>
              <a:rPr lang="en-GB" sz="2000" dirty="0">
                <a:latin typeface="Arial" panose="020B0604020202020204" pitchFamily="34" charset="0"/>
                <a:cs typeface="Arial" panose="020B0604020202020204" pitchFamily="34" charset="0"/>
              </a:rPr>
              <a:t>)</a:t>
            </a:r>
          </a:p>
          <a:p>
            <a:pPr marL="914400" lvl="1" indent="-457200">
              <a:buFont typeface="+mj-lt"/>
              <a:buAutoNum type="arabicPeriod"/>
            </a:pPr>
            <a:r>
              <a:rPr lang="en-GB" sz="2000" dirty="0">
                <a:latin typeface="Arial" panose="020B0604020202020204" pitchFamily="34" charset="0"/>
                <a:cs typeface="Arial" panose="020B0604020202020204" pitchFamily="34" charset="0"/>
              </a:rPr>
              <a:t>Show that you can tell apart your own thoughts from those of others - </a:t>
            </a:r>
            <a:r>
              <a:rPr lang="en-GB" sz="2000" b="1" dirty="0">
                <a:latin typeface="Arial" panose="020B0604020202020204" pitchFamily="34" charset="0"/>
                <a:cs typeface="Arial" panose="020B0604020202020204" pitchFamily="34" charset="0"/>
              </a:rPr>
              <a:t>originate with you </a:t>
            </a:r>
            <a:r>
              <a:rPr lang="en-GB" sz="2000" dirty="0">
                <a:latin typeface="Arial" panose="020B0604020202020204" pitchFamily="34" charset="0"/>
                <a:cs typeface="Arial" panose="020B0604020202020204" pitchFamily="34" charset="0"/>
              </a:rPr>
              <a:t>(</a:t>
            </a:r>
            <a:r>
              <a:rPr lang="en-GB" sz="2000" b="1" dirty="0">
                <a:solidFill>
                  <a:srgbClr val="0000FF"/>
                </a:solidFill>
                <a:latin typeface="Arial" panose="020B0604020202020204" pitchFamily="34" charset="0"/>
                <a:cs typeface="Arial" panose="020B0604020202020204" pitchFamily="34" charset="0"/>
              </a:rPr>
              <a:t>Third Skill</a:t>
            </a:r>
            <a:r>
              <a:rPr lang="en-GB" sz="2000" dirty="0">
                <a:latin typeface="Arial" panose="020B0604020202020204" pitchFamily="34" charset="0"/>
                <a:cs typeface="Arial" panose="020B0604020202020204" pitchFamily="34" charset="0"/>
              </a:rPr>
              <a:t>)</a:t>
            </a:r>
          </a:p>
          <a:p>
            <a:pPr marL="914400" lvl="1" indent="-457200">
              <a:buFont typeface="+mj-lt"/>
              <a:buAutoNum type="arabicPeriod"/>
            </a:pPr>
            <a:r>
              <a:rPr lang="en-GB" sz="2000" dirty="0">
                <a:latin typeface="Arial" panose="020B0604020202020204" pitchFamily="34" charset="0"/>
                <a:cs typeface="Arial" panose="020B0604020202020204" pitchFamily="34" charset="0"/>
              </a:rPr>
              <a:t>Improve your writing skill /academic literacy - </a:t>
            </a:r>
            <a:r>
              <a:rPr lang="en-GB" sz="2000" b="1" dirty="0">
                <a:latin typeface="Arial" panose="020B0604020202020204" pitchFamily="34" charset="0"/>
                <a:cs typeface="Arial" panose="020B0604020202020204" pitchFamily="34" charset="0"/>
              </a:rPr>
              <a:t>invest in your future starting now </a:t>
            </a:r>
            <a:r>
              <a:rPr lang="en-GB" sz="2000" dirty="0">
                <a:latin typeface="Arial" panose="020B0604020202020204" pitchFamily="34" charset="0"/>
                <a:cs typeface="Arial" panose="020B0604020202020204" pitchFamily="34" charset="0"/>
              </a:rPr>
              <a:t>(</a:t>
            </a:r>
            <a:r>
              <a:rPr lang="en-GB" sz="2000" b="1" dirty="0">
                <a:solidFill>
                  <a:srgbClr val="0000FF"/>
                </a:solidFill>
                <a:latin typeface="Arial" panose="020B0604020202020204" pitchFamily="34" charset="0"/>
                <a:cs typeface="Arial" panose="020B0604020202020204" pitchFamily="34" charset="0"/>
              </a:rPr>
              <a:t>Fourth Skill</a:t>
            </a:r>
            <a:r>
              <a:rPr lang="en-GB" sz="2000" dirty="0">
                <a:latin typeface="Arial" panose="020B0604020202020204" pitchFamily="34" charset="0"/>
                <a:cs typeface="Arial" panose="020B0604020202020204" pitchFamily="34" charset="0"/>
              </a:rPr>
              <a:t>)</a:t>
            </a:r>
          </a:p>
          <a:p>
            <a:pPr marL="914400" lvl="1" indent="-457200">
              <a:buFont typeface="+mj-lt"/>
              <a:buAutoNum type="arabicPeriod"/>
            </a:pPr>
            <a:r>
              <a:rPr lang="en-GB" sz="2000" dirty="0">
                <a:latin typeface="Arial" panose="020B0604020202020204" pitchFamily="34" charset="0"/>
                <a:cs typeface="Arial" panose="020B0604020202020204" pitchFamily="34" charset="0"/>
              </a:rPr>
              <a:t>Build your confidence -  Writing in your own words and your own style is central to your learning and development - </a:t>
            </a:r>
            <a:r>
              <a:rPr lang="en-GB" sz="2000" b="1" dirty="0">
                <a:latin typeface="Arial" panose="020B0604020202020204" pitchFamily="34" charset="0"/>
                <a:cs typeface="Arial" panose="020B0604020202020204" pitchFamily="34" charset="0"/>
              </a:rPr>
              <a:t>practice makes perfect  </a:t>
            </a:r>
            <a:r>
              <a:rPr lang="en-GB" sz="2000" dirty="0">
                <a:latin typeface="Arial" panose="020B0604020202020204" pitchFamily="34" charset="0"/>
                <a:cs typeface="Arial" panose="020B0604020202020204" pitchFamily="34" charset="0"/>
              </a:rPr>
              <a:t>(</a:t>
            </a:r>
            <a:r>
              <a:rPr lang="en-GB" sz="2000" b="1" dirty="0">
                <a:solidFill>
                  <a:srgbClr val="0000FF"/>
                </a:solidFill>
                <a:latin typeface="Arial" panose="020B0604020202020204" pitchFamily="34" charset="0"/>
                <a:cs typeface="Arial" panose="020B0604020202020204" pitchFamily="34" charset="0"/>
              </a:rPr>
              <a:t>Fifth Skill</a:t>
            </a:r>
            <a:r>
              <a:rPr lang="en-GB" sz="2000" dirty="0">
                <a:latin typeface="Arial" panose="020B0604020202020204" pitchFamily="34" charset="0"/>
                <a:cs typeface="Arial" panose="020B0604020202020204" pitchFamily="34" charset="0"/>
              </a:rPr>
              <a:t>)</a:t>
            </a:r>
          </a:p>
          <a:p>
            <a:pPr marL="914400" lvl="1" indent="-457200">
              <a:buFont typeface="+mj-lt"/>
              <a:buAutoNum type="arabicPeriod"/>
            </a:pPr>
            <a:r>
              <a:rPr lang="en-GB" sz="2000" dirty="0">
                <a:latin typeface="Arial" panose="020B0604020202020204" pitchFamily="34" charset="0"/>
                <a:cs typeface="Arial" panose="020B0604020202020204" pitchFamily="34" charset="0"/>
              </a:rPr>
              <a:t>Develop close reading skills - </a:t>
            </a:r>
            <a:r>
              <a:rPr lang="en-GB" sz="2000" b="1" dirty="0">
                <a:latin typeface="Arial" panose="020B0604020202020204" pitchFamily="34" charset="0"/>
                <a:cs typeface="Arial" panose="020B0604020202020204" pitchFamily="34" charset="0"/>
              </a:rPr>
              <a:t>read, remember, write (</a:t>
            </a:r>
            <a:r>
              <a:rPr lang="en-GB" sz="2000" b="1" dirty="0">
                <a:solidFill>
                  <a:srgbClr val="0000FF"/>
                </a:solidFill>
                <a:latin typeface="Arial" panose="020B0604020202020204" pitchFamily="34" charset="0"/>
                <a:cs typeface="Arial" panose="020B0604020202020204" pitchFamily="34" charset="0"/>
              </a:rPr>
              <a:t>Sixth Skill</a:t>
            </a:r>
            <a:r>
              <a:rPr lang="en-GB" sz="2000" dirty="0">
                <a:latin typeface="Arial" panose="020B0604020202020204" pitchFamily="34" charset="0"/>
                <a:cs typeface="Arial" panose="020B0604020202020204" pitchFamily="34" charset="0"/>
              </a:rPr>
              <a:t>)</a:t>
            </a:r>
          </a:p>
          <a:p>
            <a:pPr marL="457200" lvl="1" indent="0">
              <a:buNone/>
            </a:pPr>
            <a:endParaRPr lang="en-GB" sz="2000" dirty="0">
              <a:latin typeface="Arial" panose="020B0604020202020204" pitchFamily="34" charset="0"/>
              <a:cs typeface="Arial" panose="020B0604020202020204" pitchFamily="34" charset="0"/>
            </a:endParaRPr>
          </a:p>
          <a:p>
            <a:pPr lvl="1"/>
            <a:endParaRPr lang="en-GB" sz="2400" dirty="0">
              <a:latin typeface="Arial" panose="020B0604020202020204" pitchFamily="34" charset="0"/>
              <a:cs typeface="Arial" panose="020B0604020202020204" pitchFamily="34" charset="0"/>
            </a:endParaRPr>
          </a:p>
          <a:p>
            <a:pPr lvl="1"/>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9066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4924" y="1074509"/>
            <a:ext cx="11495314" cy="4708981"/>
          </a:xfrm>
          <a:prstGeom prst="rect">
            <a:avLst/>
          </a:prstGeom>
        </p:spPr>
        <p:txBody>
          <a:bodyPr wrap="square">
            <a:spAutoFit/>
          </a:bodyPr>
          <a:lstStyle/>
          <a:p>
            <a:pPr lvl="1"/>
            <a:r>
              <a:rPr lang="en-GB" sz="2000" dirty="0">
                <a:latin typeface="Arial" panose="020B0604020202020204" pitchFamily="34" charset="0"/>
                <a:cs typeface="Arial" panose="020B0604020202020204" pitchFamily="34" charset="0"/>
              </a:rPr>
              <a:t>Improve your writing skill /academic literacy – </a:t>
            </a:r>
            <a:r>
              <a:rPr lang="en-GB" sz="2000" b="1" dirty="0">
                <a:latin typeface="Arial" panose="020B0604020202020204" pitchFamily="34" charset="0"/>
                <a:cs typeface="Arial" panose="020B0604020202020204" pitchFamily="34" charset="0"/>
              </a:rPr>
              <a:t>invest in your future starting now </a:t>
            </a:r>
            <a:r>
              <a:rPr lang="en-GB" sz="2000" dirty="0">
                <a:latin typeface="Arial" panose="020B0604020202020204" pitchFamily="34" charset="0"/>
                <a:cs typeface="Arial" panose="020B0604020202020204" pitchFamily="34" charset="0"/>
              </a:rPr>
              <a:t>(</a:t>
            </a:r>
            <a:r>
              <a:rPr lang="en-GB" sz="2000" b="1" dirty="0">
                <a:solidFill>
                  <a:srgbClr val="0000FF"/>
                </a:solidFill>
                <a:latin typeface="Arial" panose="020B0604020202020204" pitchFamily="34" charset="0"/>
                <a:cs typeface="Arial" panose="020B0604020202020204" pitchFamily="34" charset="0"/>
              </a:rPr>
              <a:t>Fourth Skill</a:t>
            </a:r>
            <a:r>
              <a:rPr lang="en-GB" sz="2000" dirty="0">
                <a:latin typeface="Arial" panose="020B0604020202020204" pitchFamily="34" charset="0"/>
                <a:cs typeface="Arial" panose="020B0604020202020204" pitchFamily="34" charset="0"/>
              </a:rPr>
              <a:t>)</a:t>
            </a:r>
          </a:p>
          <a:p>
            <a:pPr lvl="1"/>
            <a:endParaRPr lang="en-GB" sz="2000" dirty="0">
              <a:latin typeface="Arial" panose="020B0604020202020204" pitchFamily="34" charset="0"/>
              <a:cs typeface="Arial" panose="020B0604020202020204" pitchFamily="34" charset="0"/>
            </a:endParaRPr>
          </a:p>
          <a:p>
            <a:pPr lvl="1"/>
            <a:r>
              <a:rPr lang="en-GB" sz="2000" dirty="0">
                <a:latin typeface="Arial" panose="020B0604020202020204" pitchFamily="34" charset="0"/>
                <a:cs typeface="Arial" panose="020B0604020202020204" pitchFamily="34" charset="0"/>
              </a:rPr>
              <a:t>Reading Skills – When we read, we need to ;</a:t>
            </a:r>
          </a:p>
          <a:p>
            <a:pPr marL="800100" lvl="1"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think about the choice of words used,</a:t>
            </a:r>
          </a:p>
          <a:p>
            <a:pPr marL="800100" lvl="1"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think about the tone and style of the passage,</a:t>
            </a:r>
          </a:p>
          <a:p>
            <a:pPr marL="800100" lvl="1"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think about the organisation of ideas,</a:t>
            </a:r>
          </a:p>
          <a:p>
            <a:pPr marL="800100" lvl="1"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draw an informed conclusion.</a:t>
            </a:r>
          </a:p>
          <a:p>
            <a:pPr lvl="1"/>
            <a:endParaRPr lang="en-GB" sz="2000" dirty="0">
              <a:latin typeface="Arial" panose="020B0604020202020204" pitchFamily="34" charset="0"/>
              <a:cs typeface="Arial" panose="020B0604020202020204" pitchFamily="34" charset="0"/>
            </a:endParaRPr>
          </a:p>
          <a:p>
            <a:pPr lvl="1"/>
            <a:r>
              <a:rPr lang="en-GB" sz="2000" dirty="0">
                <a:latin typeface="Arial" panose="020B0604020202020204" pitchFamily="34" charset="0"/>
                <a:cs typeface="Arial" panose="020B0604020202020204" pitchFamily="34" charset="0"/>
              </a:rPr>
              <a:t>Writing Skills – When we write, we need to ;</a:t>
            </a:r>
          </a:p>
          <a:p>
            <a:pPr marL="800100" lvl="1"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think about the choice of words, </a:t>
            </a:r>
          </a:p>
          <a:p>
            <a:pPr marL="800100" lvl="1"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have good sentence structure, </a:t>
            </a:r>
          </a:p>
          <a:p>
            <a:pPr marL="800100" lvl="1"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manage good grammatical structure,</a:t>
            </a:r>
          </a:p>
          <a:p>
            <a:pPr marL="800100" lvl="1"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show clarity and meaning so that you are improving the progression of ideas along paragraphs.</a:t>
            </a:r>
          </a:p>
          <a:p>
            <a:pPr lvl="1"/>
            <a:endParaRPr lang="en-GB" sz="2000" dirty="0">
              <a:latin typeface="Arial" panose="020B0604020202020204" pitchFamily="34" charset="0"/>
              <a:cs typeface="Arial" panose="020B0604020202020204" pitchFamily="34" charset="0"/>
            </a:endParaRPr>
          </a:p>
        </p:txBody>
      </p:sp>
      <p:sp>
        <p:nvSpPr>
          <p:cNvPr id="3" name="Title 1"/>
          <p:cNvSpPr txBox="1">
            <a:spLocks/>
          </p:cNvSpPr>
          <p:nvPr/>
        </p:nvSpPr>
        <p:spPr>
          <a:xfrm>
            <a:off x="1525381" y="0"/>
            <a:ext cx="8534400" cy="1116533"/>
          </a:xfrm>
          <a:prstGeom prst="rect">
            <a:avLst/>
          </a:prstGeom>
          <a:effectLst/>
        </p:spPr>
        <p:txBody>
          <a:bodyPr vert="horz" lIns="91440" tIns="45720" rIns="91440" bIns="45720" rtlCol="0" anchor="ctr">
            <a:no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dirty="0" err="1">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FOURth</a:t>
            </a:r>
            <a:r>
              <a:rPr lang="en-GB" sz="3200" dirty="0">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Skill: Exercise </a:t>
            </a:r>
            <a:r>
              <a:rPr lang="en-GB" sz="3200" dirty="0">
                <a:solidFill>
                  <a:srgbClr val="D60093"/>
                </a:solidFill>
                <a:latin typeface="Arial" panose="020B0604020202020204" pitchFamily="34" charset="0"/>
                <a:cs typeface="Arial" panose="020B0604020202020204" pitchFamily="34" charset="0"/>
              </a:rPr>
              <a:t>1 </a:t>
            </a:r>
          </a:p>
        </p:txBody>
      </p:sp>
    </p:spTree>
    <p:extLst>
      <p:ext uri="{BB962C8B-B14F-4D97-AF65-F5344CB8AC3E}">
        <p14:creationId xmlns:p14="http://schemas.microsoft.com/office/powerpoint/2010/main" val="24613558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1439" y="794685"/>
            <a:ext cx="11874137" cy="4785926"/>
          </a:xfrm>
          <a:prstGeom prst="rect">
            <a:avLst/>
          </a:prstGeom>
          <a:noFill/>
        </p:spPr>
        <p:txBody>
          <a:bodyPr wrap="square" rtlCol="0">
            <a:spAutoFit/>
          </a:bodyPr>
          <a:lstStyle/>
          <a:p>
            <a:r>
              <a:rPr lang="en-GB" sz="1900" b="1" dirty="0">
                <a:latin typeface="Arial" panose="020B0604020202020204" pitchFamily="34" charset="0"/>
                <a:cs typeface="Arial" panose="020B0604020202020204" pitchFamily="34" charset="0"/>
              </a:rPr>
              <a:t>Paraphrase the following passage:</a:t>
            </a:r>
            <a:br>
              <a:rPr lang="en-GB" sz="1900" b="1" dirty="0">
                <a:solidFill>
                  <a:srgbClr val="0000FF"/>
                </a:solidFill>
                <a:latin typeface="Arial" panose="020B0604020202020204" pitchFamily="34" charset="0"/>
                <a:cs typeface="Arial" panose="020B0604020202020204" pitchFamily="34" charset="0"/>
              </a:rPr>
            </a:br>
            <a:br>
              <a:rPr lang="en-GB" sz="1900" b="1" dirty="0">
                <a:solidFill>
                  <a:srgbClr val="0000FF"/>
                </a:solidFill>
                <a:latin typeface="Arial" panose="020B0604020202020204" pitchFamily="34" charset="0"/>
                <a:cs typeface="Arial" panose="020B0604020202020204" pitchFamily="34" charset="0"/>
              </a:rPr>
            </a:br>
            <a:r>
              <a:rPr lang="en-GB" sz="1900" b="1" dirty="0">
                <a:solidFill>
                  <a:schemeClr val="tx2"/>
                </a:solidFill>
                <a:latin typeface="Arial" panose="020B0604020202020204" pitchFamily="34" charset="0"/>
                <a:cs typeface="Arial" panose="020B0604020202020204" pitchFamily="34" charset="0"/>
              </a:rPr>
              <a:t>There are two key reasons for the problem. First, customer value is a dual construct (Kumar &amp; Reinartz, 2016). Forefathers customer value is ultimately defined as the monetary contributions a customer provides to the firm. We argue that this contribution must be considered relative to the customer spending levels at competing organisations. Specifically, how do customers divide their share of category spending? For customers, it is their perceptions of relative values (i.e. the value offered by the firm relative to the competitive alternatives). Specifically, how do customers perceive that competing firms (ranked from best to worst) in delivering value to them?</a:t>
            </a:r>
          </a:p>
          <a:p>
            <a:r>
              <a:rPr lang="en-GB" sz="1900" b="1" dirty="0">
                <a:solidFill>
                  <a:schemeClr val="tx2"/>
                </a:solidFill>
                <a:latin typeface="Arial" panose="020B0604020202020204" pitchFamily="34" charset="0"/>
                <a:cs typeface="Arial" panose="020B0604020202020204" pitchFamily="34" charset="0"/>
              </a:rPr>
              <a:t> </a:t>
            </a:r>
          </a:p>
          <a:p>
            <a:r>
              <a:rPr lang="en-GB" sz="1900" b="1" dirty="0">
                <a:solidFill>
                  <a:schemeClr val="tx2"/>
                </a:solidFill>
                <a:latin typeface="Arial" panose="020B0604020202020204" pitchFamily="34" charset="0"/>
                <a:cs typeface="Arial" panose="020B0604020202020204" pitchFamily="34" charset="0"/>
              </a:rPr>
              <a:t>The end goal is to have the firms and customers views of value aligned. This has proven to be no easy task. Recent scientific discoveries, however, shed light on how to make this a reality.</a:t>
            </a:r>
          </a:p>
          <a:p>
            <a:endParaRPr lang="en-GB" sz="1900" dirty="0">
              <a:solidFill>
                <a:schemeClr val="tx2"/>
              </a:solidFill>
              <a:latin typeface="Arial" panose="020B0604020202020204" pitchFamily="34" charset="0"/>
              <a:cs typeface="Arial" panose="020B0604020202020204" pitchFamily="34" charset="0"/>
            </a:endParaRPr>
          </a:p>
          <a:p>
            <a:r>
              <a:rPr lang="en-GB" sz="1900" b="1" dirty="0">
                <a:solidFill>
                  <a:schemeClr val="tx2"/>
                </a:solidFill>
                <a:latin typeface="Arial" panose="020B0604020202020204" pitchFamily="34" charset="0"/>
                <a:cs typeface="Arial" panose="020B0604020202020204" pitchFamily="34" charset="0"/>
              </a:rPr>
              <a:t>Write in your own words</a:t>
            </a:r>
            <a:br>
              <a:rPr lang="en-GB" sz="1900" b="1" dirty="0">
                <a:solidFill>
                  <a:schemeClr val="tx2"/>
                </a:solidFill>
                <a:latin typeface="Arial" panose="020B0604020202020204" pitchFamily="34" charset="0"/>
                <a:cs typeface="Arial" panose="020B0604020202020204" pitchFamily="34" charset="0"/>
              </a:rPr>
            </a:br>
            <a:endParaRPr lang="en-GB" sz="1900" b="1" dirty="0">
              <a:solidFill>
                <a:schemeClr val="tx2"/>
              </a:solidFill>
              <a:latin typeface="Arial" panose="020B0604020202020204" pitchFamily="34" charset="0"/>
              <a:cs typeface="Arial" panose="020B0604020202020204" pitchFamily="34" charset="0"/>
            </a:endParaRPr>
          </a:p>
          <a:p>
            <a:r>
              <a:rPr lang="en-GB" sz="2000" dirty="0">
                <a:solidFill>
                  <a:schemeClr val="tx2"/>
                </a:solidFill>
                <a:latin typeface="Arial" panose="020B0604020202020204" pitchFamily="34" charset="0"/>
                <a:cs typeface="Arial" panose="020B0604020202020204" pitchFamily="34" charset="0"/>
              </a:rPr>
              <a:t>Remember you are practicing paraphrasing – your choice of words to explore the passage.</a:t>
            </a:r>
          </a:p>
        </p:txBody>
      </p:sp>
      <p:sp>
        <p:nvSpPr>
          <p:cNvPr id="3" name="Title 1"/>
          <p:cNvSpPr txBox="1">
            <a:spLocks/>
          </p:cNvSpPr>
          <p:nvPr/>
        </p:nvSpPr>
        <p:spPr>
          <a:xfrm>
            <a:off x="1656010" y="0"/>
            <a:ext cx="8534400" cy="661836"/>
          </a:xfrm>
          <a:prstGeom prst="rect">
            <a:avLst/>
          </a:prstGeom>
          <a:effectLst/>
        </p:spPr>
        <p:txBody>
          <a:bodyPr vert="horz" lIns="91440" tIns="45720" rIns="91440" bIns="45720" rtlCol="0" anchor="ctr">
            <a:no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dirty="0" err="1">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FOURth</a:t>
            </a:r>
            <a:r>
              <a:rPr lang="en-GB" sz="3200" dirty="0">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Skill: Exercise 1 </a:t>
            </a:r>
          </a:p>
        </p:txBody>
      </p:sp>
    </p:spTree>
    <p:extLst>
      <p:ext uri="{BB962C8B-B14F-4D97-AF65-F5344CB8AC3E}">
        <p14:creationId xmlns:p14="http://schemas.microsoft.com/office/powerpoint/2010/main" val="15944964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79140" y="263675"/>
            <a:ext cx="5813243" cy="751085"/>
          </a:xfrm>
          <a:prstGeom prst="rect">
            <a:avLst/>
          </a:prstGeom>
        </p:spPr>
        <p:txBody>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600" dirty="0" err="1">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FOURth</a:t>
            </a:r>
            <a:r>
              <a:rPr lang="en-GB" dirty="0">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Skill </a:t>
            </a:r>
          </a:p>
        </p:txBody>
      </p:sp>
      <p:sp>
        <p:nvSpPr>
          <p:cNvPr id="3" name="TextBox 2"/>
          <p:cNvSpPr txBox="1"/>
          <p:nvPr/>
        </p:nvSpPr>
        <p:spPr>
          <a:xfrm>
            <a:off x="379140" y="917912"/>
            <a:ext cx="11579312" cy="4708981"/>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How well did you achieve the task?</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Select your star</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Show your work and your impression of how well you achieved the exercise to your module tutor.</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Did you choose words well, good sentence structure and good grammar?</a:t>
            </a:r>
          </a:p>
          <a:p>
            <a:r>
              <a:rPr lang="en-GB" sz="2000" b="1" dirty="0">
                <a:latin typeface="Arial" panose="020B0604020202020204" pitchFamily="34" charset="0"/>
                <a:cs typeface="Arial" panose="020B0604020202020204" pitchFamily="34" charset="0"/>
              </a:rPr>
              <a:t>	Did you remember to break up the passage to show linkage between paragraphs?</a:t>
            </a:r>
          </a:p>
          <a:p>
            <a:r>
              <a:rPr lang="en-GB" sz="2000" b="1" dirty="0">
                <a:latin typeface="Arial" panose="020B0604020202020204" pitchFamily="34" charset="0"/>
                <a:cs typeface="Arial" panose="020B0604020202020204" pitchFamily="34" charset="0"/>
              </a:rPr>
              <a:t>	Can you see your own style?</a:t>
            </a:r>
          </a:p>
          <a:p>
            <a:r>
              <a:rPr lang="en-GB" sz="2000" b="1" dirty="0">
                <a:latin typeface="Arial" panose="020B0604020202020204" pitchFamily="34" charset="0"/>
                <a:cs typeface="Arial" panose="020B0604020202020204" pitchFamily="34" charset="0"/>
              </a:rPr>
              <a:t>	Did you write a clear conclusion?</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Your tutor will give feedback.</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Do you need to improve or practice this skill?</a:t>
            </a:r>
          </a:p>
        </p:txBody>
      </p:sp>
      <p:sp>
        <p:nvSpPr>
          <p:cNvPr id="4" name="5-Point Star 3"/>
          <p:cNvSpPr/>
          <p:nvPr/>
        </p:nvSpPr>
        <p:spPr>
          <a:xfrm>
            <a:off x="6889864" y="790424"/>
            <a:ext cx="1371600" cy="1230086"/>
          </a:xfrm>
          <a:prstGeom prst="star5">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CC00"/>
              </a:solidFill>
            </a:endParaRPr>
          </a:p>
        </p:txBody>
      </p:sp>
      <p:sp>
        <p:nvSpPr>
          <p:cNvPr id="5" name="5-Point Star 4"/>
          <p:cNvSpPr/>
          <p:nvPr/>
        </p:nvSpPr>
        <p:spPr>
          <a:xfrm>
            <a:off x="8621089" y="745672"/>
            <a:ext cx="1371600" cy="1230086"/>
          </a:xfrm>
          <a:prstGeom prst="star5">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5-Point Star 5"/>
          <p:cNvSpPr/>
          <p:nvPr/>
        </p:nvSpPr>
        <p:spPr>
          <a:xfrm>
            <a:off x="10352314" y="790424"/>
            <a:ext cx="1371600" cy="1230086"/>
          </a:xfrm>
          <a:prstGeom prst="star5">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7266214" y="1307655"/>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GOLD</a:t>
            </a:r>
          </a:p>
        </p:txBody>
      </p:sp>
      <p:sp>
        <p:nvSpPr>
          <p:cNvPr id="8" name="TextBox 7"/>
          <p:cNvSpPr txBox="1"/>
          <p:nvPr/>
        </p:nvSpPr>
        <p:spPr>
          <a:xfrm>
            <a:off x="8997439" y="1282356"/>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SILVER</a:t>
            </a:r>
          </a:p>
        </p:txBody>
      </p:sp>
      <p:sp>
        <p:nvSpPr>
          <p:cNvPr id="9" name="TextBox 8"/>
          <p:cNvSpPr txBox="1"/>
          <p:nvPr/>
        </p:nvSpPr>
        <p:spPr>
          <a:xfrm>
            <a:off x="10695610" y="1288883"/>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BRONZE</a:t>
            </a:r>
          </a:p>
        </p:txBody>
      </p:sp>
    </p:spTree>
    <p:extLst>
      <p:ext uri="{BB962C8B-B14F-4D97-AF65-F5344CB8AC3E}">
        <p14:creationId xmlns:p14="http://schemas.microsoft.com/office/powerpoint/2010/main" val="35950654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20484" y="1183710"/>
            <a:ext cx="10652167" cy="707886"/>
          </a:xfrm>
          <a:prstGeom prst="rect">
            <a:avLst/>
          </a:prstGeom>
        </p:spPr>
        <p:txBody>
          <a:bodyPr wrap="square">
            <a:spAutoFit/>
          </a:bodyPr>
          <a:lstStyle/>
          <a:p>
            <a:r>
              <a:rPr lang="en-GB" sz="2000" dirty="0">
                <a:latin typeface="Arial" panose="020B0604020202020204" pitchFamily="34" charset="0"/>
                <a:cs typeface="Arial" panose="020B0604020202020204" pitchFamily="34" charset="0"/>
              </a:rPr>
              <a:t>Build your Confidence -  Writing in your own words and your own style is central to your learning and development and this takes practice (</a:t>
            </a:r>
            <a:r>
              <a:rPr lang="en-GB" sz="2000" b="1" dirty="0">
                <a:solidFill>
                  <a:srgbClr val="0000FF"/>
                </a:solidFill>
                <a:latin typeface="Arial" panose="020B0604020202020204" pitchFamily="34" charset="0"/>
                <a:cs typeface="Arial" panose="020B0604020202020204" pitchFamily="34" charset="0"/>
              </a:rPr>
              <a:t>Fifth Skill</a:t>
            </a:r>
            <a:r>
              <a:rPr lang="en-GB" sz="2000" dirty="0">
                <a:latin typeface="Arial" panose="020B0604020202020204" pitchFamily="34" charset="0"/>
                <a:cs typeface="Arial" panose="020B0604020202020204" pitchFamily="34" charset="0"/>
              </a:rPr>
              <a:t>)</a:t>
            </a:r>
          </a:p>
        </p:txBody>
      </p:sp>
      <p:sp>
        <p:nvSpPr>
          <p:cNvPr id="3" name="Rectangle 2"/>
          <p:cNvSpPr/>
          <p:nvPr/>
        </p:nvSpPr>
        <p:spPr>
          <a:xfrm>
            <a:off x="2022231" y="226985"/>
            <a:ext cx="7891204" cy="584775"/>
          </a:xfrm>
          <a:prstGeom prst="rect">
            <a:avLst/>
          </a:prstGeom>
        </p:spPr>
        <p:txBody>
          <a:bodyPr wrap="square">
            <a:spAutoFit/>
          </a:bodyPr>
          <a:lstStyle/>
          <a:p>
            <a:pPr algn="ctr"/>
            <a:r>
              <a:rPr lang="en-GB" sz="3200" dirty="0">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FIFTH SKILL: EXERCISE 1 </a:t>
            </a:r>
          </a:p>
        </p:txBody>
      </p:sp>
      <p:sp>
        <p:nvSpPr>
          <p:cNvPr id="4" name="TextBox 3"/>
          <p:cNvSpPr txBox="1"/>
          <p:nvPr/>
        </p:nvSpPr>
        <p:spPr>
          <a:xfrm>
            <a:off x="704095" y="2436751"/>
            <a:ext cx="10527476" cy="286232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Paraphrase </a:t>
            </a:r>
            <a:r>
              <a:rPr lang="en-GB" sz="2000" b="1" dirty="0">
                <a:latin typeface="Arial" panose="020B0604020202020204" pitchFamily="34" charset="0"/>
                <a:cs typeface="Arial" panose="020B0604020202020204" pitchFamily="34" charset="0"/>
              </a:rPr>
              <a:t>any 2 of the 6 components</a:t>
            </a:r>
            <a:r>
              <a:rPr lang="en-GB" sz="2000" dirty="0">
                <a:latin typeface="Arial" panose="020B0604020202020204" pitchFamily="34" charset="0"/>
                <a:cs typeface="Arial" panose="020B0604020202020204" pitchFamily="34" charset="0"/>
              </a:rPr>
              <a:t> listed in the following transcript:</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rId2"/>
              </a:rPr>
              <a:t>Six Components of a Great Corporate Culture</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You must write in your own words, </a:t>
            </a:r>
            <a:r>
              <a:rPr lang="en-GB" sz="2000" dirty="0">
                <a:latin typeface="Arial" panose="020B0604020202020204" pitchFamily="34" charset="0"/>
                <a:cs typeface="Arial" panose="020B0604020202020204" pitchFamily="34" charset="0"/>
              </a:rPr>
              <a:t>so you are encouraged to change the words in the passage to your choice of alternative words while keeping the overall meaning of the passage intact.</a:t>
            </a:r>
          </a:p>
          <a:p>
            <a:br>
              <a:rPr lang="en-GB" sz="2000" dirty="0">
                <a:latin typeface="Arial" panose="020B0604020202020204" pitchFamily="34" charset="0"/>
                <a:cs typeface="Arial" panose="020B0604020202020204" pitchFamily="34" charset="0"/>
              </a:rPr>
            </a:br>
            <a:endParaRPr lang="en-GB" sz="2000"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10577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79140" y="263675"/>
            <a:ext cx="5813243" cy="751085"/>
          </a:xfrm>
          <a:prstGeom prst="rect">
            <a:avLst/>
          </a:prstGeom>
        </p:spPr>
        <p:txBody>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err="1">
                <a:solidFill>
                  <a:srgbClr val="D60093"/>
                </a:solidFill>
                <a:effectLst>
                  <a:outerShdw blurRad="38100" dist="38100" dir="2700000" algn="tl">
                    <a:srgbClr val="000000">
                      <a:alpha val="43137"/>
                    </a:srgbClr>
                  </a:outerShdw>
                </a:effectLst>
              </a:rPr>
              <a:t>FIFth</a:t>
            </a:r>
            <a:r>
              <a:rPr lang="en-GB" dirty="0">
                <a:solidFill>
                  <a:srgbClr val="D60093"/>
                </a:solidFill>
                <a:effectLst>
                  <a:outerShdw blurRad="38100" dist="38100" dir="2700000" algn="tl">
                    <a:srgbClr val="000000">
                      <a:alpha val="43137"/>
                    </a:srgbClr>
                  </a:outerShdw>
                </a:effectLst>
              </a:rPr>
              <a:t> Skill </a:t>
            </a:r>
          </a:p>
        </p:txBody>
      </p:sp>
      <p:sp>
        <p:nvSpPr>
          <p:cNvPr id="3" name="TextBox 2"/>
          <p:cNvSpPr txBox="1"/>
          <p:nvPr/>
        </p:nvSpPr>
        <p:spPr>
          <a:xfrm>
            <a:off x="379140" y="917912"/>
            <a:ext cx="11579312" cy="4708981"/>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How well did you achieve the task?</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Select your star</a:t>
            </a:r>
          </a:p>
          <a:p>
            <a:endParaRPr lang="en-GB" sz="2000" b="1" dirty="0">
              <a:latin typeface="Arial" panose="020B0604020202020204" pitchFamily="34" charset="0"/>
              <a:cs typeface="Arial" panose="020B0604020202020204" pitchFamily="34" charset="0"/>
            </a:endParaRP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Show your work and your impression of how well you achieved the exercise to your module tutor.</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Did you choose words well with good sentence structure and good grammar?</a:t>
            </a:r>
          </a:p>
          <a:p>
            <a:r>
              <a:rPr lang="en-GB" sz="2000" b="1" dirty="0">
                <a:latin typeface="Arial" panose="020B0604020202020204" pitchFamily="34" charset="0"/>
                <a:cs typeface="Arial" panose="020B0604020202020204" pitchFamily="34" charset="0"/>
              </a:rPr>
              <a:t>	Did you remember to break up the passage to show linkage between paragraphs?</a:t>
            </a:r>
          </a:p>
          <a:p>
            <a:r>
              <a:rPr lang="en-GB" sz="2000" b="1" dirty="0">
                <a:latin typeface="Arial" panose="020B0604020202020204" pitchFamily="34" charset="0"/>
                <a:cs typeface="Arial" panose="020B0604020202020204" pitchFamily="34" charset="0"/>
              </a:rPr>
              <a:t>	Can you see your own style?</a:t>
            </a:r>
          </a:p>
          <a:p>
            <a:r>
              <a:rPr lang="en-GB" sz="2000" b="1" dirty="0">
                <a:latin typeface="Arial" panose="020B0604020202020204" pitchFamily="34" charset="0"/>
                <a:cs typeface="Arial" panose="020B0604020202020204" pitchFamily="34" charset="0"/>
              </a:rPr>
              <a:t>	Did you write a clear conclusion?</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Your tutor will give feedback.</a:t>
            </a:r>
          </a:p>
          <a:p>
            <a:r>
              <a:rPr lang="en-GB" sz="2000" b="1" dirty="0">
                <a:latin typeface="Arial" panose="020B0604020202020204" pitchFamily="34" charset="0"/>
                <a:cs typeface="Arial" panose="020B0604020202020204" pitchFamily="34" charset="0"/>
              </a:rPr>
              <a:t>	Do you need to improve or practice this skill?</a:t>
            </a:r>
          </a:p>
        </p:txBody>
      </p:sp>
      <p:sp>
        <p:nvSpPr>
          <p:cNvPr id="4" name="5-Point Star 3"/>
          <p:cNvSpPr/>
          <p:nvPr/>
        </p:nvSpPr>
        <p:spPr>
          <a:xfrm>
            <a:off x="6889864" y="790424"/>
            <a:ext cx="1371600" cy="1230086"/>
          </a:xfrm>
          <a:prstGeom prst="star5">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CC00"/>
              </a:solidFill>
            </a:endParaRPr>
          </a:p>
        </p:txBody>
      </p:sp>
      <p:sp>
        <p:nvSpPr>
          <p:cNvPr id="5" name="5-Point Star 4"/>
          <p:cNvSpPr/>
          <p:nvPr/>
        </p:nvSpPr>
        <p:spPr>
          <a:xfrm>
            <a:off x="8621089" y="745672"/>
            <a:ext cx="1371600" cy="1230086"/>
          </a:xfrm>
          <a:prstGeom prst="star5">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5-Point Star 5"/>
          <p:cNvSpPr/>
          <p:nvPr/>
        </p:nvSpPr>
        <p:spPr>
          <a:xfrm>
            <a:off x="10352314" y="790424"/>
            <a:ext cx="1371600" cy="1230086"/>
          </a:xfrm>
          <a:prstGeom prst="star5">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7266214" y="1296769"/>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GOLD</a:t>
            </a:r>
          </a:p>
        </p:txBody>
      </p:sp>
      <p:sp>
        <p:nvSpPr>
          <p:cNvPr id="8" name="TextBox 7"/>
          <p:cNvSpPr txBox="1"/>
          <p:nvPr/>
        </p:nvSpPr>
        <p:spPr>
          <a:xfrm>
            <a:off x="8997439" y="1282356"/>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SILVER</a:t>
            </a:r>
          </a:p>
        </p:txBody>
      </p:sp>
      <p:sp>
        <p:nvSpPr>
          <p:cNvPr id="9" name="TextBox 8"/>
          <p:cNvSpPr txBox="1"/>
          <p:nvPr/>
        </p:nvSpPr>
        <p:spPr>
          <a:xfrm>
            <a:off x="10695610" y="1288883"/>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BRONZE</a:t>
            </a:r>
          </a:p>
        </p:txBody>
      </p:sp>
    </p:spTree>
    <p:extLst>
      <p:ext uri="{BB962C8B-B14F-4D97-AF65-F5344CB8AC3E}">
        <p14:creationId xmlns:p14="http://schemas.microsoft.com/office/powerpoint/2010/main" val="3000314628"/>
      </p:ext>
    </p:extLst>
  </p:cSld>
  <p:clrMapOvr>
    <a:masterClrMapping/>
  </p:clrMapOvr>
</p:sld>
</file>

<file path=ppt/theme/theme1.xml><?xml version="1.0" encoding="utf-8"?>
<a:theme xmlns:a="http://schemas.openxmlformats.org/drawingml/2006/main" name="Defaul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Default Theme" id="{4EDD5D2F-0DA9-45A0-9D74-260097302066}" vid="{328693C3-4DA8-45CE-A288-7D0FF9D8548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elf_Registration_Enabled xmlns="29175ae9-5035-4541-baef-9062a3a44232" xsi:nil="true"/>
    <Teachers xmlns="29175ae9-5035-4541-baef-9062a3a44232">
      <UserInfo>
        <DisplayName/>
        <AccountId xsi:nil="true"/>
        <AccountType/>
      </UserInfo>
    </Teachers>
    <Student_Groups xmlns="29175ae9-5035-4541-baef-9062a3a44232">
      <UserInfo>
        <DisplayName/>
        <AccountId xsi:nil="true"/>
        <AccountType/>
      </UserInfo>
    </Student_Groups>
    <Is_Collaboration_Space_Locked xmlns="29175ae9-5035-4541-baef-9062a3a44232" xsi:nil="true"/>
    <Has_Teacher_Only_SectionGroup xmlns="29175ae9-5035-4541-baef-9062a3a44232" xsi:nil="true"/>
    <CultureName xmlns="29175ae9-5035-4541-baef-9062a3a44232" xsi:nil="true"/>
    <Invited_Students xmlns="29175ae9-5035-4541-baef-9062a3a44232" xsi:nil="true"/>
    <DefaultSectionNames xmlns="29175ae9-5035-4541-baef-9062a3a44232" xsi:nil="true"/>
    <Templates xmlns="29175ae9-5035-4541-baef-9062a3a44232" xsi:nil="true"/>
    <TeamsChannelId xmlns="29175ae9-5035-4541-baef-9062a3a44232" xsi:nil="true"/>
    <Owner xmlns="29175ae9-5035-4541-baef-9062a3a44232">
      <UserInfo>
        <DisplayName/>
        <AccountId xsi:nil="true"/>
        <AccountType/>
      </UserInfo>
    </Owner>
    <Invited_Teachers xmlns="29175ae9-5035-4541-baef-9062a3a44232" xsi:nil="true"/>
    <IsNotebookLocked xmlns="29175ae9-5035-4541-baef-9062a3a44232" xsi:nil="true"/>
    <NotebookType xmlns="29175ae9-5035-4541-baef-9062a3a44232" xsi:nil="true"/>
    <FolderType xmlns="29175ae9-5035-4541-baef-9062a3a44232" xsi:nil="true"/>
    <Students xmlns="29175ae9-5035-4541-baef-9062a3a44232">
      <UserInfo>
        <DisplayName/>
        <AccountId xsi:nil="true"/>
        <AccountType/>
      </UserInfo>
    </Students>
    <AppVersion xmlns="29175ae9-5035-4541-baef-9062a3a44232"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710BD3F0AEEF84FA606FD601678EC93" ma:contentTypeVersion="30" ma:contentTypeDescription="Create a new document." ma:contentTypeScope="" ma:versionID="e0541e7154bb3f712d97a0810d791772">
  <xsd:schema xmlns:xsd="http://www.w3.org/2001/XMLSchema" xmlns:xs="http://www.w3.org/2001/XMLSchema" xmlns:p="http://schemas.microsoft.com/office/2006/metadata/properties" xmlns:ns3="af73078d-a5bc-48dc-b246-bc0132131284" xmlns:ns4="29175ae9-5035-4541-baef-9062a3a44232" targetNamespace="http://schemas.microsoft.com/office/2006/metadata/properties" ma:root="true" ma:fieldsID="42544b206df2f82f3b9f8e2908e3acb1" ns3:_="" ns4:_="">
    <xsd:import namespace="af73078d-a5bc-48dc-b246-bc0132131284"/>
    <xsd:import namespace="29175ae9-5035-4541-baef-9062a3a44232"/>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DateTaken" minOccurs="0"/>
                <xsd:element ref="ns4:MediaServiceLocation" minOccurs="0"/>
                <xsd:element ref="ns4:MediaServiceOCR" minOccurs="0"/>
                <xsd:element ref="ns4:MediaServiceEventHashCode" minOccurs="0"/>
                <xsd:element ref="ns4:MediaServiceGenerationTime" minOccurs="0"/>
                <xsd:element ref="ns4:NotebookType" minOccurs="0"/>
                <xsd:element ref="ns4:FolderType" minOccurs="0"/>
                <xsd:element ref="ns4:CultureName" minOccurs="0"/>
                <xsd:element ref="ns4:AppVersion" minOccurs="0"/>
                <xsd:element ref="ns4:TeamsChannelId" minOccurs="0"/>
                <xsd:element ref="ns4:Owner" minOccurs="0"/>
                <xsd:element ref="ns4:DefaultSectionNames" minOccurs="0"/>
                <xsd:element ref="ns4:Templates"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Is_Collaboration_Space_Locked" minOccurs="0"/>
                <xsd:element ref="ns4:IsNotebookLocked"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73078d-a5bc-48dc-b246-bc013213128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9175ae9-5035-4541-baef-9062a3a44232"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DateTaken" ma:index="14" nillable="true" ma:displayName="MediaServiceDateTaken" ma:description="" ma:hidden="true" ma:internalName="MediaServiceDateTaken" ma:readOnly="true">
      <xsd:simpleType>
        <xsd:restriction base="dms:Text"/>
      </xsd:simpleType>
    </xsd:element>
    <xsd:element name="MediaServiceLocation" ma:index="15" nillable="true" ma:displayName="MediaServiceLocation" ma:description="" ma:internalName="MediaServiceLocation"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NotebookType" ma:index="19" nillable="true" ma:displayName="Notebook Type" ma:internalName="NotebookType">
      <xsd:simpleType>
        <xsd:restriction base="dms:Text"/>
      </xsd:simpleType>
    </xsd:element>
    <xsd:element name="FolderType" ma:index="20" nillable="true" ma:displayName="Folder Type" ma:internalName="FolderType">
      <xsd:simpleType>
        <xsd:restriction base="dms:Text"/>
      </xsd:simpleType>
    </xsd:element>
    <xsd:element name="CultureName" ma:index="21" nillable="true" ma:displayName="Culture Name" ma:internalName="CultureName">
      <xsd:simpleType>
        <xsd:restriction base="dms:Text"/>
      </xsd:simpleType>
    </xsd:element>
    <xsd:element name="AppVersion" ma:index="22" nillable="true" ma:displayName="App Version" ma:internalName="AppVersion">
      <xsd:simpleType>
        <xsd:restriction base="dms:Text"/>
      </xsd:simpleType>
    </xsd:element>
    <xsd:element name="TeamsChannelId" ma:index="23" nillable="true" ma:displayName="Teams Channel Id" ma:internalName="TeamsChannelId">
      <xsd:simpleType>
        <xsd:restriction base="dms:Text"/>
      </xsd:simpleType>
    </xsd:element>
    <xsd:element name="Owner" ma:index="24"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25" nillable="true" ma:displayName="Default Section Names" ma:internalName="DefaultSectionNames">
      <xsd:simpleType>
        <xsd:restriction base="dms:Note">
          <xsd:maxLength value="255"/>
        </xsd:restriction>
      </xsd:simpleType>
    </xsd:element>
    <xsd:element name="Templates" ma:index="26" nillable="true" ma:displayName="Templates" ma:internalName="Templates">
      <xsd:simpleType>
        <xsd:restriction base="dms:Note">
          <xsd:maxLength value="255"/>
        </xsd:restriction>
      </xsd:simpleType>
    </xsd:element>
    <xsd:element name="Teachers" ma:index="2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2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2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30" nillable="true" ma:displayName="Invited Teachers" ma:internalName="Invited_Teachers">
      <xsd:simpleType>
        <xsd:restriction base="dms:Note">
          <xsd:maxLength value="255"/>
        </xsd:restriction>
      </xsd:simpleType>
    </xsd:element>
    <xsd:element name="Invited_Students" ma:index="31" nillable="true" ma:displayName="Invited Students" ma:internalName="Invited_Students">
      <xsd:simpleType>
        <xsd:restriction base="dms:Note">
          <xsd:maxLength value="255"/>
        </xsd:restriction>
      </xsd:simpleType>
    </xsd:element>
    <xsd:element name="Self_Registration_Enabled" ma:index="32" nillable="true" ma:displayName="Self Registration Enabled" ma:internalName="Self_Registration_Enabled">
      <xsd:simpleType>
        <xsd:restriction base="dms:Boolean"/>
      </xsd:simpleType>
    </xsd:element>
    <xsd:element name="Has_Teacher_Only_SectionGroup" ma:index="33" nillable="true" ma:displayName="Has Teacher Only SectionGroup" ma:internalName="Has_Teacher_Only_SectionGroup">
      <xsd:simpleType>
        <xsd:restriction base="dms:Boolean"/>
      </xsd:simpleType>
    </xsd:element>
    <xsd:element name="Is_Collaboration_Space_Locked" ma:index="34" nillable="true" ma:displayName="Is Collaboration Space Locked" ma:internalName="Is_Collaboration_Space_Locked">
      <xsd:simpleType>
        <xsd:restriction base="dms:Boolean"/>
      </xsd:simpleType>
    </xsd:element>
    <xsd:element name="IsNotebookLocked" ma:index="35" nillable="true" ma:displayName="Is Notebook Locked" ma:internalName="IsNotebookLocked">
      <xsd:simpleType>
        <xsd:restriction base="dms:Boolean"/>
      </xsd:simpleType>
    </xsd:element>
    <xsd:element name="MediaServiceAutoKeyPoints" ma:index="36" nillable="true" ma:displayName="MediaServiceAutoKeyPoints" ma:hidden="true" ma:internalName="MediaServiceAutoKeyPoints" ma:readOnly="true">
      <xsd:simpleType>
        <xsd:restriction base="dms:Note"/>
      </xsd:simpleType>
    </xsd:element>
    <xsd:element name="MediaServiceKeyPoints" ma:index="3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D693B34-06A4-4AB9-B97B-B89EE30E67BC}">
  <ds:schemaRefs>
    <ds:schemaRef ds:uri="29175ae9-5035-4541-baef-9062a3a44232"/>
    <ds:schemaRef ds:uri="http://schemas.microsoft.com/office/2006/documentManagement/types"/>
    <ds:schemaRef ds:uri="http://purl.org/dc/terms/"/>
    <ds:schemaRef ds:uri="http://schemas.microsoft.com/office/2006/metadata/properties"/>
    <ds:schemaRef ds:uri="http://purl.org/dc/dcmitype/"/>
    <ds:schemaRef ds:uri="http://schemas.openxmlformats.org/package/2006/metadata/core-properties"/>
    <ds:schemaRef ds:uri="http://schemas.microsoft.com/office/infopath/2007/PartnerControls"/>
    <ds:schemaRef ds:uri="af73078d-a5bc-48dc-b246-bc0132131284"/>
    <ds:schemaRef ds:uri="http://www.w3.org/XML/1998/namespace"/>
    <ds:schemaRef ds:uri="http://purl.org/dc/elements/1.1/"/>
  </ds:schemaRefs>
</ds:datastoreItem>
</file>

<file path=customXml/itemProps2.xml><?xml version="1.0" encoding="utf-8"?>
<ds:datastoreItem xmlns:ds="http://schemas.openxmlformats.org/officeDocument/2006/customXml" ds:itemID="{2F2199DA-DDD4-48D0-9F2E-12AC46217D38}">
  <ds:schemaRefs>
    <ds:schemaRef ds:uri="http://schemas.microsoft.com/sharepoint/v3/contenttype/forms"/>
  </ds:schemaRefs>
</ds:datastoreItem>
</file>

<file path=customXml/itemProps3.xml><?xml version="1.0" encoding="utf-8"?>
<ds:datastoreItem xmlns:ds="http://schemas.openxmlformats.org/officeDocument/2006/customXml" ds:itemID="{5486F6BB-605F-40B3-896B-DD7A49CF253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73078d-a5bc-48dc-b246-bc0132131284"/>
    <ds:schemaRef ds:uri="29175ae9-5035-4541-baef-9062a3a4423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13</TotalTime>
  <Words>731</Words>
  <Application>Microsoft Office PowerPoint</Application>
  <PresentationFormat>Widescreen</PresentationFormat>
  <Paragraphs>74</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Arial Rounded MT Bold</vt:lpstr>
      <vt:lpstr>Myriad Pro</vt:lpstr>
      <vt:lpstr>Default Theme</vt:lpstr>
      <vt:lpstr>Academic Skills</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Skill 4-5</dc:title>
  <dc:creator>Julia Ault</dc:creator>
  <cp:lastModifiedBy>Julia Ault</cp:lastModifiedBy>
  <cp:revision>3</cp:revision>
  <dcterms:created xsi:type="dcterms:W3CDTF">2020-01-28T17:20:07Z</dcterms:created>
  <dcterms:modified xsi:type="dcterms:W3CDTF">2021-02-09T17:24:00Z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0x010100E710BD3F0AEEF84FA606FD601678EC93</vt:lpwstr>
  </property>
</Properties>
</file>