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60" r:id="rId1"/>
  </p:sldMasterIdLst>
  <p:notesMasterIdLst>
    <p:notesMasterId r:id="rId17"/>
  </p:notesMasterIdLst>
  <p:sldIdLst>
    <p:sldId id="256" r:id="rId2"/>
    <p:sldId id="257" r:id="rId3"/>
    <p:sldId id="258" r:id="rId4"/>
    <p:sldId id="266" r:id="rId5"/>
    <p:sldId id="267" r:id="rId6"/>
    <p:sldId id="268" r:id="rId7"/>
    <p:sldId id="259" r:id="rId8"/>
    <p:sldId id="260" r:id="rId9"/>
    <p:sldId id="261" r:id="rId10"/>
    <p:sldId id="270" r:id="rId11"/>
    <p:sldId id="262" r:id="rId12"/>
    <p:sldId id="269" r:id="rId13"/>
    <p:sldId id="263" r:id="rId14"/>
    <p:sldId id="264" r:id="rId15"/>
    <p:sldId id="265" r:id="rId16"/>
  </p:sldIdLst>
  <p:sldSz cx="14630400" cy="8229600"/>
  <p:notesSz cx="8229600" cy="14630400"/>
  <p:embeddedFontLst>
    <p:embeddedFont>
      <p:font typeface="Century Gothic" panose="020B0502020202020204" pitchFamily="34" charset="0"/>
      <p:regular r:id="rId18"/>
      <p:bold r:id="rId19"/>
      <p:italic r:id="rId20"/>
      <p:boldItalic r:id="rId21"/>
    </p:embeddedFont>
    <p:embeddedFont>
      <p:font typeface="Roboto Condensed" panose="02000000000000000000" pitchFamily="2" charset="0"/>
      <p:regular r:id="rId22"/>
      <p:bold r:id="rId23"/>
      <p:italic r:id="rId24"/>
      <p:boldItalic r:id="rId25"/>
    </p:embeddedFont>
    <p:embeddedFont>
      <p:font typeface="Wingdings 3" panose="05040102010807070707" pitchFamily="18" charset="2"/>
      <p:regular r:id="rId26"/>
    </p:embeddedFont>
  </p:embeddedFontLst>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545"/>
    <p:restoredTop sz="94610"/>
  </p:normalViewPr>
  <p:slideViewPr>
    <p:cSldViewPr snapToGrid="0" snapToObjects="1">
      <p:cViewPr varScale="1">
        <p:scale>
          <a:sx n="79" d="100"/>
          <a:sy n="79" d="100"/>
        </p:scale>
        <p:origin x="126" y="48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1.fntdata"/><Relationship Id="rId26" Type="http://schemas.openxmlformats.org/officeDocument/2006/relationships/font" Target="fonts/font9.fntdata"/><Relationship Id="rId3" Type="http://schemas.openxmlformats.org/officeDocument/2006/relationships/slide" Target="slides/slide2.xml"/><Relationship Id="rId21" Type="http://schemas.openxmlformats.org/officeDocument/2006/relationships/font" Target="fonts/font4.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5" Type="http://schemas.openxmlformats.org/officeDocument/2006/relationships/font" Target="fonts/font8.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3.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7.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6.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2.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5.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22953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85946" y="1737361"/>
            <a:ext cx="10590790" cy="3995497"/>
          </a:xfrm>
        </p:spPr>
        <p:txBody>
          <a:bodyPr anchor="b"/>
          <a:lstStyle>
            <a:lvl1pPr>
              <a:defRPr sz="8640"/>
            </a:lvl1pPr>
          </a:lstStyle>
          <a:p>
            <a:r>
              <a:rPr lang="en-GB"/>
              <a:t>Click to edit Master title style</a:t>
            </a:r>
            <a:endParaRPr lang="en-US" dirty="0"/>
          </a:p>
        </p:txBody>
      </p:sp>
      <p:sp>
        <p:nvSpPr>
          <p:cNvPr id="3" name="Subtitle 2"/>
          <p:cNvSpPr>
            <a:spLocks noGrp="1"/>
          </p:cNvSpPr>
          <p:nvPr>
            <p:ph type="subTitle" idx="1"/>
          </p:nvPr>
        </p:nvSpPr>
        <p:spPr>
          <a:xfrm>
            <a:off x="1385946" y="5732856"/>
            <a:ext cx="10590790" cy="1033704"/>
          </a:xfrm>
        </p:spPr>
        <p:txBody>
          <a:bodyPr anchor="t"/>
          <a:lstStyle>
            <a:lvl1pPr marL="0" indent="0" algn="l">
              <a:buNone/>
              <a:defRPr cap="all">
                <a:solidFill>
                  <a:schemeClr val="bg2">
                    <a:lumMod val="40000"/>
                    <a:lumOff val="60000"/>
                  </a:schemeClr>
                </a:solidFill>
              </a:defRPr>
            </a:lvl1pPr>
            <a:lvl2pPr marL="548640" indent="0" algn="ctr">
              <a:buNone/>
              <a:defRPr>
                <a:solidFill>
                  <a:schemeClr val="tx1">
                    <a:tint val="75000"/>
                  </a:schemeClr>
                </a:solidFill>
              </a:defRPr>
            </a:lvl2pPr>
            <a:lvl3pPr marL="1097280" indent="0" algn="ctr">
              <a:buNone/>
              <a:defRPr>
                <a:solidFill>
                  <a:schemeClr val="tx1">
                    <a:tint val="75000"/>
                  </a:schemeClr>
                </a:solidFill>
              </a:defRPr>
            </a:lvl3pPr>
            <a:lvl4pPr marL="1645920" indent="0" algn="ctr">
              <a:buNone/>
              <a:defRPr>
                <a:solidFill>
                  <a:schemeClr val="tx1">
                    <a:tint val="75000"/>
                  </a:schemeClr>
                </a:solidFill>
              </a:defRPr>
            </a:lvl4pPr>
            <a:lvl5pPr marL="2194560" indent="0" algn="ctr">
              <a:buNone/>
              <a:defRPr>
                <a:solidFill>
                  <a:schemeClr val="tx1">
                    <a:tint val="75000"/>
                  </a:schemeClr>
                </a:solidFill>
              </a:defRPr>
            </a:lvl5pPr>
            <a:lvl6pPr marL="2743200" indent="0" algn="ctr">
              <a:buNone/>
              <a:defRPr>
                <a:solidFill>
                  <a:schemeClr val="tx1">
                    <a:tint val="75000"/>
                  </a:schemeClr>
                </a:solidFill>
              </a:defRPr>
            </a:lvl6pPr>
            <a:lvl7pPr marL="3291840" indent="0" algn="ctr">
              <a:buNone/>
              <a:defRPr>
                <a:solidFill>
                  <a:schemeClr val="tx1">
                    <a:tint val="75000"/>
                  </a:schemeClr>
                </a:solidFill>
              </a:defRPr>
            </a:lvl7pPr>
            <a:lvl8pPr marL="3840480" indent="0" algn="ctr">
              <a:buNone/>
              <a:defRPr>
                <a:solidFill>
                  <a:schemeClr val="tx1">
                    <a:tint val="75000"/>
                  </a:schemeClr>
                </a:solidFill>
              </a:defRPr>
            </a:lvl8pPr>
            <a:lvl9pPr marL="438912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702974284"/>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66862079"/>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385948" y="3434080"/>
            <a:ext cx="10590788" cy="2298776"/>
          </a:xfrm>
        </p:spPr>
        <p:txBody>
          <a:bodyPr anchor="b"/>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385946" y="5732857"/>
            <a:ext cx="10590790" cy="1032480"/>
          </a:xfrm>
        </p:spPr>
        <p:txBody>
          <a:bodyPr anchor="t"/>
          <a:lstStyle>
            <a:lvl1pPr marL="0" indent="0" algn="l">
              <a:buNone/>
              <a:defRPr sz="2400" cap="all">
                <a:solidFill>
                  <a:schemeClr val="bg2">
                    <a:lumMod val="40000"/>
                    <a:lumOff val="60000"/>
                  </a:schemeClr>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44770023"/>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323975" y="2472690"/>
            <a:ext cx="5275607" cy="5034916"/>
          </a:xfrm>
        </p:spPr>
        <p:txBody>
          <a:bodyPr>
            <a:normAutofit/>
          </a:bodyPr>
          <a:lstStyle>
            <a:lvl1pPr>
              <a:defRPr sz="2160"/>
            </a:lvl1pPr>
            <a:lvl2pPr>
              <a:defRPr sz="1920"/>
            </a:lvl2pPr>
            <a:lvl3pPr>
              <a:defRPr sz="1680"/>
            </a:lvl3pPr>
            <a:lvl4pPr>
              <a:defRPr sz="1440"/>
            </a:lvl4pPr>
            <a:lvl5pPr>
              <a:defRPr sz="1440"/>
            </a:lvl5pPr>
            <a:lvl6pPr>
              <a:defRPr sz="1440"/>
            </a:lvl6pPr>
            <a:lvl7pPr>
              <a:defRPr sz="1440"/>
            </a:lvl7pPr>
            <a:lvl8pPr>
              <a:defRPr sz="1440"/>
            </a:lvl8pPr>
            <a:lvl9pPr>
              <a:defRPr sz="14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785392" y="2467311"/>
            <a:ext cx="5275609" cy="5040294"/>
          </a:xfrm>
        </p:spPr>
        <p:txBody>
          <a:bodyPr>
            <a:normAutofit/>
          </a:bodyPr>
          <a:lstStyle>
            <a:lvl1pPr>
              <a:defRPr sz="2160"/>
            </a:lvl1pPr>
            <a:lvl2pPr>
              <a:defRPr sz="1920"/>
            </a:lvl2pPr>
            <a:lvl3pPr>
              <a:defRPr sz="1680"/>
            </a:lvl3pPr>
            <a:lvl4pPr>
              <a:defRPr sz="1440"/>
            </a:lvl4pPr>
            <a:lvl5pPr>
              <a:defRPr sz="1440"/>
            </a:lvl5pPr>
            <a:lvl6pPr>
              <a:defRPr sz="1440"/>
            </a:lvl6pPr>
            <a:lvl7pPr>
              <a:defRPr sz="1440"/>
            </a:lvl7pPr>
            <a:lvl8pPr>
              <a:defRPr sz="1440"/>
            </a:lvl8pPr>
            <a:lvl9pPr>
              <a:defRPr sz="14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2862690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323975" y="2286000"/>
            <a:ext cx="5275606"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4" name="Content Placeholder 3"/>
          <p:cNvSpPr>
            <a:spLocks noGrp="1"/>
          </p:cNvSpPr>
          <p:nvPr>
            <p:ph sz="half" idx="2"/>
          </p:nvPr>
        </p:nvSpPr>
        <p:spPr>
          <a:xfrm>
            <a:off x="1323975" y="3017520"/>
            <a:ext cx="5275607" cy="4490086"/>
          </a:xfrm>
        </p:spPr>
        <p:txBody>
          <a:bodyPr>
            <a:normAutofit/>
          </a:bodyPr>
          <a:lstStyle>
            <a:lvl1pPr>
              <a:defRPr sz="2160"/>
            </a:lvl1pPr>
            <a:lvl2pPr>
              <a:defRPr sz="1920"/>
            </a:lvl2pPr>
            <a:lvl3pPr>
              <a:defRPr sz="1680"/>
            </a:lvl3pPr>
            <a:lvl4pPr>
              <a:defRPr sz="1440"/>
            </a:lvl4pPr>
            <a:lvl5pPr>
              <a:defRPr sz="1440"/>
            </a:lvl5pPr>
            <a:lvl6pPr>
              <a:defRPr sz="1440"/>
            </a:lvl6pPr>
            <a:lvl7pPr>
              <a:defRPr sz="1440"/>
            </a:lvl7pPr>
            <a:lvl8pPr>
              <a:defRPr sz="1440"/>
            </a:lvl8pPr>
            <a:lvl9pPr>
              <a:defRPr sz="14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785395" y="2286000"/>
            <a:ext cx="5275607"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6" name="Content Placeholder 5"/>
          <p:cNvSpPr>
            <a:spLocks noGrp="1"/>
          </p:cNvSpPr>
          <p:nvPr>
            <p:ph sz="quarter" idx="4"/>
          </p:nvPr>
        </p:nvSpPr>
        <p:spPr>
          <a:xfrm>
            <a:off x="6785395" y="3017520"/>
            <a:ext cx="5275607" cy="4490086"/>
          </a:xfrm>
        </p:spPr>
        <p:txBody>
          <a:bodyPr>
            <a:normAutofit/>
          </a:bodyPr>
          <a:lstStyle>
            <a:lvl1pPr>
              <a:defRPr sz="2160"/>
            </a:lvl1pPr>
            <a:lvl2pPr>
              <a:defRPr sz="1920"/>
            </a:lvl2pPr>
            <a:lvl3pPr>
              <a:defRPr sz="1680"/>
            </a:lvl3pPr>
            <a:lvl4pPr>
              <a:defRPr sz="1440"/>
            </a:lvl4pPr>
            <a:lvl5pPr>
              <a:defRPr sz="1440"/>
            </a:lvl5pPr>
            <a:lvl6pPr>
              <a:defRPr sz="1440"/>
            </a:lvl6pPr>
            <a:lvl7pPr>
              <a:defRPr sz="1440"/>
            </a:lvl7pPr>
            <a:lvl8pPr>
              <a:defRPr sz="1440"/>
            </a:lvl8pPr>
            <a:lvl9pPr>
              <a:defRPr sz="144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2/12/2026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86827558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57231859"/>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73383152"/>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5944" y="1737360"/>
            <a:ext cx="4081277" cy="1737360"/>
          </a:xfrm>
        </p:spPr>
        <p:txBody>
          <a:bodyPr anchor="b"/>
          <a:lstStyle>
            <a:lvl1pPr algn="l">
              <a:defRPr sz="2880" b="0"/>
            </a:lvl1pPr>
          </a:lstStyle>
          <a:p>
            <a:r>
              <a:rPr lang="en-GB"/>
              <a:t>Click to edit Master title style</a:t>
            </a:r>
            <a:endParaRPr lang="en-US" dirty="0"/>
          </a:p>
        </p:txBody>
      </p:sp>
      <p:sp>
        <p:nvSpPr>
          <p:cNvPr id="3" name="Content Placeholder 2"/>
          <p:cNvSpPr>
            <a:spLocks noGrp="1"/>
          </p:cNvSpPr>
          <p:nvPr>
            <p:ph idx="1"/>
          </p:nvPr>
        </p:nvSpPr>
        <p:spPr>
          <a:xfrm>
            <a:off x="5741540" y="1737360"/>
            <a:ext cx="6235196" cy="5486400"/>
          </a:xfrm>
        </p:spPr>
        <p:txBody>
          <a:bodyPr anchor="ctr">
            <a:normAutofit/>
          </a:bodyPr>
          <a:lstStyle>
            <a:lvl1pPr>
              <a:defRPr sz="2400"/>
            </a:lvl1pPr>
            <a:lvl2pPr>
              <a:defRPr sz="2160"/>
            </a:lvl2pPr>
            <a:lvl3pPr>
              <a:defRPr sz="1920"/>
            </a:lvl3pPr>
            <a:lvl4pPr>
              <a:defRPr sz="1680"/>
            </a:lvl4pPr>
            <a:lvl5pPr>
              <a:defRPr sz="1680"/>
            </a:lvl5pPr>
            <a:lvl6pPr>
              <a:defRPr sz="1680"/>
            </a:lvl6pPr>
            <a:lvl7pPr>
              <a:defRPr sz="1680"/>
            </a:lvl7pPr>
            <a:lvl8pPr>
              <a:defRPr sz="1680"/>
            </a:lvl8pPr>
            <a:lvl9pPr>
              <a:defRPr sz="168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385944" y="3755137"/>
            <a:ext cx="4081276" cy="3474719"/>
          </a:xfrm>
        </p:spPr>
        <p:txBody>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303033018"/>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4689" y="2225030"/>
            <a:ext cx="6111487" cy="1889770"/>
          </a:xfrm>
        </p:spPr>
        <p:txBody>
          <a:bodyPr anchor="b">
            <a:normAutofit/>
          </a:bodyPr>
          <a:lstStyle>
            <a:lvl1pPr algn="l">
              <a:defRPr sz="432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8339455" y="1371600"/>
            <a:ext cx="3840480" cy="54864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4" name="Text Placeholder 3"/>
          <p:cNvSpPr>
            <a:spLocks noGrp="1"/>
          </p:cNvSpPr>
          <p:nvPr>
            <p:ph type="body" sz="half" idx="2"/>
          </p:nvPr>
        </p:nvSpPr>
        <p:spPr>
          <a:xfrm>
            <a:off x="1385945" y="4389120"/>
            <a:ext cx="6101975" cy="1645920"/>
          </a:xfrm>
        </p:spPr>
        <p:txBody>
          <a:bodyPr>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47736189"/>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85948" y="5760704"/>
            <a:ext cx="10590788" cy="680086"/>
          </a:xfrm>
        </p:spPr>
        <p:txBody>
          <a:bodyPr anchor="b">
            <a:normAutofit/>
          </a:bodyPr>
          <a:lstStyle>
            <a:lvl1pPr algn="l">
              <a:defRPr sz="288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385946" y="822960"/>
            <a:ext cx="10590790" cy="436879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4" name="Text Placeholder 3"/>
          <p:cNvSpPr>
            <a:spLocks noGrp="1"/>
          </p:cNvSpPr>
          <p:nvPr>
            <p:ph type="body" sz="half" idx="2"/>
          </p:nvPr>
        </p:nvSpPr>
        <p:spPr>
          <a:xfrm>
            <a:off x="1385947" y="6440790"/>
            <a:ext cx="10590787" cy="592454"/>
          </a:xfrm>
        </p:spPr>
        <p:txBody>
          <a:bodyPr>
            <a:normAutofit/>
          </a:bodyPr>
          <a:lstStyle>
            <a:lvl1pPr marL="0" indent="0">
              <a:buNone/>
              <a:defRPr sz="144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2/12/2026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04210463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85945" y="1737360"/>
            <a:ext cx="10590791" cy="2377440"/>
          </a:xfrm>
        </p:spPr>
        <p:txBody>
          <a:bodyPr/>
          <a:lstStyle>
            <a:lvl1pPr>
              <a:defRPr sz="5760"/>
            </a:lvl1pPr>
          </a:lstStyle>
          <a:p>
            <a:r>
              <a:rPr lang="en-GB"/>
              <a:t>Click to edit Master title style</a:t>
            </a:r>
            <a:endParaRPr lang="en-US" dirty="0"/>
          </a:p>
        </p:txBody>
      </p:sp>
      <p:sp>
        <p:nvSpPr>
          <p:cNvPr id="8" name="Text Placeholder 3"/>
          <p:cNvSpPr>
            <a:spLocks noGrp="1"/>
          </p:cNvSpPr>
          <p:nvPr>
            <p:ph type="body" sz="half" idx="2"/>
          </p:nvPr>
        </p:nvSpPr>
        <p:spPr>
          <a:xfrm>
            <a:off x="1385945" y="4389120"/>
            <a:ext cx="10590791" cy="2834640"/>
          </a:xfrm>
        </p:spPr>
        <p:txBody>
          <a:bodyPr anchor="ctr">
            <a:normAutofit/>
          </a:bodyPr>
          <a:lstStyle>
            <a:lvl1pPr marL="0" indent="0">
              <a:buNone/>
              <a:defRPr sz="216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711960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89762" y="1737360"/>
            <a:ext cx="9599178" cy="2788049"/>
          </a:xfrm>
        </p:spPr>
        <p:txBody>
          <a:bodyPr/>
          <a:lstStyle>
            <a:lvl1pPr>
              <a:defRPr sz="5760"/>
            </a:lvl1pPr>
          </a:lstStyle>
          <a:p>
            <a:r>
              <a:rPr lang="en-GB"/>
              <a:t>Click to edit Master title style</a:t>
            </a:r>
            <a:endParaRPr lang="en-US" dirty="0"/>
          </a:p>
        </p:txBody>
      </p:sp>
      <p:sp>
        <p:nvSpPr>
          <p:cNvPr id="11" name="Text Placeholder 3"/>
          <p:cNvSpPr>
            <a:spLocks noGrp="1"/>
          </p:cNvSpPr>
          <p:nvPr>
            <p:ph type="body" sz="half" idx="14"/>
          </p:nvPr>
        </p:nvSpPr>
        <p:spPr>
          <a:xfrm>
            <a:off x="2316481" y="4525409"/>
            <a:ext cx="8735579" cy="410609"/>
          </a:xfrm>
        </p:spPr>
        <p:txBody>
          <a:bodyPr vert="horz" lIns="91440" tIns="45720" rIns="91440" bIns="45720" rtlCol="0" anchor="t">
            <a:normAutofit/>
          </a:bodyPr>
          <a:lstStyle>
            <a:lvl1pPr marL="0" indent="0">
              <a:buNone/>
              <a:defRPr lang="en-US" sz="1680" b="0" i="0" kern="1200" cap="small" dirty="0">
                <a:solidFill>
                  <a:schemeClr val="bg2">
                    <a:lumMod val="40000"/>
                    <a:lumOff val="60000"/>
                  </a:schemeClr>
                </a:solidFill>
                <a:latin typeface="+mj-lt"/>
                <a:ea typeface="+mj-ea"/>
                <a:cs typeface="+mj-cs"/>
              </a:defRPr>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marL="0" lvl="0" indent="0">
              <a:buNone/>
            </a:pPr>
            <a:r>
              <a:rPr lang="en-GB"/>
              <a:t>Click to edit Master text styles</a:t>
            </a:r>
          </a:p>
        </p:txBody>
      </p:sp>
      <p:sp>
        <p:nvSpPr>
          <p:cNvPr id="10" name="Text Placeholder 3"/>
          <p:cNvSpPr>
            <a:spLocks noGrp="1"/>
          </p:cNvSpPr>
          <p:nvPr>
            <p:ph type="body" sz="half" idx="2"/>
          </p:nvPr>
        </p:nvSpPr>
        <p:spPr>
          <a:xfrm>
            <a:off x="1385945" y="5220788"/>
            <a:ext cx="10590791" cy="2011680"/>
          </a:xfrm>
        </p:spPr>
        <p:txBody>
          <a:bodyPr anchor="ctr">
            <a:normAutofit/>
          </a:bodyPr>
          <a:lstStyle>
            <a:lvl1pPr marL="0" indent="0">
              <a:buNone/>
              <a:defRPr sz="216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1077954" y="1165504"/>
            <a:ext cx="962294" cy="2345257"/>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4640" dirty="0"/>
              <a:t>“</a:t>
            </a:r>
          </a:p>
        </p:txBody>
      </p:sp>
      <p:sp>
        <p:nvSpPr>
          <p:cNvPr id="15" name="TextBox 14"/>
          <p:cNvSpPr txBox="1"/>
          <p:nvPr/>
        </p:nvSpPr>
        <p:spPr>
          <a:xfrm>
            <a:off x="11196588" y="3136545"/>
            <a:ext cx="962294" cy="2345257"/>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14640" dirty="0"/>
              <a:t>”</a:t>
            </a:r>
          </a:p>
        </p:txBody>
      </p:sp>
    </p:spTree>
    <p:extLst>
      <p:ext uri="{BB962C8B-B14F-4D97-AF65-F5344CB8AC3E}">
        <p14:creationId xmlns:p14="http://schemas.microsoft.com/office/powerpoint/2010/main" val="4280035018"/>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385945" y="3749041"/>
            <a:ext cx="10590792" cy="1983816"/>
          </a:xfrm>
        </p:spPr>
        <p:txBody>
          <a:bodyPr anchor="b"/>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1385945" y="5732857"/>
            <a:ext cx="10590791" cy="1032480"/>
          </a:xfrm>
        </p:spPr>
        <p:txBody>
          <a:bodyPr anchor="t"/>
          <a:lstStyle>
            <a:lvl1pPr marL="0" indent="0" algn="l">
              <a:buNone/>
              <a:defRPr sz="2400" cap="none">
                <a:solidFill>
                  <a:schemeClr val="bg2">
                    <a:lumMod val="40000"/>
                    <a:lumOff val="60000"/>
                  </a:schemeClr>
                </a:solidFill>
              </a:defRPr>
            </a:lvl1pPr>
            <a:lvl2pPr marL="548640" indent="0">
              <a:buNone/>
              <a:defRPr sz="2160">
                <a:solidFill>
                  <a:schemeClr val="tx1">
                    <a:tint val="75000"/>
                  </a:schemeClr>
                </a:solidFill>
              </a:defRPr>
            </a:lvl2pPr>
            <a:lvl3pPr marL="1097280" indent="0">
              <a:buNone/>
              <a:defRPr sz="1920">
                <a:solidFill>
                  <a:schemeClr val="tx1">
                    <a:tint val="75000"/>
                  </a:schemeClr>
                </a:solidFill>
              </a:defRPr>
            </a:lvl3pPr>
            <a:lvl4pPr marL="1645920" indent="0">
              <a:buNone/>
              <a:defRPr sz="1680">
                <a:solidFill>
                  <a:schemeClr val="tx1">
                    <a:tint val="75000"/>
                  </a:schemeClr>
                </a:solidFill>
              </a:defRPr>
            </a:lvl4pPr>
            <a:lvl5pPr marL="2194560" indent="0">
              <a:buNone/>
              <a:defRPr sz="1680">
                <a:solidFill>
                  <a:schemeClr val="tx1">
                    <a:tint val="75000"/>
                  </a:schemeClr>
                </a:solidFill>
              </a:defRPr>
            </a:lvl5pPr>
            <a:lvl6pPr marL="2743200" indent="0">
              <a:buNone/>
              <a:defRPr sz="1680">
                <a:solidFill>
                  <a:schemeClr val="tx1">
                    <a:tint val="75000"/>
                  </a:schemeClr>
                </a:solidFill>
              </a:defRPr>
            </a:lvl6pPr>
            <a:lvl7pPr marL="3291840" indent="0">
              <a:buNone/>
              <a:defRPr sz="1680">
                <a:solidFill>
                  <a:schemeClr val="tx1">
                    <a:tint val="75000"/>
                  </a:schemeClr>
                </a:solidFill>
              </a:defRPr>
            </a:lvl7pPr>
            <a:lvl8pPr marL="3840480" indent="0">
              <a:buNone/>
              <a:defRPr sz="1680">
                <a:solidFill>
                  <a:schemeClr val="tx1">
                    <a:tint val="75000"/>
                  </a:schemeClr>
                </a:solidFill>
              </a:defRPr>
            </a:lvl8pPr>
            <a:lvl9pPr marL="4389120" indent="0">
              <a:buNone/>
              <a:defRPr sz="168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180590143"/>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5040"/>
            </a:lvl1pPr>
          </a:lstStyle>
          <a:p>
            <a:r>
              <a:rPr lang="en-GB"/>
              <a:t>Click to edit Master title style</a:t>
            </a:r>
            <a:endParaRPr lang="en-US" dirty="0"/>
          </a:p>
        </p:txBody>
      </p:sp>
      <p:sp>
        <p:nvSpPr>
          <p:cNvPr id="3" name="Text Placeholder 2"/>
          <p:cNvSpPr>
            <a:spLocks noGrp="1"/>
          </p:cNvSpPr>
          <p:nvPr>
            <p:ph type="body" idx="1"/>
          </p:nvPr>
        </p:nvSpPr>
        <p:spPr>
          <a:xfrm>
            <a:off x="759537" y="2377440"/>
            <a:ext cx="3536239"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16" name="Text Placeholder 3"/>
          <p:cNvSpPr>
            <a:spLocks noGrp="1"/>
          </p:cNvSpPr>
          <p:nvPr>
            <p:ph type="body" sz="half" idx="15"/>
          </p:nvPr>
        </p:nvSpPr>
        <p:spPr>
          <a:xfrm>
            <a:off x="782956" y="3200400"/>
            <a:ext cx="3512820" cy="4307206"/>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5" name="Text Placeholder 4"/>
          <p:cNvSpPr>
            <a:spLocks noGrp="1"/>
          </p:cNvSpPr>
          <p:nvPr>
            <p:ph type="body" sz="quarter" idx="3"/>
          </p:nvPr>
        </p:nvSpPr>
        <p:spPr>
          <a:xfrm>
            <a:off x="4660392" y="2377440"/>
            <a:ext cx="3523489"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19" name="Text Placeholder 3"/>
          <p:cNvSpPr>
            <a:spLocks noGrp="1"/>
          </p:cNvSpPr>
          <p:nvPr>
            <p:ph type="body" sz="half" idx="16"/>
          </p:nvPr>
        </p:nvSpPr>
        <p:spPr>
          <a:xfrm>
            <a:off x="4647727" y="3200400"/>
            <a:ext cx="3536153" cy="4307206"/>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14" name="Text Placeholder 4"/>
          <p:cNvSpPr>
            <a:spLocks noGrp="1"/>
          </p:cNvSpPr>
          <p:nvPr>
            <p:ph type="body" sz="quarter" idx="13"/>
          </p:nvPr>
        </p:nvSpPr>
        <p:spPr>
          <a:xfrm>
            <a:off x="8549640" y="2377440"/>
            <a:ext cx="3518536"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20" name="Text Placeholder 3"/>
          <p:cNvSpPr>
            <a:spLocks noGrp="1"/>
          </p:cNvSpPr>
          <p:nvPr>
            <p:ph type="body" sz="half" idx="17"/>
          </p:nvPr>
        </p:nvSpPr>
        <p:spPr>
          <a:xfrm>
            <a:off x="8549640" y="3200400"/>
            <a:ext cx="3518536" cy="4307206"/>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cxnSp>
        <p:nvCxnSpPr>
          <p:cNvPr id="17" name="Straight Connector 16"/>
          <p:cNvCxnSpPr/>
          <p:nvPr/>
        </p:nvCxnSpPr>
        <p:spPr>
          <a:xfrm>
            <a:off x="4471370" y="2560320"/>
            <a:ext cx="0" cy="475488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8354672" y="2560320"/>
            <a:ext cx="0" cy="4760258"/>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974703"/>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5040"/>
            </a:lvl1pPr>
          </a:lstStyle>
          <a:p>
            <a:r>
              <a:rPr lang="en-GB"/>
              <a:t>Click to edit Master title style</a:t>
            </a:r>
            <a:endParaRPr lang="en-US" dirty="0"/>
          </a:p>
        </p:txBody>
      </p:sp>
      <p:sp>
        <p:nvSpPr>
          <p:cNvPr id="3" name="Text Placeholder 2"/>
          <p:cNvSpPr>
            <a:spLocks noGrp="1"/>
          </p:cNvSpPr>
          <p:nvPr>
            <p:ph type="body" idx="1"/>
          </p:nvPr>
        </p:nvSpPr>
        <p:spPr>
          <a:xfrm>
            <a:off x="782956" y="5101139"/>
            <a:ext cx="3528060"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29" name="Picture Placeholder 2"/>
          <p:cNvSpPr>
            <a:spLocks noGrp="1" noChangeAspect="1"/>
          </p:cNvSpPr>
          <p:nvPr>
            <p:ph type="pic" idx="15"/>
          </p:nvPr>
        </p:nvSpPr>
        <p:spPr>
          <a:xfrm>
            <a:off x="782956" y="2651760"/>
            <a:ext cx="3528060" cy="1828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22" name="Text Placeholder 3"/>
          <p:cNvSpPr>
            <a:spLocks noGrp="1"/>
          </p:cNvSpPr>
          <p:nvPr>
            <p:ph type="body" sz="half" idx="18"/>
          </p:nvPr>
        </p:nvSpPr>
        <p:spPr>
          <a:xfrm>
            <a:off x="782956" y="5792654"/>
            <a:ext cx="3528060" cy="791027"/>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5" name="Text Placeholder 4"/>
          <p:cNvSpPr>
            <a:spLocks noGrp="1"/>
          </p:cNvSpPr>
          <p:nvPr>
            <p:ph type="body" sz="quarter" idx="3"/>
          </p:nvPr>
        </p:nvSpPr>
        <p:spPr>
          <a:xfrm>
            <a:off x="4667251" y="5101139"/>
            <a:ext cx="3516630"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30" name="Picture Placeholder 2"/>
          <p:cNvSpPr>
            <a:spLocks noGrp="1" noChangeAspect="1"/>
          </p:cNvSpPr>
          <p:nvPr>
            <p:ph type="pic" idx="21"/>
          </p:nvPr>
        </p:nvSpPr>
        <p:spPr>
          <a:xfrm>
            <a:off x="4667249" y="2651760"/>
            <a:ext cx="3516630" cy="1828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23" name="Text Placeholder 3"/>
          <p:cNvSpPr>
            <a:spLocks noGrp="1"/>
          </p:cNvSpPr>
          <p:nvPr>
            <p:ph type="body" sz="half" idx="19"/>
          </p:nvPr>
        </p:nvSpPr>
        <p:spPr>
          <a:xfrm>
            <a:off x="4665627" y="5792653"/>
            <a:ext cx="3521287" cy="791027"/>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sp>
        <p:nvSpPr>
          <p:cNvPr id="14" name="Text Placeholder 4"/>
          <p:cNvSpPr>
            <a:spLocks noGrp="1"/>
          </p:cNvSpPr>
          <p:nvPr>
            <p:ph type="body" sz="quarter" idx="13"/>
          </p:nvPr>
        </p:nvSpPr>
        <p:spPr>
          <a:xfrm>
            <a:off x="8549640" y="5101139"/>
            <a:ext cx="3518536" cy="691514"/>
          </a:xfrm>
        </p:spPr>
        <p:txBody>
          <a:bodyPr anchor="b">
            <a:noAutofit/>
          </a:bodyPr>
          <a:lstStyle>
            <a:lvl1pPr marL="0" indent="0">
              <a:buNone/>
              <a:defRPr sz="2880" b="0">
                <a:solidFill>
                  <a:schemeClr val="bg2">
                    <a:lumMod val="40000"/>
                    <a:lumOff val="60000"/>
                  </a:schemeClr>
                </a:solidFill>
              </a:defRPr>
            </a:lvl1pPr>
            <a:lvl2pPr marL="548640" indent="0">
              <a:buNone/>
              <a:defRPr sz="2400" b="1"/>
            </a:lvl2pPr>
            <a:lvl3pPr marL="1097280" indent="0">
              <a:buNone/>
              <a:defRPr sz="2160" b="1"/>
            </a:lvl3pPr>
            <a:lvl4pPr marL="1645920" indent="0">
              <a:buNone/>
              <a:defRPr sz="1920" b="1"/>
            </a:lvl4pPr>
            <a:lvl5pPr marL="2194560" indent="0">
              <a:buNone/>
              <a:defRPr sz="1920" b="1"/>
            </a:lvl5pPr>
            <a:lvl6pPr marL="2743200" indent="0">
              <a:buNone/>
              <a:defRPr sz="1920" b="1"/>
            </a:lvl6pPr>
            <a:lvl7pPr marL="3291840" indent="0">
              <a:buNone/>
              <a:defRPr sz="1920" b="1"/>
            </a:lvl7pPr>
            <a:lvl8pPr marL="3840480" indent="0">
              <a:buNone/>
              <a:defRPr sz="1920" b="1"/>
            </a:lvl8pPr>
            <a:lvl9pPr marL="4389120" indent="0">
              <a:buNone/>
              <a:defRPr sz="1920" b="1"/>
            </a:lvl9pPr>
          </a:lstStyle>
          <a:p>
            <a:pPr lvl="0"/>
            <a:r>
              <a:rPr lang="en-GB"/>
              <a:t>Click to edit Master text styles</a:t>
            </a:r>
          </a:p>
        </p:txBody>
      </p:sp>
      <p:sp>
        <p:nvSpPr>
          <p:cNvPr id="31" name="Picture Placeholder 2"/>
          <p:cNvSpPr>
            <a:spLocks noGrp="1" noChangeAspect="1"/>
          </p:cNvSpPr>
          <p:nvPr>
            <p:ph type="pic" idx="22"/>
          </p:nvPr>
        </p:nvSpPr>
        <p:spPr>
          <a:xfrm>
            <a:off x="8549639" y="2651760"/>
            <a:ext cx="3518536" cy="18288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920"/>
            </a:lvl1pPr>
            <a:lvl2pPr marL="548640" indent="0">
              <a:buNone/>
              <a:defRPr sz="1920"/>
            </a:lvl2pPr>
            <a:lvl3pPr marL="1097280" indent="0">
              <a:buNone/>
              <a:defRPr sz="1920"/>
            </a:lvl3pPr>
            <a:lvl4pPr marL="1645920" indent="0">
              <a:buNone/>
              <a:defRPr sz="1920"/>
            </a:lvl4pPr>
            <a:lvl5pPr marL="2194560" indent="0">
              <a:buNone/>
              <a:defRPr sz="1920"/>
            </a:lvl5pPr>
            <a:lvl6pPr marL="2743200" indent="0">
              <a:buNone/>
              <a:defRPr sz="1920"/>
            </a:lvl6pPr>
            <a:lvl7pPr marL="3291840" indent="0">
              <a:buNone/>
              <a:defRPr sz="1920"/>
            </a:lvl7pPr>
            <a:lvl8pPr marL="3840480" indent="0">
              <a:buNone/>
              <a:defRPr sz="1920"/>
            </a:lvl8pPr>
            <a:lvl9pPr marL="4389120" indent="0">
              <a:buNone/>
              <a:defRPr sz="1920"/>
            </a:lvl9pPr>
          </a:lstStyle>
          <a:p>
            <a:r>
              <a:rPr lang="en-GB"/>
              <a:t>Click icon to add picture</a:t>
            </a:r>
            <a:endParaRPr lang="en-US" dirty="0"/>
          </a:p>
        </p:txBody>
      </p:sp>
      <p:sp>
        <p:nvSpPr>
          <p:cNvPr id="24" name="Text Placeholder 3"/>
          <p:cNvSpPr>
            <a:spLocks noGrp="1"/>
          </p:cNvSpPr>
          <p:nvPr>
            <p:ph type="body" sz="half" idx="20"/>
          </p:nvPr>
        </p:nvSpPr>
        <p:spPr>
          <a:xfrm>
            <a:off x="8549491" y="5792650"/>
            <a:ext cx="3523196" cy="791027"/>
          </a:xfrm>
        </p:spPr>
        <p:txBody>
          <a:bodyPr anchor="t">
            <a:normAutofit/>
          </a:bodyPr>
          <a:lstStyle>
            <a:lvl1pPr marL="0" indent="0">
              <a:buNone/>
              <a:defRPr sz="1680"/>
            </a:lvl1pPr>
            <a:lvl2pPr marL="548640" indent="0">
              <a:buNone/>
              <a:defRPr sz="1440"/>
            </a:lvl2pPr>
            <a:lvl3pPr marL="1097280" indent="0">
              <a:buNone/>
              <a:defRPr sz="1200"/>
            </a:lvl3pPr>
            <a:lvl4pPr marL="1645920" indent="0">
              <a:buNone/>
              <a:defRPr sz="1080"/>
            </a:lvl4pPr>
            <a:lvl5pPr marL="2194560" indent="0">
              <a:buNone/>
              <a:defRPr sz="1080"/>
            </a:lvl5pPr>
            <a:lvl6pPr marL="2743200" indent="0">
              <a:buNone/>
              <a:defRPr sz="1080"/>
            </a:lvl6pPr>
            <a:lvl7pPr marL="3291840" indent="0">
              <a:buNone/>
              <a:defRPr sz="1080"/>
            </a:lvl7pPr>
            <a:lvl8pPr marL="3840480" indent="0">
              <a:buNone/>
              <a:defRPr sz="1080"/>
            </a:lvl8pPr>
            <a:lvl9pPr marL="4389120" indent="0">
              <a:buNone/>
              <a:defRPr sz="1080"/>
            </a:lvl9pPr>
          </a:lstStyle>
          <a:p>
            <a:pPr lvl="0"/>
            <a:r>
              <a:rPr lang="en-GB"/>
              <a:t>Click to edit Master text styles</a:t>
            </a:r>
          </a:p>
        </p:txBody>
      </p:sp>
      <p:cxnSp>
        <p:nvCxnSpPr>
          <p:cNvPr id="19" name="Straight Connector 18"/>
          <p:cNvCxnSpPr/>
          <p:nvPr/>
        </p:nvCxnSpPr>
        <p:spPr>
          <a:xfrm>
            <a:off x="4471370" y="2560320"/>
            <a:ext cx="0" cy="475488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8354672" y="2560320"/>
            <a:ext cx="0" cy="4760258"/>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422101910"/>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675878734"/>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965055" y="516256"/>
            <a:ext cx="2103121" cy="6991350"/>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782956" y="1064897"/>
            <a:ext cx="8907779" cy="644270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2/12/2026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131459632"/>
      </p:ext>
    </p:extLst>
  </p:cSld>
  <p:clrMapOvr>
    <a:masterClrMapping/>
  </p:clrMapOvr>
  <p:hf sldNum="0" hdr="0" ftr="0" dt="0"/>
</p:sldLayout>
</file>

<file path=ppt/slideLayouts/slideLayout18.xml><?xml version="1.0" encoding="utf-8"?>
<p:sldLayout xmlns:a="http://schemas.openxmlformats.org/drawingml/2006/main" xmlns:r="http://schemas.openxmlformats.org/officeDocument/2006/relationships" xmlns:p="http://schemas.openxmlformats.org/presentationml/2006/main">
  <p:cSld name="Slide 1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85844252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cSld name="Slide 2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659716130"/>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cSld name="Slide 3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94105990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cSld name="Slide 4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4318176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cSld name="Slide 5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36766922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cSld name="Slide 6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1392365410"/>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cSld name="Slide 7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33070350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cSld name="Slide 8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392081363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cSld name="Slide 9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85493098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cSld name="Slide 10 master">
    <p:spTree>
      <p:nvGrpSpPr>
        <p:cNvPr id="1" name=""/>
        <p:cNvGrpSpPr/>
        <p:nvPr/>
      </p:nvGrpSpPr>
      <p:grpSpPr>
        <a:xfrm>
          <a:off x="0" y="0"/>
          <a:ext cx="0" cy="0"/>
          <a:chOff x="0" y="0"/>
          <a:chExt cx="0" cy="0"/>
        </a:xfrm>
      </p:grpSpPr>
    </p:spTree>
    <p:extLst>
      <p:ext uri="{BB962C8B-B14F-4D97-AF65-F5344CB8AC3E}">
        <p14:creationId xmlns:p14="http://schemas.microsoft.com/office/powerpoint/2010/main" val="22612482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image" Target="../media/image5.png"/><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theme" Target="../theme/theme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image" Target="../media/image4.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9">
            <a:extLst>
              <a:ext uri="{28A0092B-C50C-407E-A947-70E740481C1C}">
                <a14:useLocalDpi xmlns:a14="http://schemas.microsoft.com/office/drawing/2010/main" val="0"/>
              </a:ext>
            </a:extLst>
          </a:blip>
          <a:srcRect l="3613"/>
          <a:stretch/>
        </p:blipFill>
        <p:spPr>
          <a:xfrm>
            <a:off x="0" y="3203623"/>
            <a:ext cx="4844414" cy="5025978"/>
          </a:xfrm>
          <a:prstGeom prst="rect">
            <a:avLst/>
          </a:prstGeom>
        </p:spPr>
      </p:pic>
      <p:pic>
        <p:nvPicPr>
          <p:cNvPr id="7" name="Picture 6"/>
          <p:cNvPicPr>
            <a:picLocks noChangeAspect="1"/>
          </p:cNvPicPr>
          <p:nvPr/>
        </p:nvPicPr>
        <p:blipFill rotWithShape="1">
          <a:blip r:embed="rId30">
            <a:extLst>
              <a:ext uri="{28A0092B-C50C-407E-A947-70E740481C1C}">
                <a14:useLocalDpi xmlns:a14="http://schemas.microsoft.com/office/drawing/2010/main" val="0"/>
              </a:ext>
            </a:extLst>
          </a:blip>
          <a:srcRect l="35640"/>
          <a:stretch/>
        </p:blipFill>
        <p:spPr>
          <a:xfrm>
            <a:off x="0" y="3470817"/>
            <a:ext cx="1826894" cy="2838544"/>
          </a:xfrm>
          <a:prstGeom prst="rect">
            <a:avLst/>
          </a:prstGeom>
        </p:spPr>
      </p:pic>
      <p:sp>
        <p:nvSpPr>
          <p:cNvPr id="16" name="Oval 15"/>
          <p:cNvSpPr/>
          <p:nvPr/>
        </p:nvSpPr>
        <p:spPr>
          <a:xfrm>
            <a:off x="10330814" y="2011680"/>
            <a:ext cx="3383280" cy="338328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31">
            <a:extLst>
              <a:ext uri="{28A0092B-C50C-407E-A947-70E740481C1C}">
                <a14:useLocalDpi xmlns:a14="http://schemas.microsoft.com/office/drawing/2010/main" val="0"/>
              </a:ext>
            </a:extLst>
          </a:blip>
          <a:srcRect t="28813"/>
          <a:stretch/>
        </p:blipFill>
        <p:spPr>
          <a:xfrm>
            <a:off x="9599295" y="1"/>
            <a:ext cx="1924064" cy="1369688"/>
          </a:xfrm>
          <a:prstGeom prst="rect">
            <a:avLst/>
          </a:prstGeom>
        </p:spPr>
      </p:pic>
      <p:pic>
        <p:nvPicPr>
          <p:cNvPr id="10" name="Picture 9"/>
          <p:cNvPicPr>
            <a:picLocks noChangeAspect="1"/>
          </p:cNvPicPr>
          <p:nvPr/>
        </p:nvPicPr>
        <p:blipFill rotWithShape="1">
          <a:blip r:embed="rId32">
            <a:extLst>
              <a:ext uri="{28A0092B-C50C-407E-A947-70E740481C1C}">
                <a14:useLocalDpi xmlns:a14="http://schemas.microsoft.com/office/drawing/2010/main" val="0"/>
              </a:ext>
            </a:extLst>
          </a:blip>
          <a:srcRect b="23320"/>
          <a:stretch/>
        </p:blipFill>
        <p:spPr>
          <a:xfrm>
            <a:off x="10327054" y="7315200"/>
            <a:ext cx="1192481" cy="914400"/>
          </a:xfrm>
          <a:prstGeom prst="rect">
            <a:avLst/>
          </a:prstGeom>
        </p:spPr>
      </p:pic>
      <p:sp>
        <p:nvSpPr>
          <p:cNvPr id="14" name="Rectangle 13"/>
          <p:cNvSpPr/>
          <p:nvPr/>
        </p:nvSpPr>
        <p:spPr>
          <a:xfrm>
            <a:off x="12525374" y="0"/>
            <a:ext cx="822960" cy="13716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775334" y="543262"/>
            <a:ext cx="11285668" cy="1680636"/>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323975" y="2463502"/>
            <a:ext cx="10735849" cy="503457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2186767" y="2148842"/>
            <a:ext cx="1188719" cy="365759"/>
          </a:xfrm>
          <a:prstGeom prst="rect">
            <a:avLst/>
          </a:prstGeom>
        </p:spPr>
        <p:txBody>
          <a:bodyPr vert="horz" lIns="91440" tIns="45720" rIns="91440" bIns="45720" rtlCol="0" anchor="t"/>
          <a:lstStyle>
            <a:lvl1pPr algn="l">
              <a:defRPr sz="1320" b="0" i="0">
                <a:solidFill>
                  <a:schemeClr val="tx1">
                    <a:tint val="75000"/>
                    <a:alpha val="60000"/>
                  </a:schemeClr>
                </a:solidFill>
              </a:defRPr>
            </a:lvl1pPr>
          </a:lstStyle>
          <a:p>
            <a:fld id="{4AAD347D-5ACD-4C99-B74B-A9C85AD731AF}" type="datetimeFigureOut">
              <a:rPr lang="en-US" dirty="0"/>
              <a:t>2/12/2026</a:t>
            </a:fld>
            <a:endParaRPr lang="en-US" dirty="0"/>
          </a:p>
        </p:txBody>
      </p:sp>
      <p:sp>
        <p:nvSpPr>
          <p:cNvPr id="5" name="Footer Placeholder 4"/>
          <p:cNvSpPr>
            <a:spLocks noGrp="1"/>
          </p:cNvSpPr>
          <p:nvPr>
            <p:ph type="ftr" sz="quarter" idx="3"/>
          </p:nvPr>
        </p:nvSpPr>
        <p:spPr>
          <a:xfrm rot="5400000">
            <a:off x="10741888" y="3870357"/>
            <a:ext cx="4631754" cy="365761"/>
          </a:xfrm>
          <a:prstGeom prst="rect">
            <a:avLst/>
          </a:prstGeom>
        </p:spPr>
        <p:txBody>
          <a:bodyPr vert="horz" lIns="91440" tIns="45720" rIns="91440" bIns="45720" rtlCol="0" anchor="b"/>
          <a:lstStyle>
            <a:lvl1pPr algn="l">
              <a:defRPr sz="132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2423049" y="354876"/>
            <a:ext cx="1005839" cy="921224"/>
          </a:xfrm>
          <a:prstGeom prst="rect">
            <a:avLst/>
          </a:prstGeom>
        </p:spPr>
        <p:txBody>
          <a:bodyPr vert="horz" lIns="91440" tIns="45720" rIns="91440" bIns="45720" rtlCol="0" anchor="b"/>
          <a:lstStyle>
            <a:lvl1pPr algn="ctr">
              <a:defRPr sz="336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408949002"/>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 id="2147483678" r:id="rId18"/>
    <p:sldLayoutId id="2147483679" r:id="rId19"/>
    <p:sldLayoutId id="2147483680" r:id="rId20"/>
    <p:sldLayoutId id="2147483681" r:id="rId21"/>
    <p:sldLayoutId id="2147483682" r:id="rId22"/>
    <p:sldLayoutId id="2147483683" r:id="rId23"/>
    <p:sldLayoutId id="2147483684" r:id="rId24"/>
    <p:sldLayoutId id="2147483685" r:id="rId25"/>
    <p:sldLayoutId id="2147483686" r:id="rId26"/>
    <p:sldLayoutId id="2147483687" r:id="rId27"/>
  </p:sldLayoutIdLst>
  <p:hf sldNum="0" hdr="0" ftr="0" dt="0"/>
  <p:txStyles>
    <p:titleStyle>
      <a:lvl1pPr algn="l" defTabSz="548640" rtl="0" eaLnBrk="1" latinLnBrk="0" hangingPunct="1">
        <a:spcBef>
          <a:spcPct val="0"/>
        </a:spcBef>
        <a:buNone/>
        <a:defRPr sz="504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411480" indent="-411480" algn="l" defTabSz="548640" rtl="0" eaLnBrk="1" latinLnBrk="0" hangingPunct="1">
        <a:spcBef>
          <a:spcPts val="1200"/>
        </a:spcBef>
        <a:spcAft>
          <a:spcPts val="0"/>
        </a:spcAft>
        <a:buClr>
          <a:schemeClr val="bg2">
            <a:lumMod val="40000"/>
            <a:lumOff val="60000"/>
          </a:schemeClr>
        </a:buClr>
        <a:buSzPct val="80000"/>
        <a:buFont typeface="Wingdings 3" charset="2"/>
        <a:buChar char=""/>
        <a:defRPr sz="2400" b="0" i="0" kern="1200">
          <a:solidFill>
            <a:schemeClr val="tx1"/>
          </a:solidFill>
          <a:latin typeface="+mj-lt"/>
          <a:ea typeface="+mj-ea"/>
          <a:cs typeface="+mj-cs"/>
        </a:defRPr>
      </a:lvl1pPr>
      <a:lvl2pPr marL="891540" indent="-342900" algn="l" defTabSz="548640" rtl="0" eaLnBrk="1" latinLnBrk="0" hangingPunct="1">
        <a:spcBef>
          <a:spcPts val="1200"/>
        </a:spcBef>
        <a:spcAft>
          <a:spcPts val="0"/>
        </a:spcAft>
        <a:buClr>
          <a:schemeClr val="bg2">
            <a:lumMod val="40000"/>
            <a:lumOff val="60000"/>
          </a:schemeClr>
        </a:buClr>
        <a:buSzPct val="80000"/>
        <a:buFont typeface="Wingdings 3" charset="2"/>
        <a:buChar char=""/>
        <a:defRPr sz="2160" b="0" i="0" kern="1200">
          <a:solidFill>
            <a:schemeClr val="tx1"/>
          </a:solidFill>
          <a:latin typeface="+mj-lt"/>
          <a:ea typeface="+mj-ea"/>
          <a:cs typeface="+mj-cs"/>
        </a:defRPr>
      </a:lvl2pPr>
      <a:lvl3pPr marL="137160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920" b="0" i="0" kern="1200">
          <a:solidFill>
            <a:schemeClr val="tx1"/>
          </a:solidFill>
          <a:latin typeface="+mj-lt"/>
          <a:ea typeface="+mj-ea"/>
          <a:cs typeface="+mj-cs"/>
        </a:defRPr>
      </a:lvl3pPr>
      <a:lvl4pPr marL="192024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4pPr>
      <a:lvl5pPr marL="246888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5pPr>
      <a:lvl6pPr marL="300720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6pPr>
      <a:lvl7pPr marL="356616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7pPr>
      <a:lvl8pPr marL="411480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8pPr>
      <a:lvl9pPr marL="4663440" indent="-274320" algn="l" defTabSz="548640" rtl="0" eaLnBrk="1" latinLnBrk="0" hangingPunct="1">
        <a:spcBef>
          <a:spcPts val="1200"/>
        </a:spcBef>
        <a:spcAft>
          <a:spcPts val="0"/>
        </a:spcAft>
        <a:buClr>
          <a:schemeClr val="bg2">
            <a:lumMod val="40000"/>
            <a:lumOff val="60000"/>
          </a:schemeClr>
        </a:buClr>
        <a:buSzPct val="80000"/>
        <a:buFont typeface="Wingdings 3" charset="2"/>
        <a:buChar char=""/>
        <a:defRPr sz="1680" b="0" i="0" kern="1200">
          <a:solidFill>
            <a:schemeClr val="tx1"/>
          </a:solidFill>
          <a:latin typeface="+mj-lt"/>
          <a:ea typeface="+mj-ea"/>
          <a:cs typeface="+mj-cs"/>
        </a:defRPr>
      </a:lvl9pPr>
    </p:bodyStyle>
    <p:otherStyle>
      <a:defPPr>
        <a:defRPr lang="en-US"/>
      </a:defPPr>
      <a:lvl1pPr marL="0" algn="l" defTabSz="548640" rtl="0" eaLnBrk="1" latinLnBrk="0" hangingPunct="1">
        <a:defRPr sz="2160" kern="1200">
          <a:solidFill>
            <a:schemeClr val="tx1"/>
          </a:solidFill>
          <a:latin typeface="+mn-lt"/>
          <a:ea typeface="+mn-ea"/>
          <a:cs typeface="+mn-cs"/>
        </a:defRPr>
      </a:lvl1pPr>
      <a:lvl2pPr marL="548640" algn="l" defTabSz="548640" rtl="0" eaLnBrk="1" latinLnBrk="0" hangingPunct="1">
        <a:defRPr sz="2160" kern="1200">
          <a:solidFill>
            <a:schemeClr val="tx1"/>
          </a:solidFill>
          <a:latin typeface="+mn-lt"/>
          <a:ea typeface="+mn-ea"/>
          <a:cs typeface="+mn-cs"/>
        </a:defRPr>
      </a:lvl2pPr>
      <a:lvl3pPr marL="1097280" algn="l" defTabSz="548640" rtl="0" eaLnBrk="1" latinLnBrk="0" hangingPunct="1">
        <a:defRPr sz="2160" kern="1200">
          <a:solidFill>
            <a:schemeClr val="tx1"/>
          </a:solidFill>
          <a:latin typeface="+mn-lt"/>
          <a:ea typeface="+mn-ea"/>
          <a:cs typeface="+mn-cs"/>
        </a:defRPr>
      </a:lvl3pPr>
      <a:lvl4pPr marL="1645920" algn="l" defTabSz="548640" rtl="0" eaLnBrk="1" latinLnBrk="0" hangingPunct="1">
        <a:defRPr sz="2160" kern="1200">
          <a:solidFill>
            <a:schemeClr val="tx1"/>
          </a:solidFill>
          <a:latin typeface="+mn-lt"/>
          <a:ea typeface="+mn-ea"/>
          <a:cs typeface="+mn-cs"/>
        </a:defRPr>
      </a:lvl4pPr>
      <a:lvl5pPr marL="2194560" algn="l" defTabSz="548640" rtl="0" eaLnBrk="1" latinLnBrk="0" hangingPunct="1">
        <a:defRPr sz="2160" kern="1200">
          <a:solidFill>
            <a:schemeClr val="tx1"/>
          </a:solidFill>
          <a:latin typeface="+mn-lt"/>
          <a:ea typeface="+mn-ea"/>
          <a:cs typeface="+mn-cs"/>
        </a:defRPr>
      </a:lvl5pPr>
      <a:lvl6pPr marL="2743200" algn="l" defTabSz="548640" rtl="0" eaLnBrk="1" latinLnBrk="0" hangingPunct="1">
        <a:defRPr sz="2160" kern="1200">
          <a:solidFill>
            <a:schemeClr val="tx1"/>
          </a:solidFill>
          <a:latin typeface="+mn-lt"/>
          <a:ea typeface="+mn-ea"/>
          <a:cs typeface="+mn-cs"/>
        </a:defRPr>
      </a:lvl6pPr>
      <a:lvl7pPr marL="3291840" algn="l" defTabSz="548640" rtl="0" eaLnBrk="1" latinLnBrk="0" hangingPunct="1">
        <a:defRPr sz="2160" kern="1200">
          <a:solidFill>
            <a:schemeClr val="tx1"/>
          </a:solidFill>
          <a:latin typeface="+mn-lt"/>
          <a:ea typeface="+mn-ea"/>
          <a:cs typeface="+mn-cs"/>
        </a:defRPr>
      </a:lvl7pPr>
      <a:lvl8pPr marL="3840480" algn="l" defTabSz="548640" rtl="0" eaLnBrk="1" latinLnBrk="0" hangingPunct="1">
        <a:defRPr sz="2160" kern="1200">
          <a:solidFill>
            <a:schemeClr val="tx1"/>
          </a:solidFill>
          <a:latin typeface="+mn-lt"/>
          <a:ea typeface="+mn-ea"/>
          <a:cs typeface="+mn-cs"/>
        </a:defRPr>
      </a:lvl8pPr>
      <a:lvl9pPr marL="4389120" algn="l" defTabSz="548640" rtl="0" eaLnBrk="1" latinLnBrk="0" hangingPunct="1">
        <a:defRPr sz="216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0.xml"/></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8" Type="http://schemas.openxmlformats.org/officeDocument/2006/relationships/image" Target="../media/image15.svg"/><Relationship Id="rId3" Type="http://schemas.openxmlformats.org/officeDocument/2006/relationships/image" Target="../media/image10.png"/><Relationship Id="rId7"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1.xml"/><Relationship Id="rId6" Type="http://schemas.openxmlformats.org/officeDocument/2006/relationships/image" Target="../media/image13.svg"/><Relationship Id="rId5" Type="http://schemas.openxmlformats.org/officeDocument/2006/relationships/image" Target="../media/image12.png"/><Relationship Id="rId4" Type="http://schemas.openxmlformats.org/officeDocument/2006/relationships/image" Target="../media/image11.svg"/></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2.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23.xml"/><Relationship Id="rId5" Type="http://schemas.openxmlformats.org/officeDocument/2006/relationships/image" Target="../media/image18.png"/><Relationship Id="rId4" Type="http://schemas.openxmlformats.org/officeDocument/2006/relationships/image" Target="../media/image17.png"/></Relationships>
</file>

<file path=ppt/slides/_rels/slide1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7.xml"/><Relationship Id="rId1" Type="http://schemas.openxmlformats.org/officeDocument/2006/relationships/slideLayout" Target="../slideLayouts/slideLayout2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8.xml"/><Relationship Id="rId1" Type="http://schemas.openxmlformats.org/officeDocument/2006/relationships/slideLayout" Target="../slideLayouts/slideLayout25.xml"/><Relationship Id="rId4" Type="http://schemas.openxmlformats.org/officeDocument/2006/relationships/image" Target="../media/image22.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7.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5486400" cy="8229600"/>
          </a:xfrm>
          <a:prstGeom prst="rect">
            <a:avLst/>
          </a:prstGeom>
        </p:spPr>
      </p:pic>
      <p:sp>
        <p:nvSpPr>
          <p:cNvPr id="3" name="Text 0"/>
          <p:cNvSpPr/>
          <p:nvPr/>
        </p:nvSpPr>
        <p:spPr>
          <a:xfrm>
            <a:off x="6280190" y="2249448"/>
            <a:ext cx="7556421" cy="2480310"/>
          </a:xfrm>
          <a:prstGeom prst="rect">
            <a:avLst/>
          </a:prstGeom>
          <a:noFill/>
          <a:ln/>
        </p:spPr>
        <p:txBody>
          <a:bodyPr wrap="square" lIns="0" tIns="0" rIns="0" bIns="0" rtlCol="0" anchor="t"/>
          <a:lstStyle/>
          <a:p>
            <a:pPr marL="0" indent="0" algn="l">
              <a:lnSpc>
                <a:spcPts val="4850"/>
              </a:lnSpc>
              <a:buNone/>
            </a:pPr>
            <a:r>
              <a:rPr lang="en-US" sz="3900" b="1" dirty="0">
                <a:solidFill>
                  <a:srgbClr val="0C0D0F"/>
                </a:solidFill>
                <a:latin typeface="Hubot Sans Bold" pitchFamily="34" charset="0"/>
                <a:ea typeface="Hubot Sans Bold" pitchFamily="34" charset="-122"/>
                <a:cs typeface="Hubot Sans Bold" pitchFamily="34" charset="-120"/>
              </a:rPr>
              <a:t>BEETROOT JUICE AND EXERCISE FOR CLINICAL HEALTH AND ATHLETIC PERFORMANCE</a:t>
            </a:r>
            <a:endParaRPr lang="en-US" sz="3900" dirty="0"/>
          </a:p>
        </p:txBody>
      </p:sp>
      <p:sp>
        <p:nvSpPr>
          <p:cNvPr id="4" name="Text 1"/>
          <p:cNvSpPr/>
          <p:nvPr/>
        </p:nvSpPr>
        <p:spPr>
          <a:xfrm>
            <a:off x="6280190" y="5027414"/>
            <a:ext cx="7556421" cy="952619"/>
          </a:xfrm>
          <a:prstGeom prst="rect">
            <a:avLst/>
          </a:prstGeom>
          <a:noFill/>
          <a:ln/>
        </p:spPr>
        <p:txBody>
          <a:bodyPr wrap="square" lIns="0" tIns="0" rIns="0" bIns="0" rtlCol="0" anchor="t"/>
          <a:lstStyle/>
          <a:p>
            <a:pPr marL="0" indent="0" algn="l">
              <a:lnSpc>
                <a:spcPts val="2500"/>
              </a:lnSpc>
              <a:buNone/>
            </a:pPr>
            <a:endParaRPr lang="en-US" sz="1550" dirty="0"/>
          </a:p>
        </p:txBody>
      </p:sp>
      <p:sp>
        <p:nvSpPr>
          <p:cNvPr id="5" name="TextBox 4">
            <a:extLst>
              <a:ext uri="{FF2B5EF4-FFF2-40B4-BE49-F238E27FC236}">
                <a16:creationId xmlns:a16="http://schemas.microsoft.com/office/drawing/2014/main" id="{F1A442BD-61C8-F9C2-0108-9A9A12D9F97A}"/>
              </a:ext>
            </a:extLst>
          </p:cNvPr>
          <p:cNvSpPr txBox="1"/>
          <p:nvPr/>
        </p:nvSpPr>
        <p:spPr>
          <a:xfrm>
            <a:off x="6595672" y="5291528"/>
            <a:ext cx="2109808" cy="461665"/>
          </a:xfrm>
          <a:prstGeom prst="rect">
            <a:avLst/>
          </a:prstGeom>
          <a:noFill/>
        </p:spPr>
        <p:txBody>
          <a:bodyPr wrap="none" rtlCol="0">
            <a:spAutoFit/>
          </a:bodyPr>
          <a:lstStyle/>
          <a:p>
            <a:r>
              <a:rPr lang="en-US" sz="2400" dirty="0"/>
              <a:t>Lee et al (2026)</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4" name="Text 2"/>
          <p:cNvSpPr/>
          <p:nvPr/>
        </p:nvSpPr>
        <p:spPr>
          <a:xfrm>
            <a:off x="793790" y="2344103"/>
            <a:ext cx="10502741" cy="620078"/>
          </a:xfrm>
          <a:prstGeom prst="rect">
            <a:avLst/>
          </a:prstGeom>
          <a:noFill/>
          <a:ln/>
        </p:spPr>
        <p:txBody>
          <a:bodyPr wrap="none" lIns="0" tIns="0" rIns="0" bIns="0" rtlCol="0" anchor="t"/>
          <a:lstStyle/>
          <a:p>
            <a:pPr marL="0" indent="0" algn="l">
              <a:lnSpc>
                <a:spcPts val="4850"/>
              </a:lnSpc>
              <a:buNone/>
            </a:pPr>
            <a:r>
              <a:rPr lang="en-US" sz="3900" b="1" dirty="0">
                <a:latin typeface="Hubot Sans Bold" pitchFamily="34" charset="0"/>
                <a:ea typeface="Hubot Sans Bold" pitchFamily="34" charset="-122"/>
                <a:cs typeface="Hubot Sans Bold" pitchFamily="34" charset="-120"/>
              </a:rPr>
              <a:t>THE SCIENCE BEHIND BEETROOT JUICE</a:t>
            </a:r>
            <a:endParaRPr lang="en-US" sz="3900" dirty="0"/>
          </a:p>
        </p:txBody>
      </p:sp>
      <p:sp>
        <p:nvSpPr>
          <p:cNvPr id="5" name="Text 3"/>
          <p:cNvSpPr/>
          <p:nvPr/>
        </p:nvSpPr>
        <p:spPr>
          <a:xfrm>
            <a:off x="793790" y="3440430"/>
            <a:ext cx="6279356" cy="1587698"/>
          </a:xfrm>
          <a:prstGeom prst="rect">
            <a:avLst/>
          </a:prstGeom>
          <a:noFill/>
          <a:ln/>
        </p:spPr>
        <p:txBody>
          <a:bodyPr wrap="square" lIns="0" tIns="0" rIns="0" bIns="0" rtlCol="0" anchor="t"/>
          <a:lstStyle/>
          <a:p>
            <a:pPr marL="0" indent="0" algn="l">
              <a:lnSpc>
                <a:spcPts val="2500"/>
              </a:lnSpc>
              <a:buNone/>
            </a:pPr>
            <a:r>
              <a:rPr lang="en-US" sz="2000" dirty="0">
                <a:latin typeface="Roboto Condensed" pitchFamily="34" charset="0"/>
                <a:ea typeface="Roboto Condensed" pitchFamily="34" charset="-122"/>
                <a:cs typeface="Roboto Condensed" pitchFamily="34" charset="-120"/>
              </a:rPr>
              <a:t>Beetroot juice (BRJ) has emerged as a powerful nutritional intervention due to its substantial inorganic nitrate content alongside betalains, polyphenols, and other bioactive compounds. The reduction of dietary nitrate to nitrite and nitric oxide (NO) through the nitrate–nitrite–NO pathway enables NO generation even under low-oxygen or acidic conditions typical of exercise.</a:t>
            </a:r>
            <a:endParaRPr lang="en-US" sz="2000" dirty="0"/>
          </a:p>
        </p:txBody>
      </p:sp>
      <p:sp>
        <p:nvSpPr>
          <p:cNvPr id="6" name="Text 4"/>
          <p:cNvSpPr/>
          <p:nvPr/>
        </p:nvSpPr>
        <p:spPr>
          <a:xfrm>
            <a:off x="793790" y="5206722"/>
            <a:ext cx="6279356" cy="952619"/>
          </a:xfrm>
          <a:prstGeom prst="rect">
            <a:avLst/>
          </a:prstGeom>
          <a:noFill/>
          <a:ln/>
        </p:spPr>
        <p:txBody>
          <a:bodyPr wrap="square" lIns="0" tIns="0" rIns="0" bIns="0" rtlCol="0" anchor="t"/>
          <a:lstStyle/>
          <a:p>
            <a:pPr marL="0" indent="0" algn="l">
              <a:lnSpc>
                <a:spcPts val="2500"/>
              </a:lnSpc>
              <a:buNone/>
            </a:pPr>
            <a:endParaRPr lang="en-US" sz="1550" dirty="0"/>
          </a:p>
        </p:txBody>
      </p:sp>
      <p:sp>
        <p:nvSpPr>
          <p:cNvPr id="7" name="Shape 5"/>
          <p:cNvSpPr/>
          <p:nvPr/>
        </p:nvSpPr>
        <p:spPr>
          <a:xfrm>
            <a:off x="7421999" y="3261836"/>
            <a:ext cx="6565106" cy="3076099"/>
          </a:xfrm>
          <a:prstGeom prst="roundRect">
            <a:avLst>
              <a:gd name="adj" fmla="val 968"/>
            </a:avLst>
          </a:prstGeom>
          <a:solidFill>
            <a:srgbClr val="1E1E1A"/>
          </a:solidFill>
          <a:ln/>
        </p:spPr>
        <p:txBody>
          <a:bodyPr/>
          <a:lstStyle/>
          <a:p>
            <a:endParaRPr lang="en-US"/>
          </a:p>
        </p:txBody>
      </p:sp>
      <p:sp>
        <p:nvSpPr>
          <p:cNvPr id="8" name="Text 6"/>
          <p:cNvSpPr/>
          <p:nvPr/>
        </p:nvSpPr>
        <p:spPr>
          <a:xfrm>
            <a:off x="7620357" y="3460194"/>
            <a:ext cx="3501152" cy="310158"/>
          </a:xfrm>
          <a:prstGeom prst="rect">
            <a:avLst/>
          </a:prstGeom>
          <a:noFill/>
          <a:ln/>
        </p:spPr>
        <p:txBody>
          <a:bodyPr wrap="none" lIns="0" tIns="0" rIns="0" bIns="0" rtlCol="0" anchor="t"/>
          <a:lstStyle/>
          <a:p>
            <a:pPr marL="0" indent="0" algn="l">
              <a:lnSpc>
                <a:spcPts val="2400"/>
              </a:lnSpc>
              <a:buNone/>
            </a:pPr>
            <a:r>
              <a:rPr lang="en-US" sz="1950" b="1" dirty="0">
                <a:solidFill>
                  <a:srgbClr val="FFFFFF"/>
                </a:solidFill>
                <a:latin typeface="Hubot Sans Bold" pitchFamily="34" charset="0"/>
                <a:ea typeface="Hubot Sans Bold" pitchFamily="34" charset="-122"/>
                <a:cs typeface="Hubot Sans Bold" pitchFamily="34" charset="-120"/>
              </a:rPr>
              <a:t>KEY RESEARCH FINDINGS</a:t>
            </a:r>
            <a:endParaRPr lang="en-US" sz="1950" dirty="0"/>
          </a:p>
        </p:txBody>
      </p:sp>
      <p:sp>
        <p:nvSpPr>
          <p:cNvPr id="9" name="Text 7"/>
          <p:cNvSpPr/>
          <p:nvPr/>
        </p:nvSpPr>
        <p:spPr>
          <a:xfrm>
            <a:off x="7620357" y="3968710"/>
            <a:ext cx="6168390" cy="1587795"/>
          </a:xfrm>
          <a:prstGeom prst="rect">
            <a:avLst/>
          </a:prstGeom>
          <a:noFill/>
          <a:ln/>
        </p:spPr>
        <p:txBody>
          <a:bodyPr wrap="square" lIns="0" tIns="0" rIns="0" bIns="0" rtlCol="0" anchor="t"/>
          <a:lstStyle/>
          <a:p>
            <a:pPr marL="342900" indent="-342900" algn="l">
              <a:lnSpc>
                <a:spcPts val="2500"/>
              </a:lnSpc>
              <a:buSzPct val="100000"/>
              <a:buChar char="•"/>
            </a:pPr>
            <a:r>
              <a:rPr lang="en-US" sz="2000" dirty="0">
                <a:solidFill>
                  <a:srgbClr val="FFFFFF"/>
                </a:solidFill>
                <a:latin typeface="Roboto Condensed" pitchFamily="34" charset="0"/>
                <a:ea typeface="Roboto Condensed" pitchFamily="34" charset="-122"/>
                <a:cs typeface="Roboto Condensed" pitchFamily="34" charset="-120"/>
              </a:rPr>
              <a:t>Blood pressure reductions and improved endothelial function</a:t>
            </a:r>
            <a:endParaRPr lang="en-US" sz="2000" dirty="0"/>
          </a:p>
          <a:p>
            <a:pPr marL="342900" indent="-342900" algn="l">
              <a:lnSpc>
                <a:spcPts val="2500"/>
              </a:lnSpc>
              <a:buSzPct val="100000"/>
              <a:buChar char="•"/>
            </a:pPr>
            <a:r>
              <a:rPr lang="en-US" sz="2000" dirty="0">
                <a:solidFill>
                  <a:srgbClr val="FFFFFF"/>
                </a:solidFill>
                <a:latin typeface="Roboto Condensed" pitchFamily="34" charset="0"/>
                <a:ea typeface="Roboto Condensed" pitchFamily="34" charset="-122"/>
                <a:cs typeface="Roboto Condensed" pitchFamily="34" charset="-120"/>
              </a:rPr>
              <a:t>Enhanced mitochondrial efficiency</a:t>
            </a:r>
            <a:endParaRPr lang="en-US" sz="2000" dirty="0"/>
          </a:p>
          <a:p>
            <a:pPr marL="342900" indent="-342900" algn="l">
              <a:lnSpc>
                <a:spcPts val="2500"/>
              </a:lnSpc>
              <a:buSzPct val="100000"/>
              <a:buChar char="•"/>
            </a:pPr>
            <a:r>
              <a:rPr lang="en-US" sz="2000" dirty="0">
                <a:solidFill>
                  <a:srgbClr val="FFFFFF"/>
                </a:solidFill>
                <a:latin typeface="Roboto Condensed" pitchFamily="34" charset="0"/>
                <a:ea typeface="Roboto Condensed" pitchFamily="34" charset="-122"/>
                <a:cs typeface="Roboto Condensed" pitchFamily="34" charset="-120"/>
              </a:rPr>
              <a:t>Improved muscle performance characteristics</a:t>
            </a:r>
            <a:endParaRPr lang="en-US" sz="2000" dirty="0"/>
          </a:p>
          <a:p>
            <a:pPr marL="342900" indent="-342900" algn="l">
              <a:lnSpc>
                <a:spcPts val="2500"/>
              </a:lnSpc>
              <a:buSzPct val="100000"/>
              <a:buChar char="•"/>
            </a:pPr>
            <a:r>
              <a:rPr lang="en-US" sz="2000" dirty="0">
                <a:solidFill>
                  <a:srgbClr val="FFFFFF"/>
                </a:solidFill>
                <a:latin typeface="Roboto Condensed" pitchFamily="34" charset="0"/>
                <a:ea typeface="Roboto Condensed" pitchFamily="34" charset="-122"/>
                <a:cs typeface="Roboto Condensed" pitchFamily="34" charset="-120"/>
              </a:rPr>
              <a:t>Changes in cerebral blood flow and cognitive responses</a:t>
            </a:r>
            <a:endParaRPr lang="en-US" sz="2000" dirty="0"/>
          </a:p>
          <a:p>
            <a:pPr marL="342900" indent="-342900" algn="l">
              <a:lnSpc>
                <a:spcPts val="2500"/>
              </a:lnSpc>
              <a:buSzPct val="100000"/>
              <a:buChar char="•"/>
            </a:pPr>
            <a:r>
              <a:rPr lang="en-US" sz="2000" dirty="0">
                <a:solidFill>
                  <a:srgbClr val="FFFFFF"/>
                </a:solidFill>
                <a:latin typeface="Roboto Condensed" pitchFamily="34" charset="0"/>
                <a:ea typeface="Roboto Condensed" pitchFamily="34" charset="-122"/>
                <a:cs typeface="Roboto Condensed" pitchFamily="34" charset="-120"/>
              </a:rPr>
              <a:t>Reduced oxygen cost of submaximal work</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3" name="Text 1"/>
          <p:cNvSpPr/>
          <p:nvPr/>
        </p:nvSpPr>
        <p:spPr>
          <a:xfrm>
            <a:off x="3461980" y="302657"/>
            <a:ext cx="451009" cy="95250"/>
          </a:xfrm>
          <a:prstGeom prst="rect">
            <a:avLst/>
          </a:prstGeom>
          <a:noFill/>
          <a:ln/>
        </p:spPr>
        <p:txBody>
          <a:bodyPr wrap="none" lIns="0" tIns="0" rIns="0" bIns="0" rtlCol="0" anchor="t"/>
          <a:lstStyle/>
          <a:p>
            <a:pPr marL="0" indent="0" algn="l">
              <a:lnSpc>
                <a:spcPts val="750"/>
              </a:lnSpc>
              <a:buNone/>
            </a:pPr>
            <a:r>
              <a:rPr lang="en-US" sz="600" dirty="0">
                <a:solidFill>
                  <a:srgbClr val="55575A"/>
                </a:solidFill>
                <a:latin typeface="Roboto Condensed" pitchFamily="34" charset="0"/>
                <a:ea typeface="Roboto Condensed" pitchFamily="34" charset="-122"/>
                <a:cs typeface="Roboto Condensed" pitchFamily="34" charset="-120"/>
              </a:rPr>
              <a:t>MECHANISMS</a:t>
            </a:r>
            <a:endParaRPr lang="en-US" sz="600" dirty="0"/>
          </a:p>
        </p:txBody>
      </p:sp>
      <p:sp>
        <p:nvSpPr>
          <p:cNvPr id="4" name="Text 2"/>
          <p:cNvSpPr/>
          <p:nvPr/>
        </p:nvSpPr>
        <p:spPr>
          <a:xfrm>
            <a:off x="1436371" y="3833581"/>
            <a:ext cx="3791307" cy="310158"/>
          </a:xfrm>
          <a:prstGeom prst="rect">
            <a:avLst/>
          </a:prstGeom>
          <a:noFill/>
          <a:ln/>
        </p:spPr>
        <p:txBody>
          <a:bodyPr wrap="none" lIns="0" tIns="0" rIns="0" bIns="0" rtlCol="0" anchor="t"/>
          <a:lstStyle/>
          <a:p>
            <a:pPr marL="0" indent="0" algn="l">
              <a:lnSpc>
                <a:spcPts val="2400"/>
              </a:lnSpc>
              <a:buNone/>
            </a:pPr>
            <a:r>
              <a:rPr lang="en-US" sz="6000" b="1" dirty="0">
                <a:latin typeface="Hubot Sans Bold" pitchFamily="34" charset="0"/>
                <a:ea typeface="Hubot Sans Bold" pitchFamily="34" charset="-122"/>
                <a:cs typeface="Hubot Sans Bold" pitchFamily="34" charset="-120"/>
              </a:rPr>
              <a:t>PHYSIOLOGICAL PATHWAYS</a:t>
            </a:r>
            <a:endParaRPr lang="en-US" sz="6000" dirty="0"/>
          </a:p>
        </p:txBody>
      </p:sp>
      <p:sp>
        <p:nvSpPr>
          <p:cNvPr id="8" name="Text 5"/>
          <p:cNvSpPr/>
          <p:nvPr/>
        </p:nvSpPr>
        <p:spPr>
          <a:xfrm>
            <a:off x="6072307" y="11154251"/>
            <a:ext cx="1331595" cy="155019"/>
          </a:xfrm>
          <a:prstGeom prst="rect">
            <a:avLst/>
          </a:prstGeom>
          <a:noFill/>
          <a:ln/>
        </p:spPr>
        <p:txBody>
          <a:bodyPr wrap="none" lIns="0" tIns="0" rIns="0" bIns="0" rtlCol="0" anchor="t"/>
          <a:lstStyle/>
          <a:p>
            <a:pPr marL="0" indent="0" algn="l">
              <a:lnSpc>
                <a:spcPts val="1200"/>
              </a:lnSpc>
              <a:buNone/>
            </a:pPr>
            <a:r>
              <a:rPr lang="en-US" sz="950" b="1" dirty="0">
                <a:solidFill>
                  <a:srgbClr val="0C0D0F"/>
                </a:solidFill>
                <a:latin typeface="Hubot Sans Bold" pitchFamily="34" charset="0"/>
                <a:ea typeface="Hubot Sans Bold" pitchFamily="34" charset="-122"/>
                <a:cs typeface="Hubot Sans Bold" pitchFamily="34" charset="-120"/>
              </a:rPr>
              <a:t>VASCULAR EFFECTS</a:t>
            </a:r>
            <a:endParaRPr lang="en-US" sz="9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diagram of a respiration process&#10;&#10;AI-generated content may be incorrect.">
            <a:extLst>
              <a:ext uri="{FF2B5EF4-FFF2-40B4-BE49-F238E27FC236}">
                <a16:creationId xmlns:a16="http://schemas.microsoft.com/office/drawing/2014/main" id="{741B40E5-197A-DCB3-AFF1-BC62E1A2DF24}"/>
              </a:ext>
            </a:extLst>
          </p:cNvPr>
          <p:cNvPicPr>
            <a:picLocks noChangeAspect="1"/>
          </p:cNvPicPr>
          <p:nvPr/>
        </p:nvPicPr>
        <p:blipFill>
          <a:blip r:embed="rId2"/>
          <a:stretch>
            <a:fillRect/>
          </a:stretch>
        </p:blipFill>
        <p:spPr>
          <a:xfrm>
            <a:off x="5255681" y="2213810"/>
            <a:ext cx="9095986" cy="4354677"/>
          </a:xfrm>
          <a:prstGeom prst="rect">
            <a:avLst/>
          </a:prstGeom>
        </p:spPr>
      </p:pic>
      <p:sp>
        <p:nvSpPr>
          <p:cNvPr id="5" name="Text 4">
            <a:extLst>
              <a:ext uri="{FF2B5EF4-FFF2-40B4-BE49-F238E27FC236}">
                <a16:creationId xmlns:a16="http://schemas.microsoft.com/office/drawing/2014/main" id="{1A52A903-BCFD-009A-7F57-D1BE5B7EA8BC}"/>
              </a:ext>
            </a:extLst>
          </p:cNvPr>
          <p:cNvSpPr/>
          <p:nvPr/>
        </p:nvSpPr>
        <p:spPr>
          <a:xfrm>
            <a:off x="659903" y="2213810"/>
            <a:ext cx="3799802" cy="1400940"/>
          </a:xfrm>
          <a:prstGeom prst="rect">
            <a:avLst/>
          </a:prstGeom>
          <a:noFill/>
          <a:ln/>
        </p:spPr>
        <p:txBody>
          <a:bodyPr wrap="square" lIns="0" tIns="0" rIns="0" bIns="0" rtlCol="0" anchor="t"/>
          <a:lstStyle/>
          <a:p>
            <a:pPr marL="0" indent="0" algn="l">
              <a:buNone/>
            </a:pPr>
            <a:r>
              <a:rPr lang="en-US" sz="2400" dirty="0">
                <a:latin typeface="Roboto Condensed" pitchFamily="34" charset="0"/>
                <a:ea typeface="Roboto Condensed" pitchFamily="34" charset="-122"/>
                <a:cs typeface="Roboto Condensed" pitchFamily="34" charset="-120"/>
              </a:rPr>
              <a:t>Following ingestion, nitrate is absorbed and concentrated in salivary glands. Oral bacteria reduce nitrate to nitrite, which is further converted to NO in acidic environments through enzymatic and non-enzymatic reactions.</a:t>
            </a:r>
            <a:endParaRPr lang="en-US" sz="2400" dirty="0"/>
          </a:p>
        </p:txBody>
      </p:sp>
      <p:sp>
        <p:nvSpPr>
          <p:cNvPr id="7" name="Text 3">
            <a:extLst>
              <a:ext uri="{FF2B5EF4-FFF2-40B4-BE49-F238E27FC236}">
                <a16:creationId xmlns:a16="http://schemas.microsoft.com/office/drawing/2014/main" id="{823058EB-3D6B-4725-7A28-B680053D6B83}"/>
              </a:ext>
            </a:extLst>
          </p:cNvPr>
          <p:cNvSpPr/>
          <p:nvPr/>
        </p:nvSpPr>
        <p:spPr>
          <a:xfrm>
            <a:off x="659903" y="1248910"/>
            <a:ext cx="1955721" cy="155019"/>
          </a:xfrm>
          <a:prstGeom prst="rect">
            <a:avLst/>
          </a:prstGeom>
          <a:noFill/>
          <a:ln/>
        </p:spPr>
        <p:txBody>
          <a:bodyPr wrap="none" lIns="0" tIns="0" rIns="0" bIns="0" rtlCol="0" anchor="t"/>
          <a:lstStyle/>
          <a:p>
            <a:pPr marL="0" indent="0" algn="l">
              <a:lnSpc>
                <a:spcPts val="1200"/>
              </a:lnSpc>
              <a:buNone/>
            </a:pPr>
            <a:r>
              <a:rPr lang="en-US" sz="2800" b="1" dirty="0">
                <a:latin typeface="Hubot Sans Bold" pitchFamily="34" charset="0"/>
                <a:ea typeface="Hubot Sans Bold" pitchFamily="34" charset="-122"/>
                <a:cs typeface="Hubot Sans Bold" pitchFamily="34" charset="-120"/>
              </a:rPr>
              <a:t>ENTERO-SALIVARY PATHWAY</a:t>
            </a:r>
            <a:endParaRPr lang="en-US" sz="2800" dirty="0"/>
          </a:p>
        </p:txBody>
      </p:sp>
    </p:spTree>
    <p:extLst>
      <p:ext uri="{BB962C8B-B14F-4D97-AF65-F5344CB8AC3E}">
        <p14:creationId xmlns:p14="http://schemas.microsoft.com/office/powerpoint/2010/main" val="27732954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3">
            <a:extLst>
              <a:ext uri="{FF2B5EF4-FFF2-40B4-BE49-F238E27FC236}">
                <a16:creationId xmlns:a16="http://schemas.microsoft.com/office/drawing/2014/main" id="{44C26B62-ADFE-59BF-4E4B-501F2FCB0DD9}"/>
              </a:ext>
            </a:extLst>
          </p:cNvPr>
          <p:cNvSpPr/>
          <p:nvPr/>
        </p:nvSpPr>
        <p:spPr>
          <a:xfrm>
            <a:off x="746329" y="1117574"/>
            <a:ext cx="4185466" cy="476276"/>
          </a:xfrm>
          <a:prstGeom prst="rect">
            <a:avLst/>
          </a:prstGeom>
          <a:noFill/>
          <a:ln/>
        </p:spPr>
        <p:txBody>
          <a:bodyPr wrap="none" lIns="0" tIns="0" rIns="0" bIns="0" rtlCol="0" anchor="t"/>
          <a:lstStyle/>
          <a:p>
            <a:pPr marL="0" indent="0" algn="l">
              <a:lnSpc>
                <a:spcPts val="1200"/>
              </a:lnSpc>
              <a:buNone/>
            </a:pPr>
            <a:r>
              <a:rPr lang="en-US" sz="2800" b="1" dirty="0">
                <a:latin typeface="Hubot Sans Bold" pitchFamily="34" charset="0"/>
                <a:ea typeface="Hubot Sans Bold" pitchFamily="34" charset="-122"/>
                <a:cs typeface="Hubot Sans Bold" pitchFamily="34" charset="-120"/>
              </a:rPr>
              <a:t>ENDOTHELIAL PATHWAY</a:t>
            </a:r>
            <a:endParaRPr lang="en-US" sz="2800" dirty="0"/>
          </a:p>
        </p:txBody>
      </p:sp>
      <p:sp>
        <p:nvSpPr>
          <p:cNvPr id="3" name="Text 6">
            <a:extLst>
              <a:ext uri="{FF2B5EF4-FFF2-40B4-BE49-F238E27FC236}">
                <a16:creationId xmlns:a16="http://schemas.microsoft.com/office/drawing/2014/main" id="{98D0C83E-A658-8264-4C62-A2E110F9BAF2}"/>
              </a:ext>
            </a:extLst>
          </p:cNvPr>
          <p:cNvSpPr/>
          <p:nvPr/>
        </p:nvSpPr>
        <p:spPr>
          <a:xfrm>
            <a:off x="746329" y="2302537"/>
            <a:ext cx="3392534" cy="3624525"/>
          </a:xfrm>
          <a:prstGeom prst="rect">
            <a:avLst/>
          </a:prstGeom>
          <a:noFill/>
          <a:ln/>
        </p:spPr>
        <p:txBody>
          <a:bodyPr wrap="square" lIns="0" tIns="0" rIns="0" bIns="0" rtlCol="0" anchor="t"/>
          <a:lstStyle/>
          <a:p>
            <a:pPr marL="0" indent="0" algn="l">
              <a:buNone/>
            </a:pPr>
            <a:r>
              <a:rPr lang="en-US" sz="2400" dirty="0">
                <a:latin typeface="Roboto Condensed" pitchFamily="34" charset="0"/>
                <a:ea typeface="Roboto Condensed" pitchFamily="34" charset="-122"/>
                <a:cs typeface="Roboto Condensed" pitchFamily="34" charset="-120"/>
              </a:rPr>
              <a:t>NO activates soluble guanylate cyclase, increasing cGMP and promoting vasodilation. This enhances blood flow, lowers blood pressure, and improves oxygen delivery to tissues.</a:t>
            </a:r>
            <a:endParaRPr lang="en-US" sz="2400" dirty="0"/>
          </a:p>
        </p:txBody>
      </p:sp>
      <p:pic>
        <p:nvPicPr>
          <p:cNvPr id="4" name="Picture 3" descr="A diagram of a cell&#10;&#10;AI-generated content may be incorrect.">
            <a:extLst>
              <a:ext uri="{FF2B5EF4-FFF2-40B4-BE49-F238E27FC236}">
                <a16:creationId xmlns:a16="http://schemas.microsoft.com/office/drawing/2014/main" id="{0F77C786-E03E-87DF-5598-36938CD61118}"/>
              </a:ext>
            </a:extLst>
          </p:cNvPr>
          <p:cNvPicPr>
            <a:picLocks noChangeAspect="1"/>
          </p:cNvPicPr>
          <p:nvPr/>
        </p:nvPicPr>
        <p:blipFill>
          <a:blip r:embed="rId2"/>
          <a:stretch>
            <a:fillRect/>
          </a:stretch>
        </p:blipFill>
        <p:spPr>
          <a:xfrm>
            <a:off x="4641530" y="2614863"/>
            <a:ext cx="9552058" cy="4020887"/>
          </a:xfrm>
          <a:prstGeom prst="rect">
            <a:avLst/>
          </a:prstGeom>
        </p:spPr>
      </p:pic>
    </p:spTree>
    <p:extLst>
      <p:ext uri="{BB962C8B-B14F-4D97-AF65-F5344CB8AC3E}">
        <p14:creationId xmlns:p14="http://schemas.microsoft.com/office/powerpoint/2010/main" val="2060325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8">
            <a:extLst>
              <a:ext uri="{FF2B5EF4-FFF2-40B4-BE49-F238E27FC236}">
                <a16:creationId xmlns:a16="http://schemas.microsoft.com/office/drawing/2014/main" id="{03112B0C-CADF-A6AC-A85F-CB35582747E3}"/>
              </a:ext>
            </a:extLst>
          </p:cNvPr>
          <p:cNvSpPr/>
          <p:nvPr/>
        </p:nvSpPr>
        <p:spPr>
          <a:xfrm>
            <a:off x="560689" y="2391264"/>
            <a:ext cx="3658384" cy="3768903"/>
          </a:xfrm>
          <a:prstGeom prst="rect">
            <a:avLst/>
          </a:prstGeom>
          <a:noFill/>
          <a:ln/>
        </p:spPr>
        <p:txBody>
          <a:bodyPr wrap="square" lIns="0" tIns="0" rIns="0" bIns="0" rtlCol="0" anchor="t"/>
          <a:lstStyle/>
          <a:p>
            <a:pPr marL="0" indent="0" algn="l">
              <a:buNone/>
            </a:pPr>
            <a:r>
              <a:rPr lang="en-US" sz="2400" dirty="0">
                <a:latin typeface="Roboto Condensed" pitchFamily="34" charset="0"/>
                <a:ea typeface="Roboto Condensed" pitchFamily="34" charset="-122"/>
                <a:cs typeface="Roboto Condensed" pitchFamily="34" charset="-120"/>
              </a:rPr>
              <a:t>NO improves mitochondrial efficiency, reduces ATP cost, and modulates calcium handling. These adaptations enhance contraction efficiency and reduce oxygen consumption during exercise.</a:t>
            </a:r>
            <a:endParaRPr lang="en-US" sz="2400" dirty="0"/>
          </a:p>
        </p:txBody>
      </p:sp>
      <p:sp>
        <p:nvSpPr>
          <p:cNvPr id="3" name="Text 7">
            <a:extLst>
              <a:ext uri="{FF2B5EF4-FFF2-40B4-BE49-F238E27FC236}">
                <a16:creationId xmlns:a16="http://schemas.microsoft.com/office/drawing/2014/main" id="{7C2B5507-9272-46E0-6550-E6F2B41498BD}"/>
              </a:ext>
            </a:extLst>
          </p:cNvPr>
          <p:cNvSpPr/>
          <p:nvPr/>
        </p:nvSpPr>
        <p:spPr>
          <a:xfrm>
            <a:off x="753195" y="821838"/>
            <a:ext cx="6048658" cy="926751"/>
          </a:xfrm>
          <a:prstGeom prst="rect">
            <a:avLst/>
          </a:prstGeom>
          <a:noFill/>
          <a:ln/>
        </p:spPr>
        <p:txBody>
          <a:bodyPr wrap="none" lIns="0" tIns="0" rIns="0" bIns="0" rtlCol="0" anchor="t"/>
          <a:lstStyle/>
          <a:p>
            <a:pPr marL="0" indent="0" algn="l">
              <a:lnSpc>
                <a:spcPts val="1200"/>
              </a:lnSpc>
              <a:buNone/>
            </a:pPr>
            <a:r>
              <a:rPr lang="en-US" sz="2800" b="1" dirty="0">
                <a:latin typeface="Hubot Sans Bold" pitchFamily="34" charset="0"/>
                <a:ea typeface="Hubot Sans Bold" pitchFamily="34" charset="-122"/>
                <a:cs typeface="Hubot Sans Bold" pitchFamily="34" charset="-120"/>
              </a:rPr>
              <a:t>MUSCLE ENERGETICS</a:t>
            </a:r>
            <a:endParaRPr lang="en-US" sz="2800" dirty="0"/>
          </a:p>
        </p:txBody>
      </p:sp>
      <p:pic>
        <p:nvPicPr>
          <p:cNvPr id="4" name="Picture 3" descr="A diagram of a muscle structure&#10;&#10;AI-generated content may be incorrect.">
            <a:extLst>
              <a:ext uri="{FF2B5EF4-FFF2-40B4-BE49-F238E27FC236}">
                <a16:creationId xmlns:a16="http://schemas.microsoft.com/office/drawing/2014/main" id="{E86EDE54-7E09-F288-7B9E-FCF7DC44F3F4}"/>
              </a:ext>
            </a:extLst>
          </p:cNvPr>
          <p:cNvPicPr>
            <a:picLocks noChangeAspect="1"/>
          </p:cNvPicPr>
          <p:nvPr/>
        </p:nvPicPr>
        <p:blipFill>
          <a:blip r:embed="rId2"/>
          <a:stretch>
            <a:fillRect/>
          </a:stretch>
        </p:blipFill>
        <p:spPr>
          <a:xfrm>
            <a:off x="4771523" y="2391264"/>
            <a:ext cx="9107614" cy="4041620"/>
          </a:xfrm>
          <a:prstGeom prst="rect">
            <a:avLst/>
          </a:prstGeom>
        </p:spPr>
      </p:pic>
    </p:spTree>
    <p:extLst>
      <p:ext uri="{BB962C8B-B14F-4D97-AF65-F5344CB8AC3E}">
        <p14:creationId xmlns:p14="http://schemas.microsoft.com/office/powerpoint/2010/main" val="31885984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793790" y="2002631"/>
            <a:ext cx="11055429" cy="620078"/>
          </a:xfrm>
          <a:prstGeom prst="rect">
            <a:avLst/>
          </a:prstGeom>
          <a:noFill/>
          <a:ln/>
        </p:spPr>
        <p:txBody>
          <a:bodyPr wrap="none" lIns="0" tIns="0" rIns="0" bIns="0" rtlCol="0" anchor="t"/>
          <a:lstStyle/>
          <a:p>
            <a:pPr marL="0" indent="0" algn="l">
              <a:lnSpc>
                <a:spcPts val="4850"/>
              </a:lnSpc>
              <a:buNone/>
            </a:pPr>
            <a:r>
              <a:rPr lang="en-US" sz="3900" b="1" dirty="0">
                <a:latin typeface="Hubot Sans Bold" pitchFamily="34" charset="0"/>
                <a:ea typeface="Hubot Sans Bold" pitchFamily="34" charset="-122"/>
                <a:cs typeface="Hubot Sans Bold" pitchFamily="34" charset="-120"/>
              </a:rPr>
              <a:t>CRITICAL FACTORS FOR EFFECTIVENESS</a:t>
            </a:r>
            <a:endParaRPr lang="en-US" sz="3900" dirty="0"/>
          </a:p>
        </p:txBody>
      </p:sp>
      <p:sp>
        <p:nvSpPr>
          <p:cNvPr id="3" name="Shape 1"/>
          <p:cNvSpPr/>
          <p:nvPr/>
        </p:nvSpPr>
        <p:spPr>
          <a:xfrm>
            <a:off x="793790" y="3019544"/>
            <a:ext cx="4215289" cy="3637930"/>
          </a:xfrm>
          <a:prstGeom prst="roundRect">
            <a:avLst>
              <a:gd name="adj" fmla="val 928"/>
            </a:avLst>
          </a:prstGeom>
          <a:solidFill>
            <a:srgbClr val="D8D9D2"/>
          </a:solidFill>
          <a:ln/>
        </p:spPr>
        <p:txBody>
          <a:bodyPr/>
          <a:lstStyle/>
          <a:p>
            <a:endParaRPr lang="en-US"/>
          </a:p>
        </p:txBody>
      </p:sp>
      <p:sp>
        <p:nvSpPr>
          <p:cNvPr id="4" name="Shape 2"/>
          <p:cNvSpPr/>
          <p:nvPr/>
        </p:nvSpPr>
        <p:spPr>
          <a:xfrm>
            <a:off x="992148" y="3217902"/>
            <a:ext cx="595313" cy="595313"/>
          </a:xfrm>
          <a:prstGeom prst="roundRect">
            <a:avLst>
              <a:gd name="adj" fmla="val 15358451"/>
            </a:avLst>
          </a:prstGeom>
          <a:solidFill>
            <a:srgbClr val="C8CAC1"/>
          </a:solidFill>
          <a:ln/>
        </p:spPr>
        <p:txBody>
          <a:bodyPr/>
          <a:lstStyle/>
          <a:p>
            <a:endParaRPr lang="en-US"/>
          </a:p>
        </p:txBody>
      </p:sp>
      <p:pic>
        <p:nvPicPr>
          <p:cNvPr id="5" name="Image 0" descr="preencoded.png"/>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1155859" y="3381494"/>
            <a:ext cx="267891" cy="267891"/>
          </a:xfrm>
          <a:prstGeom prst="rect">
            <a:avLst/>
          </a:prstGeom>
        </p:spPr>
      </p:pic>
      <p:sp>
        <p:nvSpPr>
          <p:cNvPr id="6" name="Text 3"/>
          <p:cNvSpPr/>
          <p:nvPr/>
        </p:nvSpPr>
        <p:spPr>
          <a:xfrm>
            <a:off x="992148" y="4011573"/>
            <a:ext cx="2871430" cy="310158"/>
          </a:xfrm>
          <a:prstGeom prst="rect">
            <a:avLst/>
          </a:prstGeom>
          <a:noFill/>
          <a:ln/>
        </p:spPr>
        <p:txBody>
          <a:bodyPr wrap="none" lIns="0" tIns="0" rIns="0" bIns="0" rtlCol="0" anchor="t"/>
          <a:lstStyle/>
          <a:p>
            <a:pPr marL="0" indent="0" algn="l">
              <a:lnSpc>
                <a:spcPts val="2400"/>
              </a:lnSpc>
              <a:buNone/>
            </a:pPr>
            <a:r>
              <a:rPr lang="en-US" sz="1950" b="1" dirty="0">
                <a:solidFill>
                  <a:srgbClr val="000000"/>
                </a:solidFill>
                <a:latin typeface="Hubot Sans Bold" pitchFamily="34" charset="0"/>
                <a:ea typeface="Hubot Sans Bold" pitchFamily="34" charset="-122"/>
                <a:cs typeface="Hubot Sans Bold" pitchFamily="34" charset="-120"/>
              </a:rPr>
              <a:t>TIMING STRATEGIES</a:t>
            </a:r>
            <a:endParaRPr lang="en-US" sz="1950" dirty="0"/>
          </a:p>
        </p:txBody>
      </p:sp>
      <p:sp>
        <p:nvSpPr>
          <p:cNvPr id="7" name="Text 4"/>
          <p:cNvSpPr/>
          <p:nvPr/>
        </p:nvSpPr>
        <p:spPr>
          <a:xfrm>
            <a:off x="992148" y="4440793"/>
            <a:ext cx="3818573" cy="1587698"/>
          </a:xfrm>
          <a:prstGeom prst="rect">
            <a:avLst/>
          </a:prstGeom>
          <a:noFill/>
          <a:ln/>
        </p:spPr>
        <p:txBody>
          <a:bodyPr wrap="square" lIns="0" tIns="0" rIns="0" bIns="0" rtlCol="0" anchor="t"/>
          <a:lstStyle/>
          <a:p>
            <a:pPr marL="0" indent="0" algn="l">
              <a:lnSpc>
                <a:spcPts val="2500"/>
              </a:lnSpc>
              <a:buNone/>
            </a:pPr>
            <a:r>
              <a:rPr lang="en-US" dirty="0">
                <a:solidFill>
                  <a:srgbClr val="000000"/>
                </a:solidFill>
                <a:latin typeface="Roboto Condensed" pitchFamily="34" charset="0"/>
                <a:ea typeface="Roboto Condensed" pitchFamily="34" charset="-122"/>
                <a:cs typeface="Roboto Condensed" pitchFamily="34" charset="-120"/>
              </a:rPr>
              <a:t>Peak nitrate and nitrite levels occur 2–3 hours after ingestion. This window aligns with optimal NO formation and reduced oxygen cost during exercise. Chronic supplementation stabilises baseline levels.</a:t>
            </a:r>
            <a:endParaRPr lang="en-US" dirty="0"/>
          </a:p>
        </p:txBody>
      </p:sp>
      <p:sp>
        <p:nvSpPr>
          <p:cNvPr id="8" name="Shape 5"/>
          <p:cNvSpPr/>
          <p:nvPr/>
        </p:nvSpPr>
        <p:spPr>
          <a:xfrm>
            <a:off x="5207437" y="3019543"/>
            <a:ext cx="4215408" cy="3637929"/>
          </a:xfrm>
          <a:prstGeom prst="roundRect">
            <a:avLst>
              <a:gd name="adj" fmla="val 928"/>
            </a:avLst>
          </a:prstGeom>
          <a:solidFill>
            <a:srgbClr val="D8D9D2"/>
          </a:solidFill>
          <a:ln/>
        </p:spPr>
        <p:txBody>
          <a:bodyPr/>
          <a:lstStyle/>
          <a:p>
            <a:endParaRPr lang="en-US"/>
          </a:p>
        </p:txBody>
      </p:sp>
      <p:sp>
        <p:nvSpPr>
          <p:cNvPr id="9" name="Shape 6"/>
          <p:cNvSpPr/>
          <p:nvPr/>
        </p:nvSpPr>
        <p:spPr>
          <a:xfrm>
            <a:off x="5405795" y="3217902"/>
            <a:ext cx="595313" cy="595313"/>
          </a:xfrm>
          <a:prstGeom prst="roundRect">
            <a:avLst>
              <a:gd name="adj" fmla="val 15358451"/>
            </a:avLst>
          </a:prstGeom>
          <a:solidFill>
            <a:srgbClr val="C8CAC1"/>
          </a:solidFill>
          <a:ln/>
        </p:spPr>
        <p:txBody>
          <a:bodyPr/>
          <a:lstStyle/>
          <a:p>
            <a:endParaRPr lang="en-US"/>
          </a:p>
        </p:txBody>
      </p:sp>
      <p:pic>
        <p:nvPicPr>
          <p:cNvPr id="10" name="Image 1" descr="preencoded.png"/>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569506" y="3381494"/>
            <a:ext cx="267891" cy="267891"/>
          </a:xfrm>
          <a:prstGeom prst="rect">
            <a:avLst/>
          </a:prstGeom>
        </p:spPr>
      </p:pic>
      <p:sp>
        <p:nvSpPr>
          <p:cNvPr id="11" name="Text 7"/>
          <p:cNvSpPr/>
          <p:nvPr/>
        </p:nvSpPr>
        <p:spPr>
          <a:xfrm>
            <a:off x="5405795" y="4011573"/>
            <a:ext cx="2480905" cy="310158"/>
          </a:xfrm>
          <a:prstGeom prst="rect">
            <a:avLst/>
          </a:prstGeom>
          <a:noFill/>
          <a:ln/>
        </p:spPr>
        <p:txBody>
          <a:bodyPr wrap="none" lIns="0" tIns="0" rIns="0" bIns="0" rtlCol="0" anchor="t"/>
          <a:lstStyle/>
          <a:p>
            <a:pPr marL="0" indent="0" algn="l">
              <a:lnSpc>
                <a:spcPts val="2400"/>
              </a:lnSpc>
              <a:buNone/>
            </a:pPr>
            <a:r>
              <a:rPr lang="en-US" sz="1950" b="1" dirty="0">
                <a:solidFill>
                  <a:srgbClr val="000000"/>
                </a:solidFill>
                <a:latin typeface="Hubot Sans Bold" pitchFamily="34" charset="0"/>
                <a:ea typeface="Hubot Sans Bold" pitchFamily="34" charset="-122"/>
                <a:cs typeface="Hubot Sans Bold" pitchFamily="34" charset="-120"/>
              </a:rPr>
              <a:t>DOSE RESPONSE</a:t>
            </a:r>
            <a:endParaRPr lang="en-US" sz="1950" dirty="0"/>
          </a:p>
        </p:txBody>
      </p:sp>
      <p:sp>
        <p:nvSpPr>
          <p:cNvPr id="12" name="Text 8"/>
          <p:cNvSpPr/>
          <p:nvPr/>
        </p:nvSpPr>
        <p:spPr>
          <a:xfrm>
            <a:off x="5405795" y="4440793"/>
            <a:ext cx="3818692" cy="1587698"/>
          </a:xfrm>
          <a:prstGeom prst="rect">
            <a:avLst/>
          </a:prstGeom>
          <a:noFill/>
          <a:ln/>
        </p:spPr>
        <p:txBody>
          <a:bodyPr wrap="square" lIns="0" tIns="0" rIns="0" bIns="0" rtlCol="0" anchor="t"/>
          <a:lstStyle/>
          <a:p>
            <a:pPr marL="0" indent="0" algn="l">
              <a:lnSpc>
                <a:spcPts val="2500"/>
              </a:lnSpc>
              <a:buNone/>
            </a:pPr>
            <a:r>
              <a:rPr lang="en-US" dirty="0">
                <a:solidFill>
                  <a:srgbClr val="000000"/>
                </a:solidFill>
                <a:latin typeface="Roboto Condensed" pitchFamily="34" charset="0"/>
                <a:ea typeface="Roboto Condensed" pitchFamily="34" charset="-122"/>
                <a:cs typeface="Roboto Condensed" pitchFamily="34" charset="-120"/>
              </a:rPr>
              <a:t>Doses of 5–9 mmol nitrate consistently produce measurable changes. Larger doses may be needed for higher body mass, but responses don't scale linearly. Training status significantly affects outcomes.</a:t>
            </a:r>
            <a:endParaRPr lang="en-US" dirty="0"/>
          </a:p>
        </p:txBody>
      </p:sp>
      <p:sp>
        <p:nvSpPr>
          <p:cNvPr id="13" name="Shape 9"/>
          <p:cNvSpPr/>
          <p:nvPr/>
        </p:nvSpPr>
        <p:spPr>
          <a:xfrm>
            <a:off x="9621203" y="3019544"/>
            <a:ext cx="4215289" cy="3637928"/>
          </a:xfrm>
          <a:prstGeom prst="roundRect">
            <a:avLst>
              <a:gd name="adj" fmla="val 928"/>
            </a:avLst>
          </a:prstGeom>
          <a:solidFill>
            <a:srgbClr val="D8D9D2"/>
          </a:solidFill>
          <a:ln/>
        </p:spPr>
        <p:txBody>
          <a:bodyPr/>
          <a:lstStyle/>
          <a:p>
            <a:endParaRPr lang="en-US"/>
          </a:p>
        </p:txBody>
      </p:sp>
      <p:sp>
        <p:nvSpPr>
          <p:cNvPr id="14" name="Shape 10"/>
          <p:cNvSpPr/>
          <p:nvPr/>
        </p:nvSpPr>
        <p:spPr>
          <a:xfrm>
            <a:off x="9819561" y="3217902"/>
            <a:ext cx="595313" cy="595313"/>
          </a:xfrm>
          <a:prstGeom prst="roundRect">
            <a:avLst>
              <a:gd name="adj" fmla="val 15358451"/>
            </a:avLst>
          </a:prstGeom>
          <a:solidFill>
            <a:srgbClr val="C8CAC1"/>
          </a:solidFill>
          <a:ln/>
        </p:spPr>
        <p:txBody>
          <a:bodyPr/>
          <a:lstStyle/>
          <a:p>
            <a:endParaRPr lang="en-US"/>
          </a:p>
        </p:txBody>
      </p:sp>
      <p:pic>
        <p:nvPicPr>
          <p:cNvPr id="15" name="Image 2" descr="preencoded.png"/>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9983272" y="3381494"/>
            <a:ext cx="267891" cy="267891"/>
          </a:xfrm>
          <a:prstGeom prst="rect">
            <a:avLst/>
          </a:prstGeom>
        </p:spPr>
      </p:pic>
      <p:sp>
        <p:nvSpPr>
          <p:cNvPr id="16" name="Text 11"/>
          <p:cNvSpPr/>
          <p:nvPr/>
        </p:nvSpPr>
        <p:spPr>
          <a:xfrm>
            <a:off x="9819561" y="4011573"/>
            <a:ext cx="2664857" cy="310158"/>
          </a:xfrm>
          <a:prstGeom prst="rect">
            <a:avLst/>
          </a:prstGeom>
          <a:noFill/>
          <a:ln/>
        </p:spPr>
        <p:txBody>
          <a:bodyPr wrap="none" lIns="0" tIns="0" rIns="0" bIns="0" rtlCol="0" anchor="t"/>
          <a:lstStyle/>
          <a:p>
            <a:pPr marL="0" indent="0" algn="l">
              <a:lnSpc>
                <a:spcPts val="2400"/>
              </a:lnSpc>
              <a:buNone/>
            </a:pPr>
            <a:r>
              <a:rPr lang="en-US" sz="1950" b="1" dirty="0">
                <a:solidFill>
                  <a:srgbClr val="000000"/>
                </a:solidFill>
                <a:latin typeface="Hubot Sans Bold" pitchFamily="34" charset="0"/>
                <a:ea typeface="Hubot Sans Bold" pitchFamily="34" charset="-122"/>
                <a:cs typeface="Hubot Sans Bold" pitchFamily="34" charset="-120"/>
              </a:rPr>
              <a:t>ORAL MICROBIOME</a:t>
            </a:r>
            <a:endParaRPr lang="en-US" sz="1950" dirty="0"/>
          </a:p>
        </p:txBody>
      </p:sp>
      <p:sp>
        <p:nvSpPr>
          <p:cNvPr id="17" name="Text 12"/>
          <p:cNvSpPr/>
          <p:nvPr/>
        </p:nvSpPr>
        <p:spPr>
          <a:xfrm>
            <a:off x="9819561" y="4440793"/>
            <a:ext cx="3818573" cy="1587698"/>
          </a:xfrm>
          <a:prstGeom prst="rect">
            <a:avLst/>
          </a:prstGeom>
          <a:noFill/>
          <a:ln/>
        </p:spPr>
        <p:txBody>
          <a:bodyPr wrap="square" lIns="0" tIns="0" rIns="0" bIns="0" rtlCol="0" anchor="t"/>
          <a:lstStyle/>
          <a:p>
            <a:pPr marL="0" indent="0" algn="l">
              <a:lnSpc>
                <a:spcPts val="2500"/>
              </a:lnSpc>
              <a:buNone/>
            </a:pPr>
            <a:r>
              <a:rPr lang="en-US" dirty="0">
                <a:solidFill>
                  <a:srgbClr val="000000"/>
                </a:solidFill>
                <a:latin typeface="Roboto Condensed" pitchFamily="34" charset="0"/>
                <a:ea typeface="Roboto Condensed" pitchFamily="34" charset="-122"/>
                <a:cs typeface="Roboto Condensed" pitchFamily="34" charset="-120"/>
              </a:rPr>
              <a:t>Nitrate reduction relies on oral bacteria. Antibacterial mouthwash markedly reduces effectiveness. Cruciferous vegetables containing thiocyanate may also interfere with nitrate metabolism.</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4" name="Text 2"/>
          <p:cNvSpPr/>
          <p:nvPr/>
        </p:nvSpPr>
        <p:spPr>
          <a:xfrm>
            <a:off x="793790" y="1406723"/>
            <a:ext cx="12086392" cy="620078"/>
          </a:xfrm>
          <a:prstGeom prst="rect">
            <a:avLst/>
          </a:prstGeom>
          <a:noFill/>
          <a:ln/>
        </p:spPr>
        <p:txBody>
          <a:bodyPr wrap="none" lIns="0" tIns="0" rIns="0" bIns="0" rtlCol="0" anchor="t"/>
          <a:lstStyle/>
          <a:p>
            <a:pPr marL="0" indent="0" algn="l">
              <a:lnSpc>
                <a:spcPts val="4850"/>
              </a:lnSpc>
              <a:buNone/>
            </a:pPr>
            <a:r>
              <a:rPr lang="en-US" sz="3900" b="1" dirty="0">
                <a:latin typeface="Hubot Sans Bold" pitchFamily="34" charset="0"/>
                <a:ea typeface="Hubot Sans Bold" pitchFamily="34" charset="-122"/>
                <a:cs typeface="Hubot Sans Bold" pitchFamily="34" charset="-120"/>
              </a:rPr>
              <a:t>METABOLIC AND CARDIOVASCULAR EFFECTS</a:t>
            </a:r>
            <a:endParaRPr lang="en-US" sz="3900" dirty="0"/>
          </a:p>
        </p:txBody>
      </p:sp>
      <p:sp>
        <p:nvSpPr>
          <p:cNvPr id="5" name="Text 3"/>
          <p:cNvSpPr/>
          <p:nvPr/>
        </p:nvSpPr>
        <p:spPr>
          <a:xfrm>
            <a:off x="793790" y="2522815"/>
            <a:ext cx="3054906" cy="372070"/>
          </a:xfrm>
          <a:prstGeom prst="rect">
            <a:avLst/>
          </a:prstGeom>
          <a:noFill/>
          <a:ln/>
        </p:spPr>
        <p:txBody>
          <a:bodyPr wrap="none" lIns="0" tIns="0" rIns="0" bIns="0" rtlCol="0" anchor="t"/>
          <a:lstStyle/>
          <a:p>
            <a:pPr marL="0" indent="0" algn="l">
              <a:lnSpc>
                <a:spcPts val="2900"/>
              </a:lnSpc>
              <a:buNone/>
            </a:pPr>
            <a:r>
              <a:rPr lang="en-US" sz="2300" b="1" dirty="0">
                <a:latin typeface="Hubot Sans Bold" pitchFamily="34" charset="0"/>
                <a:ea typeface="Hubot Sans Bold" pitchFamily="34" charset="-122"/>
                <a:cs typeface="Hubot Sans Bold" pitchFamily="34" charset="-120"/>
              </a:rPr>
              <a:t>ACUTE RESPONSES</a:t>
            </a:r>
            <a:endParaRPr lang="en-US" sz="2300" dirty="0"/>
          </a:p>
        </p:txBody>
      </p:sp>
      <p:sp>
        <p:nvSpPr>
          <p:cNvPr id="6" name="Text 4"/>
          <p:cNvSpPr/>
          <p:nvPr/>
        </p:nvSpPr>
        <p:spPr>
          <a:xfrm>
            <a:off x="793790" y="3093244"/>
            <a:ext cx="6279356" cy="1270236"/>
          </a:xfrm>
          <a:prstGeom prst="rect">
            <a:avLst/>
          </a:prstGeom>
          <a:noFill/>
          <a:ln/>
        </p:spPr>
        <p:txBody>
          <a:bodyPr wrap="square" lIns="0" tIns="0" rIns="0" bIns="0" rtlCol="0" anchor="t"/>
          <a:lstStyle/>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Reliably raises circulating nitrate and nitrite</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Minimal effects on glucose, insulin, or lipids in healthy adults</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Reduced total glucose exposure in type 2 diabetes</a:t>
            </a:r>
            <a:endParaRPr lang="en-US" sz="2000" dirty="0"/>
          </a:p>
        </p:txBody>
      </p:sp>
      <p:sp>
        <p:nvSpPr>
          <p:cNvPr id="7" name="Text 5"/>
          <p:cNvSpPr/>
          <p:nvPr/>
        </p:nvSpPr>
        <p:spPr>
          <a:xfrm>
            <a:off x="793790" y="4994716"/>
            <a:ext cx="3964662" cy="372070"/>
          </a:xfrm>
          <a:prstGeom prst="rect">
            <a:avLst/>
          </a:prstGeom>
          <a:noFill/>
          <a:ln/>
        </p:spPr>
        <p:txBody>
          <a:bodyPr wrap="none" lIns="0" tIns="0" rIns="0" bIns="0" rtlCol="0" anchor="t"/>
          <a:lstStyle/>
          <a:p>
            <a:pPr marL="0" indent="0" algn="l">
              <a:lnSpc>
                <a:spcPts val="2900"/>
              </a:lnSpc>
              <a:buNone/>
            </a:pPr>
            <a:r>
              <a:rPr lang="en-US" sz="2300" b="1" dirty="0">
                <a:latin typeface="Hubot Sans Bold" pitchFamily="34" charset="0"/>
                <a:ea typeface="Hubot Sans Bold" pitchFamily="34" charset="-122"/>
                <a:cs typeface="Hubot Sans Bold" pitchFamily="34" charset="-120"/>
              </a:rPr>
              <a:t>CHRONIC ADAPTATIONS</a:t>
            </a:r>
            <a:endParaRPr lang="en-US" sz="2300" dirty="0"/>
          </a:p>
        </p:txBody>
      </p:sp>
      <p:sp>
        <p:nvSpPr>
          <p:cNvPr id="8" name="Text 6"/>
          <p:cNvSpPr/>
          <p:nvPr/>
        </p:nvSpPr>
        <p:spPr>
          <a:xfrm>
            <a:off x="793790" y="5554516"/>
            <a:ext cx="6279356" cy="1587795"/>
          </a:xfrm>
          <a:prstGeom prst="rect">
            <a:avLst/>
          </a:prstGeom>
          <a:noFill/>
          <a:ln/>
        </p:spPr>
        <p:txBody>
          <a:bodyPr wrap="square" lIns="0" tIns="0" rIns="0" bIns="0" rtlCol="0" anchor="t"/>
          <a:lstStyle/>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Preserves acute nitrite responsiveness</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Elevates fasting nitrate levels</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Shifts oral and gut microbial composition</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Increases short-chain fatty acids</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Reduces oxidative stress markers</a:t>
            </a:r>
            <a:endParaRPr lang="en-US" sz="2000" dirty="0"/>
          </a:p>
        </p:txBody>
      </p:sp>
      <p:sp>
        <p:nvSpPr>
          <p:cNvPr id="9" name="Text 7"/>
          <p:cNvSpPr/>
          <p:nvPr/>
        </p:nvSpPr>
        <p:spPr>
          <a:xfrm>
            <a:off x="7564874" y="2522815"/>
            <a:ext cx="4730829" cy="372070"/>
          </a:xfrm>
          <a:prstGeom prst="rect">
            <a:avLst/>
          </a:prstGeom>
          <a:noFill/>
          <a:ln/>
        </p:spPr>
        <p:txBody>
          <a:bodyPr wrap="none" lIns="0" tIns="0" rIns="0" bIns="0" rtlCol="0" anchor="t"/>
          <a:lstStyle/>
          <a:p>
            <a:pPr marL="0" indent="0" algn="l">
              <a:lnSpc>
                <a:spcPts val="2900"/>
              </a:lnSpc>
              <a:buNone/>
            </a:pPr>
            <a:r>
              <a:rPr lang="en-US" sz="2300" b="1" dirty="0">
                <a:latin typeface="Hubot Sans Bold" pitchFamily="34" charset="0"/>
                <a:ea typeface="Hubot Sans Bold" pitchFamily="34" charset="-122"/>
                <a:cs typeface="Hubot Sans Bold" pitchFamily="34" charset="-120"/>
              </a:rPr>
              <a:t>CARDIOVASCULAR BENEFITS</a:t>
            </a:r>
            <a:endParaRPr lang="en-US" sz="2300" dirty="0"/>
          </a:p>
        </p:txBody>
      </p:sp>
      <p:sp>
        <p:nvSpPr>
          <p:cNvPr id="10" name="Text 8"/>
          <p:cNvSpPr/>
          <p:nvPr/>
        </p:nvSpPr>
        <p:spPr>
          <a:xfrm>
            <a:off x="7564874" y="3093244"/>
            <a:ext cx="6279356" cy="1587795"/>
          </a:xfrm>
          <a:prstGeom prst="rect">
            <a:avLst/>
          </a:prstGeom>
          <a:noFill/>
          <a:ln/>
        </p:spPr>
        <p:txBody>
          <a:bodyPr wrap="square" lIns="0" tIns="0" rIns="0" bIns="0" rtlCol="0" anchor="t"/>
          <a:lstStyle/>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Systolic blood pressure reductions of 5–10 mmHg</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Improved flow-mediated dilation</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Enhanced skeletal muscle blood flow</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Increased microvascular responsiveness</a:t>
            </a:r>
            <a:endParaRPr lang="en-US" sz="2000" dirty="0"/>
          </a:p>
          <a:p>
            <a:pPr marL="342900" indent="-342900" algn="l">
              <a:lnSpc>
                <a:spcPts val="2500"/>
              </a:lnSpc>
              <a:buSzPct val="100000"/>
              <a:buChar char="•"/>
            </a:pPr>
            <a:r>
              <a:rPr lang="en-US" sz="2000" dirty="0">
                <a:latin typeface="Roboto Condensed" pitchFamily="34" charset="0"/>
                <a:ea typeface="Roboto Condensed" pitchFamily="34" charset="-122"/>
                <a:cs typeface="Roboto Condensed" pitchFamily="34" charset="-120"/>
              </a:rPr>
              <a:t>Reduced peripheral chemoreflex sensitivity</a:t>
            </a:r>
            <a:endParaRPr lang="en-US" sz="2000" dirty="0"/>
          </a:p>
        </p:txBody>
      </p:sp>
      <p:sp>
        <p:nvSpPr>
          <p:cNvPr id="11" name="Text 9"/>
          <p:cNvSpPr/>
          <p:nvPr/>
        </p:nvSpPr>
        <p:spPr>
          <a:xfrm>
            <a:off x="7557254" y="5554516"/>
            <a:ext cx="6279356" cy="635079"/>
          </a:xfrm>
          <a:prstGeom prst="rect">
            <a:avLst/>
          </a:prstGeom>
          <a:noFill/>
          <a:ln/>
        </p:spPr>
        <p:txBody>
          <a:bodyPr wrap="square" lIns="0" tIns="0" rIns="0" bIns="0" rtlCol="0" anchor="t"/>
          <a:lstStyle/>
          <a:p>
            <a:pPr marL="0" indent="0" algn="l">
              <a:lnSpc>
                <a:spcPts val="2500"/>
              </a:lnSpc>
              <a:buNone/>
            </a:pPr>
            <a:r>
              <a:rPr lang="en-US" sz="2400" dirty="0">
                <a:solidFill>
                  <a:srgbClr val="55575A"/>
                </a:solidFill>
                <a:highlight>
                  <a:srgbClr val="DBDCD4"/>
                </a:highlight>
                <a:latin typeface="Roboto Condensed" pitchFamily="34" charset="0"/>
                <a:ea typeface="Roboto Condensed" pitchFamily="34" charset="-122"/>
                <a:cs typeface="Roboto Condensed" pitchFamily="34" charset="-120"/>
              </a:rPr>
              <a:t>Meta-analytic evidence supports reproducible blood pressure reductions, particularly in hypertensive adults with interventions lasting ≥14 days.</a:t>
            </a:r>
            <a:endParaRPr lang="en-US" sz="2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793790" y="1644003"/>
            <a:ext cx="12513112" cy="620078"/>
          </a:xfrm>
          <a:prstGeom prst="rect">
            <a:avLst/>
          </a:prstGeom>
          <a:noFill/>
          <a:ln/>
        </p:spPr>
        <p:txBody>
          <a:bodyPr wrap="none" lIns="0" tIns="0" rIns="0" bIns="0" rtlCol="0" anchor="t"/>
          <a:lstStyle/>
          <a:p>
            <a:pPr marL="0" indent="0" algn="l">
              <a:lnSpc>
                <a:spcPts val="4850"/>
              </a:lnSpc>
              <a:buNone/>
            </a:pPr>
            <a:r>
              <a:rPr lang="en-US" sz="3900" b="1" dirty="0">
                <a:latin typeface="Hubot Sans Bold" pitchFamily="34" charset="0"/>
                <a:ea typeface="Hubot Sans Bold" pitchFamily="34" charset="-122"/>
                <a:cs typeface="Hubot Sans Bold" pitchFamily="34" charset="-120"/>
              </a:rPr>
              <a:t>NEUROMUSCULAR AND COGNITIVE FUNCTION</a:t>
            </a:r>
            <a:endParaRPr lang="en-US" sz="3900" dirty="0"/>
          </a:p>
        </p:txBody>
      </p:sp>
      <p:pic>
        <p:nvPicPr>
          <p:cNvPr id="3" name="Image 0" descr="preencoded.png"/>
          <p:cNvPicPr>
            <a:picLocks noChangeAspect="1"/>
          </p:cNvPicPr>
          <p:nvPr/>
        </p:nvPicPr>
        <p:blipFill>
          <a:blip r:embed="rId3"/>
          <a:stretch>
            <a:fillRect/>
          </a:stretch>
        </p:blipFill>
        <p:spPr>
          <a:xfrm>
            <a:off x="793790" y="3142178"/>
            <a:ext cx="1212771" cy="1212771"/>
          </a:xfrm>
          <a:prstGeom prst="rect">
            <a:avLst/>
          </a:prstGeom>
        </p:spPr>
      </p:pic>
      <p:sp>
        <p:nvSpPr>
          <p:cNvPr id="4" name="Text 1"/>
          <p:cNvSpPr/>
          <p:nvPr/>
        </p:nvSpPr>
        <p:spPr>
          <a:xfrm>
            <a:off x="2254568" y="3142178"/>
            <a:ext cx="2721412" cy="620316"/>
          </a:xfrm>
          <a:prstGeom prst="rect">
            <a:avLst/>
          </a:prstGeom>
          <a:noFill/>
          <a:ln/>
        </p:spPr>
        <p:txBody>
          <a:bodyPr wrap="squar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NEUROMUSCULAR EFFECTS</a:t>
            </a:r>
            <a:endParaRPr lang="en-US" sz="1950" dirty="0"/>
          </a:p>
        </p:txBody>
      </p:sp>
      <p:sp>
        <p:nvSpPr>
          <p:cNvPr id="5" name="Text 2"/>
          <p:cNvSpPr/>
          <p:nvPr/>
        </p:nvSpPr>
        <p:spPr>
          <a:xfrm>
            <a:off x="2154495" y="4114800"/>
            <a:ext cx="2721412" cy="2222778"/>
          </a:xfrm>
          <a:prstGeom prst="rect">
            <a:avLst/>
          </a:prstGeom>
          <a:noFill/>
          <a:ln/>
        </p:spPr>
        <p:txBody>
          <a:bodyPr wrap="square" lIns="0" tIns="0" rIns="0" bIns="0" rtlCol="0" anchor="t"/>
          <a:lstStyle/>
          <a:p>
            <a:pPr marL="0" indent="0" algn="l">
              <a:lnSpc>
                <a:spcPts val="2500"/>
              </a:lnSpc>
              <a:buNone/>
            </a:pPr>
            <a:r>
              <a:rPr lang="en-US" sz="2000" dirty="0">
                <a:latin typeface="Roboto Condensed" pitchFamily="34" charset="0"/>
                <a:ea typeface="Roboto Condensed" pitchFamily="34" charset="-122"/>
                <a:cs typeface="Roboto Condensed" pitchFamily="34" charset="-120"/>
              </a:rPr>
              <a:t>Acute BRJ produces minimal changes in maximal strength or power output. However, it may improve recovery of muscle function, reduce soreness, and enhance peripheral muscle excitability under fatigue.</a:t>
            </a:r>
            <a:endParaRPr lang="en-US" sz="2000" dirty="0"/>
          </a:p>
        </p:txBody>
      </p:sp>
      <p:pic>
        <p:nvPicPr>
          <p:cNvPr id="6" name="Image 1" descr="preencoded.png"/>
          <p:cNvPicPr>
            <a:picLocks noChangeAspect="1"/>
          </p:cNvPicPr>
          <p:nvPr/>
        </p:nvPicPr>
        <p:blipFill>
          <a:blip r:embed="rId4"/>
          <a:stretch>
            <a:fillRect/>
          </a:stretch>
        </p:blipFill>
        <p:spPr>
          <a:xfrm>
            <a:off x="5223986" y="3142178"/>
            <a:ext cx="1212771" cy="1212771"/>
          </a:xfrm>
          <a:prstGeom prst="rect">
            <a:avLst/>
          </a:prstGeom>
        </p:spPr>
      </p:pic>
      <p:sp>
        <p:nvSpPr>
          <p:cNvPr id="7" name="Text 3"/>
          <p:cNvSpPr/>
          <p:nvPr/>
        </p:nvSpPr>
        <p:spPr>
          <a:xfrm>
            <a:off x="6684764" y="3142178"/>
            <a:ext cx="2721531" cy="620316"/>
          </a:xfrm>
          <a:prstGeom prst="rect">
            <a:avLst/>
          </a:prstGeom>
          <a:noFill/>
          <a:ln/>
        </p:spPr>
        <p:txBody>
          <a:bodyPr wrap="squar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COGNITIVE PERFORMANCE</a:t>
            </a:r>
            <a:endParaRPr lang="en-US" sz="1950" dirty="0"/>
          </a:p>
        </p:txBody>
      </p:sp>
      <p:sp>
        <p:nvSpPr>
          <p:cNvPr id="8" name="Text 4"/>
          <p:cNvSpPr/>
          <p:nvPr/>
        </p:nvSpPr>
        <p:spPr>
          <a:xfrm>
            <a:off x="6684763" y="4130210"/>
            <a:ext cx="2721531" cy="2222778"/>
          </a:xfrm>
          <a:prstGeom prst="rect">
            <a:avLst/>
          </a:prstGeom>
          <a:noFill/>
          <a:ln/>
        </p:spPr>
        <p:txBody>
          <a:bodyPr wrap="square" lIns="0" tIns="0" rIns="0" bIns="0" rtlCol="0" anchor="t"/>
          <a:lstStyle/>
          <a:p>
            <a:pPr marL="0" indent="0" algn="l">
              <a:lnSpc>
                <a:spcPts val="2500"/>
              </a:lnSpc>
              <a:buNone/>
            </a:pPr>
            <a:r>
              <a:rPr lang="en-US" sz="2000" dirty="0">
                <a:latin typeface="Roboto Condensed" pitchFamily="34" charset="0"/>
                <a:ea typeface="Roboto Condensed" pitchFamily="34" charset="-122"/>
                <a:cs typeface="Roboto Condensed" pitchFamily="34" charset="-120"/>
              </a:rPr>
              <a:t>BRJ increases prefrontal cortex oxygenation and may improve executive function under fatigue. Effects on global cognition are inconsistent, but decision-making capacity may be preserved during prolonged exercise.</a:t>
            </a:r>
            <a:endParaRPr lang="en-US" sz="2000" dirty="0"/>
          </a:p>
        </p:txBody>
      </p:sp>
      <p:pic>
        <p:nvPicPr>
          <p:cNvPr id="9" name="Image 2" descr="preencoded.png"/>
          <p:cNvPicPr>
            <a:picLocks noChangeAspect="1"/>
          </p:cNvPicPr>
          <p:nvPr/>
        </p:nvPicPr>
        <p:blipFill>
          <a:blip r:embed="rId5"/>
          <a:stretch>
            <a:fillRect/>
          </a:stretch>
        </p:blipFill>
        <p:spPr>
          <a:xfrm>
            <a:off x="9654302" y="3142178"/>
            <a:ext cx="1212771" cy="1212771"/>
          </a:xfrm>
          <a:prstGeom prst="rect">
            <a:avLst/>
          </a:prstGeom>
        </p:spPr>
      </p:pic>
      <p:sp>
        <p:nvSpPr>
          <p:cNvPr id="10" name="Text 5"/>
          <p:cNvSpPr/>
          <p:nvPr/>
        </p:nvSpPr>
        <p:spPr>
          <a:xfrm>
            <a:off x="11115080" y="3142178"/>
            <a:ext cx="2721531" cy="620316"/>
          </a:xfrm>
          <a:prstGeom prst="rect">
            <a:avLst/>
          </a:prstGeom>
          <a:noFill/>
          <a:ln/>
        </p:spPr>
        <p:txBody>
          <a:bodyPr wrap="squar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ELECTROPHYSIOLOGICAL CHANGES</a:t>
            </a:r>
            <a:endParaRPr lang="en-US" sz="1950" dirty="0"/>
          </a:p>
        </p:txBody>
      </p:sp>
      <p:sp>
        <p:nvSpPr>
          <p:cNvPr id="11" name="Text 6"/>
          <p:cNvSpPr/>
          <p:nvPr/>
        </p:nvSpPr>
        <p:spPr>
          <a:xfrm>
            <a:off x="11115079" y="4130210"/>
            <a:ext cx="2721531" cy="2222778"/>
          </a:xfrm>
          <a:prstGeom prst="rect">
            <a:avLst/>
          </a:prstGeom>
          <a:noFill/>
          <a:ln/>
        </p:spPr>
        <p:txBody>
          <a:bodyPr wrap="square" lIns="0" tIns="0" rIns="0" bIns="0" rtlCol="0" anchor="t"/>
          <a:lstStyle/>
          <a:p>
            <a:pPr marL="0" indent="0" algn="l">
              <a:lnSpc>
                <a:spcPts val="2500"/>
              </a:lnSpc>
              <a:buNone/>
            </a:pPr>
            <a:r>
              <a:rPr lang="en-US" sz="2000" dirty="0">
                <a:latin typeface="Roboto Condensed" pitchFamily="34" charset="0"/>
                <a:ea typeface="Roboto Condensed" pitchFamily="34" charset="-122"/>
                <a:cs typeface="Roboto Condensed" pitchFamily="34" charset="-120"/>
              </a:rPr>
              <a:t>Motor unit firing patterns remain largely unchanged, but consistent reductions in motor unit potential duration suggest faster restoration of muscle fibre membrane conduction velocity, particularly under ischemic conditions.</a:t>
            </a:r>
            <a:endParaRPr lang="en-US" sz="2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47A72A-B277-0E5C-22B3-595F48E3EEC4}"/>
              </a:ext>
            </a:extLst>
          </p:cNvPr>
          <p:cNvPicPr>
            <a:picLocks noChangeAspect="1"/>
          </p:cNvPicPr>
          <p:nvPr/>
        </p:nvPicPr>
        <p:blipFill>
          <a:blip r:embed="rId2"/>
          <a:srcRect l="9583" t="22889" r="59917" b="23481"/>
          <a:stretch>
            <a:fillRect/>
          </a:stretch>
        </p:blipFill>
        <p:spPr>
          <a:xfrm>
            <a:off x="2157984" y="1982899"/>
            <a:ext cx="10680192" cy="5281734"/>
          </a:xfrm>
          <a:prstGeom prst="rect">
            <a:avLst/>
          </a:prstGeom>
        </p:spPr>
      </p:pic>
      <p:sp>
        <p:nvSpPr>
          <p:cNvPr id="4" name="Text 0">
            <a:extLst>
              <a:ext uri="{FF2B5EF4-FFF2-40B4-BE49-F238E27FC236}">
                <a16:creationId xmlns:a16="http://schemas.microsoft.com/office/drawing/2014/main" id="{CCB4346A-FE33-83E7-4058-379A06D825F9}"/>
              </a:ext>
            </a:extLst>
          </p:cNvPr>
          <p:cNvSpPr/>
          <p:nvPr/>
        </p:nvSpPr>
        <p:spPr>
          <a:xfrm>
            <a:off x="562142" y="654928"/>
            <a:ext cx="12513112" cy="620078"/>
          </a:xfrm>
          <a:prstGeom prst="rect">
            <a:avLst/>
          </a:prstGeom>
          <a:noFill/>
          <a:ln/>
        </p:spPr>
        <p:txBody>
          <a:bodyPr wrap="none" lIns="0" tIns="0" rIns="0" bIns="0" rtlCol="0" anchor="t"/>
          <a:lstStyle/>
          <a:p>
            <a:pPr marL="0" indent="0" algn="l">
              <a:lnSpc>
                <a:spcPts val="4850"/>
              </a:lnSpc>
              <a:buNone/>
            </a:pPr>
            <a:r>
              <a:rPr lang="en-US" sz="3900" b="1" dirty="0">
                <a:latin typeface="Hubot Sans Bold" pitchFamily="34" charset="0"/>
                <a:ea typeface="Hubot Sans Bold" pitchFamily="34" charset="-122"/>
              </a:rPr>
              <a:t>ACUTE AND CHRONIC HEALTH BENEFITS</a:t>
            </a:r>
            <a:endParaRPr lang="en-US" sz="3900" dirty="0"/>
          </a:p>
        </p:txBody>
      </p:sp>
    </p:spTree>
    <p:extLst>
      <p:ext uri="{BB962C8B-B14F-4D97-AF65-F5344CB8AC3E}">
        <p14:creationId xmlns:p14="http://schemas.microsoft.com/office/powerpoint/2010/main" val="8578441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4" name="Text 2"/>
          <p:cNvSpPr/>
          <p:nvPr/>
        </p:nvSpPr>
        <p:spPr>
          <a:xfrm>
            <a:off x="1584722" y="705445"/>
            <a:ext cx="9468802" cy="454223"/>
          </a:xfrm>
          <a:prstGeom prst="rect">
            <a:avLst/>
          </a:prstGeom>
          <a:noFill/>
          <a:ln/>
        </p:spPr>
        <p:txBody>
          <a:bodyPr wrap="none" lIns="0" tIns="0" rIns="0" bIns="0" rtlCol="0" anchor="t"/>
          <a:lstStyle/>
          <a:p>
            <a:pPr marL="0" indent="0" algn="l">
              <a:lnSpc>
                <a:spcPts val="3550"/>
              </a:lnSpc>
              <a:buNone/>
            </a:pPr>
            <a:r>
              <a:rPr lang="en-US" sz="2850" b="1" dirty="0">
                <a:latin typeface="Hubot Sans Bold" pitchFamily="34" charset="0"/>
                <a:ea typeface="Hubot Sans Bold" pitchFamily="34" charset="-122"/>
                <a:cs typeface="Hubot Sans Bold" pitchFamily="34" charset="-120"/>
              </a:rPr>
              <a:t>PERFORMANCE ACROSS EXERCISE MODALITIES</a:t>
            </a:r>
            <a:endParaRPr lang="en-US" sz="2850" dirty="0"/>
          </a:p>
        </p:txBody>
      </p:sp>
      <p:pic>
        <p:nvPicPr>
          <p:cNvPr id="5" name="Image 0" descr="preencoded.png"/>
          <p:cNvPicPr>
            <a:picLocks noChangeAspect="1"/>
          </p:cNvPicPr>
          <p:nvPr/>
        </p:nvPicPr>
        <p:blipFill>
          <a:blip r:embed="rId3"/>
          <a:stretch>
            <a:fillRect/>
          </a:stretch>
        </p:blipFill>
        <p:spPr>
          <a:xfrm>
            <a:off x="1199712" y="1912771"/>
            <a:ext cx="12472384" cy="5209924"/>
          </a:xfrm>
          <a:prstGeom prst="rect">
            <a:avLst/>
          </a:prstGeom>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3">
            <a:extLst>
              <a:ext uri="{FF2B5EF4-FFF2-40B4-BE49-F238E27FC236}">
                <a16:creationId xmlns:a16="http://schemas.microsoft.com/office/drawing/2014/main" id="{9A50C666-F6D7-7BFA-BA72-AE782237B3E7}"/>
              </a:ext>
            </a:extLst>
          </p:cNvPr>
          <p:cNvSpPr/>
          <p:nvPr/>
        </p:nvSpPr>
        <p:spPr>
          <a:xfrm>
            <a:off x="590112" y="2322372"/>
            <a:ext cx="4046056" cy="3565081"/>
          </a:xfrm>
          <a:prstGeom prst="roundRect">
            <a:avLst>
              <a:gd name="adj" fmla="val 1372"/>
            </a:avLst>
          </a:prstGeom>
          <a:solidFill>
            <a:srgbClr val="C8CAC1">
              <a:alpha val="50000"/>
            </a:srgbClr>
          </a:solidFill>
          <a:ln/>
        </p:spPr>
        <p:txBody>
          <a:bodyPr/>
          <a:lstStyle/>
          <a:p>
            <a:endParaRPr lang="en-US"/>
          </a:p>
        </p:txBody>
      </p:sp>
      <p:sp>
        <p:nvSpPr>
          <p:cNvPr id="3" name="Text 4">
            <a:extLst>
              <a:ext uri="{FF2B5EF4-FFF2-40B4-BE49-F238E27FC236}">
                <a16:creationId xmlns:a16="http://schemas.microsoft.com/office/drawing/2014/main" id="{D9C77F45-1DE8-4EE9-13CF-ABADCEA37DB8}"/>
              </a:ext>
            </a:extLst>
          </p:cNvPr>
          <p:cNvSpPr/>
          <p:nvPr/>
        </p:nvSpPr>
        <p:spPr>
          <a:xfrm>
            <a:off x="847662" y="2617658"/>
            <a:ext cx="2255996" cy="227052"/>
          </a:xfrm>
          <a:prstGeom prst="rect">
            <a:avLst/>
          </a:prstGeom>
          <a:noFill/>
          <a:ln/>
        </p:spPr>
        <p:txBody>
          <a:bodyPr wrap="none" lIns="0" tIns="0" rIns="0" bIns="0" rtlCol="0" anchor="t"/>
          <a:lstStyle/>
          <a:p>
            <a:pPr marL="0" indent="0" algn="l">
              <a:lnSpc>
                <a:spcPts val="1750"/>
              </a:lnSpc>
              <a:buNone/>
            </a:pPr>
            <a:r>
              <a:rPr lang="en-US" sz="2400" b="1" dirty="0">
                <a:solidFill>
                  <a:srgbClr val="000000"/>
                </a:solidFill>
                <a:latin typeface="Hubot Sans Bold" pitchFamily="34" charset="0"/>
                <a:ea typeface="Hubot Sans Bold" pitchFamily="34" charset="-122"/>
                <a:cs typeface="Hubot Sans Bold" pitchFamily="34" charset="-120"/>
              </a:rPr>
              <a:t>ENDURANCE ATHLETES</a:t>
            </a:r>
            <a:endParaRPr lang="en-US" sz="2400" dirty="0"/>
          </a:p>
        </p:txBody>
      </p:sp>
      <p:sp>
        <p:nvSpPr>
          <p:cNvPr id="4" name="Text 5">
            <a:extLst>
              <a:ext uri="{FF2B5EF4-FFF2-40B4-BE49-F238E27FC236}">
                <a16:creationId xmlns:a16="http://schemas.microsoft.com/office/drawing/2014/main" id="{DE7E4B23-D182-F96B-05E1-149D2141E105}"/>
              </a:ext>
            </a:extLst>
          </p:cNvPr>
          <p:cNvSpPr/>
          <p:nvPr/>
        </p:nvSpPr>
        <p:spPr>
          <a:xfrm>
            <a:off x="847662" y="3000145"/>
            <a:ext cx="3458885" cy="1007269"/>
          </a:xfrm>
          <a:prstGeom prst="rect">
            <a:avLst/>
          </a:prstGeom>
          <a:noFill/>
          <a:ln/>
        </p:spPr>
        <p:txBody>
          <a:bodyPr wrap="square" lIns="0" tIns="0" rIns="0" bIns="0" rtlCol="0" anchor="t"/>
          <a:lstStyle/>
          <a:p>
            <a:pPr marL="0" indent="0" algn="l">
              <a:buNone/>
            </a:pPr>
            <a:r>
              <a:rPr lang="en-US" sz="2000" dirty="0">
                <a:solidFill>
                  <a:srgbClr val="000000"/>
                </a:solidFill>
                <a:latin typeface="Roboto Condensed" pitchFamily="34" charset="0"/>
                <a:ea typeface="Roboto Condensed" pitchFamily="34" charset="-122"/>
                <a:cs typeface="Roboto Condensed" pitchFamily="34" charset="-120"/>
              </a:rPr>
              <a:t>Most consistent benefits: reduced oxygen cost, improved exercise economy, enhanced time-trial performance. Effects of 2–3% improvement in cycling, rowing, and running. Recreationally active individuals show clearer benefits than elite athletes.</a:t>
            </a:r>
            <a:endParaRPr lang="en-US" sz="2000" dirty="0"/>
          </a:p>
        </p:txBody>
      </p:sp>
      <p:sp>
        <p:nvSpPr>
          <p:cNvPr id="5" name="Shape 6">
            <a:extLst>
              <a:ext uri="{FF2B5EF4-FFF2-40B4-BE49-F238E27FC236}">
                <a16:creationId xmlns:a16="http://schemas.microsoft.com/office/drawing/2014/main" id="{98A3488A-5164-1A36-A9FE-B6B26B386C3B}"/>
              </a:ext>
            </a:extLst>
          </p:cNvPr>
          <p:cNvSpPr/>
          <p:nvPr/>
        </p:nvSpPr>
        <p:spPr>
          <a:xfrm>
            <a:off x="4893718" y="2322372"/>
            <a:ext cx="3749397" cy="3468690"/>
          </a:xfrm>
          <a:prstGeom prst="roundRect">
            <a:avLst>
              <a:gd name="adj" fmla="val 1372"/>
            </a:avLst>
          </a:prstGeom>
          <a:solidFill>
            <a:srgbClr val="C8CAC1">
              <a:alpha val="50000"/>
            </a:srgbClr>
          </a:solidFill>
          <a:ln/>
        </p:spPr>
        <p:txBody>
          <a:bodyPr/>
          <a:lstStyle/>
          <a:p>
            <a:endParaRPr lang="en-US"/>
          </a:p>
        </p:txBody>
      </p:sp>
      <p:sp>
        <p:nvSpPr>
          <p:cNvPr id="6" name="Text 7">
            <a:extLst>
              <a:ext uri="{FF2B5EF4-FFF2-40B4-BE49-F238E27FC236}">
                <a16:creationId xmlns:a16="http://schemas.microsoft.com/office/drawing/2014/main" id="{BB5ABE3A-FF98-3213-0D94-0D3942258C9F}"/>
              </a:ext>
            </a:extLst>
          </p:cNvPr>
          <p:cNvSpPr/>
          <p:nvPr/>
        </p:nvSpPr>
        <p:spPr>
          <a:xfrm>
            <a:off x="5209990" y="2620453"/>
            <a:ext cx="1816656" cy="227052"/>
          </a:xfrm>
          <a:prstGeom prst="rect">
            <a:avLst/>
          </a:prstGeom>
          <a:noFill/>
          <a:ln/>
        </p:spPr>
        <p:txBody>
          <a:bodyPr wrap="none" lIns="0" tIns="0" rIns="0" bIns="0" rtlCol="0" anchor="t"/>
          <a:lstStyle/>
          <a:p>
            <a:pPr marL="0" indent="0" algn="l">
              <a:lnSpc>
                <a:spcPts val="1750"/>
              </a:lnSpc>
              <a:buNone/>
            </a:pPr>
            <a:r>
              <a:rPr lang="en-US" sz="2400" b="1" dirty="0">
                <a:solidFill>
                  <a:srgbClr val="000000"/>
                </a:solidFill>
                <a:latin typeface="Hubot Sans Bold" pitchFamily="34" charset="0"/>
                <a:ea typeface="Hubot Sans Bold" pitchFamily="34" charset="-122"/>
                <a:cs typeface="Hubot Sans Bold" pitchFamily="34" charset="-120"/>
              </a:rPr>
              <a:t>SPRINT &amp; POWER</a:t>
            </a:r>
            <a:endParaRPr lang="en-US" sz="2400" dirty="0"/>
          </a:p>
        </p:txBody>
      </p:sp>
      <p:sp>
        <p:nvSpPr>
          <p:cNvPr id="7" name="Text 8">
            <a:extLst>
              <a:ext uri="{FF2B5EF4-FFF2-40B4-BE49-F238E27FC236}">
                <a16:creationId xmlns:a16="http://schemas.microsoft.com/office/drawing/2014/main" id="{292EC5F6-24B2-D069-B090-A6F09CCBD66A}"/>
              </a:ext>
            </a:extLst>
          </p:cNvPr>
          <p:cNvSpPr/>
          <p:nvPr/>
        </p:nvSpPr>
        <p:spPr>
          <a:xfrm>
            <a:off x="5038973" y="3021445"/>
            <a:ext cx="3458885" cy="805815"/>
          </a:xfrm>
          <a:prstGeom prst="rect">
            <a:avLst/>
          </a:prstGeom>
          <a:noFill/>
          <a:ln/>
        </p:spPr>
        <p:txBody>
          <a:bodyPr wrap="square" lIns="0" tIns="0" rIns="0" bIns="0" rtlCol="0" anchor="t"/>
          <a:lstStyle/>
          <a:p>
            <a:pPr marL="0" indent="0" algn="l">
              <a:buNone/>
            </a:pPr>
            <a:r>
              <a:rPr lang="en-US" sz="2000" dirty="0">
                <a:solidFill>
                  <a:srgbClr val="000000"/>
                </a:solidFill>
                <a:latin typeface="Roboto Condensed" pitchFamily="34" charset="0"/>
                <a:ea typeface="Roboto Condensed" pitchFamily="34" charset="-122"/>
                <a:cs typeface="Roboto Condensed" pitchFamily="34" charset="-120"/>
              </a:rPr>
              <a:t>Mixed results: improvements in very brief maximal efforts (3–4 seconds), peak power during Wingate tests, and recovery from muscle damage. Limited effects on traditional strength measures or prolonged neuromuscular output.</a:t>
            </a:r>
            <a:endParaRPr lang="en-US" sz="2000" dirty="0"/>
          </a:p>
        </p:txBody>
      </p:sp>
      <p:sp>
        <p:nvSpPr>
          <p:cNvPr id="8" name="Shape 9">
            <a:extLst>
              <a:ext uri="{FF2B5EF4-FFF2-40B4-BE49-F238E27FC236}">
                <a16:creationId xmlns:a16="http://schemas.microsoft.com/office/drawing/2014/main" id="{443582DB-8D7B-0CA9-247D-2056130B58DE}"/>
              </a:ext>
            </a:extLst>
          </p:cNvPr>
          <p:cNvSpPr/>
          <p:nvPr/>
        </p:nvSpPr>
        <p:spPr>
          <a:xfrm>
            <a:off x="8864143" y="2322372"/>
            <a:ext cx="4062514" cy="3468690"/>
          </a:xfrm>
          <a:prstGeom prst="roundRect">
            <a:avLst>
              <a:gd name="adj" fmla="val 1372"/>
            </a:avLst>
          </a:prstGeom>
          <a:solidFill>
            <a:srgbClr val="C8CAC1">
              <a:alpha val="50000"/>
            </a:srgbClr>
          </a:solidFill>
          <a:ln/>
        </p:spPr>
        <p:txBody>
          <a:bodyPr/>
          <a:lstStyle/>
          <a:p>
            <a:endParaRPr lang="en-US"/>
          </a:p>
        </p:txBody>
      </p:sp>
      <p:sp>
        <p:nvSpPr>
          <p:cNvPr id="9" name="Text 10">
            <a:extLst>
              <a:ext uri="{FF2B5EF4-FFF2-40B4-BE49-F238E27FC236}">
                <a16:creationId xmlns:a16="http://schemas.microsoft.com/office/drawing/2014/main" id="{AD019C13-C8D4-73DC-6D26-75BE18D77EEE}"/>
              </a:ext>
            </a:extLst>
          </p:cNvPr>
          <p:cNvSpPr/>
          <p:nvPr/>
        </p:nvSpPr>
        <p:spPr>
          <a:xfrm>
            <a:off x="9290013" y="2617658"/>
            <a:ext cx="1816656" cy="227052"/>
          </a:xfrm>
          <a:prstGeom prst="rect">
            <a:avLst/>
          </a:prstGeom>
          <a:noFill/>
          <a:ln/>
        </p:spPr>
        <p:txBody>
          <a:bodyPr wrap="none" lIns="0" tIns="0" rIns="0" bIns="0" rtlCol="0" anchor="t"/>
          <a:lstStyle/>
          <a:p>
            <a:pPr marL="0" indent="0" algn="l">
              <a:lnSpc>
                <a:spcPts val="1750"/>
              </a:lnSpc>
              <a:buNone/>
            </a:pPr>
            <a:r>
              <a:rPr lang="en-US" sz="2400" b="1" dirty="0">
                <a:solidFill>
                  <a:srgbClr val="000000"/>
                </a:solidFill>
                <a:latin typeface="Hubot Sans Bold" pitchFamily="34" charset="0"/>
                <a:ea typeface="Hubot Sans Bold" pitchFamily="34" charset="-122"/>
                <a:cs typeface="Hubot Sans Bold" pitchFamily="34" charset="-120"/>
              </a:rPr>
              <a:t>TEAM SPORTS</a:t>
            </a:r>
            <a:endParaRPr lang="en-US" sz="2400" dirty="0"/>
          </a:p>
        </p:txBody>
      </p:sp>
      <p:sp>
        <p:nvSpPr>
          <p:cNvPr id="10" name="Text 11">
            <a:extLst>
              <a:ext uri="{FF2B5EF4-FFF2-40B4-BE49-F238E27FC236}">
                <a16:creationId xmlns:a16="http://schemas.microsoft.com/office/drawing/2014/main" id="{C2A21395-8D44-26E7-CFBA-6E0A20586F5C}"/>
              </a:ext>
            </a:extLst>
          </p:cNvPr>
          <p:cNvSpPr/>
          <p:nvPr/>
        </p:nvSpPr>
        <p:spPr>
          <a:xfrm>
            <a:off x="9165957" y="3049448"/>
            <a:ext cx="3458885" cy="1007269"/>
          </a:xfrm>
          <a:prstGeom prst="rect">
            <a:avLst/>
          </a:prstGeom>
          <a:noFill/>
          <a:ln/>
        </p:spPr>
        <p:txBody>
          <a:bodyPr wrap="square" lIns="0" tIns="0" rIns="0" bIns="0" rtlCol="0" anchor="t"/>
          <a:lstStyle/>
          <a:p>
            <a:pPr marL="0" indent="0" algn="l">
              <a:buNone/>
            </a:pPr>
            <a:r>
              <a:rPr lang="en-US" sz="2000" dirty="0">
                <a:solidFill>
                  <a:srgbClr val="000000"/>
                </a:solidFill>
                <a:latin typeface="Roboto Condensed" pitchFamily="34" charset="0"/>
                <a:ea typeface="Roboto Condensed" pitchFamily="34" charset="-122"/>
                <a:cs typeface="Roboto Condensed" pitchFamily="34" charset="-120"/>
              </a:rPr>
              <a:t>Variable responses: benefits in recovery, work output during prolonged intermittent exercise, and cognitive performance under fatigue. Inconsistent effects on sprint speed, repeated-sprint ability, and change-of-direction performance.</a:t>
            </a:r>
            <a:endParaRPr lang="en-US" sz="2000" dirty="0"/>
          </a:p>
        </p:txBody>
      </p:sp>
      <p:sp>
        <p:nvSpPr>
          <p:cNvPr id="11" name="Text 2">
            <a:extLst>
              <a:ext uri="{FF2B5EF4-FFF2-40B4-BE49-F238E27FC236}">
                <a16:creationId xmlns:a16="http://schemas.microsoft.com/office/drawing/2014/main" id="{5BA0ED4D-B4D6-9AE2-9B57-B228CFF9246D}"/>
              </a:ext>
            </a:extLst>
          </p:cNvPr>
          <p:cNvSpPr/>
          <p:nvPr/>
        </p:nvSpPr>
        <p:spPr>
          <a:xfrm>
            <a:off x="1584722" y="705445"/>
            <a:ext cx="9468802" cy="454223"/>
          </a:xfrm>
          <a:prstGeom prst="rect">
            <a:avLst/>
          </a:prstGeom>
          <a:noFill/>
          <a:ln/>
        </p:spPr>
        <p:txBody>
          <a:bodyPr wrap="none" lIns="0" tIns="0" rIns="0" bIns="0" rtlCol="0" anchor="t"/>
          <a:lstStyle/>
          <a:p>
            <a:pPr marL="0" indent="0" algn="l">
              <a:lnSpc>
                <a:spcPts val="3550"/>
              </a:lnSpc>
              <a:buNone/>
            </a:pPr>
            <a:r>
              <a:rPr lang="en-US" sz="2850" b="1" dirty="0">
                <a:latin typeface="Hubot Sans Bold" pitchFamily="34" charset="0"/>
                <a:ea typeface="Hubot Sans Bold" pitchFamily="34" charset="-122"/>
                <a:cs typeface="Hubot Sans Bold" pitchFamily="34" charset="-120"/>
              </a:rPr>
              <a:t>PERFORMANCE ACROSS EXERCISE MODALITIES</a:t>
            </a:r>
            <a:endParaRPr lang="en-US" sz="2850" dirty="0"/>
          </a:p>
        </p:txBody>
      </p:sp>
    </p:spTree>
    <p:extLst>
      <p:ext uri="{BB962C8B-B14F-4D97-AF65-F5344CB8AC3E}">
        <p14:creationId xmlns:p14="http://schemas.microsoft.com/office/powerpoint/2010/main" val="4351088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1620679" y="420529"/>
            <a:ext cx="7615238" cy="451366"/>
          </a:xfrm>
          <a:prstGeom prst="rect">
            <a:avLst/>
          </a:prstGeom>
          <a:noFill/>
          <a:ln/>
        </p:spPr>
        <p:txBody>
          <a:bodyPr wrap="none" lIns="0" tIns="0" rIns="0" bIns="0" rtlCol="0" anchor="t"/>
          <a:lstStyle/>
          <a:p>
            <a:pPr marL="0" indent="0" algn="l">
              <a:lnSpc>
                <a:spcPts val="3550"/>
              </a:lnSpc>
              <a:buNone/>
            </a:pPr>
            <a:r>
              <a:rPr lang="en-US" sz="2800" b="1" dirty="0">
                <a:latin typeface="Hubot Sans Bold" pitchFamily="34" charset="0"/>
                <a:ea typeface="Hubot Sans Bold" pitchFamily="34" charset="-122"/>
                <a:cs typeface="Hubot Sans Bold" pitchFamily="34" charset="-120"/>
              </a:rPr>
              <a:t>ENDURANCE PERFORMANCE EVIDENCE</a:t>
            </a:r>
            <a:endParaRPr lang="en-US" sz="2800" dirty="0"/>
          </a:p>
        </p:txBody>
      </p:sp>
      <p:sp>
        <p:nvSpPr>
          <p:cNvPr id="3" name="Text 1"/>
          <p:cNvSpPr/>
          <p:nvPr/>
        </p:nvSpPr>
        <p:spPr>
          <a:xfrm>
            <a:off x="537508" y="1085850"/>
            <a:ext cx="2166342" cy="270867"/>
          </a:xfrm>
          <a:prstGeom prst="rect">
            <a:avLst/>
          </a:prstGeom>
          <a:noFill/>
          <a:ln/>
        </p:spPr>
        <p:txBody>
          <a:bodyPr wrap="none" lIns="0" tIns="0" rIns="0" bIns="0" rtlCol="0" anchor="t"/>
          <a:lstStyle/>
          <a:p>
            <a:pPr marL="0" indent="0" algn="l">
              <a:lnSpc>
                <a:spcPts val="2100"/>
              </a:lnSpc>
              <a:buNone/>
            </a:pPr>
            <a:r>
              <a:rPr lang="en-US" sz="2000" b="1" dirty="0">
                <a:latin typeface="Hubot Sans Bold" pitchFamily="34" charset="0"/>
                <a:ea typeface="Hubot Sans Bold" pitchFamily="34" charset="-122"/>
                <a:cs typeface="Hubot Sans Bold" pitchFamily="34" charset="-120"/>
              </a:rPr>
              <a:t>KEY FINDINGS</a:t>
            </a:r>
            <a:endParaRPr lang="en-US" sz="2000" dirty="0"/>
          </a:p>
        </p:txBody>
      </p:sp>
      <p:sp>
        <p:nvSpPr>
          <p:cNvPr id="4" name="Text 2"/>
          <p:cNvSpPr/>
          <p:nvPr/>
        </p:nvSpPr>
        <p:spPr>
          <a:xfrm>
            <a:off x="449179" y="1510427"/>
            <a:ext cx="6689928" cy="598646"/>
          </a:xfrm>
          <a:prstGeom prst="rect">
            <a:avLst/>
          </a:prstGeom>
          <a:noFill/>
          <a:ln/>
        </p:spPr>
        <p:txBody>
          <a:bodyPr wrap="square" lIns="0" tIns="0" rIns="0" bIns="0" rtlCol="0" anchor="t"/>
          <a:lstStyle/>
          <a:p>
            <a:pPr marL="0" indent="0" algn="l">
              <a:buNone/>
            </a:pPr>
            <a:r>
              <a:rPr lang="en-US" dirty="0">
                <a:latin typeface="Roboto Condensed" pitchFamily="34" charset="0"/>
                <a:ea typeface="Roboto Condensed" pitchFamily="34" charset="-122"/>
                <a:cs typeface="Roboto Condensed" pitchFamily="34" charset="-120"/>
              </a:rPr>
              <a:t>Meta-analytic evidence demonstrates reductions in oxygen cost of submaximal exercise, improved mitochondrial and contractile efficiency, and enhanced NO-mediated vasodilation contributing to better exercise economy.</a:t>
            </a:r>
            <a:endParaRPr lang="en-US" dirty="0"/>
          </a:p>
        </p:txBody>
      </p:sp>
      <p:sp>
        <p:nvSpPr>
          <p:cNvPr id="5" name="Text 3"/>
          <p:cNvSpPr/>
          <p:nvPr/>
        </p:nvSpPr>
        <p:spPr>
          <a:xfrm>
            <a:off x="1124103" y="3199750"/>
            <a:ext cx="2693551" cy="476607"/>
          </a:xfrm>
          <a:prstGeom prst="rect">
            <a:avLst/>
          </a:prstGeom>
          <a:noFill/>
          <a:ln/>
        </p:spPr>
        <p:txBody>
          <a:bodyPr wrap="none" lIns="0" tIns="0" rIns="0" bIns="0" rtlCol="0" anchor="t"/>
          <a:lstStyle/>
          <a:p>
            <a:pPr marL="0" indent="0" algn="ctr">
              <a:lnSpc>
                <a:spcPts val="3750"/>
              </a:lnSpc>
              <a:buNone/>
            </a:pPr>
            <a:r>
              <a:rPr lang="en-US" sz="3750" b="1" dirty="0">
                <a:latin typeface="Hubot Sans Bold" pitchFamily="34" charset="0"/>
                <a:ea typeface="Hubot Sans Bold" pitchFamily="34" charset="-122"/>
                <a:cs typeface="Hubot Sans Bold" pitchFamily="34" charset="-120"/>
              </a:rPr>
              <a:t>2.7%</a:t>
            </a:r>
            <a:endParaRPr lang="en-US" sz="3750" dirty="0"/>
          </a:p>
        </p:txBody>
      </p:sp>
      <p:sp>
        <p:nvSpPr>
          <p:cNvPr id="6" name="Text 4"/>
          <p:cNvSpPr/>
          <p:nvPr/>
        </p:nvSpPr>
        <p:spPr>
          <a:xfrm>
            <a:off x="648151" y="3906977"/>
            <a:ext cx="3608376" cy="451247"/>
          </a:xfrm>
          <a:prstGeom prst="rect">
            <a:avLst/>
          </a:prstGeom>
          <a:noFill/>
          <a:ln/>
        </p:spPr>
        <p:txBody>
          <a:bodyPr wrap="square" lIns="0" tIns="0" rIns="0" bIns="0" rtlCol="0" anchor="t"/>
          <a:lstStyle/>
          <a:p>
            <a:pPr marL="0" indent="0" algn="ctr">
              <a:lnSpc>
                <a:spcPts val="1750"/>
              </a:lnSpc>
              <a:buNone/>
            </a:pPr>
            <a:r>
              <a:rPr lang="en-US" sz="2000" b="1" dirty="0">
                <a:latin typeface="Hubot Sans Bold" pitchFamily="34" charset="0"/>
                <a:ea typeface="Hubot Sans Bold" pitchFamily="34" charset="-122"/>
                <a:cs typeface="Hubot Sans Bold" pitchFamily="34" charset="-120"/>
              </a:rPr>
              <a:t>TIME TRIAL IMPROVEMENT</a:t>
            </a:r>
            <a:endParaRPr lang="en-US" sz="2000" dirty="0"/>
          </a:p>
        </p:txBody>
      </p:sp>
      <p:sp>
        <p:nvSpPr>
          <p:cNvPr id="7" name="Text 5"/>
          <p:cNvSpPr/>
          <p:nvPr/>
        </p:nvSpPr>
        <p:spPr>
          <a:xfrm>
            <a:off x="268513" y="4488264"/>
            <a:ext cx="3689321" cy="399098"/>
          </a:xfrm>
          <a:prstGeom prst="rect">
            <a:avLst/>
          </a:prstGeom>
          <a:noFill/>
          <a:ln/>
        </p:spPr>
        <p:txBody>
          <a:bodyPr wrap="square" lIns="0" tIns="0" rIns="0" bIns="0" rtlCol="0" anchor="t"/>
          <a:lstStyle/>
          <a:p>
            <a:pPr marL="0" indent="0" algn="ctr">
              <a:buNone/>
            </a:pPr>
            <a:r>
              <a:rPr lang="en-US" sz="2000" dirty="0">
                <a:latin typeface="Roboto Condensed" pitchFamily="34" charset="0"/>
                <a:ea typeface="Roboto Condensed" pitchFamily="34" charset="-122"/>
                <a:cs typeface="Roboto Condensed" pitchFamily="34" charset="-120"/>
              </a:rPr>
              <a:t>Reduction in 4 km and 16.1 km cycling time trials in trained cyclists</a:t>
            </a:r>
            <a:endParaRPr lang="en-US" sz="2000" dirty="0"/>
          </a:p>
        </p:txBody>
      </p:sp>
      <p:sp>
        <p:nvSpPr>
          <p:cNvPr id="8" name="Text 6"/>
          <p:cNvSpPr/>
          <p:nvPr/>
        </p:nvSpPr>
        <p:spPr>
          <a:xfrm>
            <a:off x="4530945" y="3199750"/>
            <a:ext cx="2693551" cy="476607"/>
          </a:xfrm>
          <a:prstGeom prst="rect">
            <a:avLst/>
          </a:prstGeom>
          <a:noFill/>
          <a:ln/>
        </p:spPr>
        <p:txBody>
          <a:bodyPr wrap="none" lIns="0" tIns="0" rIns="0" bIns="0" rtlCol="0" anchor="t"/>
          <a:lstStyle/>
          <a:p>
            <a:pPr marL="0" indent="0" algn="ctr">
              <a:lnSpc>
                <a:spcPts val="3750"/>
              </a:lnSpc>
              <a:buNone/>
            </a:pPr>
            <a:r>
              <a:rPr lang="en-US" sz="3750" b="1" dirty="0">
                <a:latin typeface="Hubot Sans Bold" pitchFamily="34" charset="0"/>
                <a:ea typeface="Hubot Sans Bold" pitchFamily="34" charset="-122"/>
                <a:cs typeface="Hubot Sans Bold" pitchFamily="34" charset="-120"/>
              </a:rPr>
              <a:t>23%</a:t>
            </a:r>
            <a:endParaRPr lang="en-US" sz="3750" dirty="0"/>
          </a:p>
        </p:txBody>
      </p:sp>
      <p:sp>
        <p:nvSpPr>
          <p:cNvPr id="9" name="Text 7"/>
          <p:cNvSpPr/>
          <p:nvPr/>
        </p:nvSpPr>
        <p:spPr>
          <a:xfrm>
            <a:off x="4633556" y="3889177"/>
            <a:ext cx="2282428" cy="225623"/>
          </a:xfrm>
          <a:prstGeom prst="rect">
            <a:avLst/>
          </a:prstGeom>
          <a:noFill/>
          <a:ln/>
        </p:spPr>
        <p:txBody>
          <a:bodyPr wrap="none" lIns="0" tIns="0" rIns="0" bIns="0" rtlCol="0" anchor="t"/>
          <a:lstStyle/>
          <a:p>
            <a:pPr marL="0" indent="0" algn="ctr">
              <a:lnSpc>
                <a:spcPts val="1750"/>
              </a:lnSpc>
              <a:buNone/>
            </a:pPr>
            <a:r>
              <a:rPr lang="en-US" sz="2000" b="1" dirty="0">
                <a:latin typeface="Hubot Sans Bold" pitchFamily="34" charset="0"/>
                <a:ea typeface="Hubot Sans Bold" pitchFamily="34" charset="-122"/>
                <a:cs typeface="Hubot Sans Bold" pitchFamily="34" charset="-120"/>
              </a:rPr>
              <a:t>ENDURANCE INCREASE</a:t>
            </a:r>
            <a:endParaRPr lang="en-US" sz="2000" dirty="0"/>
          </a:p>
        </p:txBody>
      </p:sp>
      <p:sp>
        <p:nvSpPr>
          <p:cNvPr id="10" name="Text 8"/>
          <p:cNvSpPr/>
          <p:nvPr/>
        </p:nvSpPr>
        <p:spPr>
          <a:xfrm>
            <a:off x="4384298" y="4277405"/>
            <a:ext cx="2693551" cy="399098"/>
          </a:xfrm>
          <a:prstGeom prst="rect">
            <a:avLst/>
          </a:prstGeom>
          <a:noFill/>
          <a:ln/>
        </p:spPr>
        <p:txBody>
          <a:bodyPr wrap="square" lIns="0" tIns="0" rIns="0" bIns="0" rtlCol="0" anchor="t"/>
          <a:lstStyle/>
          <a:p>
            <a:pPr marL="0" indent="0" algn="ctr">
              <a:buNone/>
            </a:pPr>
            <a:r>
              <a:rPr lang="en-US" sz="2000" dirty="0">
                <a:latin typeface="Roboto Condensed" pitchFamily="34" charset="0"/>
                <a:ea typeface="Roboto Condensed" pitchFamily="34" charset="-122"/>
                <a:cs typeface="Roboto Condensed" pitchFamily="34" charset="-120"/>
              </a:rPr>
              <a:t>Improvement in time to exhaustion in adolescents with obesity after 6 days</a:t>
            </a:r>
            <a:endParaRPr lang="en-US" sz="2000" dirty="0"/>
          </a:p>
        </p:txBody>
      </p:sp>
      <p:sp>
        <p:nvSpPr>
          <p:cNvPr id="11" name="Text 9"/>
          <p:cNvSpPr/>
          <p:nvPr/>
        </p:nvSpPr>
        <p:spPr>
          <a:xfrm>
            <a:off x="2510041" y="5654114"/>
            <a:ext cx="2693551" cy="476607"/>
          </a:xfrm>
          <a:prstGeom prst="rect">
            <a:avLst/>
          </a:prstGeom>
          <a:noFill/>
          <a:ln/>
        </p:spPr>
        <p:txBody>
          <a:bodyPr wrap="none" lIns="0" tIns="0" rIns="0" bIns="0" rtlCol="0" anchor="t"/>
          <a:lstStyle/>
          <a:p>
            <a:pPr marL="0" indent="0" algn="ctr">
              <a:lnSpc>
                <a:spcPts val="3750"/>
              </a:lnSpc>
              <a:buNone/>
            </a:pPr>
            <a:r>
              <a:rPr lang="en-US" sz="3750" b="1" dirty="0">
                <a:latin typeface="Hubot Sans Bold" pitchFamily="34" charset="0"/>
                <a:ea typeface="Hubot Sans Bold" pitchFamily="34" charset="-122"/>
                <a:cs typeface="Hubot Sans Bold" pitchFamily="34" charset="-120"/>
              </a:rPr>
              <a:t>4.8%</a:t>
            </a:r>
            <a:endParaRPr lang="en-US" sz="3750" dirty="0"/>
          </a:p>
        </p:txBody>
      </p:sp>
      <p:sp>
        <p:nvSpPr>
          <p:cNvPr id="12" name="Text 10"/>
          <p:cNvSpPr/>
          <p:nvPr/>
        </p:nvSpPr>
        <p:spPr>
          <a:xfrm>
            <a:off x="2776794" y="6389370"/>
            <a:ext cx="2362081" cy="225623"/>
          </a:xfrm>
          <a:prstGeom prst="rect">
            <a:avLst/>
          </a:prstGeom>
          <a:noFill/>
          <a:ln/>
        </p:spPr>
        <p:txBody>
          <a:bodyPr wrap="none" lIns="0" tIns="0" rIns="0" bIns="0" rtlCol="0" anchor="t"/>
          <a:lstStyle/>
          <a:p>
            <a:pPr marL="0" indent="0" algn="ctr">
              <a:lnSpc>
                <a:spcPts val="1750"/>
              </a:lnSpc>
              <a:buNone/>
            </a:pPr>
            <a:r>
              <a:rPr lang="en-US" sz="2000" b="1" dirty="0">
                <a:latin typeface="Hubot Sans Bold" pitchFamily="34" charset="0"/>
                <a:ea typeface="Hubot Sans Bold" pitchFamily="34" charset="-122"/>
                <a:cs typeface="Hubot Sans Bold" pitchFamily="34" charset="-120"/>
              </a:rPr>
              <a:t>VO₂MAX ENHANCEMENT</a:t>
            </a:r>
            <a:endParaRPr lang="en-US" sz="2000" dirty="0"/>
          </a:p>
        </p:txBody>
      </p:sp>
      <p:sp>
        <p:nvSpPr>
          <p:cNvPr id="13" name="Text 11"/>
          <p:cNvSpPr/>
          <p:nvPr/>
        </p:nvSpPr>
        <p:spPr>
          <a:xfrm>
            <a:off x="2085449" y="6838532"/>
            <a:ext cx="3689321" cy="399098"/>
          </a:xfrm>
          <a:prstGeom prst="rect">
            <a:avLst/>
          </a:prstGeom>
          <a:noFill/>
          <a:ln/>
        </p:spPr>
        <p:txBody>
          <a:bodyPr wrap="square" lIns="0" tIns="0" rIns="0" bIns="0" rtlCol="0" anchor="t"/>
          <a:lstStyle/>
          <a:p>
            <a:pPr marL="0" indent="0" algn="ctr">
              <a:buNone/>
            </a:pPr>
            <a:r>
              <a:rPr lang="en-US" sz="2000" dirty="0">
                <a:latin typeface="Roboto Condensed" pitchFamily="34" charset="0"/>
                <a:ea typeface="Roboto Condensed" pitchFamily="34" charset="-122"/>
                <a:cs typeface="Roboto Condensed" pitchFamily="34" charset="-120"/>
              </a:rPr>
              <a:t>Increase in maximal oxygen uptake in female endurance athletes</a:t>
            </a:r>
            <a:endParaRPr lang="en-US" sz="2000" dirty="0"/>
          </a:p>
        </p:txBody>
      </p:sp>
      <p:pic>
        <p:nvPicPr>
          <p:cNvPr id="14" name="Image 0" descr="preencoded.png"/>
          <p:cNvPicPr>
            <a:picLocks noChangeAspect="1"/>
          </p:cNvPicPr>
          <p:nvPr/>
        </p:nvPicPr>
        <p:blipFill>
          <a:blip r:embed="rId3"/>
          <a:stretch>
            <a:fillRect/>
          </a:stretch>
        </p:blipFill>
        <p:spPr>
          <a:xfrm>
            <a:off x="7498913" y="1147763"/>
            <a:ext cx="5518428" cy="5518428"/>
          </a:xfrm>
          <a:prstGeom prst="rect">
            <a:avLst/>
          </a:prstGeom>
        </p:spPr>
      </p:pic>
      <p:sp>
        <p:nvSpPr>
          <p:cNvPr id="15" name="Shape 12"/>
          <p:cNvSpPr/>
          <p:nvPr/>
        </p:nvSpPr>
        <p:spPr>
          <a:xfrm>
            <a:off x="7498913" y="6784419"/>
            <a:ext cx="5518428" cy="1252676"/>
          </a:xfrm>
          <a:prstGeom prst="roundRect">
            <a:avLst>
              <a:gd name="adj" fmla="val 2390"/>
            </a:avLst>
          </a:prstGeom>
          <a:solidFill>
            <a:srgbClr val="DBDBD6"/>
          </a:solidFill>
          <a:ln/>
        </p:spPr>
        <p:txBody>
          <a:bodyPr/>
          <a:lstStyle/>
          <a:p>
            <a:endParaRPr lang="en-US"/>
          </a:p>
        </p:txBody>
      </p:sp>
      <p:pic>
        <p:nvPicPr>
          <p:cNvPr id="16" name="Image 1" descr="preencoded.png"/>
          <p:cNvPicPr>
            <a:picLocks noChangeAspect="1"/>
          </p:cNvPicPr>
          <p:nvPr/>
        </p:nvPicPr>
        <p:blipFill>
          <a:blip r:embed="rId4"/>
          <a:stretch>
            <a:fillRect/>
          </a:stretch>
        </p:blipFill>
        <p:spPr>
          <a:xfrm>
            <a:off x="7643336" y="6983254"/>
            <a:ext cx="180499" cy="144423"/>
          </a:xfrm>
          <a:prstGeom prst="rect">
            <a:avLst/>
          </a:prstGeom>
        </p:spPr>
      </p:pic>
      <p:sp>
        <p:nvSpPr>
          <p:cNvPr id="17" name="Text 13"/>
          <p:cNvSpPr/>
          <p:nvPr/>
        </p:nvSpPr>
        <p:spPr>
          <a:xfrm>
            <a:off x="7968258" y="6925508"/>
            <a:ext cx="4904661" cy="598646"/>
          </a:xfrm>
          <a:prstGeom prst="rect">
            <a:avLst/>
          </a:prstGeom>
          <a:noFill/>
          <a:ln/>
        </p:spPr>
        <p:txBody>
          <a:bodyPr wrap="square" lIns="0" tIns="0" rIns="0" bIns="0" rtlCol="0" anchor="t"/>
          <a:lstStyle/>
          <a:p>
            <a:pPr marL="0" indent="0" algn="l">
              <a:lnSpc>
                <a:spcPts val="1550"/>
              </a:lnSpc>
              <a:buNone/>
            </a:pPr>
            <a:r>
              <a:rPr lang="en-US" sz="1600" b="1" dirty="0">
                <a:solidFill>
                  <a:srgbClr val="000000"/>
                </a:solidFill>
                <a:latin typeface="Roboto Condensed" pitchFamily="34" charset="0"/>
                <a:ea typeface="Roboto Condensed" pitchFamily="34" charset="-122"/>
                <a:cs typeface="Roboto Condensed" pitchFamily="34" charset="-120"/>
              </a:rPr>
              <a:t>Training Status Matters:</a:t>
            </a:r>
            <a:r>
              <a:rPr lang="en-US" sz="1600" dirty="0">
                <a:solidFill>
                  <a:srgbClr val="000000"/>
                </a:solidFill>
                <a:latin typeface="Roboto Condensed" pitchFamily="34" charset="0"/>
                <a:ea typeface="Roboto Condensed" pitchFamily="34" charset="-122"/>
                <a:cs typeface="Roboto Condensed" pitchFamily="34" charset="-120"/>
              </a:rPr>
              <a:t> Elite endurance athletes whose physiological systems already operate near maximal NO-related capacity show weaker or inconsistent responses compared to recreationally active individuals.</a:t>
            </a:r>
            <a:endParaRPr lang="en-US" sz="16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9">
    <p:spTree>
      <p:nvGrpSpPr>
        <p:cNvPr id="1" name=""/>
        <p:cNvGrpSpPr/>
        <p:nvPr/>
      </p:nvGrpSpPr>
      <p:grpSpPr>
        <a:xfrm>
          <a:off x="0" y="0"/>
          <a:ext cx="0" cy="0"/>
          <a:chOff x="0" y="0"/>
          <a:chExt cx="0" cy="0"/>
        </a:xfrm>
      </p:grpSpPr>
      <p:sp>
        <p:nvSpPr>
          <p:cNvPr id="2" name="Text 0"/>
          <p:cNvSpPr/>
          <p:nvPr/>
        </p:nvSpPr>
        <p:spPr>
          <a:xfrm>
            <a:off x="793790" y="1207175"/>
            <a:ext cx="13042821" cy="1240155"/>
          </a:xfrm>
          <a:prstGeom prst="rect">
            <a:avLst/>
          </a:prstGeom>
          <a:noFill/>
          <a:ln/>
        </p:spPr>
        <p:txBody>
          <a:bodyPr wrap="square" lIns="0" tIns="0" rIns="0" bIns="0" rtlCol="0" anchor="t"/>
          <a:lstStyle/>
          <a:p>
            <a:pPr marL="0" indent="0" algn="l">
              <a:lnSpc>
                <a:spcPts val="4850"/>
              </a:lnSpc>
              <a:buNone/>
            </a:pPr>
            <a:r>
              <a:rPr lang="en-US" sz="3900" b="1" dirty="0">
                <a:latin typeface="Hubot Sans Bold" pitchFamily="34" charset="0"/>
                <a:ea typeface="Hubot Sans Bold" pitchFamily="34" charset="-122"/>
                <a:cs typeface="Hubot Sans Bold" pitchFamily="34" charset="-120"/>
              </a:rPr>
              <a:t>PRACTICAL APPLICATIONS AND CONSIDERATIONS</a:t>
            </a:r>
            <a:endParaRPr lang="en-US" sz="3900" dirty="0"/>
          </a:p>
        </p:txBody>
      </p:sp>
      <p:sp>
        <p:nvSpPr>
          <p:cNvPr id="3" name="Text 1"/>
          <p:cNvSpPr/>
          <p:nvPr/>
        </p:nvSpPr>
        <p:spPr>
          <a:xfrm>
            <a:off x="793790" y="2844165"/>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55575A"/>
                </a:solidFill>
                <a:latin typeface="Hubot Sans Light" pitchFamily="34" charset="0"/>
                <a:ea typeface="Hubot Sans Light" pitchFamily="34" charset="-122"/>
                <a:cs typeface="Hubot Sans Light" pitchFamily="34" charset="-120"/>
              </a:rPr>
              <a:t>01</a:t>
            </a:r>
            <a:endParaRPr lang="en-US" sz="1550" dirty="0"/>
          </a:p>
        </p:txBody>
      </p:sp>
      <p:sp>
        <p:nvSpPr>
          <p:cNvPr id="4" name="Shape 2"/>
          <p:cNvSpPr/>
          <p:nvPr/>
        </p:nvSpPr>
        <p:spPr>
          <a:xfrm>
            <a:off x="793790" y="3158490"/>
            <a:ext cx="6422231" cy="22860"/>
          </a:xfrm>
          <a:prstGeom prst="rect">
            <a:avLst/>
          </a:prstGeom>
          <a:solidFill>
            <a:srgbClr val="C8CAC1"/>
          </a:solidFill>
          <a:ln/>
        </p:spPr>
        <p:txBody>
          <a:bodyPr/>
          <a:lstStyle/>
          <a:p>
            <a:endParaRPr lang="en-US"/>
          </a:p>
        </p:txBody>
      </p:sp>
      <p:sp>
        <p:nvSpPr>
          <p:cNvPr id="5" name="Text 3"/>
          <p:cNvSpPr/>
          <p:nvPr/>
        </p:nvSpPr>
        <p:spPr>
          <a:xfrm>
            <a:off x="793790" y="3303389"/>
            <a:ext cx="4137065" cy="310158"/>
          </a:xfrm>
          <a:prstGeom prst="rect">
            <a:avLst/>
          </a:prstGeom>
          <a:noFill/>
          <a:ln/>
        </p:spPr>
        <p:txBody>
          <a:bodyPr wrap="non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ASSESS INDIVIDUAL FACTORS</a:t>
            </a:r>
            <a:endParaRPr lang="en-US" sz="1950" dirty="0"/>
          </a:p>
        </p:txBody>
      </p:sp>
      <p:sp>
        <p:nvSpPr>
          <p:cNvPr id="6" name="Text 4"/>
          <p:cNvSpPr/>
          <p:nvPr/>
        </p:nvSpPr>
        <p:spPr>
          <a:xfrm>
            <a:off x="793790" y="3732609"/>
            <a:ext cx="6422231" cy="952619"/>
          </a:xfrm>
          <a:prstGeom prst="rect">
            <a:avLst/>
          </a:prstGeom>
          <a:noFill/>
          <a:ln/>
        </p:spPr>
        <p:txBody>
          <a:bodyPr wrap="square" lIns="0" tIns="0" rIns="0" bIns="0" rtlCol="0" anchor="t"/>
          <a:lstStyle/>
          <a:p>
            <a:pPr marL="0" indent="0" algn="l">
              <a:lnSpc>
                <a:spcPts val="2500"/>
              </a:lnSpc>
              <a:buNone/>
            </a:pPr>
            <a:r>
              <a:rPr lang="en-US" dirty="0">
                <a:latin typeface="Roboto Condensed" pitchFamily="34" charset="0"/>
                <a:ea typeface="Roboto Condensed" pitchFamily="34" charset="-122"/>
                <a:cs typeface="Roboto Condensed" pitchFamily="34" charset="-120"/>
              </a:rPr>
              <a:t>Consider training status, baseline vascular function, habitual nitrate intake, and oral hygiene practices. Highly trained athletes and those with high vegetable intake may show blunted responses.</a:t>
            </a:r>
            <a:endParaRPr lang="en-US" dirty="0"/>
          </a:p>
        </p:txBody>
      </p:sp>
      <p:sp>
        <p:nvSpPr>
          <p:cNvPr id="7" name="Text 5"/>
          <p:cNvSpPr/>
          <p:nvPr/>
        </p:nvSpPr>
        <p:spPr>
          <a:xfrm>
            <a:off x="7414379" y="2844165"/>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55575A"/>
                </a:solidFill>
                <a:latin typeface="Hubot Sans Light" pitchFamily="34" charset="0"/>
                <a:ea typeface="Hubot Sans Light" pitchFamily="34" charset="-122"/>
                <a:cs typeface="Hubot Sans Light" pitchFamily="34" charset="-120"/>
              </a:rPr>
              <a:t>02</a:t>
            </a:r>
            <a:endParaRPr lang="en-US" sz="1550" dirty="0"/>
          </a:p>
        </p:txBody>
      </p:sp>
      <p:sp>
        <p:nvSpPr>
          <p:cNvPr id="8" name="Shape 6"/>
          <p:cNvSpPr/>
          <p:nvPr/>
        </p:nvSpPr>
        <p:spPr>
          <a:xfrm>
            <a:off x="7414379" y="3158490"/>
            <a:ext cx="6422231" cy="22860"/>
          </a:xfrm>
          <a:prstGeom prst="rect">
            <a:avLst/>
          </a:prstGeom>
          <a:solidFill>
            <a:srgbClr val="C8CAC1"/>
          </a:solidFill>
          <a:ln/>
        </p:spPr>
        <p:txBody>
          <a:bodyPr/>
          <a:lstStyle/>
          <a:p>
            <a:endParaRPr lang="en-US"/>
          </a:p>
        </p:txBody>
      </p:sp>
      <p:sp>
        <p:nvSpPr>
          <p:cNvPr id="9" name="Text 7"/>
          <p:cNvSpPr/>
          <p:nvPr/>
        </p:nvSpPr>
        <p:spPr>
          <a:xfrm>
            <a:off x="7414379" y="3303389"/>
            <a:ext cx="3980021" cy="310158"/>
          </a:xfrm>
          <a:prstGeom prst="rect">
            <a:avLst/>
          </a:prstGeom>
          <a:noFill/>
          <a:ln/>
        </p:spPr>
        <p:txBody>
          <a:bodyPr wrap="non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OPTIMISE TIMING AND DOSE</a:t>
            </a:r>
            <a:endParaRPr lang="en-US" sz="1950" dirty="0"/>
          </a:p>
        </p:txBody>
      </p:sp>
      <p:sp>
        <p:nvSpPr>
          <p:cNvPr id="10" name="Text 8"/>
          <p:cNvSpPr/>
          <p:nvPr/>
        </p:nvSpPr>
        <p:spPr>
          <a:xfrm>
            <a:off x="7414379" y="3732609"/>
            <a:ext cx="6422231" cy="952619"/>
          </a:xfrm>
          <a:prstGeom prst="rect">
            <a:avLst/>
          </a:prstGeom>
          <a:noFill/>
          <a:ln/>
        </p:spPr>
        <p:txBody>
          <a:bodyPr wrap="square" lIns="0" tIns="0" rIns="0" bIns="0" rtlCol="0" anchor="t"/>
          <a:lstStyle/>
          <a:p>
            <a:pPr marL="0" indent="0" algn="l">
              <a:lnSpc>
                <a:spcPts val="2500"/>
              </a:lnSpc>
              <a:buNone/>
            </a:pPr>
            <a:r>
              <a:rPr lang="en-US" dirty="0">
                <a:latin typeface="Roboto Condensed" pitchFamily="34" charset="0"/>
                <a:ea typeface="Roboto Condensed" pitchFamily="34" charset="-122"/>
                <a:cs typeface="Roboto Condensed" pitchFamily="34" charset="-120"/>
              </a:rPr>
              <a:t>Consume 5–9 mmol nitrate 2–3 hours before exercise for acute benefits. For chronic effects, maintain daily intake for at least 2 weeks. Avoid antibacterial mouthwash and excessive cruciferous vegetables.</a:t>
            </a:r>
            <a:endParaRPr lang="en-US" dirty="0"/>
          </a:p>
        </p:txBody>
      </p:sp>
      <p:sp>
        <p:nvSpPr>
          <p:cNvPr id="11" name="Text 9"/>
          <p:cNvSpPr/>
          <p:nvPr/>
        </p:nvSpPr>
        <p:spPr>
          <a:xfrm>
            <a:off x="793790" y="5032415"/>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55575A"/>
                </a:solidFill>
                <a:latin typeface="Hubot Sans Light" pitchFamily="34" charset="0"/>
                <a:ea typeface="Hubot Sans Light" pitchFamily="34" charset="-122"/>
                <a:cs typeface="Hubot Sans Light" pitchFamily="34" charset="-120"/>
              </a:rPr>
              <a:t>03</a:t>
            </a:r>
            <a:endParaRPr lang="en-US" sz="1550" dirty="0"/>
          </a:p>
        </p:txBody>
      </p:sp>
      <p:sp>
        <p:nvSpPr>
          <p:cNvPr id="12" name="Shape 10"/>
          <p:cNvSpPr/>
          <p:nvPr/>
        </p:nvSpPr>
        <p:spPr>
          <a:xfrm>
            <a:off x="793790" y="5346740"/>
            <a:ext cx="6422231" cy="22860"/>
          </a:xfrm>
          <a:prstGeom prst="rect">
            <a:avLst/>
          </a:prstGeom>
          <a:solidFill>
            <a:srgbClr val="C8CAC1"/>
          </a:solidFill>
          <a:ln/>
        </p:spPr>
        <p:txBody>
          <a:bodyPr/>
          <a:lstStyle/>
          <a:p>
            <a:endParaRPr lang="en-US"/>
          </a:p>
        </p:txBody>
      </p:sp>
      <p:sp>
        <p:nvSpPr>
          <p:cNvPr id="13" name="Text 11"/>
          <p:cNvSpPr/>
          <p:nvPr/>
        </p:nvSpPr>
        <p:spPr>
          <a:xfrm>
            <a:off x="793790" y="5491639"/>
            <a:ext cx="3554016" cy="310158"/>
          </a:xfrm>
          <a:prstGeom prst="rect">
            <a:avLst/>
          </a:prstGeom>
          <a:noFill/>
          <a:ln/>
        </p:spPr>
        <p:txBody>
          <a:bodyPr wrap="non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MATCH TO EXERCISE TYPE</a:t>
            </a:r>
            <a:endParaRPr lang="en-US" sz="1950" dirty="0"/>
          </a:p>
        </p:txBody>
      </p:sp>
      <p:sp>
        <p:nvSpPr>
          <p:cNvPr id="14" name="Text 12"/>
          <p:cNvSpPr/>
          <p:nvPr/>
        </p:nvSpPr>
        <p:spPr>
          <a:xfrm>
            <a:off x="793790" y="5920859"/>
            <a:ext cx="6422231" cy="952619"/>
          </a:xfrm>
          <a:prstGeom prst="rect">
            <a:avLst/>
          </a:prstGeom>
          <a:noFill/>
          <a:ln/>
        </p:spPr>
        <p:txBody>
          <a:bodyPr wrap="square" lIns="0" tIns="0" rIns="0" bIns="0" rtlCol="0" anchor="t"/>
          <a:lstStyle/>
          <a:p>
            <a:pPr marL="0" indent="0" algn="l">
              <a:lnSpc>
                <a:spcPts val="2500"/>
              </a:lnSpc>
              <a:buNone/>
            </a:pPr>
            <a:r>
              <a:rPr lang="en-US" dirty="0">
                <a:latin typeface="Roboto Condensed" pitchFamily="34" charset="0"/>
                <a:ea typeface="Roboto Condensed" pitchFamily="34" charset="-122"/>
                <a:cs typeface="Roboto Condensed" pitchFamily="34" charset="-120"/>
              </a:rPr>
              <a:t>Expect strongest benefits for submaximal endurance tasks. Sprint and power outcomes are more variable. Team-sport applications may focus on recovery and cognitive preservation under fatigue.</a:t>
            </a:r>
            <a:endParaRPr lang="en-US" dirty="0"/>
          </a:p>
        </p:txBody>
      </p:sp>
      <p:sp>
        <p:nvSpPr>
          <p:cNvPr id="15" name="Text 13"/>
          <p:cNvSpPr/>
          <p:nvPr/>
        </p:nvSpPr>
        <p:spPr>
          <a:xfrm>
            <a:off x="7414379" y="5032415"/>
            <a:ext cx="198358" cy="248007"/>
          </a:xfrm>
          <a:prstGeom prst="rect">
            <a:avLst/>
          </a:prstGeom>
          <a:noFill/>
          <a:ln/>
        </p:spPr>
        <p:txBody>
          <a:bodyPr wrap="none" lIns="0" tIns="0" rIns="0" bIns="0" rtlCol="0" anchor="t"/>
          <a:lstStyle/>
          <a:p>
            <a:pPr marL="0" indent="0" algn="l">
              <a:lnSpc>
                <a:spcPts val="2500"/>
              </a:lnSpc>
              <a:buNone/>
            </a:pPr>
            <a:r>
              <a:rPr lang="en-US" sz="1550" dirty="0">
                <a:solidFill>
                  <a:srgbClr val="55575A"/>
                </a:solidFill>
                <a:latin typeface="Hubot Sans Light" pitchFamily="34" charset="0"/>
                <a:ea typeface="Hubot Sans Light" pitchFamily="34" charset="-122"/>
                <a:cs typeface="Hubot Sans Light" pitchFamily="34" charset="-120"/>
              </a:rPr>
              <a:t>04</a:t>
            </a:r>
            <a:endParaRPr lang="en-US" sz="1550" dirty="0"/>
          </a:p>
        </p:txBody>
      </p:sp>
      <p:sp>
        <p:nvSpPr>
          <p:cNvPr id="16" name="Shape 14"/>
          <p:cNvSpPr/>
          <p:nvPr/>
        </p:nvSpPr>
        <p:spPr>
          <a:xfrm>
            <a:off x="7414379" y="5346740"/>
            <a:ext cx="6422231" cy="22860"/>
          </a:xfrm>
          <a:prstGeom prst="rect">
            <a:avLst/>
          </a:prstGeom>
          <a:solidFill>
            <a:srgbClr val="C8CAC1"/>
          </a:solidFill>
          <a:ln/>
        </p:spPr>
        <p:txBody>
          <a:bodyPr/>
          <a:lstStyle/>
          <a:p>
            <a:endParaRPr lang="en-US"/>
          </a:p>
        </p:txBody>
      </p:sp>
      <p:sp>
        <p:nvSpPr>
          <p:cNvPr id="17" name="Text 15"/>
          <p:cNvSpPr/>
          <p:nvPr/>
        </p:nvSpPr>
        <p:spPr>
          <a:xfrm>
            <a:off x="7414379" y="5491639"/>
            <a:ext cx="3029188" cy="310158"/>
          </a:xfrm>
          <a:prstGeom prst="rect">
            <a:avLst/>
          </a:prstGeom>
          <a:noFill/>
          <a:ln/>
        </p:spPr>
        <p:txBody>
          <a:bodyPr wrap="none" lIns="0" tIns="0" rIns="0" bIns="0" rtlCol="0" anchor="t"/>
          <a:lstStyle/>
          <a:p>
            <a:pPr marL="0" indent="0" algn="l">
              <a:lnSpc>
                <a:spcPts val="2400"/>
              </a:lnSpc>
              <a:buNone/>
            </a:pPr>
            <a:r>
              <a:rPr lang="en-US" sz="1950" b="1" dirty="0">
                <a:latin typeface="Hubot Sans Bold" pitchFamily="34" charset="0"/>
                <a:ea typeface="Hubot Sans Bold" pitchFamily="34" charset="-122"/>
                <a:cs typeface="Hubot Sans Bold" pitchFamily="34" charset="-120"/>
              </a:rPr>
              <a:t>MONITOR AND ADJUST</a:t>
            </a:r>
            <a:endParaRPr lang="en-US" sz="1950" dirty="0"/>
          </a:p>
        </p:txBody>
      </p:sp>
      <p:sp>
        <p:nvSpPr>
          <p:cNvPr id="18" name="Text 16"/>
          <p:cNvSpPr/>
          <p:nvPr/>
        </p:nvSpPr>
        <p:spPr>
          <a:xfrm>
            <a:off x="7414379" y="5920859"/>
            <a:ext cx="6422231" cy="952619"/>
          </a:xfrm>
          <a:prstGeom prst="rect">
            <a:avLst/>
          </a:prstGeom>
          <a:noFill/>
          <a:ln/>
        </p:spPr>
        <p:txBody>
          <a:bodyPr wrap="square" lIns="0" tIns="0" rIns="0" bIns="0" rtlCol="0" anchor="t"/>
          <a:lstStyle/>
          <a:p>
            <a:pPr marL="0" indent="0" algn="l">
              <a:lnSpc>
                <a:spcPts val="2500"/>
              </a:lnSpc>
              <a:buNone/>
            </a:pPr>
            <a:r>
              <a:rPr lang="en-US" dirty="0">
                <a:latin typeface="Roboto Condensed" pitchFamily="34" charset="0"/>
                <a:ea typeface="Roboto Condensed" pitchFamily="34" charset="-122"/>
                <a:cs typeface="Roboto Condensed" pitchFamily="34" charset="-120"/>
              </a:rPr>
              <a:t>Track individual responses, as variability is substantial. Consider responder-focused strategies and adjust dose or timing based on observed effects. Combine with appropriate training and nutrition.</a:t>
            </a:r>
            <a:endParaRPr lang="en-US"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spTree>
      <p:nvGrpSpPr>
        <p:cNvPr id="1" name=""/>
        <p:cNvGrpSpPr/>
        <p:nvPr/>
      </p:nvGrpSpPr>
      <p:grpSpPr>
        <a:xfrm>
          <a:off x="0" y="0"/>
          <a:ext cx="0" cy="0"/>
          <a:chOff x="0" y="0"/>
          <a:chExt cx="0" cy="0"/>
        </a:xfrm>
      </p:grpSpPr>
      <p:sp>
        <p:nvSpPr>
          <p:cNvPr id="4" name="Text 2"/>
          <p:cNvSpPr/>
          <p:nvPr/>
        </p:nvSpPr>
        <p:spPr>
          <a:xfrm>
            <a:off x="585236" y="770215"/>
            <a:ext cx="12990790" cy="570071"/>
          </a:xfrm>
          <a:prstGeom prst="rect">
            <a:avLst/>
          </a:prstGeom>
          <a:noFill/>
          <a:ln/>
        </p:spPr>
        <p:txBody>
          <a:bodyPr wrap="none" lIns="0" tIns="0" rIns="0" bIns="0" rtlCol="0" anchor="t"/>
          <a:lstStyle/>
          <a:p>
            <a:pPr marL="0" indent="0" algn="l">
              <a:lnSpc>
                <a:spcPts val="4450"/>
              </a:lnSpc>
              <a:buNone/>
            </a:pPr>
            <a:r>
              <a:rPr lang="en-US" sz="3550" b="1" dirty="0">
                <a:latin typeface="Hubot Sans Bold" pitchFamily="34" charset="0"/>
                <a:ea typeface="Hubot Sans Bold" pitchFamily="34" charset="-122"/>
                <a:cs typeface="Hubot Sans Bold" pitchFamily="34" charset="-120"/>
              </a:rPr>
              <a:t>FUTURE DIRECTIONS AND CLINICAL IMPLICATIONS</a:t>
            </a:r>
            <a:endParaRPr lang="en-US" sz="3550" dirty="0"/>
          </a:p>
        </p:txBody>
      </p:sp>
      <p:sp>
        <p:nvSpPr>
          <p:cNvPr id="5" name="Text 3"/>
          <p:cNvSpPr/>
          <p:nvPr/>
        </p:nvSpPr>
        <p:spPr>
          <a:xfrm>
            <a:off x="585236" y="1696252"/>
            <a:ext cx="4624268" cy="341948"/>
          </a:xfrm>
          <a:prstGeom prst="rect">
            <a:avLst/>
          </a:prstGeom>
          <a:noFill/>
          <a:ln/>
        </p:spPr>
        <p:txBody>
          <a:bodyPr wrap="none" lIns="0" tIns="0" rIns="0" bIns="0" rtlCol="0" anchor="t"/>
          <a:lstStyle/>
          <a:p>
            <a:pPr marL="0" indent="0" algn="l">
              <a:lnSpc>
                <a:spcPts val="2650"/>
              </a:lnSpc>
              <a:buNone/>
            </a:pPr>
            <a:r>
              <a:rPr lang="en-US" sz="2150" b="1" dirty="0">
                <a:latin typeface="Hubot Sans Bold" pitchFamily="34" charset="0"/>
                <a:ea typeface="Hubot Sans Bold" pitchFamily="34" charset="-122"/>
                <a:cs typeface="Hubot Sans Bold" pitchFamily="34" charset="-120"/>
              </a:rPr>
              <a:t>CURRENT EVIDENCE SUMMARY</a:t>
            </a:r>
            <a:endParaRPr lang="en-US" sz="2150" dirty="0"/>
          </a:p>
        </p:txBody>
      </p:sp>
      <p:sp>
        <p:nvSpPr>
          <p:cNvPr id="6" name="Text 4"/>
          <p:cNvSpPr/>
          <p:nvPr/>
        </p:nvSpPr>
        <p:spPr>
          <a:xfrm>
            <a:off x="585236" y="2320750"/>
            <a:ext cx="7724656" cy="1120140"/>
          </a:xfrm>
          <a:prstGeom prst="rect">
            <a:avLst/>
          </a:prstGeom>
          <a:noFill/>
          <a:ln/>
        </p:spPr>
        <p:txBody>
          <a:bodyPr wrap="square" lIns="0" tIns="0" rIns="0" bIns="0" rtlCol="0" anchor="t"/>
          <a:lstStyle/>
          <a:p>
            <a:pPr marL="0" indent="0" algn="l">
              <a:lnSpc>
                <a:spcPts val="2200"/>
              </a:lnSpc>
              <a:buNone/>
            </a:pPr>
            <a:r>
              <a:rPr lang="en-US" dirty="0">
                <a:latin typeface="Roboto Condensed" pitchFamily="34" charset="0"/>
                <a:ea typeface="Roboto Condensed" pitchFamily="34" charset="-122"/>
                <a:cs typeface="Roboto Condensed" pitchFamily="34" charset="-120"/>
              </a:rPr>
              <a:t>Beetroot juice exerts its most consistent physiological actions through enhanced nitrate–nitrite–NO bioavailability, improvements in redox balance, and microbiome-related modulation. Acute ingestion reliably increases circulating NOx, whilst chronic supplementation produces sustained adaptations including elevated fasting nitrate and reduced oxidative stress.</a:t>
            </a:r>
            <a:endParaRPr lang="en-US" dirty="0"/>
          </a:p>
        </p:txBody>
      </p:sp>
      <p:sp>
        <p:nvSpPr>
          <p:cNvPr id="7" name="Text 5"/>
          <p:cNvSpPr/>
          <p:nvPr/>
        </p:nvSpPr>
        <p:spPr>
          <a:xfrm>
            <a:off x="585236" y="3948606"/>
            <a:ext cx="7724656" cy="840105"/>
          </a:xfrm>
          <a:prstGeom prst="rect">
            <a:avLst/>
          </a:prstGeom>
          <a:noFill/>
          <a:ln/>
        </p:spPr>
        <p:txBody>
          <a:bodyPr wrap="square" lIns="0" tIns="0" rIns="0" bIns="0" rtlCol="0" anchor="t"/>
          <a:lstStyle/>
          <a:p>
            <a:pPr marL="0" indent="0" algn="l">
              <a:lnSpc>
                <a:spcPts val="2200"/>
              </a:lnSpc>
              <a:buNone/>
            </a:pPr>
            <a:r>
              <a:rPr lang="en-US" dirty="0">
                <a:latin typeface="Roboto Condensed" pitchFamily="34" charset="0"/>
                <a:ea typeface="Roboto Condensed" pitchFamily="34" charset="-122"/>
                <a:cs typeface="Roboto Condensed" pitchFamily="34" charset="-120"/>
              </a:rPr>
              <a:t>With respect to exercise performance, BRJ benefits submaximal endurance tasks that depend on oxygen efficiency, whereas findings in high-intensity intermittent or strength–power exercise are variable and task-specific.</a:t>
            </a:r>
            <a:endParaRPr lang="en-US" dirty="0"/>
          </a:p>
        </p:txBody>
      </p:sp>
      <p:sp>
        <p:nvSpPr>
          <p:cNvPr id="8" name="Text 6"/>
          <p:cNvSpPr/>
          <p:nvPr/>
        </p:nvSpPr>
        <p:spPr>
          <a:xfrm>
            <a:off x="585236" y="5137666"/>
            <a:ext cx="3538895" cy="341948"/>
          </a:xfrm>
          <a:prstGeom prst="rect">
            <a:avLst/>
          </a:prstGeom>
          <a:noFill/>
          <a:ln/>
        </p:spPr>
        <p:txBody>
          <a:bodyPr wrap="none" lIns="0" tIns="0" rIns="0" bIns="0" rtlCol="0" anchor="t"/>
          <a:lstStyle/>
          <a:p>
            <a:pPr marL="0" indent="0" algn="l">
              <a:lnSpc>
                <a:spcPts val="2650"/>
              </a:lnSpc>
              <a:buNone/>
            </a:pPr>
            <a:r>
              <a:rPr lang="en-US" sz="2150" b="1" dirty="0">
                <a:latin typeface="Hubot Sans Bold" pitchFamily="34" charset="0"/>
                <a:ea typeface="Hubot Sans Bold" pitchFamily="34" charset="-122"/>
                <a:cs typeface="Hubot Sans Bold" pitchFamily="34" charset="-120"/>
              </a:rPr>
              <a:t>RESEARCH PRIORITIES</a:t>
            </a:r>
            <a:endParaRPr lang="en-US" sz="2150" dirty="0"/>
          </a:p>
        </p:txBody>
      </p:sp>
      <p:sp>
        <p:nvSpPr>
          <p:cNvPr id="9" name="Text 7"/>
          <p:cNvSpPr/>
          <p:nvPr/>
        </p:nvSpPr>
        <p:spPr>
          <a:xfrm>
            <a:off x="585236" y="5828569"/>
            <a:ext cx="7724656" cy="1400423"/>
          </a:xfrm>
          <a:prstGeom prst="rect">
            <a:avLst/>
          </a:prstGeom>
          <a:noFill/>
          <a:ln/>
        </p:spPr>
        <p:txBody>
          <a:bodyPr wrap="square" lIns="0" tIns="0" rIns="0" bIns="0" rtlCol="0" anchor="t"/>
          <a:lstStyle/>
          <a:p>
            <a:pPr marL="342900" indent="-342900" algn="l">
              <a:lnSpc>
                <a:spcPts val="2200"/>
              </a:lnSpc>
              <a:buSzPct val="100000"/>
              <a:buChar char="•"/>
            </a:pPr>
            <a:r>
              <a:rPr lang="en-US" dirty="0">
                <a:latin typeface="Roboto Condensed" pitchFamily="34" charset="0"/>
                <a:ea typeface="Roboto Condensed" pitchFamily="34" charset="-122"/>
                <a:cs typeface="Roboto Condensed" pitchFamily="34" charset="-120"/>
              </a:rPr>
              <a:t>Clarify sources of variability in metabolic responses</a:t>
            </a:r>
            <a:endParaRPr lang="en-US" dirty="0"/>
          </a:p>
          <a:p>
            <a:pPr marL="342900" indent="-342900" algn="l">
              <a:lnSpc>
                <a:spcPts val="2200"/>
              </a:lnSpc>
              <a:buSzPct val="100000"/>
              <a:buChar char="•"/>
            </a:pPr>
            <a:r>
              <a:rPr lang="en-US" dirty="0">
                <a:latin typeface="Roboto Condensed" pitchFamily="34" charset="0"/>
                <a:ea typeface="Roboto Condensed" pitchFamily="34" charset="-122"/>
                <a:cs typeface="Roboto Condensed" pitchFamily="34" charset="-120"/>
              </a:rPr>
              <a:t>Multi-omics approaches integrating metabolomics and metagenomics</a:t>
            </a:r>
            <a:endParaRPr lang="en-US" dirty="0"/>
          </a:p>
          <a:p>
            <a:pPr marL="342900" indent="-342900" algn="l">
              <a:lnSpc>
                <a:spcPts val="2200"/>
              </a:lnSpc>
              <a:buSzPct val="100000"/>
              <a:buChar char="•"/>
            </a:pPr>
            <a:r>
              <a:rPr lang="en-US" dirty="0">
                <a:latin typeface="Roboto Condensed" pitchFamily="34" charset="0"/>
                <a:ea typeface="Roboto Condensed" pitchFamily="34" charset="-122"/>
                <a:cs typeface="Roboto Condensed" pitchFamily="34" charset="-120"/>
              </a:rPr>
              <a:t>Task-specific and responder-focused study designs</a:t>
            </a:r>
            <a:endParaRPr lang="en-US" dirty="0"/>
          </a:p>
          <a:p>
            <a:pPr marL="342900" indent="-342900" algn="l">
              <a:lnSpc>
                <a:spcPts val="2200"/>
              </a:lnSpc>
              <a:buSzPct val="100000"/>
              <a:buChar char="•"/>
            </a:pPr>
            <a:r>
              <a:rPr lang="en-US" dirty="0">
                <a:latin typeface="Roboto Condensed" pitchFamily="34" charset="0"/>
                <a:ea typeface="Roboto Condensed" pitchFamily="34" charset="-122"/>
                <a:cs typeface="Roboto Condensed" pitchFamily="34" charset="-120"/>
              </a:rPr>
              <a:t>Optimal timing strategies and dose–response relationships</a:t>
            </a:r>
            <a:endParaRPr lang="en-US" dirty="0"/>
          </a:p>
          <a:p>
            <a:pPr marL="342900" indent="-342900" algn="l">
              <a:lnSpc>
                <a:spcPts val="2200"/>
              </a:lnSpc>
              <a:buSzPct val="100000"/>
              <a:buChar char="•"/>
            </a:pPr>
            <a:r>
              <a:rPr lang="en-US" dirty="0">
                <a:latin typeface="Roboto Condensed" pitchFamily="34" charset="0"/>
                <a:ea typeface="Roboto Condensed" pitchFamily="34" charset="-122"/>
                <a:cs typeface="Roboto Condensed" pitchFamily="34" charset="-120"/>
              </a:rPr>
              <a:t>Translation to clinical populations with cardiometabolic conditions</a:t>
            </a:r>
            <a:endParaRPr lang="en-US" dirty="0"/>
          </a:p>
        </p:txBody>
      </p:sp>
      <p:sp>
        <p:nvSpPr>
          <p:cNvPr id="10" name="Shape 8"/>
          <p:cNvSpPr/>
          <p:nvPr/>
        </p:nvSpPr>
        <p:spPr>
          <a:xfrm>
            <a:off x="8775621" y="2146459"/>
            <a:ext cx="5263991" cy="5158621"/>
          </a:xfrm>
          <a:prstGeom prst="roundRect">
            <a:avLst>
              <a:gd name="adj" fmla="val 530"/>
            </a:avLst>
          </a:prstGeom>
          <a:solidFill>
            <a:srgbClr val="1E1E1A"/>
          </a:solidFill>
          <a:ln/>
        </p:spPr>
        <p:txBody>
          <a:bodyPr/>
          <a:lstStyle/>
          <a:p>
            <a:endParaRPr lang="en-US"/>
          </a:p>
        </p:txBody>
      </p:sp>
      <p:sp>
        <p:nvSpPr>
          <p:cNvPr id="11" name="Text 9"/>
          <p:cNvSpPr/>
          <p:nvPr/>
        </p:nvSpPr>
        <p:spPr>
          <a:xfrm>
            <a:off x="8958024" y="2314099"/>
            <a:ext cx="2280285" cy="284917"/>
          </a:xfrm>
          <a:prstGeom prst="rect">
            <a:avLst/>
          </a:prstGeom>
          <a:noFill/>
          <a:ln/>
        </p:spPr>
        <p:txBody>
          <a:bodyPr wrap="none" lIns="0" tIns="0" rIns="0" bIns="0" rtlCol="0" anchor="t"/>
          <a:lstStyle/>
          <a:p>
            <a:pPr marL="0" indent="0" algn="l">
              <a:lnSpc>
                <a:spcPts val="2200"/>
              </a:lnSpc>
              <a:buNone/>
            </a:pPr>
            <a:r>
              <a:rPr lang="en-US" sz="2000" b="1" dirty="0">
                <a:solidFill>
                  <a:srgbClr val="FFFFFF"/>
                </a:solidFill>
                <a:latin typeface="Hubot Sans Bold" pitchFamily="34" charset="0"/>
                <a:ea typeface="Hubot Sans Bold" pitchFamily="34" charset="-122"/>
                <a:cs typeface="Hubot Sans Bold" pitchFamily="34" charset="-120"/>
              </a:rPr>
              <a:t>KEY TAKEAWAYS</a:t>
            </a:r>
            <a:endParaRPr lang="en-US" sz="2000" dirty="0"/>
          </a:p>
        </p:txBody>
      </p:sp>
      <p:sp>
        <p:nvSpPr>
          <p:cNvPr id="12" name="Text 10"/>
          <p:cNvSpPr/>
          <p:nvPr/>
        </p:nvSpPr>
        <p:spPr>
          <a:xfrm>
            <a:off x="8958024" y="2908747"/>
            <a:ext cx="4899184" cy="840105"/>
          </a:xfrm>
          <a:prstGeom prst="rect">
            <a:avLst/>
          </a:prstGeom>
          <a:noFill/>
          <a:ln/>
        </p:spPr>
        <p:txBody>
          <a:bodyPr wrap="square" lIns="0" tIns="0" rIns="0" bIns="0" rtlCol="0" anchor="t"/>
          <a:lstStyle/>
          <a:p>
            <a:pPr marL="0" indent="0" algn="l">
              <a:lnSpc>
                <a:spcPts val="2200"/>
              </a:lnSpc>
              <a:buNone/>
            </a:pPr>
            <a:r>
              <a:rPr lang="en-US" dirty="0">
                <a:solidFill>
                  <a:srgbClr val="FFFFFF"/>
                </a:solidFill>
                <a:latin typeface="Roboto Condensed" pitchFamily="34" charset="0"/>
                <a:ea typeface="Roboto Condensed" pitchFamily="34" charset="-122"/>
                <a:cs typeface="Roboto Condensed" pitchFamily="34" charset="-120"/>
              </a:rPr>
              <a:t>BRJ influences metabolic health primarily through NO-mediated and antioxidant pathways rather than through consistent modulation of conventional metabolic indices.</a:t>
            </a:r>
            <a:endParaRPr lang="en-US" dirty="0"/>
          </a:p>
        </p:txBody>
      </p:sp>
      <p:sp>
        <p:nvSpPr>
          <p:cNvPr id="13" name="Text 11"/>
          <p:cNvSpPr/>
          <p:nvPr/>
        </p:nvSpPr>
        <p:spPr>
          <a:xfrm>
            <a:off x="8958024" y="4368658"/>
            <a:ext cx="4899184" cy="840105"/>
          </a:xfrm>
          <a:prstGeom prst="rect">
            <a:avLst/>
          </a:prstGeom>
          <a:noFill/>
          <a:ln/>
        </p:spPr>
        <p:txBody>
          <a:bodyPr wrap="square" lIns="0" tIns="0" rIns="0" bIns="0" rtlCol="0" anchor="t"/>
          <a:lstStyle/>
          <a:p>
            <a:pPr marL="0" indent="0" algn="l">
              <a:lnSpc>
                <a:spcPts val="2200"/>
              </a:lnSpc>
              <a:buNone/>
            </a:pPr>
            <a:r>
              <a:rPr lang="en-US" dirty="0">
                <a:solidFill>
                  <a:srgbClr val="FFFFFF"/>
                </a:solidFill>
                <a:latin typeface="Roboto Condensed" pitchFamily="34" charset="0"/>
                <a:ea typeface="Roboto Condensed" pitchFamily="34" charset="-122"/>
                <a:cs typeface="Roboto Condensed" pitchFamily="34" charset="-120"/>
              </a:rPr>
              <a:t>Individual characteristics—including age, training status, oral microbiome composition, and baseline cardiometabolic status—critically shape responses to supplementation.</a:t>
            </a:r>
            <a:endParaRPr lang="en-US" dirty="0"/>
          </a:p>
        </p:txBody>
      </p:sp>
      <p:sp>
        <p:nvSpPr>
          <p:cNvPr id="14" name="Text 12"/>
          <p:cNvSpPr/>
          <p:nvPr/>
        </p:nvSpPr>
        <p:spPr>
          <a:xfrm>
            <a:off x="8958024" y="5828569"/>
            <a:ext cx="4899184" cy="560070"/>
          </a:xfrm>
          <a:prstGeom prst="rect">
            <a:avLst/>
          </a:prstGeom>
          <a:noFill/>
          <a:ln/>
        </p:spPr>
        <p:txBody>
          <a:bodyPr wrap="square" lIns="0" tIns="0" rIns="0" bIns="0" rtlCol="0" anchor="t"/>
          <a:lstStyle/>
          <a:p>
            <a:pPr marL="0" indent="0" algn="l">
              <a:buNone/>
            </a:pPr>
            <a:r>
              <a:rPr lang="en-US" dirty="0">
                <a:solidFill>
                  <a:srgbClr val="FFFFFF"/>
                </a:solidFill>
                <a:latin typeface="Roboto Condensed" pitchFamily="34" charset="0"/>
                <a:ea typeface="Roboto Condensed" pitchFamily="34" charset="-122"/>
                <a:cs typeface="Roboto Condensed" pitchFamily="34" charset="-120"/>
              </a:rPr>
              <a:t>Future research should focus on identifying responders and optimising protocols for specific populations and exercise contexts.</a:t>
            </a:r>
            <a:endParaRPr lang="en-US" dirty="0"/>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Ion</Template>
  <TotalTime>229</TotalTime>
  <Words>1089</Words>
  <Application>Microsoft Office PowerPoint</Application>
  <PresentationFormat>Custom</PresentationFormat>
  <Paragraphs>110</Paragraphs>
  <Slides>15</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Wingdings 3</vt:lpstr>
      <vt:lpstr>Century Gothic</vt:lpstr>
      <vt:lpstr>Roboto Condensed</vt:lpstr>
      <vt:lpstr>Hubot Sans Light</vt:lpstr>
      <vt:lpstr>Hubot Sans Bold</vt: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lastModifiedBy>Geraint Forster</cp:lastModifiedBy>
  <cp:revision>3</cp:revision>
  <dcterms:created xsi:type="dcterms:W3CDTF">2026-02-11T19:08:30Z</dcterms:created>
  <dcterms:modified xsi:type="dcterms:W3CDTF">2026-02-12T13:29:45Z</dcterms:modified>
</cp:coreProperties>
</file>