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51" r:id="rId1"/>
  </p:sldMasterIdLst>
  <p:notesMasterIdLst>
    <p:notesMasterId r:id="rId47"/>
  </p:notesMasterIdLst>
  <p:sldIdLst>
    <p:sldId id="414" r:id="rId2"/>
    <p:sldId id="415" r:id="rId3"/>
    <p:sldId id="416" r:id="rId4"/>
    <p:sldId id="417" r:id="rId5"/>
    <p:sldId id="260" r:id="rId6"/>
    <p:sldId id="344" r:id="rId7"/>
    <p:sldId id="259" r:id="rId8"/>
    <p:sldId id="340" r:id="rId9"/>
    <p:sldId id="342" r:id="rId10"/>
    <p:sldId id="343" r:id="rId11"/>
    <p:sldId id="418" r:id="rId12"/>
    <p:sldId id="258" r:id="rId13"/>
    <p:sldId id="261" r:id="rId14"/>
    <p:sldId id="378" r:id="rId15"/>
    <p:sldId id="345" r:id="rId16"/>
    <p:sldId id="347" r:id="rId17"/>
    <p:sldId id="346" r:id="rId18"/>
    <p:sldId id="348" r:id="rId19"/>
    <p:sldId id="350" r:id="rId20"/>
    <p:sldId id="351" r:id="rId21"/>
    <p:sldId id="357" r:id="rId22"/>
    <p:sldId id="366" r:id="rId23"/>
    <p:sldId id="377" r:id="rId24"/>
    <p:sldId id="363" r:id="rId25"/>
    <p:sldId id="364" r:id="rId26"/>
    <p:sldId id="370" r:id="rId27"/>
    <p:sldId id="371" r:id="rId28"/>
    <p:sldId id="373" r:id="rId29"/>
    <p:sldId id="413" r:id="rId30"/>
    <p:sldId id="292" r:id="rId31"/>
    <p:sldId id="397" r:id="rId32"/>
    <p:sldId id="411" r:id="rId33"/>
    <p:sldId id="419" r:id="rId34"/>
    <p:sldId id="412" r:id="rId35"/>
    <p:sldId id="365" r:id="rId36"/>
    <p:sldId id="395" r:id="rId37"/>
    <p:sldId id="298" r:id="rId38"/>
    <p:sldId id="297" r:id="rId39"/>
    <p:sldId id="374" r:id="rId40"/>
    <p:sldId id="375" r:id="rId41"/>
    <p:sldId id="307" r:id="rId42"/>
    <p:sldId id="299" r:id="rId43"/>
    <p:sldId id="408" r:id="rId44"/>
    <p:sldId id="409" r:id="rId45"/>
    <p:sldId id="410" r:id="rId4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79" autoAdjust="0"/>
    <p:restoredTop sz="94683" autoAdjust="0"/>
  </p:normalViewPr>
  <p:slideViewPr>
    <p:cSldViewPr>
      <p:cViewPr varScale="1">
        <p:scale>
          <a:sx n="88" d="100"/>
          <a:sy n="88" d="100"/>
        </p:scale>
        <p:origin x="969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5896C96-AD96-05E5-3012-C93B6B1B2AD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6B9382-3B88-4C2B-AB44-6F35580F8EB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2FD7D2A5-24AA-4E24-9B79-FF9E0AC64090}" type="datetimeFigureOut">
              <a:rPr lang="en-GB"/>
              <a:pPr>
                <a:defRPr/>
              </a:pPr>
              <a:t>15/10/2024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725A4922-CA91-E366-8FAE-9DEF775D5A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15095201-73BA-803E-E22E-00B8A0B66C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B8AA33-BE02-B075-780C-2D8B3CE1C37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68052A-BA58-C2A3-8E89-5C7FB662CA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F54FF86-8CE0-483D-8E5E-9963F28109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>
            <a:extLst>
              <a:ext uri="{FF2B5EF4-FFF2-40B4-BE49-F238E27FC236}">
                <a16:creationId xmlns:a16="http://schemas.microsoft.com/office/drawing/2014/main" id="{B19ABEB8-6AFF-5AF8-36C3-AE39A92554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B0D5330-D41E-446F-A6DD-4820373FACE9}" type="slidenum">
              <a:rPr lang="en-US" altLang="en-US" smtClean="0">
                <a:ea typeface="ヒラギノ角ゴ Pro W3"/>
                <a:cs typeface="ヒラギノ角ゴ Pro W3"/>
              </a:rPr>
              <a:pPr/>
              <a:t>21</a:t>
            </a:fld>
            <a:endParaRPr lang="en-US" altLang="en-US">
              <a:ea typeface="ヒラギノ角ゴ Pro W3"/>
              <a:cs typeface="ヒラギノ角ゴ Pro W3"/>
            </a:endParaRPr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45DF447F-93AF-B920-2DA4-045A0B84CBF5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2" name="Rectangle 3">
            <a:extLst>
              <a:ext uri="{FF2B5EF4-FFF2-40B4-BE49-F238E27FC236}">
                <a16:creationId xmlns:a16="http://schemas.microsoft.com/office/drawing/2014/main" id="{515B86A1-83B4-4513-586F-673CFB23BE3C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>
            <a:extLst>
              <a:ext uri="{FF2B5EF4-FFF2-40B4-BE49-F238E27FC236}">
                <a16:creationId xmlns:a16="http://schemas.microsoft.com/office/drawing/2014/main" id="{AD94E289-F77F-A96B-FD5A-29D7C8AF064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DB54DAE-9530-466F-A805-6B78B9F89A64}" type="slidenum">
              <a:rPr lang="en-US" altLang="en-US" smtClean="0">
                <a:ea typeface="ヒラギノ角ゴ Pro W3"/>
                <a:cs typeface="ヒラギノ角ゴ Pro W3"/>
              </a:rPr>
              <a:pPr/>
              <a:t>22</a:t>
            </a:fld>
            <a:endParaRPr lang="en-US" altLang="en-US">
              <a:ea typeface="ヒラギノ角ゴ Pro W3"/>
              <a:cs typeface="ヒラギノ角ゴ Pro W3"/>
            </a:endParaRP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D22726A3-BAF3-5EDA-068B-CC03DEEE66D6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60" name="Rectangle 3">
            <a:extLst>
              <a:ext uri="{FF2B5EF4-FFF2-40B4-BE49-F238E27FC236}">
                <a16:creationId xmlns:a16="http://schemas.microsoft.com/office/drawing/2014/main" id="{1CAC3356-85D5-7BC7-3547-BC6CD18A32A9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F54FF86-8CE0-483D-8E5E-9963F281093F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2417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7C4B173-6791-D770-2951-3039A9D8F4D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3AC0CF4-0200-C268-6C98-B55117C4244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BE90A73-AC35-C618-ACF3-2DBAE986D85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128AAB-5685-464A-B575-EEA6261ADB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866065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7B68334-C8F7-913A-F89F-656E29302A2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1070D16-6A63-E785-3C9B-46C2DD6DFBE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A2D59FAF-31DA-C603-799A-9ECFE55D9C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C47DD4-A725-4584-B598-36613A4604B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081315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2512995-4A25-34F6-C0ED-ACDC166F7D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9B0D4E2A-0315-9605-8864-ACEC080E781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D75387A-4FDA-89C1-77D5-217FF42C36E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6D103E-18CC-4C2E-9585-EED16658567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0702397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5745B42-B5DB-646D-2526-B3DAC2EB78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92B1224-31AF-7D3E-1C41-FCE42B4C014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6643F7F-7D15-E6BE-B6EC-9A5D7008A43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9CB3C4-CF2E-4A86-B93A-DF36E8B576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4867915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0A6273E-0F33-9617-5354-7F94E872C5B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0CF6E3D9-2390-763C-356F-05C9C22FC6F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89A5B3C3-5E52-F31D-595C-0B59950A0F0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4C09A2-D162-4BAA-9936-A0EE99A10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6931232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49CD1D80-1A23-4AB2-ED2F-D8632E54F0A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39779AB-D37B-02D2-8397-5BFB449A1E7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3EB059E4-564E-7A09-B6EC-8D4B4B400C6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258D14-D077-4C1D-B009-326B779D43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629602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76628A43-8377-23E5-BBBE-F0386CF2596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195B0CFB-573F-2D21-872E-DCC9BFA87FA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390EA337-DFE9-55C0-9A25-DD25E8C31F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3AA3B-7594-4DA8-9FD9-34006D4526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3258341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3A68540-3D82-1977-8A15-84D0ABE69D4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8CF3B27-F07D-AEBA-75B1-77D29DB0C7B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CCB6822-8CAE-7B37-D33E-029EC80BBCE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003E2F-1293-48E9-A589-30737A7CCA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7871562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62A441-7F9F-DF98-C31E-8268149C29E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A0CB8A2-AC58-A922-7E7C-BA0FDF0C273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383AD4-07AF-123D-13D4-31B6A765DBA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891024-CE51-44FA-8AC0-EACAB55061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99020401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537EDDA-FFD2-2571-0808-04471969A11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96C09FCC-6F85-9D8F-423A-AF62A231F63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CCFEBA5-7A29-B31C-568B-43CBD107CD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787912-EFF5-40B2-A80A-1B45922D19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4533385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1273A74-5986-F58A-59F7-070A2739FBF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8578283-6B1B-5570-9467-3CE8CCD20A3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30BD30A-2236-8000-A18A-31A27808DE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6BAB2-562E-4AE7-A69C-FD5A23AA5F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3759428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98715B9-0067-4CE5-82CE-28B59F971B6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1A1E875-76E7-8314-1C0F-A5592F0404E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BAE7525-2305-7BF1-3AC0-E4C476F04DB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2227DA-3F2A-4E3E-93ED-21927993C3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637657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1C48CC8D-FE91-7991-A75B-E508D27027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68C5386E-505C-0444-BD38-43AC9E1EA6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3556" name="Rectangle 4">
            <a:extLst>
              <a:ext uri="{FF2B5EF4-FFF2-40B4-BE49-F238E27FC236}">
                <a16:creationId xmlns:a16="http://schemas.microsoft.com/office/drawing/2014/main" id="{B6B4686A-E2B1-ECE9-6878-D3BE1E2EA88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3557" name="Rectangle 5">
            <a:extLst>
              <a:ext uri="{FF2B5EF4-FFF2-40B4-BE49-F238E27FC236}">
                <a16:creationId xmlns:a16="http://schemas.microsoft.com/office/drawing/2014/main" id="{3A4B24FF-6009-4345-F0B5-07588275B0EA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4D99706B-B757-6214-DDD8-4E9CABD1FEBF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D6E84E6B-321E-48C8-B058-79017C4810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290D2-D9EE-4488-B013-D366ED377B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1600" y="188641"/>
            <a:ext cx="7772400" cy="936104"/>
          </a:xfrm>
        </p:spPr>
        <p:txBody>
          <a:bodyPr/>
          <a:lstStyle/>
          <a:p>
            <a:r>
              <a:rPr lang="en-GB" dirty="0"/>
              <a:t>Digestion</a:t>
            </a:r>
          </a:p>
        </p:txBody>
      </p:sp>
      <p:pic>
        <p:nvPicPr>
          <p:cNvPr id="58370" name="Picture 2" descr="What are the 7 key components of a healthy balanced diet? - Health Service  Navigator">
            <a:extLst>
              <a:ext uri="{FF2B5EF4-FFF2-40B4-BE49-F238E27FC236}">
                <a16:creationId xmlns:a16="http://schemas.microsoft.com/office/drawing/2014/main" id="{9C90C888-19B2-4996-08F6-6B46E0932F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80928"/>
            <a:ext cx="4411084" cy="266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372" name="Picture 4" descr="The Vegetarian Diet: A Beginner's Guide ...">
            <a:extLst>
              <a:ext uri="{FF2B5EF4-FFF2-40B4-BE49-F238E27FC236}">
                <a16:creationId xmlns:a16="http://schemas.microsoft.com/office/drawing/2014/main" id="{3C04B9A6-B288-E810-8ADB-4F43052FB7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2893374" cy="216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B1A5AF-C9D4-5D06-9C80-22195FDAAF7E}"/>
              </a:ext>
            </a:extLst>
          </p:cNvPr>
          <p:cNvSpPr txBox="1"/>
          <p:nvPr/>
        </p:nvSpPr>
        <p:spPr>
          <a:xfrm>
            <a:off x="395536" y="1268760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The processes of mechanically and enzymatically breaking down foods into their components that can be absorbed into the body.</a:t>
            </a:r>
          </a:p>
        </p:txBody>
      </p:sp>
    </p:spTree>
    <p:extLst>
      <p:ext uri="{BB962C8B-B14F-4D97-AF65-F5344CB8AC3E}">
        <p14:creationId xmlns:p14="http://schemas.microsoft.com/office/powerpoint/2010/main" val="95205671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D10B-63D2-5FD5-D667-455994C0A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2676"/>
          </a:xfrm>
        </p:spPr>
        <p:txBody>
          <a:bodyPr/>
          <a:lstStyle/>
          <a:p>
            <a:r>
              <a:rPr lang="en-GB" dirty="0"/>
              <a:t>Structure of Carbohydrates</a:t>
            </a:r>
          </a:p>
        </p:txBody>
      </p:sp>
      <p:pic>
        <p:nvPicPr>
          <p:cNvPr id="71682" name="Picture 2" descr="4.1: Introduction to Carbohydrates ...">
            <a:extLst>
              <a:ext uri="{FF2B5EF4-FFF2-40B4-BE49-F238E27FC236}">
                <a16:creationId xmlns:a16="http://schemas.microsoft.com/office/drawing/2014/main" id="{3986DC20-94B1-0FD3-90B6-0082F7B838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B6EA621-2C45-8847-2391-C8F5B921E2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3204" y="1203787"/>
            <a:ext cx="4608512" cy="28616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F4762E5-5BEC-B077-88D4-7C90EB226C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520" y="3284984"/>
            <a:ext cx="3086531" cy="17528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FBCC94E-1AF3-E530-2FF8-01D5787FD2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0658" y="4363912"/>
            <a:ext cx="4010585" cy="142894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5A4BAEC-13C3-7D8A-5812-A23D4CEEC307}"/>
              </a:ext>
            </a:extLst>
          </p:cNvPr>
          <p:cNvSpPr txBox="1"/>
          <p:nvPr/>
        </p:nvSpPr>
        <p:spPr>
          <a:xfrm>
            <a:off x="94691" y="5307568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Glycosidic bond is split by enzymes action and water</a:t>
            </a:r>
            <a:r>
              <a:rPr lang="en-GB" dirty="0"/>
              <a:t>.</a:t>
            </a:r>
          </a:p>
          <a:p>
            <a:endParaRPr lang="en-GB" dirty="0"/>
          </a:p>
          <a:p>
            <a:pPr algn="ctr"/>
            <a:r>
              <a:rPr lang="en-GB" dirty="0">
                <a:solidFill>
                  <a:srgbClr val="00B0F0"/>
                </a:solidFill>
              </a:rPr>
              <a:t>Amylases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455B954-4715-FEE3-03BB-DE85228A0B38}"/>
              </a:ext>
            </a:extLst>
          </p:cNvPr>
          <p:cNvSpPr/>
          <p:nvPr/>
        </p:nvSpPr>
        <p:spPr bwMode="auto">
          <a:xfrm>
            <a:off x="3835377" y="4449038"/>
            <a:ext cx="1368154" cy="1356941"/>
          </a:xfrm>
          <a:prstGeom prst="ellipse">
            <a:avLst/>
          </a:prstGeom>
          <a:noFill/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61737E-D9DF-9B1D-78FC-DB54B4CF7BCD}"/>
              </a:ext>
            </a:extLst>
          </p:cNvPr>
          <p:cNvSpPr txBox="1"/>
          <p:nvPr/>
        </p:nvSpPr>
        <p:spPr>
          <a:xfrm>
            <a:off x="3808535" y="6138565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Glycolysis to Krebs cycle to electron transport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2434F37-EF84-2DF2-19D3-094C8924A8C6}"/>
              </a:ext>
            </a:extLst>
          </p:cNvPr>
          <p:cNvCxnSpPr/>
          <p:nvPr/>
        </p:nvCxnSpPr>
        <p:spPr bwMode="auto">
          <a:xfrm>
            <a:off x="4499992" y="5805979"/>
            <a:ext cx="0" cy="285362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E46F8A6-645D-CC48-FF57-5DAB748DF520}"/>
              </a:ext>
            </a:extLst>
          </p:cNvPr>
          <p:cNvCxnSpPr/>
          <p:nvPr/>
        </p:nvCxnSpPr>
        <p:spPr bwMode="auto">
          <a:xfrm flipH="1">
            <a:off x="5148064" y="4437112"/>
            <a:ext cx="1800200" cy="0"/>
          </a:xfrm>
          <a:prstGeom prst="straightConnector1">
            <a:avLst/>
          </a:prstGeom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8B79A58-4F21-5E40-D3F4-1AB34E13DF62}"/>
              </a:ext>
            </a:extLst>
          </p:cNvPr>
          <p:cNvCxnSpPr>
            <a:cxnSpLocks/>
          </p:cNvCxnSpPr>
          <p:nvPr/>
        </p:nvCxnSpPr>
        <p:spPr bwMode="auto">
          <a:xfrm flipH="1">
            <a:off x="5275369" y="5589240"/>
            <a:ext cx="772795" cy="0"/>
          </a:xfrm>
          <a:prstGeom prst="straightConnector1">
            <a:avLst/>
          </a:prstGeom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9716480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E3552-8FF5-5BEB-3DA2-524C7EAE3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triglyceride fats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9C5CB6-9074-779B-BAB6-5DD4E72574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375" y="1275689"/>
            <a:ext cx="4704607" cy="27273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25028E5-4E10-1FFC-C598-840FA05C59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9726" y="1484784"/>
            <a:ext cx="2806425" cy="67383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380980D-C9C1-B6F5-1545-A7CFD990E7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6216" y="2564904"/>
            <a:ext cx="2545649" cy="112519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7D02927-DA98-B1A9-4FB0-4066540D09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1165" y="1937509"/>
            <a:ext cx="790685" cy="14861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A89CD82-D742-9736-D7EB-CE0D91278D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1064" y="3892015"/>
            <a:ext cx="2743583" cy="135273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3C0AFD86-F96F-4549-BA9E-318C1CDE8C45}"/>
              </a:ext>
            </a:extLst>
          </p:cNvPr>
          <p:cNvSpPr txBox="1"/>
          <p:nvPr/>
        </p:nvSpPr>
        <p:spPr>
          <a:xfrm>
            <a:off x="467134" y="4906975"/>
            <a:ext cx="4546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Ester bond between glycerol and fatty acids is broken down lipase enzymes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A978617-2AE3-C5B3-60BE-D28FE2E6762D}"/>
              </a:ext>
            </a:extLst>
          </p:cNvPr>
          <p:cNvSpPr txBox="1"/>
          <p:nvPr/>
        </p:nvSpPr>
        <p:spPr>
          <a:xfrm>
            <a:off x="4175448" y="5861859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B0F0"/>
                </a:solidFill>
              </a:rPr>
              <a:t>Beta oxidation to Krebs cycle to Electron transport.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26CFBEE-F395-D76F-8E3A-3C40428E46B6}"/>
              </a:ext>
            </a:extLst>
          </p:cNvPr>
          <p:cNvCxnSpPr/>
          <p:nvPr/>
        </p:nvCxnSpPr>
        <p:spPr bwMode="auto">
          <a:xfrm>
            <a:off x="7236296" y="5155451"/>
            <a:ext cx="0" cy="565586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F0E8C2A7-6213-325E-F5FA-C45C46FEF2B9}"/>
              </a:ext>
            </a:extLst>
          </p:cNvPr>
          <p:cNvSpPr/>
          <p:nvPr/>
        </p:nvSpPr>
        <p:spPr bwMode="auto">
          <a:xfrm>
            <a:off x="3618980" y="3863132"/>
            <a:ext cx="2540738" cy="355178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4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Arial" charset="0"/>
              </a:rPr>
              <a:t>Glycolysis &amp; gluconeogenesis</a:t>
            </a:r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1A2322F-0175-4756-F109-92019133C111}"/>
              </a:ext>
            </a:extLst>
          </p:cNvPr>
          <p:cNvCxnSpPr/>
          <p:nvPr/>
        </p:nvCxnSpPr>
        <p:spPr bwMode="auto">
          <a:xfrm flipH="1">
            <a:off x="5143153" y="3423616"/>
            <a:ext cx="364951" cy="439516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412356082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6" name="Picture 8">
            <a:extLst>
              <a:ext uri="{FF2B5EF4-FFF2-40B4-BE49-F238E27FC236}">
                <a16:creationId xmlns:a16="http://schemas.microsoft.com/office/drawing/2014/main" id="{FB00C9CE-CA3E-144E-07F2-49E0B281BA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742537"/>
            <a:ext cx="4064255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FFEDFF-F350-2DAB-480F-873C7F7A4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dirty="0"/>
              <a:t>Structure of Proteins</a:t>
            </a:r>
          </a:p>
        </p:txBody>
      </p:sp>
      <p:pic>
        <p:nvPicPr>
          <p:cNvPr id="73740" name="Picture 12">
            <a:extLst>
              <a:ext uri="{FF2B5EF4-FFF2-40B4-BE49-F238E27FC236}">
                <a16:creationId xmlns:a16="http://schemas.microsoft.com/office/drawing/2014/main" id="{D3780DC1-7947-768E-8CF4-B458845C7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57" y="2582285"/>
            <a:ext cx="2183904" cy="1228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742" name="Picture 14">
            <a:extLst>
              <a:ext uri="{FF2B5EF4-FFF2-40B4-BE49-F238E27FC236}">
                <a16:creationId xmlns:a16="http://schemas.microsoft.com/office/drawing/2014/main" id="{8E340A3F-35FC-B4C3-B227-1B9DA2D03C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60848"/>
            <a:ext cx="3168352" cy="3349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948BA9-0ECA-B83B-269C-38B9634EDA13}"/>
              </a:ext>
            </a:extLst>
          </p:cNvPr>
          <p:cNvSpPr txBox="1"/>
          <p:nvPr/>
        </p:nvSpPr>
        <p:spPr>
          <a:xfrm>
            <a:off x="2627784" y="2420888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Peptide (covalent bonds) bonds between amino acids are broken down by Proteases.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E3FBFD-59D9-EC1E-CE78-DD346E6CE86C}"/>
              </a:ext>
            </a:extLst>
          </p:cNvPr>
          <p:cNvSpPr txBox="1"/>
          <p:nvPr/>
        </p:nvSpPr>
        <p:spPr>
          <a:xfrm>
            <a:off x="827584" y="4421015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Removal of the amino group is deamination</a:t>
            </a:r>
          </a:p>
        </p:txBody>
      </p:sp>
      <p:pic>
        <p:nvPicPr>
          <p:cNvPr id="73744" name="Picture 16">
            <a:extLst>
              <a:ext uri="{FF2B5EF4-FFF2-40B4-BE49-F238E27FC236}">
                <a16:creationId xmlns:a16="http://schemas.microsoft.com/office/drawing/2014/main" id="{6AF33BC9-8359-7CFD-6FB4-3FE6534FC3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192766"/>
            <a:ext cx="1764530" cy="110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B9BB6F-F59D-E7A0-F76C-2256538DF3BA}"/>
              </a:ext>
            </a:extLst>
          </p:cNvPr>
          <p:cNvSpPr txBox="1"/>
          <p:nvPr/>
        </p:nvSpPr>
        <p:spPr>
          <a:xfrm>
            <a:off x="2195736" y="5954735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Various stages of Glycolysis and Krebs cycle depending on the aa.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E9BCA33-FE43-FB98-CF5F-7A81D2CA65D0}"/>
              </a:ext>
            </a:extLst>
          </p:cNvPr>
          <p:cNvCxnSpPr/>
          <p:nvPr/>
        </p:nvCxnSpPr>
        <p:spPr bwMode="auto">
          <a:xfrm>
            <a:off x="2555776" y="3789040"/>
            <a:ext cx="2808312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C96220B-44A6-8712-4F77-83FCC9C66D63}"/>
              </a:ext>
            </a:extLst>
          </p:cNvPr>
          <p:cNvCxnSpPr/>
          <p:nvPr/>
        </p:nvCxnSpPr>
        <p:spPr bwMode="auto">
          <a:xfrm flipH="1">
            <a:off x="4319972" y="5410647"/>
            <a:ext cx="1188132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BF32426-42E0-0B2E-0C97-11A9F20A9C2D}"/>
              </a:ext>
            </a:extLst>
          </p:cNvPr>
          <p:cNvCxnSpPr/>
          <p:nvPr/>
        </p:nvCxnSpPr>
        <p:spPr bwMode="auto">
          <a:xfrm>
            <a:off x="4247964" y="5517232"/>
            <a:ext cx="0" cy="36004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022693590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6AE9706F-B20F-FB71-2AA2-1845FDD212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8229600" cy="850900"/>
          </a:xfrm>
        </p:spPr>
        <p:txBody>
          <a:bodyPr/>
          <a:lstStyle/>
          <a:p>
            <a:pPr eaLnBrk="1" hangingPunct="1"/>
            <a:r>
              <a:rPr lang="en-US" altLang="en-US"/>
              <a:t>The Digestive System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8EF7C1C2-8E29-B2EA-C55F-0AF7AEAE2A5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79388" y="1268413"/>
            <a:ext cx="4505325" cy="4886325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The digestive system is made up of a tube (alimentary canal) that runs more or less the length of the body.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en-US" sz="200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Generally, the food moves in one direction and different parts are responsible for doing different jobs in the digestive process.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en-US" sz="200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There are also accessory organs that are important in digestion that connect to the alimentary canal via ducts.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en-US" sz="200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Digestion occurs through both chemical and mechanical processes</a:t>
            </a:r>
          </a:p>
        </p:txBody>
      </p:sp>
      <p:pic>
        <p:nvPicPr>
          <p:cNvPr id="3076" name="Picture 6" descr="Image result for digestive system">
            <a:extLst>
              <a:ext uri="{FF2B5EF4-FFF2-40B4-BE49-F238E27FC236}">
                <a16:creationId xmlns:a16="http://schemas.microsoft.com/office/drawing/2014/main" id="{B275EE7D-8F19-66E3-29FD-4F2E42C109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950" y="755650"/>
            <a:ext cx="4365625" cy="5986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DF5B0F56-0F65-208E-1BCD-0419732B6D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General Processing of Food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843EC-9818-11AF-F0F1-CC18B2E34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2000" dirty="0">
                <a:solidFill>
                  <a:srgbClr val="0070C0"/>
                </a:solidFill>
              </a:rPr>
              <a:t>Food contains the nutrients we need to grow and sustain our lives. </a:t>
            </a:r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r>
              <a:rPr lang="en-GB" altLang="en-US" sz="2000" dirty="0">
                <a:solidFill>
                  <a:srgbClr val="00B050"/>
                </a:solidFill>
              </a:rPr>
              <a:t>However, before the body can use these nutrients they must be processed into their component forms. </a:t>
            </a:r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r>
              <a:rPr lang="en-GB" altLang="en-US" sz="2000" dirty="0">
                <a:solidFill>
                  <a:srgbClr val="7030A0"/>
                </a:solidFill>
              </a:rPr>
              <a:t>Any substances not required by the body must then be excreted.</a:t>
            </a:r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r>
              <a:rPr lang="en-GB" altLang="en-US" sz="2000" dirty="0"/>
              <a:t>The processes of </a:t>
            </a:r>
            <a:r>
              <a:rPr lang="en-GB" altLang="en-US" sz="2000" b="1" u="sng" dirty="0">
                <a:solidFill>
                  <a:srgbClr val="FF0000"/>
                </a:solidFill>
              </a:rPr>
              <a:t>ingestion</a:t>
            </a:r>
            <a:r>
              <a:rPr lang="en-GB" altLang="en-US" sz="2000" dirty="0"/>
              <a:t> and </a:t>
            </a:r>
            <a:r>
              <a:rPr lang="en-GB" altLang="en-US" sz="2000" b="1" u="sng" dirty="0">
                <a:solidFill>
                  <a:srgbClr val="FF0000"/>
                </a:solidFill>
              </a:rPr>
              <a:t>digestion</a:t>
            </a:r>
            <a:r>
              <a:rPr lang="en-GB" altLang="en-US" sz="2000" dirty="0">
                <a:solidFill>
                  <a:srgbClr val="FF0000"/>
                </a:solidFill>
              </a:rPr>
              <a:t> </a:t>
            </a:r>
            <a:r>
              <a:rPr lang="en-GB" altLang="en-US" sz="2000" dirty="0"/>
              <a:t>break down food as it passes through the buccal / oral cavity, oesophagus and stomach </a:t>
            </a:r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r>
              <a:rPr lang="en-GB" altLang="en-US" sz="2000" dirty="0"/>
              <a:t>so it can be </a:t>
            </a:r>
            <a:r>
              <a:rPr lang="en-GB" altLang="en-US" sz="2000" b="1" u="sng" dirty="0">
                <a:solidFill>
                  <a:srgbClr val="FF0000"/>
                </a:solidFill>
              </a:rPr>
              <a:t>absorbed</a:t>
            </a:r>
            <a:r>
              <a:rPr lang="en-GB" altLang="en-US" sz="2000" dirty="0"/>
              <a:t> in the small and large intestine. </a:t>
            </a:r>
          </a:p>
          <a:p>
            <a:pPr marL="0" indent="0">
              <a:buFontTx/>
              <a:buNone/>
              <a:defRPr/>
            </a:pPr>
            <a:endParaRPr lang="en-GB" altLang="en-US" sz="2000" dirty="0"/>
          </a:p>
          <a:p>
            <a:pPr marL="0" indent="0">
              <a:buFontTx/>
              <a:buNone/>
              <a:defRPr/>
            </a:pPr>
            <a:r>
              <a:rPr lang="en-GB" altLang="en-US" sz="2000" dirty="0"/>
              <a:t>As not all the food which enters the body is absorbed the remainder is </a:t>
            </a:r>
            <a:r>
              <a:rPr lang="en-GB" altLang="en-US" sz="2000" b="1" u="sng" dirty="0">
                <a:solidFill>
                  <a:srgbClr val="FF0000"/>
                </a:solidFill>
              </a:rPr>
              <a:t>excreted</a:t>
            </a:r>
            <a:r>
              <a:rPr lang="en-GB" altLang="en-US" sz="2000" dirty="0"/>
              <a:t> via the rectum.</a:t>
            </a:r>
          </a:p>
          <a:p>
            <a:pPr marL="0" indent="0">
              <a:buFontTx/>
              <a:buNone/>
              <a:defRPr/>
            </a:pPr>
            <a:endParaRPr lang="en-GB" dirty="0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B6D9A2F-B6AC-17AB-2EAF-19F5BC2BE8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en-US" altLang="en-US"/>
              <a:t>The Need for Digestion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0D2DF078-9DEA-94A9-3EFE-663C7E14AE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9750" y="1196975"/>
            <a:ext cx="8229600" cy="4713288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en-US" altLang="en-US" sz="2800" dirty="0"/>
          </a:p>
          <a:p>
            <a:pPr marL="0" indent="0" eaLnBrk="1" hangingPunct="1">
              <a:buFontTx/>
              <a:buNone/>
              <a:defRPr/>
            </a:pPr>
            <a:r>
              <a:rPr lang="en-US" altLang="en-US" sz="2800" dirty="0"/>
              <a:t>In order to absorb nutrients into the body they must first be broken down into their component parts.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800" dirty="0"/>
          </a:p>
          <a:p>
            <a:pPr lvl="1" eaLnBrk="1" hangingPunct="1">
              <a:defRPr/>
            </a:pPr>
            <a:r>
              <a:rPr lang="en-US" altLang="en-US" sz="2400" dirty="0"/>
              <a:t>Lipids to fatty acids</a:t>
            </a:r>
          </a:p>
          <a:p>
            <a:pPr marL="457200" lvl="1" indent="0" eaLnBrk="1" hangingPunct="1">
              <a:buFontTx/>
              <a:buNone/>
              <a:defRPr/>
            </a:pPr>
            <a:endParaRPr lang="en-US" altLang="en-US" sz="2400" dirty="0"/>
          </a:p>
          <a:p>
            <a:pPr lvl="1" eaLnBrk="1" hangingPunct="1">
              <a:defRPr/>
            </a:pPr>
            <a:r>
              <a:rPr lang="en-US" altLang="en-US" sz="2400" dirty="0"/>
              <a:t>proteins to individual amino acids</a:t>
            </a:r>
          </a:p>
          <a:p>
            <a:pPr lvl="1" eaLnBrk="1" hangingPunct="1">
              <a:defRPr/>
            </a:pPr>
            <a:endParaRPr lang="en-US" altLang="en-US" sz="2400" dirty="0"/>
          </a:p>
          <a:p>
            <a:pPr lvl="1" eaLnBrk="1" hangingPunct="1">
              <a:defRPr/>
            </a:pPr>
            <a:r>
              <a:rPr lang="en-US" altLang="en-US" sz="2400" dirty="0"/>
              <a:t>carbohydrates into simple sugars</a:t>
            </a:r>
          </a:p>
          <a:p>
            <a:pPr marL="457200" lvl="1" indent="0" eaLnBrk="1" hangingPunct="1">
              <a:buFontTx/>
              <a:buNone/>
              <a:defRPr/>
            </a:pPr>
            <a:endParaRPr lang="en-US" altLang="en-US" sz="2400" dirty="0"/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pPr eaLnBrk="1" hangingPunct="1"/>
            <a:r>
              <a:rPr lang="en-GB" altLang="en-US"/>
              <a:t>Enzymes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4414" y="1219200"/>
            <a:ext cx="8229600" cy="49974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800"/>
              <a:t>Organic Catalysts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800"/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solidFill>
                  <a:srgbClr val="00B0F0"/>
                </a:solidFill>
              </a:rPr>
              <a:t>Enzymes are protein substances that make it possible for the chemical reactions of life to go on in living cells by lowering the energy rate required for these chemical reactions.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/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solidFill>
                  <a:srgbClr val="FF0000"/>
                </a:solidFill>
              </a:rPr>
              <a:t>For each step of a reaction (between substrates), there is a particular enzyme that brings it about. Enzymes enter into a chemical reaction temporary and are not changed themselves by the reaction and remain after the reaction to be used again. </a:t>
            </a:r>
          </a:p>
        </p:txBody>
      </p:sp>
    </p:spTree>
    <p:extLst>
      <p:ext uri="{BB962C8B-B14F-4D97-AF65-F5344CB8AC3E}">
        <p14:creationId xmlns:p14="http://schemas.microsoft.com/office/powerpoint/2010/main" val="2065425964"/>
      </p:ext>
    </p:extLst>
  </p:cSld>
  <p:clrMapOvr>
    <a:masterClrMapping/>
  </p:clrMapOvr>
  <p:transition advClick="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Lock and Key Process of Enzyme Action</a:t>
            </a:r>
          </a:p>
        </p:txBody>
      </p:sp>
      <p:pic>
        <p:nvPicPr>
          <p:cNvPr id="46083" name="Picture 3" descr="450px-Induced_fit_diagram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2420938"/>
            <a:ext cx="7705725" cy="30130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7740049"/>
      </p:ext>
    </p:extLst>
  </p:cSld>
  <p:clrMapOvr>
    <a:masterClrMapping/>
  </p:clrMapOvr>
  <p:transition advClick="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i="1"/>
              <a:t>Characteristics of Enzyme Action</a:t>
            </a:r>
            <a:r>
              <a:rPr lang="en-GB" altLang="en-US" sz="4000"/>
              <a:t> 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628800"/>
            <a:ext cx="8507288" cy="5069160"/>
          </a:xfrm>
        </p:spPr>
        <p:txBody>
          <a:bodyPr>
            <a:normAutofit fontScale="85000" lnSpcReduction="20000"/>
          </a:bodyPr>
          <a:lstStyle/>
          <a:p>
            <a:pPr marL="438150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400"/>
              <a:t>Small amounts of an enzyme can cause the reaction of large quantities of substrate.</a:t>
            </a:r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endParaRPr lang="en-GB" altLang="en-US" sz="2400"/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400"/>
              <a:t>Enzymes enable cell reaction to proceed at normal temperatures. </a:t>
            </a:r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endParaRPr lang="en-GB" altLang="en-US" sz="2400"/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400"/>
              <a:t>Enzymes work best at certain temperatures (optimum ranges) </a:t>
            </a:r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endParaRPr lang="en-GB" altLang="en-US" sz="2400"/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400"/>
              <a:t>Each enzyme has an optimum pH, e.g. pepsin starts digestion of protein in the stomach, pH = 1 </a:t>
            </a:r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endParaRPr lang="en-GB" altLang="en-US" sz="2400"/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400"/>
              <a:t>The rate of an enzyme - controlled reaction depends on the concentrations of enzymes and substrates. </a:t>
            </a:r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endParaRPr lang="en-GB" altLang="en-US" sz="2400"/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400"/>
              <a:t>Some enzymes need substances, which are not proteins, that enable enzymes to perform their catalytic function. </a:t>
            </a:r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endParaRPr lang="en-GB" altLang="en-US" sz="2400"/>
          </a:p>
          <a:p>
            <a:pPr marL="438150" indent="-381000">
              <a:lnSpc>
                <a:spcPct val="90000"/>
              </a:lnSpc>
              <a:buFontTx/>
              <a:buAutoNum type="arabicPeriod"/>
            </a:pPr>
            <a:r>
              <a:rPr lang="en-GB" altLang="en-US" sz="2400"/>
              <a:t>Some enzymes function inside the cell, others act outside the cell. </a:t>
            </a:r>
            <a:r>
              <a:rPr lang="en-GB" altLang="en-US" sz="2400" err="1"/>
              <a:t>eg.</a:t>
            </a:r>
            <a:r>
              <a:rPr lang="en-GB" altLang="en-US" sz="2400"/>
              <a:t> enzymes of digestion work outside the cell.</a:t>
            </a:r>
            <a:r>
              <a:rPr lang="en-GB" altLang="en-US" sz="2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3949436"/>
      </p:ext>
    </p:extLst>
  </p:cSld>
  <p:clrMapOvr>
    <a:masterClrMapping/>
  </p:clrMapOvr>
  <p:transition advClick="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Types of Enzyme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Amylase  - break down carbohydrates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Lipase – break down fats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Proteases – breakdown proteins</a:t>
            </a:r>
          </a:p>
        </p:txBody>
      </p:sp>
    </p:spTree>
    <p:extLst>
      <p:ext uri="{BB962C8B-B14F-4D97-AF65-F5344CB8AC3E}">
        <p14:creationId xmlns:p14="http://schemas.microsoft.com/office/powerpoint/2010/main" val="358327068"/>
      </p:ext>
    </p:extLst>
  </p:cSld>
  <p:clrMapOvr>
    <a:masterClrMapping/>
  </p:clrMapOvr>
  <p:transition advClick="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21504BC0-A25F-EBFE-CFAE-6BA1E9214E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Principle Parts of Alimentary Canal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3DCF68AB-B77A-5866-F624-EF9F3351FC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8496300" cy="49672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FF0000"/>
                </a:solidFill>
              </a:rPr>
              <a:t>Mouth</a:t>
            </a:r>
            <a:r>
              <a:rPr lang="en-US" altLang="en-US" sz="2400"/>
              <a:t>- mechanical breakdown of food; tasting; secretion of salivary glands (salivary amylase)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FF0000"/>
                </a:solidFill>
              </a:rPr>
              <a:t>Esophagus</a:t>
            </a:r>
            <a:r>
              <a:rPr lang="en-US" altLang="en-US" sz="2400"/>
              <a:t>- muscular tube that connects the mouth with the stomach.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FF0000"/>
                </a:solidFill>
              </a:rPr>
              <a:t>Stomach</a:t>
            </a:r>
            <a:r>
              <a:rPr lang="en-US" altLang="en-US" sz="2400"/>
              <a:t>- large muscular storage organ; functions in storage, mixing, some secretions (acid and pepsinogen)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FF0000"/>
                </a:solidFill>
              </a:rPr>
              <a:t>Small intestine</a:t>
            </a:r>
            <a:r>
              <a:rPr lang="en-US" altLang="en-US" sz="2400"/>
              <a:t> (3 parts)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Duodenum, jejunum, ileum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Receives bile, pancreatic amylase, other secretions; absorption of nutrients (most sugars absorbed here)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FF0000"/>
                </a:solidFill>
              </a:rPr>
              <a:t>Large intestine-</a:t>
            </a:r>
            <a:r>
              <a:rPr lang="en-US" altLang="en-US" sz="2400"/>
              <a:t> reabsorption of water; bacteria in colon produce Vit. K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FF0000"/>
                </a:solidFill>
              </a:rPr>
              <a:t>Anus</a:t>
            </a:r>
            <a:r>
              <a:rPr lang="en-US" altLang="en-US" sz="2400"/>
              <a:t>- external opening surrounded by sphincter muscle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041EF2C6-AC9F-42D9-4AF1-FB803D25F2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Accessory Organs Connected to Digestive System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781D711E-1377-8579-74A5-CCA3B07141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sz="2400">
              <a:solidFill>
                <a:schemeClr val="hlink"/>
              </a:solidFill>
            </a:endParaRPr>
          </a:p>
          <a:p>
            <a:pPr eaLnBrk="1" hangingPunct="1"/>
            <a:r>
              <a:rPr lang="en-US" altLang="en-US" sz="2400">
                <a:solidFill>
                  <a:schemeClr val="hlink"/>
                </a:solidFill>
              </a:rPr>
              <a:t>Liver- production of bile</a:t>
            </a:r>
          </a:p>
          <a:p>
            <a:pPr eaLnBrk="1" hangingPunct="1"/>
            <a:endParaRPr lang="en-US" altLang="en-US" sz="2400">
              <a:solidFill>
                <a:schemeClr val="hlink"/>
              </a:solidFill>
            </a:endParaRPr>
          </a:p>
          <a:p>
            <a:pPr eaLnBrk="1" hangingPunct="1"/>
            <a:r>
              <a:rPr lang="en-US" altLang="en-US" sz="2400">
                <a:solidFill>
                  <a:schemeClr val="accent2"/>
                </a:solidFill>
              </a:rPr>
              <a:t>Pancreas- secretion of amylase and insulin</a:t>
            </a:r>
          </a:p>
          <a:p>
            <a:pPr eaLnBrk="1" hangingPunct="1"/>
            <a:endParaRPr lang="en-US" altLang="en-US" sz="2400">
              <a:solidFill>
                <a:schemeClr val="accent2"/>
              </a:solidFill>
            </a:endParaRPr>
          </a:p>
          <a:p>
            <a:pPr eaLnBrk="1" hangingPunct="1"/>
            <a:r>
              <a:rPr lang="en-US" altLang="en-US" sz="2400"/>
              <a:t>Gall Bladder- storage of bile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E1E43165-D337-E89D-9843-0C1436C7C0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dirty="0"/>
              <a:t>Hepatic Circulation</a:t>
            </a:r>
          </a:p>
        </p:txBody>
      </p:sp>
      <p:pic>
        <p:nvPicPr>
          <p:cNvPr id="9219" name="Picture 5" descr="blood_circulation_and_liver">
            <a:extLst>
              <a:ext uri="{FF2B5EF4-FFF2-40B4-BE49-F238E27FC236}">
                <a16:creationId xmlns:a16="http://schemas.microsoft.com/office/drawing/2014/main" id="{3362C200-C610-E7C0-A53C-C8944A299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52736"/>
            <a:ext cx="6553200" cy="565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60413C28-52A4-6558-9091-9E8910CB6F2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Mouth, Buccal or Oral cavity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A5BA86E7-DB5B-7097-319B-E18CDE6796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29083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400" dirty="0">
                <a:solidFill>
                  <a:srgbClr val="7030A0"/>
                </a:solidFill>
              </a:rPr>
              <a:t>Mastication </a:t>
            </a:r>
            <a:r>
              <a:rPr lang="en-GB" altLang="en-US" sz="2400" dirty="0"/>
              <a:t>or chewing to crush, tear or grind food into small lumps (</a:t>
            </a:r>
            <a:r>
              <a:rPr lang="en-GB" altLang="en-US" sz="2400" dirty="0">
                <a:solidFill>
                  <a:srgbClr val="FF0000"/>
                </a:solidFill>
              </a:rPr>
              <a:t>Bolus</a:t>
            </a:r>
            <a:r>
              <a:rPr lang="en-GB" altLang="en-US" sz="2400" dirty="0"/>
              <a:t>) to increase the surface area for better enzyme action.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400" b="1" i="1" dirty="0">
                <a:solidFill>
                  <a:srgbClr val="00B0F0"/>
                </a:solidFill>
              </a:rPr>
              <a:t>Saliva </a:t>
            </a:r>
            <a:r>
              <a:rPr lang="en-GB" altLang="en-US" sz="2400" b="1" i="1" dirty="0"/>
              <a:t>(1.5 </a:t>
            </a:r>
            <a:r>
              <a:rPr lang="en-GB" altLang="en-US" sz="2400" b="1" i="1" dirty="0" err="1"/>
              <a:t>lts</a:t>
            </a:r>
            <a:r>
              <a:rPr lang="en-GB" altLang="en-US" sz="2400" b="1" i="1" dirty="0"/>
              <a:t> /day) </a:t>
            </a:r>
            <a:r>
              <a:rPr lang="en-GB" altLang="en-US" sz="2400" dirty="0"/>
              <a:t>Salivary ducts under the tongue lead produce water, </a:t>
            </a:r>
            <a:r>
              <a:rPr lang="en-GB" altLang="en-US" sz="2400" dirty="0" err="1"/>
              <a:t>mucin</a:t>
            </a:r>
            <a:r>
              <a:rPr lang="en-GB" altLang="en-US" sz="2400" dirty="0"/>
              <a:t>, and the enzyme amylase.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000" dirty="0"/>
              <a:t>Parotid gland	</a:t>
            </a:r>
            <a:r>
              <a:rPr lang="en-GB" altLang="en-US" sz="2000" dirty="0">
                <a:solidFill>
                  <a:srgbClr val="FF0000"/>
                </a:solidFill>
              </a:rPr>
              <a:t>enzymes</a:t>
            </a:r>
            <a:r>
              <a:rPr lang="en-GB" altLang="en-US" sz="2000" dirty="0"/>
              <a:t>		</a:t>
            </a:r>
            <a:r>
              <a:rPr lang="en-GB" altLang="en-US" sz="2000" dirty="0">
                <a:solidFill>
                  <a:srgbClr val="002060"/>
                </a:solidFill>
              </a:rPr>
              <a:t>saliva and amylase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000" dirty="0" err="1"/>
              <a:t>Submadibular</a:t>
            </a:r>
            <a:r>
              <a:rPr lang="en-GB" altLang="en-US" sz="2000" dirty="0"/>
              <a:t> glands	</a:t>
            </a:r>
            <a:r>
              <a:rPr lang="en-GB" altLang="en-US" sz="2000" dirty="0">
                <a:solidFill>
                  <a:srgbClr val="7030A0"/>
                </a:solidFill>
              </a:rPr>
              <a:t>mucus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000" dirty="0"/>
              <a:t>Sublingual glans	</a:t>
            </a:r>
            <a:r>
              <a:rPr lang="en-GB" altLang="en-US" sz="2000" dirty="0">
                <a:solidFill>
                  <a:srgbClr val="7030A0"/>
                </a:solidFill>
              </a:rPr>
              <a:t>mucus &amp; 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2000" dirty="0">
                <a:solidFill>
                  <a:srgbClr val="7030A0"/>
                </a:solidFill>
              </a:rPr>
              <a:t>			Lipase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2000" dirty="0"/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2000" dirty="0"/>
          </a:p>
        </p:txBody>
      </p:sp>
      <p:sp>
        <p:nvSpPr>
          <p:cNvPr id="10244" name="AutoShape 2" descr="Image result for salivary glands">
            <a:extLst>
              <a:ext uri="{FF2B5EF4-FFF2-40B4-BE49-F238E27FC236}">
                <a16:creationId xmlns:a16="http://schemas.microsoft.com/office/drawing/2014/main" id="{D424007A-856C-9281-AAA0-AB9B27F1C9A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pic>
        <p:nvPicPr>
          <p:cNvPr id="10245" name="Picture 4" descr="Image result for salivary glands">
            <a:extLst>
              <a:ext uri="{FF2B5EF4-FFF2-40B4-BE49-F238E27FC236}">
                <a16:creationId xmlns:a16="http://schemas.microsoft.com/office/drawing/2014/main" id="{4642F7FE-AE7E-48AF-C900-D11268F5BD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4000500"/>
            <a:ext cx="4381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76B6444-D42B-3F34-EDEC-05DEAB8F07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Functions of Saliva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93CDB4B9-8FEF-8EE9-35DA-6B432D3FE1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b="1" i="1">
                <a:solidFill>
                  <a:srgbClr val="FF0000"/>
                </a:solidFill>
              </a:rPr>
              <a:t>Water</a:t>
            </a:r>
            <a:r>
              <a:rPr lang="en-GB" altLang="en-US" sz="2800"/>
              <a:t> helps moisten and soften food and to dissolve any soluble nutrients.</a:t>
            </a:r>
          </a:p>
          <a:p>
            <a:pPr eaLnBrk="1" hangingPunct="1"/>
            <a:endParaRPr lang="en-GB" altLang="en-US" sz="2800" b="1" i="1"/>
          </a:p>
          <a:p>
            <a:pPr eaLnBrk="1" hangingPunct="1"/>
            <a:r>
              <a:rPr lang="en-GB" altLang="en-US" sz="2800" b="1" i="1">
                <a:solidFill>
                  <a:srgbClr val="00B050"/>
                </a:solidFill>
              </a:rPr>
              <a:t>Amylase</a:t>
            </a:r>
            <a:r>
              <a:rPr lang="en-GB" altLang="en-US" sz="2800"/>
              <a:t> is an enzyme which helps break down starch molecules into the disaccharide maltose (sugar).</a:t>
            </a:r>
          </a:p>
          <a:p>
            <a:pPr eaLnBrk="1" hangingPunct="1"/>
            <a:endParaRPr lang="en-GB" altLang="en-US" sz="2800" b="1" i="1"/>
          </a:p>
          <a:p>
            <a:pPr eaLnBrk="1" hangingPunct="1"/>
            <a:r>
              <a:rPr lang="en-GB" altLang="en-US" sz="2800" b="1" i="1">
                <a:solidFill>
                  <a:srgbClr val="7030A0"/>
                </a:solidFill>
              </a:rPr>
              <a:t>Mucin</a:t>
            </a:r>
            <a:r>
              <a:rPr lang="en-GB" altLang="en-US" sz="2800">
                <a:solidFill>
                  <a:srgbClr val="7030A0"/>
                </a:solidFill>
              </a:rPr>
              <a:t> </a:t>
            </a:r>
            <a:r>
              <a:rPr lang="en-GB" altLang="en-US" sz="2800"/>
              <a:t>has a non-digestive role in lubricating and protecting all internal surfaces from drying out. 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B8A217DD-8C91-FB93-D214-3B74786AE6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6248400"/>
            <a:ext cx="19065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EA26312F-275F-8651-15D6-622AB83A5F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2292" name="Rectangle 4">
            <a:extLst>
              <a:ext uri="{FF2B5EF4-FFF2-40B4-BE49-F238E27FC236}">
                <a16:creationId xmlns:a16="http://schemas.microsoft.com/office/drawing/2014/main" id="{220EB0A1-C8CB-2A96-C8DC-54F2F5875A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6248400"/>
            <a:ext cx="19065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2293" name="Rectangle 5">
            <a:extLst>
              <a:ext uri="{FF2B5EF4-FFF2-40B4-BE49-F238E27FC236}">
                <a16:creationId xmlns:a16="http://schemas.microsoft.com/office/drawing/2014/main" id="{1042DD67-88A6-0F2E-5B10-B7F125D8B6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2294" name="Title 1">
            <a:extLst>
              <a:ext uri="{FF2B5EF4-FFF2-40B4-BE49-F238E27FC236}">
                <a16:creationId xmlns:a16="http://schemas.microsoft.com/office/drawing/2014/main" id="{B5A8F806-F0F2-A6E6-295E-886C51A610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88913"/>
            <a:ext cx="8229600" cy="633412"/>
          </a:xfrm>
        </p:spPr>
        <p:txBody>
          <a:bodyPr/>
          <a:lstStyle/>
          <a:p>
            <a:r>
              <a:rPr lang="en-GB" altLang="en-US"/>
              <a:t>Bolus Transfer to the Stomach </a:t>
            </a:r>
          </a:p>
        </p:txBody>
      </p:sp>
      <p:sp>
        <p:nvSpPr>
          <p:cNvPr id="12295" name="Rectangle 6">
            <a:extLst>
              <a:ext uri="{FF2B5EF4-FFF2-40B4-BE49-F238E27FC236}">
                <a16:creationId xmlns:a16="http://schemas.microsoft.com/office/drawing/2014/main" id="{D12CC962-49A7-C824-6F32-1E726137B4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7500" y="981075"/>
            <a:ext cx="4795838" cy="4525963"/>
          </a:xfrm>
        </p:spPr>
        <p:txBody>
          <a:bodyPr lIns="92062" tIns="46032" rIns="92062" bIns="46032"/>
          <a:lstStyle/>
          <a:p>
            <a:pPr marL="384175" indent="-384175" defTabSz="1025525">
              <a:lnSpc>
                <a:spcPct val="90000"/>
              </a:lnSpc>
              <a:buFontTx/>
              <a:buNone/>
            </a:pPr>
            <a:r>
              <a:rPr lang="en-US" altLang="en-US" sz="2300">
                <a:solidFill>
                  <a:srgbClr val="00B050"/>
                </a:solidFill>
              </a:rPr>
              <a:t>Pharynx (Throat):</a:t>
            </a: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r>
              <a:rPr lang="en-US" altLang="en-US" sz="1800"/>
              <a:t>Throat opens into both </a:t>
            </a:r>
            <a:r>
              <a:rPr lang="en-US" altLang="en-US" sz="1800">
                <a:solidFill>
                  <a:srgbClr val="FF0000"/>
                </a:solidFill>
              </a:rPr>
              <a:t>the trachea</a:t>
            </a: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r>
              <a:rPr lang="en-US" altLang="en-US" sz="1800">
                <a:solidFill>
                  <a:srgbClr val="FF0000"/>
                </a:solidFill>
              </a:rPr>
              <a:t>(respiratory system)</a:t>
            </a:r>
            <a:r>
              <a:rPr lang="en-US" altLang="en-US" sz="1800"/>
              <a:t> and </a:t>
            </a:r>
            <a:r>
              <a:rPr lang="en-US" altLang="en-US" sz="1800">
                <a:solidFill>
                  <a:srgbClr val="FF0000"/>
                </a:solidFill>
              </a:rPr>
              <a:t>esophagus</a:t>
            </a: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r>
              <a:rPr lang="en-US" altLang="en-US" sz="1800">
                <a:solidFill>
                  <a:srgbClr val="FF0000"/>
                </a:solidFill>
              </a:rPr>
              <a:t>(digestive system).</a:t>
            </a: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endParaRPr lang="en-US" altLang="en-US" sz="1800">
              <a:solidFill>
                <a:srgbClr val="FF0000"/>
              </a:solidFill>
            </a:endParaRP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r>
              <a:rPr lang="en-US" altLang="en-US" sz="1800"/>
              <a:t>As food enters pharynx, swallowing reflex is triggered:</a:t>
            </a:r>
          </a:p>
          <a:p>
            <a:pPr marL="384175" indent="-384175" defTabSz="1025525">
              <a:lnSpc>
                <a:spcPct val="90000"/>
              </a:lnSpc>
              <a:buFontTx/>
              <a:buAutoNum type="arabicPeriod"/>
            </a:pPr>
            <a:r>
              <a:rPr lang="en-US" altLang="en-US" sz="2200"/>
              <a:t> </a:t>
            </a:r>
            <a:r>
              <a:rPr lang="en-US" altLang="en-US" sz="1800"/>
              <a:t>Esophageal sphincter relaxes</a:t>
            </a:r>
          </a:p>
          <a:p>
            <a:pPr marL="384175" indent="-384175" defTabSz="1025525">
              <a:lnSpc>
                <a:spcPct val="90000"/>
              </a:lnSpc>
              <a:buFontTx/>
              <a:buAutoNum type="arabicPeriod"/>
            </a:pPr>
            <a:r>
              <a:rPr lang="en-US" altLang="en-US" sz="1800"/>
              <a:t> </a:t>
            </a:r>
            <a:r>
              <a:rPr lang="en-US" altLang="en-US" sz="1800" u="sng"/>
              <a:t>Epiglottis</a:t>
            </a:r>
            <a:r>
              <a:rPr lang="en-US" altLang="en-US" sz="1800"/>
              <a:t> blocks tracheal opening</a:t>
            </a:r>
          </a:p>
          <a:p>
            <a:pPr marL="384175" indent="-384175" defTabSz="1025525">
              <a:lnSpc>
                <a:spcPct val="90000"/>
              </a:lnSpc>
              <a:buFontTx/>
              <a:buAutoNum type="arabicPeriod"/>
            </a:pPr>
            <a:r>
              <a:rPr lang="en-US" altLang="en-US" sz="1800"/>
              <a:t> Food is directed towards esophagus</a:t>
            </a:r>
          </a:p>
          <a:p>
            <a:pPr marL="1282700" lvl="2" indent="-257175" defTabSz="1025525">
              <a:lnSpc>
                <a:spcPct val="90000"/>
              </a:lnSpc>
            </a:pPr>
            <a:endParaRPr lang="en-US" altLang="en-US" sz="1800"/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r>
              <a:rPr lang="en-US" altLang="en-US" sz="2700">
                <a:solidFill>
                  <a:srgbClr val="00B050"/>
                </a:solidFill>
              </a:rPr>
              <a:t>Esophagus:</a:t>
            </a: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r>
              <a:rPr lang="en-US" altLang="en-US" sz="1800"/>
              <a:t>Muscular tube that conveys food to stomach.</a:t>
            </a: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endParaRPr lang="en-US" altLang="en-US" sz="1800"/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r>
              <a:rPr lang="en-US" altLang="en-US" sz="2000" u="sng">
                <a:solidFill>
                  <a:srgbClr val="00B0F0"/>
                </a:solidFill>
              </a:rPr>
              <a:t>Peristalsis:</a:t>
            </a:r>
            <a:r>
              <a:rPr lang="en-US" altLang="en-US" sz="2000">
                <a:solidFill>
                  <a:srgbClr val="00B0F0"/>
                </a:solidFill>
              </a:rPr>
              <a:t> </a:t>
            </a:r>
            <a:r>
              <a:rPr lang="en-US" altLang="en-US" sz="2000"/>
              <a:t>Wavelike involuntary muscle contractions squeeze food through alimentary canal (towards the  stomach</a:t>
            </a:r>
            <a:r>
              <a:rPr lang="en-US" altLang="en-US" sz="1800"/>
              <a:t>).</a:t>
            </a: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r>
              <a:rPr lang="en-US" altLang="en-US" sz="2300" b="1"/>
              <a:t>	</a:t>
            </a: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endParaRPr lang="en-US" altLang="en-US" sz="2300" b="1"/>
          </a:p>
        </p:txBody>
      </p:sp>
      <p:pic>
        <p:nvPicPr>
          <p:cNvPr id="12296" name="Picture 2" descr="Illu01 head neck.jpg">
            <a:extLst>
              <a:ext uri="{FF2B5EF4-FFF2-40B4-BE49-F238E27FC236}">
                <a16:creationId xmlns:a16="http://schemas.microsoft.com/office/drawing/2014/main" id="{FB90C8F5-2CF7-AB80-9E2F-516E69B0E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338" y="1700213"/>
            <a:ext cx="4038600" cy="4681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142092">
            <a:extLst>
              <a:ext uri="{FF2B5EF4-FFF2-40B4-BE49-F238E27FC236}">
                <a16:creationId xmlns:a16="http://schemas.microsoft.com/office/drawing/2014/main" id="{8EF51545-3D33-4314-C5E9-BE7E5A24AA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5175"/>
            <a:ext cx="9144000" cy="593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 Box 3">
            <a:extLst>
              <a:ext uri="{FF2B5EF4-FFF2-40B4-BE49-F238E27FC236}">
                <a16:creationId xmlns:a16="http://schemas.microsoft.com/office/drawing/2014/main" id="{9DE32E25-0222-495B-3E73-021CC2E978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3400" y="247650"/>
            <a:ext cx="8332788" cy="59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427" tIns="45713" rIns="91427" bIns="45713">
            <a:spAutoFit/>
          </a:bodyPr>
          <a:lstStyle>
            <a:lvl1pPr defTabSz="912813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2813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2813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2813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2813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28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28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28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2813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3300" b="1">
                <a:latin typeface="Times New Roman" panose="02020603050405020304" pitchFamily="18" charset="0"/>
              </a:rPr>
              <a:t>Swallowing Reflex and Esophageal Peristalsis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6E365EEA-9449-A2E6-5C31-1973CCAB26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6248400"/>
            <a:ext cx="19065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D48A770E-F6F4-2059-73C7-B48ED81062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DF1BD447-298C-AEBC-C2C4-6C95DA7F12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6248400"/>
            <a:ext cx="19065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76DB1063-1AB9-4F65-5AFB-A3CD0F8A3A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307567EB-3FA2-8F68-399A-CB45B3C739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950" y="1268413"/>
            <a:ext cx="9001125" cy="4116387"/>
          </a:xfrm>
          <a:noFill/>
        </p:spPr>
        <p:txBody>
          <a:bodyPr lIns="92062" tIns="46032" rIns="92062" bIns="46032"/>
          <a:lstStyle/>
          <a:p>
            <a:pPr marL="384175" indent="-384175" defTabSz="1025525">
              <a:lnSpc>
                <a:spcPct val="90000"/>
              </a:lnSpc>
              <a:buFontTx/>
              <a:buNone/>
            </a:pPr>
            <a:r>
              <a:rPr lang="en-US" altLang="en-US" sz="2800"/>
              <a:t>	Located on left side of abdominal cavity, right below diaphragm.</a:t>
            </a: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endParaRPr lang="en-US" altLang="en-US" sz="2800"/>
          </a:p>
          <a:p>
            <a:pPr marL="833438" lvl="1" indent="-320675" defTabSz="1025525">
              <a:lnSpc>
                <a:spcPct val="90000"/>
              </a:lnSpc>
              <a:buFontTx/>
              <a:buChar char="•"/>
            </a:pPr>
            <a:r>
              <a:rPr lang="en-US" altLang="en-US" sz="2000"/>
              <a:t>Stores food (can stretch to accommodate up to 2 liters of food and water) and breaks it down with acids and enzymes.</a:t>
            </a:r>
          </a:p>
          <a:p>
            <a:pPr marL="833438" lvl="1" indent="-320675" defTabSz="1025525">
              <a:lnSpc>
                <a:spcPct val="90000"/>
              </a:lnSpc>
              <a:buFontTx/>
              <a:buChar char="•"/>
            </a:pPr>
            <a:endParaRPr lang="en-US" altLang="en-US" sz="2000"/>
          </a:p>
          <a:p>
            <a:pPr marL="833438" lvl="1" indent="-320675" defTabSz="1025525">
              <a:lnSpc>
                <a:spcPct val="90000"/>
              </a:lnSpc>
              <a:buFontTx/>
              <a:buChar char="•"/>
            </a:pPr>
            <a:r>
              <a:rPr lang="en-US" altLang="en-US" sz="2000" u="sng"/>
              <a:t>Gastric juice</a:t>
            </a:r>
            <a:r>
              <a:rPr lang="en-US" altLang="en-US" sz="2000"/>
              <a:t> is secreted by stomach.  Contains hydrochloric acid (HCl), enzymes (pepsin), and mucus.</a:t>
            </a:r>
          </a:p>
          <a:p>
            <a:pPr marL="833438" lvl="1" indent="-320675" defTabSz="1025525">
              <a:lnSpc>
                <a:spcPct val="90000"/>
              </a:lnSpc>
              <a:buFontTx/>
              <a:buChar char="•"/>
            </a:pPr>
            <a:endParaRPr lang="en-US" altLang="en-US" sz="2000"/>
          </a:p>
          <a:p>
            <a:pPr marL="833438" lvl="1" indent="-320675" defTabSz="1025525">
              <a:lnSpc>
                <a:spcPct val="90000"/>
              </a:lnSpc>
              <a:buFontTx/>
              <a:buChar char="•"/>
            </a:pPr>
            <a:r>
              <a:rPr lang="en-US" altLang="en-US" sz="2000"/>
              <a:t>Protein digestion starts in stomach with </a:t>
            </a:r>
            <a:r>
              <a:rPr lang="en-US" altLang="en-US" sz="2000" u="sng"/>
              <a:t>pepsin</a:t>
            </a:r>
            <a:r>
              <a:rPr lang="en-US" altLang="en-US" sz="2000"/>
              <a:t>.</a:t>
            </a:r>
          </a:p>
          <a:p>
            <a:pPr marL="833438" lvl="1" indent="-320675" defTabSz="1025525">
              <a:lnSpc>
                <a:spcPct val="90000"/>
              </a:lnSpc>
              <a:buFontTx/>
              <a:buChar char="•"/>
            </a:pPr>
            <a:endParaRPr lang="en-US" altLang="en-US" sz="2000"/>
          </a:p>
          <a:p>
            <a:pPr marL="833438" lvl="1" indent="-320675" defTabSz="1025525">
              <a:lnSpc>
                <a:spcPct val="90000"/>
              </a:lnSpc>
              <a:buFontTx/>
              <a:buChar char="•"/>
            </a:pPr>
            <a:r>
              <a:rPr lang="en-US" altLang="en-US" sz="2000"/>
              <a:t>Food is churned in stomach with gastric juice to form </a:t>
            </a:r>
            <a:r>
              <a:rPr lang="en-US" altLang="en-US" sz="2000" u="sng">
                <a:solidFill>
                  <a:srgbClr val="FF0000"/>
                </a:solidFill>
              </a:rPr>
              <a:t>chyme.</a:t>
            </a:r>
          </a:p>
          <a:p>
            <a:pPr marL="833438" lvl="1" indent="-320675" defTabSz="1025525">
              <a:lnSpc>
                <a:spcPct val="90000"/>
              </a:lnSpc>
              <a:buFontTx/>
              <a:buChar char="•"/>
            </a:pPr>
            <a:endParaRPr lang="en-US" altLang="en-US" sz="2000">
              <a:solidFill>
                <a:srgbClr val="FF0000"/>
              </a:solidFill>
            </a:endParaRPr>
          </a:p>
          <a:p>
            <a:pPr marL="833438" lvl="1" indent="-320675" defTabSz="1025525">
              <a:lnSpc>
                <a:spcPct val="90000"/>
              </a:lnSpc>
              <a:buFontTx/>
              <a:buChar char="•"/>
            </a:pPr>
            <a:r>
              <a:rPr lang="en-US" altLang="en-US" sz="2000"/>
              <a:t>Food remains in stomach from 2 to 6 hours, after which the chyme is released into the small intestine.</a:t>
            </a:r>
          </a:p>
          <a:p>
            <a:pPr marL="384175" indent="-384175" defTabSz="1025525">
              <a:lnSpc>
                <a:spcPct val="90000"/>
              </a:lnSpc>
              <a:buFontTx/>
              <a:buNone/>
            </a:pPr>
            <a:endParaRPr lang="en-US" altLang="en-US" sz="2300" b="1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0F6C59FA-2C92-DC6E-A789-AAB3261823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en-US" altLang="en-US" sz="4000" b="1"/>
              <a:t>Stomach</a:t>
            </a:r>
            <a:endParaRPr lang="en-GB" altLang="en-US" sz="4000" b="1"/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0100l">
            <a:extLst>
              <a:ext uri="{FF2B5EF4-FFF2-40B4-BE49-F238E27FC236}">
                <a16:creationId xmlns:a16="http://schemas.microsoft.com/office/drawing/2014/main" id="{4FCA71E7-B3B9-8DC4-50CF-097D215E0E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63" y="1125538"/>
            <a:ext cx="4608512" cy="319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Title 1">
            <a:extLst>
              <a:ext uri="{FF2B5EF4-FFF2-40B4-BE49-F238E27FC236}">
                <a16:creationId xmlns:a16="http://schemas.microsoft.com/office/drawing/2014/main" id="{EDD5E6FF-7542-524A-92B3-F415CF787E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altLang="en-US"/>
              <a:t>The Stomach</a:t>
            </a:r>
          </a:p>
        </p:txBody>
      </p:sp>
      <p:pic>
        <p:nvPicPr>
          <p:cNvPr id="15364" name="Picture 1027">
            <a:extLst>
              <a:ext uri="{FF2B5EF4-FFF2-40B4-BE49-F238E27FC236}">
                <a16:creationId xmlns:a16="http://schemas.microsoft.com/office/drawing/2014/main" id="{BD2ABD75-EBCE-BBDA-0A19-261DACC7FB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46"/>
          <a:stretch>
            <a:fillRect/>
          </a:stretch>
        </p:blipFill>
        <p:spPr bwMode="auto">
          <a:xfrm>
            <a:off x="5364163" y="1052513"/>
            <a:ext cx="3419475" cy="407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2" descr="Image result for gastric juices">
            <a:extLst>
              <a:ext uri="{FF2B5EF4-FFF2-40B4-BE49-F238E27FC236}">
                <a16:creationId xmlns:a16="http://schemas.microsoft.com/office/drawing/2014/main" id="{01DCA84A-D11E-F0F7-F0A3-F7BD3F1247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4724400"/>
            <a:ext cx="5129213" cy="16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6" name="TextBox 1">
            <a:extLst>
              <a:ext uri="{FF2B5EF4-FFF2-40B4-BE49-F238E27FC236}">
                <a16:creationId xmlns:a16="http://schemas.microsoft.com/office/drawing/2014/main" id="{891D927E-4F64-A181-11B6-5BC252008E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88024" y="6021288"/>
            <a:ext cx="36734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800" dirty="0">
                <a:solidFill>
                  <a:srgbClr val="FF0000"/>
                </a:solidFill>
              </a:rPr>
              <a:t>The stomach can absorb chemical such as </a:t>
            </a:r>
            <a:r>
              <a:rPr lang="en-GB" altLang="en-US" sz="1800" dirty="0" err="1">
                <a:solidFill>
                  <a:srgbClr val="FF0000"/>
                </a:solidFill>
              </a:rPr>
              <a:t>asprin</a:t>
            </a:r>
            <a:r>
              <a:rPr lang="en-GB" altLang="en-US" sz="1800" dirty="0">
                <a:solidFill>
                  <a:srgbClr val="FF0000"/>
                </a:solidFill>
              </a:rPr>
              <a:t>, NSAID, alcohol.</a:t>
            </a: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5FF08EE2-7C6D-9478-75D1-6053D33778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115888"/>
            <a:ext cx="7772400" cy="666750"/>
          </a:xfrm>
        </p:spPr>
        <p:txBody>
          <a:bodyPr/>
          <a:lstStyle/>
          <a:p>
            <a:pPr eaLnBrk="1" hangingPunct="1"/>
            <a:r>
              <a:rPr lang="en-US" altLang="en-US"/>
              <a:t>Liver, Gall bladder &amp; Bile 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524F8856-0F5E-2C87-99A5-2F9DA104E8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5600" y="836613"/>
            <a:ext cx="5008563" cy="5472112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US" altLang="en-US" sz="2400">
                <a:solidFill>
                  <a:srgbClr val="FF0000"/>
                </a:solidFill>
              </a:rPr>
              <a:t>Bile </a:t>
            </a:r>
            <a:r>
              <a:rPr lang="en-US" altLang="en-US" sz="2400"/>
              <a:t>produced by the liver emulsifies lipids.</a:t>
            </a:r>
          </a:p>
          <a:p>
            <a:pPr marL="0" indent="0" eaLnBrk="1" hangingPunct="1">
              <a:buFontTx/>
              <a:buNone/>
            </a:pPr>
            <a:endParaRPr lang="en-US" altLang="en-US" sz="2400">
              <a:solidFill>
                <a:schemeClr val="accent1"/>
              </a:solidFill>
            </a:endParaRPr>
          </a:p>
          <a:p>
            <a:pPr marL="0" indent="0" eaLnBrk="1" hangingPunct="1">
              <a:buFontTx/>
              <a:buNone/>
            </a:pPr>
            <a:r>
              <a:rPr lang="en-US" altLang="en-US" sz="2400"/>
              <a:t>Stored in the</a:t>
            </a:r>
            <a:r>
              <a:rPr lang="en-US" altLang="en-US" sz="2400">
                <a:solidFill>
                  <a:srgbClr val="FF0000"/>
                </a:solidFill>
              </a:rPr>
              <a:t> gallbladder </a:t>
            </a:r>
            <a:r>
              <a:rPr lang="en-US" altLang="en-US" sz="2400"/>
              <a:t>between meals and upon eating is discharged into the duodenum where it aids the process of digestion.</a:t>
            </a:r>
            <a:r>
              <a:rPr lang="en-US" altLang="en-US" sz="2400">
                <a:solidFill>
                  <a:schemeClr val="accent1"/>
                </a:solidFill>
              </a:rPr>
              <a:t> 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en-US" sz="2400">
              <a:solidFill>
                <a:schemeClr val="accent1"/>
              </a:solidFill>
            </a:endParaRP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1800"/>
              <a:t>Increases the rate of absorption of fats and therefor fat soluble vitamins (A, D, E, K).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en-US" sz="180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1800"/>
              <a:t>Bile is alkali and so helps neutralise stomach chyme.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en-US" sz="240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en-US" sz="2400">
                <a:solidFill>
                  <a:srgbClr val="FF0000"/>
                </a:solidFill>
              </a:rPr>
              <a:t>Bile duct </a:t>
            </a:r>
            <a:r>
              <a:rPr lang="en-US" altLang="en-US" sz="2400"/>
              <a:t>– a long tube that carries bile to the duodenum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en-US" sz="2000"/>
          </a:p>
        </p:txBody>
      </p:sp>
      <p:pic>
        <p:nvPicPr>
          <p:cNvPr id="16388" name="Picture 2" descr="bileduct">
            <a:extLst>
              <a:ext uri="{FF2B5EF4-FFF2-40B4-BE49-F238E27FC236}">
                <a16:creationId xmlns:a16="http://schemas.microsoft.com/office/drawing/2014/main" id="{6758F0C9-FEE2-068F-2E13-02D8D925D9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1844675"/>
            <a:ext cx="3948112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>
            <a:extLst>
              <a:ext uri="{FF2B5EF4-FFF2-40B4-BE49-F238E27FC236}">
                <a16:creationId xmlns:a16="http://schemas.microsoft.com/office/drawing/2014/main" id="{2268CDFD-8913-5695-C887-38CAD89C80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78"/>
          <a:stretch>
            <a:fillRect/>
          </a:stretch>
        </p:blipFill>
        <p:spPr bwMode="auto">
          <a:xfrm>
            <a:off x="3348038" y="3429000"/>
            <a:ext cx="5795962" cy="3233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Rectangle 3">
            <a:extLst>
              <a:ext uri="{FF2B5EF4-FFF2-40B4-BE49-F238E27FC236}">
                <a16:creationId xmlns:a16="http://schemas.microsoft.com/office/drawing/2014/main" id="{CB418ADA-F350-86C2-36B1-AEDE9F41D5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Pancreas </a:t>
            </a:r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83FC91C1-97C0-35EC-A2B3-EFF0CB6482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1188" y="1196975"/>
            <a:ext cx="7315200" cy="5334000"/>
          </a:xfrm>
        </p:spPr>
        <p:txBody>
          <a:bodyPr/>
          <a:lstStyle/>
          <a:p>
            <a:pPr marL="0" indent="0" eaLnBrk="1" hangingPunct="1">
              <a:buClr>
                <a:srgbClr val="000061"/>
              </a:buClr>
              <a:buFontTx/>
              <a:buNone/>
            </a:pPr>
            <a:r>
              <a:rPr lang="en-US" altLang="en-US" u="sng" dirty="0">
                <a:solidFill>
                  <a:srgbClr val="CC0000"/>
                </a:solidFill>
              </a:rPr>
              <a:t>Digestive enzymes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</a:p>
          <a:p>
            <a:pPr marL="800100" lvl="2" indent="0" eaLnBrk="1" hangingPunct="1">
              <a:buFontTx/>
              <a:buNone/>
            </a:pPr>
            <a:r>
              <a:rPr lang="en-US" altLang="en-US" dirty="0"/>
              <a:t>Proteases</a:t>
            </a:r>
          </a:p>
          <a:p>
            <a:pPr marL="800100" lvl="2" indent="0" eaLnBrk="1" hangingPunct="1">
              <a:buFontTx/>
              <a:buNone/>
            </a:pPr>
            <a:r>
              <a:rPr lang="en-US" altLang="en-US" dirty="0"/>
              <a:t>Lipase</a:t>
            </a:r>
          </a:p>
          <a:p>
            <a:pPr marL="800100" lvl="2" indent="0" eaLnBrk="1" hangingPunct="1">
              <a:buFontTx/>
              <a:buNone/>
            </a:pPr>
            <a:r>
              <a:rPr lang="en-US" altLang="en-US" dirty="0"/>
              <a:t>Amylase</a:t>
            </a:r>
          </a:p>
          <a:p>
            <a:pPr marL="0" indent="0" eaLnBrk="1" hangingPunct="1">
              <a:buFontTx/>
              <a:buNone/>
            </a:pPr>
            <a:endParaRPr lang="en-US" altLang="en-US" dirty="0"/>
          </a:p>
          <a:p>
            <a:pPr marL="0" indent="0" eaLnBrk="1" hangingPunct="1">
              <a:buFontTx/>
              <a:buNone/>
            </a:pPr>
            <a:r>
              <a:rPr lang="en-US" altLang="en-US" dirty="0"/>
              <a:t>Buffers </a:t>
            </a:r>
          </a:p>
          <a:p>
            <a:pPr marL="0" indent="0" eaLnBrk="1" hangingPunct="1">
              <a:buFontTx/>
              <a:buNone/>
            </a:pPr>
            <a:r>
              <a:rPr lang="en-US" altLang="en-US" dirty="0" err="1"/>
              <a:t>neutralise</a:t>
            </a:r>
            <a:r>
              <a:rPr lang="en-US" altLang="en-US" dirty="0"/>
              <a:t> </a:t>
            </a:r>
            <a:br>
              <a:rPr lang="en-US" altLang="en-US" dirty="0"/>
            </a:br>
            <a:r>
              <a:rPr lang="en-US" altLang="en-US" dirty="0"/>
              <a:t>acid from </a:t>
            </a:r>
            <a:br>
              <a:rPr lang="en-US" altLang="en-US" dirty="0"/>
            </a:br>
            <a:r>
              <a:rPr lang="en-US" altLang="en-US" dirty="0"/>
              <a:t>stomach</a:t>
            </a: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E81C96FA-AA9A-A43D-31D1-0C52917122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6248400"/>
            <a:ext cx="19065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054A2CA-49C7-2B29-BAB4-7373F92E18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20484" name="Rectangle 4">
            <a:extLst>
              <a:ext uri="{FF2B5EF4-FFF2-40B4-BE49-F238E27FC236}">
                <a16:creationId xmlns:a16="http://schemas.microsoft.com/office/drawing/2014/main" id="{89FACA32-554D-6E2D-E02A-0EE99305F7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6248400"/>
            <a:ext cx="19065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20485" name="Rectangle 5">
            <a:extLst>
              <a:ext uri="{FF2B5EF4-FFF2-40B4-BE49-F238E27FC236}">
                <a16:creationId xmlns:a16="http://schemas.microsoft.com/office/drawing/2014/main" id="{63459D66-4833-0C31-7AEE-58021C19B2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60422" name="Rectangle 6">
            <a:extLst>
              <a:ext uri="{FF2B5EF4-FFF2-40B4-BE49-F238E27FC236}">
                <a16:creationId xmlns:a16="http://schemas.microsoft.com/office/drawing/2014/main" id="{7894196D-33C8-5B12-997F-C851DDC798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111250"/>
            <a:ext cx="8902700" cy="5589588"/>
          </a:xfrm>
        </p:spPr>
        <p:txBody>
          <a:bodyPr lIns="92062" tIns="46032" rIns="92062" bIns="46032"/>
          <a:lstStyle/>
          <a:p>
            <a:pPr marL="384175" indent="-384175" defTabSz="1025525">
              <a:buFontTx/>
              <a:buNone/>
              <a:defRPr/>
            </a:pPr>
            <a:r>
              <a:rPr lang="en-US" altLang="en-US" sz="1900" dirty="0"/>
              <a:t>7m in length &amp; has a surface area, about 30m</a:t>
            </a:r>
            <a:r>
              <a:rPr lang="en-US" altLang="en-US" sz="1900" baseline="30000" dirty="0"/>
              <a:t>2</a:t>
            </a:r>
            <a:r>
              <a:rPr lang="en-US" altLang="en-US" sz="1900" dirty="0"/>
              <a:t> –</a:t>
            </a:r>
            <a:r>
              <a:rPr lang="en-US" altLang="en-US" sz="1900" dirty="0">
                <a:solidFill>
                  <a:srgbClr val="FF0000"/>
                </a:solidFill>
              </a:rPr>
              <a:t>Duodenum + Jejunum + Ileum</a:t>
            </a:r>
          </a:p>
          <a:p>
            <a:pPr marL="512763" lvl="1" indent="0" defTabSz="1025525">
              <a:buFontTx/>
              <a:buNone/>
              <a:defRPr/>
            </a:pPr>
            <a:endParaRPr lang="en-US" altLang="en-US" sz="1700" dirty="0"/>
          </a:p>
          <a:p>
            <a:pPr marL="512763" lvl="1" indent="0" defTabSz="1025525">
              <a:buFontTx/>
              <a:buNone/>
              <a:defRPr/>
            </a:pPr>
            <a:r>
              <a:rPr lang="en-US" altLang="en-US" sz="1700" dirty="0"/>
              <a:t>Most digestion and absorption occurs here.</a:t>
            </a:r>
          </a:p>
          <a:p>
            <a:pPr marL="833438" lvl="1" indent="-320675" defTabSz="1025525">
              <a:buFontTx/>
              <a:buChar char="•"/>
              <a:defRPr/>
            </a:pPr>
            <a:endParaRPr lang="en-US" altLang="en-US" sz="1700" dirty="0"/>
          </a:p>
          <a:p>
            <a:pPr marL="512763" lvl="1" indent="0" defTabSz="1025525">
              <a:buFontTx/>
              <a:buNone/>
              <a:defRPr/>
            </a:pPr>
            <a:r>
              <a:rPr lang="en-US" altLang="en-US" sz="1700" dirty="0"/>
              <a:t>Pancreas and liver empty digestive enzymes and bile into the small intestine.</a:t>
            </a:r>
          </a:p>
          <a:p>
            <a:pPr marL="1282700" lvl="2" indent="-257175" defTabSz="1025525">
              <a:defRPr/>
            </a:pPr>
            <a:r>
              <a:rPr lang="en-US" altLang="en-US" sz="1600" dirty="0"/>
              <a:t>Pancreatic amylase: Breaks down starch</a:t>
            </a:r>
          </a:p>
          <a:p>
            <a:pPr marL="1282700" lvl="2" indent="-257175" defTabSz="1025525">
              <a:defRPr/>
            </a:pPr>
            <a:r>
              <a:rPr lang="en-US" altLang="en-US" sz="1600" dirty="0"/>
              <a:t>Trypsin and Chymotrypsin: Break down proteins</a:t>
            </a:r>
          </a:p>
          <a:p>
            <a:pPr marL="1282700" lvl="2" indent="-257175" defTabSz="1025525">
              <a:defRPr/>
            </a:pPr>
            <a:r>
              <a:rPr lang="en-US" altLang="en-US" sz="1600" dirty="0"/>
              <a:t>Lipases: Break down fats</a:t>
            </a:r>
          </a:p>
          <a:p>
            <a:pPr marL="1282700" lvl="2" indent="-257175" defTabSz="1025525">
              <a:defRPr/>
            </a:pPr>
            <a:r>
              <a:rPr lang="en-US" altLang="en-US" sz="1600" dirty="0"/>
              <a:t>Peptidases: Break down proteins</a:t>
            </a:r>
          </a:p>
          <a:p>
            <a:pPr marL="1282700" lvl="2" indent="-257175" defTabSz="1025525">
              <a:defRPr/>
            </a:pPr>
            <a:r>
              <a:rPr lang="en-US" altLang="en-US" sz="1600" dirty="0"/>
              <a:t>Nucleases: Break down DNA and RNA</a:t>
            </a:r>
          </a:p>
          <a:p>
            <a:pPr marL="1282700" lvl="2" indent="-257175" defTabSz="1025525">
              <a:defRPr/>
            </a:pPr>
            <a:r>
              <a:rPr lang="en-US" altLang="en-US" sz="1600" u="sng" dirty="0"/>
              <a:t>Bile:</a:t>
            </a:r>
            <a:r>
              <a:rPr lang="en-US" altLang="en-US" sz="1600" dirty="0"/>
              <a:t> Helps fat digestion by </a:t>
            </a:r>
            <a:r>
              <a:rPr lang="en-US" altLang="en-US" sz="1600" i="1" dirty="0"/>
              <a:t>emulsifying</a:t>
            </a:r>
            <a:r>
              <a:rPr lang="en-US" altLang="en-US" sz="1600" dirty="0"/>
              <a:t> fats.</a:t>
            </a:r>
          </a:p>
          <a:p>
            <a:pPr marL="1282700" lvl="2" indent="-257175" defTabSz="1025525">
              <a:defRPr/>
            </a:pPr>
            <a:endParaRPr lang="en-US" altLang="en-US" sz="1600" dirty="0"/>
          </a:p>
          <a:p>
            <a:pPr marL="512763" lvl="1" indent="0" defTabSz="1025525">
              <a:buFontTx/>
              <a:buNone/>
              <a:defRPr/>
            </a:pPr>
            <a:r>
              <a:rPr lang="en-US" altLang="en-US" sz="1700" dirty="0"/>
              <a:t>Very large surface area for absorption due to:</a:t>
            </a:r>
          </a:p>
          <a:p>
            <a:pPr marL="1282700" lvl="2" indent="-257175" defTabSz="1025525">
              <a:defRPr/>
            </a:pPr>
            <a:r>
              <a:rPr lang="en-US" altLang="en-US" sz="1600" dirty="0"/>
              <a:t> Large circular folds (</a:t>
            </a:r>
            <a:r>
              <a:rPr lang="en-US" altLang="en-US" sz="1600" u="sng" dirty="0"/>
              <a:t>villi</a:t>
            </a:r>
            <a:r>
              <a:rPr lang="en-US" altLang="en-US" sz="1600" dirty="0"/>
              <a:t>)</a:t>
            </a:r>
          </a:p>
          <a:p>
            <a:pPr marL="1282700" lvl="2" indent="-257175" defTabSz="1025525">
              <a:defRPr/>
            </a:pPr>
            <a:r>
              <a:rPr lang="en-US" altLang="en-US" sz="1600" dirty="0"/>
              <a:t> Tiny cell surface projections (</a:t>
            </a:r>
            <a:r>
              <a:rPr lang="en-US" altLang="en-US" sz="1600" u="sng" dirty="0"/>
              <a:t>microvilli</a:t>
            </a:r>
            <a:r>
              <a:rPr lang="en-US" altLang="en-US" sz="1600" dirty="0"/>
              <a:t>).</a:t>
            </a:r>
          </a:p>
          <a:p>
            <a:pPr marL="1282700" lvl="2" indent="-257175" defTabSz="1025525">
              <a:defRPr/>
            </a:pPr>
            <a:endParaRPr lang="en-US" altLang="en-US" sz="1600" b="1" dirty="0"/>
          </a:p>
          <a:p>
            <a:pPr marL="512763" lvl="1" indent="0" algn="ctr" defTabSz="1025525">
              <a:buFontTx/>
              <a:buNone/>
              <a:defRPr/>
            </a:pPr>
            <a:r>
              <a:rPr lang="en-US" altLang="en-US" sz="1700" b="1" i="1" dirty="0">
                <a:solidFill>
                  <a:srgbClr val="00B050"/>
                </a:solidFill>
              </a:rPr>
              <a:t>Capillaries drain nutrients absorbed from the small intestine and then sends them to first to liver and then rest of body.</a:t>
            </a:r>
          </a:p>
          <a:p>
            <a:pPr marL="384175" indent="-384175" defTabSz="1025525">
              <a:buFontTx/>
              <a:buNone/>
              <a:defRPr/>
            </a:pPr>
            <a:r>
              <a:rPr lang="en-US" altLang="en-US" sz="2700" b="1" dirty="0"/>
              <a:t>	</a:t>
            </a:r>
          </a:p>
          <a:p>
            <a:pPr marL="384175" indent="-384175" defTabSz="1025525">
              <a:buFontTx/>
              <a:buNone/>
              <a:defRPr/>
            </a:pPr>
            <a:endParaRPr lang="en-US" altLang="en-US" sz="2700" b="1" dirty="0"/>
          </a:p>
        </p:txBody>
      </p:sp>
      <p:sp>
        <p:nvSpPr>
          <p:cNvPr id="20487" name="Rectangle 7">
            <a:extLst>
              <a:ext uri="{FF2B5EF4-FFF2-40B4-BE49-F238E27FC236}">
                <a16:creationId xmlns:a16="http://schemas.microsoft.com/office/drawing/2014/main" id="{895A9969-40A3-27CE-EE08-A4445ECD60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en-US" altLang="en-US" sz="4900" b="1"/>
              <a:t>Small Intestine</a:t>
            </a:r>
            <a:endParaRPr lang="en-GB" altLang="en-US" sz="4900" b="1"/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75B28C62-61F5-E8EE-856B-7650E892DF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Small Intestine - Duodenum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00EE1470-F5D4-ABAC-E1B7-740491981E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42913" y="1625600"/>
            <a:ext cx="4705350" cy="5232400"/>
          </a:xfrm>
        </p:spPr>
        <p:txBody>
          <a:bodyPr/>
          <a:lstStyle/>
          <a:p>
            <a:pPr marL="0" indent="0" algn="ctr">
              <a:buFontTx/>
              <a:buNone/>
            </a:pPr>
            <a:r>
              <a:rPr lang="en-GB" altLang="en-US" sz="1800" dirty="0"/>
              <a:t>Duodenum – 25-38 cm long</a:t>
            </a:r>
          </a:p>
          <a:p>
            <a:pPr marL="0" indent="0">
              <a:buFontTx/>
              <a:buNone/>
            </a:pPr>
            <a:endParaRPr lang="en-GB" altLang="en-US" sz="1800" dirty="0"/>
          </a:p>
          <a:p>
            <a:pPr marL="0" indent="0">
              <a:buFontTx/>
              <a:buNone/>
            </a:pPr>
            <a:r>
              <a:rPr lang="en-GB" altLang="en-US" sz="1800" dirty="0"/>
              <a:t>Connects the stomach to the jejunum </a:t>
            </a:r>
          </a:p>
          <a:p>
            <a:pPr marL="0" indent="0">
              <a:buFontTx/>
              <a:buNone/>
            </a:pPr>
            <a:endParaRPr lang="en-GB" altLang="en-US" sz="1800" dirty="0"/>
          </a:p>
          <a:p>
            <a:pPr marL="0" indent="0" algn="ctr">
              <a:buFontTx/>
              <a:buNone/>
            </a:pPr>
            <a:r>
              <a:rPr lang="en-GB" altLang="en-US" sz="2400" dirty="0">
                <a:solidFill>
                  <a:srgbClr val="00B0F0"/>
                </a:solidFill>
              </a:rPr>
              <a:t>Main function to continue the breakdown of foods</a:t>
            </a:r>
          </a:p>
          <a:p>
            <a:pPr marL="0" indent="0">
              <a:buFontTx/>
              <a:buNone/>
            </a:pPr>
            <a:endParaRPr lang="en-GB" altLang="en-US" sz="1800" dirty="0"/>
          </a:p>
          <a:p>
            <a:pPr marL="0" indent="0">
              <a:buFontTx/>
              <a:buNone/>
            </a:pPr>
            <a:r>
              <a:rPr lang="en-GB" altLang="en-US" sz="1800" dirty="0"/>
              <a:t>Digestive enzymes from the pancreas and </a:t>
            </a:r>
            <a:r>
              <a:rPr lang="en-GB" altLang="en-US" sz="1800" dirty="0">
                <a:solidFill>
                  <a:srgbClr val="FF0000"/>
                </a:solidFill>
              </a:rPr>
              <a:t>bile from the gall bladder </a:t>
            </a:r>
            <a:r>
              <a:rPr lang="en-GB" altLang="en-US" sz="1800" dirty="0"/>
              <a:t>is added to the chyme to break down proteins and emulsify fats. </a:t>
            </a:r>
          </a:p>
          <a:p>
            <a:pPr marL="0" indent="0" algn="ctr">
              <a:buFontTx/>
              <a:buNone/>
            </a:pPr>
            <a:endParaRPr lang="en-GB" altLang="en-US" sz="1800" dirty="0"/>
          </a:p>
          <a:p>
            <a:pPr marL="0" indent="0">
              <a:buFontTx/>
              <a:buNone/>
            </a:pPr>
            <a:r>
              <a:rPr lang="en-GB" altLang="en-US" sz="1800" dirty="0"/>
              <a:t>Bicarbonate from Brunner’s glands (submucosal layer of duodenum) produce bicarbonate to neutralise the acidic nature of chyme from the stomach.</a:t>
            </a:r>
          </a:p>
        </p:txBody>
      </p:sp>
      <p:pic>
        <p:nvPicPr>
          <p:cNvPr id="21508" name="Picture 2" descr="Image result for small intestine">
            <a:extLst>
              <a:ext uri="{FF2B5EF4-FFF2-40B4-BE49-F238E27FC236}">
                <a16:creationId xmlns:a16="http://schemas.microsoft.com/office/drawing/2014/main" id="{D3174D93-6AAB-F3EE-EB56-19C0B5B308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313" y="1772816"/>
            <a:ext cx="4103687" cy="410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2D1614A5-C8BF-693F-24BB-6F1B9B1770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955675"/>
          </a:xfrm>
        </p:spPr>
        <p:txBody>
          <a:bodyPr/>
          <a:lstStyle/>
          <a:p>
            <a:r>
              <a:rPr lang="en-GB" altLang="en-US"/>
              <a:t>Small Intestine - Jejunum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4BC0CF2A-ABC1-1A05-013A-C53D10DBCEF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196975"/>
            <a:ext cx="8712200" cy="2303463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GB" altLang="en-US" sz="1600" dirty="0"/>
              <a:t>Duodenum – 2.5m long</a:t>
            </a:r>
          </a:p>
          <a:p>
            <a:pPr marL="0" indent="0">
              <a:buFontTx/>
              <a:buNone/>
            </a:pPr>
            <a:endParaRPr lang="en-GB" altLang="en-US" sz="1600" dirty="0"/>
          </a:p>
          <a:p>
            <a:pPr marL="0" indent="0">
              <a:buFontTx/>
              <a:buNone/>
            </a:pPr>
            <a:r>
              <a:rPr lang="en-GB" altLang="en-US" sz="1600" dirty="0"/>
              <a:t>Connects the duodenum to the ilium </a:t>
            </a:r>
          </a:p>
          <a:p>
            <a:pPr marL="0" indent="0">
              <a:buFontTx/>
              <a:buNone/>
            </a:pPr>
            <a:endParaRPr lang="en-GB" altLang="en-US" sz="1600" dirty="0"/>
          </a:p>
          <a:p>
            <a:pPr marL="0" indent="0" algn="ctr">
              <a:buFontTx/>
              <a:buNone/>
            </a:pPr>
            <a:r>
              <a:rPr lang="en-GB" altLang="en-US" sz="2400" dirty="0">
                <a:solidFill>
                  <a:srgbClr val="00B0F0"/>
                </a:solidFill>
              </a:rPr>
              <a:t>Main function to absorb nutrients </a:t>
            </a:r>
          </a:p>
          <a:p>
            <a:pPr marL="0" indent="0">
              <a:buFontTx/>
              <a:buNone/>
            </a:pPr>
            <a:endParaRPr lang="en-GB" altLang="en-US" sz="1600" dirty="0"/>
          </a:p>
          <a:p>
            <a:pPr marL="0" indent="0">
              <a:buFontTx/>
              <a:buNone/>
            </a:pPr>
            <a:r>
              <a:rPr lang="en-GB" altLang="en-US" sz="1600" dirty="0"/>
              <a:t>Contain circular folds and villi &amp; micro villi that increase the surface area for absorption of mono / disaccharides, amino acids and fatty acids into the enterocytes and then into the bloodstream.</a:t>
            </a:r>
          </a:p>
          <a:p>
            <a:pPr marL="0" indent="0">
              <a:buFontTx/>
              <a:buNone/>
            </a:pPr>
            <a:endParaRPr lang="en-GB" altLang="en-US" sz="1600" dirty="0"/>
          </a:p>
          <a:p>
            <a:pPr marL="0" indent="0">
              <a:buFontTx/>
              <a:buNone/>
            </a:pPr>
            <a:endParaRPr lang="en-GB" altLang="en-US" sz="1600" dirty="0"/>
          </a:p>
        </p:txBody>
      </p:sp>
      <p:pic>
        <p:nvPicPr>
          <p:cNvPr id="23556" name="Picture 2" descr="Image result for small intestine">
            <a:extLst>
              <a:ext uri="{FF2B5EF4-FFF2-40B4-BE49-F238E27FC236}">
                <a16:creationId xmlns:a16="http://schemas.microsoft.com/office/drawing/2014/main" id="{FBEA2790-2061-BA3C-AEEE-FEB54EB9E7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76700"/>
            <a:ext cx="2201862" cy="2201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2" descr="0101al">
            <a:extLst>
              <a:ext uri="{FF2B5EF4-FFF2-40B4-BE49-F238E27FC236}">
                <a16:creationId xmlns:a16="http://schemas.microsoft.com/office/drawing/2014/main" id="{D567AFEC-DF15-4584-EA17-996D4B277C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3716338"/>
            <a:ext cx="3967163" cy="296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2D1499D-D9D0-242F-907D-8A2DB8EA4D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Villi and Microvilli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E4EAC199-323E-8919-00C5-BE8F908ACD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388" y="1484313"/>
            <a:ext cx="4824412" cy="439261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dirty="0"/>
              <a:t>Villi  - 0.5-1mm long and covered in microvilli.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dirty="0"/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en-US" sz="1800" dirty="0">
              <a:solidFill>
                <a:srgbClr val="FF0000"/>
              </a:solidFill>
            </a:endParaRP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400" dirty="0"/>
              <a:t>Microvilli are microscopic cellular membrane protrusions from the plasma membranes of the enterocytes that make up the villi. They increase the surface area of the cells forming the </a:t>
            </a:r>
            <a:r>
              <a:rPr lang="en-GB" altLang="en-US" sz="2400" dirty="0">
                <a:solidFill>
                  <a:srgbClr val="FF0000"/>
                </a:solidFill>
              </a:rPr>
              <a:t>brush boarder</a:t>
            </a:r>
            <a:r>
              <a:rPr lang="en-GB" altLang="en-US" sz="2400" dirty="0"/>
              <a:t> where most of the absorption in the small intestine takes place</a:t>
            </a:r>
            <a:r>
              <a:rPr lang="en-GB" altLang="en-US" sz="2000" dirty="0"/>
              <a:t>.</a:t>
            </a:r>
          </a:p>
        </p:txBody>
      </p:sp>
      <p:pic>
        <p:nvPicPr>
          <p:cNvPr id="24580" name="Picture 2" descr="Image result for enterocytes microvilli">
            <a:extLst>
              <a:ext uri="{FF2B5EF4-FFF2-40B4-BE49-F238E27FC236}">
                <a16:creationId xmlns:a16="http://schemas.microsoft.com/office/drawing/2014/main" id="{1BE8CDA6-D50F-D541-4F24-6834D0DF7C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971675"/>
            <a:ext cx="4352925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s://smartsite.ucdavis.edu/access/content/user/00002950/bis10v/week10/villi.gif">
            <a:extLst>
              <a:ext uri="{FF2B5EF4-FFF2-40B4-BE49-F238E27FC236}">
                <a16:creationId xmlns:a16="http://schemas.microsoft.com/office/drawing/2014/main" id="{52BC0564-4066-24AA-F2E0-E74A090A62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8" y="44450"/>
            <a:ext cx="7866063" cy="615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3" name="TextBox 1">
            <a:extLst>
              <a:ext uri="{FF2B5EF4-FFF2-40B4-BE49-F238E27FC236}">
                <a16:creationId xmlns:a16="http://schemas.microsoft.com/office/drawing/2014/main" id="{EE5A935A-4DE4-C4B6-C44D-B805BF884C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6813" y="3495675"/>
            <a:ext cx="2789237" cy="324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rgbClr val="FF0000"/>
                </a:solidFill>
              </a:rPr>
              <a:t>CHO and AA are absorbed into the circulatory system and transported to the liver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1800"/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rgbClr val="00B050"/>
                </a:solidFill>
              </a:rPr>
              <a:t>Fats are absorbed in to the lymph and then deposited into the circulatory system via the thoracic duct near the heart.</a:t>
            </a:r>
          </a:p>
        </p:txBody>
      </p:sp>
      <p:sp>
        <p:nvSpPr>
          <p:cNvPr id="25604" name="TextBox 1">
            <a:extLst>
              <a:ext uri="{FF2B5EF4-FFF2-40B4-BE49-F238E27FC236}">
                <a16:creationId xmlns:a16="http://schemas.microsoft.com/office/drawing/2014/main" id="{2C813309-CEE4-A0F0-B437-222ACE71D2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9925" y="2997200"/>
            <a:ext cx="11525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800">
                <a:solidFill>
                  <a:srgbClr val="0070C0"/>
                </a:solidFill>
              </a:rPr>
              <a:t>Lacteal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18CA352F-AC86-9101-8D40-E2FCCCE9B2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1188" y="0"/>
            <a:ext cx="8229600" cy="981075"/>
          </a:xfrm>
        </p:spPr>
        <p:txBody>
          <a:bodyPr/>
          <a:lstStyle/>
          <a:p>
            <a:r>
              <a:rPr lang="en-GB" altLang="en-US"/>
              <a:t>Enterocyctes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04BE6F5C-ED8E-64FF-7037-3B1956E6B5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981075"/>
            <a:ext cx="8229600" cy="4525963"/>
          </a:xfrm>
        </p:spPr>
        <p:txBody>
          <a:bodyPr/>
          <a:lstStyle/>
          <a:p>
            <a:pPr marL="0" indent="0" algn="ctr">
              <a:buFontTx/>
              <a:buNone/>
            </a:pPr>
            <a:r>
              <a:rPr lang="en-GB" altLang="en-US" sz="1800" b="1">
                <a:solidFill>
                  <a:srgbClr val="FF0000"/>
                </a:solidFill>
              </a:rPr>
              <a:t>Intestinal Absorptive cells</a:t>
            </a:r>
          </a:p>
          <a:p>
            <a:pPr marL="0" indent="0" algn="ctr">
              <a:buFontTx/>
              <a:buNone/>
            </a:pPr>
            <a:endParaRPr lang="en-GB" altLang="en-US" sz="1600">
              <a:solidFill>
                <a:srgbClr val="FF0000"/>
              </a:solidFill>
            </a:endParaRPr>
          </a:p>
          <a:p>
            <a:pPr marL="0" indent="0">
              <a:buFontTx/>
              <a:buNone/>
            </a:pPr>
            <a:r>
              <a:rPr lang="en-GB" altLang="en-US" sz="1600"/>
              <a:t>Ion absorption – sodium, calcium, magnesium, iron, zinc, copper through </a:t>
            </a:r>
            <a:r>
              <a:rPr lang="en-GB" altLang="en-US" sz="1600">
                <a:solidFill>
                  <a:srgbClr val="FF0000"/>
                </a:solidFill>
              </a:rPr>
              <a:t>active transport</a:t>
            </a:r>
          </a:p>
          <a:p>
            <a:pPr marL="0" indent="0">
              <a:buFontTx/>
              <a:buNone/>
            </a:pPr>
            <a:endParaRPr lang="en-GB" altLang="en-US" sz="1600"/>
          </a:p>
          <a:p>
            <a:pPr marL="0" indent="0">
              <a:buFontTx/>
              <a:buNone/>
            </a:pPr>
            <a:r>
              <a:rPr lang="en-GB" altLang="en-US" sz="1400"/>
              <a:t>Water absorbed following the sodium / potassium </a:t>
            </a:r>
            <a:r>
              <a:rPr lang="en-GB" altLang="en-US" sz="1400">
                <a:solidFill>
                  <a:srgbClr val="FF0000"/>
                </a:solidFill>
              </a:rPr>
              <a:t>osmolality gradient.</a:t>
            </a:r>
          </a:p>
          <a:p>
            <a:pPr marL="0" indent="0">
              <a:buFontTx/>
              <a:buNone/>
            </a:pPr>
            <a:endParaRPr lang="en-GB" altLang="en-US" sz="1400"/>
          </a:p>
          <a:p>
            <a:pPr marL="0" indent="0">
              <a:buFontTx/>
              <a:buNone/>
            </a:pPr>
            <a:r>
              <a:rPr lang="en-GB" altLang="en-US" sz="1400"/>
              <a:t>Monosaccharides – absorbed into the enterocycte via the sodium – glucose co-transporter and (glucose / galactose) released in the blood via the </a:t>
            </a:r>
            <a:r>
              <a:rPr lang="en-GB" altLang="en-US" sz="1400">
                <a:solidFill>
                  <a:srgbClr val="FF0000"/>
                </a:solidFill>
              </a:rPr>
              <a:t>GLUT2</a:t>
            </a:r>
            <a:r>
              <a:rPr lang="en-GB" altLang="en-US" sz="1400"/>
              <a:t>, Fructose uses the </a:t>
            </a:r>
            <a:r>
              <a:rPr lang="en-GB" altLang="en-US" sz="1400">
                <a:solidFill>
                  <a:srgbClr val="FF0000"/>
                </a:solidFill>
              </a:rPr>
              <a:t>GLUT 5 transporter </a:t>
            </a:r>
            <a:r>
              <a:rPr lang="en-GB" altLang="en-US" sz="1400"/>
              <a:t>systems.</a:t>
            </a:r>
          </a:p>
          <a:p>
            <a:pPr marL="0" indent="0">
              <a:buFontTx/>
              <a:buNone/>
            </a:pPr>
            <a:endParaRPr lang="en-GB" altLang="en-US" sz="1400"/>
          </a:p>
          <a:p>
            <a:pPr marL="0" indent="0">
              <a:buFontTx/>
              <a:buNone/>
            </a:pPr>
            <a:r>
              <a:rPr lang="en-GB" altLang="en-US" sz="1400"/>
              <a:t>Peptides and Amino acids – absorbed via the sodium cotransported</a:t>
            </a:r>
          </a:p>
          <a:p>
            <a:pPr marL="0" indent="0">
              <a:buFontTx/>
              <a:buNone/>
            </a:pPr>
            <a:endParaRPr lang="en-GB" altLang="en-US" sz="1400"/>
          </a:p>
          <a:p>
            <a:pPr marL="0" indent="0">
              <a:buFontTx/>
              <a:buNone/>
            </a:pPr>
            <a:r>
              <a:rPr lang="en-GB" altLang="en-US" sz="1400"/>
              <a:t>Lipids – small lipids transported directly into the capillaries whilst larger lipids are processed by </a:t>
            </a:r>
            <a:r>
              <a:rPr lang="en-GB" altLang="en-US" sz="1400">
                <a:solidFill>
                  <a:srgbClr val="FF0000"/>
                </a:solidFill>
              </a:rPr>
              <a:t>golgi apperatus</a:t>
            </a:r>
            <a:r>
              <a:rPr lang="en-GB" altLang="en-US" sz="1400"/>
              <a:t> and </a:t>
            </a:r>
            <a:r>
              <a:rPr lang="en-GB" altLang="en-US" sz="1400">
                <a:solidFill>
                  <a:srgbClr val="FF0000"/>
                </a:solidFill>
              </a:rPr>
              <a:t>smooth endoplasmic reticulum </a:t>
            </a:r>
            <a:r>
              <a:rPr lang="en-GB" altLang="en-US" sz="1400"/>
              <a:t>into </a:t>
            </a:r>
            <a:r>
              <a:rPr lang="en-GB" altLang="en-US" sz="1400">
                <a:solidFill>
                  <a:srgbClr val="00B0F0"/>
                </a:solidFill>
              </a:rPr>
              <a:t>lipoprotein chylomicrons </a:t>
            </a:r>
            <a:r>
              <a:rPr lang="en-GB" altLang="en-US" sz="1400"/>
              <a:t>and </a:t>
            </a:r>
            <a:r>
              <a:rPr lang="en-GB" altLang="en-US" sz="1400">
                <a:solidFill>
                  <a:srgbClr val="00B050"/>
                </a:solidFill>
              </a:rPr>
              <a:t>excytosed</a:t>
            </a:r>
            <a:r>
              <a:rPr lang="en-GB" altLang="en-US" sz="1400"/>
              <a:t> into </a:t>
            </a:r>
            <a:r>
              <a:rPr lang="en-GB" altLang="en-US" sz="1400">
                <a:solidFill>
                  <a:srgbClr val="7030A0"/>
                </a:solidFill>
              </a:rPr>
              <a:t>lacteals</a:t>
            </a:r>
          </a:p>
          <a:p>
            <a:pPr marL="0" indent="0">
              <a:buFontTx/>
              <a:buNone/>
            </a:pPr>
            <a:endParaRPr lang="en-GB" altLang="en-US" sz="1400"/>
          </a:p>
          <a:p>
            <a:pPr marL="0" indent="0">
              <a:buFontTx/>
              <a:buNone/>
            </a:pPr>
            <a:r>
              <a:rPr lang="en-GB" altLang="en-US" sz="1400"/>
              <a:t>Vit B12 – microvilli receptors bind to Vit B12 and are transported into the enterocyte</a:t>
            </a:r>
          </a:p>
          <a:p>
            <a:pPr marL="0" indent="0">
              <a:buFontTx/>
              <a:buNone/>
            </a:pPr>
            <a:endParaRPr lang="en-GB" altLang="en-US" sz="1400"/>
          </a:p>
          <a:p>
            <a:pPr marL="0" indent="0">
              <a:buFontTx/>
              <a:buNone/>
            </a:pPr>
            <a:r>
              <a:rPr lang="en-GB" altLang="en-US" sz="1400"/>
              <a:t>Reabsorb unused Bile</a:t>
            </a:r>
          </a:p>
          <a:p>
            <a:pPr marL="0" indent="0" algn="ctr">
              <a:buFontTx/>
              <a:buNone/>
            </a:pPr>
            <a:endParaRPr lang="en-GB" altLang="en-US" sz="1400"/>
          </a:p>
          <a:p>
            <a:pPr marL="0" indent="0">
              <a:buFontTx/>
              <a:buNone/>
            </a:pPr>
            <a:r>
              <a:rPr lang="en-GB" altLang="en-US" sz="1400">
                <a:solidFill>
                  <a:srgbClr val="002060"/>
                </a:solidFill>
              </a:rPr>
              <a:t>Secretion of immunoglobulins – IgA is produced in plasma cells (WBC) in the mucosa are absorbed and play a critical role in the immune function of the mucosal membrane</a:t>
            </a:r>
          </a:p>
        </p:txBody>
      </p:sp>
    </p:spTree>
    <p:extLst>
      <p:ext uri="{BB962C8B-B14F-4D97-AF65-F5344CB8AC3E}">
        <p14:creationId xmlns:p14="http://schemas.microsoft.com/office/powerpoint/2010/main" val="423425038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E4F60380-7AB2-957C-4E49-2E57D349E8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altLang="en-US"/>
              <a:t>The Enterocyte</a:t>
            </a:r>
          </a:p>
        </p:txBody>
      </p:sp>
      <p:sp>
        <p:nvSpPr>
          <p:cNvPr id="26627" name="TextBox 4">
            <a:extLst>
              <a:ext uri="{FF2B5EF4-FFF2-40B4-BE49-F238E27FC236}">
                <a16:creationId xmlns:a16="http://schemas.microsoft.com/office/drawing/2014/main" id="{1DBA2DBA-90A6-872B-27BB-1438FCF59F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9250" y="1412875"/>
            <a:ext cx="3035300" cy="258445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en-GB" altLang="en-US" sz="1800"/>
              <a:t>The cells that comprise the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/>
              <a:t>brush border microvilli that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/>
              <a:t>absorb nutrients and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/>
              <a:t>process them for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/>
              <a:t>transported to either the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/>
              <a:t>lacteal (fat) or capillaries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1800"/>
              <a:t>(CHO + protein.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1800"/>
          </a:p>
          <a:p>
            <a:pPr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pic>
        <p:nvPicPr>
          <p:cNvPr id="26628" name="Picture 5">
            <a:extLst>
              <a:ext uri="{FF2B5EF4-FFF2-40B4-BE49-F238E27FC236}">
                <a16:creationId xmlns:a16="http://schemas.microsoft.com/office/drawing/2014/main" id="{C793EB30-926F-423F-7767-9BE6F4E628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625" y="1271588"/>
            <a:ext cx="6048375" cy="366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7">
            <a:extLst>
              <a:ext uri="{FF2B5EF4-FFF2-40B4-BE49-F238E27FC236}">
                <a16:creationId xmlns:a16="http://schemas.microsoft.com/office/drawing/2014/main" id="{F5B6BF91-DD58-40A9-4243-E989CCA88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3789363"/>
            <a:ext cx="3455987" cy="3021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0" name="TextBox 8">
            <a:extLst>
              <a:ext uri="{FF2B5EF4-FFF2-40B4-BE49-F238E27FC236}">
                <a16:creationId xmlns:a16="http://schemas.microsoft.com/office/drawing/2014/main" id="{89BD3E42-83B0-7D95-E56D-EC4A43A910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3997325"/>
            <a:ext cx="16557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1800"/>
              <a:t>Cell adhesion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C5AD2667-5492-A4F0-B35F-0D901F3A55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Transport of monosaccharides across the Intestinal Epithelium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A4BA8F0-CAD2-0290-EABB-F503ED5B15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268413"/>
            <a:ext cx="8424862" cy="4465637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000" dirty="0">
                <a:solidFill>
                  <a:srgbClr val="FF0000"/>
                </a:solidFill>
              </a:rPr>
              <a:t>Glucose, galactose and fructose are carried across into an enterocyte by </a:t>
            </a:r>
          </a:p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000" dirty="0">
                <a:solidFill>
                  <a:srgbClr val="FF0000"/>
                </a:solidFill>
              </a:rPr>
              <a:t>hexose transporters, SGLUT-1 and Glut-2 is associated with glucose and galactose whilst fructose moves through the Glut-5 transporter.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6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This process occurs through the diffuse of sodium from a high concentration gradient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outside the cell to a lower concentration gradient inside the cell. However, glucose is more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concentrate inside the cell so diffusion would not work.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6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As the sodium binds with the protein transported (SGLUT1) it also binds with glucose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causing a conformational change in the protein, opening-up the pathway for sodium to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move into the cell and dragging glucose with it.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6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Thus, transport of sodium therefore cotransports glucose into the cell.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6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As the concentration of sodium rises in the cell the sodium and potassium pump (active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transport) swaps sodium for potassium.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6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Glucose also moves through the glut 2 transporters by facilitated diffusion.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(requires transport protein)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6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/>
              <a:t>Fructose enters the enterocyte by facilitated diffusions through the Glut 5 transporter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1600" dirty="0"/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000" dirty="0"/>
              <a:t>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000" dirty="0"/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5">
            <a:extLst>
              <a:ext uri="{FF2B5EF4-FFF2-40B4-BE49-F238E27FC236}">
                <a16:creationId xmlns:a16="http://schemas.microsoft.com/office/drawing/2014/main" id="{091543A9-EC86-F1EC-2536-FB6023D337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3375"/>
            <a:ext cx="9067800" cy="532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AE805A08-A455-B9B8-D3E4-4A57D9B52A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 dirty="0"/>
              <a:t>Absorption of fat</a:t>
            </a:r>
          </a:p>
        </p:txBody>
      </p:sp>
      <p:pic>
        <p:nvPicPr>
          <p:cNvPr id="28675" name="Picture 3">
            <a:extLst>
              <a:ext uri="{FF2B5EF4-FFF2-40B4-BE49-F238E27FC236}">
                <a16:creationId xmlns:a16="http://schemas.microsoft.com/office/drawing/2014/main" id="{4428A9DD-B437-A85C-F2C7-40797055B8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583" y="1700808"/>
            <a:ext cx="4680099" cy="4114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B8DACAE-73E1-4D40-A2D8-9C5BCFBE5F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12" y="1340768"/>
            <a:ext cx="3791479" cy="5001323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6EA0705-6618-B54C-2840-E0255462B0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946" y="1268760"/>
            <a:ext cx="6353908" cy="5107643"/>
          </a:xfrm>
          <a:prstGeom prst="rect">
            <a:avLst/>
          </a:prstGeom>
        </p:spPr>
      </p:pic>
      <p:pic>
        <p:nvPicPr>
          <p:cNvPr id="6" name="Picture 7" descr="Image result for chylomicrons">
            <a:extLst>
              <a:ext uri="{FF2B5EF4-FFF2-40B4-BE49-F238E27FC236}">
                <a16:creationId xmlns:a16="http://schemas.microsoft.com/office/drawing/2014/main" id="{63CC1538-ACEC-888A-5303-080A415F58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854" y="3356992"/>
            <a:ext cx="2514846" cy="2040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2C274DD-9B28-28E5-DD81-CA3565705CD6}"/>
              </a:ext>
            </a:extLst>
          </p:cNvPr>
          <p:cNvSpPr txBox="1"/>
          <p:nvPr/>
        </p:nvSpPr>
        <p:spPr>
          <a:xfrm>
            <a:off x="1691680" y="296931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en-US" dirty="0"/>
              <a:t>Absorption of fat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144297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4">
            <a:extLst>
              <a:ext uri="{FF2B5EF4-FFF2-40B4-BE49-F238E27FC236}">
                <a16:creationId xmlns:a16="http://schemas.microsoft.com/office/drawing/2014/main" id="{AA966ED0-CD63-F266-112A-9535407174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549275"/>
            <a:ext cx="8928100" cy="512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86853D2-46EA-0E25-C7FF-7A61D1FB5005}"/>
              </a:ext>
            </a:extLst>
          </p:cNvPr>
          <p:cNvSpPr txBox="1"/>
          <p:nvPr/>
        </p:nvSpPr>
        <p:spPr>
          <a:xfrm>
            <a:off x="107950" y="5877272"/>
            <a:ext cx="87845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Facilitated diffusion by binding to protein transporters</a:t>
            </a:r>
          </a:p>
          <a:p>
            <a:r>
              <a:rPr lang="en-GB" dirty="0"/>
              <a:t>Co-transported with sodium and hydrogen </a:t>
            </a: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989A8DCF-EB72-34EC-600E-82724A214E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Small Intestine - Ileum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E52857BC-8EA4-ED8C-F434-88CDC01FB0D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42913" y="1625600"/>
            <a:ext cx="4473575" cy="4525963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GB" altLang="en-US" sz="2400"/>
              <a:t>Ileum – 2-4m long</a:t>
            </a:r>
          </a:p>
          <a:p>
            <a:pPr marL="0" indent="0">
              <a:buFontTx/>
              <a:buNone/>
            </a:pPr>
            <a:endParaRPr lang="en-GB" altLang="en-US" sz="2400"/>
          </a:p>
          <a:p>
            <a:pPr marL="0" indent="0">
              <a:buFontTx/>
              <a:buNone/>
            </a:pPr>
            <a:r>
              <a:rPr lang="en-GB" altLang="en-US" sz="2400"/>
              <a:t>Connects the jejunum to the cecum of the large intestine.</a:t>
            </a:r>
          </a:p>
          <a:p>
            <a:pPr marL="0" indent="0">
              <a:buFontTx/>
              <a:buNone/>
            </a:pPr>
            <a:endParaRPr lang="en-GB" altLang="en-US" sz="2400"/>
          </a:p>
          <a:p>
            <a:pPr marL="0" indent="0">
              <a:buFontTx/>
              <a:buNone/>
            </a:pPr>
            <a:r>
              <a:rPr lang="en-GB" altLang="en-US" sz="2400">
                <a:solidFill>
                  <a:srgbClr val="00B0F0"/>
                </a:solidFill>
              </a:rPr>
              <a:t>Main function to absorb mainly vit B12 and bile acids but also whatever was missed in the jejunum</a:t>
            </a:r>
          </a:p>
        </p:txBody>
      </p:sp>
      <p:pic>
        <p:nvPicPr>
          <p:cNvPr id="31748" name="Picture 2" descr="Image result for small intestine">
            <a:extLst>
              <a:ext uri="{FF2B5EF4-FFF2-40B4-BE49-F238E27FC236}">
                <a16:creationId xmlns:a16="http://schemas.microsoft.com/office/drawing/2014/main" id="{43ABEC45-7C74-2467-7616-008EB2CCA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1628775"/>
            <a:ext cx="4103688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D206D8E0-8B9B-701A-E07E-E22108939D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Mineral Absorption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E335064B-EC37-FA01-7D71-872C0024BB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Tx/>
              <a:buNone/>
            </a:pPr>
            <a:r>
              <a:rPr lang="en-GB" altLang="en-US"/>
              <a:t>Minerals are absorbed as </a:t>
            </a:r>
            <a:r>
              <a:rPr lang="en-GB" altLang="en-US">
                <a:solidFill>
                  <a:srgbClr val="FF0000"/>
                </a:solidFill>
              </a:rPr>
              <a:t>anions</a:t>
            </a:r>
            <a:r>
              <a:rPr lang="en-GB" altLang="en-US"/>
              <a:t> and </a:t>
            </a:r>
            <a:r>
              <a:rPr lang="en-GB" altLang="en-US">
                <a:solidFill>
                  <a:srgbClr val="FF0000"/>
                </a:solidFill>
              </a:rPr>
              <a:t>cations </a:t>
            </a:r>
            <a:r>
              <a:rPr lang="en-GB" altLang="en-US"/>
              <a:t>via osmosis which in turn influences water absorption.</a:t>
            </a:r>
          </a:p>
          <a:p>
            <a:pPr marL="0" indent="0" algn="ctr">
              <a:buFontTx/>
              <a:buNone/>
            </a:pPr>
            <a:endParaRPr lang="en-GB" altLang="en-US"/>
          </a:p>
          <a:p>
            <a:pPr marL="0" indent="0">
              <a:buFontTx/>
              <a:buNone/>
            </a:pPr>
            <a:endParaRPr lang="en-GB" altLang="en-US">
              <a:solidFill>
                <a:srgbClr val="0070C0"/>
              </a:solidFill>
            </a:endParaRPr>
          </a:p>
          <a:p>
            <a:pPr marL="0" indent="0" algn="ctr">
              <a:buFontTx/>
              <a:buNone/>
            </a:pPr>
            <a:r>
              <a:rPr lang="en-GB" altLang="en-US">
                <a:solidFill>
                  <a:srgbClr val="FF0000"/>
                </a:solidFill>
              </a:rPr>
              <a:t>Absorption efficiency varies</a:t>
            </a:r>
          </a:p>
        </p:txBody>
      </p:sp>
      <p:sp>
        <p:nvSpPr>
          <p:cNvPr id="32772" name="Down Arrow 1">
            <a:extLst>
              <a:ext uri="{FF2B5EF4-FFF2-40B4-BE49-F238E27FC236}">
                <a16:creationId xmlns:a16="http://schemas.microsoft.com/office/drawing/2014/main" id="{E4726084-16AD-C985-8A2F-D081052DB0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11638" y="3284538"/>
            <a:ext cx="504825" cy="936625"/>
          </a:xfrm>
          <a:prstGeom prst="downArrow">
            <a:avLst>
              <a:gd name="adj1" fmla="val 50000"/>
              <a:gd name="adj2" fmla="val 49948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0103l">
            <a:extLst>
              <a:ext uri="{FF2B5EF4-FFF2-40B4-BE49-F238E27FC236}">
                <a16:creationId xmlns:a16="http://schemas.microsoft.com/office/drawing/2014/main" id="{5FE4F8C8-EC29-6991-1066-A764AA3905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15875"/>
            <a:ext cx="9136063" cy="682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666370DB-9D41-4B63-E413-614A5DE3AC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51D2D828-A3DD-2F38-96B3-38F61A7993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34820" name="Rectangle 4">
            <a:extLst>
              <a:ext uri="{FF2B5EF4-FFF2-40B4-BE49-F238E27FC236}">
                <a16:creationId xmlns:a16="http://schemas.microsoft.com/office/drawing/2014/main" id="{ECBBF35C-B394-729D-8378-B1D8B4E86E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34821" name="Rectangle 5">
            <a:extLst>
              <a:ext uri="{FF2B5EF4-FFF2-40B4-BE49-F238E27FC236}">
                <a16:creationId xmlns:a16="http://schemas.microsoft.com/office/drawing/2014/main" id="{4780D6ED-C925-8FFA-3082-7BBFCBACED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  <p:sp>
        <p:nvSpPr>
          <p:cNvPr id="70662" name="Rectangle 6">
            <a:extLst>
              <a:ext uri="{FF2B5EF4-FFF2-40B4-BE49-F238E27FC236}">
                <a16:creationId xmlns:a16="http://schemas.microsoft.com/office/drawing/2014/main" id="{2783BAC5-6377-07F6-F873-2627867E35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3429000"/>
            <a:ext cx="8640762" cy="2663825"/>
          </a:xfrm>
        </p:spPr>
        <p:txBody>
          <a:bodyPr lIns="92075" tIns="46038" rIns="92075" bIns="46038"/>
          <a:lstStyle/>
          <a:p>
            <a:pPr marL="400050">
              <a:defRPr/>
            </a:pPr>
            <a:r>
              <a:rPr lang="en-US" altLang="en-US" sz="2000" b="1" dirty="0">
                <a:solidFill>
                  <a:srgbClr val="7030A0"/>
                </a:solidFill>
              </a:rPr>
              <a:t>1.5 m long and 5 cm wide (diameter)</a:t>
            </a:r>
          </a:p>
          <a:p>
            <a:pPr marL="400050">
              <a:defRPr/>
            </a:pPr>
            <a:r>
              <a:rPr lang="en-US" altLang="en-US" sz="2000" b="1" dirty="0">
                <a:solidFill>
                  <a:srgbClr val="FF0000"/>
                </a:solidFill>
              </a:rPr>
              <a:t>Most water absorption occurs here (up to 90%).</a:t>
            </a:r>
          </a:p>
          <a:p>
            <a:pPr marL="400050">
              <a:defRPr/>
            </a:pPr>
            <a:r>
              <a:rPr lang="en-US" altLang="en-US" sz="2000" b="1" dirty="0">
                <a:solidFill>
                  <a:srgbClr val="663300"/>
                </a:solidFill>
              </a:rPr>
              <a:t>Undigested remainder of food is converted into </a:t>
            </a:r>
            <a:r>
              <a:rPr lang="en-US" altLang="en-US" sz="2000" b="1" u="sng" dirty="0" err="1">
                <a:solidFill>
                  <a:srgbClr val="663300"/>
                </a:solidFill>
              </a:rPr>
              <a:t>feaces</a:t>
            </a:r>
            <a:r>
              <a:rPr lang="en-US" altLang="en-US" sz="2000" b="1" dirty="0">
                <a:solidFill>
                  <a:srgbClr val="663300"/>
                </a:solidFill>
              </a:rPr>
              <a:t>.</a:t>
            </a:r>
          </a:p>
          <a:p>
            <a:pPr marL="400050">
              <a:defRPr/>
            </a:pPr>
            <a:r>
              <a:rPr lang="en-US" altLang="en-US" sz="2000" b="1" dirty="0">
                <a:solidFill>
                  <a:srgbClr val="00B050"/>
                </a:solidFill>
              </a:rPr>
              <a:t>Site of bacterial synthesis of</a:t>
            </a:r>
          </a:p>
          <a:p>
            <a:pPr lvl="2">
              <a:defRPr/>
            </a:pPr>
            <a:r>
              <a:rPr lang="en-US" altLang="en-US" sz="2000" b="1" dirty="0">
                <a:solidFill>
                  <a:srgbClr val="00B050"/>
                </a:solidFill>
              </a:rPr>
              <a:t>Vitamin K</a:t>
            </a:r>
          </a:p>
          <a:p>
            <a:pPr lvl="2">
              <a:defRPr/>
            </a:pPr>
            <a:r>
              <a:rPr lang="en-US" altLang="en-US" sz="2000" b="1" dirty="0">
                <a:solidFill>
                  <a:srgbClr val="00B050"/>
                </a:solidFill>
              </a:rPr>
              <a:t>Several B vitamins including, Folic acid &amp; Biotin</a:t>
            </a:r>
          </a:p>
          <a:p>
            <a:pPr>
              <a:defRPr/>
            </a:pPr>
            <a:r>
              <a:rPr lang="en-US" altLang="en-US" sz="20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Ions and Nutrients released by gut bacteria and dissolved in water and absorbed</a:t>
            </a:r>
          </a:p>
          <a:p>
            <a:pPr lvl="1">
              <a:defRPr/>
            </a:pPr>
            <a:endParaRPr lang="en-US" altLang="en-US" sz="1800" b="1" dirty="0"/>
          </a:p>
          <a:p>
            <a:pPr>
              <a:buFontTx/>
              <a:buNone/>
              <a:defRPr/>
            </a:pPr>
            <a:endParaRPr lang="en-US" altLang="en-US" sz="2400" b="1" dirty="0"/>
          </a:p>
        </p:txBody>
      </p:sp>
      <p:pic>
        <p:nvPicPr>
          <p:cNvPr id="34823" name="Picture 8" descr="Image result for large intestine">
            <a:extLst>
              <a:ext uri="{FF2B5EF4-FFF2-40B4-BE49-F238E27FC236}">
                <a16:creationId xmlns:a16="http://schemas.microsoft.com/office/drawing/2014/main" id="{D17AC0A6-EC09-AF2D-280F-8B39DA11BE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549275"/>
            <a:ext cx="7143750" cy="2951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4" name="TextBox 1">
            <a:extLst>
              <a:ext uri="{FF2B5EF4-FFF2-40B4-BE49-F238E27FC236}">
                <a16:creationId xmlns:a16="http://schemas.microsoft.com/office/drawing/2014/main" id="{D8744189-10FC-21BA-1688-8936975EFE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62163" y="19050"/>
            <a:ext cx="4319587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b="1"/>
              <a:t>Large Intestine (Colon)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/>
          </a:p>
        </p:txBody>
      </p:sp>
    </p:spTree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95874398-6905-DF5B-970C-D46F52772C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Gut Flora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E4EED283-1558-6AB2-A52D-075C1093CF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381000" indent="-381000" eaLnBrk="1" hangingPunct="1">
              <a:lnSpc>
                <a:spcPct val="80000"/>
              </a:lnSpc>
            </a:pPr>
            <a:r>
              <a:rPr lang="en-GB" altLang="en-US" sz="1800"/>
              <a:t>Approx – 100,000,000,000,000 bacteria within the digestive system.</a:t>
            </a:r>
          </a:p>
          <a:p>
            <a:pPr marL="381000" indent="-381000" eaLnBrk="1" hangingPunct="1">
              <a:lnSpc>
                <a:spcPct val="80000"/>
              </a:lnSpc>
            </a:pPr>
            <a:endParaRPr lang="en-GB" altLang="en-US" sz="1800"/>
          </a:p>
          <a:p>
            <a:pPr marL="381000" indent="-381000" eaLnBrk="1" hangingPunct="1">
              <a:lnSpc>
                <a:spcPct val="80000"/>
              </a:lnSpc>
            </a:pPr>
            <a:r>
              <a:rPr lang="en-GB" altLang="en-US" sz="1800"/>
              <a:t>Consisting of between about 40 main types but up to 300-1000 varieties and having a symbiotic relationship.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en-GB" altLang="en-US" sz="1800"/>
          </a:p>
          <a:p>
            <a:pPr marL="381000" indent="-381000" eaLnBrk="1" hangingPunct="1">
              <a:lnSpc>
                <a:spcPct val="80000"/>
              </a:lnSpc>
            </a:pPr>
            <a:r>
              <a:rPr lang="en-GB" altLang="en-US" sz="1800"/>
              <a:t>Roles within the body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en-GB" altLang="en-US" sz="1800"/>
          </a:p>
          <a:p>
            <a:pPr marL="800100" lvl="1" indent="-3429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1800" b="1">
                <a:solidFill>
                  <a:srgbClr val="00B050"/>
                </a:solidFill>
              </a:rPr>
              <a:t>Carbohydrate fermentation and absorption</a:t>
            </a:r>
          </a:p>
          <a:p>
            <a:pPr marL="800100" lvl="1" indent="-3429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1800" b="1">
                <a:solidFill>
                  <a:srgbClr val="00B050"/>
                </a:solidFill>
              </a:rPr>
              <a:t>Trophic effects</a:t>
            </a:r>
          </a:p>
          <a:p>
            <a:pPr marL="800100" lvl="1" indent="-3429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1800" b="1">
                <a:solidFill>
                  <a:srgbClr val="00B050"/>
                </a:solidFill>
              </a:rPr>
              <a:t>Repression of pathogenic microbial growth</a:t>
            </a:r>
          </a:p>
          <a:p>
            <a:pPr marL="800100" lvl="1" indent="-3429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1800" b="1">
                <a:solidFill>
                  <a:srgbClr val="00B050"/>
                </a:solidFill>
              </a:rPr>
              <a:t>Immunity</a:t>
            </a:r>
          </a:p>
          <a:p>
            <a:pPr marL="800100" lvl="1" indent="-3429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1800" b="1">
                <a:solidFill>
                  <a:srgbClr val="00B050"/>
                </a:solidFill>
              </a:rPr>
              <a:t>Metabolic function</a:t>
            </a:r>
          </a:p>
          <a:p>
            <a:pPr marL="800100" lvl="1" indent="-3429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1800" b="1">
                <a:solidFill>
                  <a:srgbClr val="00B050"/>
                </a:solidFill>
              </a:rPr>
              <a:t>Preventing allergy</a:t>
            </a:r>
          </a:p>
          <a:p>
            <a:pPr marL="800100" lvl="1" indent="-3429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1800" b="1">
                <a:solidFill>
                  <a:srgbClr val="00B050"/>
                </a:solidFill>
              </a:rPr>
              <a:t>Preventing inflammatory bowel disease</a:t>
            </a:r>
          </a:p>
          <a:p>
            <a:pPr marL="800100" lvl="1" indent="-3429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/>
          </a:p>
          <a:p>
            <a:pPr marL="381000" indent="-381000" eaLnBrk="1" hangingPunct="1">
              <a:lnSpc>
                <a:spcPct val="80000"/>
              </a:lnSpc>
            </a:pPr>
            <a:r>
              <a:rPr lang="en-GB" altLang="en-US" sz="1800"/>
              <a:t>Continually die and make about 60% of faecal mass</a:t>
            </a:r>
          </a:p>
          <a:p>
            <a:pPr marL="381000" indent="-381000" eaLnBrk="1" hangingPunct="1">
              <a:lnSpc>
                <a:spcPct val="80000"/>
              </a:lnSpc>
            </a:pPr>
            <a:endParaRPr lang="en-GB" altLang="en-US" sz="1800"/>
          </a:p>
          <a:p>
            <a:pPr marL="381000" indent="-381000" eaLnBrk="1" hangingPunct="1">
              <a:lnSpc>
                <a:spcPct val="80000"/>
              </a:lnSpc>
            </a:pPr>
            <a:endParaRPr lang="en-GB" altLang="en-US" sz="1800"/>
          </a:p>
          <a:p>
            <a:pPr marL="381000" indent="-381000" eaLnBrk="1" hangingPunct="1">
              <a:lnSpc>
                <a:spcPct val="80000"/>
              </a:lnSpc>
            </a:pPr>
            <a:endParaRPr lang="en-GB" altLang="en-US" sz="1800"/>
          </a:p>
        </p:txBody>
      </p:sp>
    </p:spTree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CE45E-2FAC-C729-769A-308B51031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Main functions of gut flora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9B3CE-2074-258F-3C28-02CF86E76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388" y="1268413"/>
            <a:ext cx="8507412" cy="4857750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defRPr/>
            </a:pPr>
            <a:r>
              <a:rPr lang="en-GB" dirty="0">
                <a:solidFill>
                  <a:srgbClr val="FF0000"/>
                </a:solidFill>
              </a:rPr>
              <a:t>Fermentation of non-digestible dietary residue and endogenous mucus: salvage of energy as short-chain fatty acids, production of vitamin K, absorption of ions.</a:t>
            </a:r>
          </a:p>
          <a:p>
            <a:pPr eaLnBrk="1" hangingPunct="1">
              <a:defRPr/>
            </a:pPr>
            <a:endParaRPr lang="en-GB" dirty="0">
              <a:solidFill>
                <a:srgbClr val="FF0000"/>
              </a:solidFill>
            </a:endParaRPr>
          </a:p>
          <a:p>
            <a:pPr eaLnBrk="1" hangingPunct="1">
              <a:defRPr/>
            </a:pPr>
            <a:r>
              <a:rPr lang="en-GB" dirty="0">
                <a:solidFill>
                  <a:srgbClr val="7030A0"/>
                </a:solidFill>
              </a:rPr>
              <a:t>Control of epithelial cell proliferation and differentiation.</a:t>
            </a:r>
          </a:p>
          <a:p>
            <a:pPr eaLnBrk="1" hangingPunct="1">
              <a:defRPr/>
            </a:pPr>
            <a:endParaRPr lang="en-GB" dirty="0">
              <a:solidFill>
                <a:srgbClr val="7030A0"/>
              </a:solidFill>
            </a:endParaRPr>
          </a:p>
          <a:p>
            <a:pPr eaLnBrk="1" hangingPunct="1">
              <a:defRPr/>
            </a:pPr>
            <a:r>
              <a:rPr lang="en-GB" dirty="0">
                <a:solidFill>
                  <a:srgbClr val="00B0F0"/>
                </a:solidFill>
              </a:rPr>
              <a:t>development and homoeostasis of the immune system.</a:t>
            </a:r>
          </a:p>
          <a:p>
            <a:pPr eaLnBrk="1" hangingPunct="1">
              <a:defRPr/>
            </a:pPr>
            <a:endParaRPr lang="en-GB" dirty="0">
              <a:solidFill>
                <a:srgbClr val="00B0F0"/>
              </a:solidFill>
            </a:endParaRPr>
          </a:p>
          <a:p>
            <a:pPr eaLnBrk="1" hangingPunct="1">
              <a:defRPr/>
            </a:pPr>
            <a:r>
              <a:rPr lang="en-GB" dirty="0">
                <a:solidFill>
                  <a:srgbClr val="FFC000"/>
                </a:solidFill>
              </a:rPr>
              <a:t>Antibacterial / viral protection.</a:t>
            </a:r>
          </a:p>
          <a:p>
            <a:pPr eaLnBrk="1" hangingPunct="1">
              <a:defRPr/>
            </a:pPr>
            <a:endParaRPr lang="en-GB" dirty="0">
              <a:solidFill>
                <a:srgbClr val="FFC000"/>
              </a:solidFill>
            </a:endParaRPr>
          </a:p>
          <a:p>
            <a:pPr eaLnBrk="1" hangingPunct="1">
              <a:defRPr/>
            </a:pPr>
            <a:r>
              <a:rPr lang="en-GB" dirty="0">
                <a:solidFill>
                  <a:srgbClr val="00B050"/>
                </a:solidFill>
              </a:rPr>
              <a:t>Protection against pathogens (the barrier effect).</a:t>
            </a:r>
          </a:p>
        </p:txBody>
      </p:sp>
    </p:spTree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>
            <a:extLst>
              <a:ext uri="{FF2B5EF4-FFF2-40B4-BE49-F238E27FC236}">
                <a16:creationId xmlns:a16="http://schemas.microsoft.com/office/drawing/2014/main" id="{13821F32-BAEE-8750-737D-AC48196C5C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12750" y="757238"/>
            <a:ext cx="8229600" cy="4525962"/>
          </a:xfrm>
        </p:spPr>
        <p:txBody>
          <a:bodyPr/>
          <a:lstStyle/>
          <a:p>
            <a:pPr lvl="1" algn="ctr">
              <a:buFontTx/>
              <a:buNone/>
            </a:pPr>
            <a:r>
              <a:rPr lang="en-US" altLang="en-US" sz="3600" b="1"/>
              <a:t>Appendix</a:t>
            </a:r>
          </a:p>
          <a:p>
            <a:pPr lvl="1" algn="ctr">
              <a:buFontTx/>
              <a:buNone/>
            </a:pPr>
            <a:endParaRPr lang="en-US" altLang="en-US" sz="2500" b="1"/>
          </a:p>
          <a:p>
            <a:pPr lvl="1">
              <a:buFontTx/>
              <a:buNone/>
            </a:pPr>
            <a:r>
              <a:rPr lang="en-US" altLang="en-US" sz="2500" b="1"/>
              <a:t>	Small fingerlike projection.  Involved in immunity? Evolutionary used to digest leaves?</a:t>
            </a:r>
          </a:p>
          <a:p>
            <a:pPr lvl="1">
              <a:buFontTx/>
              <a:buNone/>
            </a:pPr>
            <a:r>
              <a:rPr lang="en-US" altLang="en-US" sz="2500" b="1"/>
              <a:t>	Store of gut bacteria? </a:t>
            </a:r>
          </a:p>
          <a:p>
            <a:pPr>
              <a:buFontTx/>
              <a:buNone/>
            </a:pPr>
            <a:r>
              <a:rPr lang="en-US" altLang="en-US" sz="3600" b="1"/>
              <a:t>	</a:t>
            </a:r>
          </a:p>
          <a:p>
            <a:pPr algn="ctr">
              <a:buFontTx/>
              <a:buNone/>
            </a:pPr>
            <a:r>
              <a:rPr lang="en-US" altLang="en-US" sz="3600" b="1"/>
              <a:t>Rectum</a:t>
            </a:r>
          </a:p>
          <a:p>
            <a:pPr algn="ctr">
              <a:buFontTx/>
              <a:buNone/>
            </a:pPr>
            <a:endParaRPr lang="en-US" altLang="en-US" sz="3600" b="1"/>
          </a:p>
          <a:p>
            <a:pPr lvl="1">
              <a:buFontTx/>
              <a:buNone/>
            </a:pPr>
            <a:r>
              <a:rPr lang="en-US" altLang="en-US" sz="2500" b="1"/>
              <a:t>Stores feces until ready to eliminate</a:t>
            </a:r>
            <a:endParaRPr lang="en-GB" altLang="en-US" sz="2500" b="1"/>
          </a:p>
        </p:txBody>
      </p:sp>
    </p:spTree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0104l">
            <a:extLst>
              <a:ext uri="{FF2B5EF4-FFF2-40B4-BE49-F238E27FC236}">
                <a16:creationId xmlns:a16="http://schemas.microsoft.com/office/drawing/2014/main" id="{B46A7C4E-EC30-110C-8A78-338A1CD4A6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15875"/>
            <a:ext cx="9136063" cy="682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85E231CE-A1DE-04E2-F442-BCC401F5DA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0163"/>
            <a:ext cx="8229600" cy="490537"/>
          </a:xfrm>
        </p:spPr>
        <p:txBody>
          <a:bodyPr/>
          <a:lstStyle/>
          <a:p>
            <a:r>
              <a:rPr lang="en-GB" altLang="en-US" sz="3200"/>
              <a:t>Digestion and absorption of carbohydrates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98E70128-1A2C-8E06-7317-B86F839DB5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6050" y="765175"/>
            <a:ext cx="8578850" cy="5068888"/>
          </a:xfrm>
        </p:spPr>
        <p:txBody>
          <a:bodyPr/>
          <a:lstStyle/>
          <a:p>
            <a:r>
              <a:rPr lang="en-GB" altLang="en-US" sz="1800"/>
              <a:t>Ingestion - Mastication breaks down food in to smaller lumps for enzyme action</a:t>
            </a:r>
          </a:p>
          <a:p>
            <a:r>
              <a:rPr lang="en-GB" altLang="en-US" sz="1800"/>
              <a:t>Amylase enzymes from the submandibular and sublingual gland start to break down CHO into monosaccharides. </a:t>
            </a:r>
          </a:p>
          <a:p>
            <a:r>
              <a:rPr lang="en-GB" altLang="en-US" sz="1800"/>
              <a:t>Food forms a bolus and lubricated by mucus from the parotid gland is swallowed into the oesophagus and transits to the stomach.</a:t>
            </a:r>
          </a:p>
          <a:p>
            <a:r>
              <a:rPr lang="en-GB" altLang="en-US" sz="1800"/>
              <a:t>Bacteria on the food are kill by stomach acid and the food mixes to form chyme.</a:t>
            </a:r>
          </a:p>
          <a:p>
            <a:r>
              <a:rPr lang="en-GB" altLang="en-US" sz="1800"/>
              <a:t>Chyme flows into the duodenum and the CHO are further processed to monosaccharides by pancreatic amylases.</a:t>
            </a:r>
          </a:p>
          <a:p>
            <a:r>
              <a:rPr lang="en-GB" altLang="en-US" sz="1800"/>
              <a:t>Chyme flows to the jejunum where the nutrient absorption take place.</a:t>
            </a:r>
          </a:p>
          <a:p>
            <a:r>
              <a:rPr lang="en-GB" altLang="en-US" sz="1800"/>
              <a:t>Glucose and galactose are absorbed by the Sglut cotransporter and glut 2 facilitated transporters and fructose by the glut 5 facilitated transporter.</a:t>
            </a:r>
          </a:p>
          <a:p>
            <a:r>
              <a:rPr lang="en-GB" altLang="en-US" sz="1800"/>
              <a:t>All monosaccharides are absorbed across into the circulatory system through glut 2 facilitated transporters.</a:t>
            </a:r>
          </a:p>
          <a:p>
            <a:r>
              <a:rPr lang="en-GB" altLang="en-US" sz="1800"/>
              <a:t>Chyme continues to the ilium where water and further nutrients are absorbed</a:t>
            </a:r>
          </a:p>
          <a:p>
            <a:r>
              <a:rPr lang="en-GB" altLang="en-US" sz="1800"/>
              <a:t>Unabsorbed content moves into the large intestine where water and some nutrients are absorbed. Indigestible fibre fermented in the gut biome and absorbed as short / medium chain fatty acids.</a:t>
            </a:r>
          </a:p>
          <a:p>
            <a:r>
              <a:rPr lang="en-GB" altLang="en-US" sz="1800"/>
              <a:t>Unprocessed and excess food is stored in the rectum for defecation.</a:t>
            </a:r>
          </a:p>
        </p:txBody>
      </p:sp>
    </p:spTree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BED6E34D-0C96-B5A9-5CB0-45E70AC643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44450"/>
            <a:ext cx="8229600" cy="635000"/>
          </a:xfrm>
        </p:spPr>
        <p:txBody>
          <a:bodyPr/>
          <a:lstStyle/>
          <a:p>
            <a:r>
              <a:rPr lang="en-GB" altLang="en-US"/>
              <a:t>Digestion and absorption of fats</a:t>
            </a:r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94AF7EDA-520F-10EC-EFA1-20D87094E48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6050" y="765175"/>
            <a:ext cx="8674100" cy="5068888"/>
          </a:xfrm>
        </p:spPr>
        <p:txBody>
          <a:bodyPr/>
          <a:lstStyle/>
          <a:p>
            <a:r>
              <a:rPr lang="en-GB" altLang="en-US" sz="2000"/>
              <a:t>Ingestion - Mastication breaks down food in to smaller lumps.</a:t>
            </a:r>
          </a:p>
          <a:p>
            <a:r>
              <a:rPr lang="en-GB" altLang="en-US" sz="2000"/>
              <a:t>Small amounts of lingual lipase start to breakdown fats</a:t>
            </a:r>
          </a:p>
          <a:p>
            <a:r>
              <a:rPr lang="en-GB" altLang="en-US" sz="2000"/>
              <a:t>Food forms a bolus and lubricated by mucus from the parotid gland is swallowed into the oesophagus and transits to the stomach.</a:t>
            </a:r>
          </a:p>
          <a:p>
            <a:r>
              <a:rPr lang="en-GB" altLang="en-US" sz="2000"/>
              <a:t>Bacteria on the food are kill by stomach acid and the food mixes to form chyme.</a:t>
            </a:r>
          </a:p>
          <a:p>
            <a:r>
              <a:rPr lang="en-GB" altLang="en-US" sz="2000"/>
              <a:t>Chyme flows into the duodenum and bile emulsified the fat so lipase enzymes can break down fats into fatty acids.</a:t>
            </a:r>
          </a:p>
          <a:p>
            <a:r>
              <a:rPr lang="en-GB" altLang="en-US" sz="2000"/>
              <a:t>Chyme flows to the jejunum where the fat absorption take place across the enterocyte into the lymph.</a:t>
            </a:r>
          </a:p>
          <a:p>
            <a:r>
              <a:rPr lang="en-GB" altLang="en-US" sz="2000"/>
              <a:t>Fatty acids are converted by micelles and absorbed into the enterocyte</a:t>
            </a:r>
          </a:p>
          <a:p>
            <a:r>
              <a:rPr lang="en-GB" altLang="en-US" sz="2000"/>
              <a:t>The micelles are reconverted to fatty acids and processes to chylomicrons and absorbed into the lymph.</a:t>
            </a:r>
          </a:p>
          <a:p>
            <a:r>
              <a:rPr lang="en-GB" altLang="en-US" sz="2000"/>
              <a:t>Chyme continues to the ilium where water and further fats are absorbed.</a:t>
            </a:r>
          </a:p>
          <a:p>
            <a:r>
              <a:rPr lang="en-GB" altLang="en-US" sz="2000"/>
              <a:t>Unabsorbed content moves into the large intestine where water and some nutrients are absorbed. Indigestible fats are fermented in the gut biome and absorbed as short / medium chain fatty acids.</a:t>
            </a:r>
          </a:p>
          <a:p>
            <a:r>
              <a:rPr lang="en-GB" altLang="en-US" sz="2000"/>
              <a:t>Unprocessed and excess food is stored in the rectum for defecation.</a:t>
            </a:r>
          </a:p>
        </p:txBody>
      </p:sp>
    </p:spTree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9906E288-FF00-0806-1485-A0AC51DCFD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57200"/>
          </a:xfrm>
        </p:spPr>
        <p:txBody>
          <a:bodyPr/>
          <a:lstStyle/>
          <a:p>
            <a:r>
              <a:rPr lang="en-GB" altLang="en-US" sz="3600"/>
              <a:t>Digestion and absorption of proteins</a:t>
            </a: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A1987806-AA84-BF9E-4B5B-7D06DB1B65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288" y="981075"/>
            <a:ext cx="8229600" cy="4525963"/>
          </a:xfrm>
        </p:spPr>
        <p:txBody>
          <a:bodyPr/>
          <a:lstStyle/>
          <a:p>
            <a:r>
              <a:rPr lang="en-GB" altLang="en-US" sz="1800" dirty="0"/>
              <a:t>Ingestion - Mastication breaks down food into smaller lumps </a:t>
            </a:r>
          </a:p>
          <a:p>
            <a:r>
              <a:rPr lang="en-GB" altLang="en-US" sz="1800" dirty="0"/>
              <a:t>Food forms a bolus and lubricated by mucus from the parotid gland is swallowed into the oesophagus and transits to the stomach.</a:t>
            </a:r>
          </a:p>
          <a:p>
            <a:r>
              <a:rPr lang="en-GB" altLang="en-US" sz="1800" dirty="0"/>
              <a:t>Bacteria on the food are kill by stomach acid and the food mixes to form chyme.</a:t>
            </a:r>
          </a:p>
          <a:p>
            <a:r>
              <a:rPr lang="en-GB" altLang="en-US" sz="1800" dirty="0"/>
              <a:t>The acid activate proteases that break down proteins to polypeptides and amino acids.</a:t>
            </a:r>
          </a:p>
          <a:p>
            <a:r>
              <a:rPr lang="en-GB" altLang="en-US" sz="1800" dirty="0"/>
              <a:t>Chyme flows into the duodenum and the proteins are further processed to amino acids by proteases.</a:t>
            </a:r>
          </a:p>
          <a:p>
            <a:r>
              <a:rPr lang="en-GB" altLang="en-US" sz="1800" dirty="0"/>
              <a:t>Chyme flows to the jejunum where the amino acid absorption takes place into the enterocyte through sodium and hydrogen facilitated diffusion.</a:t>
            </a:r>
          </a:p>
          <a:p>
            <a:r>
              <a:rPr lang="en-GB" altLang="en-US" sz="1800" dirty="0"/>
              <a:t>Amino acids move from the enterocyte to the circulatory system through facilitated diffusion.</a:t>
            </a:r>
          </a:p>
          <a:p>
            <a:r>
              <a:rPr lang="en-GB" altLang="en-US" sz="1800" dirty="0"/>
              <a:t>Chyme continues to the ilium where water and further amino acids are absorbed</a:t>
            </a:r>
          </a:p>
          <a:p>
            <a:r>
              <a:rPr lang="en-GB" altLang="en-US" sz="1800" dirty="0"/>
              <a:t>Unabsorbed content moves into the large intestine where water and some amino acids are absorbed. The biome further processes amino acids.</a:t>
            </a:r>
          </a:p>
          <a:p>
            <a:r>
              <a:rPr lang="en-GB" altLang="en-US" sz="1800" dirty="0"/>
              <a:t>Unprocessed and excess food is stored in the rectum for defecation</a:t>
            </a:r>
            <a:r>
              <a:rPr lang="en-GB" altLang="en-US" sz="2000" dirty="0"/>
              <a:t>.</a:t>
            </a: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2228</TotalTime>
  <Words>2643</Words>
  <Application>Microsoft Office PowerPoint</Application>
  <PresentationFormat>On-screen Show (4:3)</PresentationFormat>
  <Paragraphs>346</Paragraphs>
  <Slides>45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Arial</vt:lpstr>
      <vt:lpstr>Calibri</vt:lpstr>
      <vt:lpstr>ヒラギノ角ゴ Pro W3</vt:lpstr>
      <vt:lpstr>Times New Roman</vt:lpstr>
      <vt:lpstr>Default Design</vt:lpstr>
      <vt:lpstr>Digestion</vt:lpstr>
      <vt:lpstr>Structure of Carbohydrates</vt:lpstr>
      <vt:lpstr>Structure of triglyceride fats</vt:lpstr>
      <vt:lpstr>Structure of Proteins</vt:lpstr>
      <vt:lpstr>The Digestive System</vt:lpstr>
      <vt:lpstr>General Processing of Food</vt:lpstr>
      <vt:lpstr>The Need for Digestion</vt:lpstr>
      <vt:lpstr>Enzymes</vt:lpstr>
      <vt:lpstr>Lock and Key Process of Enzyme Action</vt:lpstr>
      <vt:lpstr>Characteristics of Enzyme Action </vt:lpstr>
      <vt:lpstr>Types of Enzyme</vt:lpstr>
      <vt:lpstr>Principle Parts of Alimentary Canal</vt:lpstr>
      <vt:lpstr>Accessory Organs Connected to Digestive System</vt:lpstr>
      <vt:lpstr>Hepatic Circulation</vt:lpstr>
      <vt:lpstr>Mouth, Buccal or Oral cavity</vt:lpstr>
      <vt:lpstr>Functions of Saliva</vt:lpstr>
      <vt:lpstr>Bolus Transfer to the Stomach </vt:lpstr>
      <vt:lpstr>PowerPoint Presentation</vt:lpstr>
      <vt:lpstr>Stomach</vt:lpstr>
      <vt:lpstr>The Stomach</vt:lpstr>
      <vt:lpstr>Liver, Gall bladder &amp; Bile </vt:lpstr>
      <vt:lpstr>Pancreas </vt:lpstr>
      <vt:lpstr>Small Intestine</vt:lpstr>
      <vt:lpstr>Small Intestine - Duodenum</vt:lpstr>
      <vt:lpstr>Small Intestine - Jejunum</vt:lpstr>
      <vt:lpstr>Villi and Microvilli</vt:lpstr>
      <vt:lpstr>PowerPoint Presentation</vt:lpstr>
      <vt:lpstr>Enterocyctes</vt:lpstr>
      <vt:lpstr>The Enterocyte</vt:lpstr>
      <vt:lpstr>Transport of monosaccharides across the Intestinal Epithelium</vt:lpstr>
      <vt:lpstr>PowerPoint Presentation</vt:lpstr>
      <vt:lpstr>Absorption of fat</vt:lpstr>
      <vt:lpstr>PowerPoint Presentation</vt:lpstr>
      <vt:lpstr>PowerPoint Presentation</vt:lpstr>
      <vt:lpstr>Small Intestine - Ileum</vt:lpstr>
      <vt:lpstr>Mineral Absorption</vt:lpstr>
      <vt:lpstr>PowerPoint Presentation</vt:lpstr>
      <vt:lpstr>PowerPoint Presentation</vt:lpstr>
      <vt:lpstr>Gut Flora</vt:lpstr>
      <vt:lpstr>Main functions of gut flora </vt:lpstr>
      <vt:lpstr>PowerPoint Presentation</vt:lpstr>
      <vt:lpstr>PowerPoint Presentation</vt:lpstr>
      <vt:lpstr>Digestion and absorption of carbohydrates</vt:lpstr>
      <vt:lpstr>Digestion and absorption of fats</vt:lpstr>
      <vt:lpstr>Digestion and absorption of proteins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Digestive System</dc:title>
  <dc:creator>GK12</dc:creator>
  <cp:lastModifiedBy>David Gardner</cp:lastModifiedBy>
  <cp:revision>98</cp:revision>
  <dcterms:created xsi:type="dcterms:W3CDTF">2001-03-06T20:59:49Z</dcterms:created>
  <dcterms:modified xsi:type="dcterms:W3CDTF">2024-10-15T14:27:16Z</dcterms:modified>
</cp:coreProperties>
</file>