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9" r:id="rId3"/>
    <p:sldId id="257" r:id="rId4"/>
    <p:sldId id="258" r:id="rId5"/>
    <p:sldId id="275" r:id="rId6"/>
    <p:sldId id="278" r:id="rId7"/>
    <p:sldId id="276" r:id="rId8"/>
    <p:sldId id="288" r:id="rId9"/>
    <p:sldId id="277" r:id="rId10"/>
    <p:sldId id="262" r:id="rId11"/>
    <p:sldId id="261" r:id="rId12"/>
    <p:sldId id="263" r:id="rId13"/>
    <p:sldId id="291" r:id="rId14"/>
    <p:sldId id="292" r:id="rId15"/>
    <p:sldId id="259" r:id="rId16"/>
    <p:sldId id="279" r:id="rId17"/>
    <p:sldId id="260" r:id="rId18"/>
    <p:sldId id="264" r:id="rId19"/>
    <p:sldId id="265" r:id="rId20"/>
    <p:sldId id="266" r:id="rId21"/>
    <p:sldId id="267" r:id="rId22"/>
    <p:sldId id="268" r:id="rId23"/>
    <p:sldId id="271" r:id="rId24"/>
    <p:sldId id="272" r:id="rId25"/>
    <p:sldId id="273" r:id="rId26"/>
    <p:sldId id="280" r:id="rId27"/>
    <p:sldId id="287" r:id="rId28"/>
    <p:sldId id="281" r:id="rId29"/>
    <p:sldId id="286" r:id="rId30"/>
    <p:sldId id="282" r:id="rId31"/>
    <p:sldId id="274" r:id="rId32"/>
    <p:sldId id="290" r:id="rId33"/>
    <p:sldId id="29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2289922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339089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3241602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2F4AD3D-4D21-4903-8A48-1399920CDA55}" type="datetimeFigureOut">
              <a:rPr lang="en-GB" smtClean="0"/>
              <a:t>03/10/2017</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822368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2F4AD3D-4D21-4903-8A48-1399920CDA55}" type="datetimeFigureOut">
              <a:rPr lang="en-GB" smtClean="0"/>
              <a:t>03/10/2017</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4251579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2F4AD3D-4D21-4903-8A48-1399920CDA55}" type="datetimeFigureOut">
              <a:rPr lang="en-GB" smtClean="0"/>
              <a:t>03/10/2017</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274709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F4AD3D-4D21-4903-8A48-1399920CDA55}" type="datetimeFigureOut">
              <a:rPr lang="en-GB" smtClean="0"/>
              <a:t>03/10/2017</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654099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F4AD3D-4D21-4903-8A48-1399920CDA55}" type="datetimeFigureOut">
              <a:rPr lang="en-GB" smtClean="0"/>
              <a:t>03/10/2017</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3055334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F4AD3D-4D21-4903-8A48-1399920CDA55}" type="datetimeFigureOut">
              <a:rPr lang="en-GB" smtClean="0"/>
              <a:t>03/10/2017</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1968050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3608603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61C685-0ED4-425F-ACD0-8BFED2283A40}"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02345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2F4AD3D-4D21-4903-8A48-1399920CDA55}" type="datetimeFigureOut">
              <a:rPr lang="en-GB" smtClean="0"/>
              <a:t>03/10/2017</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1914838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2F4AD3D-4D21-4903-8A48-1399920CDA55}" type="datetimeFigureOut">
              <a:rPr lang="en-GB" smtClean="0"/>
              <a:t>03/10/2017</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61C685-0ED4-425F-ACD0-8BFED2283A40}"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192808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72F4AD3D-4D21-4903-8A48-1399920CDA55}" type="datetimeFigureOut">
              <a:rPr lang="en-GB" smtClean="0"/>
              <a:t>03/10/2017</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23505484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4100026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F4AD3D-4D21-4903-8A48-1399920CDA55}" type="datetimeFigureOut">
              <a:rPr lang="en-GB" smtClean="0"/>
              <a:t>03/10/2017</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61C685-0ED4-425F-ACD0-8BFED2283A40}" type="slidenum">
              <a:rPr lang="en-GB" smtClean="0"/>
              <a:t>‹#›</a:t>
            </a:fld>
            <a:endParaRPr lang="en-GB"/>
          </a:p>
        </p:txBody>
      </p:sp>
    </p:spTree>
    <p:extLst>
      <p:ext uri="{BB962C8B-B14F-4D97-AF65-F5344CB8AC3E}">
        <p14:creationId xmlns:p14="http://schemas.microsoft.com/office/powerpoint/2010/main" val="3172283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2F4AD3D-4D21-4903-8A48-1399920CDA55}" type="datetimeFigureOut">
              <a:rPr lang="en-GB" smtClean="0"/>
              <a:t>03/10/2017</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061C685-0ED4-425F-ACD0-8BFED2283A40}" type="slidenum">
              <a:rPr lang="en-GB" smtClean="0"/>
              <a:t>‹#›</a:t>
            </a:fld>
            <a:endParaRPr lang="en-GB"/>
          </a:p>
        </p:txBody>
      </p:sp>
    </p:spTree>
    <p:extLst>
      <p:ext uri="{BB962C8B-B14F-4D97-AF65-F5344CB8AC3E}">
        <p14:creationId xmlns:p14="http://schemas.microsoft.com/office/powerpoint/2010/main" val="31216439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YQ8d39xQBU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emf"/><Relationship Id="rId1" Type="http://schemas.openxmlformats.org/officeDocument/2006/relationships/slideLayout" Target="../slideLayouts/slideLayout6.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emf"/><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1.emf"/><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7568" y="794296"/>
            <a:ext cx="9144000" cy="3705101"/>
          </a:xfrm>
        </p:spPr>
        <p:txBody>
          <a:bodyPr>
            <a:normAutofit fontScale="90000"/>
          </a:bodyPr>
          <a:lstStyle/>
          <a:p>
            <a:r>
              <a:rPr lang="en-GB" sz="4000" dirty="0" smtClean="0"/>
              <a:t/>
            </a:r>
            <a:br>
              <a:rPr lang="en-GB" sz="4000" dirty="0" smtClean="0"/>
            </a:br>
            <a:r>
              <a:rPr lang="en-GB" sz="4000" dirty="0"/>
              <a:t/>
            </a:r>
            <a:br>
              <a:rPr lang="en-GB" sz="4000" dirty="0"/>
            </a:br>
            <a:r>
              <a:rPr lang="en-GB" sz="4000" dirty="0" smtClean="0"/>
              <a:t>MODULE CODE: 	ECSS6002</a:t>
            </a:r>
            <a:br>
              <a:rPr lang="en-GB" sz="4000" dirty="0" smtClean="0"/>
            </a:br>
            <a:r>
              <a:rPr lang="en-GB" sz="4000" dirty="0" smtClean="0"/>
              <a:t>Current Political and Ethical Landscape</a:t>
            </a:r>
            <a:br>
              <a:rPr lang="en-GB" sz="4000" dirty="0" smtClean="0"/>
            </a:br>
            <a:endParaRPr lang="en-GB" sz="4000" dirty="0" smtClean="0"/>
          </a:p>
        </p:txBody>
      </p:sp>
      <p:sp>
        <p:nvSpPr>
          <p:cNvPr id="3" name="Subtitle 2"/>
          <p:cNvSpPr>
            <a:spLocks noGrp="1"/>
          </p:cNvSpPr>
          <p:nvPr>
            <p:ph type="subTitle" idx="1"/>
          </p:nvPr>
        </p:nvSpPr>
        <p:spPr/>
        <p:txBody>
          <a:bodyPr>
            <a:noAutofit/>
          </a:bodyPr>
          <a:lstStyle/>
          <a:p>
            <a:pPr marL="2286000" indent="-2286000">
              <a:spcAft>
                <a:spcPts val="0"/>
              </a:spcAft>
              <a:tabLst>
                <a:tab pos="457200" algn="l"/>
                <a:tab pos="914400" algn="l"/>
                <a:tab pos="1371600" algn="l"/>
                <a:tab pos="1828800" algn="l"/>
              </a:tabLst>
            </a:pPr>
            <a:r>
              <a:rPr lang="en-GB" dirty="0" smtClean="0">
                <a:effectLst/>
                <a:latin typeface="Arial" panose="020B0604020202020204" pitchFamily="34" charset="0"/>
                <a:ea typeface="Times New Roman" panose="02020603050405020304" pitchFamily="18" charset="0"/>
              </a:rPr>
              <a:t>Phillip Morgan &amp; Matthew Philpott</a:t>
            </a:r>
          </a:p>
          <a:p>
            <a:pPr marL="2286000" indent="-2286000">
              <a:spcAft>
                <a:spcPts val="0"/>
              </a:spcAft>
              <a:tabLst>
                <a:tab pos="457200" algn="l"/>
                <a:tab pos="914400" algn="l"/>
                <a:tab pos="1371600" algn="l"/>
                <a:tab pos="1828800" algn="l"/>
              </a:tabLst>
            </a:pPr>
            <a:endParaRPr lang="en-GB" dirty="0" smtClean="0">
              <a:effectLst/>
              <a:latin typeface="Times New Roman" panose="02020603050405020304" pitchFamily="18" charset="0"/>
              <a:ea typeface="Times New Roman" panose="02020603050405020304" pitchFamily="18" charset="0"/>
            </a:endParaRPr>
          </a:p>
          <a:p>
            <a:pPr marL="2286000" indent="-2286000">
              <a:spcAft>
                <a:spcPts val="0"/>
              </a:spcAft>
              <a:tabLst>
                <a:tab pos="457200" algn="l"/>
                <a:tab pos="914400" algn="l"/>
                <a:tab pos="1371600" algn="l"/>
                <a:tab pos="1828800" algn="l"/>
              </a:tabLst>
            </a:pPr>
            <a:r>
              <a:rPr lang="en-GB" dirty="0" smtClean="0">
                <a:effectLst/>
                <a:latin typeface="Arial" panose="020B0604020202020204" pitchFamily="34" charset="0"/>
                <a:ea typeface="Times New Roman" panose="02020603050405020304" pitchFamily="18" charset="0"/>
              </a:rPr>
              <a:t> DATED: September 2017</a:t>
            </a:r>
            <a:endParaRPr lang="en-GB" dirty="0" smtClean="0">
              <a:effectLst/>
              <a:latin typeface="Times New Roman" panose="02020603050405020304" pitchFamily="18" charset="0"/>
              <a:ea typeface="Times New Roman" panose="02020603050405020304" pitchFamily="18" charset="0"/>
            </a:endParaRPr>
          </a:p>
          <a:p>
            <a:pPr marL="2286000" indent="-2286000">
              <a:spcAft>
                <a:spcPts val="0"/>
              </a:spcAft>
              <a:tabLst>
                <a:tab pos="457200" algn="l"/>
                <a:tab pos="914400" algn="l"/>
                <a:tab pos="1371600" algn="l"/>
                <a:tab pos="1828800" algn="l"/>
              </a:tabLst>
            </a:pPr>
            <a:r>
              <a:rPr lang="en-GB" b="1" dirty="0" smtClean="0">
                <a:effectLst/>
                <a:latin typeface="Arial" panose="020B0604020202020204" pitchFamily="34" charset="0"/>
                <a:ea typeface="Times New Roman" panose="02020603050405020304" pitchFamily="18" charset="0"/>
              </a:rPr>
              <a:t>		</a:t>
            </a:r>
            <a:endParaRPr lang="en-GB" b="1" dirty="0" smtClean="0">
              <a:effectLst/>
              <a:latin typeface="Times New Roman" panose="02020603050405020304" pitchFamily="18" charset="0"/>
              <a:ea typeface="Times New Roman" panose="02020603050405020304" pitchFamily="18" charset="0"/>
            </a:endParaRPr>
          </a:p>
          <a:p>
            <a:r>
              <a:rPr lang="en-GB" dirty="0" smtClean="0">
                <a:effectLst/>
                <a:latin typeface="Arial" panose="020B0604020202020204" pitchFamily="34" charset="0"/>
                <a:ea typeface="Times New Roman" panose="02020603050405020304" pitchFamily="18" charset="0"/>
              </a:rPr>
              <a:t>	</a:t>
            </a:r>
            <a:endParaRPr lang="en-GB" dirty="0"/>
          </a:p>
        </p:txBody>
      </p:sp>
    </p:spTree>
    <p:extLst>
      <p:ext uri="{BB962C8B-B14F-4D97-AF65-F5344CB8AC3E}">
        <p14:creationId xmlns:p14="http://schemas.microsoft.com/office/powerpoint/2010/main" val="14771787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 does politics involve?</a:t>
            </a:r>
          </a:p>
        </p:txBody>
      </p:sp>
      <p:sp>
        <p:nvSpPr>
          <p:cNvPr id="3" name="Content Placeholder 2"/>
          <p:cNvSpPr>
            <a:spLocks noGrp="1"/>
          </p:cNvSpPr>
          <p:nvPr>
            <p:ph idx="1"/>
          </p:nvPr>
        </p:nvSpPr>
        <p:spPr>
          <a:xfrm>
            <a:off x="1595681" y="1264555"/>
            <a:ext cx="10484949" cy="5496730"/>
          </a:xfrm>
        </p:spPr>
        <p:txBody>
          <a:bodyPr>
            <a:normAutofit/>
          </a:bodyPr>
          <a:lstStyle/>
          <a:p>
            <a:pPr marL="0" indent="0">
              <a:buNone/>
            </a:pPr>
            <a:r>
              <a:rPr lang="en-GB" sz="2400" dirty="0" smtClean="0"/>
              <a:t>1.Who </a:t>
            </a:r>
            <a:r>
              <a:rPr lang="en-GB" sz="2400" dirty="0"/>
              <a:t>should rule? : Monarch, Government, People’s representatives…</a:t>
            </a:r>
          </a:p>
          <a:p>
            <a:endParaRPr lang="en-GB" sz="2400" dirty="0"/>
          </a:p>
          <a:p>
            <a:endParaRPr lang="en-GB" sz="2400" dirty="0"/>
          </a:p>
          <a:p>
            <a:endParaRPr lang="en-GB" sz="2400" dirty="0"/>
          </a:p>
          <a:p>
            <a:pPr marL="0" indent="0">
              <a:buNone/>
            </a:pPr>
            <a:r>
              <a:rPr lang="en-GB" sz="2400" dirty="0" smtClean="0"/>
              <a:t>2.What </a:t>
            </a:r>
            <a:r>
              <a:rPr lang="en-GB" sz="2400" dirty="0"/>
              <a:t>areas of life should it have control over? </a:t>
            </a:r>
          </a:p>
          <a:p>
            <a:endParaRPr lang="en-GB" sz="2400" dirty="0"/>
          </a:p>
          <a:p>
            <a:endParaRPr lang="en-GB" sz="2400" dirty="0"/>
          </a:p>
          <a:p>
            <a:endParaRPr lang="en-GB" sz="2400" dirty="0"/>
          </a:p>
          <a:p>
            <a:pPr marL="0" indent="0">
              <a:buNone/>
            </a:pPr>
            <a:r>
              <a:rPr lang="en-GB" sz="2400" dirty="0" smtClean="0"/>
              <a:t>3.What </a:t>
            </a:r>
            <a:r>
              <a:rPr lang="en-GB" sz="2400" dirty="0"/>
              <a:t>kind of society do we want? / What is “Human Nature” like?</a:t>
            </a:r>
          </a:p>
        </p:txBody>
      </p:sp>
      <p:pic>
        <p:nvPicPr>
          <p:cNvPr id="5" name="Picture 4"/>
          <p:cNvPicPr>
            <a:picLocks noChangeAspect="1"/>
          </p:cNvPicPr>
          <p:nvPr/>
        </p:nvPicPr>
        <p:blipFill>
          <a:blip r:embed="rId2"/>
          <a:stretch>
            <a:fillRect/>
          </a:stretch>
        </p:blipFill>
        <p:spPr>
          <a:xfrm>
            <a:off x="8951390" y="1710220"/>
            <a:ext cx="2694666" cy="1670449"/>
          </a:xfrm>
          <a:prstGeom prst="rect">
            <a:avLst/>
          </a:prstGeom>
        </p:spPr>
      </p:pic>
      <p:pic>
        <p:nvPicPr>
          <p:cNvPr id="6" name="Picture 5"/>
          <p:cNvPicPr>
            <a:picLocks noChangeAspect="1"/>
          </p:cNvPicPr>
          <p:nvPr/>
        </p:nvPicPr>
        <p:blipFill>
          <a:blip r:embed="rId3"/>
          <a:stretch>
            <a:fillRect/>
          </a:stretch>
        </p:blipFill>
        <p:spPr>
          <a:xfrm>
            <a:off x="4578532" y="4151201"/>
            <a:ext cx="1871634" cy="1249788"/>
          </a:xfrm>
          <a:prstGeom prst="rect">
            <a:avLst/>
          </a:prstGeom>
        </p:spPr>
      </p:pic>
      <p:pic>
        <p:nvPicPr>
          <p:cNvPr id="7" name="Picture 6"/>
          <p:cNvPicPr>
            <a:picLocks noChangeAspect="1"/>
          </p:cNvPicPr>
          <p:nvPr/>
        </p:nvPicPr>
        <p:blipFill>
          <a:blip r:embed="rId4"/>
          <a:stretch>
            <a:fillRect/>
          </a:stretch>
        </p:blipFill>
        <p:spPr>
          <a:xfrm>
            <a:off x="59356" y="5400989"/>
            <a:ext cx="1536325" cy="1542422"/>
          </a:xfrm>
          <a:prstGeom prst="rect">
            <a:avLst/>
          </a:prstGeom>
        </p:spPr>
      </p:pic>
    </p:spTree>
    <p:extLst>
      <p:ext uri="{BB962C8B-B14F-4D97-AF65-F5344CB8AC3E}">
        <p14:creationId xmlns:p14="http://schemas.microsoft.com/office/powerpoint/2010/main" val="13287380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is/are Politics?</a:t>
            </a:r>
            <a:endParaRPr lang="en-GB" dirty="0"/>
          </a:p>
        </p:txBody>
      </p:sp>
      <p:sp>
        <p:nvSpPr>
          <p:cNvPr id="3" name="Content Placeholder 2"/>
          <p:cNvSpPr>
            <a:spLocks noGrp="1"/>
          </p:cNvSpPr>
          <p:nvPr>
            <p:ph idx="1"/>
          </p:nvPr>
        </p:nvSpPr>
        <p:spPr/>
        <p:txBody>
          <a:bodyPr>
            <a:normAutofit/>
          </a:bodyPr>
          <a:lstStyle/>
          <a:p>
            <a:r>
              <a:rPr lang="en-GB" sz="4000" dirty="0" smtClean="0"/>
              <a:t>Task: </a:t>
            </a:r>
          </a:p>
          <a:p>
            <a:endParaRPr lang="en-GB" sz="4000" dirty="0"/>
          </a:p>
          <a:p>
            <a:r>
              <a:rPr lang="en-GB" sz="4000" dirty="0" smtClean="0"/>
              <a:t>In your own words define Politics</a:t>
            </a:r>
            <a:endParaRPr lang="en-GB" sz="4000" dirty="0"/>
          </a:p>
        </p:txBody>
      </p:sp>
      <p:pic>
        <p:nvPicPr>
          <p:cNvPr id="4" name="Picture 3"/>
          <p:cNvPicPr>
            <a:picLocks noChangeAspect="1"/>
          </p:cNvPicPr>
          <p:nvPr/>
        </p:nvPicPr>
        <p:blipFill>
          <a:blip r:embed="rId2"/>
          <a:stretch>
            <a:fillRect/>
          </a:stretch>
        </p:blipFill>
        <p:spPr>
          <a:xfrm>
            <a:off x="4743450" y="4579815"/>
            <a:ext cx="2857500" cy="1981200"/>
          </a:xfrm>
          <a:prstGeom prst="rect">
            <a:avLst/>
          </a:prstGeom>
        </p:spPr>
      </p:pic>
    </p:spTree>
    <p:extLst>
      <p:ext uri="{BB962C8B-B14F-4D97-AF65-F5344CB8AC3E}">
        <p14:creationId xmlns:p14="http://schemas.microsoft.com/office/powerpoint/2010/main" val="3812181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Definitions</a:t>
            </a:r>
            <a:endParaRPr lang="en-GB" dirty="0"/>
          </a:p>
        </p:txBody>
      </p:sp>
      <p:sp>
        <p:nvSpPr>
          <p:cNvPr id="3" name="Content Placeholder 2"/>
          <p:cNvSpPr>
            <a:spLocks noGrp="1"/>
          </p:cNvSpPr>
          <p:nvPr>
            <p:ph idx="1"/>
          </p:nvPr>
        </p:nvSpPr>
        <p:spPr>
          <a:xfrm>
            <a:off x="1371600" y="1528119"/>
            <a:ext cx="10540314" cy="4922108"/>
          </a:xfrm>
        </p:spPr>
        <p:txBody>
          <a:bodyPr/>
          <a:lstStyle/>
          <a:p>
            <a:pPr marL="0" indent="0">
              <a:buNone/>
            </a:pPr>
            <a:r>
              <a:rPr lang="en-GB" dirty="0" smtClean="0"/>
              <a:t>From the Greek: ‘Politikos’ i.e. of or relating to citizens </a:t>
            </a:r>
          </a:p>
          <a:p>
            <a:r>
              <a:rPr lang="en-GB" dirty="0" smtClean="0"/>
              <a:t>A process</a:t>
            </a:r>
          </a:p>
          <a:p>
            <a:r>
              <a:rPr lang="en-GB" b="1" dirty="0" smtClean="0"/>
              <a:t>Use of Power</a:t>
            </a:r>
          </a:p>
          <a:p>
            <a:r>
              <a:rPr lang="en-GB" dirty="0" smtClean="0"/>
              <a:t>The exercise of governance</a:t>
            </a:r>
          </a:p>
          <a:p>
            <a:r>
              <a:rPr lang="en-GB" dirty="0" smtClean="0"/>
              <a:t>Control over human activity</a:t>
            </a:r>
          </a:p>
          <a:p>
            <a:r>
              <a:rPr lang="en-GB" dirty="0" smtClean="0"/>
              <a:t>Modernity-The study of the distribution of power</a:t>
            </a:r>
          </a:p>
          <a:p>
            <a:r>
              <a:rPr lang="en-GB" dirty="0" smtClean="0"/>
              <a:t>Hierarchical</a:t>
            </a:r>
          </a:p>
          <a:p>
            <a:r>
              <a:rPr lang="en-GB" dirty="0" smtClean="0"/>
              <a:t>Interrelationships </a:t>
            </a:r>
            <a:endParaRPr lang="en-GB" dirty="0"/>
          </a:p>
        </p:txBody>
      </p:sp>
      <p:pic>
        <p:nvPicPr>
          <p:cNvPr id="5" name="Picture 4"/>
          <p:cNvPicPr>
            <a:picLocks noChangeAspect="1"/>
          </p:cNvPicPr>
          <p:nvPr/>
        </p:nvPicPr>
        <p:blipFill>
          <a:blip r:embed="rId2"/>
          <a:stretch>
            <a:fillRect/>
          </a:stretch>
        </p:blipFill>
        <p:spPr>
          <a:xfrm>
            <a:off x="7557227" y="3818519"/>
            <a:ext cx="4495364" cy="2631708"/>
          </a:xfrm>
          <a:prstGeom prst="rect">
            <a:avLst/>
          </a:prstGeom>
        </p:spPr>
      </p:pic>
    </p:spTree>
    <p:extLst>
      <p:ext uri="{BB962C8B-B14F-4D97-AF65-F5344CB8AC3E}">
        <p14:creationId xmlns:p14="http://schemas.microsoft.com/office/powerpoint/2010/main" val="263569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07459" y="923365"/>
            <a:ext cx="8175812" cy="5016758"/>
          </a:xfrm>
          <a:prstGeom prst="rect">
            <a:avLst/>
          </a:prstGeom>
          <a:noFill/>
        </p:spPr>
        <p:txBody>
          <a:bodyPr wrap="square" rtlCol="0">
            <a:spAutoFit/>
          </a:bodyPr>
          <a:lstStyle/>
          <a:p>
            <a:r>
              <a:rPr lang="en-GB" sz="3200" dirty="0" smtClean="0"/>
              <a:t>Politics is defined by Giddens &amp; Sutton, 2016 as:</a:t>
            </a:r>
          </a:p>
          <a:p>
            <a:endParaRPr lang="en-GB" sz="3200" dirty="0" smtClean="0"/>
          </a:p>
          <a:p>
            <a:r>
              <a:rPr lang="en-GB" sz="3200" dirty="0" smtClean="0"/>
              <a:t>	‘The means by which </a:t>
            </a:r>
            <a:r>
              <a:rPr lang="en-GB" sz="3200" b="1" dirty="0" smtClean="0"/>
              <a:t>power</a:t>
            </a:r>
            <a:r>
              <a:rPr lang="en-GB" sz="3200" dirty="0" smtClean="0"/>
              <a:t> is employed and contested to influence the nature and content of government activities. The sphere of the ‘political’ includes the activities of government and also those of social movements and other groups’.</a:t>
            </a:r>
            <a:endParaRPr lang="en-GB" sz="3200" dirty="0"/>
          </a:p>
        </p:txBody>
      </p:sp>
      <p:pic>
        <p:nvPicPr>
          <p:cNvPr id="3" name="Picture 2"/>
          <p:cNvPicPr>
            <a:picLocks noChangeAspect="1"/>
          </p:cNvPicPr>
          <p:nvPr/>
        </p:nvPicPr>
        <p:blipFill>
          <a:blip r:embed="rId2"/>
          <a:stretch>
            <a:fillRect/>
          </a:stretch>
        </p:blipFill>
        <p:spPr>
          <a:xfrm>
            <a:off x="9818075" y="0"/>
            <a:ext cx="2373925" cy="2797841"/>
          </a:xfrm>
          <a:prstGeom prst="rect">
            <a:avLst/>
          </a:prstGeom>
        </p:spPr>
      </p:pic>
    </p:spTree>
    <p:extLst>
      <p:ext uri="{BB962C8B-B14F-4D97-AF65-F5344CB8AC3E}">
        <p14:creationId xmlns:p14="http://schemas.microsoft.com/office/powerpoint/2010/main" val="65226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is/are Political Parties?</a:t>
            </a:r>
            <a:endParaRPr lang="en-GB" dirty="0"/>
          </a:p>
        </p:txBody>
      </p:sp>
      <p:sp>
        <p:nvSpPr>
          <p:cNvPr id="3" name="Content Placeholder 2"/>
          <p:cNvSpPr>
            <a:spLocks noGrp="1"/>
          </p:cNvSpPr>
          <p:nvPr>
            <p:ph idx="1"/>
          </p:nvPr>
        </p:nvSpPr>
        <p:spPr/>
        <p:txBody>
          <a:bodyPr/>
          <a:lstStyle/>
          <a:p>
            <a:r>
              <a:rPr lang="en-GB" dirty="0" smtClean="0"/>
              <a:t>Task: </a:t>
            </a:r>
          </a:p>
          <a:p>
            <a:endParaRPr lang="en-GB" dirty="0"/>
          </a:p>
          <a:p>
            <a:r>
              <a:rPr lang="en-GB" dirty="0" smtClean="0"/>
              <a:t>In your own words define the term Political Party</a:t>
            </a:r>
            <a:endParaRPr lang="en-GB" dirty="0"/>
          </a:p>
        </p:txBody>
      </p:sp>
      <p:pic>
        <p:nvPicPr>
          <p:cNvPr id="4" name="Picture 3"/>
          <p:cNvPicPr>
            <a:picLocks noChangeAspect="1"/>
          </p:cNvPicPr>
          <p:nvPr/>
        </p:nvPicPr>
        <p:blipFill>
          <a:blip r:embed="rId2"/>
          <a:stretch>
            <a:fillRect/>
          </a:stretch>
        </p:blipFill>
        <p:spPr>
          <a:xfrm>
            <a:off x="3931637" y="3637962"/>
            <a:ext cx="4481126" cy="2950634"/>
          </a:xfrm>
          <a:prstGeom prst="rect">
            <a:avLst/>
          </a:prstGeom>
        </p:spPr>
      </p:pic>
    </p:spTree>
    <p:extLst>
      <p:ext uri="{BB962C8B-B14F-4D97-AF65-F5344CB8AC3E}">
        <p14:creationId xmlns:p14="http://schemas.microsoft.com/office/powerpoint/2010/main" val="22966735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6094" y="824753"/>
            <a:ext cx="9350188" cy="5509200"/>
          </a:xfrm>
          <a:prstGeom prst="rect">
            <a:avLst/>
          </a:prstGeom>
          <a:noFill/>
        </p:spPr>
        <p:txBody>
          <a:bodyPr wrap="square" rtlCol="0">
            <a:spAutoFit/>
          </a:bodyPr>
          <a:lstStyle/>
          <a:p>
            <a:r>
              <a:rPr lang="en-GB" sz="4400" dirty="0" smtClean="0"/>
              <a:t> </a:t>
            </a:r>
            <a:r>
              <a:rPr lang="en-GB" sz="4400" dirty="0"/>
              <a:t>A</a:t>
            </a:r>
            <a:r>
              <a:rPr lang="en-GB" sz="4400" dirty="0" smtClean="0"/>
              <a:t> Political Party as:</a:t>
            </a:r>
          </a:p>
          <a:p>
            <a:endParaRPr lang="en-GB" sz="4400" dirty="0" smtClean="0"/>
          </a:p>
          <a:p>
            <a:r>
              <a:rPr lang="en-GB" sz="4400" dirty="0" smtClean="0"/>
              <a:t>	‘An </a:t>
            </a:r>
            <a:r>
              <a:rPr lang="en-GB" sz="4400" dirty="0"/>
              <a:t>organisation </a:t>
            </a:r>
            <a:r>
              <a:rPr lang="en-GB" sz="4400" dirty="0" smtClean="0"/>
              <a:t>established 	with the aim of achieving 	governmental power by 	electoral means and using 	that power to pursue a 	specific programme’.</a:t>
            </a:r>
            <a:endParaRPr lang="en-GB" sz="4400" dirty="0"/>
          </a:p>
        </p:txBody>
      </p:sp>
    </p:spTree>
    <p:extLst>
      <p:ext uri="{BB962C8B-B14F-4D97-AF65-F5344CB8AC3E}">
        <p14:creationId xmlns:p14="http://schemas.microsoft.com/office/powerpoint/2010/main" val="1520886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a Political Economy?</a:t>
            </a:r>
            <a:endParaRPr lang="en-GB" dirty="0"/>
          </a:p>
        </p:txBody>
      </p:sp>
      <p:sp>
        <p:nvSpPr>
          <p:cNvPr id="3" name="Content Placeholder 2"/>
          <p:cNvSpPr>
            <a:spLocks noGrp="1"/>
          </p:cNvSpPr>
          <p:nvPr>
            <p:ph idx="1"/>
          </p:nvPr>
        </p:nvSpPr>
        <p:spPr/>
        <p:txBody>
          <a:bodyPr/>
          <a:lstStyle/>
          <a:p>
            <a:r>
              <a:rPr lang="en-GB" dirty="0" smtClean="0"/>
              <a:t>Task: </a:t>
            </a:r>
          </a:p>
          <a:p>
            <a:endParaRPr lang="en-GB" dirty="0"/>
          </a:p>
          <a:p>
            <a:r>
              <a:rPr lang="en-GB" dirty="0" smtClean="0"/>
              <a:t>In your own words define the term Political Economy</a:t>
            </a:r>
            <a:endParaRPr lang="en-GB" dirty="0"/>
          </a:p>
        </p:txBody>
      </p:sp>
      <p:pic>
        <p:nvPicPr>
          <p:cNvPr id="4" name="Picture 3"/>
          <p:cNvPicPr>
            <a:picLocks noChangeAspect="1"/>
          </p:cNvPicPr>
          <p:nvPr/>
        </p:nvPicPr>
        <p:blipFill>
          <a:blip r:embed="rId2"/>
          <a:stretch>
            <a:fillRect/>
          </a:stretch>
        </p:blipFill>
        <p:spPr>
          <a:xfrm>
            <a:off x="4724695" y="4085719"/>
            <a:ext cx="3731670" cy="1954684"/>
          </a:xfrm>
          <a:prstGeom prst="rect">
            <a:avLst/>
          </a:prstGeom>
        </p:spPr>
      </p:pic>
      <p:pic>
        <p:nvPicPr>
          <p:cNvPr id="6" name="Picture 5"/>
          <p:cNvPicPr>
            <a:picLocks noChangeAspect="1"/>
          </p:cNvPicPr>
          <p:nvPr/>
        </p:nvPicPr>
        <p:blipFill>
          <a:blip r:embed="rId3"/>
          <a:stretch>
            <a:fillRect/>
          </a:stretch>
        </p:blipFill>
        <p:spPr>
          <a:xfrm>
            <a:off x="9008262" y="3567567"/>
            <a:ext cx="2967403" cy="2472836"/>
          </a:xfrm>
          <a:prstGeom prst="rect">
            <a:avLst/>
          </a:prstGeom>
        </p:spPr>
      </p:pic>
      <p:pic>
        <p:nvPicPr>
          <p:cNvPr id="7" name="Picture 6"/>
          <p:cNvPicPr>
            <a:picLocks noChangeAspect="1"/>
          </p:cNvPicPr>
          <p:nvPr/>
        </p:nvPicPr>
        <p:blipFill>
          <a:blip r:embed="rId4"/>
          <a:stretch>
            <a:fillRect/>
          </a:stretch>
        </p:blipFill>
        <p:spPr>
          <a:xfrm>
            <a:off x="399789" y="3761716"/>
            <a:ext cx="3773010" cy="2263806"/>
          </a:xfrm>
          <a:prstGeom prst="rect">
            <a:avLst/>
          </a:prstGeom>
        </p:spPr>
      </p:pic>
      <p:sp>
        <p:nvSpPr>
          <p:cNvPr id="5" name="TextBox 4"/>
          <p:cNvSpPr txBox="1"/>
          <p:nvPr/>
        </p:nvSpPr>
        <p:spPr>
          <a:xfrm>
            <a:off x="1508289" y="6040403"/>
            <a:ext cx="1205779" cy="369332"/>
          </a:xfrm>
          <a:prstGeom prst="rect">
            <a:avLst/>
          </a:prstGeom>
          <a:noFill/>
        </p:spPr>
        <p:txBody>
          <a:bodyPr wrap="none" rtlCol="0">
            <a:spAutoFit/>
          </a:bodyPr>
          <a:lstStyle/>
          <a:p>
            <a:r>
              <a:rPr lang="en-GB" dirty="0" smtClean="0"/>
              <a:t>Karl Marx</a:t>
            </a:r>
            <a:endParaRPr lang="en-GB" dirty="0"/>
          </a:p>
        </p:txBody>
      </p:sp>
      <p:sp>
        <p:nvSpPr>
          <p:cNvPr id="8" name="TextBox 7"/>
          <p:cNvSpPr txBox="1"/>
          <p:nvPr/>
        </p:nvSpPr>
        <p:spPr>
          <a:xfrm>
            <a:off x="5410986" y="6043781"/>
            <a:ext cx="2666114" cy="369332"/>
          </a:xfrm>
          <a:prstGeom prst="rect">
            <a:avLst/>
          </a:prstGeom>
          <a:noFill/>
        </p:spPr>
        <p:txBody>
          <a:bodyPr wrap="none" rtlCol="0">
            <a:spAutoFit/>
          </a:bodyPr>
          <a:lstStyle/>
          <a:p>
            <a:r>
              <a:rPr lang="en-GB" dirty="0" smtClean="0"/>
              <a:t>John Maynard Keynes</a:t>
            </a:r>
            <a:endParaRPr lang="en-GB" dirty="0"/>
          </a:p>
        </p:txBody>
      </p:sp>
      <p:sp>
        <p:nvSpPr>
          <p:cNvPr id="9" name="TextBox 8"/>
          <p:cNvSpPr txBox="1"/>
          <p:nvPr/>
        </p:nvSpPr>
        <p:spPr>
          <a:xfrm>
            <a:off x="9385429" y="6019371"/>
            <a:ext cx="2412840" cy="369332"/>
          </a:xfrm>
          <a:prstGeom prst="rect">
            <a:avLst/>
          </a:prstGeom>
          <a:noFill/>
        </p:spPr>
        <p:txBody>
          <a:bodyPr wrap="none" rtlCol="0">
            <a:spAutoFit/>
          </a:bodyPr>
          <a:lstStyle/>
          <a:p>
            <a:r>
              <a:rPr lang="en-GB" dirty="0" smtClean="0"/>
              <a:t>Friedrich Von Hayek</a:t>
            </a:r>
            <a:endParaRPr lang="en-GB" dirty="0"/>
          </a:p>
        </p:txBody>
      </p:sp>
    </p:spTree>
    <p:extLst>
      <p:ext uri="{BB962C8B-B14F-4D97-AF65-F5344CB8AC3E}">
        <p14:creationId xmlns:p14="http://schemas.microsoft.com/office/powerpoint/2010/main" val="8166496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15409" y="635041"/>
            <a:ext cx="9135035" cy="2554545"/>
          </a:xfrm>
          <a:prstGeom prst="rect">
            <a:avLst/>
          </a:prstGeom>
          <a:noFill/>
        </p:spPr>
        <p:txBody>
          <a:bodyPr wrap="square" rtlCol="0">
            <a:spAutoFit/>
          </a:bodyPr>
          <a:lstStyle/>
          <a:p>
            <a:r>
              <a:rPr lang="en-GB" sz="3200" dirty="0" smtClean="0"/>
              <a:t>With a Political Economy being defined as:</a:t>
            </a:r>
          </a:p>
          <a:p>
            <a:endParaRPr lang="en-GB" sz="3200" dirty="0" smtClean="0"/>
          </a:p>
          <a:p>
            <a:r>
              <a:rPr lang="en-GB" sz="3200" dirty="0" smtClean="0"/>
              <a:t>	‘The study of the ways in which political 	institutions of government and economy 	systems influence each other’. </a:t>
            </a:r>
            <a:endParaRPr lang="en-GB" sz="3200" dirty="0"/>
          </a:p>
        </p:txBody>
      </p:sp>
      <p:pic>
        <p:nvPicPr>
          <p:cNvPr id="3" name="Picture 2"/>
          <p:cNvPicPr>
            <a:picLocks noChangeAspect="1"/>
          </p:cNvPicPr>
          <p:nvPr/>
        </p:nvPicPr>
        <p:blipFill>
          <a:blip r:embed="rId2"/>
          <a:stretch>
            <a:fillRect/>
          </a:stretch>
        </p:blipFill>
        <p:spPr>
          <a:xfrm>
            <a:off x="3201588" y="3349067"/>
            <a:ext cx="6162675" cy="3438525"/>
          </a:xfrm>
          <a:prstGeom prst="rect">
            <a:avLst/>
          </a:prstGeom>
        </p:spPr>
      </p:pic>
    </p:spTree>
    <p:extLst>
      <p:ext uri="{BB962C8B-B14F-4D97-AF65-F5344CB8AC3E}">
        <p14:creationId xmlns:p14="http://schemas.microsoft.com/office/powerpoint/2010/main" val="37424207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Politics as a Process</a:t>
            </a:r>
            <a:br>
              <a:rPr lang="en-GB" dirty="0" smtClean="0"/>
            </a:br>
            <a:endParaRPr lang="en-GB" dirty="0"/>
          </a:p>
        </p:txBody>
      </p:sp>
      <p:pic>
        <p:nvPicPr>
          <p:cNvPr id="4" name="Picture 3"/>
          <p:cNvPicPr>
            <a:picLocks noChangeAspect="1"/>
          </p:cNvPicPr>
          <p:nvPr/>
        </p:nvPicPr>
        <p:blipFill>
          <a:blip r:embed="rId2"/>
          <a:stretch>
            <a:fillRect/>
          </a:stretch>
        </p:blipFill>
        <p:spPr>
          <a:xfrm>
            <a:off x="4334608" y="3653614"/>
            <a:ext cx="2956046" cy="3204386"/>
          </a:xfrm>
          <a:prstGeom prst="rect">
            <a:avLst/>
          </a:prstGeom>
        </p:spPr>
      </p:pic>
    </p:spTree>
    <p:extLst>
      <p:ext uri="{BB962C8B-B14F-4D97-AF65-F5344CB8AC3E}">
        <p14:creationId xmlns:p14="http://schemas.microsoft.com/office/powerpoint/2010/main" val="35409631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Process</a:t>
            </a:r>
            <a:endParaRPr lang="en-GB" dirty="0"/>
          </a:p>
        </p:txBody>
      </p:sp>
      <p:sp>
        <p:nvSpPr>
          <p:cNvPr id="3" name="Content Placeholder 2"/>
          <p:cNvSpPr>
            <a:spLocks noGrp="1"/>
          </p:cNvSpPr>
          <p:nvPr>
            <p:ph idx="1"/>
          </p:nvPr>
        </p:nvSpPr>
        <p:spPr>
          <a:xfrm>
            <a:off x="1987850" y="1400432"/>
            <a:ext cx="8915400" cy="3777622"/>
          </a:xfrm>
        </p:spPr>
        <p:txBody>
          <a:bodyPr>
            <a:normAutofit/>
          </a:bodyPr>
          <a:lstStyle/>
          <a:p>
            <a:r>
              <a:rPr lang="en-GB" sz="2400" dirty="0" smtClean="0"/>
              <a:t>A means of making uniform decisions</a:t>
            </a:r>
          </a:p>
          <a:p>
            <a:r>
              <a:rPr lang="en-GB" sz="2400" dirty="0" smtClean="0"/>
              <a:t>Then </a:t>
            </a:r>
            <a:r>
              <a:rPr lang="en-GB" sz="2400" dirty="0"/>
              <a:t>a</a:t>
            </a:r>
            <a:r>
              <a:rPr lang="en-GB" sz="2400" dirty="0" smtClean="0"/>
              <a:t>pplying them to…</a:t>
            </a:r>
          </a:p>
          <a:p>
            <a:r>
              <a:rPr lang="en-GB" sz="2400" b="1" dirty="0" smtClean="0"/>
              <a:t>ALL</a:t>
            </a:r>
            <a:r>
              <a:rPr lang="en-GB" sz="2400" dirty="0" smtClean="0"/>
              <a:t> group Members</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4100" y="2848881"/>
            <a:ext cx="5380512" cy="3847066"/>
          </a:xfrm>
          <a:prstGeom prst="rect">
            <a:avLst/>
          </a:prstGeom>
        </p:spPr>
      </p:pic>
    </p:spTree>
    <p:extLst>
      <p:ext uri="{BB962C8B-B14F-4D97-AF65-F5344CB8AC3E}">
        <p14:creationId xmlns:p14="http://schemas.microsoft.com/office/powerpoint/2010/main" val="2608872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4" y="624110"/>
            <a:ext cx="8911687" cy="1280890"/>
          </a:xfrm>
        </p:spPr>
        <p:txBody>
          <a:bodyPr/>
          <a:lstStyle/>
          <a:p>
            <a:r>
              <a:rPr lang="en-GB" dirty="0" smtClean="0"/>
              <a:t>Question: Is this </a:t>
            </a:r>
            <a:r>
              <a:rPr lang="en-GB" b="1" dirty="0" smtClean="0"/>
              <a:t>fair</a:t>
            </a:r>
            <a:r>
              <a:rPr lang="en-GB" dirty="0" smtClean="0"/>
              <a:t>?</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56146" y="4090034"/>
            <a:ext cx="6850028" cy="2349740"/>
          </a:xfrm>
          <a:prstGeom prst="rect">
            <a:avLst/>
          </a:prstGeom>
        </p:spPr>
      </p:pic>
      <p:pic>
        <p:nvPicPr>
          <p:cNvPr id="3" name="Picture 2"/>
          <p:cNvPicPr>
            <a:picLocks noChangeAspect="1"/>
          </p:cNvPicPr>
          <p:nvPr/>
        </p:nvPicPr>
        <p:blipFill>
          <a:blip r:embed="rId3"/>
          <a:stretch>
            <a:fillRect/>
          </a:stretch>
        </p:blipFill>
        <p:spPr>
          <a:xfrm>
            <a:off x="1706365" y="1264555"/>
            <a:ext cx="3481097" cy="2349740"/>
          </a:xfrm>
          <a:prstGeom prst="rect">
            <a:avLst/>
          </a:prstGeom>
        </p:spPr>
      </p:pic>
      <p:pic>
        <p:nvPicPr>
          <p:cNvPr id="5" name="Picture 4"/>
          <p:cNvPicPr>
            <a:picLocks noChangeAspect="1"/>
          </p:cNvPicPr>
          <p:nvPr/>
        </p:nvPicPr>
        <p:blipFill>
          <a:blip r:embed="rId4"/>
          <a:stretch>
            <a:fillRect/>
          </a:stretch>
        </p:blipFill>
        <p:spPr>
          <a:xfrm>
            <a:off x="7262886" y="1264555"/>
            <a:ext cx="3890268" cy="2185034"/>
          </a:xfrm>
          <a:prstGeom prst="rect">
            <a:avLst/>
          </a:prstGeom>
        </p:spPr>
      </p:pic>
      <p:sp>
        <p:nvSpPr>
          <p:cNvPr id="7" name="TextBox 6"/>
          <p:cNvSpPr txBox="1"/>
          <p:nvPr/>
        </p:nvSpPr>
        <p:spPr>
          <a:xfrm>
            <a:off x="9306174" y="3504268"/>
            <a:ext cx="1846980" cy="369332"/>
          </a:xfrm>
          <a:prstGeom prst="rect">
            <a:avLst/>
          </a:prstGeom>
          <a:noFill/>
        </p:spPr>
        <p:txBody>
          <a:bodyPr wrap="none" rtlCol="0">
            <a:spAutoFit/>
          </a:bodyPr>
          <a:lstStyle/>
          <a:p>
            <a:r>
              <a:rPr lang="en-GB" dirty="0" smtClean="0"/>
              <a:t>John Stuart Mill</a:t>
            </a:r>
            <a:endParaRPr lang="en-GB" dirty="0"/>
          </a:p>
        </p:txBody>
      </p:sp>
    </p:spTree>
    <p:extLst>
      <p:ext uri="{BB962C8B-B14F-4D97-AF65-F5344CB8AC3E}">
        <p14:creationId xmlns:p14="http://schemas.microsoft.com/office/powerpoint/2010/main" val="32369883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we mean by </a:t>
            </a:r>
            <a:r>
              <a:rPr lang="en-GB" b="1" dirty="0" smtClean="0"/>
              <a:t>fairness?</a:t>
            </a:r>
            <a:endParaRPr lang="en-GB" b="1" dirty="0"/>
          </a:p>
        </p:txBody>
      </p:sp>
      <p:sp>
        <p:nvSpPr>
          <p:cNvPr id="3" name="Content Placeholder 2"/>
          <p:cNvSpPr>
            <a:spLocks noGrp="1"/>
          </p:cNvSpPr>
          <p:nvPr>
            <p:ph idx="1"/>
          </p:nvPr>
        </p:nvSpPr>
        <p:spPr>
          <a:xfrm>
            <a:off x="1987850" y="1400432"/>
            <a:ext cx="8915400" cy="3777622"/>
          </a:xfrm>
        </p:spPr>
        <p:txBody>
          <a:bodyPr>
            <a:normAutofit/>
          </a:bodyPr>
          <a:lstStyle/>
          <a:p>
            <a:r>
              <a:rPr lang="en-GB" sz="2400" dirty="0" smtClean="0"/>
              <a:t>A means of making uniform decisions</a:t>
            </a:r>
          </a:p>
          <a:p>
            <a:r>
              <a:rPr lang="en-GB" sz="2400" dirty="0" smtClean="0"/>
              <a:t>Then </a:t>
            </a:r>
            <a:r>
              <a:rPr lang="en-GB" sz="2400" dirty="0"/>
              <a:t>a</a:t>
            </a:r>
            <a:r>
              <a:rPr lang="en-GB" sz="2400" dirty="0" smtClean="0"/>
              <a:t>pplying them to </a:t>
            </a:r>
            <a:r>
              <a:rPr lang="en-GB" sz="2400" b="1" dirty="0" smtClean="0"/>
              <a:t>ALL</a:t>
            </a:r>
            <a:r>
              <a:rPr lang="en-GB" sz="2400" dirty="0" smtClean="0"/>
              <a:t> group Members</a:t>
            </a:r>
          </a:p>
          <a:p>
            <a:endParaRPr lang="en-GB" sz="2400" dirty="0"/>
          </a:p>
          <a:p>
            <a:pPr marL="0" indent="0">
              <a:buNone/>
            </a:pPr>
            <a:r>
              <a:rPr lang="en-GB" sz="2400" dirty="0" smtClean="0"/>
              <a:t>Is this </a:t>
            </a:r>
            <a:r>
              <a:rPr lang="en-GB" sz="2400" b="1" dirty="0" smtClean="0"/>
              <a:t>fair</a:t>
            </a:r>
            <a:r>
              <a:rPr lang="en-GB" sz="2400" dirty="0" smtClean="0"/>
              <a:t>?</a:t>
            </a:r>
            <a:endParaRPr lang="en-GB" sz="2400" dirty="0"/>
          </a:p>
        </p:txBody>
      </p:sp>
      <p:pic>
        <p:nvPicPr>
          <p:cNvPr id="5" name="Picture 4"/>
          <p:cNvPicPr>
            <a:picLocks noChangeAspect="1"/>
          </p:cNvPicPr>
          <p:nvPr/>
        </p:nvPicPr>
        <p:blipFill>
          <a:blip r:embed="rId2"/>
          <a:stretch>
            <a:fillRect/>
          </a:stretch>
        </p:blipFill>
        <p:spPr>
          <a:xfrm>
            <a:off x="6288125" y="3826355"/>
            <a:ext cx="5799099" cy="2728988"/>
          </a:xfrm>
          <a:prstGeom prst="rect">
            <a:avLst/>
          </a:prstGeom>
        </p:spPr>
      </p:pic>
      <p:pic>
        <p:nvPicPr>
          <p:cNvPr id="6" name="Picture 5"/>
          <p:cNvPicPr>
            <a:picLocks noChangeAspect="1"/>
          </p:cNvPicPr>
          <p:nvPr/>
        </p:nvPicPr>
        <p:blipFill>
          <a:blip r:embed="rId3"/>
          <a:stretch>
            <a:fillRect/>
          </a:stretch>
        </p:blipFill>
        <p:spPr>
          <a:xfrm>
            <a:off x="265968" y="3826355"/>
            <a:ext cx="5799100" cy="2728988"/>
          </a:xfrm>
          <a:prstGeom prst="rect">
            <a:avLst/>
          </a:prstGeom>
        </p:spPr>
      </p:pic>
    </p:spTree>
    <p:extLst>
      <p:ext uri="{BB962C8B-B14F-4D97-AF65-F5344CB8AC3E}">
        <p14:creationId xmlns:p14="http://schemas.microsoft.com/office/powerpoint/2010/main" val="16376762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then is the purpose of the State?</a:t>
            </a:r>
            <a:endParaRPr lang="en-GB" dirty="0"/>
          </a:p>
        </p:txBody>
      </p:sp>
      <p:sp>
        <p:nvSpPr>
          <p:cNvPr id="3" name="Content Placeholder 2"/>
          <p:cNvSpPr>
            <a:spLocks noGrp="1"/>
          </p:cNvSpPr>
          <p:nvPr>
            <p:ph idx="1"/>
          </p:nvPr>
        </p:nvSpPr>
        <p:spPr>
          <a:xfrm>
            <a:off x="1987850" y="1400432"/>
            <a:ext cx="8915400" cy="3777622"/>
          </a:xfrm>
        </p:spPr>
        <p:txBody>
          <a:bodyPr>
            <a:normAutofit/>
          </a:bodyPr>
          <a:lstStyle/>
          <a:p>
            <a:pPr marL="0" indent="0">
              <a:buNone/>
            </a:pPr>
            <a:r>
              <a:rPr lang="en-GB" sz="2400" dirty="0" smtClean="0"/>
              <a:t>Does the State exist to:</a:t>
            </a:r>
          </a:p>
          <a:p>
            <a:r>
              <a:rPr lang="en-GB" sz="2400" dirty="0" smtClean="0"/>
              <a:t>Provide social welfare?</a:t>
            </a:r>
          </a:p>
          <a:p>
            <a:r>
              <a:rPr lang="en-GB" sz="2400" dirty="0" smtClean="0"/>
              <a:t>Guarantee the security of its members?</a:t>
            </a:r>
          </a:p>
          <a:p>
            <a:r>
              <a:rPr lang="en-GB" sz="2400" dirty="0" smtClean="0"/>
              <a:t>Provide a moral and social function?</a:t>
            </a:r>
          </a:p>
          <a:p>
            <a:r>
              <a:rPr lang="en-GB" sz="2400" dirty="0" smtClean="0"/>
              <a:t>Purely exercise its power and authority over me?</a:t>
            </a:r>
            <a:endParaRPr lang="en-GB" sz="2400" dirty="0"/>
          </a:p>
        </p:txBody>
      </p:sp>
      <p:pic>
        <p:nvPicPr>
          <p:cNvPr id="5" name="Picture 4"/>
          <p:cNvPicPr>
            <a:picLocks noChangeAspect="1"/>
          </p:cNvPicPr>
          <p:nvPr/>
        </p:nvPicPr>
        <p:blipFill>
          <a:blip r:embed="rId2"/>
          <a:stretch>
            <a:fillRect/>
          </a:stretch>
        </p:blipFill>
        <p:spPr>
          <a:xfrm>
            <a:off x="3295133" y="3928115"/>
            <a:ext cx="5893401" cy="2773365"/>
          </a:xfrm>
          <a:prstGeom prst="rect">
            <a:avLst/>
          </a:prstGeom>
        </p:spPr>
      </p:pic>
    </p:spTree>
    <p:extLst>
      <p:ext uri="{BB962C8B-B14F-4D97-AF65-F5344CB8AC3E}">
        <p14:creationId xmlns:p14="http://schemas.microsoft.com/office/powerpoint/2010/main" val="3657141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0327" y="739904"/>
            <a:ext cx="8915399" cy="1468800"/>
          </a:xfrm>
        </p:spPr>
        <p:txBody>
          <a:bodyPr/>
          <a:lstStyle/>
          <a:p>
            <a:r>
              <a:rPr lang="en-GB" dirty="0" smtClean="0"/>
              <a:t>The use of power</a:t>
            </a:r>
            <a:endParaRPr lang="en-GB" dirty="0"/>
          </a:p>
        </p:txBody>
      </p:sp>
      <p:pic>
        <p:nvPicPr>
          <p:cNvPr id="4" name="Picture 3"/>
          <p:cNvPicPr>
            <a:picLocks noChangeAspect="1"/>
          </p:cNvPicPr>
          <p:nvPr/>
        </p:nvPicPr>
        <p:blipFill>
          <a:blip r:embed="rId2"/>
          <a:stretch>
            <a:fillRect/>
          </a:stretch>
        </p:blipFill>
        <p:spPr>
          <a:xfrm>
            <a:off x="1650337" y="2525292"/>
            <a:ext cx="4107474" cy="4107474"/>
          </a:xfrm>
          <a:prstGeom prst="rect">
            <a:avLst/>
          </a:prstGeom>
        </p:spPr>
      </p:pic>
      <p:pic>
        <p:nvPicPr>
          <p:cNvPr id="3" name="Picture 2"/>
          <p:cNvPicPr>
            <a:picLocks noChangeAspect="1"/>
          </p:cNvPicPr>
          <p:nvPr/>
        </p:nvPicPr>
        <p:blipFill>
          <a:blip r:embed="rId3"/>
          <a:stretch>
            <a:fillRect/>
          </a:stretch>
        </p:blipFill>
        <p:spPr>
          <a:xfrm>
            <a:off x="7387188" y="2517963"/>
            <a:ext cx="3372789" cy="4114803"/>
          </a:xfrm>
          <a:prstGeom prst="rect">
            <a:avLst/>
          </a:prstGeom>
        </p:spPr>
      </p:pic>
      <p:sp>
        <p:nvSpPr>
          <p:cNvPr id="5" name="TextBox 4"/>
          <p:cNvSpPr txBox="1"/>
          <p:nvPr/>
        </p:nvSpPr>
        <p:spPr>
          <a:xfrm>
            <a:off x="10759977" y="2960016"/>
            <a:ext cx="1053494" cy="646331"/>
          </a:xfrm>
          <a:prstGeom prst="rect">
            <a:avLst/>
          </a:prstGeom>
          <a:noFill/>
        </p:spPr>
        <p:txBody>
          <a:bodyPr wrap="none" rtlCol="0">
            <a:spAutoFit/>
          </a:bodyPr>
          <a:lstStyle/>
          <a:p>
            <a:r>
              <a:rPr lang="en-GB" dirty="0"/>
              <a:t>Cesare </a:t>
            </a:r>
            <a:endParaRPr lang="en-GB" dirty="0" smtClean="0"/>
          </a:p>
          <a:p>
            <a:r>
              <a:rPr lang="en-GB" dirty="0" smtClean="0"/>
              <a:t>Borgia</a:t>
            </a:r>
            <a:endParaRPr lang="en-GB" dirty="0"/>
          </a:p>
        </p:txBody>
      </p:sp>
    </p:spTree>
    <p:extLst>
      <p:ext uri="{BB962C8B-B14F-4D97-AF65-F5344CB8AC3E}">
        <p14:creationId xmlns:p14="http://schemas.microsoft.com/office/powerpoint/2010/main" val="19558807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Power?</a:t>
            </a:r>
            <a:endParaRPr lang="en-GB" dirty="0"/>
          </a:p>
        </p:txBody>
      </p:sp>
      <p:sp>
        <p:nvSpPr>
          <p:cNvPr id="3" name="Content Placeholder 2"/>
          <p:cNvSpPr>
            <a:spLocks noGrp="1"/>
          </p:cNvSpPr>
          <p:nvPr>
            <p:ph idx="1"/>
          </p:nvPr>
        </p:nvSpPr>
        <p:spPr>
          <a:xfrm>
            <a:off x="2592925" y="1264555"/>
            <a:ext cx="8915400" cy="3777622"/>
          </a:xfrm>
        </p:spPr>
        <p:txBody>
          <a:bodyPr/>
          <a:lstStyle/>
          <a:p>
            <a:pPr marL="0" indent="0">
              <a:buNone/>
            </a:pPr>
            <a:r>
              <a:rPr lang="en-GB" dirty="0" smtClean="0"/>
              <a:t>Task: </a:t>
            </a:r>
          </a:p>
          <a:p>
            <a:endParaRPr lang="en-GB" dirty="0"/>
          </a:p>
          <a:p>
            <a:r>
              <a:rPr lang="en-GB" dirty="0" smtClean="0"/>
              <a:t>In your own words define Power</a:t>
            </a:r>
          </a:p>
          <a:p>
            <a:r>
              <a:rPr lang="en-GB" dirty="0" smtClean="0"/>
              <a:t>Does such a thing as ‘Background Power’ exist?</a:t>
            </a:r>
          </a:p>
          <a:p>
            <a:r>
              <a:rPr lang="en-GB" u="sng" dirty="0">
                <a:solidFill>
                  <a:srgbClr val="0070C0"/>
                </a:solidFill>
                <a:hlinkClick r:id="rId2"/>
              </a:rPr>
              <a:t>https</a:t>
            </a:r>
            <a:r>
              <a:rPr lang="en-GB" u="sng">
                <a:solidFill>
                  <a:srgbClr val="0070C0"/>
                </a:solidFill>
                <a:hlinkClick r:id="rId2"/>
              </a:rPr>
              <a:t>://</a:t>
            </a:r>
            <a:r>
              <a:rPr lang="en-GB" u="sng" smtClean="0">
                <a:solidFill>
                  <a:srgbClr val="0070C0"/>
                </a:solidFill>
                <a:hlinkClick r:id="rId2"/>
              </a:rPr>
              <a:t>www.youtube.com/watch?v=YQ8d39xQBUg</a:t>
            </a:r>
            <a:r>
              <a:rPr lang="en-GB" u="sng" smtClean="0">
                <a:solidFill>
                  <a:srgbClr val="0070C0"/>
                </a:solidFill>
              </a:rPr>
              <a:t> </a:t>
            </a:r>
            <a:endParaRPr lang="en-GB" u="sng" dirty="0">
              <a:solidFill>
                <a:srgbClr val="0070C0"/>
              </a:solidFill>
            </a:endParaRPr>
          </a:p>
        </p:txBody>
      </p:sp>
      <p:pic>
        <p:nvPicPr>
          <p:cNvPr id="4" name="Picture 3"/>
          <p:cNvPicPr>
            <a:picLocks noChangeAspect="1"/>
          </p:cNvPicPr>
          <p:nvPr/>
        </p:nvPicPr>
        <p:blipFill>
          <a:blip r:embed="rId3"/>
          <a:stretch>
            <a:fillRect/>
          </a:stretch>
        </p:blipFill>
        <p:spPr>
          <a:xfrm>
            <a:off x="3820559" y="3492844"/>
            <a:ext cx="6452705" cy="2929323"/>
          </a:xfrm>
          <a:prstGeom prst="rect">
            <a:avLst/>
          </a:prstGeom>
        </p:spPr>
      </p:pic>
    </p:spTree>
    <p:extLst>
      <p:ext uri="{BB962C8B-B14F-4D97-AF65-F5344CB8AC3E}">
        <p14:creationId xmlns:p14="http://schemas.microsoft.com/office/powerpoint/2010/main" val="148617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r>
              <a:rPr lang="en-GB" b="1" dirty="0" smtClean="0"/>
              <a:t>It is designed to affect the behaviour of ‘others’</a:t>
            </a:r>
          </a:p>
          <a:p>
            <a:pPr marL="0" indent="0">
              <a:buNone/>
            </a:pPr>
            <a:endParaRPr lang="en-GB" b="1" dirty="0" smtClean="0"/>
          </a:p>
          <a:p>
            <a:pPr marL="0" indent="0">
              <a:buNone/>
            </a:pPr>
            <a:r>
              <a:rPr lang="en-GB" b="1" dirty="0" smtClean="0"/>
              <a:t>Questions</a:t>
            </a:r>
          </a:p>
          <a:p>
            <a:r>
              <a:rPr lang="en-GB" dirty="0" smtClean="0"/>
              <a:t>What is Political power?</a:t>
            </a:r>
          </a:p>
          <a:p>
            <a:r>
              <a:rPr lang="en-GB" dirty="0" smtClean="0"/>
              <a:t>Who has it?</a:t>
            </a:r>
          </a:p>
          <a:p>
            <a:r>
              <a:rPr lang="en-GB" dirty="0" smtClean="0"/>
              <a:t>How do you get it?</a:t>
            </a:r>
          </a:p>
          <a:p>
            <a:r>
              <a:rPr lang="en-GB" dirty="0" smtClean="0"/>
              <a:t>Can you retain it?</a:t>
            </a:r>
          </a:p>
          <a:p>
            <a:r>
              <a:rPr lang="en-GB" dirty="0" smtClean="0"/>
              <a:t>What does it look like?</a:t>
            </a:r>
            <a:endParaRPr lang="en-GB" dirty="0"/>
          </a:p>
        </p:txBody>
      </p:sp>
      <p:pic>
        <p:nvPicPr>
          <p:cNvPr id="4" name="Picture 3"/>
          <p:cNvPicPr>
            <a:picLocks noChangeAspect="1"/>
          </p:cNvPicPr>
          <p:nvPr/>
        </p:nvPicPr>
        <p:blipFill>
          <a:blip r:embed="rId2"/>
          <a:stretch>
            <a:fillRect/>
          </a:stretch>
        </p:blipFill>
        <p:spPr>
          <a:xfrm>
            <a:off x="2438384" y="1264555"/>
            <a:ext cx="7314308" cy="1155459"/>
          </a:xfrm>
          <a:prstGeom prst="rect">
            <a:avLst/>
          </a:prstGeom>
        </p:spPr>
      </p:pic>
      <p:pic>
        <p:nvPicPr>
          <p:cNvPr id="5" name="Picture 4"/>
          <p:cNvPicPr>
            <a:picLocks noChangeAspect="1"/>
          </p:cNvPicPr>
          <p:nvPr/>
        </p:nvPicPr>
        <p:blipFill>
          <a:blip r:embed="rId3"/>
          <a:stretch>
            <a:fillRect/>
          </a:stretch>
        </p:blipFill>
        <p:spPr>
          <a:xfrm>
            <a:off x="9983711" y="385276"/>
            <a:ext cx="2085013" cy="2627604"/>
          </a:xfrm>
          <a:prstGeom prst="rect">
            <a:avLst/>
          </a:prstGeom>
        </p:spPr>
      </p:pic>
      <p:sp>
        <p:nvSpPr>
          <p:cNvPr id="6" name="TextBox 5"/>
          <p:cNvSpPr txBox="1"/>
          <p:nvPr/>
        </p:nvSpPr>
        <p:spPr>
          <a:xfrm>
            <a:off x="10177855" y="3067048"/>
            <a:ext cx="1481496" cy="369332"/>
          </a:xfrm>
          <a:prstGeom prst="rect">
            <a:avLst/>
          </a:prstGeom>
          <a:noFill/>
        </p:spPr>
        <p:txBody>
          <a:bodyPr wrap="none" rtlCol="0">
            <a:spAutoFit/>
          </a:bodyPr>
          <a:lstStyle/>
          <a:p>
            <a:r>
              <a:rPr lang="en-GB" dirty="0" smtClean="0"/>
              <a:t>John Searle</a:t>
            </a:r>
            <a:endParaRPr lang="en-GB" dirty="0"/>
          </a:p>
        </p:txBody>
      </p:sp>
    </p:spTree>
    <p:extLst>
      <p:ext uri="{BB962C8B-B14F-4D97-AF65-F5344CB8AC3E}">
        <p14:creationId xmlns:p14="http://schemas.microsoft.com/office/powerpoint/2010/main" val="232211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3003" y="111701"/>
            <a:ext cx="8911687" cy="1280890"/>
          </a:xfrm>
        </p:spPr>
        <p:txBody>
          <a:bodyPr/>
          <a:lstStyle/>
          <a:p>
            <a:pPr algn="ctr"/>
            <a:r>
              <a:rPr lang="en-GB" dirty="0" smtClean="0"/>
              <a:t>What is Political power?</a:t>
            </a:r>
            <a:br>
              <a:rPr lang="en-GB" dirty="0" smtClean="0"/>
            </a:br>
            <a:endParaRPr lang="en-GB" dirty="0"/>
          </a:p>
        </p:txBody>
      </p:sp>
      <p:pic>
        <p:nvPicPr>
          <p:cNvPr id="4" name="Picture 3"/>
          <p:cNvPicPr>
            <a:picLocks noChangeAspect="1"/>
          </p:cNvPicPr>
          <p:nvPr/>
        </p:nvPicPr>
        <p:blipFill>
          <a:blip r:embed="rId2"/>
          <a:stretch>
            <a:fillRect/>
          </a:stretch>
        </p:blipFill>
        <p:spPr>
          <a:xfrm>
            <a:off x="173485" y="4744089"/>
            <a:ext cx="6262540" cy="1254496"/>
          </a:xfrm>
          <a:prstGeom prst="rect">
            <a:avLst/>
          </a:prstGeom>
        </p:spPr>
      </p:pic>
      <p:pic>
        <p:nvPicPr>
          <p:cNvPr id="5" name="Picture 4"/>
          <p:cNvPicPr>
            <a:picLocks noChangeAspect="1"/>
          </p:cNvPicPr>
          <p:nvPr/>
        </p:nvPicPr>
        <p:blipFill>
          <a:blip r:embed="rId3"/>
          <a:stretch>
            <a:fillRect/>
          </a:stretch>
        </p:blipFill>
        <p:spPr>
          <a:xfrm>
            <a:off x="1780586" y="1250277"/>
            <a:ext cx="2084404" cy="2626349"/>
          </a:xfrm>
          <a:prstGeom prst="rect">
            <a:avLst/>
          </a:prstGeom>
        </p:spPr>
      </p:pic>
      <p:sp>
        <p:nvSpPr>
          <p:cNvPr id="6" name="TextBox 5"/>
          <p:cNvSpPr txBox="1"/>
          <p:nvPr/>
        </p:nvSpPr>
        <p:spPr>
          <a:xfrm>
            <a:off x="2082040" y="3876626"/>
            <a:ext cx="1481496" cy="369332"/>
          </a:xfrm>
          <a:prstGeom prst="rect">
            <a:avLst/>
          </a:prstGeom>
          <a:noFill/>
        </p:spPr>
        <p:txBody>
          <a:bodyPr wrap="none" rtlCol="0">
            <a:spAutoFit/>
          </a:bodyPr>
          <a:lstStyle/>
          <a:p>
            <a:r>
              <a:rPr lang="en-GB" dirty="0" smtClean="0"/>
              <a:t>John Searle</a:t>
            </a:r>
            <a:endParaRPr lang="en-GB" dirty="0"/>
          </a:p>
        </p:txBody>
      </p:sp>
      <p:pic>
        <p:nvPicPr>
          <p:cNvPr id="7" name="Picture 6"/>
          <p:cNvPicPr>
            <a:picLocks noChangeAspect="1"/>
          </p:cNvPicPr>
          <p:nvPr/>
        </p:nvPicPr>
        <p:blipFill>
          <a:blip r:embed="rId4"/>
          <a:stretch>
            <a:fillRect/>
          </a:stretch>
        </p:blipFill>
        <p:spPr>
          <a:xfrm>
            <a:off x="7704514" y="1312437"/>
            <a:ext cx="3569943" cy="2748856"/>
          </a:xfrm>
          <a:prstGeom prst="rect">
            <a:avLst/>
          </a:prstGeom>
        </p:spPr>
      </p:pic>
      <p:sp>
        <p:nvSpPr>
          <p:cNvPr id="8" name="Rectangle 7"/>
          <p:cNvSpPr/>
          <p:nvPr/>
        </p:nvSpPr>
        <p:spPr>
          <a:xfrm>
            <a:off x="7704514" y="4744089"/>
            <a:ext cx="4585229" cy="1200329"/>
          </a:xfrm>
          <a:prstGeom prst="rect">
            <a:avLst/>
          </a:prstGeom>
        </p:spPr>
        <p:txBody>
          <a:bodyPr wrap="square">
            <a:spAutoFit/>
          </a:bodyPr>
          <a:lstStyle/>
          <a:p>
            <a:r>
              <a:rPr lang="en-GB" dirty="0"/>
              <a:t>‘It is a matter of the achievement of control over the bodies of human beings by subjecting them to the normalizing practices of society’ </a:t>
            </a:r>
          </a:p>
        </p:txBody>
      </p:sp>
      <p:sp>
        <p:nvSpPr>
          <p:cNvPr id="9" name="TextBox 8"/>
          <p:cNvSpPr txBox="1"/>
          <p:nvPr/>
        </p:nvSpPr>
        <p:spPr>
          <a:xfrm>
            <a:off x="8504279" y="4093816"/>
            <a:ext cx="1970411" cy="369332"/>
          </a:xfrm>
          <a:prstGeom prst="rect">
            <a:avLst/>
          </a:prstGeom>
          <a:noFill/>
        </p:spPr>
        <p:txBody>
          <a:bodyPr wrap="none" rtlCol="0">
            <a:spAutoFit/>
          </a:bodyPr>
          <a:lstStyle/>
          <a:p>
            <a:r>
              <a:rPr lang="en-GB" dirty="0" smtClean="0"/>
              <a:t>Michel Foucault</a:t>
            </a:r>
            <a:endParaRPr lang="en-GB" dirty="0"/>
          </a:p>
        </p:txBody>
      </p:sp>
    </p:spTree>
    <p:extLst>
      <p:ext uri="{BB962C8B-B14F-4D97-AF65-F5344CB8AC3E}">
        <p14:creationId xmlns:p14="http://schemas.microsoft.com/office/powerpoint/2010/main" val="273768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3768" y="319310"/>
            <a:ext cx="8911687" cy="1280890"/>
          </a:xfrm>
        </p:spPr>
        <p:txBody>
          <a:bodyPr/>
          <a:lstStyle/>
          <a:p>
            <a:pPr algn="ctr"/>
            <a:r>
              <a:rPr lang="en-GB" dirty="0" smtClean="0"/>
              <a:t>Who has it?</a:t>
            </a:r>
            <a:br>
              <a:rPr lang="en-GB" dirty="0" smtClean="0"/>
            </a:br>
            <a:endParaRPr lang="en-GB" dirty="0"/>
          </a:p>
        </p:txBody>
      </p:sp>
      <p:pic>
        <p:nvPicPr>
          <p:cNvPr id="6" name="Picture 5"/>
          <p:cNvPicPr>
            <a:picLocks noChangeAspect="1"/>
          </p:cNvPicPr>
          <p:nvPr/>
        </p:nvPicPr>
        <p:blipFill>
          <a:blip r:embed="rId2"/>
          <a:stretch>
            <a:fillRect/>
          </a:stretch>
        </p:blipFill>
        <p:spPr>
          <a:xfrm>
            <a:off x="527995" y="1768968"/>
            <a:ext cx="4882662" cy="2297723"/>
          </a:xfrm>
          <a:prstGeom prst="rect">
            <a:avLst/>
          </a:prstGeom>
        </p:spPr>
      </p:pic>
      <p:pic>
        <p:nvPicPr>
          <p:cNvPr id="7" name="Picture 6"/>
          <p:cNvPicPr>
            <a:picLocks noChangeAspect="1"/>
          </p:cNvPicPr>
          <p:nvPr/>
        </p:nvPicPr>
        <p:blipFill>
          <a:blip r:embed="rId3"/>
          <a:stretch>
            <a:fillRect/>
          </a:stretch>
        </p:blipFill>
        <p:spPr>
          <a:xfrm>
            <a:off x="527995" y="4255477"/>
            <a:ext cx="4882662" cy="2297723"/>
          </a:xfrm>
          <a:prstGeom prst="rect">
            <a:avLst/>
          </a:prstGeom>
        </p:spPr>
      </p:pic>
      <p:pic>
        <p:nvPicPr>
          <p:cNvPr id="4" name="Picture 3"/>
          <p:cNvPicPr>
            <a:picLocks noChangeAspect="1"/>
          </p:cNvPicPr>
          <p:nvPr/>
        </p:nvPicPr>
        <p:blipFill>
          <a:blip r:embed="rId4"/>
          <a:stretch>
            <a:fillRect/>
          </a:stretch>
        </p:blipFill>
        <p:spPr>
          <a:xfrm>
            <a:off x="6572543" y="1710827"/>
            <a:ext cx="5006211" cy="2355864"/>
          </a:xfrm>
          <a:prstGeom prst="rect">
            <a:avLst/>
          </a:prstGeom>
        </p:spPr>
      </p:pic>
      <p:pic>
        <p:nvPicPr>
          <p:cNvPr id="5" name="Picture 4"/>
          <p:cNvPicPr>
            <a:picLocks noChangeAspect="1"/>
          </p:cNvPicPr>
          <p:nvPr/>
        </p:nvPicPr>
        <p:blipFill>
          <a:blip r:embed="rId5"/>
          <a:stretch>
            <a:fillRect/>
          </a:stretch>
        </p:blipFill>
        <p:spPr>
          <a:xfrm>
            <a:off x="6572543" y="4177318"/>
            <a:ext cx="5006211" cy="2355863"/>
          </a:xfrm>
          <a:prstGeom prst="rect">
            <a:avLst/>
          </a:prstGeom>
        </p:spPr>
      </p:pic>
    </p:spTree>
    <p:extLst>
      <p:ext uri="{BB962C8B-B14F-4D97-AF65-F5344CB8AC3E}">
        <p14:creationId xmlns:p14="http://schemas.microsoft.com/office/powerpoint/2010/main" val="266680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t>Power</a:t>
            </a:r>
            <a:endParaRPr lang="en-GB" dirty="0"/>
          </a:p>
        </p:txBody>
      </p:sp>
      <p:sp>
        <p:nvSpPr>
          <p:cNvPr id="3" name="TextBox 2"/>
          <p:cNvSpPr txBox="1"/>
          <p:nvPr/>
        </p:nvSpPr>
        <p:spPr>
          <a:xfrm>
            <a:off x="838200" y="1564243"/>
            <a:ext cx="10515600" cy="5909310"/>
          </a:xfrm>
          <a:prstGeom prst="rect">
            <a:avLst/>
          </a:prstGeom>
          <a:noFill/>
        </p:spPr>
        <p:txBody>
          <a:bodyPr wrap="square" rtlCol="0">
            <a:spAutoFit/>
          </a:bodyPr>
          <a:lstStyle/>
          <a:p>
            <a:pPr marL="571500" indent="-571500">
              <a:buFont typeface="Arial" panose="020B0604020202020204" pitchFamily="34" charset="0"/>
              <a:buChar char="•"/>
            </a:pPr>
            <a:r>
              <a:rPr lang="en-GB" sz="4000" dirty="0" smtClean="0">
                <a:solidFill>
                  <a:prstClr val="black"/>
                </a:solidFill>
                <a:latin typeface="Calibri Light" panose="020F0302020204030204"/>
                <a:ea typeface="+mj-ea"/>
                <a:cs typeface="+mj-cs"/>
              </a:rPr>
              <a:t>‘Power’ </a:t>
            </a:r>
            <a:r>
              <a:rPr lang="en-GB" sz="4000" dirty="0">
                <a:solidFill>
                  <a:prstClr val="black"/>
                </a:solidFill>
                <a:latin typeface="Calibri Light" panose="020F0302020204030204"/>
                <a:ea typeface="+mj-ea"/>
                <a:cs typeface="+mj-cs"/>
              </a:rPr>
              <a:t>- How do you get </a:t>
            </a:r>
            <a:r>
              <a:rPr lang="en-GB" sz="4000" dirty="0" smtClean="0">
                <a:solidFill>
                  <a:prstClr val="black"/>
                </a:solidFill>
                <a:latin typeface="Calibri Light" panose="020F0302020204030204"/>
                <a:ea typeface="+mj-ea"/>
                <a:cs typeface="+mj-cs"/>
              </a:rPr>
              <a:t>it?</a:t>
            </a:r>
          </a:p>
          <a:p>
            <a:pPr marL="571500" indent="-571500">
              <a:buFont typeface="Arial" panose="020B0604020202020204" pitchFamily="34" charset="0"/>
              <a:buChar char="•"/>
            </a:pPr>
            <a:r>
              <a:rPr lang="en-GB" sz="4000" dirty="0" smtClean="0">
                <a:solidFill>
                  <a:prstClr val="black"/>
                </a:solidFill>
                <a:latin typeface="Calibri Light" panose="020F0302020204030204"/>
                <a:ea typeface="+mj-ea"/>
                <a:cs typeface="+mj-cs"/>
              </a:rPr>
              <a:t>How </a:t>
            </a:r>
            <a:r>
              <a:rPr lang="en-GB" sz="4000" dirty="0">
                <a:solidFill>
                  <a:prstClr val="black"/>
                </a:solidFill>
                <a:latin typeface="Calibri Light" panose="020F0302020204030204"/>
                <a:ea typeface="+mj-ea"/>
                <a:cs typeface="+mj-cs"/>
              </a:rPr>
              <a:t>do you control </a:t>
            </a:r>
            <a:r>
              <a:rPr lang="en-GB" sz="4000" dirty="0" smtClean="0">
                <a:solidFill>
                  <a:prstClr val="black"/>
                </a:solidFill>
                <a:latin typeface="Calibri Light" panose="020F0302020204030204"/>
                <a:ea typeface="+mj-ea"/>
                <a:cs typeface="+mj-cs"/>
              </a:rPr>
              <a:t>it?</a:t>
            </a:r>
          </a:p>
          <a:p>
            <a:pPr marL="571500" indent="-571500">
              <a:buFont typeface="Arial" panose="020B0604020202020204" pitchFamily="34" charset="0"/>
              <a:buChar char="•"/>
            </a:pPr>
            <a:r>
              <a:rPr lang="en-GB" sz="4000" dirty="0" smtClean="0">
                <a:solidFill>
                  <a:prstClr val="black"/>
                </a:solidFill>
                <a:latin typeface="Calibri Light" panose="020F0302020204030204"/>
                <a:ea typeface="+mj-ea"/>
                <a:cs typeface="+mj-cs"/>
              </a:rPr>
              <a:t>Can </a:t>
            </a:r>
            <a:r>
              <a:rPr lang="en-GB" sz="4000" dirty="0">
                <a:solidFill>
                  <a:prstClr val="black"/>
                </a:solidFill>
                <a:latin typeface="Calibri Light" panose="020F0302020204030204"/>
                <a:ea typeface="+mj-ea"/>
                <a:cs typeface="+mj-cs"/>
              </a:rPr>
              <a:t>you retain it</a:t>
            </a:r>
            <a:r>
              <a:rPr lang="en-GB" sz="4000" dirty="0" smtClean="0">
                <a:solidFill>
                  <a:prstClr val="black"/>
                </a:solidFill>
                <a:latin typeface="Calibri Light" panose="020F0302020204030204"/>
                <a:ea typeface="+mj-ea"/>
                <a:cs typeface="+mj-cs"/>
              </a:rPr>
              <a:t>?</a:t>
            </a:r>
          </a:p>
          <a:p>
            <a:pPr marL="571500" indent="-571500">
              <a:buFont typeface="Arial" panose="020B0604020202020204" pitchFamily="34" charset="0"/>
              <a:buChar char="•"/>
            </a:pPr>
            <a:r>
              <a:rPr lang="en-GB" sz="4000" dirty="0" smtClean="0">
                <a:solidFill>
                  <a:prstClr val="black"/>
                </a:solidFill>
                <a:latin typeface="Calibri Light" panose="020F0302020204030204"/>
                <a:ea typeface="+mj-ea"/>
                <a:cs typeface="+mj-cs"/>
              </a:rPr>
              <a:t>Who monitors if it is used wisely?</a:t>
            </a:r>
          </a:p>
          <a:p>
            <a:pPr marL="571500" indent="-571500">
              <a:buFont typeface="Arial" panose="020B0604020202020204" pitchFamily="34" charset="0"/>
              <a:buChar char="•"/>
            </a:pPr>
            <a:endParaRPr lang="en-GB" sz="4000" dirty="0">
              <a:solidFill>
                <a:prstClr val="black"/>
              </a:solidFill>
              <a:latin typeface="Calibri Light" panose="020F0302020204030204"/>
              <a:ea typeface="+mj-ea"/>
              <a:cs typeface="+mj-cs"/>
            </a:endParaRPr>
          </a:p>
          <a:p>
            <a:r>
              <a:rPr lang="en-GB" sz="4000" dirty="0" smtClean="0">
                <a:solidFill>
                  <a:prstClr val="black"/>
                </a:solidFill>
                <a:latin typeface="Calibri Light" panose="020F0302020204030204"/>
                <a:ea typeface="+mj-ea"/>
                <a:cs typeface="+mj-cs"/>
              </a:rPr>
              <a:t>Can you think of Examples where:</a:t>
            </a:r>
          </a:p>
          <a:p>
            <a:pPr marL="1943100" lvl="3" indent="-571500">
              <a:buFont typeface="Arial" panose="020B0604020202020204" pitchFamily="34" charset="0"/>
              <a:buChar char="•"/>
            </a:pPr>
            <a:r>
              <a:rPr lang="en-GB" sz="4000" b="1" dirty="0" smtClean="0">
                <a:solidFill>
                  <a:prstClr val="black"/>
                </a:solidFill>
                <a:latin typeface="Calibri Light" panose="020F0302020204030204"/>
                <a:ea typeface="+mj-ea"/>
                <a:cs typeface="+mj-cs"/>
              </a:rPr>
              <a:t>Power has been used well?</a:t>
            </a:r>
          </a:p>
          <a:p>
            <a:pPr marL="1943100" lvl="3" indent="-571500">
              <a:buFont typeface="Arial" panose="020B0604020202020204" pitchFamily="34" charset="0"/>
              <a:buChar char="•"/>
            </a:pPr>
            <a:r>
              <a:rPr lang="en-GB" sz="4000" b="1" dirty="0" smtClean="0">
                <a:solidFill>
                  <a:prstClr val="black"/>
                </a:solidFill>
                <a:latin typeface="Calibri Light" panose="020F0302020204030204"/>
                <a:ea typeface="+mj-ea"/>
                <a:cs typeface="+mj-cs"/>
              </a:rPr>
              <a:t>Power has been abused? </a:t>
            </a:r>
            <a:r>
              <a:rPr lang="en-GB" sz="4000" dirty="0">
                <a:solidFill>
                  <a:prstClr val="black"/>
                </a:solidFill>
                <a:latin typeface="Calibri Light" panose="020F0302020204030204"/>
                <a:ea typeface="+mj-ea"/>
                <a:cs typeface="+mj-cs"/>
              </a:rPr>
              <a:t/>
            </a:r>
            <a:br>
              <a:rPr lang="en-GB" sz="4000" dirty="0">
                <a:solidFill>
                  <a:prstClr val="black"/>
                </a:solidFill>
                <a:latin typeface="Calibri Light" panose="020F0302020204030204"/>
                <a:ea typeface="+mj-ea"/>
                <a:cs typeface="+mj-cs"/>
              </a:rPr>
            </a:br>
            <a:r>
              <a:rPr lang="en-GB" sz="4000" dirty="0">
                <a:solidFill>
                  <a:prstClr val="black"/>
                </a:solidFill>
                <a:latin typeface="Calibri Light" panose="020F0302020204030204"/>
                <a:ea typeface="+mj-ea"/>
                <a:cs typeface="+mj-cs"/>
              </a:rPr>
              <a:t/>
            </a:r>
            <a:br>
              <a:rPr lang="en-GB" sz="4000" dirty="0">
                <a:solidFill>
                  <a:prstClr val="black"/>
                </a:solidFill>
                <a:latin typeface="Calibri Light" panose="020F0302020204030204"/>
                <a:ea typeface="+mj-ea"/>
                <a:cs typeface="+mj-cs"/>
              </a:rPr>
            </a:br>
            <a:endParaRPr lang="en-GB" dirty="0"/>
          </a:p>
        </p:txBody>
      </p:sp>
      <p:pic>
        <p:nvPicPr>
          <p:cNvPr id="4" name="Picture 3"/>
          <p:cNvPicPr>
            <a:picLocks noChangeAspect="1"/>
          </p:cNvPicPr>
          <p:nvPr/>
        </p:nvPicPr>
        <p:blipFill>
          <a:blip r:embed="rId2"/>
          <a:stretch>
            <a:fillRect/>
          </a:stretch>
        </p:blipFill>
        <p:spPr>
          <a:xfrm>
            <a:off x="8388991" y="1564243"/>
            <a:ext cx="3655262" cy="1712751"/>
          </a:xfrm>
          <a:prstGeom prst="rect">
            <a:avLst/>
          </a:prstGeom>
        </p:spPr>
      </p:pic>
    </p:spTree>
    <p:extLst>
      <p:ext uri="{BB962C8B-B14F-4D97-AF65-F5344CB8AC3E}">
        <p14:creationId xmlns:p14="http://schemas.microsoft.com/office/powerpoint/2010/main" val="3371527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Political Power</a:t>
            </a:r>
            <a:endParaRPr lang="en-GB" dirty="0"/>
          </a:p>
        </p:txBody>
      </p:sp>
      <p:sp>
        <p:nvSpPr>
          <p:cNvPr id="3" name="Content Placeholder 2"/>
          <p:cNvSpPr>
            <a:spLocks noGrp="1"/>
          </p:cNvSpPr>
          <p:nvPr>
            <p:ph idx="1"/>
          </p:nvPr>
        </p:nvSpPr>
        <p:spPr/>
        <p:txBody>
          <a:bodyPr>
            <a:normAutofit/>
          </a:bodyPr>
          <a:lstStyle/>
          <a:p>
            <a:r>
              <a:rPr lang="en-GB" sz="2800" dirty="0" smtClean="0"/>
              <a:t>Reward Power</a:t>
            </a:r>
          </a:p>
          <a:p>
            <a:r>
              <a:rPr lang="en-GB" sz="2800" dirty="0" smtClean="0"/>
              <a:t>Coercive Power</a:t>
            </a:r>
          </a:p>
          <a:p>
            <a:r>
              <a:rPr lang="en-GB" sz="2800" dirty="0" smtClean="0"/>
              <a:t>Legitimate Power</a:t>
            </a:r>
          </a:p>
          <a:p>
            <a:r>
              <a:rPr lang="en-GB" sz="2800" dirty="0" smtClean="0"/>
              <a:t>Referent Power</a:t>
            </a:r>
          </a:p>
          <a:p>
            <a:r>
              <a:rPr lang="en-GB" sz="2800" dirty="0"/>
              <a:t>E</a:t>
            </a:r>
            <a:r>
              <a:rPr lang="en-GB" sz="2800" dirty="0" smtClean="0"/>
              <a:t>xpert Power</a:t>
            </a:r>
            <a:endParaRPr lang="en-GB" sz="2800" dirty="0"/>
          </a:p>
        </p:txBody>
      </p:sp>
      <p:pic>
        <p:nvPicPr>
          <p:cNvPr id="4" name="Picture 3"/>
          <p:cNvPicPr>
            <a:picLocks noChangeAspect="1"/>
          </p:cNvPicPr>
          <p:nvPr/>
        </p:nvPicPr>
        <p:blipFill>
          <a:blip r:embed="rId2"/>
          <a:stretch>
            <a:fillRect/>
          </a:stretch>
        </p:blipFill>
        <p:spPr>
          <a:xfrm>
            <a:off x="6590562" y="1707037"/>
            <a:ext cx="5415257" cy="3539421"/>
          </a:xfrm>
          <a:prstGeom prst="rect">
            <a:avLst/>
          </a:prstGeom>
        </p:spPr>
      </p:pic>
      <p:sp>
        <p:nvSpPr>
          <p:cNvPr id="5" name="TextBox 4"/>
          <p:cNvSpPr txBox="1"/>
          <p:nvPr/>
        </p:nvSpPr>
        <p:spPr>
          <a:xfrm>
            <a:off x="7913077" y="5394174"/>
            <a:ext cx="3195105" cy="369332"/>
          </a:xfrm>
          <a:prstGeom prst="rect">
            <a:avLst/>
          </a:prstGeom>
          <a:noFill/>
        </p:spPr>
        <p:txBody>
          <a:bodyPr wrap="none" rtlCol="0">
            <a:spAutoFit/>
          </a:bodyPr>
          <a:lstStyle/>
          <a:p>
            <a:r>
              <a:rPr lang="en-GB" dirty="0" smtClean="0"/>
              <a:t>Michel Foucault’s ‘</a:t>
            </a:r>
            <a:r>
              <a:rPr lang="en-GB" dirty="0" err="1" smtClean="0"/>
              <a:t>shelfie</a:t>
            </a:r>
            <a:r>
              <a:rPr lang="en-GB" dirty="0" smtClean="0"/>
              <a:t>..’</a:t>
            </a:r>
            <a:endParaRPr lang="en-GB" dirty="0"/>
          </a:p>
        </p:txBody>
      </p:sp>
    </p:spTree>
    <p:extLst>
      <p:ext uri="{BB962C8B-B14F-4D97-AF65-F5344CB8AC3E}">
        <p14:creationId xmlns:p14="http://schemas.microsoft.com/office/powerpoint/2010/main" val="29583251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904" y="459428"/>
            <a:ext cx="10331531" cy="5796993"/>
          </a:xfrm>
          <a:prstGeom prst="rect">
            <a:avLst/>
          </a:prstGeom>
        </p:spPr>
      </p:pic>
    </p:spTree>
    <p:extLst>
      <p:ext uri="{BB962C8B-B14F-4D97-AF65-F5344CB8AC3E}">
        <p14:creationId xmlns:p14="http://schemas.microsoft.com/office/powerpoint/2010/main" val="33662999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Reward Power</a:t>
            </a:r>
            <a:br>
              <a:rPr lang="en-GB" dirty="0" smtClean="0"/>
            </a:br>
            <a:endParaRPr lang="en-GB" dirty="0"/>
          </a:p>
        </p:txBody>
      </p:sp>
      <p:sp>
        <p:nvSpPr>
          <p:cNvPr id="3" name="Content Placeholder 2"/>
          <p:cNvSpPr>
            <a:spLocks noGrp="1"/>
          </p:cNvSpPr>
          <p:nvPr>
            <p:ph idx="1"/>
          </p:nvPr>
        </p:nvSpPr>
        <p:spPr/>
        <p:txBody>
          <a:bodyPr>
            <a:normAutofit fontScale="92500"/>
          </a:bodyPr>
          <a:lstStyle/>
          <a:p>
            <a:pPr marL="0" indent="0">
              <a:buNone/>
            </a:pPr>
            <a:r>
              <a:rPr lang="en-GB" sz="2400" dirty="0" smtClean="0"/>
              <a:t>Exists when:</a:t>
            </a:r>
          </a:p>
          <a:p>
            <a:pPr lvl="1"/>
            <a:r>
              <a:rPr lang="en-GB" sz="2400" dirty="0" smtClean="0"/>
              <a:t>‘Others’ are influenced by promises granted</a:t>
            </a:r>
          </a:p>
          <a:p>
            <a:pPr lvl="1"/>
            <a:r>
              <a:rPr lang="en-GB" sz="2400" dirty="0" smtClean="0"/>
              <a:t>Or desirable consequences</a:t>
            </a:r>
          </a:p>
          <a:p>
            <a:pPr lvl="1"/>
            <a:endParaRPr lang="en-GB" sz="2400" dirty="0" smtClean="0"/>
          </a:p>
          <a:p>
            <a:pPr marL="0" indent="0">
              <a:buNone/>
            </a:pPr>
            <a:r>
              <a:rPr lang="en-GB" sz="2400" dirty="0" smtClean="0"/>
              <a:t>Can you think of any examples where this might have occurred recently?</a:t>
            </a:r>
          </a:p>
          <a:p>
            <a:pPr lvl="1"/>
            <a:r>
              <a:rPr lang="en-GB" sz="2400" dirty="0" smtClean="0"/>
              <a:t>What is President Trump currently being investigated for?</a:t>
            </a:r>
          </a:p>
          <a:p>
            <a:pPr lvl="1"/>
            <a:r>
              <a:rPr lang="en-GB" sz="2400" dirty="0" smtClean="0"/>
              <a:t>Russian involvement in US Political process</a:t>
            </a:r>
          </a:p>
          <a:p>
            <a:pPr lvl="1"/>
            <a:endParaRPr lang="en-GB" sz="2400" dirty="0"/>
          </a:p>
        </p:txBody>
      </p:sp>
      <p:pic>
        <p:nvPicPr>
          <p:cNvPr id="4" name="Picture 3"/>
          <p:cNvPicPr>
            <a:picLocks noChangeAspect="1"/>
          </p:cNvPicPr>
          <p:nvPr/>
        </p:nvPicPr>
        <p:blipFill>
          <a:blip r:embed="rId2"/>
          <a:stretch>
            <a:fillRect/>
          </a:stretch>
        </p:blipFill>
        <p:spPr>
          <a:xfrm>
            <a:off x="8081447" y="390525"/>
            <a:ext cx="2619375" cy="1743075"/>
          </a:xfrm>
          <a:prstGeom prst="rect">
            <a:avLst/>
          </a:prstGeom>
        </p:spPr>
      </p:pic>
    </p:spTree>
    <p:extLst>
      <p:ext uri="{BB962C8B-B14F-4D97-AF65-F5344CB8AC3E}">
        <p14:creationId xmlns:p14="http://schemas.microsoft.com/office/powerpoint/2010/main" val="24427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Coercive Power</a:t>
            </a:r>
            <a:br>
              <a:rPr lang="en-GB" dirty="0" smtClean="0"/>
            </a:br>
            <a:endParaRPr lang="en-GB" dirty="0"/>
          </a:p>
        </p:txBody>
      </p:sp>
      <p:sp>
        <p:nvSpPr>
          <p:cNvPr id="3" name="Content Placeholder 2"/>
          <p:cNvSpPr>
            <a:spLocks noGrp="1"/>
          </p:cNvSpPr>
          <p:nvPr>
            <p:ph idx="1"/>
          </p:nvPr>
        </p:nvSpPr>
        <p:spPr/>
        <p:txBody>
          <a:bodyPr>
            <a:noAutofit/>
          </a:bodyPr>
          <a:lstStyle/>
          <a:p>
            <a:pPr marL="0" indent="0">
              <a:buNone/>
            </a:pPr>
            <a:r>
              <a:rPr lang="en-GB" sz="2800" dirty="0" smtClean="0"/>
              <a:t>Derived from:</a:t>
            </a:r>
          </a:p>
          <a:p>
            <a:pPr lvl="1"/>
            <a:r>
              <a:rPr lang="en-GB" sz="2800" dirty="0" smtClean="0"/>
              <a:t>Having the ability/position or authority to punish or penalise someone either for an action or against an action</a:t>
            </a:r>
          </a:p>
          <a:p>
            <a:pPr lvl="1"/>
            <a:r>
              <a:rPr lang="en-GB" sz="2800" dirty="0" smtClean="0"/>
              <a:t>In order to affect a result, action or circumstance</a:t>
            </a:r>
          </a:p>
          <a:p>
            <a:pPr marL="0" indent="0">
              <a:buNone/>
            </a:pPr>
            <a:r>
              <a:rPr lang="en-GB" sz="2800" dirty="0" smtClean="0"/>
              <a:t>What current examples of ‘Coercive Power’ can you think of-discuss?</a:t>
            </a:r>
            <a:endParaRPr lang="en-GB" sz="2800" dirty="0"/>
          </a:p>
        </p:txBody>
      </p:sp>
      <p:pic>
        <p:nvPicPr>
          <p:cNvPr id="4" name="Picture 3"/>
          <p:cNvPicPr>
            <a:picLocks noChangeAspect="1"/>
          </p:cNvPicPr>
          <p:nvPr/>
        </p:nvPicPr>
        <p:blipFill>
          <a:blip r:embed="rId2"/>
          <a:stretch>
            <a:fillRect/>
          </a:stretch>
        </p:blipFill>
        <p:spPr>
          <a:xfrm>
            <a:off x="7908324" y="100011"/>
            <a:ext cx="3835185" cy="2416167"/>
          </a:xfrm>
          <a:prstGeom prst="rect">
            <a:avLst/>
          </a:prstGeom>
        </p:spPr>
      </p:pic>
    </p:spTree>
    <p:extLst>
      <p:ext uri="{BB962C8B-B14F-4D97-AF65-F5344CB8AC3E}">
        <p14:creationId xmlns:p14="http://schemas.microsoft.com/office/powerpoint/2010/main" val="371887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Legitimate Power</a:t>
            </a:r>
            <a:br>
              <a:rPr lang="en-GB" dirty="0" smtClean="0"/>
            </a:br>
            <a:endParaRPr lang="en-GB" dirty="0"/>
          </a:p>
        </p:txBody>
      </p:sp>
      <p:sp>
        <p:nvSpPr>
          <p:cNvPr id="3" name="Content Placeholder 2"/>
          <p:cNvSpPr>
            <a:spLocks noGrp="1"/>
          </p:cNvSpPr>
          <p:nvPr>
            <p:ph idx="1"/>
          </p:nvPr>
        </p:nvSpPr>
        <p:spPr>
          <a:xfrm>
            <a:off x="2589212" y="1589903"/>
            <a:ext cx="8915400" cy="3777622"/>
          </a:xfrm>
        </p:spPr>
        <p:txBody>
          <a:bodyPr>
            <a:normAutofit fontScale="92500" lnSpcReduction="20000"/>
          </a:bodyPr>
          <a:lstStyle/>
          <a:p>
            <a:pPr marL="0" indent="0">
              <a:buNone/>
            </a:pPr>
            <a:r>
              <a:rPr lang="en-GB" sz="2400" dirty="0" smtClean="0"/>
              <a:t>Generally linked to:</a:t>
            </a:r>
          </a:p>
          <a:p>
            <a:pPr lvl="1"/>
            <a:r>
              <a:rPr lang="en-GB" sz="2400" dirty="0" smtClean="0"/>
              <a:t>Status</a:t>
            </a:r>
          </a:p>
          <a:p>
            <a:pPr lvl="1"/>
            <a:r>
              <a:rPr lang="en-GB" sz="2400" dirty="0" smtClean="0"/>
              <a:t>Accepted or compliance with an authority</a:t>
            </a:r>
          </a:p>
          <a:p>
            <a:pPr lvl="1"/>
            <a:r>
              <a:rPr lang="en-GB" sz="2400" dirty="0" smtClean="0"/>
              <a:t>A judge or administrator</a:t>
            </a:r>
          </a:p>
          <a:p>
            <a:pPr lvl="1"/>
            <a:endParaRPr lang="en-GB" sz="2400" dirty="0" smtClean="0"/>
          </a:p>
          <a:p>
            <a:pPr marL="0" indent="0">
              <a:buNone/>
            </a:pPr>
            <a:r>
              <a:rPr lang="en-GB" sz="2400" dirty="0" smtClean="0"/>
              <a:t>Who legitimises this power?</a:t>
            </a:r>
          </a:p>
          <a:p>
            <a:pPr lvl="1"/>
            <a:r>
              <a:rPr lang="en-GB" sz="2400" dirty="0" smtClean="0"/>
              <a:t>The voter?</a:t>
            </a:r>
          </a:p>
          <a:p>
            <a:pPr lvl="1"/>
            <a:r>
              <a:rPr lang="en-GB" sz="2400" dirty="0" smtClean="0"/>
              <a:t>Did you vote for democracy in its present form?</a:t>
            </a:r>
          </a:p>
          <a:p>
            <a:pPr lvl="1"/>
            <a:r>
              <a:rPr lang="en-GB" sz="2400" dirty="0" smtClean="0"/>
              <a:t>Or perhaps…</a:t>
            </a:r>
            <a:endParaRPr lang="en-GB" sz="2400" dirty="0"/>
          </a:p>
        </p:txBody>
      </p:sp>
      <p:pic>
        <p:nvPicPr>
          <p:cNvPr id="4" name="Picture 3"/>
          <p:cNvPicPr>
            <a:picLocks noChangeAspect="1"/>
          </p:cNvPicPr>
          <p:nvPr/>
        </p:nvPicPr>
        <p:blipFill>
          <a:blip r:embed="rId2"/>
          <a:stretch>
            <a:fillRect/>
          </a:stretch>
        </p:blipFill>
        <p:spPr>
          <a:xfrm>
            <a:off x="5724646" y="4909881"/>
            <a:ext cx="3122792" cy="1757686"/>
          </a:xfrm>
          <a:prstGeom prst="rect">
            <a:avLst/>
          </a:prstGeom>
        </p:spPr>
      </p:pic>
      <p:pic>
        <p:nvPicPr>
          <p:cNvPr id="5" name="Picture 4"/>
          <p:cNvPicPr>
            <a:picLocks noChangeAspect="1"/>
          </p:cNvPicPr>
          <p:nvPr/>
        </p:nvPicPr>
        <p:blipFill>
          <a:blip r:embed="rId3"/>
          <a:stretch>
            <a:fillRect/>
          </a:stretch>
        </p:blipFill>
        <p:spPr>
          <a:xfrm>
            <a:off x="9203912" y="123567"/>
            <a:ext cx="2300700" cy="2105780"/>
          </a:xfrm>
          <a:prstGeom prst="rect">
            <a:avLst/>
          </a:prstGeom>
        </p:spPr>
      </p:pic>
    </p:spTree>
    <p:extLst>
      <p:ext uri="{BB962C8B-B14F-4D97-AF65-F5344CB8AC3E}">
        <p14:creationId xmlns:p14="http://schemas.microsoft.com/office/powerpoint/2010/main" val="1366657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Legitimate Power</a:t>
            </a:r>
            <a:endParaRPr lang="en-GB" dirty="0"/>
          </a:p>
        </p:txBody>
      </p:sp>
      <p:sp>
        <p:nvSpPr>
          <p:cNvPr id="3" name="Content Placeholder 2"/>
          <p:cNvSpPr>
            <a:spLocks noGrp="1"/>
          </p:cNvSpPr>
          <p:nvPr>
            <p:ph idx="1"/>
          </p:nvPr>
        </p:nvSpPr>
        <p:spPr/>
        <p:txBody>
          <a:bodyPr>
            <a:normAutofit/>
          </a:bodyPr>
          <a:lstStyle/>
          <a:p>
            <a:r>
              <a:rPr lang="en-GB" sz="2000" dirty="0" smtClean="0"/>
              <a:t>Power held within derived hierarchy office or formal rules of existence</a:t>
            </a:r>
          </a:p>
          <a:p>
            <a:r>
              <a:rPr lang="en-GB" sz="2000" dirty="0" smtClean="0"/>
              <a:t>Certain power because of </a:t>
            </a:r>
            <a:r>
              <a:rPr lang="en-GB" sz="2000" b="1" dirty="0" smtClean="0"/>
              <a:t>status or office</a:t>
            </a:r>
          </a:p>
          <a:p>
            <a:r>
              <a:rPr lang="en-GB" sz="2000" dirty="0" smtClean="0"/>
              <a:t>Based on </a:t>
            </a:r>
            <a:r>
              <a:rPr lang="en-GB" sz="2000" b="1" dirty="0" smtClean="0"/>
              <a:t>perception</a:t>
            </a:r>
            <a:r>
              <a:rPr lang="en-GB" sz="2000" dirty="0" smtClean="0"/>
              <a:t> and reality position held</a:t>
            </a:r>
          </a:p>
          <a:p>
            <a:r>
              <a:rPr lang="en-GB" sz="2000" dirty="0" smtClean="0"/>
              <a:t>Employee accepts authority over them (implicitly or explicitly)</a:t>
            </a:r>
          </a:p>
          <a:p>
            <a:endParaRPr lang="en-GB" sz="2000" dirty="0"/>
          </a:p>
        </p:txBody>
      </p:sp>
      <p:pic>
        <p:nvPicPr>
          <p:cNvPr id="4" name="Picture 3"/>
          <p:cNvPicPr>
            <a:picLocks noChangeAspect="1"/>
          </p:cNvPicPr>
          <p:nvPr/>
        </p:nvPicPr>
        <p:blipFill>
          <a:blip r:embed="rId2"/>
          <a:stretch>
            <a:fillRect/>
          </a:stretch>
        </p:blipFill>
        <p:spPr>
          <a:xfrm>
            <a:off x="5222789" y="4985735"/>
            <a:ext cx="2306592" cy="1827530"/>
          </a:xfrm>
          <a:prstGeom prst="rect">
            <a:avLst/>
          </a:prstGeom>
        </p:spPr>
      </p:pic>
    </p:spTree>
    <p:extLst>
      <p:ext uri="{BB962C8B-B14F-4D97-AF65-F5344CB8AC3E}">
        <p14:creationId xmlns:p14="http://schemas.microsoft.com/office/powerpoint/2010/main" val="5294434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Legitimate Power</a:t>
            </a:r>
            <a:endParaRPr lang="en-GB" dirty="0"/>
          </a:p>
        </p:txBody>
      </p:sp>
      <p:pic>
        <p:nvPicPr>
          <p:cNvPr id="4" name="Picture 3"/>
          <p:cNvPicPr>
            <a:picLocks noChangeAspect="1"/>
          </p:cNvPicPr>
          <p:nvPr/>
        </p:nvPicPr>
        <p:blipFill>
          <a:blip r:embed="rId2"/>
          <a:stretch>
            <a:fillRect/>
          </a:stretch>
        </p:blipFill>
        <p:spPr>
          <a:xfrm>
            <a:off x="10313377" y="5542281"/>
            <a:ext cx="1508918" cy="1151192"/>
          </a:xfrm>
          <a:prstGeom prst="rect">
            <a:avLst/>
          </a:prstGeom>
        </p:spPr>
      </p:pic>
      <p:pic>
        <p:nvPicPr>
          <p:cNvPr id="5" name="Picture 4"/>
          <p:cNvPicPr>
            <a:picLocks noChangeAspect="1"/>
          </p:cNvPicPr>
          <p:nvPr/>
        </p:nvPicPr>
        <p:blipFill>
          <a:blip r:embed="rId3"/>
          <a:stretch>
            <a:fillRect/>
          </a:stretch>
        </p:blipFill>
        <p:spPr>
          <a:xfrm>
            <a:off x="1110354" y="2415741"/>
            <a:ext cx="11081646" cy="2959100"/>
          </a:xfrm>
          <a:prstGeom prst="rect">
            <a:avLst/>
          </a:prstGeom>
        </p:spPr>
      </p:pic>
      <p:pic>
        <p:nvPicPr>
          <p:cNvPr id="3" name="Picture 2"/>
          <p:cNvPicPr>
            <a:picLocks noChangeAspect="1"/>
          </p:cNvPicPr>
          <p:nvPr/>
        </p:nvPicPr>
        <p:blipFill>
          <a:blip r:embed="rId4"/>
          <a:stretch>
            <a:fillRect/>
          </a:stretch>
        </p:blipFill>
        <p:spPr>
          <a:xfrm>
            <a:off x="1695107" y="136323"/>
            <a:ext cx="1603387" cy="2024047"/>
          </a:xfrm>
          <a:prstGeom prst="rect">
            <a:avLst/>
          </a:prstGeom>
        </p:spPr>
      </p:pic>
      <p:sp>
        <p:nvSpPr>
          <p:cNvPr id="6" name="TextBox 5"/>
          <p:cNvSpPr txBox="1"/>
          <p:nvPr/>
        </p:nvSpPr>
        <p:spPr>
          <a:xfrm>
            <a:off x="3322355" y="1636609"/>
            <a:ext cx="873957" cy="646331"/>
          </a:xfrm>
          <a:prstGeom prst="rect">
            <a:avLst/>
          </a:prstGeom>
          <a:noFill/>
        </p:spPr>
        <p:txBody>
          <a:bodyPr wrap="none" rtlCol="0">
            <a:spAutoFit/>
          </a:bodyPr>
          <a:lstStyle/>
          <a:p>
            <a:r>
              <a:rPr lang="en-GB" dirty="0" smtClean="0"/>
              <a:t>John</a:t>
            </a:r>
          </a:p>
          <a:p>
            <a:r>
              <a:rPr lang="en-GB" dirty="0" smtClean="0"/>
              <a:t>Searle</a:t>
            </a:r>
            <a:endParaRPr lang="en-GB" dirty="0"/>
          </a:p>
        </p:txBody>
      </p:sp>
    </p:spTree>
    <p:extLst>
      <p:ext uri="{BB962C8B-B14F-4D97-AF65-F5344CB8AC3E}">
        <p14:creationId xmlns:p14="http://schemas.microsoft.com/office/powerpoint/2010/main" val="24709716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Expert Power</a:t>
            </a:r>
            <a:endParaRPr lang="en-GB" dirty="0"/>
          </a:p>
        </p:txBody>
      </p:sp>
      <p:sp>
        <p:nvSpPr>
          <p:cNvPr id="3" name="Content Placeholder 2"/>
          <p:cNvSpPr>
            <a:spLocks noGrp="1"/>
          </p:cNvSpPr>
          <p:nvPr>
            <p:ph idx="1"/>
          </p:nvPr>
        </p:nvSpPr>
        <p:spPr>
          <a:xfrm>
            <a:off x="2592925" y="1435931"/>
            <a:ext cx="8915400" cy="3777622"/>
          </a:xfrm>
        </p:spPr>
        <p:txBody>
          <a:bodyPr>
            <a:noAutofit/>
          </a:bodyPr>
          <a:lstStyle/>
          <a:p>
            <a:pPr marL="0" indent="0">
              <a:buNone/>
            </a:pPr>
            <a:r>
              <a:rPr lang="en-GB" sz="2400" dirty="0" smtClean="0"/>
              <a:t>Involving areas of concern around:</a:t>
            </a:r>
          </a:p>
          <a:p>
            <a:r>
              <a:rPr lang="en-GB" sz="2400" dirty="0" smtClean="0"/>
              <a:t>Stakeholders</a:t>
            </a:r>
          </a:p>
          <a:p>
            <a:r>
              <a:rPr lang="en-GB" sz="2400" dirty="0" smtClean="0"/>
              <a:t>Management</a:t>
            </a:r>
          </a:p>
          <a:p>
            <a:r>
              <a:rPr lang="en-GB" sz="2400" dirty="0" smtClean="0"/>
              <a:t>Macro-environment </a:t>
            </a:r>
          </a:p>
          <a:p>
            <a:r>
              <a:rPr lang="en-GB" sz="2400" dirty="0" smtClean="0"/>
              <a:t>Organisations aims and objectives</a:t>
            </a:r>
          </a:p>
          <a:p>
            <a:r>
              <a:rPr lang="en-GB" sz="2400" dirty="0" smtClean="0"/>
              <a:t>Business (control versus free-trade or state versus market economy)</a:t>
            </a:r>
          </a:p>
          <a:p>
            <a:r>
              <a:rPr lang="en-GB" sz="2400" dirty="0" smtClean="0"/>
              <a:t>Market confidence(s)</a:t>
            </a:r>
            <a:endParaRPr lang="en-GB" sz="2400" dirty="0"/>
          </a:p>
        </p:txBody>
      </p:sp>
      <p:pic>
        <p:nvPicPr>
          <p:cNvPr id="4" name="Picture 3"/>
          <p:cNvPicPr>
            <a:picLocks noChangeAspect="1"/>
          </p:cNvPicPr>
          <p:nvPr/>
        </p:nvPicPr>
        <p:blipFill>
          <a:blip r:embed="rId2"/>
          <a:stretch>
            <a:fillRect/>
          </a:stretch>
        </p:blipFill>
        <p:spPr>
          <a:xfrm>
            <a:off x="7048768" y="4744484"/>
            <a:ext cx="2888906" cy="1976620"/>
          </a:xfrm>
          <a:prstGeom prst="rect">
            <a:avLst/>
          </a:prstGeom>
        </p:spPr>
      </p:pic>
    </p:spTree>
    <p:extLst>
      <p:ext uri="{BB962C8B-B14F-4D97-AF65-F5344CB8AC3E}">
        <p14:creationId xmlns:p14="http://schemas.microsoft.com/office/powerpoint/2010/main" val="30716113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Expert Power</a:t>
            </a:r>
            <a:endParaRPr lang="en-GB" dirty="0"/>
          </a:p>
        </p:txBody>
      </p:sp>
      <p:sp>
        <p:nvSpPr>
          <p:cNvPr id="3" name="Content Placeholder 2"/>
          <p:cNvSpPr>
            <a:spLocks noGrp="1"/>
          </p:cNvSpPr>
          <p:nvPr>
            <p:ph idx="1"/>
          </p:nvPr>
        </p:nvSpPr>
        <p:spPr/>
        <p:txBody>
          <a:bodyPr>
            <a:noAutofit/>
          </a:bodyPr>
          <a:lstStyle/>
          <a:p>
            <a:r>
              <a:rPr lang="en-GB" sz="2400" dirty="0" smtClean="0"/>
              <a:t>Definitions…</a:t>
            </a:r>
          </a:p>
          <a:p>
            <a:pPr marL="0" indent="0" algn="ctr">
              <a:buNone/>
            </a:pPr>
            <a:r>
              <a:rPr lang="en-GB" sz="2400" i="1" dirty="0" smtClean="0"/>
              <a:t>‘…the ability to influence other parties based on expertise and knowledge…’</a:t>
            </a:r>
          </a:p>
          <a:p>
            <a:pPr marL="0" indent="0" algn="ctr">
              <a:buNone/>
            </a:pPr>
            <a:endParaRPr lang="en-GB" sz="2400" i="1" dirty="0" smtClean="0"/>
          </a:p>
          <a:p>
            <a:pPr marL="0" indent="0" algn="ctr">
              <a:buNone/>
            </a:pPr>
            <a:r>
              <a:rPr lang="en-GB" sz="2400" i="1" dirty="0" smtClean="0"/>
              <a:t>‘…expert knowledge in an organisation is the ability to influence the behaviour of others within the organisation, based solely on past experience and expertise within a specific area…’</a:t>
            </a:r>
          </a:p>
        </p:txBody>
      </p:sp>
      <p:pic>
        <p:nvPicPr>
          <p:cNvPr id="4" name="Picture 3"/>
          <p:cNvPicPr>
            <a:picLocks noChangeAspect="1"/>
          </p:cNvPicPr>
          <p:nvPr/>
        </p:nvPicPr>
        <p:blipFill>
          <a:blip r:embed="rId2"/>
          <a:stretch>
            <a:fillRect/>
          </a:stretch>
        </p:blipFill>
        <p:spPr>
          <a:xfrm>
            <a:off x="3312005" y="209456"/>
            <a:ext cx="1899971" cy="1695544"/>
          </a:xfrm>
          <a:prstGeom prst="rect">
            <a:avLst/>
          </a:prstGeom>
        </p:spPr>
      </p:pic>
    </p:spTree>
    <p:extLst>
      <p:ext uri="{BB962C8B-B14F-4D97-AF65-F5344CB8AC3E}">
        <p14:creationId xmlns:p14="http://schemas.microsoft.com/office/powerpoint/2010/main" val="1737820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Referent Power</a:t>
            </a:r>
            <a:endParaRPr lang="en-GB" dirty="0"/>
          </a:p>
        </p:txBody>
      </p:sp>
      <p:sp>
        <p:nvSpPr>
          <p:cNvPr id="3" name="Content Placeholder 2"/>
          <p:cNvSpPr>
            <a:spLocks noGrp="1"/>
          </p:cNvSpPr>
          <p:nvPr>
            <p:ph idx="1"/>
          </p:nvPr>
        </p:nvSpPr>
        <p:spPr>
          <a:xfrm>
            <a:off x="2424455" y="1458097"/>
            <a:ext cx="8915400" cy="3777622"/>
          </a:xfrm>
        </p:spPr>
        <p:txBody>
          <a:bodyPr>
            <a:noAutofit/>
          </a:bodyPr>
          <a:lstStyle/>
          <a:p>
            <a:pPr marL="0" indent="0">
              <a:buNone/>
            </a:pPr>
            <a:r>
              <a:rPr lang="en-GB" sz="2000" dirty="0" smtClean="0"/>
              <a:t>Highly Significant Relations between</a:t>
            </a:r>
          </a:p>
          <a:p>
            <a:pPr lvl="1"/>
            <a:r>
              <a:rPr lang="en-GB" sz="2000" dirty="0" smtClean="0"/>
              <a:t>Functional Behaviour</a:t>
            </a:r>
          </a:p>
          <a:p>
            <a:pPr lvl="1"/>
            <a:r>
              <a:rPr lang="en-GB" sz="2000" dirty="0" smtClean="0"/>
              <a:t>Social Power</a:t>
            </a:r>
          </a:p>
          <a:p>
            <a:pPr lvl="1"/>
            <a:r>
              <a:rPr lang="en-GB" sz="2000" dirty="0" smtClean="0"/>
              <a:t>Leadership Perceptions</a:t>
            </a:r>
          </a:p>
          <a:p>
            <a:pPr lvl="1"/>
            <a:endParaRPr lang="en-GB" sz="2000" dirty="0" smtClean="0"/>
          </a:p>
          <a:p>
            <a:pPr marL="0" indent="0">
              <a:buNone/>
            </a:pPr>
            <a:r>
              <a:rPr lang="en-GB" sz="2000" dirty="0" smtClean="0"/>
              <a:t>Leadership</a:t>
            </a:r>
          </a:p>
          <a:p>
            <a:pPr lvl="1"/>
            <a:r>
              <a:rPr lang="en-GB" sz="2000" dirty="0" smtClean="0"/>
              <a:t>Traits</a:t>
            </a:r>
          </a:p>
          <a:p>
            <a:pPr lvl="1"/>
            <a:r>
              <a:rPr lang="en-GB" sz="2000" dirty="0" smtClean="0"/>
              <a:t>Style</a:t>
            </a:r>
          </a:p>
          <a:p>
            <a:pPr lvl="1"/>
            <a:r>
              <a:rPr lang="en-GB" sz="2000" dirty="0" smtClean="0"/>
              <a:t>Charisma</a:t>
            </a:r>
          </a:p>
          <a:p>
            <a:pPr lvl="1"/>
            <a:endParaRPr lang="en-GB" sz="2000" dirty="0" smtClean="0"/>
          </a:p>
        </p:txBody>
      </p:sp>
      <p:pic>
        <p:nvPicPr>
          <p:cNvPr id="4" name="Picture 3"/>
          <p:cNvPicPr>
            <a:picLocks noChangeAspect="1"/>
          </p:cNvPicPr>
          <p:nvPr/>
        </p:nvPicPr>
        <p:blipFill>
          <a:blip r:embed="rId2"/>
          <a:stretch>
            <a:fillRect/>
          </a:stretch>
        </p:blipFill>
        <p:spPr>
          <a:xfrm>
            <a:off x="7598657" y="1610545"/>
            <a:ext cx="2658889" cy="3225067"/>
          </a:xfrm>
          <a:prstGeom prst="rect">
            <a:avLst/>
          </a:prstGeom>
        </p:spPr>
      </p:pic>
    </p:spTree>
    <p:extLst>
      <p:ext uri="{BB962C8B-B14F-4D97-AF65-F5344CB8AC3E}">
        <p14:creationId xmlns:p14="http://schemas.microsoft.com/office/powerpoint/2010/main" val="334746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Referent Power</a:t>
            </a:r>
            <a:br>
              <a:rPr lang="en-GB" dirty="0" smtClean="0"/>
            </a:br>
            <a:endParaRPr lang="en-GB" dirty="0"/>
          </a:p>
        </p:txBody>
      </p:sp>
      <p:pic>
        <p:nvPicPr>
          <p:cNvPr id="4" name="Picture 3"/>
          <p:cNvPicPr>
            <a:picLocks noChangeAspect="1"/>
          </p:cNvPicPr>
          <p:nvPr/>
        </p:nvPicPr>
        <p:blipFill>
          <a:blip r:embed="rId2"/>
          <a:stretch>
            <a:fillRect/>
          </a:stretch>
        </p:blipFill>
        <p:spPr>
          <a:xfrm>
            <a:off x="1572173" y="1499975"/>
            <a:ext cx="8745995" cy="1765300"/>
          </a:xfrm>
          <a:prstGeom prst="rect">
            <a:avLst/>
          </a:prstGeom>
        </p:spPr>
      </p:pic>
      <p:pic>
        <p:nvPicPr>
          <p:cNvPr id="5" name="Picture 4"/>
          <p:cNvPicPr>
            <a:picLocks noChangeAspect="1"/>
          </p:cNvPicPr>
          <p:nvPr/>
        </p:nvPicPr>
        <p:blipFill>
          <a:blip r:embed="rId3"/>
          <a:stretch>
            <a:fillRect/>
          </a:stretch>
        </p:blipFill>
        <p:spPr>
          <a:xfrm>
            <a:off x="1572173" y="3453811"/>
            <a:ext cx="4707886" cy="2645885"/>
          </a:xfrm>
          <a:prstGeom prst="rect">
            <a:avLst/>
          </a:prstGeom>
        </p:spPr>
      </p:pic>
      <p:pic>
        <p:nvPicPr>
          <p:cNvPr id="6" name="Picture 5"/>
          <p:cNvPicPr>
            <a:picLocks noChangeAspect="1"/>
          </p:cNvPicPr>
          <p:nvPr/>
        </p:nvPicPr>
        <p:blipFill>
          <a:blip r:embed="rId4"/>
          <a:stretch>
            <a:fillRect/>
          </a:stretch>
        </p:blipFill>
        <p:spPr>
          <a:xfrm>
            <a:off x="8502928" y="3356496"/>
            <a:ext cx="2143125" cy="2743200"/>
          </a:xfrm>
          <a:prstGeom prst="rect">
            <a:avLst/>
          </a:prstGeom>
        </p:spPr>
      </p:pic>
      <p:sp>
        <p:nvSpPr>
          <p:cNvPr id="3" name="Rectangle 2"/>
          <p:cNvSpPr/>
          <p:nvPr/>
        </p:nvSpPr>
        <p:spPr>
          <a:xfrm>
            <a:off x="8185637" y="449665"/>
            <a:ext cx="3117759" cy="1015663"/>
          </a:xfrm>
          <a:prstGeom prst="rect">
            <a:avLst/>
          </a:prstGeom>
        </p:spPr>
        <p:txBody>
          <a:bodyPr wrap="square">
            <a:spAutoFit/>
          </a:bodyPr>
          <a:lstStyle/>
          <a:p>
            <a:r>
              <a:rPr lang="en-GB" sz="1000" dirty="0" smtClean="0"/>
              <a:t>From: Conceptions </a:t>
            </a:r>
            <a:r>
              <a:rPr lang="en-GB" sz="1000" dirty="0"/>
              <a:t>of Leadership: Charles de Gaulle and Max Weber</a:t>
            </a:r>
          </a:p>
          <a:p>
            <a:endParaRPr lang="en-GB" sz="1000" dirty="0"/>
          </a:p>
          <a:p>
            <a:r>
              <a:rPr lang="en-GB" sz="1000" dirty="0"/>
              <a:t>Monique </a:t>
            </a:r>
            <a:r>
              <a:rPr lang="en-GB" sz="1000" dirty="0" err="1"/>
              <a:t>Clague</a:t>
            </a:r>
            <a:endParaRPr lang="en-GB" sz="1000" dirty="0"/>
          </a:p>
          <a:p>
            <a:r>
              <a:rPr lang="en-GB" sz="1000" dirty="0"/>
              <a:t>Political </a:t>
            </a:r>
            <a:r>
              <a:rPr lang="en-GB" sz="1000" dirty="0" smtClean="0"/>
              <a:t>Theory  </a:t>
            </a:r>
            <a:r>
              <a:rPr lang="en-GB" sz="1000" dirty="0"/>
              <a:t>http://www.jstor.org/stable/190838</a:t>
            </a:r>
          </a:p>
        </p:txBody>
      </p:sp>
    </p:spTree>
    <p:extLst>
      <p:ext uri="{BB962C8B-B14F-4D97-AF65-F5344CB8AC3E}">
        <p14:creationId xmlns:p14="http://schemas.microsoft.com/office/powerpoint/2010/main" val="227511974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Political Power</a:t>
            </a:r>
            <a:endParaRPr lang="en-GB" dirty="0"/>
          </a:p>
        </p:txBody>
      </p:sp>
      <p:sp>
        <p:nvSpPr>
          <p:cNvPr id="3" name="Content Placeholder 2"/>
          <p:cNvSpPr>
            <a:spLocks noGrp="1"/>
          </p:cNvSpPr>
          <p:nvPr>
            <p:ph idx="1"/>
          </p:nvPr>
        </p:nvSpPr>
        <p:spPr>
          <a:xfrm>
            <a:off x="2088050" y="1386254"/>
            <a:ext cx="9843112" cy="5348654"/>
          </a:xfrm>
        </p:spPr>
        <p:txBody>
          <a:bodyPr>
            <a:normAutofit/>
          </a:bodyPr>
          <a:lstStyle/>
          <a:p>
            <a:r>
              <a:rPr lang="en-GB" sz="2400" dirty="0" smtClean="0"/>
              <a:t>Reward Power</a:t>
            </a:r>
          </a:p>
          <a:p>
            <a:r>
              <a:rPr lang="en-GB" sz="2400" dirty="0" smtClean="0"/>
              <a:t>Coercive Power</a:t>
            </a:r>
          </a:p>
          <a:p>
            <a:r>
              <a:rPr lang="en-GB" sz="2400" dirty="0" smtClean="0"/>
              <a:t>Legitimate Power</a:t>
            </a:r>
          </a:p>
          <a:p>
            <a:r>
              <a:rPr lang="en-GB" sz="2400" dirty="0" smtClean="0"/>
              <a:t>Referent Power</a:t>
            </a:r>
          </a:p>
          <a:p>
            <a:r>
              <a:rPr lang="en-GB" sz="2400" dirty="0"/>
              <a:t>E</a:t>
            </a:r>
            <a:r>
              <a:rPr lang="en-GB" sz="2400" dirty="0" smtClean="0"/>
              <a:t>xpert Power</a:t>
            </a:r>
          </a:p>
          <a:p>
            <a:endParaRPr lang="en-GB" sz="2400" dirty="0"/>
          </a:p>
          <a:p>
            <a:pPr marL="0" indent="0">
              <a:buNone/>
            </a:pPr>
            <a:r>
              <a:rPr lang="en-GB" sz="2400" dirty="0" smtClean="0"/>
              <a:t>Can different types of Political systems use a combination of these types of power?</a:t>
            </a:r>
          </a:p>
          <a:p>
            <a:pPr algn="ctr"/>
            <a:r>
              <a:rPr lang="en-GB" sz="2400" dirty="0" smtClean="0"/>
              <a:t>What about fascism?</a:t>
            </a:r>
          </a:p>
          <a:p>
            <a:pPr algn="ctr"/>
            <a:r>
              <a:rPr lang="en-GB" sz="2400" dirty="0" smtClean="0"/>
              <a:t>What about democracy?</a:t>
            </a:r>
          </a:p>
        </p:txBody>
      </p:sp>
      <p:pic>
        <p:nvPicPr>
          <p:cNvPr id="4" name="Picture 3"/>
          <p:cNvPicPr>
            <a:picLocks noChangeAspect="1"/>
          </p:cNvPicPr>
          <p:nvPr/>
        </p:nvPicPr>
        <p:blipFill>
          <a:blip r:embed="rId2"/>
          <a:stretch>
            <a:fillRect/>
          </a:stretch>
        </p:blipFill>
        <p:spPr>
          <a:xfrm>
            <a:off x="8150470" y="1386254"/>
            <a:ext cx="3254985" cy="2106863"/>
          </a:xfrm>
          <a:prstGeom prst="rect">
            <a:avLst/>
          </a:prstGeom>
        </p:spPr>
      </p:pic>
      <p:pic>
        <p:nvPicPr>
          <p:cNvPr id="5" name="Picture 4"/>
          <p:cNvPicPr>
            <a:picLocks noChangeAspect="1"/>
          </p:cNvPicPr>
          <p:nvPr/>
        </p:nvPicPr>
        <p:blipFill>
          <a:blip r:embed="rId3"/>
          <a:stretch>
            <a:fillRect/>
          </a:stretch>
        </p:blipFill>
        <p:spPr>
          <a:xfrm>
            <a:off x="355720" y="4346004"/>
            <a:ext cx="1732330" cy="2309773"/>
          </a:xfrm>
          <a:prstGeom prst="rect">
            <a:avLst/>
          </a:prstGeom>
        </p:spPr>
      </p:pic>
    </p:spTree>
    <p:extLst>
      <p:ext uri="{BB962C8B-B14F-4D97-AF65-F5344CB8AC3E}">
        <p14:creationId xmlns:p14="http://schemas.microsoft.com/office/powerpoint/2010/main" val="248826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pic>
        <p:nvPicPr>
          <p:cNvPr id="4" name="Picture 3"/>
          <p:cNvPicPr>
            <a:picLocks noChangeAspect="1"/>
          </p:cNvPicPr>
          <p:nvPr/>
        </p:nvPicPr>
        <p:blipFill>
          <a:blip r:embed="rId2"/>
          <a:stretch>
            <a:fillRect/>
          </a:stretch>
        </p:blipFill>
        <p:spPr>
          <a:xfrm>
            <a:off x="2433887" y="3019545"/>
            <a:ext cx="9442189" cy="863837"/>
          </a:xfrm>
          <a:prstGeom prst="rect">
            <a:avLst/>
          </a:prstGeom>
        </p:spPr>
      </p:pic>
      <p:pic>
        <p:nvPicPr>
          <p:cNvPr id="5" name="Picture 4"/>
          <p:cNvPicPr>
            <a:picLocks noChangeAspect="1"/>
          </p:cNvPicPr>
          <p:nvPr/>
        </p:nvPicPr>
        <p:blipFill>
          <a:blip r:embed="rId3"/>
          <a:stretch>
            <a:fillRect/>
          </a:stretch>
        </p:blipFill>
        <p:spPr>
          <a:xfrm>
            <a:off x="9432324" y="264379"/>
            <a:ext cx="1602680" cy="2019752"/>
          </a:xfrm>
          <a:prstGeom prst="rect">
            <a:avLst/>
          </a:prstGeom>
        </p:spPr>
      </p:pic>
      <p:pic>
        <p:nvPicPr>
          <p:cNvPr id="6" name="Picture 5"/>
          <p:cNvPicPr>
            <a:picLocks noChangeAspect="1"/>
          </p:cNvPicPr>
          <p:nvPr/>
        </p:nvPicPr>
        <p:blipFill>
          <a:blip r:embed="rId4"/>
          <a:stretch>
            <a:fillRect/>
          </a:stretch>
        </p:blipFill>
        <p:spPr>
          <a:xfrm>
            <a:off x="2433887" y="3830595"/>
            <a:ext cx="9388678" cy="2541716"/>
          </a:xfrm>
          <a:prstGeom prst="rect">
            <a:avLst/>
          </a:prstGeom>
        </p:spPr>
      </p:pic>
      <p:pic>
        <p:nvPicPr>
          <p:cNvPr id="7" name="Picture 6"/>
          <p:cNvPicPr>
            <a:picLocks noChangeAspect="1"/>
          </p:cNvPicPr>
          <p:nvPr/>
        </p:nvPicPr>
        <p:blipFill>
          <a:blip r:embed="rId5"/>
          <a:stretch>
            <a:fillRect/>
          </a:stretch>
        </p:blipFill>
        <p:spPr>
          <a:xfrm>
            <a:off x="9369895" y="2223739"/>
            <a:ext cx="1591194" cy="499915"/>
          </a:xfrm>
          <a:prstGeom prst="rect">
            <a:avLst/>
          </a:prstGeom>
        </p:spPr>
      </p:pic>
      <p:sp>
        <p:nvSpPr>
          <p:cNvPr id="8" name="TextBox 7"/>
          <p:cNvSpPr txBox="1"/>
          <p:nvPr/>
        </p:nvSpPr>
        <p:spPr>
          <a:xfrm>
            <a:off x="3188043" y="757880"/>
            <a:ext cx="5774673" cy="584775"/>
          </a:xfrm>
          <a:prstGeom prst="rect">
            <a:avLst/>
          </a:prstGeom>
          <a:noFill/>
        </p:spPr>
        <p:txBody>
          <a:bodyPr wrap="square" rtlCol="0">
            <a:spAutoFit/>
          </a:bodyPr>
          <a:lstStyle/>
          <a:p>
            <a:r>
              <a:rPr lang="en-GB" sz="3200" dirty="0" smtClean="0"/>
              <a:t>Does any of it matter?!</a:t>
            </a:r>
            <a:endParaRPr lang="en-GB" sz="3200" dirty="0"/>
          </a:p>
        </p:txBody>
      </p:sp>
    </p:spTree>
    <p:extLst>
      <p:ext uri="{BB962C8B-B14F-4D97-AF65-F5344CB8AC3E}">
        <p14:creationId xmlns:p14="http://schemas.microsoft.com/office/powerpoint/2010/main" val="157219422"/>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1264</TotalTime>
  <Words>764</Words>
  <Application>Microsoft Office PowerPoint</Application>
  <PresentationFormat>Widescreen</PresentationFormat>
  <Paragraphs>179</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 Light</vt:lpstr>
      <vt:lpstr>Century Gothic</vt:lpstr>
      <vt:lpstr>Times New Roman</vt:lpstr>
      <vt:lpstr>Wingdings 3</vt:lpstr>
      <vt:lpstr>Wisp</vt:lpstr>
      <vt:lpstr>  MODULE CODE:  ECSS6002 Current Political and Ethical Landscape </vt:lpstr>
      <vt:lpstr>What does politics involve?</vt:lpstr>
      <vt:lpstr>What is/are Politics?</vt:lpstr>
      <vt:lpstr>Definitions</vt:lpstr>
      <vt:lpstr>PowerPoint Presentation</vt:lpstr>
      <vt:lpstr>What is/are Political Parties?</vt:lpstr>
      <vt:lpstr>PowerPoint Presentation</vt:lpstr>
      <vt:lpstr>What is a Political Economy?</vt:lpstr>
      <vt:lpstr>PowerPoint Presentation</vt:lpstr>
      <vt:lpstr>Politics as a Process </vt:lpstr>
      <vt:lpstr>Process</vt:lpstr>
      <vt:lpstr>Question: Is this fair?</vt:lpstr>
      <vt:lpstr>What do we mean by fairness?</vt:lpstr>
      <vt:lpstr>What then is the purpose of the State?</vt:lpstr>
      <vt:lpstr>The use of power</vt:lpstr>
      <vt:lpstr>What is Power?</vt:lpstr>
      <vt:lpstr>Power</vt:lpstr>
      <vt:lpstr>What is Political power? </vt:lpstr>
      <vt:lpstr>Who has it? </vt:lpstr>
      <vt:lpstr>Power</vt:lpstr>
      <vt:lpstr>Types of Political Power</vt:lpstr>
      <vt:lpstr>PowerPoint Presentation</vt:lpstr>
      <vt:lpstr>Reward Power </vt:lpstr>
      <vt:lpstr>Coercive Power </vt:lpstr>
      <vt:lpstr>Legitimate Power </vt:lpstr>
      <vt:lpstr>Legitimate Power</vt:lpstr>
      <vt:lpstr>Legitimate Power</vt:lpstr>
      <vt:lpstr>Expert Power</vt:lpstr>
      <vt:lpstr>Expert Power</vt:lpstr>
      <vt:lpstr>Referent Power</vt:lpstr>
      <vt:lpstr>Referent Power </vt:lpstr>
      <vt:lpstr>Types of Political Power</vt:lpstr>
      <vt:lpst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ECSS6002   Current Political and Ethical Landscape</dc:title>
  <dc:creator>Phill Morgan</dc:creator>
  <cp:lastModifiedBy>Phillip Morgan</cp:lastModifiedBy>
  <cp:revision>33</cp:revision>
  <dcterms:created xsi:type="dcterms:W3CDTF">2017-08-13T08:08:23Z</dcterms:created>
  <dcterms:modified xsi:type="dcterms:W3CDTF">2017-10-03T15:27:14Z</dcterms:modified>
</cp:coreProperties>
</file>