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89" r:id="rId1"/>
  </p:sldMasterIdLst>
  <p:notesMasterIdLst>
    <p:notesMasterId r:id="rId3"/>
  </p:notesMasterIdLst>
  <p:sldIdLst>
    <p:sldId id="256" r:id="rId2"/>
  </p:sldIdLst>
  <p:sldSz cx="21396325" cy="13716000"/>
  <p:notesSz cx="6858000" cy="121888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367" autoAdjust="0"/>
    <p:restoredTop sz="94800" autoAdjust="0"/>
  </p:normalViewPr>
  <p:slideViewPr>
    <p:cSldViewPr snapToGrid="0" snapToObjects="1">
      <p:cViewPr varScale="1">
        <p:scale>
          <a:sx n="51" d="100"/>
          <a:sy n="51" d="100"/>
        </p:scale>
        <p:origin x="700" y="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 /><Relationship Id="rId7" Type="http://schemas.openxmlformats.org/officeDocument/2006/relationships/tableStyles" Target="tableStyles.xml" /><Relationship Id="rId2" Type="http://schemas.openxmlformats.org/officeDocument/2006/relationships/slide" Target="slides/slide1.xml" /><Relationship Id="rId1" Type="http://schemas.openxmlformats.org/officeDocument/2006/relationships/slideMaster" Target="slideMasters/slideMaster1.xml" /><Relationship Id="rId6" Type="http://schemas.openxmlformats.org/officeDocument/2006/relationships/theme" Target="theme/theme1.xml" /><Relationship Id="rId5" Type="http://schemas.openxmlformats.org/officeDocument/2006/relationships/viewProps" Target="viewProps.xml" /><Relationship Id="rId4" Type="http://schemas.openxmlformats.org/officeDocument/2006/relationships/presProps" Target="presProps.xml" 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 /><Relationship Id="rId2" Type="http://schemas.microsoft.com/office/2011/relationships/chartColorStyle" Target="colors1.xml" /><Relationship Id="rId1" Type="http://schemas.microsoft.com/office/2011/relationships/chartStyle" Target="style1.xml" 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 /><Relationship Id="rId2" Type="http://schemas.microsoft.com/office/2011/relationships/chartColorStyle" Target="colors2.xml" /><Relationship Id="rId1" Type="http://schemas.microsoft.com/office/2011/relationships/chartStyle" Target="style2.xml" 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2.4346269125959354E-2"/>
          <c:w val="0.9263797408851453"/>
          <c:h val="0.7537576165961040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Premature CVD deaths per 100,000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Most
deprived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  <c:pt idx="4">
                  <c:v>Least
deprived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122</c:v>
                </c:pt>
                <c:pt idx="1">
                  <c:v>96</c:v>
                </c:pt>
                <c:pt idx="2">
                  <c:v>78</c:v>
                </c:pt>
                <c:pt idx="3">
                  <c:v>62</c:v>
                </c:pt>
                <c:pt idx="4">
                  <c:v>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D64-4313-850B-7D8985A91EB7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00"/>
        <c:overlap val="-24"/>
        <c:axId val="2094734554"/>
        <c:axId val="2094734552"/>
      </c:barChart>
      <c:catAx>
        <c:axId val="209473455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low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140"/>
          <c:min val="0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1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Risk vs reference (=1.0)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satMod val="103000"/>
                    <a:lumMod val="102000"/>
                    <a:tint val="94000"/>
                  </a:schemeClr>
                </a:gs>
                <a:gs pos="50000">
                  <a:schemeClr val="accent1">
                    <a:satMod val="110000"/>
                    <a:lumMod val="100000"/>
                    <a:shade val="100000"/>
                  </a:schemeClr>
                </a:gs>
                <a:gs pos="100000">
                  <a:schemeClr val="accent1">
                    <a:lumMod val="99000"/>
                    <a:satMod val="120000"/>
                    <a:shade val="78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7150" dist="19050" dir="5400000" algn="ctr" rotWithShape="0">
                <a:srgbClr val="000000">
                  <a:alpha val="63000"/>
                </a:srgbClr>
              </a:outerShdw>
            </a:effectLst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Area deprivation
(CVD mortality)</c:v>
                </c:pt>
                <c:pt idx="1">
                  <c:v>South Asian
ethnicity</c:v>
                </c:pt>
                <c:pt idx="2">
                  <c:v>Neighbourhood
deprivation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1.71</c:v>
                </c:pt>
                <c:pt idx="1">
                  <c:v>1.28</c:v>
                </c:pt>
                <c:pt idx="2">
                  <c:v>1.24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6362-4BFE-8778-27376ED60A6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5"/>
        <c:overlap val="-20"/>
        <c:axId val="2094734554"/>
        <c:axId val="2094734552"/>
      </c:barChart>
      <c:catAx>
        <c:axId val="209473455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4734552"/>
        <c:crosses val="autoZero"/>
        <c:auto val="1"/>
        <c:lblAlgn val="ctr"/>
        <c:lblOffset val="100"/>
        <c:noMultiLvlLbl val="1"/>
      </c:catAx>
      <c:valAx>
        <c:axId val="2094734552"/>
        <c:scaling>
          <c:orientation val="minMax"/>
          <c:max val="2"/>
          <c:min val="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0"/>
        <c:majorTickMark val="none"/>
        <c:minorTickMark val="none"/>
        <c:tickLblPos val="low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9473455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span"/>
    <c:showDLblsOverMax val="1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lt1"/>
    </cs:fontRef>
  </cs:dataPoint>
  <cs:dataPoint3D>
    <cs:lnRef idx="0"/>
    <cs:fillRef idx="3">
      <cs:styleClr val="auto"/>
    </cs:fillRef>
    <cs:effectRef idx="3"/>
    <cs:fontRef idx="minor">
      <a:schemeClr val="lt1"/>
    </cs:fontRef>
  </cs:dataPoint3D>
  <cs:dataPointLine>
    <cs:lnRef idx="0">
      <cs:styleClr val="auto"/>
    </cs:lnRef>
    <cs:fillRef idx="3"/>
    <cs:effectRef idx="3"/>
    <cs:fontRef idx="minor">
      <a:schemeClr val="lt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lt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lt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34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ize="5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886325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1pPr>
    <a:lvl2pPr marL="733074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2pPr>
    <a:lvl3pPr marL="1466149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3pPr>
    <a:lvl4pPr marL="2199223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4pPr>
    <a:lvl5pPr marL="2932298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5pPr>
    <a:lvl6pPr marL="3665372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6pPr>
    <a:lvl7pPr marL="4398447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7pPr>
    <a:lvl8pPr marL="5131521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8pPr>
    <a:lvl9pPr marL="5864596" algn="l" defTabSz="1466149" rtl="0" eaLnBrk="1" latinLnBrk="0" hangingPunct="1">
      <a:defRPr sz="1924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74541" y="2244726"/>
            <a:ext cx="16047244" cy="4775200"/>
          </a:xfrm>
        </p:spPr>
        <p:txBody>
          <a:bodyPr anchor="b"/>
          <a:lstStyle>
            <a:lvl1pPr algn="ctr">
              <a:defRPr sz="10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4541" y="7204076"/>
            <a:ext cx="16047244" cy="3311524"/>
          </a:xfrm>
        </p:spPr>
        <p:txBody>
          <a:bodyPr/>
          <a:lstStyle>
            <a:lvl1pPr marL="0" indent="0" algn="ctr">
              <a:buNone/>
              <a:defRPr sz="4212"/>
            </a:lvl1pPr>
            <a:lvl2pPr marL="802340" indent="0" algn="ctr">
              <a:buNone/>
              <a:defRPr sz="3510"/>
            </a:lvl2pPr>
            <a:lvl3pPr marL="1604681" indent="0" algn="ctr">
              <a:buNone/>
              <a:defRPr sz="3159"/>
            </a:lvl3pPr>
            <a:lvl4pPr marL="2407021" indent="0" algn="ctr">
              <a:buNone/>
              <a:defRPr sz="2808"/>
            </a:lvl4pPr>
            <a:lvl5pPr marL="3209361" indent="0" algn="ctr">
              <a:buNone/>
              <a:defRPr sz="2808"/>
            </a:lvl5pPr>
            <a:lvl6pPr marL="4011701" indent="0" algn="ctr">
              <a:buNone/>
              <a:defRPr sz="2808"/>
            </a:lvl6pPr>
            <a:lvl7pPr marL="4814042" indent="0" algn="ctr">
              <a:buNone/>
              <a:defRPr sz="2808"/>
            </a:lvl7pPr>
            <a:lvl8pPr marL="5616382" indent="0" algn="ctr">
              <a:buNone/>
              <a:defRPr sz="2808"/>
            </a:lvl8pPr>
            <a:lvl9pPr marL="6418722" indent="0" algn="ctr">
              <a:buNone/>
              <a:defRPr sz="2808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8544810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864102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9854" y="3419477"/>
            <a:ext cx="18454330" cy="5705474"/>
          </a:xfrm>
        </p:spPr>
        <p:txBody>
          <a:bodyPr anchor="b"/>
          <a:lstStyle>
            <a:lvl1pPr>
              <a:defRPr sz="10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9854" y="9178927"/>
            <a:ext cx="18454330" cy="3000374"/>
          </a:xfrm>
        </p:spPr>
        <p:txBody>
          <a:bodyPr/>
          <a:lstStyle>
            <a:lvl1pPr marL="0" indent="0">
              <a:buNone/>
              <a:defRPr sz="4212">
                <a:solidFill>
                  <a:schemeClr val="tx1">
                    <a:tint val="75000"/>
                  </a:schemeClr>
                </a:solidFill>
              </a:defRPr>
            </a:lvl1pPr>
            <a:lvl2pPr marL="802340" indent="0">
              <a:buNone/>
              <a:defRPr sz="3510">
                <a:solidFill>
                  <a:schemeClr val="tx1">
                    <a:tint val="75000"/>
                  </a:schemeClr>
                </a:solidFill>
              </a:defRPr>
            </a:lvl2pPr>
            <a:lvl3pPr marL="1604681" indent="0">
              <a:buNone/>
              <a:defRPr sz="3159">
                <a:solidFill>
                  <a:schemeClr val="tx1">
                    <a:tint val="75000"/>
                  </a:schemeClr>
                </a:solidFill>
              </a:defRPr>
            </a:lvl3pPr>
            <a:lvl4pPr marL="2407021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4pPr>
            <a:lvl5pPr marL="3209361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5pPr>
            <a:lvl6pPr marL="4011701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6pPr>
            <a:lvl7pPr marL="4814042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7pPr>
            <a:lvl8pPr marL="5616382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8pPr>
            <a:lvl9pPr marL="6418722" indent="0">
              <a:buNone/>
              <a:defRPr sz="28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032924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997" y="3651250"/>
            <a:ext cx="9093438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31890" y="3651250"/>
            <a:ext cx="9093438" cy="87026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722232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84" y="730251"/>
            <a:ext cx="18454330" cy="265112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3785" y="3362326"/>
            <a:ext cx="9051648" cy="1647824"/>
          </a:xfrm>
        </p:spPr>
        <p:txBody>
          <a:bodyPr anchor="b"/>
          <a:lstStyle>
            <a:lvl1pPr marL="0" indent="0">
              <a:buNone/>
              <a:defRPr sz="4212" b="1"/>
            </a:lvl1pPr>
            <a:lvl2pPr marL="802340" indent="0">
              <a:buNone/>
              <a:defRPr sz="3510" b="1"/>
            </a:lvl2pPr>
            <a:lvl3pPr marL="1604681" indent="0">
              <a:buNone/>
              <a:defRPr sz="3159" b="1"/>
            </a:lvl3pPr>
            <a:lvl4pPr marL="2407021" indent="0">
              <a:buNone/>
              <a:defRPr sz="2808" b="1"/>
            </a:lvl4pPr>
            <a:lvl5pPr marL="3209361" indent="0">
              <a:buNone/>
              <a:defRPr sz="2808" b="1"/>
            </a:lvl5pPr>
            <a:lvl6pPr marL="4011701" indent="0">
              <a:buNone/>
              <a:defRPr sz="2808" b="1"/>
            </a:lvl6pPr>
            <a:lvl7pPr marL="4814042" indent="0">
              <a:buNone/>
              <a:defRPr sz="2808" b="1"/>
            </a:lvl7pPr>
            <a:lvl8pPr marL="5616382" indent="0">
              <a:buNone/>
              <a:defRPr sz="2808" b="1"/>
            </a:lvl8pPr>
            <a:lvl9pPr marL="6418722" indent="0">
              <a:buNone/>
              <a:defRPr sz="28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3785" y="5010150"/>
            <a:ext cx="9051648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31890" y="3362326"/>
            <a:ext cx="9096225" cy="1647824"/>
          </a:xfrm>
        </p:spPr>
        <p:txBody>
          <a:bodyPr anchor="b"/>
          <a:lstStyle>
            <a:lvl1pPr marL="0" indent="0">
              <a:buNone/>
              <a:defRPr sz="4212" b="1"/>
            </a:lvl1pPr>
            <a:lvl2pPr marL="802340" indent="0">
              <a:buNone/>
              <a:defRPr sz="3510" b="1"/>
            </a:lvl2pPr>
            <a:lvl3pPr marL="1604681" indent="0">
              <a:buNone/>
              <a:defRPr sz="3159" b="1"/>
            </a:lvl3pPr>
            <a:lvl4pPr marL="2407021" indent="0">
              <a:buNone/>
              <a:defRPr sz="2808" b="1"/>
            </a:lvl4pPr>
            <a:lvl5pPr marL="3209361" indent="0">
              <a:buNone/>
              <a:defRPr sz="2808" b="1"/>
            </a:lvl5pPr>
            <a:lvl6pPr marL="4011701" indent="0">
              <a:buNone/>
              <a:defRPr sz="2808" b="1"/>
            </a:lvl6pPr>
            <a:lvl7pPr marL="4814042" indent="0">
              <a:buNone/>
              <a:defRPr sz="2808" b="1"/>
            </a:lvl7pPr>
            <a:lvl8pPr marL="5616382" indent="0">
              <a:buNone/>
              <a:defRPr sz="2808" b="1"/>
            </a:lvl8pPr>
            <a:lvl9pPr marL="6418722" indent="0">
              <a:buNone/>
              <a:defRPr sz="2808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31890" y="5010150"/>
            <a:ext cx="9096225" cy="7369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797363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7680112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2360518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85" y="914400"/>
            <a:ext cx="6900871" cy="3200400"/>
          </a:xfrm>
        </p:spPr>
        <p:txBody>
          <a:bodyPr anchor="b"/>
          <a:lstStyle>
            <a:lvl1pPr>
              <a:defRPr sz="56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6225" y="1974851"/>
            <a:ext cx="10831890" cy="9747250"/>
          </a:xfrm>
        </p:spPr>
        <p:txBody>
          <a:bodyPr/>
          <a:lstStyle>
            <a:lvl1pPr>
              <a:defRPr sz="5616"/>
            </a:lvl1pPr>
            <a:lvl2pPr>
              <a:defRPr sz="4914"/>
            </a:lvl2pPr>
            <a:lvl3pPr>
              <a:defRPr sz="4212"/>
            </a:lvl3pPr>
            <a:lvl4pPr>
              <a:defRPr sz="3510"/>
            </a:lvl4pPr>
            <a:lvl5pPr>
              <a:defRPr sz="3510"/>
            </a:lvl5pPr>
            <a:lvl6pPr>
              <a:defRPr sz="3510"/>
            </a:lvl6pPr>
            <a:lvl7pPr>
              <a:defRPr sz="3510"/>
            </a:lvl7pPr>
            <a:lvl8pPr>
              <a:defRPr sz="3510"/>
            </a:lvl8pPr>
            <a:lvl9pPr>
              <a:defRPr sz="351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785" y="4114800"/>
            <a:ext cx="6900871" cy="7623176"/>
          </a:xfrm>
        </p:spPr>
        <p:txBody>
          <a:bodyPr/>
          <a:lstStyle>
            <a:lvl1pPr marL="0" indent="0">
              <a:buNone/>
              <a:defRPr sz="2808"/>
            </a:lvl1pPr>
            <a:lvl2pPr marL="802340" indent="0">
              <a:buNone/>
              <a:defRPr sz="2457"/>
            </a:lvl2pPr>
            <a:lvl3pPr marL="1604681" indent="0">
              <a:buNone/>
              <a:defRPr sz="2106"/>
            </a:lvl3pPr>
            <a:lvl4pPr marL="2407021" indent="0">
              <a:buNone/>
              <a:defRPr sz="1755"/>
            </a:lvl4pPr>
            <a:lvl5pPr marL="3209361" indent="0">
              <a:buNone/>
              <a:defRPr sz="1755"/>
            </a:lvl5pPr>
            <a:lvl6pPr marL="4011701" indent="0">
              <a:buNone/>
              <a:defRPr sz="1755"/>
            </a:lvl6pPr>
            <a:lvl7pPr marL="4814042" indent="0">
              <a:buNone/>
              <a:defRPr sz="1755"/>
            </a:lvl7pPr>
            <a:lvl8pPr marL="5616382" indent="0">
              <a:buNone/>
              <a:defRPr sz="1755"/>
            </a:lvl8pPr>
            <a:lvl9pPr marL="6418722" indent="0">
              <a:buNone/>
              <a:defRPr sz="175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567298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3785" y="914400"/>
            <a:ext cx="6900871" cy="3200400"/>
          </a:xfrm>
        </p:spPr>
        <p:txBody>
          <a:bodyPr anchor="b"/>
          <a:lstStyle>
            <a:lvl1pPr>
              <a:defRPr sz="5616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6225" y="1974851"/>
            <a:ext cx="10831890" cy="9747250"/>
          </a:xfrm>
        </p:spPr>
        <p:txBody>
          <a:bodyPr anchor="t"/>
          <a:lstStyle>
            <a:lvl1pPr marL="0" indent="0">
              <a:buNone/>
              <a:defRPr sz="5616"/>
            </a:lvl1pPr>
            <a:lvl2pPr marL="802340" indent="0">
              <a:buNone/>
              <a:defRPr sz="4914"/>
            </a:lvl2pPr>
            <a:lvl3pPr marL="1604681" indent="0">
              <a:buNone/>
              <a:defRPr sz="4212"/>
            </a:lvl3pPr>
            <a:lvl4pPr marL="2407021" indent="0">
              <a:buNone/>
              <a:defRPr sz="3510"/>
            </a:lvl4pPr>
            <a:lvl5pPr marL="3209361" indent="0">
              <a:buNone/>
              <a:defRPr sz="3510"/>
            </a:lvl5pPr>
            <a:lvl6pPr marL="4011701" indent="0">
              <a:buNone/>
              <a:defRPr sz="3510"/>
            </a:lvl6pPr>
            <a:lvl7pPr marL="4814042" indent="0">
              <a:buNone/>
              <a:defRPr sz="3510"/>
            </a:lvl7pPr>
            <a:lvl8pPr marL="5616382" indent="0">
              <a:buNone/>
              <a:defRPr sz="3510"/>
            </a:lvl8pPr>
            <a:lvl9pPr marL="6418722" indent="0">
              <a:buNone/>
              <a:defRPr sz="351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3785" y="4114800"/>
            <a:ext cx="6900871" cy="7623176"/>
          </a:xfrm>
        </p:spPr>
        <p:txBody>
          <a:bodyPr/>
          <a:lstStyle>
            <a:lvl1pPr marL="0" indent="0">
              <a:buNone/>
              <a:defRPr sz="2808"/>
            </a:lvl1pPr>
            <a:lvl2pPr marL="802340" indent="0">
              <a:buNone/>
              <a:defRPr sz="2457"/>
            </a:lvl2pPr>
            <a:lvl3pPr marL="1604681" indent="0">
              <a:buNone/>
              <a:defRPr sz="2106"/>
            </a:lvl3pPr>
            <a:lvl4pPr marL="2407021" indent="0">
              <a:buNone/>
              <a:defRPr sz="1755"/>
            </a:lvl4pPr>
            <a:lvl5pPr marL="3209361" indent="0">
              <a:buNone/>
              <a:defRPr sz="1755"/>
            </a:lvl5pPr>
            <a:lvl6pPr marL="4011701" indent="0">
              <a:buNone/>
              <a:defRPr sz="1755"/>
            </a:lvl6pPr>
            <a:lvl7pPr marL="4814042" indent="0">
              <a:buNone/>
              <a:defRPr sz="1755"/>
            </a:lvl7pPr>
            <a:lvl8pPr marL="5616382" indent="0">
              <a:buNone/>
              <a:defRPr sz="1755"/>
            </a:lvl8pPr>
            <a:lvl9pPr marL="6418722" indent="0">
              <a:buNone/>
              <a:defRPr sz="175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974474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9652409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11745" y="730250"/>
            <a:ext cx="4613583" cy="1162367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997" y="730250"/>
            <a:ext cx="13573294" cy="1162367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6273380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8582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13" Type="http://schemas.openxmlformats.org/officeDocument/2006/relationships/theme" Target="../theme/theme1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slideLayout" Target="../slideLayouts/slideLayout12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998" y="730251"/>
            <a:ext cx="18454330" cy="26511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998" y="3651250"/>
            <a:ext cx="18454330" cy="87026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997" y="12712701"/>
            <a:ext cx="481417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64DE79-268F-4C1A-8933-263129D2AF90}" type="datetimeFigureOut">
              <a:rPr lang="en-US" smtClean="0"/>
              <a:t>7/5/2026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7533" y="12712701"/>
            <a:ext cx="7221260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11155" y="12712701"/>
            <a:ext cx="4814173" cy="730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F63A3B-78C7-47BE-AE5E-E10140E04643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26157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</p:sldLayoutIdLst>
  <p:hf sldNum="0" hdr="0" ftr="0" dt="0"/>
  <p:txStyles>
    <p:titleStyle>
      <a:lvl1pPr algn="l" defTabSz="1604681" rtl="0" eaLnBrk="1" latinLnBrk="0" hangingPunct="1">
        <a:lnSpc>
          <a:spcPct val="90000"/>
        </a:lnSpc>
        <a:spcBef>
          <a:spcPct val="0"/>
        </a:spcBef>
        <a:buNone/>
        <a:defRPr sz="77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1170" indent="-401170" algn="l" defTabSz="1604681" rtl="0" eaLnBrk="1" latinLnBrk="0" hangingPunct="1">
        <a:lnSpc>
          <a:spcPct val="90000"/>
        </a:lnSpc>
        <a:spcBef>
          <a:spcPts val="1755"/>
        </a:spcBef>
        <a:buFont typeface="Arial" panose="020B0604020202020204" pitchFamily="34" charset="0"/>
        <a:buChar char="•"/>
        <a:defRPr sz="4914" kern="1200">
          <a:solidFill>
            <a:schemeClr val="tx1"/>
          </a:solidFill>
          <a:latin typeface="+mn-lt"/>
          <a:ea typeface="+mn-ea"/>
          <a:cs typeface="+mn-cs"/>
        </a:defRPr>
      </a:lvl1pPr>
      <a:lvl2pPr marL="1203510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4212" kern="1200">
          <a:solidFill>
            <a:schemeClr val="tx1"/>
          </a:solidFill>
          <a:latin typeface="+mn-lt"/>
          <a:ea typeface="+mn-ea"/>
          <a:cs typeface="+mn-cs"/>
        </a:defRPr>
      </a:lvl2pPr>
      <a:lvl3pPr marL="2005851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510" kern="1200">
          <a:solidFill>
            <a:schemeClr val="tx1"/>
          </a:solidFill>
          <a:latin typeface="+mn-lt"/>
          <a:ea typeface="+mn-ea"/>
          <a:cs typeface="+mn-cs"/>
        </a:defRPr>
      </a:lvl3pPr>
      <a:lvl4pPr marL="2808191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4pPr>
      <a:lvl5pPr marL="3610531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5pPr>
      <a:lvl6pPr marL="4412872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6pPr>
      <a:lvl7pPr marL="5215212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7pPr>
      <a:lvl8pPr marL="6017552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8pPr>
      <a:lvl9pPr marL="6819892" indent="-401170" algn="l" defTabSz="1604681" rtl="0" eaLnBrk="1" latinLnBrk="0" hangingPunct="1">
        <a:lnSpc>
          <a:spcPct val="90000"/>
        </a:lnSpc>
        <a:spcBef>
          <a:spcPts val="877"/>
        </a:spcBef>
        <a:buFont typeface="Arial" panose="020B0604020202020204" pitchFamily="34" charset="0"/>
        <a:buChar char="•"/>
        <a:defRPr sz="315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1pPr>
      <a:lvl2pPr marL="802340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2pPr>
      <a:lvl3pPr marL="1604681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3pPr>
      <a:lvl4pPr marL="2407021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4pPr>
      <a:lvl5pPr marL="3209361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5pPr>
      <a:lvl6pPr marL="4011701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6pPr>
      <a:lvl7pPr marL="4814042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7pPr>
      <a:lvl8pPr marL="5616382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8pPr>
      <a:lvl9pPr marL="6418722" algn="l" defTabSz="1604681" rtl="0" eaLnBrk="1" latinLnBrk="0" hangingPunct="1">
        <a:defRPr sz="315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.xml" /><Relationship Id="rId3" Type="http://schemas.openxmlformats.org/officeDocument/2006/relationships/image" Target="../media/image1.png" /><Relationship Id="rId7" Type="http://schemas.openxmlformats.org/officeDocument/2006/relationships/image" Target="../media/image5.pn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12.xml" /><Relationship Id="rId6" Type="http://schemas.openxmlformats.org/officeDocument/2006/relationships/image" Target="../media/image4.png" /><Relationship Id="rId5" Type="http://schemas.openxmlformats.org/officeDocument/2006/relationships/image" Target="../media/image3.png" /><Relationship Id="rId10" Type="http://schemas.openxmlformats.org/officeDocument/2006/relationships/image" Target="../media/image6.png" /><Relationship Id="rId4" Type="http://schemas.openxmlformats.org/officeDocument/2006/relationships/image" Target="../media/image2.png" /><Relationship Id="rId9" Type="http://schemas.openxmlformats.org/officeDocument/2006/relationships/chart" Target="../charts/char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25179" y="26892"/>
            <a:ext cx="21371146" cy="1761779"/>
          </a:xfrm>
          <a:prstGeom prst="rect">
            <a:avLst/>
          </a:prstGeom>
          <a:solidFill>
            <a:srgbClr val="0E2A47"/>
          </a:solidFill>
          <a:ln/>
        </p:spPr>
        <p:txBody>
          <a:bodyPr/>
          <a:lstStyle/>
          <a:p>
            <a:endParaRPr lang="en-GB" noProof="0" dirty="0"/>
          </a:p>
        </p:txBody>
      </p:sp>
      <p:sp>
        <p:nvSpPr>
          <p:cNvPr id="3" name="Shape 1"/>
          <p:cNvSpPr/>
          <p:nvPr/>
        </p:nvSpPr>
        <p:spPr>
          <a:xfrm>
            <a:off x="273616" y="107242"/>
            <a:ext cx="1205290" cy="1130692"/>
          </a:xfrm>
          <a:prstGeom prst="ellipse">
            <a:avLst/>
          </a:prstGeom>
          <a:solidFill>
            <a:srgbClr val="3E6D9C"/>
          </a:solidFill>
          <a:ln/>
        </p:spPr>
        <p:txBody>
          <a:bodyPr/>
          <a:lstStyle/>
          <a:p>
            <a:endParaRPr lang="en-GB" noProof="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21" y="335087"/>
            <a:ext cx="786231" cy="786231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982027" y="144945"/>
            <a:ext cx="19423220" cy="7624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3600" b="1" noProof="0" dirty="0">
                <a:solidFill>
                  <a:srgbClr val="FFFFFF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Social Determinants of Cardiovascular Disease Among Adults in the United Kingdom</a:t>
            </a:r>
            <a:endParaRPr lang="en-GB" sz="3600" noProof="0" dirty="0"/>
          </a:p>
        </p:txBody>
      </p:sp>
      <p:sp>
        <p:nvSpPr>
          <p:cNvPr id="6" name="Text 3"/>
          <p:cNvSpPr/>
          <p:nvPr/>
        </p:nvSpPr>
        <p:spPr>
          <a:xfrm>
            <a:off x="2069599" y="785878"/>
            <a:ext cx="7062716" cy="50149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400" i="1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Systematic Review of Adults Aged 40–45</a:t>
            </a:r>
            <a:endParaRPr lang="en-GB" sz="2400" noProof="0" dirty="0"/>
          </a:p>
        </p:txBody>
      </p:sp>
      <p:sp>
        <p:nvSpPr>
          <p:cNvPr id="7" name="Text 4"/>
          <p:cNvSpPr/>
          <p:nvPr/>
        </p:nvSpPr>
        <p:spPr>
          <a:xfrm>
            <a:off x="1902691" y="1187384"/>
            <a:ext cx="17835418" cy="39086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b="1" noProof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Student: </a:t>
            </a:r>
            <a:r>
              <a:rPr lang="en-GB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Md. </a:t>
            </a:r>
            <a:r>
              <a:rPr lang="en-GB" noProof="0" dirty="0" err="1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Shohel</a:t>
            </a:r>
            <a:r>
              <a:rPr lang="en-GB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</a:t>
            </a:r>
            <a:r>
              <a:rPr lang="en-GB" noProof="0" dirty="0" err="1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Hossen</a:t>
            </a:r>
            <a:r>
              <a:rPr lang="en-GB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GB" b="1" noProof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Email: </a:t>
            </a:r>
            <a:r>
              <a:rPr lang="en-GB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</a:t>
            </a:r>
            <a:r>
              <a:rPr lang="en-GB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433869student@uwtsd.ac.uk  </a:t>
            </a:r>
            <a:r>
              <a:rPr lang="en-GB" b="1" noProof="0" dirty="0">
                <a:solidFill>
                  <a:schemeClr val="bg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Supervisor Name: </a:t>
            </a:r>
            <a:r>
              <a:rPr lang="en-GB" sz="1800" b="0" i="0" dirty="0">
                <a:solidFill>
                  <a:schemeClr val="tx1">
                    <a:lumMod val="10000"/>
                    <a:lumOff val="90000"/>
                  </a:schemeClr>
                </a:solidFill>
                <a:effectLst/>
                <a:latin typeface="Aptos" panose="020B0004020202020204" pitchFamily="34" charset="0"/>
              </a:rPr>
              <a:t>Caroline Salami</a:t>
            </a:r>
            <a:r>
              <a:rPr lang="en-GB" sz="1800" b="0" i="0" dirty="0">
                <a:solidFill>
                  <a:schemeClr val="bg2"/>
                </a:solidFill>
                <a:effectLst/>
                <a:latin typeface="Aptos" panose="020B0004020202020204" pitchFamily="34" charset="0"/>
              </a:rPr>
              <a:t> </a:t>
            </a:r>
            <a:r>
              <a:rPr lang="en-GB" b="1" noProof="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Programme: </a:t>
            </a:r>
            <a:r>
              <a:rPr lang="en-GB" noProof="0" dirty="0">
                <a:solidFill>
                  <a:srgbClr val="DCE7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MSc Public Health &amp; Social Care in Practice (LCHS7008)</a:t>
            </a:r>
            <a:endParaRPr lang="en-GB" sz="1400" noProof="0" dirty="0"/>
          </a:p>
        </p:txBody>
      </p:sp>
      <p:sp>
        <p:nvSpPr>
          <p:cNvPr id="8" name="Shape 5"/>
          <p:cNvSpPr/>
          <p:nvPr/>
        </p:nvSpPr>
        <p:spPr>
          <a:xfrm>
            <a:off x="16257" y="1705331"/>
            <a:ext cx="7933352" cy="4518238"/>
          </a:xfrm>
          <a:prstGeom prst="roundRect">
            <a:avLst>
              <a:gd name="adj" fmla="val 2041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11" name="Text 7"/>
          <p:cNvSpPr/>
          <p:nvPr/>
        </p:nvSpPr>
        <p:spPr>
          <a:xfrm>
            <a:off x="224873" y="1867225"/>
            <a:ext cx="3118574" cy="47855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3200" b="1" noProof="0" dirty="0">
                <a:solidFill>
                  <a:srgbClr val="0E2A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Prevalence</a:t>
            </a:r>
            <a:endParaRPr lang="en-GB" sz="3200" noProof="0" dirty="0"/>
          </a:p>
        </p:txBody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3616" y="2525860"/>
            <a:ext cx="464641" cy="464641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995616" y="2514692"/>
            <a:ext cx="7254304" cy="4646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800" b="1" noProof="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7.6 million</a:t>
            </a:r>
            <a:r>
              <a:rPr lang="en-GB" sz="1100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GB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people in the UK live with heart &amp; circulatory disease</a:t>
            </a:r>
            <a:endParaRPr lang="en-GB" sz="3600" noProof="0" dirty="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6015" y="3197602"/>
            <a:ext cx="605618" cy="605618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1099983" y="3222973"/>
            <a:ext cx="6854197" cy="7668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800" b="1" noProof="0" dirty="0">
                <a:solidFill>
                  <a:srgbClr val="C0392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 in 4</a:t>
            </a:r>
            <a:r>
              <a:rPr lang="en-GB" sz="1100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GB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UK deaths are caused by CVD – about one death every three minutes</a:t>
            </a:r>
            <a:endParaRPr lang="en-GB" sz="4000" noProof="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874" y="4246048"/>
            <a:ext cx="513384" cy="513384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1059138" y="4335272"/>
            <a:ext cx="7190782" cy="607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800" b="1" noProof="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£12bn / £28bn</a:t>
            </a:r>
            <a:r>
              <a:rPr lang="en-GB" sz="1200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 </a:t>
            </a:r>
            <a:r>
              <a:rPr lang="en-GB" sz="2000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annual NHS cost and wider economic cost of CVD</a:t>
            </a:r>
            <a:endParaRPr lang="en-GB" sz="4400" noProof="0" dirty="0"/>
          </a:p>
        </p:txBody>
      </p:sp>
      <p:sp>
        <p:nvSpPr>
          <p:cNvPr id="18" name="Text 11"/>
          <p:cNvSpPr/>
          <p:nvPr/>
        </p:nvSpPr>
        <p:spPr>
          <a:xfrm>
            <a:off x="234642" y="5096144"/>
            <a:ext cx="7547919" cy="92035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6668" indent="-226668">
              <a:lnSpc>
                <a:spcPct val="98000"/>
              </a:lnSpc>
              <a:spcAft>
                <a:spcPts val="198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Over 4 million men and 4 million women in the UK are affected (BHF, 2025).</a:t>
            </a:r>
            <a:endParaRPr lang="en-GB" noProof="0" dirty="0"/>
          </a:p>
          <a:p>
            <a:pPr marL="226668" indent="-226668">
              <a:lnSpc>
                <a:spcPct val="98000"/>
              </a:lnSpc>
              <a:spcAft>
                <a:spcPts val="198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CVD accounts for 25% of the life-expectancy gap between the most and least deprived areas of England (BHF, 2025).</a:t>
            </a:r>
            <a:endParaRPr lang="en-GB" noProof="0" dirty="0"/>
          </a:p>
        </p:txBody>
      </p:sp>
      <p:sp>
        <p:nvSpPr>
          <p:cNvPr id="19" name="Shape 12"/>
          <p:cNvSpPr/>
          <p:nvPr/>
        </p:nvSpPr>
        <p:spPr>
          <a:xfrm>
            <a:off x="10540" y="6223569"/>
            <a:ext cx="7912989" cy="7492432"/>
          </a:xfrm>
          <a:prstGeom prst="roundRect">
            <a:avLst>
              <a:gd name="adj" fmla="val 2679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20" name="Shape 13"/>
          <p:cNvSpPr/>
          <p:nvPr/>
        </p:nvSpPr>
        <p:spPr>
          <a:xfrm>
            <a:off x="-24455" y="6238221"/>
            <a:ext cx="992153" cy="938607"/>
          </a:xfrm>
          <a:prstGeom prst="ellipse">
            <a:avLst/>
          </a:prstGeom>
          <a:solidFill>
            <a:srgbClr val="DCE7F1"/>
          </a:solidFill>
          <a:ln/>
        </p:spPr>
        <p:txBody>
          <a:bodyPr/>
          <a:lstStyle/>
          <a:p>
            <a:endParaRPr lang="en-GB" noProof="0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41611" y="6356833"/>
            <a:ext cx="660022" cy="660022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1172817" y="6468354"/>
            <a:ext cx="2170630" cy="48749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3600" b="1" noProof="0" dirty="0">
                <a:solidFill>
                  <a:srgbClr val="0E2A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Rationale</a:t>
            </a:r>
            <a:endParaRPr lang="en-GB" sz="3600" noProof="0" dirty="0"/>
          </a:p>
        </p:txBody>
      </p:sp>
      <p:sp>
        <p:nvSpPr>
          <p:cNvPr id="23" name="Text 15"/>
          <p:cNvSpPr/>
          <p:nvPr/>
        </p:nvSpPr>
        <p:spPr>
          <a:xfrm>
            <a:off x="-34001" y="10766740"/>
            <a:ext cx="7547918" cy="3231442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6668" indent="-226668" algn="just">
              <a:spcAft>
                <a:spcPts val="529"/>
              </a:spcAft>
              <a:buSzPct val="100000"/>
              <a:buChar char="•"/>
            </a:pPr>
            <a:r>
              <a:rPr lang="en-GB" sz="2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CVD is the UK’s leading cause of premature death, yet a steep social gradient persists and has not narrowed over two decades (Conrad et al., 2024).</a:t>
            </a:r>
            <a:endParaRPr lang="en-GB" sz="2000" noProof="0" dirty="0"/>
          </a:p>
          <a:p>
            <a:pPr marL="226668" indent="-226668" algn="just">
              <a:spcAft>
                <a:spcPts val="529"/>
              </a:spcAft>
              <a:buSzPct val="100000"/>
              <a:buChar char="•"/>
            </a:pPr>
            <a:r>
              <a:rPr lang="en-GB" sz="2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Adults aged 40–45 are a pivotal prevention window: risk factors accumulate and the NHS Health Check begins at 40, making mid-life determinants highly modifiable (Fu et al., 2023).</a:t>
            </a:r>
            <a:endParaRPr lang="en-GB" sz="2000" noProof="0" dirty="0"/>
          </a:p>
          <a:p>
            <a:pPr marL="226668" indent="-226668" algn="just">
              <a:spcAft>
                <a:spcPts val="529"/>
              </a:spcAft>
              <a:buSzPct val="100000"/>
              <a:buChar char="•"/>
            </a:pPr>
            <a:r>
              <a:rPr lang="en-GB" sz="2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Deprivation, ethnicity and environment independently shape risk, but UK evidence remains fragmented across separate studies (George et al., 2017).</a:t>
            </a:r>
            <a:endParaRPr lang="en-GB" sz="2000" noProof="0" dirty="0"/>
          </a:p>
        </p:txBody>
      </p:sp>
      <p:sp>
        <p:nvSpPr>
          <p:cNvPr id="24" name="Shape 16"/>
          <p:cNvSpPr/>
          <p:nvPr/>
        </p:nvSpPr>
        <p:spPr>
          <a:xfrm>
            <a:off x="7952814" y="1758459"/>
            <a:ext cx="7136274" cy="4410219"/>
          </a:xfrm>
          <a:prstGeom prst="roundRect">
            <a:avLst>
              <a:gd name="adj" fmla="val 2317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25" name="Text 17"/>
          <p:cNvSpPr/>
          <p:nvPr/>
        </p:nvSpPr>
        <p:spPr>
          <a:xfrm>
            <a:off x="8249920" y="1955960"/>
            <a:ext cx="6331372" cy="5587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000" b="1" noProof="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1 – Premature CVD Death Rate by Deprivation Decile, England</a:t>
            </a:r>
            <a:endParaRPr lang="en-GB" sz="2000" noProof="0" dirty="0"/>
          </a:p>
        </p:txBody>
      </p:sp>
      <p:graphicFrame>
        <p:nvGraphicFramePr>
          <p:cNvPr id="26" name="Chart 0"/>
          <p:cNvGraphicFramePr/>
          <p:nvPr>
            <p:extLst>
              <p:ext uri="{D42A27DB-BD31-4B8C-83A1-F6EECF244321}">
                <p14:modId xmlns:p14="http://schemas.microsoft.com/office/powerpoint/2010/main" val="742787409"/>
              </p:ext>
            </p:extLst>
          </p:nvPr>
        </p:nvGraphicFramePr>
        <p:xfrm>
          <a:off x="9132315" y="2579962"/>
          <a:ext cx="4921869" cy="2086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Text 18"/>
          <p:cNvSpPr/>
          <p:nvPr/>
        </p:nvSpPr>
        <p:spPr>
          <a:xfrm>
            <a:off x="8115587" y="4739056"/>
            <a:ext cx="6637589" cy="358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1100" i="1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Source: House of Commons Library / OHID Fingertips (2022). Most deprived 10% &gt;2× the rate of the least deprived.</a:t>
            </a:r>
            <a:endParaRPr lang="en-GB" sz="1100" noProof="0" dirty="0"/>
          </a:p>
        </p:txBody>
      </p:sp>
      <p:sp>
        <p:nvSpPr>
          <p:cNvPr id="28" name="Shape 19"/>
          <p:cNvSpPr/>
          <p:nvPr/>
        </p:nvSpPr>
        <p:spPr>
          <a:xfrm>
            <a:off x="7968070" y="6218233"/>
            <a:ext cx="7037988" cy="3288000"/>
          </a:xfrm>
          <a:prstGeom prst="roundRect">
            <a:avLst>
              <a:gd name="adj" fmla="val 2317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29" name="Text 20"/>
          <p:cNvSpPr/>
          <p:nvPr/>
        </p:nvSpPr>
        <p:spPr>
          <a:xfrm>
            <a:off x="8249920" y="6334283"/>
            <a:ext cx="6114139" cy="56518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000" b="1" noProof="0" dirty="0">
                <a:solidFill>
                  <a:srgbClr val="0E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Figure 2 – Relative CVD Risk by Social Determinant (vs reference group)</a:t>
            </a:r>
            <a:endParaRPr lang="en-GB" sz="2000" b="1" noProof="0" dirty="0"/>
          </a:p>
        </p:txBody>
      </p:sp>
      <p:graphicFrame>
        <p:nvGraphicFramePr>
          <p:cNvPr id="30" name="Chart 1"/>
          <p:cNvGraphicFramePr/>
          <p:nvPr>
            <p:extLst>
              <p:ext uri="{D42A27DB-BD31-4B8C-83A1-F6EECF244321}">
                <p14:modId xmlns:p14="http://schemas.microsoft.com/office/powerpoint/2010/main" val="3745246152"/>
              </p:ext>
            </p:extLst>
          </p:nvPr>
        </p:nvGraphicFramePr>
        <p:xfrm>
          <a:off x="9372121" y="6831516"/>
          <a:ext cx="4328728" cy="21035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31" name="Text 21"/>
          <p:cNvSpPr/>
          <p:nvPr/>
        </p:nvSpPr>
        <p:spPr>
          <a:xfrm>
            <a:off x="9012249" y="8997369"/>
            <a:ext cx="5162000" cy="24177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900" b="1" i="1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Sources: </a:t>
            </a:r>
            <a:r>
              <a:rPr lang="en-GB" sz="900" i="1" noProof="0" dirty="0">
                <a:solidFill>
                  <a:srgbClr val="5A6B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Ramsay et al. (2015); Razieh et al. (2022); Brown et al. (2025). Values are adjusted odds/hazard/risk ratios.</a:t>
            </a:r>
            <a:endParaRPr lang="en-GB" sz="900" noProof="0" dirty="0"/>
          </a:p>
        </p:txBody>
      </p:sp>
      <p:sp>
        <p:nvSpPr>
          <p:cNvPr id="32" name="Shape 22"/>
          <p:cNvSpPr/>
          <p:nvPr/>
        </p:nvSpPr>
        <p:spPr>
          <a:xfrm>
            <a:off x="15006058" y="1838226"/>
            <a:ext cx="6331372" cy="5549109"/>
          </a:xfrm>
          <a:prstGeom prst="roundRect">
            <a:avLst>
              <a:gd name="adj" fmla="val 1754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33" name="Shape 23"/>
          <p:cNvSpPr/>
          <p:nvPr/>
        </p:nvSpPr>
        <p:spPr>
          <a:xfrm>
            <a:off x="12153868" y="5776074"/>
            <a:ext cx="241771" cy="241771"/>
          </a:xfrm>
          <a:prstGeom prst="ellipse">
            <a:avLst/>
          </a:prstGeom>
          <a:solidFill>
            <a:srgbClr val="DCE7F1"/>
          </a:solidFill>
          <a:ln/>
        </p:spPr>
        <p:txBody>
          <a:bodyPr/>
          <a:lstStyle/>
          <a:p>
            <a:endParaRPr lang="en-GB" noProof="0" dirty="0"/>
          </a:p>
        </p:txBody>
      </p:sp>
      <p:sp>
        <p:nvSpPr>
          <p:cNvPr id="35" name="Text 24"/>
          <p:cNvSpPr/>
          <p:nvPr/>
        </p:nvSpPr>
        <p:spPr>
          <a:xfrm>
            <a:off x="15257669" y="1988545"/>
            <a:ext cx="5143040" cy="5261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800" b="1" noProof="0" dirty="0">
                <a:solidFill>
                  <a:srgbClr val="0E2A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Question, Aim &amp; Objectives</a:t>
            </a:r>
            <a:endParaRPr lang="en-GB" sz="2800" noProof="0" dirty="0"/>
          </a:p>
        </p:txBody>
      </p:sp>
      <p:sp>
        <p:nvSpPr>
          <p:cNvPr id="36" name="Text 25"/>
          <p:cNvSpPr/>
          <p:nvPr/>
        </p:nvSpPr>
        <p:spPr>
          <a:xfrm>
            <a:off x="15257669" y="2718212"/>
            <a:ext cx="5942641" cy="208343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102000"/>
              </a:lnSpc>
              <a:spcAft>
                <a:spcPts val="198"/>
              </a:spcAft>
            </a:pPr>
            <a:r>
              <a:rPr lang="en-GB" sz="2000" b="1" noProof="0" dirty="0">
                <a:solidFill>
                  <a:srgbClr val="3E6D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Research Question</a:t>
            </a:r>
            <a:endParaRPr lang="en-GB" sz="2000" noProof="0" dirty="0"/>
          </a:p>
          <a:p>
            <a:pPr>
              <a:lnSpc>
                <a:spcPct val="102000"/>
              </a:lnSpc>
              <a:spcAft>
                <a:spcPts val="198"/>
              </a:spcAft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 do social determinants influence the development and outcomes of cardiovascular disease among adults in the UK?</a:t>
            </a:r>
            <a:endParaRPr lang="en-GB" sz="2000" noProof="0" dirty="0"/>
          </a:p>
          <a:p>
            <a:pPr>
              <a:lnSpc>
                <a:spcPct val="102000"/>
              </a:lnSpc>
              <a:spcAft>
                <a:spcPts val="198"/>
              </a:spcAft>
            </a:pPr>
            <a:r>
              <a:rPr lang="en-GB" sz="2000" b="1" noProof="0" dirty="0">
                <a:solidFill>
                  <a:srgbClr val="3E6D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Aim</a:t>
            </a:r>
            <a:endParaRPr lang="en-GB" sz="2000" noProof="0" dirty="0"/>
          </a:p>
          <a:p>
            <a:pPr>
              <a:lnSpc>
                <a:spcPct val="102000"/>
              </a:lnSpc>
              <a:spcAft>
                <a:spcPts val="198"/>
              </a:spcAft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systematically review and synthesise existing evidence on the influence of social determinants on CVD among UK adults.</a:t>
            </a:r>
            <a:endParaRPr lang="en-GB" sz="2000" noProof="0" dirty="0"/>
          </a:p>
        </p:txBody>
      </p:sp>
      <p:sp>
        <p:nvSpPr>
          <p:cNvPr id="37" name="Text 26"/>
          <p:cNvSpPr/>
          <p:nvPr/>
        </p:nvSpPr>
        <p:spPr>
          <a:xfrm>
            <a:off x="15256822" y="4763658"/>
            <a:ext cx="6080608" cy="20140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spcAft>
                <a:spcPts val="198"/>
              </a:spcAft>
            </a:pPr>
            <a:r>
              <a:rPr lang="en-GB" b="1" noProof="0" dirty="0">
                <a:solidFill>
                  <a:srgbClr val="3E6D9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Objectives</a:t>
            </a:r>
            <a:endParaRPr lang="en-GB" noProof="0" dirty="0"/>
          </a:p>
          <a:p>
            <a:pPr marL="226668" indent="-226668">
              <a:spcAft>
                <a:spcPts val="198"/>
              </a:spcAft>
              <a:buSzPct val="100000"/>
              <a:buFont typeface="+mj-lt"/>
              <a:buAutoNum type="arabicPeriod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Identify the major social determinants associated with CVD in UK adults.</a:t>
            </a:r>
            <a:endParaRPr lang="en-GB" noProof="0" dirty="0"/>
          </a:p>
          <a:p>
            <a:pPr marL="226668" indent="-226668">
              <a:spcAft>
                <a:spcPts val="198"/>
              </a:spcAft>
              <a:buSzPct val="100000"/>
              <a:buFont typeface="+mj-lt"/>
              <a:buAutoNum type="arabicPeriod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Examine how income, education, employment and deprivation relate to CVD outcomes.</a:t>
            </a:r>
            <a:endParaRPr lang="en-GB" noProof="0" dirty="0"/>
          </a:p>
          <a:p>
            <a:pPr marL="226668" indent="-226668">
              <a:spcAft>
                <a:spcPts val="198"/>
              </a:spcAft>
              <a:buSzPct val="100000"/>
              <a:buFont typeface="+mj-lt"/>
              <a:buAutoNum type="arabicPeriod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Explore how ethnicity, housing and access to healthcare affect CVD risk.</a:t>
            </a:r>
            <a:endParaRPr lang="en-GB" noProof="0" dirty="0"/>
          </a:p>
          <a:p>
            <a:pPr marL="226668" indent="-226668">
              <a:spcAft>
                <a:spcPts val="198"/>
              </a:spcAft>
              <a:buSzPct val="100000"/>
              <a:buFont typeface="+mj-lt"/>
              <a:buAutoNum type="arabicPeriod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Evaluate interventions that reduce social inequalities in CVD.</a:t>
            </a:r>
            <a:endParaRPr lang="en-GB" noProof="0" dirty="0"/>
          </a:p>
        </p:txBody>
      </p:sp>
      <p:sp>
        <p:nvSpPr>
          <p:cNvPr id="38" name="Shape 27"/>
          <p:cNvSpPr/>
          <p:nvPr/>
        </p:nvSpPr>
        <p:spPr>
          <a:xfrm>
            <a:off x="7954180" y="9506233"/>
            <a:ext cx="7051878" cy="4147458"/>
          </a:xfrm>
          <a:prstGeom prst="roundRect">
            <a:avLst>
              <a:gd name="adj" fmla="val 3409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41" name="Text 29"/>
          <p:cNvSpPr/>
          <p:nvPr/>
        </p:nvSpPr>
        <p:spPr>
          <a:xfrm>
            <a:off x="8115587" y="9527654"/>
            <a:ext cx="3204691" cy="43839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400" b="1" noProof="0" dirty="0">
                <a:solidFill>
                  <a:srgbClr val="0E2A47"/>
                </a:solidFill>
                <a:latin typeface="Cambria" pitchFamily="34" charset="0"/>
                <a:ea typeface="Cambria" pitchFamily="34" charset="-122"/>
                <a:cs typeface="Cambria" pitchFamily="34" charset="-120"/>
              </a:rPr>
              <a:t>Research Impact</a:t>
            </a:r>
            <a:endParaRPr lang="en-GB" sz="2400" noProof="0" dirty="0"/>
          </a:p>
        </p:txBody>
      </p:sp>
      <p:sp>
        <p:nvSpPr>
          <p:cNvPr id="42" name="Text 30"/>
          <p:cNvSpPr/>
          <p:nvPr/>
        </p:nvSpPr>
        <p:spPr>
          <a:xfrm>
            <a:off x="7954180" y="9966051"/>
            <a:ext cx="7037988" cy="36876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Provides UK-specific, synthesised evidence to target prevention at mid-life adults (40–45).</a:t>
            </a:r>
            <a:endParaRPr lang="en-GB" noProof="0" dirty="0"/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Informs equitable commissioning of NHS Health Checks and community CVD services.</a:t>
            </a:r>
            <a:endParaRPr lang="en-GB" noProof="0" dirty="0"/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Supports policymakers in addressing deprivation, ethnicity and environmental drivers together.</a:t>
            </a:r>
            <a:endParaRPr lang="en-GB" noProof="0" dirty="0"/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Equips HSC professionals to identify and act on social risk in routine practice.</a:t>
            </a:r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chemeClr val="tx2"/>
                </a:solidFill>
              </a:rPr>
              <a:t>Addresses the 20-year stagnation in health inequalities by prioritizing communities most impacted by socioeconomic disadvantage.</a:t>
            </a:r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r>
              <a:rPr lang="en-GB" noProof="0" dirty="0">
                <a:solidFill>
                  <a:schemeClr val="tx2"/>
                </a:solidFill>
              </a:rPr>
              <a:t>Highlights pathways to reduce the £28 billion annual economic burden of CVD through early, socially targeted prevention strategies. </a:t>
            </a:r>
          </a:p>
          <a:p>
            <a:pPr marL="226668" indent="-226668" algn="just">
              <a:spcAft>
                <a:spcPts val="462"/>
              </a:spcAft>
              <a:buSzPct val="100000"/>
              <a:buChar char="•"/>
            </a:pPr>
            <a:endParaRPr lang="en-GB" noProof="0" dirty="0"/>
          </a:p>
        </p:txBody>
      </p:sp>
      <p:pic>
        <p:nvPicPr>
          <p:cNvPr id="44" name="Picture 43">
            <a:extLst>
              <a:ext uri="{FF2B5EF4-FFF2-40B4-BE49-F238E27FC236}">
                <a16:creationId xmlns:a16="http://schemas.microsoft.com/office/drawing/2014/main" id="{55A7972A-C56F-6EDD-40DB-E9AF114582D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26393" y="7059489"/>
            <a:ext cx="4757287" cy="3513155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1BFC7737-99E5-8D5D-E6DB-529401D49C96}"/>
              </a:ext>
            </a:extLst>
          </p:cNvPr>
          <p:cNvSpPr txBox="1"/>
          <p:nvPr/>
        </p:nvSpPr>
        <p:spPr>
          <a:xfrm>
            <a:off x="8115587" y="5097376"/>
            <a:ext cx="670496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1600" noProof="0" dirty="0">
                <a:solidFill>
                  <a:schemeClr val="tx2"/>
                </a:solidFill>
              </a:rPr>
              <a:t>Two pieces of data visualisation are provided on the poster to show the extent of social inequality in the outcomes of the major public health burden: CVD. The rates of premature CVD death are shown by deprivation decile in England in Figure 1. </a:t>
            </a:r>
          </a:p>
        </p:txBody>
      </p:sp>
      <p:sp>
        <p:nvSpPr>
          <p:cNvPr id="46" name="Shape 22">
            <a:extLst>
              <a:ext uri="{FF2B5EF4-FFF2-40B4-BE49-F238E27FC236}">
                <a16:creationId xmlns:a16="http://schemas.microsoft.com/office/drawing/2014/main" id="{43A2BED3-A127-870A-FFEA-1E38937AA5E3}"/>
              </a:ext>
            </a:extLst>
          </p:cNvPr>
          <p:cNvSpPr/>
          <p:nvPr/>
        </p:nvSpPr>
        <p:spPr>
          <a:xfrm>
            <a:off x="14992168" y="7537654"/>
            <a:ext cx="6331372" cy="6160779"/>
          </a:xfrm>
          <a:prstGeom prst="roundRect">
            <a:avLst>
              <a:gd name="adj" fmla="val 1754"/>
            </a:avLst>
          </a:prstGeom>
          <a:solidFill>
            <a:srgbClr val="F5F8FB"/>
          </a:solidFill>
          <a:ln w="12700">
            <a:solidFill>
              <a:srgbClr val="DCE7F1"/>
            </a:solidFill>
            <a:prstDash val="solid"/>
          </a:ln>
          <a:effectLst>
            <a:outerShdw blurRad="63500" dist="25400" dir="5400000" algn="bl" rotWithShape="0">
              <a:srgbClr val="000000">
                <a:alpha val="10000"/>
              </a:srgbClr>
            </a:outerShdw>
          </a:effectLst>
        </p:spPr>
        <p:txBody>
          <a:bodyPr/>
          <a:lstStyle/>
          <a:p>
            <a:endParaRPr lang="en-GB" noProof="0" dirty="0"/>
          </a:p>
        </p:txBody>
      </p:sp>
      <p:sp>
        <p:nvSpPr>
          <p:cNvPr id="47" name="Text 24">
            <a:extLst>
              <a:ext uri="{FF2B5EF4-FFF2-40B4-BE49-F238E27FC236}">
                <a16:creationId xmlns:a16="http://schemas.microsoft.com/office/drawing/2014/main" id="{DE2EC27E-E930-E878-A704-27218F6505B7}"/>
              </a:ext>
            </a:extLst>
          </p:cNvPr>
          <p:cNvSpPr/>
          <p:nvPr/>
        </p:nvSpPr>
        <p:spPr>
          <a:xfrm>
            <a:off x="15250764" y="7685095"/>
            <a:ext cx="3967880" cy="5261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r>
              <a:rPr lang="en-GB" sz="2800" b="1" noProof="0" dirty="0">
                <a:solidFill>
                  <a:srgbClr val="0E2A47"/>
                </a:solidFill>
                <a:latin typeface="Cambria" pitchFamily="34" charset="0"/>
                <a:ea typeface="Cambria" pitchFamily="34" charset="-122"/>
              </a:rPr>
              <a:t>References</a:t>
            </a:r>
            <a:endParaRPr lang="en-GB" sz="2800" noProof="0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19A605E3-8924-C136-9CF2-F0D6C09D243C}"/>
              </a:ext>
            </a:extLst>
          </p:cNvPr>
          <p:cNvSpPr txBox="1"/>
          <p:nvPr/>
        </p:nvSpPr>
        <p:spPr>
          <a:xfrm>
            <a:off x="15257669" y="8373300"/>
            <a:ext cx="5940678" cy="625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Brown, J.R.G., Baptiste, P.J.,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Hajmohammadi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H., Nadarajah, R., Gale, C.P. and Wu, J. (2025) ‘Impact of neighbourhood and environmental factors on the risk of incident cardiovascular disease: a systematic review and meta-analysis’, European Journal of Preventive Cardiology, 32(18), pp. 1903–1912.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Conrad, N.,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Molenberghs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G., Verbeke, G., Zaccardi, F., Lawson, C., Friday, J.M. et al. (2024) ‘Trends in cardiovascular disease incidence among 22 million people in the UK over 20 years: population based study’, BMJ, 385, e078523.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Fu, Y., Yu, G., Maulana, N. and Thomson, K. (2023) ‘Interventions to tackle health inequalities in cardiovascular risks for socioeconomically disadvantaged populations: a rapid review’, British Medical Bulletin, 148(1), pp. 22–41.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George, J., Mathur, R., Shah, A.D., Pujades-Rodriguez, M.,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Denaxas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S., Smeeth, L. et al. (2017) ‘Ethnicity and the first diagnosis of a wide range of cardiovascular diseases: associations in a linked electronic health record cohort of 1 million patients’,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PLoS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 ONE, 12(6), e0178945.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Kimenai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D.M.,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Pirondini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L., Gregson, J., Prieto, D., Pocock, S.J., Perel, P. et al. (2022) ‘Socioeconomic deprivation: an important, largely unrecognized risk factor in primary prevention of cardiovascular disease’, Circulation, 146(3), pp. 240–248.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Ramsay, S.E., Morris, R.W., Whincup, P.H., Subramanian, S.V.,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Papacosta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A.O., Lennon, L.T. and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Wannamethee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S.G. (2015) ‘The influence of neighbourhood-level socioeconomic deprivation on cardiovascular disease mortality in older age: longitudinal multilevel analyses from a cohort of older British men’, Journal of Epidemiology and Community Health, 69(12), pp. 1224–1231.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Razieh, C., Zaccardi, F.,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Miksza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J., Davies, M.J., Hansell, A.L., </a:t>
            </a:r>
            <a:r>
              <a:rPr lang="en-GB" sz="1000" noProof="0" dirty="0" err="1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Khunti</a:t>
            </a: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, K. and Yates, T. (2022) ‘Differences in the risk of cardiovascular disease across ethnic groups: UK Biobank observational study’, Nutrition, Metabolism and Cardiovascular Diseases, 32(11), pp. 2594–2602.</a:t>
            </a:r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British Heart Foundation (2025) Heart &amp; Circulatory Disease Statistics 2025 Compendium. London: BHF.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House of Commons Library (2024) Premature Deaths from Heart and Circulatory Disease. London: UK Parliament.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Marmot, M., Allen, J., Boyce, T., Goldblatt, P. and Morrison, J. (2020) Health Equity in England: The Marmot Review 10 Years On. London: Institute of Health Equity.</a:t>
            </a:r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NHS England (2019) The NHS Long Term Plan. London: NHS England.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Office for National Statistics (2024) Deaths Registered by Cause, Sex and Age, 2023. Newport: ONS.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r>
              <a:rPr lang="en-GB" sz="1000" noProof="0" dirty="0">
                <a:solidFill>
                  <a:srgbClr val="14375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World Health Organization (2025) Cardiovascular Diseases (CVDs) Fact Sheet. Geneva: WHO.</a:t>
            </a:r>
            <a:endParaRPr lang="en-GB" sz="1000" noProof="0" dirty="0"/>
          </a:p>
          <a:p>
            <a:pPr algn="just">
              <a:spcAft>
                <a:spcPts val="397"/>
              </a:spcAft>
            </a:pPr>
            <a:endParaRPr lang="en-GB" sz="1000" noProof="0" dirty="0"/>
          </a:p>
          <a:p>
            <a:pPr algn="just">
              <a:spcAft>
                <a:spcPts val="397"/>
              </a:spcAft>
            </a:pPr>
            <a:endParaRPr lang="en-GB" sz="1000" noProof="0" dirty="0"/>
          </a:p>
          <a:p>
            <a:pPr algn="just"/>
            <a:endParaRPr lang="en-GB" sz="2400" noProof="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B9F150C4-42FE-88FD-B799-D0E0E1C4E92D}"/>
              </a:ext>
            </a:extLst>
          </p:cNvPr>
          <p:cNvSpPr txBox="1"/>
          <p:nvPr/>
        </p:nvSpPr>
        <p:spPr>
          <a:xfrm>
            <a:off x="3017433" y="10522399"/>
            <a:ext cx="212974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noProof="0" dirty="0"/>
              <a:t>Source: Author’s Creation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0</TotalTime>
  <Words>1138</Words>
  <Application>Microsoft Office PowerPoint</Application>
  <PresentationFormat>Custom</PresentationFormat>
  <Paragraphs>53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cp:lastModifiedBy>Md. Shohel Hossen</cp:lastModifiedBy>
  <cp:revision>6</cp:revision>
  <dcterms:created xsi:type="dcterms:W3CDTF">2026-07-03T12:21:05Z</dcterms:created>
  <dcterms:modified xsi:type="dcterms:W3CDTF">2026-07-05T01:52:31Z</dcterms:modified>
</cp:coreProperties>
</file>