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66" r:id="rId4"/>
    <p:sldId id="258" r:id="rId5"/>
    <p:sldId id="259" r:id="rId6"/>
    <p:sldId id="267" r:id="rId7"/>
    <p:sldId id="260" r:id="rId8"/>
    <p:sldId id="265" r:id="rId9"/>
    <p:sldId id="261" r:id="rId10"/>
    <p:sldId id="262" r:id="rId11"/>
    <p:sldId id="263" r:id="rId12"/>
    <p:sldId id="268"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798"/>
    <p:restoredTop sz="94590"/>
  </p:normalViewPr>
  <p:slideViewPr>
    <p:cSldViewPr snapToGrid="0" snapToObjects="1">
      <p:cViewPr>
        <p:scale>
          <a:sx n="75" d="100"/>
          <a:sy n="75" d="100"/>
        </p:scale>
        <p:origin x="2064" y="12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dirty="0"/>
              <a:pPr/>
              <a:t>3/22/19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dirty="0"/>
              <a:pPr/>
              <a:t>3/22/19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3/22/19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dirty="0"/>
              <a:pPr/>
              <a:t>3/22/19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dirty="0"/>
              <a:pPr/>
              <a:t>3/22/19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dirty="0"/>
              <a:pPr/>
              <a:t>3/22/19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3/22/19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3/22/19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3/22/19</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3/22/19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3/22/19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3/22/19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dirty="0"/>
              <a:pPr/>
              <a:t>3/22/19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dirty="0"/>
              <a:pPr/>
              <a:t>3/22/19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3/22/19</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3" r:id="rId9"/>
    <p:sldLayoutId id="2147483657" r:id="rId10"/>
    <p:sldLayoutId id="2147483666" r:id="rId11"/>
    <p:sldLayoutId id="2147483661" r:id="rId12"/>
    <p:sldLayoutId id="2147483658" r:id="rId13"/>
    <p:sldLayoutId id="2147483659"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hyperlink" Target="https://www.11degrees.com/about-11-degrees-i1"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image" Target="../media/image8.tiff"/><Relationship Id="rId1" Type="http://schemas.openxmlformats.org/officeDocument/2006/relationships/slideLayout" Target="../slideLayouts/slideLayout2.xml"/><Relationship Id="rId4" Type="http://schemas.openxmlformats.org/officeDocument/2006/relationships/image" Target="../media/image10.tiff"/></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twitter.com/11_Degrees?ref_src=twsrc%5Egoogle%7Ctwcamp%5Eserp%7Ctwgr%5Eauthor" TargetMode="External"/><Relationship Id="rId2" Type="http://schemas.openxmlformats.org/officeDocument/2006/relationships/hyperlink" Target="https://www.instagram.com/11_degrees/?hl=en" TargetMode="External"/><Relationship Id="rId1" Type="http://schemas.openxmlformats.org/officeDocument/2006/relationships/slideLayout" Target="../slideLayouts/slideLayout2.xml"/><Relationship Id="rId4" Type="http://schemas.openxmlformats.org/officeDocument/2006/relationships/hyperlink" Target="https://en-gb.facebook.com/11DegreesCloth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E66369-1517-BF43-B918-3808A4C2F6D0}"/>
              </a:ext>
            </a:extLst>
          </p:cNvPr>
          <p:cNvSpPr>
            <a:spLocks noGrp="1"/>
          </p:cNvSpPr>
          <p:nvPr>
            <p:ph type="ctrTitle"/>
          </p:nvPr>
        </p:nvSpPr>
        <p:spPr/>
        <p:txBody>
          <a:bodyPr/>
          <a:lstStyle/>
          <a:p>
            <a:r>
              <a:rPr lang="en-US" dirty="0"/>
              <a:t>Digital marketing Assignment one. </a:t>
            </a:r>
          </a:p>
        </p:txBody>
      </p:sp>
      <p:sp>
        <p:nvSpPr>
          <p:cNvPr id="3" name="Subtitle 2">
            <a:extLst>
              <a:ext uri="{FF2B5EF4-FFF2-40B4-BE49-F238E27FC236}">
                <a16:creationId xmlns:a16="http://schemas.microsoft.com/office/drawing/2014/main" id="{83321DAB-53CE-754D-9D7F-6DB041C457A1}"/>
              </a:ext>
            </a:extLst>
          </p:cNvPr>
          <p:cNvSpPr>
            <a:spLocks noGrp="1"/>
          </p:cNvSpPr>
          <p:nvPr>
            <p:ph type="subTitle" idx="1"/>
          </p:nvPr>
        </p:nvSpPr>
        <p:spPr/>
        <p:txBody>
          <a:bodyPr/>
          <a:lstStyle/>
          <a:p>
            <a:r>
              <a:rPr lang="en-US" dirty="0"/>
              <a:t>By Cameron Carlson</a:t>
            </a:r>
          </a:p>
        </p:txBody>
      </p:sp>
    </p:spTree>
    <p:extLst>
      <p:ext uri="{BB962C8B-B14F-4D97-AF65-F5344CB8AC3E}">
        <p14:creationId xmlns:p14="http://schemas.microsoft.com/office/powerpoint/2010/main" val="4189379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E0FAA-F38C-4447-9D40-ACB3FA680C82}"/>
              </a:ext>
            </a:extLst>
          </p:cNvPr>
          <p:cNvSpPr>
            <a:spLocks noGrp="1"/>
          </p:cNvSpPr>
          <p:nvPr>
            <p:ph type="title"/>
          </p:nvPr>
        </p:nvSpPr>
        <p:spPr>
          <a:xfrm>
            <a:off x="810000" y="447188"/>
            <a:ext cx="10571998" cy="970450"/>
          </a:xfrm>
        </p:spPr>
        <p:txBody>
          <a:bodyPr>
            <a:normAutofit/>
          </a:bodyPr>
          <a:lstStyle/>
          <a:p>
            <a:pPr>
              <a:lnSpc>
                <a:spcPct val="90000"/>
              </a:lnSpc>
            </a:pPr>
            <a:r>
              <a:rPr lang="en-US" sz="3100"/>
              <a:t>Eleven degree’s clothing company</a:t>
            </a:r>
            <a:br>
              <a:rPr lang="en-US" sz="3100"/>
            </a:br>
            <a:endParaRPr lang="en-US" sz="3100"/>
          </a:p>
        </p:txBody>
      </p:sp>
      <p:sp>
        <p:nvSpPr>
          <p:cNvPr id="3" name="Content Placeholder 2">
            <a:extLst>
              <a:ext uri="{FF2B5EF4-FFF2-40B4-BE49-F238E27FC236}">
                <a16:creationId xmlns:a16="http://schemas.microsoft.com/office/drawing/2014/main" id="{E5DF3323-B671-9C40-A699-DEDE7BCBCFC5}"/>
              </a:ext>
            </a:extLst>
          </p:cNvPr>
          <p:cNvSpPr>
            <a:spLocks noGrp="1"/>
          </p:cNvSpPr>
          <p:nvPr>
            <p:ph idx="1"/>
          </p:nvPr>
        </p:nvSpPr>
        <p:spPr>
          <a:xfrm>
            <a:off x="818713" y="2413000"/>
            <a:ext cx="4990932" cy="4445000"/>
          </a:xfrm>
        </p:spPr>
        <p:txBody>
          <a:bodyPr>
            <a:normAutofit/>
          </a:bodyPr>
          <a:lstStyle/>
          <a:p>
            <a:r>
              <a:rPr lang="en-US" sz="1600" dirty="0"/>
              <a:t>Eleven degree’s was founded by Gaz beadle in 2014. </a:t>
            </a:r>
          </a:p>
          <a:p>
            <a:r>
              <a:rPr lang="en-US" sz="1600" dirty="0"/>
              <a:t>Eleven degree’s is “</a:t>
            </a:r>
            <a:r>
              <a:rPr lang="en-GB" sz="1600" dirty="0"/>
              <a:t>one of the UK's most passionate urban fashion designers. With stylish designs and durable, quality material, they have gained unprecedented momentum in the world of urban fashion”. </a:t>
            </a:r>
            <a:r>
              <a:rPr lang="en-GB" sz="1600" dirty="0">
                <a:hlinkClick r:id="rId2"/>
              </a:rPr>
              <a:t>https://www.11degrees.com/about-11-degrees-i1</a:t>
            </a:r>
            <a:endParaRPr lang="en-GB" sz="1600" dirty="0"/>
          </a:p>
          <a:p>
            <a:pPr marL="0" indent="0">
              <a:buNone/>
            </a:pPr>
            <a:r>
              <a:rPr lang="en-GB" sz="1600" dirty="0"/>
              <a:t>This was taken straight from the website. The company itself tries to ensure that they are in fashion and update to date with the ever going trends that be in the fashion industry.</a:t>
            </a:r>
            <a:endParaRPr lang="en-US" sz="1600" dirty="0"/>
          </a:p>
        </p:txBody>
      </p:sp>
      <p:pic>
        <p:nvPicPr>
          <p:cNvPr id="4" name="Picture 3">
            <a:extLst>
              <a:ext uri="{FF2B5EF4-FFF2-40B4-BE49-F238E27FC236}">
                <a16:creationId xmlns:a16="http://schemas.microsoft.com/office/drawing/2014/main" id="{601F6C4A-B204-554C-ACCA-3F17AAEEA0D2}"/>
              </a:ext>
            </a:extLst>
          </p:cNvPr>
          <p:cNvPicPr>
            <a:picLocks noChangeAspect="1"/>
          </p:cNvPicPr>
          <p:nvPr/>
        </p:nvPicPr>
        <p:blipFill>
          <a:blip r:embed="rId3"/>
          <a:stretch>
            <a:fillRect/>
          </a:stretch>
        </p:blipFill>
        <p:spPr>
          <a:xfrm>
            <a:off x="6382356" y="2413000"/>
            <a:ext cx="3716338" cy="3716338"/>
          </a:xfrm>
          <a:prstGeom prst="roundRect">
            <a:avLst>
              <a:gd name="adj" fmla="val 3876"/>
            </a:avLst>
          </a:prstGeom>
          <a:ln>
            <a:solidFill>
              <a:schemeClr val="accent1"/>
            </a:solidFill>
          </a:ln>
          <a:effectLst/>
        </p:spPr>
      </p:pic>
    </p:spTree>
    <p:extLst>
      <p:ext uri="{BB962C8B-B14F-4D97-AF65-F5344CB8AC3E}">
        <p14:creationId xmlns:p14="http://schemas.microsoft.com/office/powerpoint/2010/main" val="22585777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D9BF1A-A291-4746-AF79-695C9CE92B48}"/>
              </a:ext>
            </a:extLst>
          </p:cNvPr>
          <p:cNvSpPr>
            <a:spLocks noGrp="1"/>
          </p:cNvSpPr>
          <p:nvPr>
            <p:ph type="title"/>
          </p:nvPr>
        </p:nvSpPr>
        <p:spPr/>
        <p:txBody>
          <a:bodyPr/>
          <a:lstStyle/>
          <a:p>
            <a:r>
              <a:rPr lang="en-US" dirty="0"/>
              <a:t>Type of </a:t>
            </a:r>
            <a:r>
              <a:rPr lang="en-US" dirty="0" err="1"/>
              <a:t>organisation</a:t>
            </a:r>
            <a:r>
              <a:rPr lang="en-US" dirty="0"/>
              <a:t> </a:t>
            </a:r>
          </a:p>
        </p:txBody>
      </p:sp>
      <p:sp>
        <p:nvSpPr>
          <p:cNvPr id="3" name="Content Placeholder 2">
            <a:extLst>
              <a:ext uri="{FF2B5EF4-FFF2-40B4-BE49-F238E27FC236}">
                <a16:creationId xmlns:a16="http://schemas.microsoft.com/office/drawing/2014/main" id="{81788C67-25B9-674E-9997-C366BB2BD4E7}"/>
              </a:ext>
            </a:extLst>
          </p:cNvPr>
          <p:cNvSpPr>
            <a:spLocks noGrp="1"/>
          </p:cNvSpPr>
          <p:nvPr>
            <p:ph idx="1"/>
          </p:nvPr>
        </p:nvSpPr>
        <p:spPr/>
        <p:txBody>
          <a:bodyPr/>
          <a:lstStyle/>
          <a:p>
            <a:r>
              <a:rPr lang="en-US" dirty="0"/>
              <a:t>Eleven degree’s is a causal streetwear brand. It aims to ensure that the customers are being provided with the suitable clothing and that the clothing is good value for money. This then ensures reoccurring revenue and loyalty with the customers. </a:t>
            </a:r>
          </a:p>
        </p:txBody>
      </p:sp>
    </p:spTree>
    <p:extLst>
      <p:ext uri="{BB962C8B-B14F-4D97-AF65-F5344CB8AC3E}">
        <p14:creationId xmlns:p14="http://schemas.microsoft.com/office/powerpoint/2010/main" val="12242480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E158B155-2870-4844-B295-BF04F3849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23">
            <a:extLst>
              <a:ext uri="{FF2B5EF4-FFF2-40B4-BE49-F238E27FC236}">
                <a16:creationId xmlns:a16="http://schemas.microsoft.com/office/drawing/2014/main" id="{8EC6859F-6DE0-454C-AF7C-3CEC5E541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255BD0A-162B-2449-8953-A8CF934FC6EC}"/>
              </a:ext>
            </a:extLst>
          </p:cNvPr>
          <p:cNvSpPr>
            <a:spLocks noGrp="1"/>
          </p:cNvSpPr>
          <p:nvPr>
            <p:ph type="title"/>
          </p:nvPr>
        </p:nvSpPr>
        <p:spPr>
          <a:xfrm>
            <a:off x="810001" y="447188"/>
            <a:ext cx="3413084" cy="1559412"/>
          </a:xfrm>
          <a:effectLst/>
        </p:spPr>
        <p:txBody>
          <a:bodyPr>
            <a:normAutofit/>
          </a:bodyPr>
          <a:lstStyle/>
          <a:p>
            <a:r>
              <a:rPr lang="en-US" sz="3200">
                <a:solidFill>
                  <a:schemeClr val="tx1"/>
                </a:solidFill>
              </a:rPr>
              <a:t>Size</a:t>
            </a:r>
          </a:p>
        </p:txBody>
      </p:sp>
      <p:sp>
        <p:nvSpPr>
          <p:cNvPr id="3" name="Content Placeholder 2">
            <a:extLst>
              <a:ext uri="{FF2B5EF4-FFF2-40B4-BE49-F238E27FC236}">
                <a16:creationId xmlns:a16="http://schemas.microsoft.com/office/drawing/2014/main" id="{7F70FE4E-7668-0746-9B24-3B5F3589302B}"/>
              </a:ext>
            </a:extLst>
          </p:cNvPr>
          <p:cNvSpPr>
            <a:spLocks noGrp="1"/>
          </p:cNvSpPr>
          <p:nvPr>
            <p:ph idx="1"/>
          </p:nvPr>
        </p:nvSpPr>
        <p:spPr>
          <a:xfrm>
            <a:off x="818713" y="2413000"/>
            <a:ext cx="3404372" cy="3632200"/>
          </a:xfrm>
          <a:effectLst/>
        </p:spPr>
        <p:txBody>
          <a:bodyPr>
            <a:normAutofit/>
          </a:bodyPr>
          <a:lstStyle/>
          <a:p>
            <a:r>
              <a:rPr lang="en-US" sz="1600" dirty="0"/>
              <a:t>The size of eleven degrees  clothing brand is measured through their social media, this is due to them having no physical stores. As is stands they have 272k followers on Instagram, 20.2k followers on twitter and then 205,968 thousand people like their Facebook page. 11</a:t>
            </a:r>
            <a:r>
              <a:rPr lang="en-US" sz="1600" baseline="30000" dirty="0"/>
              <a:t>o  </a:t>
            </a:r>
            <a:r>
              <a:rPr lang="en-US" sz="1600" dirty="0"/>
              <a:t>base their marketing and numbers around social media.</a:t>
            </a:r>
          </a:p>
        </p:txBody>
      </p:sp>
      <p:sp>
        <p:nvSpPr>
          <p:cNvPr id="34" name="Rounded Rectangle 17">
            <a:extLst>
              <a:ext uri="{FF2B5EF4-FFF2-40B4-BE49-F238E27FC236}">
                <a16:creationId xmlns:a16="http://schemas.microsoft.com/office/drawing/2014/main" id="{B54A185E-16AF-4E1A-9E7F-1414E2A34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78945" y="958640"/>
            <a:ext cx="6269591" cy="4945244"/>
          </a:xfrm>
          <a:prstGeom prst="roundRect">
            <a:avLst>
              <a:gd name="adj" fmla="val 3513"/>
            </a:avLst>
          </a:prstGeom>
          <a:solidFill>
            <a:schemeClr val="tx1"/>
          </a:solidFill>
          <a:ln>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A screenshot of a computer&#10;&#10;Description automatically generated">
            <a:extLst>
              <a:ext uri="{FF2B5EF4-FFF2-40B4-BE49-F238E27FC236}">
                <a16:creationId xmlns:a16="http://schemas.microsoft.com/office/drawing/2014/main" id="{4D91FFDE-924C-9842-97AC-574D63774B7C}"/>
              </a:ext>
            </a:extLst>
          </p:cNvPr>
          <p:cNvPicPr>
            <a:picLocks noChangeAspect="1"/>
          </p:cNvPicPr>
          <p:nvPr/>
        </p:nvPicPr>
        <p:blipFill>
          <a:blip r:embed="rId2"/>
          <a:stretch>
            <a:fillRect/>
          </a:stretch>
        </p:blipFill>
        <p:spPr>
          <a:xfrm>
            <a:off x="5611035" y="2304217"/>
            <a:ext cx="2724939" cy="2248074"/>
          </a:xfrm>
          <a:prstGeom prst="rect">
            <a:avLst/>
          </a:prstGeom>
        </p:spPr>
      </p:pic>
      <p:pic>
        <p:nvPicPr>
          <p:cNvPr id="13" name="Picture 12" descr="A screenshot of a video game&#10;&#10;Description automatically generated">
            <a:extLst>
              <a:ext uri="{FF2B5EF4-FFF2-40B4-BE49-F238E27FC236}">
                <a16:creationId xmlns:a16="http://schemas.microsoft.com/office/drawing/2014/main" id="{1C83E9A6-559A-3745-B9B3-6853B42BE579}"/>
              </a:ext>
            </a:extLst>
          </p:cNvPr>
          <p:cNvPicPr>
            <a:picLocks noChangeAspect="1"/>
          </p:cNvPicPr>
          <p:nvPr/>
        </p:nvPicPr>
        <p:blipFill>
          <a:blip r:embed="rId3"/>
          <a:stretch>
            <a:fillRect/>
          </a:stretch>
        </p:blipFill>
        <p:spPr>
          <a:xfrm>
            <a:off x="8608151" y="1274971"/>
            <a:ext cx="2513449" cy="2073596"/>
          </a:xfrm>
          <a:prstGeom prst="rect">
            <a:avLst/>
          </a:prstGeom>
        </p:spPr>
      </p:pic>
      <p:pic>
        <p:nvPicPr>
          <p:cNvPr id="15" name="Picture 14" descr="A screenshot of a computer screen&#13;&#10;&#13;&#10;Description automatically generated">
            <a:extLst>
              <a:ext uri="{FF2B5EF4-FFF2-40B4-BE49-F238E27FC236}">
                <a16:creationId xmlns:a16="http://schemas.microsoft.com/office/drawing/2014/main" id="{F4F4FE17-9F6A-7A41-B9AB-7CC6CFF7A826}"/>
              </a:ext>
            </a:extLst>
          </p:cNvPr>
          <p:cNvPicPr>
            <a:picLocks noChangeAspect="1"/>
          </p:cNvPicPr>
          <p:nvPr/>
        </p:nvPicPr>
        <p:blipFill>
          <a:blip r:embed="rId4"/>
          <a:stretch>
            <a:fillRect/>
          </a:stretch>
        </p:blipFill>
        <p:spPr>
          <a:xfrm>
            <a:off x="8608152" y="3507944"/>
            <a:ext cx="2513449" cy="2073596"/>
          </a:xfrm>
          <a:prstGeom prst="rect">
            <a:avLst/>
          </a:prstGeom>
        </p:spPr>
      </p:pic>
    </p:spTree>
    <p:extLst>
      <p:ext uri="{BB962C8B-B14F-4D97-AF65-F5344CB8AC3E}">
        <p14:creationId xmlns:p14="http://schemas.microsoft.com/office/powerpoint/2010/main" val="23836739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18">
            <a:extLst>
              <a:ext uri="{FF2B5EF4-FFF2-40B4-BE49-F238E27FC236}">
                <a16:creationId xmlns:a16="http://schemas.microsoft.com/office/drawing/2014/main" id="{2BDEF1B6-CABC-4FE5-BBB0-98BACFAB07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A screenshot of a person&#13;&#10;&#13;&#10;Description automatically generated">
            <a:extLst>
              <a:ext uri="{FF2B5EF4-FFF2-40B4-BE49-F238E27FC236}">
                <a16:creationId xmlns:a16="http://schemas.microsoft.com/office/drawing/2014/main" id="{4EA9877A-4A01-EC4E-8F62-E21A846A81E1}"/>
              </a:ext>
            </a:extLst>
          </p:cNvPr>
          <p:cNvPicPr>
            <a:picLocks noChangeAspect="1"/>
          </p:cNvPicPr>
          <p:nvPr/>
        </p:nvPicPr>
        <p:blipFill rotWithShape="1">
          <a:blip r:embed="rId2"/>
          <a:srcRect l="1" t="19435" r="42289" b="26001"/>
          <a:stretch/>
        </p:blipFill>
        <p:spPr>
          <a:xfrm>
            <a:off x="5985394" y="-1"/>
            <a:ext cx="3581940" cy="2794001"/>
          </a:xfrm>
          <a:prstGeom prst="rect">
            <a:avLst/>
          </a:prstGeom>
        </p:spPr>
      </p:pic>
      <p:sp useBgFill="1">
        <p:nvSpPr>
          <p:cNvPr id="26" name="Freeform 9">
            <a:extLst>
              <a:ext uri="{FF2B5EF4-FFF2-40B4-BE49-F238E27FC236}">
                <a16:creationId xmlns:a16="http://schemas.microsoft.com/office/drawing/2014/main" id="{B48BE8E5-C0F4-4C06-9B14-3DD8C03838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485467" cy="6858000"/>
          </a:xfrm>
          <a:custGeom>
            <a:avLst/>
            <a:gdLst>
              <a:gd name="connsiteX0" fmla="*/ 0 w 6485467"/>
              <a:gd name="connsiteY0" fmla="*/ 0 h 6858000"/>
              <a:gd name="connsiteX1" fmla="*/ 6485467 w 6485467"/>
              <a:gd name="connsiteY1" fmla="*/ 0 h 6858000"/>
              <a:gd name="connsiteX2" fmla="*/ 6485467 w 6485467"/>
              <a:gd name="connsiteY2" fmla="*/ 1900238 h 6858000"/>
              <a:gd name="connsiteX3" fmla="*/ 6115051 w 6485467"/>
              <a:gd name="connsiteY3" fmla="*/ 2178050 h 6858000"/>
              <a:gd name="connsiteX4" fmla="*/ 6110817 w 6485467"/>
              <a:gd name="connsiteY4" fmla="*/ 2184400 h 6858000"/>
              <a:gd name="connsiteX5" fmla="*/ 6104467 w 6485467"/>
              <a:gd name="connsiteY5" fmla="*/ 2193925 h 6858000"/>
              <a:gd name="connsiteX6" fmla="*/ 6098117 w 6485467"/>
              <a:gd name="connsiteY6" fmla="*/ 2201863 h 6858000"/>
              <a:gd name="connsiteX7" fmla="*/ 6098117 w 6485467"/>
              <a:gd name="connsiteY7" fmla="*/ 2211388 h 6858000"/>
              <a:gd name="connsiteX8" fmla="*/ 6098117 w 6485467"/>
              <a:gd name="connsiteY8" fmla="*/ 2220913 h 6858000"/>
              <a:gd name="connsiteX9" fmla="*/ 6104467 w 6485467"/>
              <a:gd name="connsiteY9" fmla="*/ 2228850 h 6858000"/>
              <a:gd name="connsiteX10" fmla="*/ 6110817 w 6485467"/>
              <a:gd name="connsiteY10" fmla="*/ 2238375 h 6858000"/>
              <a:gd name="connsiteX11" fmla="*/ 6115051 w 6485467"/>
              <a:gd name="connsiteY11" fmla="*/ 2244725 h 6858000"/>
              <a:gd name="connsiteX12" fmla="*/ 6485467 w 6485467"/>
              <a:gd name="connsiteY12" fmla="*/ 2522538 h 6858000"/>
              <a:gd name="connsiteX13" fmla="*/ 6485467 w 6485467"/>
              <a:gd name="connsiteY13" fmla="*/ 6858000 h 6858000"/>
              <a:gd name="connsiteX14" fmla="*/ 0 w 6485467"/>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85467" h="685800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BF9765-5728-314E-99D1-F251227FD70E}"/>
              </a:ext>
            </a:extLst>
          </p:cNvPr>
          <p:cNvSpPr>
            <a:spLocks noGrp="1"/>
          </p:cNvSpPr>
          <p:nvPr>
            <p:ph type="title"/>
          </p:nvPr>
        </p:nvSpPr>
        <p:spPr>
          <a:xfrm>
            <a:off x="810000" y="447188"/>
            <a:ext cx="4930400" cy="1559412"/>
          </a:xfrm>
          <a:effectLst/>
        </p:spPr>
        <p:txBody>
          <a:bodyPr>
            <a:normAutofit/>
          </a:bodyPr>
          <a:lstStyle/>
          <a:p>
            <a:r>
              <a:rPr lang="en-US">
                <a:solidFill>
                  <a:schemeClr val="tx1"/>
                </a:solidFill>
              </a:rPr>
              <a:t>Products &amp; services </a:t>
            </a:r>
          </a:p>
        </p:txBody>
      </p:sp>
      <p:sp>
        <p:nvSpPr>
          <p:cNvPr id="3" name="Content Placeholder 2">
            <a:extLst>
              <a:ext uri="{FF2B5EF4-FFF2-40B4-BE49-F238E27FC236}">
                <a16:creationId xmlns:a16="http://schemas.microsoft.com/office/drawing/2014/main" id="{246BBF1A-FF24-0D4B-9F83-822C47F3776F}"/>
              </a:ext>
            </a:extLst>
          </p:cNvPr>
          <p:cNvSpPr>
            <a:spLocks noGrp="1"/>
          </p:cNvSpPr>
          <p:nvPr>
            <p:ph idx="1"/>
          </p:nvPr>
        </p:nvSpPr>
        <p:spPr>
          <a:xfrm>
            <a:off x="818712" y="2413000"/>
            <a:ext cx="4921687" cy="3632200"/>
          </a:xfrm>
          <a:effectLst/>
        </p:spPr>
        <p:txBody>
          <a:bodyPr>
            <a:normAutofit/>
          </a:bodyPr>
          <a:lstStyle/>
          <a:p>
            <a:r>
              <a:rPr lang="en-US" dirty="0"/>
              <a:t>11</a:t>
            </a:r>
            <a:r>
              <a:rPr lang="en-US" baseline="30000" dirty="0"/>
              <a:t>o</a:t>
            </a:r>
            <a:r>
              <a:rPr lang="en-US" dirty="0"/>
              <a:t> is unisex company so they offer clothing options for both genders and do not discriminate to anyone by size or ethnicity Their Instagram is where they reveal all new and upcoming ranges of clothing. On their website they add a little green tag which says “New in” to try and entice  people in to buying the new clothing that’s been released.</a:t>
            </a:r>
          </a:p>
        </p:txBody>
      </p:sp>
      <p:pic>
        <p:nvPicPr>
          <p:cNvPr id="9" name="Picture 8" descr="A screenshot of a computer&#10;&#10;Description automatically generated">
            <a:extLst>
              <a:ext uri="{FF2B5EF4-FFF2-40B4-BE49-F238E27FC236}">
                <a16:creationId xmlns:a16="http://schemas.microsoft.com/office/drawing/2014/main" id="{55A4A40E-E2A9-B143-A7F6-E9A0F5DA8FF1}"/>
              </a:ext>
            </a:extLst>
          </p:cNvPr>
          <p:cNvPicPr>
            <a:picLocks noChangeAspect="1"/>
          </p:cNvPicPr>
          <p:nvPr/>
        </p:nvPicPr>
        <p:blipFill rotWithShape="1">
          <a:blip r:embed="rId3"/>
          <a:srcRect t="7674" r="-2" b="36144"/>
          <a:stretch/>
        </p:blipFill>
        <p:spPr>
          <a:xfrm>
            <a:off x="6316134" y="2890615"/>
            <a:ext cx="5706532" cy="2528052"/>
          </a:xfrm>
          <a:prstGeom prst="rect">
            <a:avLst/>
          </a:prstGeom>
        </p:spPr>
      </p:pic>
    </p:spTree>
    <p:extLst>
      <p:ext uri="{BB962C8B-B14F-4D97-AF65-F5344CB8AC3E}">
        <p14:creationId xmlns:p14="http://schemas.microsoft.com/office/powerpoint/2010/main" val="32862887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C41CFB-1677-EB49-B2F2-02C8995E4827}"/>
              </a:ext>
            </a:extLst>
          </p:cNvPr>
          <p:cNvSpPr>
            <a:spLocks noGrp="1"/>
          </p:cNvSpPr>
          <p:nvPr>
            <p:ph type="title"/>
          </p:nvPr>
        </p:nvSpPr>
        <p:spPr/>
        <p:txBody>
          <a:bodyPr/>
          <a:lstStyle/>
          <a:p>
            <a:r>
              <a:rPr lang="en-US" dirty="0"/>
              <a:t>Market/Industry </a:t>
            </a:r>
          </a:p>
        </p:txBody>
      </p:sp>
      <p:sp>
        <p:nvSpPr>
          <p:cNvPr id="3" name="Content Placeholder 2">
            <a:extLst>
              <a:ext uri="{FF2B5EF4-FFF2-40B4-BE49-F238E27FC236}">
                <a16:creationId xmlns:a16="http://schemas.microsoft.com/office/drawing/2014/main" id="{190F0234-A384-5047-9F3E-0D61158A7FB2}"/>
              </a:ext>
            </a:extLst>
          </p:cNvPr>
          <p:cNvSpPr>
            <a:spLocks noGrp="1"/>
          </p:cNvSpPr>
          <p:nvPr>
            <p:ph idx="1"/>
          </p:nvPr>
        </p:nvSpPr>
        <p:spPr/>
        <p:txBody>
          <a:bodyPr/>
          <a:lstStyle/>
          <a:p>
            <a:r>
              <a:rPr lang="en-US" dirty="0"/>
              <a:t>The market that they have broken into is the fashion industry, but they are set to be more on the street/casualwear. This is a very popular brand in the modern day society this is due to a lot more public figures being fashionable and having more of a presence on social media. </a:t>
            </a:r>
            <a:r>
              <a:rPr lang="en-US" dirty="0" err="1"/>
              <a:t>Thye</a:t>
            </a:r>
            <a:r>
              <a:rPr lang="en-US" dirty="0"/>
              <a:t> market all their new products through the social media channels, this is due to their target audience. </a:t>
            </a:r>
          </a:p>
        </p:txBody>
      </p:sp>
    </p:spTree>
    <p:extLst>
      <p:ext uri="{BB962C8B-B14F-4D97-AF65-F5344CB8AC3E}">
        <p14:creationId xmlns:p14="http://schemas.microsoft.com/office/powerpoint/2010/main" val="17375676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2925C-C42F-B84E-BD7E-85AB807A104D}"/>
              </a:ext>
            </a:extLst>
          </p:cNvPr>
          <p:cNvSpPr>
            <a:spLocks noGrp="1"/>
          </p:cNvSpPr>
          <p:nvPr>
            <p:ph type="title"/>
          </p:nvPr>
        </p:nvSpPr>
        <p:spPr/>
        <p:txBody>
          <a:bodyPr/>
          <a:lstStyle/>
          <a:p>
            <a:r>
              <a:rPr lang="en-US" dirty="0"/>
              <a:t>Customer base</a:t>
            </a:r>
          </a:p>
        </p:txBody>
      </p:sp>
      <p:sp>
        <p:nvSpPr>
          <p:cNvPr id="3" name="Content Placeholder 2">
            <a:extLst>
              <a:ext uri="{FF2B5EF4-FFF2-40B4-BE49-F238E27FC236}">
                <a16:creationId xmlns:a16="http://schemas.microsoft.com/office/drawing/2014/main" id="{670240D6-18CD-FD4F-80C3-FC8AF1014208}"/>
              </a:ext>
            </a:extLst>
          </p:cNvPr>
          <p:cNvSpPr>
            <a:spLocks noGrp="1"/>
          </p:cNvSpPr>
          <p:nvPr>
            <p:ph idx="1"/>
          </p:nvPr>
        </p:nvSpPr>
        <p:spPr/>
        <p:txBody>
          <a:bodyPr/>
          <a:lstStyle/>
          <a:p>
            <a:r>
              <a:rPr lang="en-US" dirty="0"/>
              <a:t>The company is a clothing brand therefore it is hard to narrow down their target audience, they have a range of ages on the  Instagram but the from reviewing the Instagram page it seems that the age range is 16-28 year </a:t>
            </a:r>
            <a:r>
              <a:rPr lang="en-US" dirty="0" err="1"/>
              <a:t>olds</a:t>
            </a:r>
            <a:r>
              <a:rPr lang="en-US" dirty="0"/>
              <a:t> this ranges from males and females. </a:t>
            </a:r>
          </a:p>
        </p:txBody>
      </p:sp>
    </p:spTree>
    <p:extLst>
      <p:ext uri="{BB962C8B-B14F-4D97-AF65-F5344CB8AC3E}">
        <p14:creationId xmlns:p14="http://schemas.microsoft.com/office/powerpoint/2010/main" val="8679356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821D4-0CBF-7C48-87EE-AA42F3E81B71}"/>
              </a:ext>
            </a:extLst>
          </p:cNvPr>
          <p:cNvSpPr>
            <a:spLocks noGrp="1"/>
          </p:cNvSpPr>
          <p:nvPr>
            <p:ph type="title"/>
          </p:nvPr>
        </p:nvSpPr>
        <p:spPr>
          <a:xfrm>
            <a:off x="810000" y="447188"/>
            <a:ext cx="10571998" cy="970450"/>
          </a:xfrm>
        </p:spPr>
        <p:txBody>
          <a:bodyPr>
            <a:normAutofit/>
          </a:bodyPr>
          <a:lstStyle/>
          <a:p>
            <a:r>
              <a:rPr lang="en-US" dirty="0"/>
              <a:t>Competitors </a:t>
            </a:r>
          </a:p>
        </p:txBody>
      </p:sp>
      <p:sp>
        <p:nvSpPr>
          <p:cNvPr id="3" name="Content Placeholder 2">
            <a:extLst>
              <a:ext uri="{FF2B5EF4-FFF2-40B4-BE49-F238E27FC236}">
                <a16:creationId xmlns:a16="http://schemas.microsoft.com/office/drawing/2014/main" id="{DC5EB678-C520-BA4A-B7BA-30B32E03D7AB}"/>
              </a:ext>
            </a:extLst>
          </p:cNvPr>
          <p:cNvSpPr>
            <a:spLocks noGrp="1"/>
          </p:cNvSpPr>
          <p:nvPr>
            <p:ph idx="1"/>
          </p:nvPr>
        </p:nvSpPr>
        <p:spPr>
          <a:xfrm>
            <a:off x="818714" y="2413000"/>
            <a:ext cx="5277286" cy="3632200"/>
          </a:xfrm>
        </p:spPr>
        <p:txBody>
          <a:bodyPr>
            <a:normAutofit/>
          </a:bodyPr>
          <a:lstStyle/>
          <a:p>
            <a:r>
              <a:rPr lang="en-US" dirty="0"/>
              <a:t>11</a:t>
            </a:r>
            <a:r>
              <a:rPr lang="en-US" baseline="30000" dirty="0"/>
              <a:t>o  </a:t>
            </a:r>
            <a:r>
              <a:rPr lang="en-US" dirty="0"/>
              <a:t>competitors are the mid range clothing brands such as HERA, </a:t>
            </a:r>
            <a:r>
              <a:rPr lang="en-US" dirty="0" err="1"/>
              <a:t>Sik</a:t>
            </a:r>
            <a:r>
              <a:rPr lang="en-US" dirty="0"/>
              <a:t> silk, and bee inspired. </a:t>
            </a:r>
            <a:r>
              <a:rPr lang="en-US" baseline="30000" dirty="0"/>
              <a:t> </a:t>
            </a:r>
            <a:endParaRPr lang="en-US" dirty="0"/>
          </a:p>
        </p:txBody>
      </p:sp>
      <p:pic>
        <p:nvPicPr>
          <p:cNvPr id="6" name="Picture 5">
            <a:extLst>
              <a:ext uri="{FF2B5EF4-FFF2-40B4-BE49-F238E27FC236}">
                <a16:creationId xmlns:a16="http://schemas.microsoft.com/office/drawing/2014/main" id="{7645CAD6-4D00-A146-B19A-74B1A3BD396E}"/>
              </a:ext>
            </a:extLst>
          </p:cNvPr>
          <p:cNvPicPr>
            <a:picLocks noChangeAspect="1"/>
          </p:cNvPicPr>
          <p:nvPr/>
        </p:nvPicPr>
        <p:blipFill>
          <a:blip r:embed="rId2"/>
          <a:stretch>
            <a:fillRect/>
          </a:stretch>
        </p:blipFill>
        <p:spPr>
          <a:xfrm>
            <a:off x="6810489" y="3170528"/>
            <a:ext cx="2204909" cy="2204909"/>
          </a:xfrm>
          <a:prstGeom prst="roundRect">
            <a:avLst>
              <a:gd name="adj" fmla="val 3876"/>
            </a:avLst>
          </a:prstGeom>
          <a:ln>
            <a:solidFill>
              <a:schemeClr val="accent1"/>
            </a:solidFill>
          </a:ln>
          <a:effectLst/>
        </p:spPr>
      </p:pic>
      <p:pic>
        <p:nvPicPr>
          <p:cNvPr id="8" name="Picture 7" descr="A drawing of a face&#13;&#10;&#13;&#10;Description automatically generated">
            <a:extLst>
              <a:ext uri="{FF2B5EF4-FFF2-40B4-BE49-F238E27FC236}">
                <a16:creationId xmlns:a16="http://schemas.microsoft.com/office/drawing/2014/main" id="{2E99C236-CD32-1943-A344-57ED8950E5A5}"/>
              </a:ext>
            </a:extLst>
          </p:cNvPr>
          <p:cNvPicPr>
            <a:picLocks noChangeAspect="1"/>
          </p:cNvPicPr>
          <p:nvPr/>
        </p:nvPicPr>
        <p:blipFill>
          <a:blip r:embed="rId3"/>
          <a:stretch>
            <a:fillRect/>
          </a:stretch>
        </p:blipFill>
        <p:spPr>
          <a:xfrm>
            <a:off x="9280204" y="2413000"/>
            <a:ext cx="1997857" cy="1775873"/>
          </a:xfrm>
          <a:prstGeom prst="roundRect">
            <a:avLst>
              <a:gd name="adj" fmla="val 3876"/>
            </a:avLst>
          </a:prstGeom>
          <a:ln>
            <a:solidFill>
              <a:schemeClr val="accent1"/>
            </a:solidFill>
          </a:ln>
          <a:effectLst/>
        </p:spPr>
      </p:pic>
      <p:pic>
        <p:nvPicPr>
          <p:cNvPr id="4" name="Picture 3">
            <a:extLst>
              <a:ext uri="{FF2B5EF4-FFF2-40B4-BE49-F238E27FC236}">
                <a16:creationId xmlns:a16="http://schemas.microsoft.com/office/drawing/2014/main" id="{906C53C2-929F-2D4E-AB98-1F8A7F41DBF0}"/>
              </a:ext>
            </a:extLst>
          </p:cNvPr>
          <p:cNvPicPr>
            <a:picLocks noChangeAspect="1"/>
          </p:cNvPicPr>
          <p:nvPr/>
        </p:nvPicPr>
        <p:blipFill>
          <a:blip r:embed="rId4"/>
          <a:stretch>
            <a:fillRect/>
          </a:stretch>
        </p:blipFill>
        <p:spPr>
          <a:xfrm>
            <a:off x="9176267" y="4602357"/>
            <a:ext cx="2205731" cy="1278087"/>
          </a:xfrm>
          <a:prstGeom prst="roundRect">
            <a:avLst>
              <a:gd name="adj" fmla="val 3876"/>
            </a:avLst>
          </a:prstGeom>
          <a:ln>
            <a:solidFill>
              <a:schemeClr val="accent1"/>
            </a:solidFill>
          </a:ln>
          <a:effectLst/>
        </p:spPr>
      </p:pic>
    </p:spTree>
    <p:extLst>
      <p:ext uri="{BB962C8B-B14F-4D97-AF65-F5344CB8AC3E}">
        <p14:creationId xmlns:p14="http://schemas.microsoft.com/office/powerpoint/2010/main" val="2170869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CB8403-1D56-0C4A-A012-77F173BF55D5}"/>
              </a:ext>
            </a:extLst>
          </p:cNvPr>
          <p:cNvSpPr>
            <a:spLocks noGrp="1"/>
          </p:cNvSpPr>
          <p:nvPr>
            <p:ph type="title"/>
          </p:nvPr>
        </p:nvSpPr>
        <p:spPr/>
        <p:txBody>
          <a:bodyPr/>
          <a:lstStyle/>
          <a:p>
            <a:r>
              <a:rPr lang="en-US" dirty="0"/>
              <a:t>Missions/Vision</a:t>
            </a:r>
          </a:p>
        </p:txBody>
      </p:sp>
      <p:sp>
        <p:nvSpPr>
          <p:cNvPr id="3" name="Content Placeholder 2">
            <a:extLst>
              <a:ext uri="{FF2B5EF4-FFF2-40B4-BE49-F238E27FC236}">
                <a16:creationId xmlns:a16="http://schemas.microsoft.com/office/drawing/2014/main" id="{B66F456F-E4C3-8049-B65A-220C335FF05C}"/>
              </a:ext>
            </a:extLst>
          </p:cNvPr>
          <p:cNvSpPr>
            <a:spLocks noGrp="1"/>
          </p:cNvSpPr>
          <p:nvPr>
            <p:ph idx="1"/>
          </p:nvPr>
        </p:nvSpPr>
        <p:spPr/>
        <p:txBody>
          <a:bodyPr/>
          <a:lstStyle/>
          <a:p>
            <a:r>
              <a:rPr lang="en-US" dirty="0"/>
              <a:t>The vison of eleven degree’s is to dominate the clothing industry and to ensure they’re at the top of their game with regards to keeping up with trends that are in the fashion industry. They aim to be the best out their and maintain a positive outlook in the publics eye.</a:t>
            </a:r>
          </a:p>
        </p:txBody>
      </p:sp>
    </p:spTree>
    <p:extLst>
      <p:ext uri="{BB962C8B-B14F-4D97-AF65-F5344CB8AC3E}">
        <p14:creationId xmlns:p14="http://schemas.microsoft.com/office/powerpoint/2010/main" val="1766595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D91E8-CEF0-A149-BF76-512D59ED1F7C}"/>
              </a:ext>
            </a:extLst>
          </p:cNvPr>
          <p:cNvSpPr>
            <a:spLocks noGrp="1"/>
          </p:cNvSpPr>
          <p:nvPr>
            <p:ph type="title"/>
          </p:nvPr>
        </p:nvSpPr>
        <p:spPr/>
        <p:txBody>
          <a:bodyPr/>
          <a:lstStyle/>
          <a:p>
            <a:r>
              <a:rPr lang="en-US" dirty="0"/>
              <a:t>SWOT</a:t>
            </a:r>
          </a:p>
        </p:txBody>
      </p:sp>
      <p:sp>
        <p:nvSpPr>
          <p:cNvPr id="3" name="Content Placeholder 2">
            <a:extLst>
              <a:ext uri="{FF2B5EF4-FFF2-40B4-BE49-F238E27FC236}">
                <a16:creationId xmlns:a16="http://schemas.microsoft.com/office/drawing/2014/main" id="{DEA832F3-C1CE-9D47-A3AE-48AB3FC9C1FE}"/>
              </a:ext>
            </a:extLst>
          </p:cNvPr>
          <p:cNvSpPr>
            <a:spLocks noGrp="1"/>
          </p:cNvSpPr>
          <p:nvPr>
            <p:ph idx="1"/>
          </p:nvPr>
        </p:nvSpPr>
        <p:spPr/>
        <p:txBody>
          <a:bodyPr/>
          <a:lstStyle/>
          <a:p>
            <a:r>
              <a:rPr lang="en-US" dirty="0"/>
              <a:t>Strengths – They are very in the now and have a reputation in the fashion industry at the present date.</a:t>
            </a:r>
          </a:p>
          <a:p>
            <a:r>
              <a:rPr lang="en-US" dirty="0"/>
              <a:t>Weaknesses  - They are competing in a very saturated market place </a:t>
            </a:r>
          </a:p>
          <a:p>
            <a:r>
              <a:rPr lang="en-US" dirty="0"/>
              <a:t>Opportunities -  They can have links with public figures and sponsor certain sports stars.</a:t>
            </a:r>
          </a:p>
          <a:p>
            <a:r>
              <a:rPr lang="en-US" dirty="0"/>
              <a:t>Threats </a:t>
            </a:r>
            <a:r>
              <a:rPr lang="en-US"/>
              <a:t>– Other </a:t>
            </a:r>
            <a:r>
              <a:rPr lang="en-US" dirty="0"/>
              <a:t>clothing companies can copy their ideas and then people may think the other companies produce the clothes better.</a:t>
            </a:r>
          </a:p>
        </p:txBody>
      </p:sp>
    </p:spTree>
    <p:extLst>
      <p:ext uri="{BB962C8B-B14F-4D97-AF65-F5344CB8AC3E}">
        <p14:creationId xmlns:p14="http://schemas.microsoft.com/office/powerpoint/2010/main" val="17012050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F69E03-622C-044A-AED0-C46B1877DF53}"/>
              </a:ext>
            </a:extLst>
          </p:cNvPr>
          <p:cNvSpPr>
            <a:spLocks noGrp="1"/>
          </p:cNvSpPr>
          <p:nvPr>
            <p:ph type="title"/>
          </p:nvPr>
        </p:nvSpPr>
        <p:spPr/>
        <p:txBody>
          <a:bodyPr/>
          <a:lstStyle/>
          <a:p>
            <a:r>
              <a:rPr lang="en-US" dirty="0"/>
              <a:t>Marketing Audit</a:t>
            </a:r>
          </a:p>
        </p:txBody>
      </p:sp>
      <p:sp>
        <p:nvSpPr>
          <p:cNvPr id="3" name="Content Placeholder 2">
            <a:extLst>
              <a:ext uri="{FF2B5EF4-FFF2-40B4-BE49-F238E27FC236}">
                <a16:creationId xmlns:a16="http://schemas.microsoft.com/office/drawing/2014/main" id="{EEF95ED7-F47A-814F-90D9-18BBEBBCBFB7}"/>
              </a:ext>
            </a:extLst>
          </p:cNvPr>
          <p:cNvSpPr>
            <a:spLocks noGrp="1"/>
          </p:cNvSpPr>
          <p:nvPr>
            <p:ph idx="1"/>
          </p:nvPr>
        </p:nvSpPr>
        <p:spPr/>
        <p:txBody>
          <a:bodyPr/>
          <a:lstStyle/>
          <a:p>
            <a:r>
              <a:rPr lang="en-US" dirty="0"/>
              <a:t>The marketing tools they use is through social media  and their website. They also will use word of mouth to help generate publicity and interest amongst the customers. They use a good variety of deals that are  on the website. They offer unique deals to students which is very key because this means the students will be able to provide 11</a:t>
            </a:r>
            <a:r>
              <a:rPr lang="en-US" baseline="30000" dirty="0"/>
              <a:t>o </a:t>
            </a:r>
            <a:r>
              <a:rPr lang="en-US" dirty="0"/>
              <a:t> with free advertisement by posting it on their social medias. </a:t>
            </a:r>
          </a:p>
        </p:txBody>
      </p:sp>
    </p:spTree>
    <p:extLst>
      <p:ext uri="{BB962C8B-B14F-4D97-AF65-F5344CB8AC3E}">
        <p14:creationId xmlns:p14="http://schemas.microsoft.com/office/powerpoint/2010/main" val="17121084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855AD5-4B20-104A-AAD5-EFF0AF30654B}"/>
              </a:ext>
            </a:extLst>
          </p:cNvPr>
          <p:cNvSpPr>
            <a:spLocks noGrp="1"/>
          </p:cNvSpPr>
          <p:nvPr>
            <p:ph type="title"/>
          </p:nvPr>
        </p:nvSpPr>
        <p:spPr/>
        <p:txBody>
          <a:bodyPr/>
          <a:lstStyle/>
          <a:p>
            <a:r>
              <a:rPr lang="en-US" dirty="0" err="1"/>
              <a:t>Refrences</a:t>
            </a:r>
            <a:r>
              <a:rPr lang="en-US" dirty="0"/>
              <a:t> </a:t>
            </a:r>
          </a:p>
        </p:txBody>
      </p:sp>
      <p:sp>
        <p:nvSpPr>
          <p:cNvPr id="3" name="Content Placeholder 2">
            <a:extLst>
              <a:ext uri="{FF2B5EF4-FFF2-40B4-BE49-F238E27FC236}">
                <a16:creationId xmlns:a16="http://schemas.microsoft.com/office/drawing/2014/main" id="{5483D8D4-9C78-9044-9626-9CA8C98ACF8F}"/>
              </a:ext>
            </a:extLst>
          </p:cNvPr>
          <p:cNvSpPr>
            <a:spLocks noGrp="1"/>
          </p:cNvSpPr>
          <p:nvPr>
            <p:ph idx="1"/>
          </p:nvPr>
        </p:nvSpPr>
        <p:spPr/>
        <p:txBody>
          <a:bodyPr/>
          <a:lstStyle/>
          <a:p>
            <a:r>
              <a:rPr lang="en-US" dirty="0"/>
              <a:t>Instagram </a:t>
            </a:r>
            <a:r>
              <a:rPr lang="en-US" dirty="0" err="1"/>
              <a:t>refrence</a:t>
            </a:r>
            <a:r>
              <a:rPr lang="en-US" dirty="0"/>
              <a:t>: </a:t>
            </a:r>
            <a:r>
              <a:rPr lang="en-US" dirty="0">
                <a:hlinkClick r:id="rId2"/>
              </a:rPr>
              <a:t>https://www.instagram.com/11_degrees/?hl=en</a:t>
            </a:r>
            <a:endParaRPr lang="en-US" dirty="0"/>
          </a:p>
          <a:p>
            <a:r>
              <a:rPr lang="en-US" dirty="0"/>
              <a:t>Twitter reference: </a:t>
            </a:r>
            <a:r>
              <a:rPr lang="en-US" dirty="0">
                <a:hlinkClick r:id="rId3"/>
              </a:rPr>
              <a:t>https://twitter.com/11_Degrees?ref_src=twsrc%5Egoogle%7Ctwcamp%5Eserp%7Ctwgr%5Eauthor</a:t>
            </a:r>
            <a:endParaRPr lang="en-US" dirty="0"/>
          </a:p>
          <a:p>
            <a:r>
              <a:rPr lang="en-US" dirty="0"/>
              <a:t>Facebook: </a:t>
            </a:r>
            <a:r>
              <a:rPr lang="en-US" dirty="0">
                <a:hlinkClick r:id="rId4"/>
              </a:rPr>
              <a:t>https://en-gb.facebook.com/11DegreesClothing/</a:t>
            </a:r>
            <a:endParaRPr lang="en-US" dirty="0"/>
          </a:p>
        </p:txBody>
      </p:sp>
    </p:spTree>
    <p:extLst>
      <p:ext uri="{BB962C8B-B14F-4D97-AF65-F5344CB8AC3E}">
        <p14:creationId xmlns:p14="http://schemas.microsoft.com/office/powerpoint/2010/main" val="175359741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docProps/app.xml><?xml version="1.0" encoding="utf-8"?>
<Properties xmlns="http://schemas.openxmlformats.org/officeDocument/2006/extended-properties" xmlns:vt="http://schemas.openxmlformats.org/officeDocument/2006/docPropsVTypes">
  <TotalTime>22864</TotalTime>
  <Words>689</Words>
  <Application>Microsoft Macintosh PowerPoint</Application>
  <PresentationFormat>Widescreen</PresentationFormat>
  <Paragraphs>31</Paragraphs>
  <Slides>12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Century Gothic</vt:lpstr>
      <vt:lpstr>Wingdings 2</vt:lpstr>
      <vt:lpstr>Quotable</vt:lpstr>
      <vt:lpstr>Digital marketing Assignment one. </vt:lpstr>
      <vt:lpstr>Eleven degree’s clothing company </vt:lpstr>
      <vt:lpstr>Type of organisation </vt:lpstr>
      <vt:lpstr>Size</vt:lpstr>
      <vt:lpstr>Products &amp; services </vt:lpstr>
      <vt:lpstr>Market/Industry </vt:lpstr>
      <vt:lpstr>Customer base</vt:lpstr>
      <vt:lpstr>Competitors </vt:lpstr>
      <vt:lpstr>Missions/Vision</vt:lpstr>
      <vt:lpstr>SWOT</vt:lpstr>
      <vt:lpstr>Marketing Audit</vt:lpstr>
      <vt:lpstr>Refrences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marketing Assignment one. </dc:title>
  <dc:creator>Cameron Carlson (1701627)</dc:creator>
  <cp:lastModifiedBy>Cameron Carlson (1701627)</cp:lastModifiedBy>
  <cp:revision>9</cp:revision>
  <dcterms:created xsi:type="dcterms:W3CDTF">2019-04-13T14:14:21Z</dcterms:created>
  <dcterms:modified xsi:type="dcterms:W3CDTF">2019-04-29T11:18:37Z</dcterms:modified>
</cp:coreProperties>
</file>