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7"/>
  </p:notesMasterIdLst>
  <p:handoutMasterIdLst>
    <p:handoutMasterId r:id="rId8"/>
  </p:handoutMasterIdLst>
  <p:sldIdLst>
    <p:sldId id="262" r:id="rId2"/>
    <p:sldId id="263" r:id="rId3"/>
    <p:sldId id="264" r:id="rId4"/>
    <p:sldId id="265" r:id="rId5"/>
    <p:sldId id="266" r:id="rId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47" autoAdjust="0"/>
    <p:restoredTop sz="94576" autoAdjust="0"/>
  </p:normalViewPr>
  <p:slideViewPr>
    <p:cSldViewPr>
      <p:cViewPr>
        <p:scale>
          <a:sx n="82" d="100"/>
          <a:sy n="82" d="100"/>
        </p:scale>
        <p:origin x="1220" y="5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sim" userId="463e8671-0eec-4074-8616-21d10d9d1eab" providerId="ADAL" clId="{97AE1981-37BF-4E03-98CA-3864BD186F2A}"/>
    <pc:docChg chg="custSel modSld">
      <pc:chgData name="Mohamed Asim" userId="463e8671-0eec-4074-8616-21d10d9d1eab" providerId="ADAL" clId="{97AE1981-37BF-4E03-98CA-3864BD186F2A}" dt="2023-03-11T16:58:06.433" v="204" actId="20577"/>
      <pc:docMkLst>
        <pc:docMk/>
      </pc:docMkLst>
      <pc:sldChg chg="modSp mod">
        <pc:chgData name="Mohamed Asim" userId="463e8671-0eec-4074-8616-21d10d9d1eab" providerId="ADAL" clId="{97AE1981-37BF-4E03-98CA-3864BD186F2A}" dt="2023-03-11T16:58:06.433" v="204" actId="20577"/>
        <pc:sldMkLst>
          <pc:docMk/>
          <pc:sldMk cId="3382085188" sldId="263"/>
        </pc:sldMkLst>
        <pc:spChg chg="mod">
          <ac:chgData name="Mohamed Asim" userId="463e8671-0eec-4074-8616-21d10d9d1eab" providerId="ADAL" clId="{97AE1981-37BF-4E03-98CA-3864BD186F2A}" dt="2023-03-11T16:58:06.433" v="204" actId="20577"/>
          <ac:spMkLst>
            <pc:docMk/>
            <pc:sldMk cId="3382085188" sldId="263"/>
            <ac:spMk id="5" creationId="{088E3554-1708-4D9A-955F-610818C34141}"/>
          </ac:spMkLst>
        </pc:spChg>
      </pc:sldChg>
      <pc:sldChg chg="modSp mod">
        <pc:chgData name="Mohamed Asim" userId="463e8671-0eec-4074-8616-21d10d9d1eab" providerId="ADAL" clId="{97AE1981-37BF-4E03-98CA-3864BD186F2A}" dt="2023-03-11T16:54:33.787" v="5" actId="20577"/>
        <pc:sldMkLst>
          <pc:docMk/>
          <pc:sldMk cId="2932441071" sldId="264"/>
        </pc:sldMkLst>
        <pc:spChg chg="mod">
          <ac:chgData name="Mohamed Asim" userId="463e8671-0eec-4074-8616-21d10d9d1eab" providerId="ADAL" clId="{97AE1981-37BF-4E03-98CA-3864BD186F2A}" dt="2023-03-11T16:54:33.787" v="5" actId="20577"/>
          <ac:spMkLst>
            <pc:docMk/>
            <pc:sldMk cId="2932441071" sldId="264"/>
            <ac:spMk id="3" creationId="{BC35286C-EF1C-CB57-4D2A-A079158383D0}"/>
          </ac:spMkLst>
        </pc:spChg>
      </pc:sldChg>
      <pc:sldChg chg="modSp mod">
        <pc:chgData name="Mohamed Asim" userId="463e8671-0eec-4074-8616-21d10d9d1eab" providerId="ADAL" clId="{97AE1981-37BF-4E03-98CA-3864BD186F2A}" dt="2023-03-11T16:56:22.830" v="24" actId="207"/>
        <pc:sldMkLst>
          <pc:docMk/>
          <pc:sldMk cId="1126765253" sldId="265"/>
        </pc:sldMkLst>
        <pc:spChg chg="mod">
          <ac:chgData name="Mohamed Asim" userId="463e8671-0eec-4074-8616-21d10d9d1eab" providerId="ADAL" clId="{97AE1981-37BF-4E03-98CA-3864BD186F2A}" dt="2023-03-11T16:56:22.830" v="24" actId="207"/>
          <ac:spMkLst>
            <pc:docMk/>
            <pc:sldMk cId="1126765253" sldId="265"/>
            <ac:spMk id="2" creationId="{A2DF000F-BB49-7F6E-31C2-9BAFCAB2EDC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4000">
                <a:solidFill>
                  <a:schemeClr val="tx1"/>
                </a:solidFill>
                <a:latin typeface="Times New Roman" panose="02020603050405020304" pitchFamily="18" charset="0"/>
              </a:defRPr>
            </a:lvl1pPr>
            <a:lvl2pPr marL="742950" indent="-285750">
              <a:defRPr sz="4000">
                <a:solidFill>
                  <a:schemeClr val="tx1"/>
                </a:solidFill>
                <a:latin typeface="Times New Roman" panose="02020603050405020304" pitchFamily="18" charset="0"/>
              </a:defRPr>
            </a:lvl2pPr>
            <a:lvl3pPr marL="1143000" indent="-228600">
              <a:defRPr sz="4000">
                <a:solidFill>
                  <a:schemeClr val="tx1"/>
                </a:solidFill>
                <a:latin typeface="Times New Roman" panose="02020603050405020304" pitchFamily="18" charset="0"/>
              </a:defRPr>
            </a:lvl3pPr>
            <a:lvl4pPr marL="1600200" indent="-228600">
              <a:defRPr sz="4000">
                <a:solidFill>
                  <a:schemeClr val="tx1"/>
                </a:solidFill>
                <a:latin typeface="Times New Roman" panose="02020603050405020304" pitchFamily="18" charset="0"/>
              </a:defRPr>
            </a:lvl4pPr>
            <a:lvl5pPr marL="2057400" indent="-228600">
              <a:defRPr sz="4000">
                <a:solidFill>
                  <a:schemeClr val="tx1"/>
                </a:solidFill>
                <a:latin typeface="Times New Roman" panose="02020603050405020304" pitchFamily="18" charset="0"/>
              </a:defRPr>
            </a:lvl5pPr>
            <a:lvl6pPr marL="2514600" indent="-228600" eaLnBrk="0" fontAlgn="base" hangingPunct="0">
              <a:spcBef>
                <a:spcPct val="0"/>
              </a:spcBef>
              <a:spcAft>
                <a:spcPct val="0"/>
              </a:spcAft>
              <a:defRPr sz="4000">
                <a:solidFill>
                  <a:schemeClr val="tx1"/>
                </a:solidFill>
                <a:latin typeface="Times New Roman" panose="02020603050405020304" pitchFamily="18" charset="0"/>
              </a:defRPr>
            </a:lvl6pPr>
            <a:lvl7pPr marL="2971800" indent="-228600" eaLnBrk="0" fontAlgn="base" hangingPunct="0">
              <a:spcBef>
                <a:spcPct val="0"/>
              </a:spcBef>
              <a:spcAft>
                <a:spcPct val="0"/>
              </a:spcAft>
              <a:defRPr sz="4000">
                <a:solidFill>
                  <a:schemeClr val="tx1"/>
                </a:solidFill>
                <a:latin typeface="Times New Roman" panose="02020603050405020304" pitchFamily="18" charset="0"/>
              </a:defRPr>
            </a:lvl7pPr>
            <a:lvl8pPr marL="3429000" indent="-228600" eaLnBrk="0" fontAlgn="base" hangingPunct="0">
              <a:spcBef>
                <a:spcPct val="0"/>
              </a:spcBef>
              <a:spcAft>
                <a:spcPct val="0"/>
              </a:spcAft>
              <a:defRPr sz="4000">
                <a:solidFill>
                  <a:schemeClr val="tx1"/>
                </a:solidFill>
                <a:latin typeface="Times New Roman" panose="02020603050405020304" pitchFamily="18" charset="0"/>
              </a:defRPr>
            </a:lvl8pPr>
            <a:lvl9pPr marL="3886200" indent="-228600" eaLnBrk="0" fontAlgn="base" hangingPunct="0">
              <a:spcBef>
                <a:spcPct val="0"/>
              </a:spcBef>
              <a:spcAft>
                <a:spcPct val="0"/>
              </a:spcAft>
              <a:defRPr sz="4000">
                <a:solidFill>
                  <a:schemeClr val="tx1"/>
                </a:solidFill>
                <a:latin typeface="Times New Roman" panose="02020603050405020304" pitchFamily="18" charset="0"/>
              </a:defRPr>
            </a:lvl9pPr>
          </a:lstStyle>
          <a:p>
            <a:fld id="{5D5A82F9-C6B8-4E7E-B8B7-3A3FED1585DE}" type="slidenum">
              <a:rPr lang="en-GB" altLang="en-US" sz="1200"/>
              <a:pPr/>
              <a:t>1</a:t>
            </a:fld>
            <a:endParaRPr lang="en-GB" altLang="en-US" sz="1200"/>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Tree>
    <p:extLst>
      <p:ext uri="{BB962C8B-B14F-4D97-AF65-F5344CB8AC3E}">
        <p14:creationId xmlns:p14="http://schemas.microsoft.com/office/powerpoint/2010/main" val="38242468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11/03/2023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11/03/2023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11/03/2023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11/03/2023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11/03/2023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11/03/2023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11/03/2023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DA443D-E1F1-43A7-8EDA-90466DBECB71}"/>
              </a:ext>
            </a:extLst>
          </p:cNvPr>
          <p:cNvSpPr>
            <a:spLocks noGrp="1"/>
          </p:cNvSpPr>
          <p:nvPr>
            <p:ph type="ctrTitle"/>
          </p:nvPr>
        </p:nvSpPr>
        <p:spPr>
          <a:xfrm>
            <a:off x="683568" y="1124744"/>
            <a:ext cx="7772400" cy="1470025"/>
          </a:xfrm>
        </p:spPr>
        <p:txBody>
          <a:bodyPr/>
          <a:lstStyle/>
          <a:p>
            <a:r>
              <a:rPr lang="en-US" dirty="0"/>
              <a:t>Week 5 - HRM</a:t>
            </a:r>
            <a:endParaRPr lang="en-GB" dirty="0"/>
          </a:p>
        </p:txBody>
      </p:sp>
      <p:sp>
        <p:nvSpPr>
          <p:cNvPr id="5" name="Subtitle 4">
            <a:extLst>
              <a:ext uri="{FF2B5EF4-FFF2-40B4-BE49-F238E27FC236}">
                <a16:creationId xmlns:a16="http://schemas.microsoft.com/office/drawing/2014/main" id="{AF2E0F09-F410-429E-848A-19A925314487}"/>
              </a:ext>
            </a:extLst>
          </p:cNvPr>
          <p:cNvSpPr>
            <a:spLocks noGrp="1"/>
          </p:cNvSpPr>
          <p:nvPr>
            <p:ph type="subTitle" idx="1"/>
          </p:nvPr>
        </p:nvSpPr>
        <p:spPr>
          <a:xfrm>
            <a:off x="1371600" y="2938313"/>
            <a:ext cx="6400800" cy="981373"/>
          </a:xfrm>
        </p:spPr>
        <p:txBody>
          <a:bodyPr/>
          <a:lstStyle/>
          <a:p>
            <a:r>
              <a:rPr lang="en-GB" dirty="0"/>
              <a:t>Assignment Review</a:t>
            </a:r>
          </a:p>
        </p:txBody>
      </p:sp>
      <p:sp>
        <p:nvSpPr>
          <p:cNvPr id="18436" name="Slide Number Placeholder 3"/>
          <p:cNvSpPr>
            <a:spLocks noGrp="1"/>
          </p:cNvSpPr>
          <p:nvPr>
            <p:ph type="sldNum" sz="quarter" idx="12"/>
          </p:nvPr>
        </p:nvSpPr>
        <p:spPr bwMode="auto">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defPPr>
              <a:defRPr lang="en-US"/>
            </a:defPPr>
            <a:lvl1pPr marL="0" algn="r" defTabSz="914400" rtl="0" eaLnBrk="1" latinLnBrk="0" hangingPunct="1">
              <a:defRPr sz="9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buNone/>
            </a:pPr>
            <a:fld id="{0E441ACE-487F-4E82-90E4-79F5C0D45113}" type="slidenum">
              <a:rPr lang="en-GB" smtClean="0"/>
              <a:pPr>
                <a:spcBef>
                  <a:spcPct val="0"/>
                </a:spcBef>
                <a:buNone/>
              </a:pPr>
              <a:t>1</a:t>
            </a:fld>
            <a:endParaRPr lang="en-US" altLang="en-US" sz="1200">
              <a:solidFill>
                <a:schemeClr val="tx1">
                  <a:tint val="75000"/>
                </a:schemeClr>
              </a:solidFill>
              <a:latin typeface="+mn-lt"/>
            </a:endParaRPr>
          </a:p>
        </p:txBody>
      </p:sp>
    </p:spTree>
    <p:extLst>
      <p:ext uri="{BB962C8B-B14F-4D97-AF65-F5344CB8AC3E}">
        <p14:creationId xmlns:p14="http://schemas.microsoft.com/office/powerpoint/2010/main" val="23519500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C7437-92B0-4F46-B678-21B18A65CA0E}"/>
              </a:ext>
            </a:extLst>
          </p:cNvPr>
          <p:cNvSpPr>
            <a:spLocks noGrp="1"/>
          </p:cNvSpPr>
          <p:nvPr>
            <p:ph type="title"/>
          </p:nvPr>
        </p:nvSpPr>
        <p:spPr>
          <a:xfrm>
            <a:off x="457200" y="114300"/>
            <a:ext cx="8229600" cy="418058"/>
          </a:xfrm>
        </p:spPr>
        <p:txBody>
          <a:bodyPr/>
          <a:lstStyle/>
          <a:p>
            <a:r>
              <a:rPr lang="en-US" sz="3200" dirty="0"/>
              <a:t>Today’s Session</a:t>
            </a:r>
            <a:endParaRPr lang="en-GB" sz="3200" dirty="0"/>
          </a:p>
        </p:txBody>
      </p:sp>
      <p:sp>
        <p:nvSpPr>
          <p:cNvPr id="5" name="Content Placeholder 4">
            <a:extLst>
              <a:ext uri="{FF2B5EF4-FFF2-40B4-BE49-F238E27FC236}">
                <a16:creationId xmlns:a16="http://schemas.microsoft.com/office/drawing/2014/main" id="{088E3554-1708-4D9A-955F-610818C34141}"/>
              </a:ext>
            </a:extLst>
          </p:cNvPr>
          <p:cNvSpPr>
            <a:spLocks noGrp="1"/>
          </p:cNvSpPr>
          <p:nvPr>
            <p:ph idx="1"/>
          </p:nvPr>
        </p:nvSpPr>
        <p:spPr>
          <a:xfrm>
            <a:off x="179512" y="836712"/>
            <a:ext cx="8784976" cy="4680520"/>
          </a:xfrm>
        </p:spPr>
        <p:txBody>
          <a:bodyPr/>
          <a:lstStyle/>
          <a:p>
            <a:pPr marL="0" indent="0">
              <a:buNone/>
            </a:pPr>
            <a:r>
              <a:rPr lang="en-US" sz="2800" dirty="0"/>
              <a:t>1. Assessment Review – Q &amp; A</a:t>
            </a:r>
          </a:p>
          <a:p>
            <a:pPr marL="0" indent="0">
              <a:buNone/>
            </a:pPr>
            <a:endParaRPr lang="en-US" sz="2800" dirty="0"/>
          </a:p>
          <a:p>
            <a:pPr marL="0" indent="0">
              <a:buNone/>
            </a:pPr>
            <a:r>
              <a:rPr lang="en-US" sz="2800" b="0" i="0" dirty="0">
                <a:solidFill>
                  <a:srgbClr val="373A3C"/>
                </a:solidFill>
                <a:effectLst/>
                <a:latin typeface="-apple-system"/>
              </a:rPr>
              <a:t>2. Session on  ‘Selecting Employees’</a:t>
            </a:r>
          </a:p>
          <a:p>
            <a:pPr marL="0" indent="0">
              <a:buNone/>
            </a:pPr>
            <a:endParaRPr lang="en-US" sz="2800" dirty="0">
              <a:solidFill>
                <a:srgbClr val="373A3C"/>
              </a:solidFill>
              <a:latin typeface="-apple-system"/>
            </a:endParaRPr>
          </a:p>
          <a:p>
            <a:pPr marL="0" indent="0">
              <a:buNone/>
            </a:pPr>
            <a:r>
              <a:rPr lang="en-US" sz="2800" dirty="0">
                <a:solidFill>
                  <a:srgbClr val="373A3C"/>
                </a:solidFill>
                <a:latin typeface="-apple-system"/>
              </a:rPr>
              <a:t>3. Seminar Activity</a:t>
            </a:r>
          </a:p>
          <a:p>
            <a:pPr marL="0" indent="0">
              <a:buNone/>
            </a:pPr>
            <a:endParaRPr lang="en-US" sz="2800" dirty="0">
              <a:solidFill>
                <a:srgbClr val="373A3C"/>
              </a:solidFill>
              <a:latin typeface="-apple-system"/>
            </a:endParaRPr>
          </a:p>
          <a:p>
            <a:pPr marL="0" indent="0">
              <a:buNone/>
            </a:pPr>
            <a:r>
              <a:rPr lang="en-US" sz="2800" dirty="0">
                <a:solidFill>
                  <a:srgbClr val="373A3C"/>
                </a:solidFill>
                <a:latin typeface="-apple-system"/>
              </a:rPr>
              <a:t>Note: On 17 April</a:t>
            </a:r>
            <a:r>
              <a:rPr lang="en-US" sz="2800" b="1" dirty="0">
                <a:solidFill>
                  <a:srgbClr val="0070C0"/>
                </a:solidFill>
                <a:latin typeface="-apple-system"/>
              </a:rPr>
              <a:t> Professor Jonathan Liu </a:t>
            </a:r>
            <a:r>
              <a:rPr lang="en-US" sz="2800" dirty="0">
                <a:solidFill>
                  <a:srgbClr val="373A3C"/>
                </a:solidFill>
                <a:latin typeface="-apple-system"/>
              </a:rPr>
              <a:t>will come as a Guest Speaker. He will speak on AI and HR’s role.</a:t>
            </a:r>
            <a:endParaRPr lang="en-US" sz="2000" dirty="0">
              <a:solidFill>
                <a:srgbClr val="373A3C"/>
              </a:solidFill>
              <a:latin typeface="-apple-system"/>
            </a:endParaRPr>
          </a:p>
          <a:p>
            <a:pPr marL="0" indent="0">
              <a:buNone/>
            </a:pPr>
            <a:endParaRPr lang="en-US" sz="2800" dirty="0"/>
          </a:p>
          <a:p>
            <a:pPr marL="0" indent="0">
              <a:buNone/>
            </a:pPr>
            <a:endParaRPr lang="en-US" sz="2800" dirty="0"/>
          </a:p>
        </p:txBody>
      </p:sp>
      <p:sp>
        <p:nvSpPr>
          <p:cNvPr id="3" name="Date Placeholder 2">
            <a:extLst>
              <a:ext uri="{FF2B5EF4-FFF2-40B4-BE49-F238E27FC236}">
                <a16:creationId xmlns:a16="http://schemas.microsoft.com/office/drawing/2014/main" id="{5C296B5E-3D82-4DB8-8E0F-8F662FB95218}"/>
              </a:ext>
            </a:extLst>
          </p:cNvPr>
          <p:cNvSpPr>
            <a:spLocks noGrp="1"/>
          </p:cNvSpPr>
          <p:nvPr>
            <p:ph type="dt" sz="half" idx="10"/>
          </p:nvPr>
        </p:nvSpPr>
        <p:spPr/>
        <p:txBody>
          <a:bodyPr/>
          <a:lstStyle/>
          <a:p>
            <a:pPr>
              <a:defRPr/>
            </a:pPr>
            <a:fld id="{D58B45E6-64D3-4C5F-BDB6-A1B894EEEA29}" type="datetime1">
              <a:rPr lang="en-GB" altLang="en-US" smtClean="0"/>
              <a:pPr>
                <a:defRPr/>
              </a:pPr>
              <a:t>11/03/2023</a:t>
            </a:fld>
            <a:endParaRPr lang="en-GB" altLang="en-US"/>
          </a:p>
        </p:txBody>
      </p:sp>
      <p:sp>
        <p:nvSpPr>
          <p:cNvPr id="4" name="Slide Number Placeholder 3">
            <a:extLst>
              <a:ext uri="{FF2B5EF4-FFF2-40B4-BE49-F238E27FC236}">
                <a16:creationId xmlns:a16="http://schemas.microsoft.com/office/drawing/2014/main" id="{CBA74538-CE64-403E-8819-15B098313963}"/>
              </a:ext>
            </a:extLst>
          </p:cNvPr>
          <p:cNvSpPr>
            <a:spLocks noGrp="1"/>
          </p:cNvSpPr>
          <p:nvPr>
            <p:ph type="sldNum" sz="quarter" idx="12"/>
          </p:nvPr>
        </p:nvSpPr>
        <p:spPr/>
        <p:txBody>
          <a:bodyPr/>
          <a:lstStyle/>
          <a:p>
            <a:pPr>
              <a:defRPr/>
            </a:pPr>
            <a:fld id="{FAF5663D-1B9D-48C8-BD8E-835F92F174D7}" type="slidenum">
              <a:rPr lang="en-GB" altLang="en-US" smtClean="0"/>
              <a:pPr>
                <a:defRPr/>
              </a:pPr>
              <a:t>2</a:t>
            </a:fld>
            <a:endParaRPr lang="en-GB" altLang="en-US"/>
          </a:p>
        </p:txBody>
      </p:sp>
    </p:spTree>
    <p:extLst>
      <p:ext uri="{BB962C8B-B14F-4D97-AF65-F5344CB8AC3E}">
        <p14:creationId xmlns:p14="http://schemas.microsoft.com/office/powerpoint/2010/main" val="33820851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5B14F-4CB8-3A39-4DDB-D8DCE656EBEF}"/>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BC35286C-EF1C-CB57-4D2A-A079158383D0}"/>
              </a:ext>
            </a:extLst>
          </p:cNvPr>
          <p:cNvSpPr>
            <a:spLocks noGrp="1"/>
          </p:cNvSpPr>
          <p:nvPr>
            <p:ph idx="1"/>
          </p:nvPr>
        </p:nvSpPr>
        <p:spPr/>
        <p:txBody>
          <a:bodyPr/>
          <a:lstStyle/>
          <a:p>
            <a:pPr marL="514350" indent="-514350">
              <a:buAutoNum type="arabicPeriod"/>
            </a:pPr>
            <a:r>
              <a:rPr lang="en-GB" dirty="0"/>
              <a:t>Write a detailed report on: </a:t>
            </a:r>
          </a:p>
          <a:p>
            <a:pPr marL="914400" lvl="1" indent="-514350">
              <a:buAutoNum type="alphaLcParenR"/>
            </a:pPr>
            <a:r>
              <a:rPr lang="en-GB" dirty="0"/>
              <a:t>The current state of the labour market in the UK </a:t>
            </a:r>
          </a:p>
          <a:p>
            <a:pPr marL="914400" lvl="1" indent="-514350">
              <a:buAutoNum type="alphaLcParenR"/>
            </a:pPr>
            <a:r>
              <a:rPr lang="en-GB"/>
              <a:t>The </a:t>
            </a:r>
            <a:r>
              <a:rPr lang="en-GB" dirty="0"/>
              <a:t>emerging changes in Human Resourcing Strategies in the post Covid, post Brexit external environment. </a:t>
            </a:r>
          </a:p>
          <a:p>
            <a:pPr marL="400050" lvl="1" indent="0">
              <a:buNone/>
            </a:pPr>
            <a:endParaRPr lang="en-GB" dirty="0"/>
          </a:p>
        </p:txBody>
      </p:sp>
      <p:sp>
        <p:nvSpPr>
          <p:cNvPr id="4" name="Date Placeholder 3">
            <a:extLst>
              <a:ext uri="{FF2B5EF4-FFF2-40B4-BE49-F238E27FC236}">
                <a16:creationId xmlns:a16="http://schemas.microsoft.com/office/drawing/2014/main" id="{863B2A7F-113E-D16D-81C2-2100C3B3F369}"/>
              </a:ext>
            </a:extLst>
          </p:cNvPr>
          <p:cNvSpPr>
            <a:spLocks noGrp="1"/>
          </p:cNvSpPr>
          <p:nvPr>
            <p:ph type="dt" sz="half" idx="10"/>
          </p:nvPr>
        </p:nvSpPr>
        <p:spPr/>
        <p:txBody>
          <a:bodyPr/>
          <a:lstStyle/>
          <a:p>
            <a:pPr>
              <a:defRPr/>
            </a:pPr>
            <a:fld id="{2303D31F-598B-47EE-BA37-93F097A3D676}" type="datetime1">
              <a:rPr lang="en-GB" altLang="en-US" smtClean="0"/>
              <a:pPr>
                <a:defRPr/>
              </a:pPr>
              <a:t>11/03/2023</a:t>
            </a:fld>
            <a:endParaRPr lang="en-GB" altLang="en-US"/>
          </a:p>
        </p:txBody>
      </p:sp>
      <p:sp>
        <p:nvSpPr>
          <p:cNvPr id="5" name="Slide Number Placeholder 4">
            <a:extLst>
              <a:ext uri="{FF2B5EF4-FFF2-40B4-BE49-F238E27FC236}">
                <a16:creationId xmlns:a16="http://schemas.microsoft.com/office/drawing/2014/main" id="{A13AC984-9E69-9CD9-599E-7633422887E1}"/>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2932441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F000F-BB49-7F6E-31C2-9BAFCAB2EDC5}"/>
              </a:ext>
            </a:extLst>
          </p:cNvPr>
          <p:cNvSpPr>
            <a:spLocks noGrp="1"/>
          </p:cNvSpPr>
          <p:nvPr>
            <p:ph type="title"/>
          </p:nvPr>
        </p:nvSpPr>
        <p:spPr>
          <a:xfrm>
            <a:off x="457200" y="274638"/>
            <a:ext cx="8229600" cy="562074"/>
          </a:xfrm>
        </p:spPr>
        <p:txBody>
          <a:bodyPr/>
          <a:lstStyle/>
          <a:p>
            <a:r>
              <a:rPr lang="en-GB" dirty="0"/>
              <a:t>Assessment 2 (</a:t>
            </a:r>
            <a:r>
              <a:rPr lang="en-GB" dirty="0">
                <a:solidFill>
                  <a:srgbClr val="FF0000"/>
                </a:solidFill>
              </a:rPr>
              <a:t>24 April 2023</a:t>
            </a:r>
            <a:r>
              <a:rPr lang="en-GB" dirty="0"/>
              <a:t>)</a:t>
            </a:r>
          </a:p>
        </p:txBody>
      </p:sp>
      <p:sp>
        <p:nvSpPr>
          <p:cNvPr id="3" name="Content Placeholder 2">
            <a:extLst>
              <a:ext uri="{FF2B5EF4-FFF2-40B4-BE49-F238E27FC236}">
                <a16:creationId xmlns:a16="http://schemas.microsoft.com/office/drawing/2014/main" id="{CF641A80-18D0-3746-A698-7E9DB2292932}"/>
              </a:ext>
            </a:extLst>
          </p:cNvPr>
          <p:cNvSpPr>
            <a:spLocks noGrp="1"/>
          </p:cNvSpPr>
          <p:nvPr>
            <p:ph idx="1"/>
          </p:nvPr>
        </p:nvSpPr>
        <p:spPr>
          <a:xfrm>
            <a:off x="457200" y="764704"/>
            <a:ext cx="8229600" cy="4752529"/>
          </a:xfrm>
        </p:spPr>
        <p:txBody>
          <a:bodyPr/>
          <a:lstStyle/>
          <a:p>
            <a:r>
              <a:rPr lang="en-GB" sz="1800" dirty="0"/>
              <a:t>You are the Human Resource Director of an international firm working with other senior managers. You will be part of a group of four or five and please note that your Group Leader will submit the Presentation on Moodle on behalf of the group. </a:t>
            </a:r>
          </a:p>
          <a:p>
            <a:r>
              <a:rPr lang="en-GB" sz="1800" dirty="0"/>
              <a:t>You are required to: </a:t>
            </a:r>
          </a:p>
          <a:p>
            <a:pPr lvl="1"/>
            <a:r>
              <a:rPr lang="en-GB" sz="1200" b="1" dirty="0"/>
              <a:t>Make a twenty-minute group presentation on any one of the topics listed below: Areas in HRM/IHRM to choose from: </a:t>
            </a:r>
          </a:p>
          <a:p>
            <a:pPr marL="914400" lvl="2" indent="0">
              <a:buNone/>
            </a:pPr>
            <a:r>
              <a:rPr lang="en-GB" sz="1200" b="1" dirty="0"/>
              <a:t>1. Change management </a:t>
            </a:r>
          </a:p>
          <a:p>
            <a:pPr marL="914400" lvl="2" indent="0">
              <a:buNone/>
            </a:pPr>
            <a:r>
              <a:rPr lang="en-GB" sz="1200" b="1" dirty="0"/>
              <a:t>2. HR effectiveness measurement </a:t>
            </a:r>
          </a:p>
          <a:p>
            <a:pPr marL="914400" lvl="2" indent="0">
              <a:buNone/>
            </a:pPr>
            <a:r>
              <a:rPr lang="en-GB" sz="1200" b="1" dirty="0"/>
              <a:t>3. Staffing: Retention </a:t>
            </a:r>
          </a:p>
          <a:p>
            <a:pPr marL="914400" lvl="2" indent="0">
              <a:buNone/>
            </a:pPr>
            <a:r>
              <a:rPr lang="en-GB" sz="1200" b="1" dirty="0"/>
              <a:t>4. Staffing: Recruitment and availability of skilled local labour </a:t>
            </a:r>
          </a:p>
          <a:p>
            <a:pPr marL="914400" lvl="2" indent="0">
              <a:buNone/>
            </a:pPr>
            <a:r>
              <a:rPr lang="en-GB" sz="1200" b="1" dirty="0"/>
              <a:t>5. Learning and development </a:t>
            </a:r>
          </a:p>
          <a:p>
            <a:pPr marL="914400" lvl="2" indent="0">
              <a:buNone/>
            </a:pPr>
            <a:r>
              <a:rPr lang="en-GB" sz="1200" b="1" dirty="0"/>
              <a:t>6. Compensation</a:t>
            </a:r>
          </a:p>
          <a:p>
            <a:pPr marL="914400" lvl="2" indent="0">
              <a:buNone/>
            </a:pPr>
            <a:r>
              <a:rPr lang="en-GB" sz="1200" b="1" dirty="0"/>
              <a:t>7. Leadership development </a:t>
            </a:r>
          </a:p>
          <a:p>
            <a:r>
              <a:rPr lang="en-GB" sz="2000" dirty="0"/>
              <a:t>Each member of the group will write a 1000 word reflective piece, highlighting his/her contribution to the presentation and what your own take away from the exercise is. You should submit this through the submission link. Leader will submit both presentation slides and their own reflective piece of 1000 words</a:t>
            </a:r>
          </a:p>
          <a:p>
            <a:endParaRPr lang="en-GB" sz="2000"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5F203603-295C-8769-2987-7FAC59770BEB}"/>
              </a:ext>
            </a:extLst>
          </p:cNvPr>
          <p:cNvSpPr>
            <a:spLocks noGrp="1"/>
          </p:cNvSpPr>
          <p:nvPr>
            <p:ph type="dt" sz="half" idx="10"/>
          </p:nvPr>
        </p:nvSpPr>
        <p:spPr/>
        <p:txBody>
          <a:bodyPr/>
          <a:lstStyle/>
          <a:p>
            <a:pPr>
              <a:defRPr/>
            </a:pPr>
            <a:fld id="{2303D31F-598B-47EE-BA37-93F097A3D676}" type="datetime1">
              <a:rPr lang="en-GB" altLang="en-US" smtClean="0"/>
              <a:pPr>
                <a:defRPr/>
              </a:pPr>
              <a:t>11/03/2023</a:t>
            </a:fld>
            <a:endParaRPr lang="en-GB" altLang="en-US"/>
          </a:p>
        </p:txBody>
      </p:sp>
      <p:sp>
        <p:nvSpPr>
          <p:cNvPr id="5" name="Slide Number Placeholder 4">
            <a:extLst>
              <a:ext uri="{FF2B5EF4-FFF2-40B4-BE49-F238E27FC236}">
                <a16:creationId xmlns:a16="http://schemas.microsoft.com/office/drawing/2014/main" id="{9386F2D4-6347-BAE8-3754-379B918D757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126765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9FF5-FC97-A91B-03FA-B056ECE684D3}"/>
              </a:ext>
            </a:extLst>
          </p:cNvPr>
          <p:cNvSpPr>
            <a:spLocks noGrp="1"/>
          </p:cNvSpPr>
          <p:nvPr>
            <p:ph type="title"/>
          </p:nvPr>
        </p:nvSpPr>
        <p:spPr/>
        <p:txBody>
          <a:bodyPr/>
          <a:lstStyle/>
          <a:p>
            <a:r>
              <a:rPr lang="en-GB" dirty="0"/>
              <a:t>Academic honesty!</a:t>
            </a:r>
          </a:p>
        </p:txBody>
      </p:sp>
      <p:sp>
        <p:nvSpPr>
          <p:cNvPr id="3" name="Content Placeholder 2">
            <a:extLst>
              <a:ext uri="{FF2B5EF4-FFF2-40B4-BE49-F238E27FC236}">
                <a16:creationId xmlns:a16="http://schemas.microsoft.com/office/drawing/2014/main" id="{210AA1AC-2182-FF75-3451-D2B7FA74E972}"/>
              </a:ext>
            </a:extLst>
          </p:cNvPr>
          <p:cNvSpPr>
            <a:spLocks noGrp="1"/>
          </p:cNvSpPr>
          <p:nvPr>
            <p:ph idx="1"/>
          </p:nvPr>
        </p:nvSpPr>
        <p:spPr>
          <a:xfrm>
            <a:off x="457200" y="1417638"/>
            <a:ext cx="8229600" cy="4099595"/>
          </a:xfrm>
        </p:spPr>
        <p:txBody>
          <a:bodyPr/>
          <a:lstStyle/>
          <a:p>
            <a:r>
              <a:rPr lang="en-GB" dirty="0"/>
              <a:t>Academic honesty is required. </a:t>
            </a:r>
          </a:p>
          <a:p>
            <a:r>
              <a:rPr lang="en-GB" dirty="0"/>
              <a:t>you must give credit to authors on whose research and ideas your work is based.</a:t>
            </a:r>
          </a:p>
          <a:p>
            <a:r>
              <a:rPr lang="en-GB" dirty="0"/>
              <a:t>A reference list is required that indicates the books, articles, etc. that you have used, cited or quoted in order to complete this assessment. Your referencing must follow Harvard referencing technique.</a:t>
            </a:r>
          </a:p>
        </p:txBody>
      </p:sp>
      <p:sp>
        <p:nvSpPr>
          <p:cNvPr id="4" name="Date Placeholder 3">
            <a:extLst>
              <a:ext uri="{FF2B5EF4-FFF2-40B4-BE49-F238E27FC236}">
                <a16:creationId xmlns:a16="http://schemas.microsoft.com/office/drawing/2014/main" id="{FB0799AD-8199-5DD9-8968-736398BDCD6B}"/>
              </a:ext>
            </a:extLst>
          </p:cNvPr>
          <p:cNvSpPr>
            <a:spLocks noGrp="1"/>
          </p:cNvSpPr>
          <p:nvPr>
            <p:ph type="dt" sz="half" idx="10"/>
          </p:nvPr>
        </p:nvSpPr>
        <p:spPr/>
        <p:txBody>
          <a:bodyPr/>
          <a:lstStyle/>
          <a:p>
            <a:pPr>
              <a:defRPr/>
            </a:pPr>
            <a:fld id="{2303D31F-598B-47EE-BA37-93F097A3D676}" type="datetime1">
              <a:rPr lang="en-GB" altLang="en-US" smtClean="0"/>
              <a:pPr>
                <a:defRPr/>
              </a:pPr>
              <a:t>11/03/2023</a:t>
            </a:fld>
            <a:endParaRPr lang="en-GB" altLang="en-US"/>
          </a:p>
        </p:txBody>
      </p:sp>
      <p:sp>
        <p:nvSpPr>
          <p:cNvPr id="5" name="Slide Number Placeholder 4">
            <a:extLst>
              <a:ext uri="{FF2B5EF4-FFF2-40B4-BE49-F238E27FC236}">
                <a16:creationId xmlns:a16="http://schemas.microsoft.com/office/drawing/2014/main" id="{7796A049-A897-F2E2-0EE5-2E50BF585BA1}"/>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8376823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330</Words>
  <Application>Microsoft Office PowerPoint</Application>
  <PresentationFormat>On-screen Show (4:3)</PresentationFormat>
  <Paragraphs>42</Paragraphs>
  <Slides>5</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-apple-system</vt:lpstr>
      <vt:lpstr>Myriad Pro</vt:lpstr>
      <vt:lpstr>Arial</vt:lpstr>
      <vt:lpstr>Times New Roman</vt:lpstr>
      <vt:lpstr>Verdana</vt:lpstr>
      <vt:lpstr>20140311PresentationUWTSDTemplate</vt:lpstr>
      <vt:lpstr>Week 5 - HRM</vt:lpstr>
      <vt:lpstr>Today’s Session</vt:lpstr>
      <vt:lpstr>Assessment</vt:lpstr>
      <vt:lpstr>Assessment 2 (24 April 2023)</vt:lpstr>
      <vt:lpstr>Academic honesty!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Mohamed Asim</cp:lastModifiedBy>
  <cp:revision>88</cp:revision>
  <cp:lastPrinted>2018-07-09T15:27:01Z</cp:lastPrinted>
  <dcterms:created xsi:type="dcterms:W3CDTF">2002-10-07T19:43:58Z</dcterms:created>
  <dcterms:modified xsi:type="dcterms:W3CDTF">2023-03-11T16:58:08Z</dcterms:modified>
</cp:coreProperties>
</file>