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7" r:id="rId2"/>
    <p:sldId id="258" r:id="rId3"/>
    <p:sldId id="261" r:id="rId4"/>
    <p:sldId id="259" r:id="rId5"/>
    <p:sldId id="260" r:id="rId6"/>
    <p:sldId id="264" r:id="rId7"/>
    <p:sldId id="267" r:id="rId8"/>
    <p:sldId id="262" r:id="rId9"/>
    <p:sldId id="265" r:id="rId10"/>
    <p:sldId id="268" r:id="rId11"/>
    <p:sldId id="263" r:id="rId12"/>
    <p:sldId id="266"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59" autoAdjust="0"/>
    <p:restoredTop sz="86381" autoAdjust="0"/>
  </p:normalViewPr>
  <p:slideViewPr>
    <p:cSldViewPr snapToGrid="0">
      <p:cViewPr varScale="1">
        <p:scale>
          <a:sx n="59" d="100"/>
          <a:sy n="59" d="100"/>
        </p:scale>
        <p:origin x="378"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0:13.60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1,'132'1,"157"22,-134-10,245-8,-204-8,1133 3,-1294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0:31.03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0 288,'13'-10,"0"2,0-1,1 2,0 0,0 0,0 2,1 0,0 0,17-2,-1-2,243-67,293-42,-475 109,0 3,96 8,-55 0,-125-2,-1-1,1 1,-1 0,1 1,-1 0,0 0,1 1,-1 0,0 0,0 0,0 1,0 0,0 1,-1-1,0 1,1 1,-1-1,-1 1,10 9,-2 1,0-1,1 0,0-1,1-1,1-1,28 17,-18-11,-22-15,0 1,-1-1,0 1,1-1,-1 1,0 0,0 1,0-1,-1 0,1 1,-1-1,0 1,0 0,0 0,0 0,-1 0,1 0,-1 0,0 0,-1 0,1 1,-1-1,1 0,-1 1,-1 4,0-3,-1-1,1 1,-1 0,-1-1,1 0,-1 1,0-1,0 0,0 0,-1-1,0 1,0-1,0 0,0 0,-1 0,1 0,-11 5,-2 1,-1 0,-1-2,1 0,-1-1,-30 6,-100 10,38-6,61-8,-73 3,53-11,-1-2,0-4,-79-16,-229-62,342 77,-1 0,0 3,-64 2,94 1,-27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0:33.50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1 246,'0'-3,"1"0,-1 1,1-1,0 0,0 0,1 1,-1-1,0 0,1 1,-1-1,1 1,0 0,0 0,0 0,4-4,41-29,-36 27,17-12,10-8,58-32,-80 52,1 0,-1 2,1 0,0 1,0 0,0 2,23-3,40 3,-44 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0:48.02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85,'1288'0,"-1148"7,199 34,-108-9,138 11,-232-25,-59-8,86 2,-23-15,117 6,-237 0,0 1,-1 1,1 1,33 16,-36-14,1-1,0-1,0 0,0-1,33 3,43-3,132-12,-224 7,0 0,0 0,0 0,0 0,0-1,0 1,0-1,-1 0,1 0,0 0,-1 0,1-1,0 1,-1-1,1 1,-1-1,0 0,0 0,0 0,0 0,0-1,0 1,0 0,-1-1,1 1,-1-1,1 0,-1 1,0-1,0 0,0-4,-1 1,0 0,0 0,-1 1,0-1,0 0,0 1,-1-1,1 1,-1-1,-1 1,1 0,-1 0,0 0,0 0,-5-5,-1-1,0 0,0 1,-1 0,-1 0,0 1,0 1,0 0,-1 0,-1 1,1 1,-1 0,-19-6,6 5,0 2,-1 0,1 2,-1 1,-43 2,34 2,0-3,-1 0,-57-11,8-1,-2 3,0 5,-120 6,65 1,79 2,0 3,-124 30,32-5,-74 9,135-24,47-7,-68 4,102-13,0 0,0 1,0 0,-20 7,32-9,0 1,0 0,1-1,-1 1,0 0,0 0,0 0,1 1,-1-1,0 0,1 1,0-1,-1 1,1-1,0 1,-3 3,4-3,0 0,0 0,0 0,0 0,0-1,0 1,0 0,0 0,1 0,-1 0,1-1,-1 1,1 0,0-1,0 1,-1 0,1-1,0 1,1-1,-1 1,0-1,3 3,13 12,1 0,0-1,1-2,0 1,28 12,28 21,14 15,37 28,244 129,-344-207,-15-8,0 1,-1 1,1 0,-1 0,14 12,-23-18,-1 1,1-1,-1 0,1 1,-1-1,1 0,-1 1,1-1,-1 1,1-1,-1 1,0-1,1 1,-1-1,0 1,0 0,1-1,-1 1,0-1,0 1,0 0,0-1,0 1,0-1,0 1,0 0,0-1,0 1,0-1,0 1,0 0,0-1,0 1,-1-1,1 1,0 0,-1-1,1 1,0-1,-1 1,1-1,0 1,-1-1,1 0,-1 1,1-1,-1 1,1-1,-1 0,1 1,-1-1,0 0,1 0,-1 1,1-1,-1 0,0 0,1 0,-1 0,1 0,-1 0,0 0,-45 6,45-6,-36 0,0-2,0-2,1-1,0-2,-56-18,-10-1,42 17,-1 2,-1 3,-112 7,47 0,-114-3,207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1:15.8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310 43,'505'-20,"-135"2,513 13,-552 6,-286 2,-1 2,1 2,71 20,-70-15,0-2,0-2,59 3,120-13,-228 3,-30-1,-1 2,-60 11,-252 53,268-48,-11 1,66-15,0 0,1 2,0 1,-34 14,-12 4,32-17,0-1,0-2,0-2,-1-1,1-2,-39-5,-20 2,73 3,0-1,0-1,1-1,-1-2,1 0,0 0,0-2,-38-18,38 17,0 0,-33-7,-4-1,-157-38,99 28,52 15,1 3,-1 2,-123 6,109 2,69-2,-1 0,0 1,0 1,1-1,-1 2,1-1,-1 1,1 1,-16 8,10-2,-1 0,1 1,1 1,-16 17,17-18,0 0,-1-2,0 1,0-2,-1 0,-1-1,1 0,-1-1,0-1,0 0,-1-1,-25 2,-18 0,0-3,-64-5,669 3,-240-3,849 2,-1119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1:18.38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616 2,'-528'0,"519"0,4-1,0 1,0-1,0 1,0 1,0-1,0 1,1 0,-1 0,0 0,0 0,1 1,-1 0,1 0,-7 4,11-5,0-1,0 0,-1 1,1-1,0 1,0-1,0 0,0 1,0-1,0 1,0-1,0 1,0-1,1 1,-1-1,0 0,0 1,0-1,0 1,1-1,-1 0,0 1,0-1,1 0,-1 1,0-1,1 0,-1 1,0-1,1 0,-1 0,0 1,1-1,-1 0,0 0,1 0,-1 0,1 1,-1-1,1 0,-1 0,0 0,1 0,-1 0,1 0,0 0,27 7,-24-6,245 43,-227-40,1 2,-1 0,36 16,-36-13,1-1,0 0,30 4,56 10,126 41,-176-46,-30-10,-1 0,32 1,-25-5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0T16:15:41.13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1895 0 0,'-1895'40'0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5:49.62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3694 568,'-11'0,"-1"1,1 0,-1 1,1 0,0 1,0 1,0-1,-17 10,-1 3,-45 32,21-11,30-26,-1-1,0-1,0-1,0-1,-1-1,-44 4,3 1,-41 7,-191 8,-112-27,162-2,194 3,-59-8,89 4,0 0,1-2,0-1,0 0,-22-12,-14-6,0 3,-2 2,-115-21,137 32,-62-23,0 0,70 23,1-2,0-1,1-1,1-1,0-2,0-1,2-1,-35-30,52 41,0 0,0 1,-1 1,0 0,0 0,-1 0,-15-3,22 6,105 1,87 25,1597 112,-1702-131,-21-1,1-2,95-11,-149 8,0-2,0 1,0-1,0-1,-1 1,1-2,-1 1,0-1,13-10,7-9,30-32,-12 10,-21 23,59-55,3 4,101-66,-179 134,-1 1,1 1,0-1,0 1,1 1,-1 0,1 0,0 1,-1 0,1 0,0 1,19 1,-23 1,0 0,0 0,0 1,-1-1,1 1,0 1,-1-1,0 1,0 0,0 0,0 1,0-1,0 1,-1 0,0 0,0 1,0-1,0 1,-1 0,0 0,0 0,4 9,-4-8,0 0,-1 0,1 1,-1-1,0 1,-1 0,0 0,0 0,0-1,-1 1,0 0,0 0,-1 0,0 0,0 0,0-1,-1 1,-4 11,1-11,1 1,-1-1,0 0,0 0,-1 0,0-1,0 0,0 0,-1-1,0 1,0-1,0-1,-1 0,-15 7,-16 4,0-2,-1-2,-1-1,-63 7,-175 1,237-16,-261 2,-368-41,655 36,0-1,0 0,0-1,0-1,1 0,-1-1,1-1,0 0,0-1,1-1,0 0,-13-11,2 3,1 0,-2 2,0 1,0 1,-52-16,29 10,0 3,-1 2,-1 2,0 3,-60-4,92 12,-136 2,133 0,0 1,0 1,0 1,-40 14,-23 19,-95 58,100-51,53-31,-1-2,-1-1,0-1,0-2,-1-1,0-1,0-1,-1-2,0-1,1-2,-1 0,-33-6,-31-13,70 12,0 2,-34-4,-193 7,159 4,113 2,-1 2,1 0,-1 1,34 18,-18-8,288 158,-12 29,-279-185,1-2,0-1,1-1,1-2,0-1,1-2,42 7,52 20,-101-26,0-2,1-1,0-1,44 3,377-8,-215-5,490 3,-717 0,0 0,1 0,-1 1,0 0,0 0,0 1,0 0,0 1,0 0,-1 1,1-1,11 8,-2 6</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5:56.88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537 408,'537'-18,"-223"4,-130 10,97-4,-230 2,56-13,-42 6,-38 7,1-2,43-18,-48 16,1 1,-1 2,40-8,-203 17,11-2,-304 47,6 37,-177 27,584-108,0 0,0-2,-1 0,1-1,0-1,0-1,-1-1,1 0,1-2,-1 0,-34-15,-56-24,72 31,2-1,-40-23,71 34,0-2,0 1,0-1,0 1,1-1,-1-1,1 1,1-1,-1 1,1-1,0 0,0 0,1 0,-1-1,1 1,1-1,-1 1,1-1,1 0,-1 1,1-1,0 0,2-12,-2 12,1-1,0 1,0 0,1 0,0 0,0 1,1-1,0 0,0 1,0-1,1 1,0 0,0 0,0 1,1-1,0 1,0 0,0 0,1 1,0-1,0 1,6-3,22-6,1 2,0 1,0 2,1 2,55-4,186 10,-129 3,10-6,168 7,-291 0,0 2,-1 1,0 2,42 16,124 65,-52-22,-127-60,-1-1,1-2,0 0,0-1,36 2,110-6,-90-2,-49 1,0-1,0-1,0-2,-1 0,1-2,37-15,-48 13,-16 5,-29 7,8 0,-181 8,126-10,-90 13,2 4,-327-9,287-11,164 0,1-2,-52-11,48 7,-70-5,84 13,-29 0,54 0,0-1,-1 1,1-1,0 1,0-1,-1 0,1 0,0-1,0 1,0-1,1 1,-6-5,7 6,1-1,-1 0,1 1,-1-1,1 1,-1-1,1 0,0 1,-1-1,1 0,0 0,0 1,-1-1,1 0,0 0,0 1,0-1,0 0,0 0,0 1,0-1,0 0,0 0,0 0,1 1,-1-1,0 0,1-1,19-20,31-9,-20 17,0 2,1 2,0 0,1 2,58-6,-37 10,1 2,96 9,-52 14,-30-5,76 4,1-5,204-8,-326-7,0 0,0 1,0 1,-1 2,27 6,-42-7,0 0,0 0,0 1,-1 0,1 1,-1-1,0 1,-1 1,1-1,-1 1,0 1,0-1,-1 1,0 0,0 0,0 0,5 14,-4-8,-1-1,-1 1,4 21,-2 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6:02.08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2364 204,'-20'1,"0"1,0 1,-35 10,-32 5,-24 2,76-12,-1-2,-44 3,11-11,1-3,-1-3,1-3,-78-23,59 13,-159-17,143 26,-173-44,50 8,145 33,20 3,-2 2,-91-2,-28 14,218 7,0 1,66 29,-73-28,50 23,-58-23,0-2,1 0,0-1,0-1,0-1,1-2,33 4,267-7,153 11,-97 5,-89-8,-256-5,52 12,-57-9,1-2,39 3,7-8,50 3,-111-2,-1 1,0 1,0 1,0 0,-1 0,23 12,-16-8,-1 0,1-1,0-1,1-1,-1-1,1 0,0-2,0 0,33-3,-20 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6:21.48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2366 525,'-283'-20,"36"0,188 16,-63-13,64 8,-64-3,-75 15,-87-6,261 0,1-2,0 0,1-1,-26-12,22 9,-1 0,-31-6,-184-33,166 31,48 9,0 2,-48-4,17 4,-76-17,87 14,43 8,0 0,1 0,-1 0,0 0,1-1,-1 0,1 1,-1-1,1 0,0-1,0 1,0-1,0 1,0-1,1 0,-1 0,1 0,-3-4,5 5,-1 0,0 0,1 1,-1-1,1 0,0 0,0 0,0 0,0 0,0 0,0 0,1 0,-1 0,0 0,1 0,0 0,-1 1,1-1,0 0,0 0,0 1,0-1,0 0,0 1,1-1,-1 1,0 0,1-1,-1 1,1 0,0 0,-1 0,1 0,0 0,0 0,-1 1,4-2,22-9,1 1,0 0,38-6,-6 1,18-2,142-12,-128 20,-80 8,93-13,0 5,204 9,-114 37,-176-34,0 1,0 0,0 1,0 1,-1 1,27 14,99 68,-34-19,30 27,-68-45,-54-40,0 0,1-1,0-1,1-1,1-1,-1-1,1-1,0 0,38 4,-46-9,1 0,0-1,0 0,0-1,0-1,-1 0,1-1,-1-1,1 0,-1-1,0 0,-1 0,1-2,-1 0,-1 0,15-12,35-27,-44 35,0-1,0-1,-1 0,-1-1,0-1,-1-1,-1 0,12-18,-23 32,-1-1,1 1,-1-1,0 1,0-1,0 1,0-1,0 0,-1 1,1-1,-1 0,0 0,1 1,-1-1,-1 0,1 0,0 0,-1 1,1-1,-1 0,0 1,0-1,0 0,0 1,0-1,-1 1,1 0,-1-1,-3-3,1 3,0 0,-1 0,1 0,-1 1,0-1,0 1,0 1,0-1,0 1,0-1,0 1,0 1,-1-1,1 1,-7 0,-8 2,0 1,0 1,1 1,-1 0,1 1,-21 11,17-8,1 0,-1-2,-44 8,-32-8,-135-8,83-3,116 4</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10T16:16:58.55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1326 1,'-1291'0,"1257"0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0T16:17:09.26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3023 162 0,'-3023'-162'0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60396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89661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74030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07433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9393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3"/>
          <p:cNvSpPr>
            <a:spLocks noGrp="1"/>
          </p:cNvSpPr>
          <p:nvPr>
            <p:ph type="ftr" sz="quarter" idx="11"/>
          </p:nvPr>
        </p:nvSpPr>
        <p:spPr/>
        <p:txBody>
          <a:bodyPr/>
          <a:lstStyle/>
          <a:p>
            <a:pPr algn="l"/>
            <a:endParaRPr lang="en-US" dirty="0"/>
          </a:p>
        </p:txBody>
      </p:sp>
      <p:sp>
        <p:nvSpPr>
          <p:cNvPr id="6"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95060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2"/>
          <p:cNvSpPr>
            <a:spLocks noGrp="1"/>
          </p:cNvSpPr>
          <p:nvPr>
            <p:ph type="ftr" sz="quarter" idx="11"/>
          </p:nvPr>
        </p:nvSpPr>
        <p:spPr/>
        <p:txBody>
          <a:bodyPr/>
          <a:lstStyle/>
          <a:p>
            <a:pPr algn="l"/>
            <a:endParaRPr lang="en-US" dirty="0"/>
          </a:p>
        </p:txBody>
      </p:sp>
      <p:sp>
        <p:nvSpPr>
          <p:cNvPr id="6"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6303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5"/>
          <p:cNvSpPr>
            <a:spLocks noGrp="1"/>
          </p:cNvSpPr>
          <p:nvPr>
            <p:ph type="ftr" sz="quarter" idx="11"/>
          </p:nvPr>
        </p:nvSpPr>
        <p:spPr/>
        <p:txBody>
          <a:bodyPr/>
          <a:lstStyle/>
          <a:p>
            <a:pPr algn="l"/>
            <a:endParaRPr lang="en-US" dirty="0"/>
          </a:p>
        </p:txBody>
      </p:sp>
      <p:sp>
        <p:nvSpPr>
          <p:cNvPr id="6"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20905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90353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29020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971794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30955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78944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4"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240758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4"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8526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35844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11/10/2025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88086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lgn="r"/>
            <a:fld id="{53BEF823-48A5-43FC-BE03-E79964288B41}" type="datetimeFigureOut">
              <a:rPr lang="en-US" smtClean="0"/>
              <a:pPr algn="r"/>
              <a:t>11/10/2025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lgn="l"/>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13127648"/>
      </p:ext>
    </p:extLst>
  </p:cSld>
  <p:clrMap bg1="dk1" tx1="lt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2.png"/><Relationship Id="rId18" Type="http://schemas.openxmlformats.org/officeDocument/2006/relationships/customXml" Target="../ink/ink9.xml"/><Relationship Id="rId26" Type="http://schemas.openxmlformats.org/officeDocument/2006/relationships/customXml" Target="../ink/ink13.xml"/><Relationship Id="rId3" Type="http://schemas.openxmlformats.org/officeDocument/2006/relationships/image" Target="../media/image7.png"/><Relationship Id="rId21" Type="http://schemas.openxmlformats.org/officeDocument/2006/relationships/image" Target="../media/image16.png"/><Relationship Id="rId7" Type="http://schemas.openxmlformats.org/officeDocument/2006/relationships/image" Target="../media/image9.png"/><Relationship Id="rId12" Type="http://schemas.openxmlformats.org/officeDocument/2006/relationships/customXml" Target="../ink/ink6.xml"/><Relationship Id="rId17" Type="http://schemas.openxmlformats.org/officeDocument/2006/relationships/image" Target="../media/image14.png"/><Relationship Id="rId25" Type="http://schemas.openxmlformats.org/officeDocument/2006/relationships/image" Target="../media/image18.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11.png"/><Relationship Id="rId24" Type="http://schemas.openxmlformats.org/officeDocument/2006/relationships/customXml" Target="../ink/ink12.xml"/><Relationship Id="rId5" Type="http://schemas.openxmlformats.org/officeDocument/2006/relationships/image" Target="../media/image8.png"/><Relationship Id="rId15" Type="http://schemas.openxmlformats.org/officeDocument/2006/relationships/image" Target="../media/image13.png"/><Relationship Id="rId23" Type="http://schemas.openxmlformats.org/officeDocument/2006/relationships/image" Target="../media/image17.png"/><Relationship Id="rId10" Type="http://schemas.openxmlformats.org/officeDocument/2006/relationships/customXml" Target="../ink/ink5.xml"/><Relationship Id="rId19" Type="http://schemas.openxmlformats.org/officeDocument/2006/relationships/image" Target="../media/image15.png"/><Relationship Id="rId4" Type="http://schemas.openxmlformats.org/officeDocument/2006/relationships/customXml" Target="../ink/ink2.xml"/><Relationship Id="rId9" Type="http://schemas.openxmlformats.org/officeDocument/2006/relationships/image" Target="../media/image10.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0BA9A1-433A-927F-7A28-47BD06A4E2A1}"/>
              </a:ext>
            </a:extLst>
          </p:cNvPr>
          <p:cNvSpPr txBox="1"/>
          <p:nvPr/>
        </p:nvSpPr>
        <p:spPr>
          <a:xfrm>
            <a:off x="617838" y="803189"/>
            <a:ext cx="10775092" cy="2308324"/>
          </a:xfrm>
          <a:prstGeom prst="rect">
            <a:avLst/>
          </a:prstGeom>
          <a:noFill/>
        </p:spPr>
        <p:txBody>
          <a:bodyPr wrap="square" rtlCol="0">
            <a:spAutoFit/>
          </a:bodyPr>
          <a:lstStyle/>
          <a:p>
            <a:r>
              <a:rPr lang="en-GB" sz="2400" b="1" dirty="0"/>
              <a:t>Student Names : Dennis Brown , Mckenzie Brown and Orlando Brown </a:t>
            </a:r>
          </a:p>
          <a:p>
            <a:r>
              <a:rPr lang="en-GB" sz="2400" b="1" dirty="0"/>
              <a:t>Student I.D : 2026661/ 2325786 / 2439406</a:t>
            </a:r>
          </a:p>
          <a:p>
            <a:r>
              <a:rPr lang="en-GB" sz="2400" b="1" dirty="0"/>
              <a:t>Lecturers Name :Yohan Mendis </a:t>
            </a:r>
          </a:p>
          <a:p>
            <a:r>
              <a:rPr lang="en-GB" sz="2400" b="1" dirty="0"/>
              <a:t>Module Code : LCLM 4003</a:t>
            </a:r>
          </a:p>
          <a:p>
            <a:r>
              <a:rPr lang="en-GB" sz="2400" b="1" dirty="0"/>
              <a:t>Module Name : Effective Team work and Communication </a:t>
            </a:r>
          </a:p>
          <a:p>
            <a:r>
              <a:rPr lang="en-GB" sz="2400" b="1" dirty="0"/>
              <a:t>Component 2 : Flight Foods Ltd</a:t>
            </a:r>
          </a:p>
        </p:txBody>
      </p:sp>
    </p:spTree>
    <p:extLst>
      <p:ext uri="{BB962C8B-B14F-4D97-AF65-F5344CB8AC3E}">
        <p14:creationId xmlns:p14="http://schemas.microsoft.com/office/powerpoint/2010/main" val="1070498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078CC-DA6A-B5E8-6E25-16571C2B58B8}"/>
              </a:ext>
            </a:extLst>
          </p:cNvPr>
          <p:cNvSpPr>
            <a:spLocks noGrp="1"/>
          </p:cNvSpPr>
          <p:nvPr>
            <p:ph type="title"/>
          </p:nvPr>
        </p:nvSpPr>
        <p:spPr>
          <a:xfrm>
            <a:off x="763051" y="2414015"/>
            <a:ext cx="10666949" cy="4107809"/>
          </a:xfrm>
        </p:spPr>
        <p:txBody>
          <a:bodyPr>
            <a:normAutofit fontScale="90000"/>
          </a:bodyPr>
          <a:lstStyle/>
          <a:p>
            <a:r>
              <a:rPr lang="en-GB" sz="2400" dirty="0"/>
              <a:t>In our presentation today we will be,</a:t>
            </a:r>
            <a:br>
              <a:rPr lang="en-GB" sz="2400" dirty="0"/>
            </a:br>
            <a:br>
              <a:rPr lang="en-GB" sz="2400" dirty="0"/>
            </a:br>
            <a:r>
              <a:rPr lang="en-GB" sz="2400" dirty="0"/>
              <a:t>- giving an example and explaining the methods of communication (Shannon and Weaver, Berlo and Schramm model).</a:t>
            </a:r>
            <a:br>
              <a:rPr lang="en-GB" sz="2400" dirty="0"/>
            </a:br>
            <a:r>
              <a:rPr lang="en-GB" sz="2400" dirty="0"/>
              <a:t>- explaining why these methods should be used and the effectiveness of them. </a:t>
            </a:r>
            <a:br>
              <a:rPr lang="en-GB" sz="2400" dirty="0"/>
            </a:br>
            <a:r>
              <a:rPr lang="en-GB" sz="2400" dirty="0"/>
              <a:t>- explaining communication barriers and where they are shown throughout flight foods ltd.</a:t>
            </a:r>
            <a:br>
              <a:rPr lang="en-GB" sz="2400" dirty="0"/>
            </a:br>
            <a:r>
              <a:rPr lang="en-GB" sz="2400" dirty="0"/>
              <a:t>- explaining ways to surpass these barriers.</a:t>
            </a:r>
            <a:br>
              <a:rPr lang="en-GB" sz="2400" dirty="0"/>
            </a:br>
            <a:r>
              <a:rPr lang="en-GB" sz="2400" dirty="0"/>
              <a:t> </a:t>
            </a:r>
            <a:br>
              <a:rPr lang="en-GB" sz="2400" dirty="0"/>
            </a:br>
            <a:endParaRPr lang="en-GB" sz="2400" dirty="0"/>
          </a:p>
        </p:txBody>
      </p:sp>
    </p:spTree>
    <p:extLst>
      <p:ext uri="{BB962C8B-B14F-4D97-AF65-F5344CB8AC3E}">
        <p14:creationId xmlns:p14="http://schemas.microsoft.com/office/powerpoint/2010/main" val="1279675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6490D-EBD1-C475-4DA8-D26E3A1D1AD0}"/>
              </a:ext>
            </a:extLst>
          </p:cNvPr>
          <p:cNvSpPr>
            <a:spLocks noGrp="1"/>
          </p:cNvSpPr>
          <p:nvPr>
            <p:ph type="title"/>
          </p:nvPr>
        </p:nvSpPr>
        <p:spPr/>
        <p:txBody>
          <a:bodyPr/>
          <a:lstStyle/>
          <a:p>
            <a:r>
              <a:rPr lang="en-GB" dirty="0"/>
              <a:t>Flight Foods Ltd.</a:t>
            </a:r>
          </a:p>
        </p:txBody>
      </p:sp>
      <p:sp>
        <p:nvSpPr>
          <p:cNvPr id="3" name="Content Placeholder 2">
            <a:extLst>
              <a:ext uri="{FF2B5EF4-FFF2-40B4-BE49-F238E27FC236}">
                <a16:creationId xmlns:a16="http://schemas.microsoft.com/office/drawing/2014/main" id="{17247900-F8D9-94DC-95EF-7A4C339E9035}"/>
              </a:ext>
            </a:extLst>
          </p:cNvPr>
          <p:cNvSpPr>
            <a:spLocks noGrp="1"/>
          </p:cNvSpPr>
          <p:nvPr>
            <p:ph idx="1"/>
          </p:nvPr>
        </p:nvSpPr>
        <p:spPr>
          <a:xfrm>
            <a:off x="1103313" y="2052918"/>
            <a:ext cx="4617866" cy="4195481"/>
          </a:xfrm>
        </p:spPr>
        <p:txBody>
          <a:bodyPr/>
          <a:lstStyle/>
          <a:p>
            <a:pPr marL="0" indent="0">
              <a:buNone/>
            </a:pPr>
            <a:r>
              <a:rPr lang="en-GB" dirty="0"/>
              <a:t>Flight Foods is a small supplier of airline ready meals based in the us, Their size is proven by there bad reviews of food including comments with topics such as under cooked food and poor packaging. and instead of achieving their goal of increasing their market share have in fact brought on a downfall in business.</a:t>
            </a:r>
          </a:p>
        </p:txBody>
      </p:sp>
    </p:spTree>
    <p:extLst>
      <p:ext uri="{BB962C8B-B14F-4D97-AF65-F5344CB8AC3E}">
        <p14:creationId xmlns:p14="http://schemas.microsoft.com/office/powerpoint/2010/main" val="4285209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6A2D96-8F17-0255-3A6B-820E1F8DE22B}"/>
              </a:ext>
            </a:extLst>
          </p:cNvPr>
          <p:cNvSpPr txBox="1"/>
          <p:nvPr/>
        </p:nvSpPr>
        <p:spPr>
          <a:xfrm>
            <a:off x="717724" y="1843950"/>
            <a:ext cx="6337300" cy="3170099"/>
          </a:xfrm>
          <a:prstGeom prst="rect">
            <a:avLst/>
          </a:prstGeom>
          <a:noFill/>
        </p:spPr>
        <p:txBody>
          <a:bodyPr wrap="square" rtlCol="0">
            <a:spAutoFit/>
          </a:bodyPr>
          <a:lstStyle/>
          <a:p>
            <a:r>
              <a:rPr lang="en-GB" sz="2000" b="1" dirty="0"/>
              <a:t>There are multiple key barriers within communication throughout the flight foods manufacturing sector, these include things such as </a:t>
            </a:r>
          </a:p>
          <a:p>
            <a:endParaRPr lang="en-GB" sz="2000" b="1" dirty="0"/>
          </a:p>
          <a:p>
            <a:pPr marL="342900" indent="-342900">
              <a:buFont typeface="Arial" panose="020B0604020202020204" pitchFamily="34" charset="0"/>
              <a:buChar char="•"/>
            </a:pPr>
            <a:r>
              <a:rPr lang="en-GB" sz="2000" b="1" dirty="0"/>
              <a:t>Staff undertrained in food hygiene, the floor manager is expected to train on the job</a:t>
            </a:r>
          </a:p>
          <a:p>
            <a:pPr marL="342900" indent="-342900">
              <a:buFont typeface="Arial" panose="020B0604020202020204" pitchFamily="34" charset="0"/>
              <a:buChar char="•"/>
            </a:pPr>
            <a:r>
              <a:rPr lang="en-GB" sz="2000" b="1" dirty="0"/>
              <a:t>Language barriers </a:t>
            </a:r>
          </a:p>
          <a:p>
            <a:pPr marL="342900" indent="-342900">
              <a:buFont typeface="Arial" panose="020B0604020202020204" pitchFamily="34" charset="0"/>
              <a:buChar char="•"/>
            </a:pPr>
            <a:r>
              <a:rPr lang="en-GB" sz="2000" b="1" dirty="0"/>
              <a:t>Young unreliable staff members </a:t>
            </a:r>
          </a:p>
          <a:p>
            <a:pPr marL="342900" indent="-342900">
              <a:buFont typeface="Arial" panose="020B0604020202020204" pitchFamily="34" charset="0"/>
              <a:buChar char="•"/>
            </a:pPr>
            <a:endParaRPr lang="en-GB" sz="2000" b="1" dirty="0"/>
          </a:p>
        </p:txBody>
      </p:sp>
      <p:pic>
        <p:nvPicPr>
          <p:cNvPr id="6" name="Picture 5" descr="Chef in kitchen">
            <a:extLst>
              <a:ext uri="{FF2B5EF4-FFF2-40B4-BE49-F238E27FC236}">
                <a16:creationId xmlns:a16="http://schemas.microsoft.com/office/drawing/2014/main" id="{69B3D2C0-B35F-9DE1-636E-820AF45061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0342" y="1556952"/>
            <a:ext cx="4413934" cy="3929448"/>
          </a:xfrm>
          <a:prstGeom prst="rect">
            <a:avLst/>
          </a:prstGeom>
        </p:spPr>
      </p:pic>
    </p:spTree>
    <p:extLst>
      <p:ext uri="{BB962C8B-B14F-4D97-AF65-F5344CB8AC3E}">
        <p14:creationId xmlns:p14="http://schemas.microsoft.com/office/powerpoint/2010/main" val="4120288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666C1F-B0CB-3D91-3467-DD06835A3C65}"/>
              </a:ext>
            </a:extLst>
          </p:cNvPr>
          <p:cNvSpPr txBox="1"/>
          <p:nvPr/>
        </p:nvSpPr>
        <p:spPr>
          <a:xfrm>
            <a:off x="888999" y="474952"/>
            <a:ext cx="9564915" cy="3416320"/>
          </a:xfrm>
          <a:prstGeom prst="rect">
            <a:avLst/>
          </a:prstGeom>
          <a:noFill/>
        </p:spPr>
        <p:txBody>
          <a:bodyPr wrap="square" rtlCol="0">
            <a:spAutoFit/>
          </a:bodyPr>
          <a:lstStyle/>
          <a:p>
            <a:r>
              <a:rPr lang="en-GB" sz="2400" b="1" dirty="0"/>
              <a:t>Shannon 7 weaver method of  communication</a:t>
            </a:r>
          </a:p>
          <a:p>
            <a:endParaRPr lang="en-GB" sz="2400" b="1" dirty="0"/>
          </a:p>
          <a:p>
            <a:pPr marL="457200" indent="-457200">
              <a:buFont typeface="+mj-lt"/>
              <a:buAutoNum type="arabicPeriod"/>
            </a:pPr>
            <a:r>
              <a:rPr lang="en-GB" sz="2400" b="1" dirty="0"/>
              <a:t>Information source (sender)</a:t>
            </a:r>
          </a:p>
          <a:p>
            <a:pPr marL="457200" indent="-457200">
              <a:buFont typeface="+mj-lt"/>
              <a:buAutoNum type="arabicPeriod"/>
            </a:pPr>
            <a:r>
              <a:rPr lang="en-GB" sz="2400" b="1" dirty="0"/>
              <a:t>Transmitter (encoder)</a:t>
            </a:r>
          </a:p>
          <a:p>
            <a:pPr marL="457200" indent="-457200">
              <a:buFont typeface="+mj-lt"/>
              <a:buAutoNum type="arabicPeriod"/>
            </a:pPr>
            <a:r>
              <a:rPr lang="en-GB" sz="2400" b="1" dirty="0"/>
              <a:t>Channel </a:t>
            </a:r>
          </a:p>
          <a:p>
            <a:pPr marL="457200" indent="-457200">
              <a:buFont typeface="+mj-lt"/>
              <a:buAutoNum type="arabicPeriod"/>
            </a:pPr>
            <a:r>
              <a:rPr lang="en-GB" sz="2400" b="1" dirty="0" err="1"/>
              <a:t>Reciever</a:t>
            </a:r>
            <a:r>
              <a:rPr lang="en-GB" sz="2400" b="1" dirty="0"/>
              <a:t>  (decoder)</a:t>
            </a:r>
          </a:p>
          <a:p>
            <a:pPr marL="457200" indent="-457200">
              <a:buFont typeface="+mj-lt"/>
              <a:buAutoNum type="arabicPeriod"/>
            </a:pPr>
            <a:r>
              <a:rPr lang="en-GB" sz="2400" b="1" dirty="0"/>
              <a:t>Destination </a:t>
            </a:r>
          </a:p>
          <a:p>
            <a:endParaRPr lang="en-GB" sz="2400" b="1" dirty="0"/>
          </a:p>
          <a:p>
            <a:r>
              <a:rPr lang="en-GB" sz="2400" b="1" dirty="0"/>
              <a:t>Introduced the concept of noise in communication </a:t>
            </a:r>
          </a:p>
        </p:txBody>
      </p:sp>
    </p:spTree>
    <p:extLst>
      <p:ext uri="{BB962C8B-B14F-4D97-AF65-F5344CB8AC3E}">
        <p14:creationId xmlns:p14="http://schemas.microsoft.com/office/powerpoint/2010/main" val="2881356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Right 1">
            <a:extLst>
              <a:ext uri="{FF2B5EF4-FFF2-40B4-BE49-F238E27FC236}">
                <a16:creationId xmlns:a16="http://schemas.microsoft.com/office/drawing/2014/main" id="{BA9EEDC8-E7B2-DFD3-86D4-8B70C6F35FC2}"/>
              </a:ext>
            </a:extLst>
          </p:cNvPr>
          <p:cNvSpPr/>
          <p:nvPr/>
        </p:nvSpPr>
        <p:spPr>
          <a:xfrm>
            <a:off x="744132" y="1252477"/>
            <a:ext cx="1470359" cy="61260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sender</a:t>
            </a:r>
          </a:p>
        </p:txBody>
      </p:sp>
      <p:sp>
        <p:nvSpPr>
          <p:cNvPr id="3" name="Arrow: Right 2">
            <a:extLst>
              <a:ext uri="{FF2B5EF4-FFF2-40B4-BE49-F238E27FC236}">
                <a16:creationId xmlns:a16="http://schemas.microsoft.com/office/drawing/2014/main" id="{0C3DF129-6F4C-DB27-016B-55F12C9658B9}"/>
              </a:ext>
            </a:extLst>
          </p:cNvPr>
          <p:cNvSpPr/>
          <p:nvPr/>
        </p:nvSpPr>
        <p:spPr>
          <a:xfrm>
            <a:off x="2439165" y="1254745"/>
            <a:ext cx="1470359" cy="61260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encoder</a:t>
            </a:r>
          </a:p>
        </p:txBody>
      </p:sp>
      <p:sp>
        <p:nvSpPr>
          <p:cNvPr id="4" name="Rectangle 3">
            <a:extLst>
              <a:ext uri="{FF2B5EF4-FFF2-40B4-BE49-F238E27FC236}">
                <a16:creationId xmlns:a16="http://schemas.microsoft.com/office/drawing/2014/main" id="{59CBF30C-9C40-38BF-E73D-0EBEA3A30BDF}"/>
              </a:ext>
            </a:extLst>
          </p:cNvPr>
          <p:cNvSpPr/>
          <p:nvPr/>
        </p:nvSpPr>
        <p:spPr>
          <a:xfrm>
            <a:off x="4281714" y="1349829"/>
            <a:ext cx="1814286" cy="4980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a:t>
            </a:r>
          </a:p>
        </p:txBody>
      </p:sp>
      <p:sp>
        <p:nvSpPr>
          <p:cNvPr id="5" name="Arrow: Right 4">
            <a:extLst>
              <a:ext uri="{FF2B5EF4-FFF2-40B4-BE49-F238E27FC236}">
                <a16:creationId xmlns:a16="http://schemas.microsoft.com/office/drawing/2014/main" id="{7B97FD90-64CA-7129-5EB8-9EE3FE363AD1}"/>
              </a:ext>
            </a:extLst>
          </p:cNvPr>
          <p:cNvSpPr/>
          <p:nvPr/>
        </p:nvSpPr>
        <p:spPr>
          <a:xfrm>
            <a:off x="6545347" y="1303773"/>
            <a:ext cx="1470359" cy="61259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Decoder </a:t>
            </a:r>
          </a:p>
        </p:txBody>
      </p:sp>
      <p:sp>
        <p:nvSpPr>
          <p:cNvPr id="6" name="Arrow: Right 5">
            <a:extLst>
              <a:ext uri="{FF2B5EF4-FFF2-40B4-BE49-F238E27FC236}">
                <a16:creationId xmlns:a16="http://schemas.microsoft.com/office/drawing/2014/main" id="{11B34829-828E-504F-C8D1-D7DED9389EBE}"/>
              </a:ext>
            </a:extLst>
          </p:cNvPr>
          <p:cNvSpPr/>
          <p:nvPr/>
        </p:nvSpPr>
        <p:spPr>
          <a:xfrm>
            <a:off x="8077448" y="1303773"/>
            <a:ext cx="1470339" cy="61259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reciever</a:t>
            </a:r>
            <a:endParaRPr lang="en-GB" dirty="0"/>
          </a:p>
        </p:txBody>
      </p:sp>
      <p:sp>
        <p:nvSpPr>
          <p:cNvPr id="7" name="Rectangle 6">
            <a:extLst>
              <a:ext uri="{FF2B5EF4-FFF2-40B4-BE49-F238E27FC236}">
                <a16:creationId xmlns:a16="http://schemas.microsoft.com/office/drawing/2014/main" id="{1B924FB1-6F25-62CB-FA15-4D5C845E8093}"/>
              </a:ext>
            </a:extLst>
          </p:cNvPr>
          <p:cNvSpPr/>
          <p:nvPr/>
        </p:nvSpPr>
        <p:spPr>
          <a:xfrm>
            <a:off x="4390571" y="3429000"/>
            <a:ext cx="1814286" cy="4980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noise</a:t>
            </a:r>
          </a:p>
        </p:txBody>
      </p:sp>
      <p:sp>
        <p:nvSpPr>
          <p:cNvPr id="8" name="Arrow: Up 7">
            <a:extLst>
              <a:ext uri="{FF2B5EF4-FFF2-40B4-BE49-F238E27FC236}">
                <a16:creationId xmlns:a16="http://schemas.microsoft.com/office/drawing/2014/main" id="{30A2A7BD-8392-A846-DAD0-2CB5FFF23186}"/>
              </a:ext>
            </a:extLst>
          </p:cNvPr>
          <p:cNvSpPr/>
          <p:nvPr/>
        </p:nvSpPr>
        <p:spPr>
          <a:xfrm>
            <a:off x="4934857" y="2235200"/>
            <a:ext cx="362857" cy="740229"/>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BD67F406-5874-75D1-7932-17631DEE73CE}"/>
              </a:ext>
            </a:extLst>
          </p:cNvPr>
          <p:cNvCxnSpPr>
            <a:cxnSpLocks/>
          </p:cNvCxnSpPr>
          <p:nvPr/>
        </p:nvCxnSpPr>
        <p:spPr>
          <a:xfrm>
            <a:off x="9614408" y="2032000"/>
            <a:ext cx="0" cy="29609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E661130-CCE4-9DA2-0A85-879BD08DA507}"/>
              </a:ext>
            </a:extLst>
          </p:cNvPr>
          <p:cNvCxnSpPr>
            <a:cxnSpLocks/>
          </p:cNvCxnSpPr>
          <p:nvPr/>
        </p:nvCxnSpPr>
        <p:spPr>
          <a:xfrm flipH="1">
            <a:off x="845471" y="4992915"/>
            <a:ext cx="365897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8A09FFA-4BFB-9C20-57F5-8E0C6112FFF8}"/>
              </a:ext>
            </a:extLst>
          </p:cNvPr>
          <p:cNvCxnSpPr>
            <a:cxnSpLocks/>
          </p:cNvCxnSpPr>
          <p:nvPr/>
        </p:nvCxnSpPr>
        <p:spPr>
          <a:xfrm flipV="1">
            <a:off x="833723" y="1847851"/>
            <a:ext cx="0" cy="31450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351D0DD-3A0F-EF77-E8C8-A446803F6457}"/>
              </a:ext>
            </a:extLst>
          </p:cNvPr>
          <p:cNvSpPr txBox="1"/>
          <p:nvPr/>
        </p:nvSpPr>
        <p:spPr>
          <a:xfrm>
            <a:off x="744131" y="580668"/>
            <a:ext cx="1470359" cy="646331"/>
          </a:xfrm>
          <a:prstGeom prst="rect">
            <a:avLst/>
          </a:prstGeom>
          <a:noFill/>
        </p:spPr>
        <p:txBody>
          <a:bodyPr wrap="square" rtlCol="0">
            <a:spAutoFit/>
          </a:bodyPr>
          <a:lstStyle/>
          <a:p>
            <a:r>
              <a:rPr lang="en-GB" dirty="0"/>
              <a:t>Information source  </a:t>
            </a:r>
          </a:p>
        </p:txBody>
      </p:sp>
      <p:sp>
        <p:nvSpPr>
          <p:cNvPr id="20" name="TextBox 19">
            <a:extLst>
              <a:ext uri="{FF2B5EF4-FFF2-40B4-BE49-F238E27FC236}">
                <a16:creationId xmlns:a16="http://schemas.microsoft.com/office/drawing/2014/main" id="{9977FCA7-F820-4D57-F538-677E4D43C2C7}"/>
              </a:ext>
            </a:extLst>
          </p:cNvPr>
          <p:cNvSpPr txBox="1"/>
          <p:nvPr/>
        </p:nvSpPr>
        <p:spPr>
          <a:xfrm>
            <a:off x="2439165" y="580668"/>
            <a:ext cx="1470359" cy="369332"/>
          </a:xfrm>
          <a:prstGeom prst="rect">
            <a:avLst/>
          </a:prstGeom>
          <a:noFill/>
        </p:spPr>
        <p:txBody>
          <a:bodyPr wrap="square" rtlCol="0">
            <a:spAutoFit/>
          </a:bodyPr>
          <a:lstStyle/>
          <a:p>
            <a:r>
              <a:rPr lang="en-GB" dirty="0"/>
              <a:t>transmitter</a:t>
            </a:r>
          </a:p>
        </p:txBody>
      </p:sp>
      <p:sp>
        <p:nvSpPr>
          <p:cNvPr id="21" name="TextBox 20">
            <a:extLst>
              <a:ext uri="{FF2B5EF4-FFF2-40B4-BE49-F238E27FC236}">
                <a16:creationId xmlns:a16="http://schemas.microsoft.com/office/drawing/2014/main" id="{2B8CF9F7-3ECC-8A61-8FCF-F22D609EE829}"/>
              </a:ext>
            </a:extLst>
          </p:cNvPr>
          <p:cNvSpPr txBox="1"/>
          <p:nvPr/>
        </p:nvSpPr>
        <p:spPr>
          <a:xfrm>
            <a:off x="6401053" y="753979"/>
            <a:ext cx="1470358" cy="369332"/>
          </a:xfrm>
          <a:prstGeom prst="rect">
            <a:avLst/>
          </a:prstGeom>
          <a:noFill/>
        </p:spPr>
        <p:txBody>
          <a:bodyPr wrap="square" rtlCol="0">
            <a:spAutoFit/>
          </a:bodyPr>
          <a:lstStyle/>
          <a:p>
            <a:r>
              <a:rPr lang="en-GB" dirty="0"/>
              <a:t>reception</a:t>
            </a:r>
          </a:p>
        </p:txBody>
      </p:sp>
      <p:sp>
        <p:nvSpPr>
          <p:cNvPr id="22" name="TextBox 21">
            <a:extLst>
              <a:ext uri="{FF2B5EF4-FFF2-40B4-BE49-F238E27FC236}">
                <a16:creationId xmlns:a16="http://schemas.microsoft.com/office/drawing/2014/main" id="{2DC511FB-821A-C6BA-D500-277E0D5C67B9}"/>
              </a:ext>
            </a:extLst>
          </p:cNvPr>
          <p:cNvSpPr txBox="1"/>
          <p:nvPr/>
        </p:nvSpPr>
        <p:spPr>
          <a:xfrm>
            <a:off x="8077448" y="580668"/>
            <a:ext cx="1675382" cy="369332"/>
          </a:xfrm>
          <a:prstGeom prst="rect">
            <a:avLst/>
          </a:prstGeom>
          <a:noFill/>
        </p:spPr>
        <p:txBody>
          <a:bodyPr wrap="square" rtlCol="0">
            <a:spAutoFit/>
          </a:bodyPr>
          <a:lstStyle/>
          <a:p>
            <a:r>
              <a:rPr lang="en-GB" dirty="0"/>
              <a:t>destination</a:t>
            </a:r>
          </a:p>
        </p:txBody>
      </p:sp>
      <p:sp>
        <p:nvSpPr>
          <p:cNvPr id="23" name="TextBox 22">
            <a:extLst>
              <a:ext uri="{FF2B5EF4-FFF2-40B4-BE49-F238E27FC236}">
                <a16:creationId xmlns:a16="http://schemas.microsoft.com/office/drawing/2014/main" id="{C02C8345-AA6D-DE67-E7E2-140A98600DA1}"/>
              </a:ext>
            </a:extLst>
          </p:cNvPr>
          <p:cNvSpPr txBox="1"/>
          <p:nvPr/>
        </p:nvSpPr>
        <p:spPr>
          <a:xfrm>
            <a:off x="4504448" y="4808249"/>
            <a:ext cx="272012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Feedback</a:t>
            </a:r>
          </a:p>
        </p:txBody>
      </p:sp>
      <p:cxnSp>
        <p:nvCxnSpPr>
          <p:cNvPr id="28" name="Straight Arrow Connector 27">
            <a:extLst>
              <a:ext uri="{FF2B5EF4-FFF2-40B4-BE49-F238E27FC236}">
                <a16:creationId xmlns:a16="http://schemas.microsoft.com/office/drawing/2014/main" id="{3CC49252-9249-3AFF-C8EA-3EF91925D8DE}"/>
              </a:ext>
            </a:extLst>
          </p:cNvPr>
          <p:cNvCxnSpPr>
            <a:cxnSpLocks/>
          </p:cNvCxnSpPr>
          <p:nvPr/>
        </p:nvCxnSpPr>
        <p:spPr>
          <a:xfrm flipH="1">
            <a:off x="5613400" y="4992915"/>
            <a:ext cx="40010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466BE09-DF68-343B-E0F3-C24ECC20EB86}"/>
              </a:ext>
            </a:extLst>
          </p:cNvPr>
          <p:cNvCxnSpPr/>
          <p:nvPr/>
        </p:nvCxnSpPr>
        <p:spPr>
          <a:xfrm>
            <a:off x="1058398" y="1847851"/>
            <a:ext cx="112295" cy="318831"/>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012E9369-FB15-C3C0-B6E9-03E2C4FE9841}"/>
              </a:ext>
            </a:extLst>
          </p:cNvPr>
          <p:cNvSpPr txBox="1"/>
          <p:nvPr/>
        </p:nvSpPr>
        <p:spPr>
          <a:xfrm>
            <a:off x="956929" y="2235200"/>
            <a:ext cx="1250223" cy="923330"/>
          </a:xfrm>
          <a:prstGeom prst="rect">
            <a:avLst/>
          </a:prstGeom>
          <a:noFill/>
        </p:spPr>
        <p:txBody>
          <a:bodyPr wrap="square" rtlCol="0">
            <a:spAutoFit/>
          </a:bodyPr>
          <a:lstStyle/>
          <a:p>
            <a:r>
              <a:rPr lang="en-GB" dirty="0"/>
              <a:t>Garry – the manager  </a:t>
            </a:r>
          </a:p>
        </p:txBody>
      </p:sp>
      <p:cxnSp>
        <p:nvCxnSpPr>
          <p:cNvPr id="44" name="Straight Connector 43">
            <a:extLst>
              <a:ext uri="{FF2B5EF4-FFF2-40B4-BE49-F238E27FC236}">
                <a16:creationId xmlns:a16="http://schemas.microsoft.com/office/drawing/2014/main" id="{5A877BC1-D26A-EA74-F1CC-425051BF8EE1}"/>
              </a:ext>
            </a:extLst>
          </p:cNvPr>
          <p:cNvCxnSpPr/>
          <p:nvPr/>
        </p:nvCxnSpPr>
        <p:spPr>
          <a:xfrm>
            <a:off x="2594344" y="1916369"/>
            <a:ext cx="223284" cy="318831"/>
          </a:xfrm>
          <a:prstGeom prst="line">
            <a:avLst/>
          </a:prstGeom>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44100D8C-86D4-1908-FD7D-56CD57886D02}"/>
              </a:ext>
            </a:extLst>
          </p:cNvPr>
          <p:cNvSpPr txBox="1"/>
          <p:nvPr/>
        </p:nvSpPr>
        <p:spPr>
          <a:xfrm>
            <a:off x="2439165" y="2235200"/>
            <a:ext cx="1482234" cy="646331"/>
          </a:xfrm>
          <a:prstGeom prst="rect">
            <a:avLst/>
          </a:prstGeom>
          <a:noFill/>
        </p:spPr>
        <p:txBody>
          <a:bodyPr wrap="square" rtlCol="0">
            <a:spAutoFit/>
          </a:bodyPr>
          <a:lstStyle/>
          <a:p>
            <a:r>
              <a:rPr lang="en-GB" dirty="0"/>
              <a:t>Vocally delivered</a:t>
            </a:r>
          </a:p>
        </p:txBody>
      </p:sp>
      <p:cxnSp>
        <p:nvCxnSpPr>
          <p:cNvPr id="48" name="Straight Connector 47">
            <a:extLst>
              <a:ext uri="{FF2B5EF4-FFF2-40B4-BE49-F238E27FC236}">
                <a16:creationId xmlns:a16="http://schemas.microsoft.com/office/drawing/2014/main" id="{056EBE00-898C-9E1A-244D-8AE12C0F7AEC}"/>
              </a:ext>
            </a:extLst>
          </p:cNvPr>
          <p:cNvCxnSpPr/>
          <p:nvPr/>
        </p:nvCxnSpPr>
        <p:spPr>
          <a:xfrm>
            <a:off x="6645349" y="1916369"/>
            <a:ext cx="148856" cy="250313"/>
          </a:xfrm>
          <a:prstGeom prst="line">
            <a:avLst/>
          </a:prstGeom>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AC79DCE4-8B10-B243-EC0E-C8AF634E4AE1}"/>
              </a:ext>
            </a:extLst>
          </p:cNvPr>
          <p:cNvSpPr txBox="1"/>
          <p:nvPr/>
        </p:nvSpPr>
        <p:spPr>
          <a:xfrm>
            <a:off x="6305107" y="2235200"/>
            <a:ext cx="1595054" cy="646331"/>
          </a:xfrm>
          <a:prstGeom prst="rect">
            <a:avLst/>
          </a:prstGeom>
          <a:noFill/>
        </p:spPr>
        <p:txBody>
          <a:bodyPr wrap="square" rtlCol="0">
            <a:spAutoFit/>
          </a:bodyPr>
          <a:lstStyle/>
          <a:p>
            <a:r>
              <a:rPr lang="en-GB" dirty="0"/>
              <a:t>Sound waves</a:t>
            </a:r>
          </a:p>
        </p:txBody>
      </p:sp>
      <p:cxnSp>
        <p:nvCxnSpPr>
          <p:cNvPr id="51" name="Straight Connector 50">
            <a:extLst>
              <a:ext uri="{FF2B5EF4-FFF2-40B4-BE49-F238E27FC236}">
                <a16:creationId xmlns:a16="http://schemas.microsoft.com/office/drawing/2014/main" id="{BA2B1963-5BFB-8F9B-F9D3-C7C0E23C016C}"/>
              </a:ext>
            </a:extLst>
          </p:cNvPr>
          <p:cNvCxnSpPr/>
          <p:nvPr/>
        </p:nvCxnSpPr>
        <p:spPr>
          <a:xfrm>
            <a:off x="8261498" y="1916369"/>
            <a:ext cx="127590" cy="250313"/>
          </a:xfrm>
          <a:prstGeom prst="line">
            <a:avLst/>
          </a:prstGeom>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0704E05B-4337-95FF-3096-15F4796BA06D}"/>
              </a:ext>
            </a:extLst>
          </p:cNvPr>
          <p:cNvSpPr txBox="1"/>
          <p:nvPr/>
        </p:nvSpPr>
        <p:spPr>
          <a:xfrm>
            <a:off x="7900161" y="2235200"/>
            <a:ext cx="1675378" cy="369332"/>
          </a:xfrm>
          <a:prstGeom prst="rect">
            <a:avLst/>
          </a:prstGeom>
          <a:noFill/>
        </p:spPr>
        <p:txBody>
          <a:bodyPr wrap="square" rtlCol="0">
            <a:spAutoFit/>
          </a:bodyPr>
          <a:lstStyle/>
          <a:p>
            <a:r>
              <a:rPr lang="en-GB" dirty="0"/>
              <a:t>The staff </a:t>
            </a:r>
          </a:p>
        </p:txBody>
      </p:sp>
      <p:cxnSp>
        <p:nvCxnSpPr>
          <p:cNvPr id="56" name="Straight Connector 55">
            <a:extLst>
              <a:ext uri="{FF2B5EF4-FFF2-40B4-BE49-F238E27FC236}">
                <a16:creationId xmlns:a16="http://schemas.microsoft.com/office/drawing/2014/main" id="{25D19391-411B-741C-ABE1-5DFB1DA0747B}"/>
              </a:ext>
            </a:extLst>
          </p:cNvPr>
          <p:cNvCxnSpPr/>
          <p:nvPr/>
        </p:nvCxnSpPr>
        <p:spPr>
          <a:xfrm>
            <a:off x="5297714" y="4029740"/>
            <a:ext cx="0" cy="287079"/>
          </a:xfrm>
          <a:prstGeom prst="line">
            <a:avLst/>
          </a:prstGeom>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7A5B7CF4-77FD-9A21-2656-7AF71099FBB2}"/>
              </a:ext>
            </a:extLst>
          </p:cNvPr>
          <p:cNvSpPr txBox="1"/>
          <p:nvPr/>
        </p:nvSpPr>
        <p:spPr>
          <a:xfrm>
            <a:off x="4730633" y="4304753"/>
            <a:ext cx="2119333" cy="646331"/>
          </a:xfrm>
          <a:prstGeom prst="rect">
            <a:avLst/>
          </a:prstGeom>
          <a:noFill/>
        </p:spPr>
        <p:txBody>
          <a:bodyPr wrap="square" rtlCol="0">
            <a:spAutoFit/>
          </a:bodyPr>
          <a:lstStyle/>
          <a:p>
            <a:r>
              <a:rPr lang="en-GB" dirty="0"/>
              <a:t>The loud machines </a:t>
            </a:r>
          </a:p>
        </p:txBody>
      </p:sp>
    </p:spTree>
    <p:extLst>
      <p:ext uri="{BB962C8B-B14F-4D97-AF65-F5344CB8AC3E}">
        <p14:creationId xmlns:p14="http://schemas.microsoft.com/office/powerpoint/2010/main" val="1758725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F0A1F4-8E04-8C35-F2C3-383D760B2D87}"/>
              </a:ext>
            </a:extLst>
          </p:cNvPr>
          <p:cNvSpPr txBox="1"/>
          <p:nvPr/>
        </p:nvSpPr>
        <p:spPr>
          <a:xfrm>
            <a:off x="537029" y="464458"/>
            <a:ext cx="8868228" cy="5262979"/>
          </a:xfrm>
          <a:prstGeom prst="rect">
            <a:avLst/>
          </a:prstGeom>
          <a:noFill/>
        </p:spPr>
        <p:txBody>
          <a:bodyPr wrap="square" rtlCol="0">
            <a:spAutoFit/>
          </a:bodyPr>
          <a:lstStyle/>
          <a:p>
            <a:r>
              <a:rPr lang="en-GB" sz="2400" b="1" i="1" dirty="0"/>
              <a:t>Shannon and weaver </a:t>
            </a:r>
          </a:p>
          <a:p>
            <a:endParaRPr lang="en-GB" sz="2400" b="1" i="1" dirty="0"/>
          </a:p>
          <a:p>
            <a:r>
              <a:rPr lang="en-GB" sz="2400" b="1" i="1" dirty="0"/>
              <a:t>How to reduce barriers</a:t>
            </a:r>
          </a:p>
          <a:p>
            <a:endParaRPr lang="en-GB" sz="2400" b="1" i="1" dirty="0"/>
          </a:p>
          <a:p>
            <a:pPr marL="342900" indent="-342900">
              <a:buFont typeface="Arial" panose="020B0604020202020204" pitchFamily="34" charset="0"/>
              <a:buChar char="•"/>
            </a:pPr>
            <a:r>
              <a:rPr lang="en-GB" sz="2400" b="1" i="1" dirty="0"/>
              <a:t>Provide multilingual signage maybe with images</a:t>
            </a:r>
          </a:p>
          <a:p>
            <a:pPr marL="342900" indent="-342900">
              <a:buFont typeface="Arial" panose="020B0604020202020204" pitchFamily="34" charset="0"/>
              <a:buChar char="•"/>
            </a:pPr>
            <a:r>
              <a:rPr lang="en-GB" sz="2400" b="1" i="1" dirty="0"/>
              <a:t>Use translation support or interpreters</a:t>
            </a:r>
          </a:p>
          <a:p>
            <a:pPr marL="342900" indent="-342900">
              <a:buFont typeface="Arial" panose="020B0604020202020204" pitchFamily="34" charset="0"/>
              <a:buChar char="•"/>
            </a:pPr>
            <a:r>
              <a:rPr lang="en-GB" sz="2400" b="1" i="1" dirty="0"/>
              <a:t>Introduce visual demonstrations </a:t>
            </a:r>
          </a:p>
          <a:p>
            <a:pPr marL="342900" indent="-342900">
              <a:buFont typeface="Arial" panose="020B0604020202020204" pitchFamily="34" charset="0"/>
              <a:buChar char="•"/>
            </a:pPr>
            <a:r>
              <a:rPr lang="en-GB" sz="2400" b="1" i="1" dirty="0"/>
              <a:t>Reduce machine noise or use headsets for communication</a:t>
            </a:r>
          </a:p>
          <a:p>
            <a:pPr marL="342900" indent="-342900">
              <a:buFont typeface="Arial" panose="020B0604020202020204" pitchFamily="34" charset="0"/>
              <a:buChar char="•"/>
            </a:pPr>
            <a:endParaRPr lang="en-GB" sz="2400" b="1" i="1" dirty="0"/>
          </a:p>
          <a:p>
            <a:pPr marL="342900" indent="-342900">
              <a:buFont typeface="Arial" panose="020B0604020202020204" pitchFamily="34" charset="0"/>
              <a:buChar char="•"/>
            </a:pPr>
            <a:endParaRPr lang="en-GB" sz="2400" b="1" i="1" dirty="0"/>
          </a:p>
          <a:p>
            <a:endParaRPr lang="en-GB" i="1" dirty="0"/>
          </a:p>
          <a:p>
            <a:endParaRPr lang="en-GB" i="1" dirty="0"/>
          </a:p>
          <a:p>
            <a:endParaRPr lang="en-GB" i="1" dirty="0"/>
          </a:p>
          <a:p>
            <a:r>
              <a:rPr lang="en-GB" dirty="0"/>
              <a:t> </a:t>
            </a:r>
          </a:p>
        </p:txBody>
      </p:sp>
    </p:spTree>
    <p:extLst>
      <p:ext uri="{BB962C8B-B14F-4D97-AF65-F5344CB8AC3E}">
        <p14:creationId xmlns:p14="http://schemas.microsoft.com/office/powerpoint/2010/main" val="1091605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13C827-8F8D-3F7F-D915-E0BA706841AB}"/>
              </a:ext>
            </a:extLst>
          </p:cNvPr>
          <p:cNvSpPr txBox="1"/>
          <p:nvPr/>
        </p:nvSpPr>
        <p:spPr>
          <a:xfrm>
            <a:off x="381000" y="774700"/>
            <a:ext cx="9906000" cy="3046988"/>
          </a:xfrm>
          <a:prstGeom prst="rect">
            <a:avLst/>
          </a:prstGeom>
          <a:noFill/>
        </p:spPr>
        <p:txBody>
          <a:bodyPr wrap="square" rtlCol="0">
            <a:spAutoFit/>
          </a:bodyPr>
          <a:lstStyle/>
          <a:p>
            <a:r>
              <a:rPr lang="en-GB" sz="2400" b="1" dirty="0" err="1"/>
              <a:t>Scrhamm</a:t>
            </a:r>
            <a:r>
              <a:rPr lang="en-GB" sz="2400" b="1" dirty="0"/>
              <a:t> method of communication</a:t>
            </a:r>
          </a:p>
          <a:p>
            <a:endParaRPr lang="en-GB" sz="2400" b="1" dirty="0"/>
          </a:p>
          <a:p>
            <a:pPr marL="457200" indent="-457200">
              <a:buFont typeface="+mj-lt"/>
              <a:buAutoNum type="arabicPeriod"/>
            </a:pPr>
            <a:r>
              <a:rPr lang="en-GB" sz="2400" b="1" dirty="0"/>
              <a:t>Source</a:t>
            </a:r>
          </a:p>
          <a:p>
            <a:pPr marL="457200" indent="-457200">
              <a:buFont typeface="+mj-lt"/>
              <a:buAutoNum type="arabicPeriod"/>
            </a:pPr>
            <a:r>
              <a:rPr lang="en-GB" sz="2400" b="1" dirty="0"/>
              <a:t>Message </a:t>
            </a:r>
          </a:p>
          <a:p>
            <a:pPr marL="457200" indent="-457200">
              <a:buFont typeface="+mj-lt"/>
              <a:buAutoNum type="arabicPeriod"/>
            </a:pPr>
            <a:r>
              <a:rPr lang="en-GB" sz="2400" b="1" dirty="0"/>
              <a:t>Channel</a:t>
            </a:r>
          </a:p>
          <a:p>
            <a:pPr marL="457200" indent="-457200">
              <a:buFont typeface="+mj-lt"/>
              <a:buAutoNum type="arabicPeriod"/>
            </a:pPr>
            <a:r>
              <a:rPr lang="en-GB" sz="2400" b="1" dirty="0" err="1"/>
              <a:t>Reciever</a:t>
            </a:r>
            <a:endParaRPr lang="en-GB" sz="2400" b="1" dirty="0"/>
          </a:p>
          <a:p>
            <a:endParaRPr lang="en-GB" sz="2400" b="1" dirty="0"/>
          </a:p>
          <a:p>
            <a:r>
              <a:rPr lang="en-GB" sz="2400" b="1" dirty="0"/>
              <a:t>Continuous and dynamic nature of communication </a:t>
            </a:r>
          </a:p>
        </p:txBody>
      </p:sp>
    </p:spTree>
    <p:extLst>
      <p:ext uri="{BB962C8B-B14F-4D97-AF65-F5344CB8AC3E}">
        <p14:creationId xmlns:p14="http://schemas.microsoft.com/office/powerpoint/2010/main" val="918082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DCD6F11A-A6F9-4C9F-F1C7-BBD07F8D113F}"/>
              </a:ext>
            </a:extLst>
          </p:cNvPr>
          <p:cNvSpPr/>
          <p:nvPr/>
        </p:nvSpPr>
        <p:spPr>
          <a:xfrm>
            <a:off x="9469043" y="2300323"/>
            <a:ext cx="2046514" cy="20029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u="sng" dirty="0">
                <a:latin typeface="Arial" panose="020B0604020202020204" pitchFamily="34" charset="0"/>
                <a:cs typeface="Arial" panose="020B0604020202020204" pitchFamily="34" charset="0"/>
              </a:rPr>
              <a:t>Decoder</a:t>
            </a:r>
          </a:p>
          <a:p>
            <a:pPr algn="ctr"/>
            <a:r>
              <a:rPr lang="en-GB" i="1" u="sng" dirty="0">
                <a:latin typeface="Arial" panose="020B0604020202020204" pitchFamily="34" charset="0"/>
                <a:cs typeface="Arial" panose="020B0604020202020204" pitchFamily="34" charset="0"/>
              </a:rPr>
              <a:t>Interpreter</a:t>
            </a:r>
          </a:p>
          <a:p>
            <a:pPr algn="ctr"/>
            <a:r>
              <a:rPr lang="en-GB" i="1" u="sng" dirty="0">
                <a:latin typeface="Arial" panose="020B0604020202020204" pitchFamily="34" charset="0"/>
                <a:cs typeface="Arial" panose="020B0604020202020204" pitchFamily="34" charset="0"/>
              </a:rPr>
              <a:t>Encoder</a:t>
            </a:r>
          </a:p>
        </p:txBody>
      </p:sp>
      <p:sp>
        <p:nvSpPr>
          <p:cNvPr id="4" name="Rectangle 3">
            <a:extLst>
              <a:ext uri="{FF2B5EF4-FFF2-40B4-BE49-F238E27FC236}">
                <a16:creationId xmlns:a16="http://schemas.microsoft.com/office/drawing/2014/main" id="{C4D83523-8A4A-2AE0-BC30-64630D95C655}"/>
              </a:ext>
            </a:extLst>
          </p:cNvPr>
          <p:cNvSpPr/>
          <p:nvPr/>
        </p:nvSpPr>
        <p:spPr>
          <a:xfrm>
            <a:off x="4608276" y="1486565"/>
            <a:ext cx="1862220" cy="6531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Message</a:t>
            </a:r>
          </a:p>
        </p:txBody>
      </p:sp>
      <p:cxnSp>
        <p:nvCxnSpPr>
          <p:cNvPr id="6" name="Straight Arrow Connector 5">
            <a:extLst>
              <a:ext uri="{FF2B5EF4-FFF2-40B4-BE49-F238E27FC236}">
                <a16:creationId xmlns:a16="http://schemas.microsoft.com/office/drawing/2014/main" id="{061CB6BA-7AB4-02DF-F7BA-3C54D2C84838}"/>
              </a:ext>
            </a:extLst>
          </p:cNvPr>
          <p:cNvCxnSpPr>
            <a:cxnSpLocks/>
          </p:cNvCxnSpPr>
          <p:nvPr/>
        </p:nvCxnSpPr>
        <p:spPr>
          <a:xfrm flipV="1">
            <a:off x="2342871" y="1893172"/>
            <a:ext cx="1992685" cy="507874"/>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1" name="Straight Arrow Connector 10">
            <a:extLst>
              <a:ext uri="{FF2B5EF4-FFF2-40B4-BE49-F238E27FC236}">
                <a16:creationId xmlns:a16="http://schemas.microsoft.com/office/drawing/2014/main" id="{44454025-E174-3C9E-B7A2-8EDA5D90FF30}"/>
              </a:ext>
            </a:extLst>
          </p:cNvPr>
          <p:cNvCxnSpPr>
            <a:cxnSpLocks/>
          </p:cNvCxnSpPr>
          <p:nvPr/>
        </p:nvCxnSpPr>
        <p:spPr>
          <a:xfrm>
            <a:off x="6801853" y="1904374"/>
            <a:ext cx="2518610" cy="790699"/>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28" name="Oval 27">
            <a:extLst>
              <a:ext uri="{FF2B5EF4-FFF2-40B4-BE49-F238E27FC236}">
                <a16:creationId xmlns:a16="http://schemas.microsoft.com/office/drawing/2014/main" id="{7BE13C16-9C52-C562-AD86-0D847C85AE57}"/>
              </a:ext>
            </a:extLst>
          </p:cNvPr>
          <p:cNvSpPr/>
          <p:nvPr/>
        </p:nvSpPr>
        <p:spPr>
          <a:xfrm>
            <a:off x="445502" y="2247422"/>
            <a:ext cx="2046514" cy="20029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u="sng" dirty="0">
                <a:latin typeface="Arial" panose="020B0604020202020204" pitchFamily="34" charset="0"/>
                <a:cs typeface="Arial" panose="020B0604020202020204" pitchFamily="34" charset="0"/>
              </a:rPr>
              <a:t>Encoder</a:t>
            </a:r>
          </a:p>
          <a:p>
            <a:pPr algn="ctr"/>
            <a:r>
              <a:rPr lang="en-GB" i="1" u="sng" dirty="0">
                <a:latin typeface="Arial" panose="020B0604020202020204" pitchFamily="34" charset="0"/>
                <a:cs typeface="Arial" panose="020B0604020202020204" pitchFamily="34" charset="0"/>
              </a:rPr>
              <a:t>Interpreter</a:t>
            </a:r>
          </a:p>
          <a:p>
            <a:pPr algn="ctr"/>
            <a:r>
              <a:rPr lang="en-GB" i="1" u="sng" dirty="0">
                <a:latin typeface="Arial" panose="020B0604020202020204" pitchFamily="34" charset="0"/>
                <a:cs typeface="Arial" panose="020B0604020202020204" pitchFamily="34" charset="0"/>
              </a:rPr>
              <a:t>Decoder</a:t>
            </a:r>
          </a:p>
        </p:txBody>
      </p:sp>
      <p:sp>
        <p:nvSpPr>
          <p:cNvPr id="40" name="Rectangle 39">
            <a:extLst>
              <a:ext uri="{FF2B5EF4-FFF2-40B4-BE49-F238E27FC236}">
                <a16:creationId xmlns:a16="http://schemas.microsoft.com/office/drawing/2014/main" id="{61BD3E1C-680D-935F-C9C7-25797DAA87CF}"/>
              </a:ext>
            </a:extLst>
          </p:cNvPr>
          <p:cNvSpPr/>
          <p:nvPr/>
        </p:nvSpPr>
        <p:spPr>
          <a:xfrm>
            <a:off x="4608276" y="4456954"/>
            <a:ext cx="1862220" cy="6531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Feedback</a:t>
            </a:r>
          </a:p>
        </p:txBody>
      </p:sp>
      <p:sp>
        <p:nvSpPr>
          <p:cNvPr id="41" name="TextBox 40">
            <a:extLst>
              <a:ext uri="{FF2B5EF4-FFF2-40B4-BE49-F238E27FC236}">
                <a16:creationId xmlns:a16="http://schemas.microsoft.com/office/drawing/2014/main" id="{462F9787-580B-7DD3-AA9C-DB3552323AE2}"/>
              </a:ext>
            </a:extLst>
          </p:cNvPr>
          <p:cNvSpPr txBox="1"/>
          <p:nvPr/>
        </p:nvSpPr>
        <p:spPr>
          <a:xfrm>
            <a:off x="963433" y="4345231"/>
            <a:ext cx="1010652" cy="369332"/>
          </a:xfrm>
          <a:prstGeom prst="rect">
            <a:avLst/>
          </a:prstGeom>
          <a:noFill/>
        </p:spPr>
        <p:txBody>
          <a:bodyPr wrap="square" rtlCol="0">
            <a:spAutoFit/>
          </a:bodyPr>
          <a:lstStyle/>
          <a:p>
            <a:r>
              <a:rPr lang="en-GB" dirty="0"/>
              <a:t>Source</a:t>
            </a:r>
          </a:p>
        </p:txBody>
      </p:sp>
      <p:sp>
        <p:nvSpPr>
          <p:cNvPr id="42" name="TextBox 41">
            <a:extLst>
              <a:ext uri="{FF2B5EF4-FFF2-40B4-BE49-F238E27FC236}">
                <a16:creationId xmlns:a16="http://schemas.microsoft.com/office/drawing/2014/main" id="{41892590-83F3-765B-2B1D-8203772A5827}"/>
              </a:ext>
            </a:extLst>
          </p:cNvPr>
          <p:cNvSpPr txBox="1"/>
          <p:nvPr/>
        </p:nvSpPr>
        <p:spPr>
          <a:xfrm>
            <a:off x="9991557" y="4456954"/>
            <a:ext cx="1524000" cy="369332"/>
          </a:xfrm>
          <a:prstGeom prst="rect">
            <a:avLst/>
          </a:prstGeom>
          <a:noFill/>
        </p:spPr>
        <p:txBody>
          <a:bodyPr wrap="square" rtlCol="0">
            <a:spAutoFit/>
          </a:bodyPr>
          <a:lstStyle/>
          <a:p>
            <a:r>
              <a:rPr lang="en-GB" dirty="0"/>
              <a:t>Destination</a:t>
            </a:r>
          </a:p>
        </p:txBody>
      </p:sp>
      <p:cxnSp>
        <p:nvCxnSpPr>
          <p:cNvPr id="47" name="Straight Arrow Connector 46">
            <a:extLst>
              <a:ext uri="{FF2B5EF4-FFF2-40B4-BE49-F238E27FC236}">
                <a16:creationId xmlns:a16="http://schemas.microsoft.com/office/drawing/2014/main" id="{09BE6C68-7067-3FFF-5286-D5D4FB367CA0}"/>
              </a:ext>
            </a:extLst>
          </p:cNvPr>
          <p:cNvCxnSpPr>
            <a:cxnSpLocks/>
          </p:cNvCxnSpPr>
          <p:nvPr/>
        </p:nvCxnSpPr>
        <p:spPr>
          <a:xfrm flipH="1">
            <a:off x="6801853" y="4162927"/>
            <a:ext cx="2667190" cy="551636"/>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50" name="Straight Arrow Connector 49">
            <a:extLst>
              <a:ext uri="{FF2B5EF4-FFF2-40B4-BE49-F238E27FC236}">
                <a16:creationId xmlns:a16="http://schemas.microsoft.com/office/drawing/2014/main" id="{A5713AC3-271C-D108-B957-35C12466CEE8}"/>
              </a:ext>
            </a:extLst>
          </p:cNvPr>
          <p:cNvCxnSpPr>
            <a:cxnSpLocks/>
          </p:cNvCxnSpPr>
          <p:nvPr/>
        </p:nvCxnSpPr>
        <p:spPr>
          <a:xfrm flipH="1" flipV="1">
            <a:off x="2342871" y="4008153"/>
            <a:ext cx="2116260" cy="70641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58" name="Straight Connector 57">
            <a:extLst>
              <a:ext uri="{FF2B5EF4-FFF2-40B4-BE49-F238E27FC236}">
                <a16:creationId xmlns:a16="http://schemas.microsoft.com/office/drawing/2014/main" id="{0EF30F85-FE34-B427-F815-DC489015BEF5}"/>
              </a:ext>
            </a:extLst>
          </p:cNvPr>
          <p:cNvCxnSpPr>
            <a:cxnSpLocks/>
          </p:cNvCxnSpPr>
          <p:nvPr/>
        </p:nvCxnSpPr>
        <p:spPr>
          <a:xfrm flipV="1">
            <a:off x="5519801" y="1030514"/>
            <a:ext cx="19585" cy="456051"/>
          </a:xfrm>
          <a:prstGeom prst="line">
            <a:avLst/>
          </a:prstGeom>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04D8D645-B531-A231-6D62-8EE49F72C2DB}"/>
              </a:ext>
            </a:extLst>
          </p:cNvPr>
          <p:cNvSpPr txBox="1"/>
          <p:nvPr/>
        </p:nvSpPr>
        <p:spPr>
          <a:xfrm>
            <a:off x="4784643" y="384183"/>
            <a:ext cx="1509486" cy="646331"/>
          </a:xfrm>
          <a:prstGeom prst="rect">
            <a:avLst/>
          </a:prstGeom>
          <a:noFill/>
        </p:spPr>
        <p:txBody>
          <a:bodyPr wrap="square" rtlCol="0">
            <a:spAutoFit/>
          </a:bodyPr>
          <a:lstStyle/>
          <a:p>
            <a:r>
              <a:rPr lang="en-GB" dirty="0"/>
              <a:t>Attempting to train staff</a:t>
            </a:r>
          </a:p>
        </p:txBody>
      </p:sp>
      <p:sp>
        <p:nvSpPr>
          <p:cNvPr id="60" name="TextBox 59">
            <a:extLst>
              <a:ext uri="{FF2B5EF4-FFF2-40B4-BE49-F238E27FC236}">
                <a16:creationId xmlns:a16="http://schemas.microsoft.com/office/drawing/2014/main" id="{05E49BD2-1524-E2DA-1688-6A22468690C3}"/>
              </a:ext>
            </a:extLst>
          </p:cNvPr>
          <p:cNvSpPr txBox="1"/>
          <p:nvPr/>
        </p:nvSpPr>
        <p:spPr>
          <a:xfrm>
            <a:off x="624114" y="1291771"/>
            <a:ext cx="1601247" cy="646331"/>
          </a:xfrm>
          <a:prstGeom prst="rect">
            <a:avLst/>
          </a:prstGeom>
          <a:noFill/>
        </p:spPr>
        <p:txBody>
          <a:bodyPr wrap="square" rtlCol="0">
            <a:spAutoFit/>
          </a:bodyPr>
          <a:lstStyle/>
          <a:p>
            <a:r>
              <a:rPr lang="en-GB" dirty="0"/>
              <a:t>Garry the manager </a:t>
            </a:r>
          </a:p>
        </p:txBody>
      </p:sp>
      <p:sp>
        <p:nvSpPr>
          <p:cNvPr id="61" name="TextBox 60">
            <a:extLst>
              <a:ext uri="{FF2B5EF4-FFF2-40B4-BE49-F238E27FC236}">
                <a16:creationId xmlns:a16="http://schemas.microsoft.com/office/drawing/2014/main" id="{15019044-E09D-AD7A-1D7B-9D1D868A0D15}"/>
              </a:ext>
            </a:extLst>
          </p:cNvPr>
          <p:cNvSpPr txBox="1"/>
          <p:nvPr/>
        </p:nvSpPr>
        <p:spPr>
          <a:xfrm>
            <a:off x="9849223" y="1810266"/>
            <a:ext cx="1862220" cy="369332"/>
          </a:xfrm>
          <a:prstGeom prst="rect">
            <a:avLst/>
          </a:prstGeom>
          <a:noFill/>
        </p:spPr>
        <p:txBody>
          <a:bodyPr wrap="square" rtlCol="0">
            <a:spAutoFit/>
          </a:bodyPr>
          <a:lstStyle/>
          <a:p>
            <a:r>
              <a:rPr lang="en-GB" dirty="0"/>
              <a:t>The staff </a:t>
            </a:r>
          </a:p>
        </p:txBody>
      </p:sp>
      <p:cxnSp>
        <p:nvCxnSpPr>
          <p:cNvPr id="63" name="Straight Connector 62">
            <a:extLst>
              <a:ext uri="{FF2B5EF4-FFF2-40B4-BE49-F238E27FC236}">
                <a16:creationId xmlns:a16="http://schemas.microsoft.com/office/drawing/2014/main" id="{D05D7D9E-F4A0-7460-7133-6670F2405076}"/>
              </a:ext>
            </a:extLst>
          </p:cNvPr>
          <p:cNvCxnSpPr>
            <a:cxnSpLocks/>
          </p:cNvCxnSpPr>
          <p:nvPr/>
        </p:nvCxnSpPr>
        <p:spPr>
          <a:xfrm flipH="1" flipV="1">
            <a:off x="7732871" y="3860800"/>
            <a:ext cx="328287" cy="442495"/>
          </a:xfrm>
          <a:prstGeom prst="line">
            <a:avLst/>
          </a:prstGeom>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AE0AE587-C24E-C0F9-7331-E25D734D0005}"/>
              </a:ext>
            </a:extLst>
          </p:cNvPr>
          <p:cNvSpPr txBox="1"/>
          <p:nvPr/>
        </p:nvSpPr>
        <p:spPr>
          <a:xfrm>
            <a:off x="6561066" y="2371745"/>
            <a:ext cx="2046514" cy="1754326"/>
          </a:xfrm>
          <a:prstGeom prst="rect">
            <a:avLst/>
          </a:prstGeom>
          <a:noFill/>
        </p:spPr>
        <p:txBody>
          <a:bodyPr wrap="square" rtlCol="0">
            <a:spAutoFit/>
          </a:bodyPr>
          <a:lstStyle/>
          <a:p>
            <a:r>
              <a:rPr lang="en-GB" dirty="0"/>
              <a:t>Barrier – communication/language barrier between manager and staff</a:t>
            </a:r>
          </a:p>
        </p:txBody>
      </p:sp>
    </p:spTree>
    <p:extLst>
      <p:ext uri="{BB962C8B-B14F-4D97-AF65-F5344CB8AC3E}">
        <p14:creationId xmlns:p14="http://schemas.microsoft.com/office/powerpoint/2010/main" val="68921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2F4239-4CC3-EEDB-0A3A-654EADA3EC43}"/>
              </a:ext>
            </a:extLst>
          </p:cNvPr>
          <p:cNvSpPr txBox="1"/>
          <p:nvPr/>
        </p:nvSpPr>
        <p:spPr>
          <a:xfrm>
            <a:off x="1629507" y="2215662"/>
            <a:ext cx="8581292" cy="2862322"/>
          </a:xfrm>
          <a:prstGeom prst="rect">
            <a:avLst/>
          </a:prstGeom>
          <a:noFill/>
        </p:spPr>
        <p:txBody>
          <a:bodyPr wrap="square" rtlCol="0">
            <a:spAutoFit/>
          </a:bodyPr>
          <a:lstStyle/>
          <a:p>
            <a:r>
              <a:rPr lang="en-GB" sz="2400" b="1" dirty="0"/>
              <a:t>Schramm model of communication</a:t>
            </a:r>
          </a:p>
          <a:p>
            <a:endParaRPr lang="en-GB" sz="2400" b="1" dirty="0"/>
          </a:p>
          <a:p>
            <a:r>
              <a:rPr lang="en-GB" sz="1600" b="1" dirty="0"/>
              <a:t>How to reduce these barriers</a:t>
            </a:r>
          </a:p>
          <a:p>
            <a:endParaRPr lang="en-GB" sz="1600" b="1" dirty="0"/>
          </a:p>
          <a:p>
            <a:pPr marL="285750" indent="-285750">
              <a:buFont typeface="Arial" panose="020B0604020202020204" pitchFamily="34" charset="0"/>
              <a:buChar char="•"/>
            </a:pPr>
            <a:r>
              <a:rPr lang="en-GB" sz="1600" b="1" dirty="0"/>
              <a:t>Start with formal hygiene training before working </a:t>
            </a:r>
          </a:p>
          <a:p>
            <a:pPr marL="285750" indent="-285750">
              <a:buFont typeface="Arial" panose="020B0604020202020204" pitchFamily="34" charset="0"/>
              <a:buChar char="•"/>
            </a:pPr>
            <a:r>
              <a:rPr lang="en-GB" sz="1600" b="1" dirty="0"/>
              <a:t>Encourage team briefings for feedback</a:t>
            </a:r>
          </a:p>
          <a:p>
            <a:pPr marL="285750" indent="-285750">
              <a:buFont typeface="Arial" panose="020B0604020202020204" pitchFamily="34" charset="0"/>
              <a:buChar char="•"/>
            </a:pPr>
            <a:r>
              <a:rPr lang="en-GB" sz="1600" b="1" dirty="0"/>
              <a:t>Use demonstration + repeat – back method</a:t>
            </a:r>
          </a:p>
          <a:p>
            <a:pPr marL="285750" indent="-285750">
              <a:buFont typeface="Arial" panose="020B0604020202020204" pitchFamily="34" charset="0"/>
              <a:buChar char="•"/>
            </a:pPr>
            <a:r>
              <a:rPr lang="en-GB" sz="1600" b="1" dirty="0"/>
              <a:t>Create a shared cultural understanding of safety standards</a:t>
            </a:r>
          </a:p>
          <a:p>
            <a:endParaRPr lang="en-GB" dirty="0"/>
          </a:p>
          <a:p>
            <a:endParaRPr lang="en-GB" dirty="0"/>
          </a:p>
        </p:txBody>
      </p:sp>
    </p:spTree>
    <p:extLst>
      <p:ext uri="{BB962C8B-B14F-4D97-AF65-F5344CB8AC3E}">
        <p14:creationId xmlns:p14="http://schemas.microsoft.com/office/powerpoint/2010/main" val="3126792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6449B6-D8A4-1749-6FE9-E444A81B5148}"/>
              </a:ext>
            </a:extLst>
          </p:cNvPr>
          <p:cNvSpPr txBox="1"/>
          <p:nvPr/>
        </p:nvSpPr>
        <p:spPr>
          <a:xfrm>
            <a:off x="241300" y="685800"/>
            <a:ext cx="9867900" cy="4524315"/>
          </a:xfrm>
          <a:prstGeom prst="rect">
            <a:avLst/>
          </a:prstGeom>
          <a:noFill/>
        </p:spPr>
        <p:txBody>
          <a:bodyPr wrap="square" rtlCol="0">
            <a:spAutoFit/>
          </a:bodyPr>
          <a:lstStyle/>
          <a:p>
            <a:r>
              <a:rPr lang="en-GB" sz="2400" b="1" dirty="0"/>
              <a:t>Berlo method of communication </a:t>
            </a:r>
          </a:p>
          <a:p>
            <a:endParaRPr lang="en-GB" sz="2400" b="1" dirty="0"/>
          </a:p>
          <a:p>
            <a:r>
              <a:rPr lang="en-GB" sz="2400" b="1" dirty="0"/>
              <a:t>S – source </a:t>
            </a:r>
          </a:p>
          <a:p>
            <a:r>
              <a:rPr lang="en-GB" sz="2400" b="1" dirty="0"/>
              <a:t>M - message </a:t>
            </a:r>
          </a:p>
          <a:p>
            <a:r>
              <a:rPr lang="en-GB" sz="2400" b="1" dirty="0"/>
              <a:t>C – channel </a:t>
            </a:r>
          </a:p>
          <a:p>
            <a:r>
              <a:rPr lang="en-GB" sz="2400" b="1" dirty="0"/>
              <a:t>R – receiver </a:t>
            </a:r>
          </a:p>
          <a:p>
            <a:endParaRPr lang="en-GB" sz="2400" b="1" dirty="0"/>
          </a:p>
          <a:p>
            <a:pPr marL="342900" indent="-342900">
              <a:buFont typeface="Arial" panose="020B0604020202020204" pitchFamily="34" charset="0"/>
              <a:buChar char="•"/>
            </a:pPr>
            <a:r>
              <a:rPr lang="en-GB" sz="2400" b="1" dirty="0"/>
              <a:t>Communication skill </a:t>
            </a:r>
          </a:p>
          <a:p>
            <a:pPr marL="342900" indent="-342900">
              <a:buFont typeface="Arial" panose="020B0604020202020204" pitchFamily="34" charset="0"/>
              <a:buChar char="•"/>
            </a:pPr>
            <a:r>
              <a:rPr lang="en-GB" sz="2400" b="1" dirty="0"/>
              <a:t>Attitude</a:t>
            </a:r>
          </a:p>
          <a:p>
            <a:pPr marL="342900" indent="-342900">
              <a:buFont typeface="Arial" panose="020B0604020202020204" pitchFamily="34" charset="0"/>
              <a:buChar char="•"/>
            </a:pPr>
            <a:r>
              <a:rPr lang="en-GB" sz="2400" b="1" dirty="0"/>
              <a:t>Social system </a:t>
            </a:r>
          </a:p>
          <a:p>
            <a:pPr marL="342900" indent="-342900">
              <a:buFont typeface="Arial" panose="020B0604020202020204" pitchFamily="34" charset="0"/>
              <a:buChar char="•"/>
            </a:pPr>
            <a:r>
              <a:rPr lang="en-GB" sz="2400" b="1" dirty="0"/>
              <a:t>Culture </a:t>
            </a:r>
          </a:p>
          <a:p>
            <a:endParaRPr lang="en-GB" sz="2400" b="1" dirty="0"/>
          </a:p>
        </p:txBody>
      </p:sp>
    </p:spTree>
    <p:extLst>
      <p:ext uri="{BB962C8B-B14F-4D97-AF65-F5344CB8AC3E}">
        <p14:creationId xmlns:p14="http://schemas.microsoft.com/office/powerpoint/2010/main" val="3169647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2B7909-C1A8-6448-91B1-97CE8C14BE91}"/>
              </a:ext>
            </a:extLst>
          </p:cNvPr>
          <p:cNvSpPr/>
          <p:nvPr/>
        </p:nvSpPr>
        <p:spPr>
          <a:xfrm>
            <a:off x="753977" y="641684"/>
            <a:ext cx="1764632" cy="7539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Source</a:t>
            </a:r>
          </a:p>
        </p:txBody>
      </p:sp>
      <p:sp>
        <p:nvSpPr>
          <p:cNvPr id="3" name="Rectangle 2">
            <a:extLst>
              <a:ext uri="{FF2B5EF4-FFF2-40B4-BE49-F238E27FC236}">
                <a16:creationId xmlns:a16="http://schemas.microsoft.com/office/drawing/2014/main" id="{AEA88F21-B57C-BC7A-915B-6800E46BEE93}"/>
              </a:ext>
            </a:extLst>
          </p:cNvPr>
          <p:cNvSpPr/>
          <p:nvPr/>
        </p:nvSpPr>
        <p:spPr>
          <a:xfrm>
            <a:off x="3176336" y="641684"/>
            <a:ext cx="1764632" cy="7539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4" name="Rectangle 3">
            <a:extLst>
              <a:ext uri="{FF2B5EF4-FFF2-40B4-BE49-F238E27FC236}">
                <a16:creationId xmlns:a16="http://schemas.microsoft.com/office/drawing/2014/main" id="{E34D2400-9911-5C20-0D17-49D8EF1E8F25}"/>
              </a:ext>
            </a:extLst>
          </p:cNvPr>
          <p:cNvSpPr/>
          <p:nvPr/>
        </p:nvSpPr>
        <p:spPr>
          <a:xfrm>
            <a:off x="5710988" y="641684"/>
            <a:ext cx="1764632" cy="7539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Channel</a:t>
            </a:r>
          </a:p>
        </p:txBody>
      </p:sp>
      <p:sp>
        <p:nvSpPr>
          <p:cNvPr id="5" name="Rectangle 4">
            <a:extLst>
              <a:ext uri="{FF2B5EF4-FFF2-40B4-BE49-F238E27FC236}">
                <a16:creationId xmlns:a16="http://schemas.microsoft.com/office/drawing/2014/main" id="{753C41A3-9CFF-EB1F-CD93-98123FD4D364}"/>
              </a:ext>
            </a:extLst>
          </p:cNvPr>
          <p:cNvSpPr/>
          <p:nvPr/>
        </p:nvSpPr>
        <p:spPr>
          <a:xfrm>
            <a:off x="8133347" y="641684"/>
            <a:ext cx="1764632" cy="7539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Receiver</a:t>
            </a:r>
          </a:p>
        </p:txBody>
      </p:sp>
      <p:cxnSp>
        <p:nvCxnSpPr>
          <p:cNvPr id="7" name="Straight Connector 6">
            <a:extLst>
              <a:ext uri="{FF2B5EF4-FFF2-40B4-BE49-F238E27FC236}">
                <a16:creationId xmlns:a16="http://schemas.microsoft.com/office/drawing/2014/main" id="{33964BC9-6C4D-5BC3-8F7D-9C3F796F7CD0}"/>
              </a:ext>
            </a:extLst>
          </p:cNvPr>
          <p:cNvCxnSpPr>
            <a:stCxn id="2" idx="2"/>
          </p:cNvCxnSpPr>
          <p:nvPr/>
        </p:nvCxnSpPr>
        <p:spPr>
          <a:xfrm>
            <a:off x="1636293" y="1395663"/>
            <a:ext cx="0" cy="417095"/>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2CED3DB-E686-13FC-2988-667ACD54142F}"/>
              </a:ext>
            </a:extLst>
          </p:cNvPr>
          <p:cNvCxnSpPr>
            <a:stCxn id="3" idx="2"/>
          </p:cNvCxnSpPr>
          <p:nvPr/>
        </p:nvCxnSpPr>
        <p:spPr>
          <a:xfrm>
            <a:off x="4058652" y="1395663"/>
            <a:ext cx="0" cy="41709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7D8E825-D7F1-C53D-DEA3-6073164A9ED7}"/>
              </a:ext>
            </a:extLst>
          </p:cNvPr>
          <p:cNvCxnSpPr>
            <a:stCxn id="4" idx="2"/>
          </p:cNvCxnSpPr>
          <p:nvPr/>
        </p:nvCxnSpPr>
        <p:spPr>
          <a:xfrm>
            <a:off x="6593304" y="1395663"/>
            <a:ext cx="0" cy="41709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4B80F7D-E618-1F30-F848-9F9F2459828C}"/>
              </a:ext>
            </a:extLst>
          </p:cNvPr>
          <p:cNvCxnSpPr>
            <a:cxnSpLocks/>
            <a:stCxn id="5" idx="2"/>
          </p:cNvCxnSpPr>
          <p:nvPr/>
        </p:nvCxnSpPr>
        <p:spPr>
          <a:xfrm>
            <a:off x="9015663" y="1395663"/>
            <a:ext cx="0" cy="417095"/>
          </a:xfrm>
          <a:prstGeom prst="line">
            <a:avLst/>
          </a:prstGeom>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D759BD5B-EA24-8E40-BEE9-C6766EA9DB33}"/>
              </a:ext>
            </a:extLst>
          </p:cNvPr>
          <p:cNvSpPr/>
          <p:nvPr/>
        </p:nvSpPr>
        <p:spPr>
          <a:xfrm>
            <a:off x="753977" y="1812758"/>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Communication Skills</a:t>
            </a:r>
          </a:p>
        </p:txBody>
      </p:sp>
      <p:sp>
        <p:nvSpPr>
          <p:cNvPr id="17" name="Rectangle 16">
            <a:extLst>
              <a:ext uri="{FF2B5EF4-FFF2-40B4-BE49-F238E27FC236}">
                <a16:creationId xmlns:a16="http://schemas.microsoft.com/office/drawing/2014/main" id="{7AD43F86-9924-EAF6-0A8B-B7556987C05B}"/>
              </a:ext>
            </a:extLst>
          </p:cNvPr>
          <p:cNvSpPr/>
          <p:nvPr/>
        </p:nvSpPr>
        <p:spPr>
          <a:xfrm>
            <a:off x="753977" y="267903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Attitude</a:t>
            </a:r>
          </a:p>
        </p:txBody>
      </p:sp>
      <p:sp>
        <p:nvSpPr>
          <p:cNvPr id="18" name="Rectangle 17">
            <a:extLst>
              <a:ext uri="{FF2B5EF4-FFF2-40B4-BE49-F238E27FC236}">
                <a16:creationId xmlns:a16="http://schemas.microsoft.com/office/drawing/2014/main" id="{9F349CC8-D3E1-1238-A060-B8B564AA0ACC}"/>
              </a:ext>
            </a:extLst>
          </p:cNvPr>
          <p:cNvSpPr/>
          <p:nvPr/>
        </p:nvSpPr>
        <p:spPr>
          <a:xfrm>
            <a:off x="753977" y="354530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Knowledge</a:t>
            </a:r>
          </a:p>
        </p:txBody>
      </p:sp>
      <p:sp>
        <p:nvSpPr>
          <p:cNvPr id="19" name="Rectangle 18">
            <a:extLst>
              <a:ext uri="{FF2B5EF4-FFF2-40B4-BE49-F238E27FC236}">
                <a16:creationId xmlns:a16="http://schemas.microsoft.com/office/drawing/2014/main" id="{D0DE392B-FB18-9C9E-5669-43297DBB2C68}"/>
              </a:ext>
            </a:extLst>
          </p:cNvPr>
          <p:cNvSpPr/>
          <p:nvPr/>
        </p:nvSpPr>
        <p:spPr>
          <a:xfrm>
            <a:off x="753977" y="4443664"/>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Social</a:t>
            </a:r>
          </a:p>
          <a:p>
            <a:pPr algn="ctr"/>
            <a:r>
              <a:rPr lang="en-GB" sz="1400" dirty="0"/>
              <a:t>System</a:t>
            </a:r>
          </a:p>
        </p:txBody>
      </p:sp>
      <p:sp>
        <p:nvSpPr>
          <p:cNvPr id="20" name="Rectangle 19">
            <a:extLst>
              <a:ext uri="{FF2B5EF4-FFF2-40B4-BE49-F238E27FC236}">
                <a16:creationId xmlns:a16="http://schemas.microsoft.com/office/drawing/2014/main" id="{5BFD5E96-D550-9F66-CD40-890A513A70DB}"/>
              </a:ext>
            </a:extLst>
          </p:cNvPr>
          <p:cNvSpPr/>
          <p:nvPr/>
        </p:nvSpPr>
        <p:spPr>
          <a:xfrm>
            <a:off x="753977" y="534202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Culture</a:t>
            </a:r>
          </a:p>
        </p:txBody>
      </p:sp>
      <p:sp>
        <p:nvSpPr>
          <p:cNvPr id="23" name="Rectangle 22">
            <a:extLst>
              <a:ext uri="{FF2B5EF4-FFF2-40B4-BE49-F238E27FC236}">
                <a16:creationId xmlns:a16="http://schemas.microsoft.com/office/drawing/2014/main" id="{2B16CA09-DC23-57D2-D0BB-F6993B4E8A8E}"/>
              </a:ext>
            </a:extLst>
          </p:cNvPr>
          <p:cNvSpPr/>
          <p:nvPr/>
        </p:nvSpPr>
        <p:spPr>
          <a:xfrm>
            <a:off x="3120216" y="184484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Content</a:t>
            </a:r>
          </a:p>
        </p:txBody>
      </p:sp>
      <p:sp>
        <p:nvSpPr>
          <p:cNvPr id="24" name="Rectangle 23">
            <a:extLst>
              <a:ext uri="{FF2B5EF4-FFF2-40B4-BE49-F238E27FC236}">
                <a16:creationId xmlns:a16="http://schemas.microsoft.com/office/drawing/2014/main" id="{4A4FD679-A0B3-0681-CE68-D28BAC609BA7}"/>
              </a:ext>
            </a:extLst>
          </p:cNvPr>
          <p:cNvSpPr/>
          <p:nvPr/>
        </p:nvSpPr>
        <p:spPr>
          <a:xfrm>
            <a:off x="3120216" y="271111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Elements</a:t>
            </a:r>
          </a:p>
        </p:txBody>
      </p:sp>
      <p:sp>
        <p:nvSpPr>
          <p:cNvPr id="25" name="Rectangle 24">
            <a:extLst>
              <a:ext uri="{FF2B5EF4-FFF2-40B4-BE49-F238E27FC236}">
                <a16:creationId xmlns:a16="http://schemas.microsoft.com/office/drawing/2014/main" id="{34AA829C-DCEC-5BE0-9C21-3437EF3CFBE0}"/>
              </a:ext>
            </a:extLst>
          </p:cNvPr>
          <p:cNvSpPr/>
          <p:nvPr/>
        </p:nvSpPr>
        <p:spPr>
          <a:xfrm>
            <a:off x="3120216" y="357739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Treatment</a:t>
            </a:r>
          </a:p>
        </p:txBody>
      </p:sp>
      <p:sp>
        <p:nvSpPr>
          <p:cNvPr id="26" name="Rectangle 25">
            <a:extLst>
              <a:ext uri="{FF2B5EF4-FFF2-40B4-BE49-F238E27FC236}">
                <a16:creationId xmlns:a16="http://schemas.microsoft.com/office/drawing/2014/main" id="{40AAEEF5-D40F-A6DE-4FD1-A03B027D773E}"/>
              </a:ext>
            </a:extLst>
          </p:cNvPr>
          <p:cNvSpPr/>
          <p:nvPr/>
        </p:nvSpPr>
        <p:spPr>
          <a:xfrm>
            <a:off x="3120216" y="4475748"/>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Structure</a:t>
            </a:r>
          </a:p>
        </p:txBody>
      </p:sp>
      <p:sp>
        <p:nvSpPr>
          <p:cNvPr id="27" name="Rectangle 26">
            <a:extLst>
              <a:ext uri="{FF2B5EF4-FFF2-40B4-BE49-F238E27FC236}">
                <a16:creationId xmlns:a16="http://schemas.microsoft.com/office/drawing/2014/main" id="{F4DED527-4DFE-FFDD-7AAA-4D2C140A2AB2}"/>
              </a:ext>
            </a:extLst>
          </p:cNvPr>
          <p:cNvSpPr/>
          <p:nvPr/>
        </p:nvSpPr>
        <p:spPr>
          <a:xfrm>
            <a:off x="3120216" y="537410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Code</a:t>
            </a:r>
          </a:p>
        </p:txBody>
      </p:sp>
      <p:sp>
        <p:nvSpPr>
          <p:cNvPr id="28" name="Rectangle 27">
            <a:extLst>
              <a:ext uri="{FF2B5EF4-FFF2-40B4-BE49-F238E27FC236}">
                <a16:creationId xmlns:a16="http://schemas.microsoft.com/office/drawing/2014/main" id="{ABB88129-EC55-64F8-67B9-895A03044A04}"/>
              </a:ext>
            </a:extLst>
          </p:cNvPr>
          <p:cNvSpPr/>
          <p:nvPr/>
        </p:nvSpPr>
        <p:spPr>
          <a:xfrm>
            <a:off x="5710988" y="187692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Hearing</a:t>
            </a:r>
          </a:p>
        </p:txBody>
      </p:sp>
      <p:sp>
        <p:nvSpPr>
          <p:cNvPr id="29" name="Rectangle 28">
            <a:extLst>
              <a:ext uri="{FF2B5EF4-FFF2-40B4-BE49-F238E27FC236}">
                <a16:creationId xmlns:a16="http://schemas.microsoft.com/office/drawing/2014/main" id="{065003E8-CF6F-C717-C95B-96C810964B42}"/>
              </a:ext>
            </a:extLst>
          </p:cNvPr>
          <p:cNvSpPr/>
          <p:nvPr/>
        </p:nvSpPr>
        <p:spPr>
          <a:xfrm>
            <a:off x="5710988" y="274320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Seeing</a:t>
            </a:r>
          </a:p>
        </p:txBody>
      </p:sp>
      <p:sp>
        <p:nvSpPr>
          <p:cNvPr id="30" name="Rectangle 29">
            <a:extLst>
              <a:ext uri="{FF2B5EF4-FFF2-40B4-BE49-F238E27FC236}">
                <a16:creationId xmlns:a16="http://schemas.microsoft.com/office/drawing/2014/main" id="{7324D3E3-1BC1-B5CC-1ECB-F35BEB25986B}"/>
              </a:ext>
            </a:extLst>
          </p:cNvPr>
          <p:cNvSpPr/>
          <p:nvPr/>
        </p:nvSpPr>
        <p:spPr>
          <a:xfrm>
            <a:off x="5710988" y="3609474"/>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Touching</a:t>
            </a:r>
          </a:p>
        </p:txBody>
      </p:sp>
      <p:sp>
        <p:nvSpPr>
          <p:cNvPr id="31" name="Rectangle 30">
            <a:extLst>
              <a:ext uri="{FF2B5EF4-FFF2-40B4-BE49-F238E27FC236}">
                <a16:creationId xmlns:a16="http://schemas.microsoft.com/office/drawing/2014/main" id="{69429398-549C-580E-E281-328E068953F8}"/>
              </a:ext>
            </a:extLst>
          </p:cNvPr>
          <p:cNvSpPr/>
          <p:nvPr/>
        </p:nvSpPr>
        <p:spPr>
          <a:xfrm>
            <a:off x="5710988" y="450783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Smelling</a:t>
            </a:r>
          </a:p>
        </p:txBody>
      </p:sp>
      <p:sp>
        <p:nvSpPr>
          <p:cNvPr id="32" name="Rectangle 31">
            <a:extLst>
              <a:ext uri="{FF2B5EF4-FFF2-40B4-BE49-F238E27FC236}">
                <a16:creationId xmlns:a16="http://schemas.microsoft.com/office/drawing/2014/main" id="{F2AB5254-D9B3-7D3C-82D1-40ABF9882E27}"/>
              </a:ext>
            </a:extLst>
          </p:cNvPr>
          <p:cNvSpPr/>
          <p:nvPr/>
        </p:nvSpPr>
        <p:spPr>
          <a:xfrm>
            <a:off x="5710988" y="540619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Tasting</a:t>
            </a:r>
          </a:p>
        </p:txBody>
      </p:sp>
      <p:sp>
        <p:nvSpPr>
          <p:cNvPr id="33" name="Rectangle 32">
            <a:extLst>
              <a:ext uri="{FF2B5EF4-FFF2-40B4-BE49-F238E27FC236}">
                <a16:creationId xmlns:a16="http://schemas.microsoft.com/office/drawing/2014/main" id="{5ED86205-CE76-0AD7-796C-469B10A94A52}"/>
              </a:ext>
            </a:extLst>
          </p:cNvPr>
          <p:cNvSpPr/>
          <p:nvPr/>
        </p:nvSpPr>
        <p:spPr>
          <a:xfrm>
            <a:off x="8133375" y="1876926"/>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Communication</a:t>
            </a:r>
          </a:p>
          <a:p>
            <a:pPr algn="ctr"/>
            <a:r>
              <a:rPr lang="en-GB" sz="1400" dirty="0"/>
              <a:t>Skills</a:t>
            </a:r>
          </a:p>
        </p:txBody>
      </p:sp>
      <p:sp>
        <p:nvSpPr>
          <p:cNvPr id="34" name="Rectangle 33">
            <a:extLst>
              <a:ext uri="{FF2B5EF4-FFF2-40B4-BE49-F238E27FC236}">
                <a16:creationId xmlns:a16="http://schemas.microsoft.com/office/drawing/2014/main" id="{8B70943E-11BF-8CDF-67D8-49E2AAED3349}"/>
              </a:ext>
            </a:extLst>
          </p:cNvPr>
          <p:cNvSpPr/>
          <p:nvPr/>
        </p:nvSpPr>
        <p:spPr>
          <a:xfrm>
            <a:off x="8133375" y="274320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Attitudes</a:t>
            </a:r>
          </a:p>
        </p:txBody>
      </p:sp>
      <p:sp>
        <p:nvSpPr>
          <p:cNvPr id="35" name="Rectangle 34">
            <a:extLst>
              <a:ext uri="{FF2B5EF4-FFF2-40B4-BE49-F238E27FC236}">
                <a16:creationId xmlns:a16="http://schemas.microsoft.com/office/drawing/2014/main" id="{868B148A-F391-4EBC-1562-B6DEC177ECF7}"/>
              </a:ext>
            </a:extLst>
          </p:cNvPr>
          <p:cNvSpPr/>
          <p:nvPr/>
        </p:nvSpPr>
        <p:spPr>
          <a:xfrm>
            <a:off x="8133375" y="3609474"/>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Knowledge</a:t>
            </a:r>
          </a:p>
        </p:txBody>
      </p:sp>
      <p:sp>
        <p:nvSpPr>
          <p:cNvPr id="36" name="Rectangle 35">
            <a:extLst>
              <a:ext uri="{FF2B5EF4-FFF2-40B4-BE49-F238E27FC236}">
                <a16:creationId xmlns:a16="http://schemas.microsoft.com/office/drawing/2014/main" id="{785E1898-5BF6-25A3-F8AE-D5D4F9D00F8D}"/>
              </a:ext>
            </a:extLst>
          </p:cNvPr>
          <p:cNvSpPr/>
          <p:nvPr/>
        </p:nvSpPr>
        <p:spPr>
          <a:xfrm>
            <a:off x="8133375" y="4507832"/>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Social</a:t>
            </a:r>
          </a:p>
          <a:p>
            <a:pPr algn="ctr"/>
            <a:r>
              <a:rPr lang="en-GB" sz="1400" dirty="0"/>
              <a:t>System</a:t>
            </a:r>
          </a:p>
        </p:txBody>
      </p:sp>
      <p:sp>
        <p:nvSpPr>
          <p:cNvPr id="37" name="Rectangle 36">
            <a:extLst>
              <a:ext uri="{FF2B5EF4-FFF2-40B4-BE49-F238E27FC236}">
                <a16:creationId xmlns:a16="http://schemas.microsoft.com/office/drawing/2014/main" id="{2F8CD563-8E2B-6E54-8CE1-88AA59493026}"/>
              </a:ext>
            </a:extLst>
          </p:cNvPr>
          <p:cNvSpPr/>
          <p:nvPr/>
        </p:nvSpPr>
        <p:spPr>
          <a:xfrm>
            <a:off x="8133375" y="5406190"/>
            <a:ext cx="1764604" cy="8983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Culture</a:t>
            </a:r>
          </a:p>
        </p:txBody>
      </p:sp>
      <mc:AlternateContent xmlns:mc="http://schemas.openxmlformats.org/markup-compatibility/2006" xmlns:p14="http://schemas.microsoft.com/office/powerpoint/2010/main">
        <mc:Choice Requires="p14">
          <p:contentPart p14:bwMode="auto" r:id="rId2">
            <p14:nvContentPartPr>
              <p14:cNvPr id="43" name="Ink 42">
                <a:extLst>
                  <a:ext uri="{FF2B5EF4-FFF2-40B4-BE49-F238E27FC236}">
                    <a16:creationId xmlns:a16="http://schemas.microsoft.com/office/drawing/2014/main" id="{B3591D87-C86C-8CC3-3A4F-04FE740B5D78}"/>
                  </a:ext>
                </a:extLst>
              </p14:cNvPr>
              <p14:cNvContentPartPr/>
              <p14:nvPr/>
            </p14:nvContentPartPr>
            <p14:xfrm>
              <a:off x="3613543" y="4905771"/>
              <a:ext cx="913320" cy="15480"/>
            </p14:xfrm>
          </p:contentPart>
        </mc:Choice>
        <mc:Fallback xmlns="">
          <p:pic>
            <p:nvPicPr>
              <p:cNvPr id="43" name="Ink 42">
                <a:extLst>
                  <a:ext uri="{FF2B5EF4-FFF2-40B4-BE49-F238E27FC236}">
                    <a16:creationId xmlns:a16="http://schemas.microsoft.com/office/drawing/2014/main" id="{B3591D87-C86C-8CC3-3A4F-04FE740B5D78}"/>
                  </a:ext>
                </a:extLst>
              </p:cNvPr>
              <p:cNvPicPr/>
              <p:nvPr/>
            </p:nvPicPr>
            <p:blipFill>
              <a:blip r:embed="rId3"/>
              <a:stretch>
                <a:fillRect/>
              </a:stretch>
            </p:blipFill>
            <p:spPr>
              <a:xfrm>
                <a:off x="3559903" y="4798131"/>
                <a:ext cx="1020960" cy="23112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6" name="Ink 45">
                <a:extLst>
                  <a:ext uri="{FF2B5EF4-FFF2-40B4-BE49-F238E27FC236}">
                    <a16:creationId xmlns:a16="http://schemas.microsoft.com/office/drawing/2014/main" id="{2FACCD5E-CA0A-00AC-E601-F925A640B469}"/>
                  </a:ext>
                </a:extLst>
              </p14:cNvPr>
              <p14:cNvContentPartPr/>
              <p14:nvPr/>
            </p14:nvContentPartPr>
            <p14:xfrm>
              <a:off x="6299143" y="2233491"/>
              <a:ext cx="680040" cy="177120"/>
            </p14:xfrm>
          </p:contentPart>
        </mc:Choice>
        <mc:Fallback xmlns="">
          <p:pic>
            <p:nvPicPr>
              <p:cNvPr id="46" name="Ink 45">
                <a:extLst>
                  <a:ext uri="{FF2B5EF4-FFF2-40B4-BE49-F238E27FC236}">
                    <a16:creationId xmlns:a16="http://schemas.microsoft.com/office/drawing/2014/main" id="{2FACCD5E-CA0A-00AC-E601-F925A640B469}"/>
                  </a:ext>
                </a:extLst>
              </p:cNvPr>
              <p:cNvPicPr/>
              <p:nvPr/>
            </p:nvPicPr>
            <p:blipFill>
              <a:blip r:embed="rId5"/>
              <a:stretch>
                <a:fillRect/>
              </a:stretch>
            </p:blipFill>
            <p:spPr>
              <a:xfrm>
                <a:off x="6245143" y="2125491"/>
                <a:ext cx="787680" cy="392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7" name="Ink 46">
                <a:extLst>
                  <a:ext uri="{FF2B5EF4-FFF2-40B4-BE49-F238E27FC236}">
                    <a16:creationId xmlns:a16="http://schemas.microsoft.com/office/drawing/2014/main" id="{CC17210F-A9ED-3979-6C0D-1EA6D22D68BD}"/>
                  </a:ext>
                </a:extLst>
              </p14:cNvPr>
              <p14:cNvContentPartPr/>
              <p14:nvPr/>
            </p14:nvContentPartPr>
            <p14:xfrm>
              <a:off x="6763543" y="2364171"/>
              <a:ext cx="186840" cy="88560"/>
            </p14:xfrm>
          </p:contentPart>
        </mc:Choice>
        <mc:Fallback xmlns="">
          <p:pic>
            <p:nvPicPr>
              <p:cNvPr id="47" name="Ink 46">
                <a:extLst>
                  <a:ext uri="{FF2B5EF4-FFF2-40B4-BE49-F238E27FC236}">
                    <a16:creationId xmlns:a16="http://schemas.microsoft.com/office/drawing/2014/main" id="{CC17210F-A9ED-3979-6C0D-1EA6D22D68BD}"/>
                  </a:ext>
                </a:extLst>
              </p:cNvPr>
              <p:cNvPicPr/>
              <p:nvPr/>
            </p:nvPicPr>
            <p:blipFill>
              <a:blip r:embed="rId7"/>
              <a:stretch>
                <a:fillRect/>
              </a:stretch>
            </p:blipFill>
            <p:spPr>
              <a:xfrm>
                <a:off x="6709903" y="2256531"/>
                <a:ext cx="294480" cy="304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8" name="Ink 47">
                <a:extLst>
                  <a:ext uri="{FF2B5EF4-FFF2-40B4-BE49-F238E27FC236}">
                    <a16:creationId xmlns:a16="http://schemas.microsoft.com/office/drawing/2014/main" id="{B3132E5F-CAA1-6851-F657-64E94368E379}"/>
                  </a:ext>
                </a:extLst>
              </p14:cNvPr>
              <p14:cNvContentPartPr/>
              <p14:nvPr/>
            </p14:nvContentPartPr>
            <p14:xfrm>
              <a:off x="8374903" y="2233491"/>
              <a:ext cx="1375920" cy="307800"/>
            </p14:xfrm>
          </p:contentPart>
        </mc:Choice>
        <mc:Fallback xmlns="">
          <p:pic>
            <p:nvPicPr>
              <p:cNvPr id="48" name="Ink 47">
                <a:extLst>
                  <a:ext uri="{FF2B5EF4-FFF2-40B4-BE49-F238E27FC236}">
                    <a16:creationId xmlns:a16="http://schemas.microsoft.com/office/drawing/2014/main" id="{B3132E5F-CAA1-6851-F657-64E94368E379}"/>
                  </a:ext>
                </a:extLst>
              </p:cNvPr>
              <p:cNvPicPr/>
              <p:nvPr/>
            </p:nvPicPr>
            <p:blipFill>
              <a:blip r:embed="rId9"/>
              <a:stretch>
                <a:fillRect/>
              </a:stretch>
            </p:blipFill>
            <p:spPr>
              <a:xfrm>
                <a:off x="8320903" y="2125851"/>
                <a:ext cx="1483560" cy="5234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49" name="Ink 48">
                <a:extLst>
                  <a:ext uri="{FF2B5EF4-FFF2-40B4-BE49-F238E27FC236}">
                    <a16:creationId xmlns:a16="http://schemas.microsoft.com/office/drawing/2014/main" id="{9D7CA96D-8514-59F7-9448-F512EAF48CD4}"/>
                  </a:ext>
                </a:extLst>
              </p14:cNvPr>
              <p14:cNvContentPartPr/>
              <p14:nvPr/>
            </p14:nvContentPartPr>
            <p14:xfrm>
              <a:off x="1107943" y="3976251"/>
              <a:ext cx="1122120" cy="105840"/>
            </p14:xfrm>
          </p:contentPart>
        </mc:Choice>
        <mc:Fallback xmlns="">
          <p:pic>
            <p:nvPicPr>
              <p:cNvPr id="49" name="Ink 48">
                <a:extLst>
                  <a:ext uri="{FF2B5EF4-FFF2-40B4-BE49-F238E27FC236}">
                    <a16:creationId xmlns:a16="http://schemas.microsoft.com/office/drawing/2014/main" id="{9D7CA96D-8514-59F7-9448-F512EAF48CD4}"/>
                  </a:ext>
                </a:extLst>
              </p:cNvPr>
              <p:cNvPicPr/>
              <p:nvPr/>
            </p:nvPicPr>
            <p:blipFill>
              <a:blip r:embed="rId11"/>
              <a:stretch>
                <a:fillRect/>
              </a:stretch>
            </p:blipFill>
            <p:spPr>
              <a:xfrm>
                <a:off x="1054303" y="3868251"/>
                <a:ext cx="1229760" cy="3214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0" name="Ink 49">
                <a:extLst>
                  <a:ext uri="{FF2B5EF4-FFF2-40B4-BE49-F238E27FC236}">
                    <a16:creationId xmlns:a16="http://schemas.microsoft.com/office/drawing/2014/main" id="{EEA01369-F990-B415-9F4E-7DCF1FB2DAD0}"/>
                  </a:ext>
                </a:extLst>
              </p14:cNvPr>
              <p14:cNvContentPartPr/>
              <p14:nvPr/>
            </p14:nvContentPartPr>
            <p14:xfrm>
              <a:off x="1011823" y="3917931"/>
              <a:ext cx="394200" cy="103320"/>
            </p14:xfrm>
          </p:contentPart>
        </mc:Choice>
        <mc:Fallback xmlns="">
          <p:pic>
            <p:nvPicPr>
              <p:cNvPr id="50" name="Ink 49">
                <a:extLst>
                  <a:ext uri="{FF2B5EF4-FFF2-40B4-BE49-F238E27FC236}">
                    <a16:creationId xmlns:a16="http://schemas.microsoft.com/office/drawing/2014/main" id="{EEA01369-F990-B415-9F4E-7DCF1FB2DAD0}"/>
                  </a:ext>
                </a:extLst>
              </p:cNvPr>
              <p:cNvPicPr/>
              <p:nvPr/>
            </p:nvPicPr>
            <p:blipFill>
              <a:blip r:embed="rId13"/>
              <a:stretch>
                <a:fillRect/>
              </a:stretch>
            </p:blipFill>
            <p:spPr>
              <a:xfrm>
                <a:off x="957823" y="3809931"/>
                <a:ext cx="501840" cy="318960"/>
              </a:xfrm>
              <a:prstGeom prst="rect">
                <a:avLst/>
              </a:prstGeom>
            </p:spPr>
          </p:pic>
        </mc:Fallback>
      </mc:AlternateContent>
      <p:sp>
        <p:nvSpPr>
          <p:cNvPr id="51" name="TextBox 50">
            <a:extLst>
              <a:ext uri="{FF2B5EF4-FFF2-40B4-BE49-F238E27FC236}">
                <a16:creationId xmlns:a16="http://schemas.microsoft.com/office/drawing/2014/main" id="{188198EA-AABD-FC32-0F91-D448DCAFC7BD}"/>
              </a:ext>
            </a:extLst>
          </p:cNvPr>
          <p:cNvSpPr txBox="1"/>
          <p:nvPr/>
        </p:nvSpPr>
        <p:spPr>
          <a:xfrm>
            <a:off x="1164386" y="206223"/>
            <a:ext cx="1218240" cy="646331"/>
          </a:xfrm>
          <a:prstGeom prst="rect">
            <a:avLst/>
          </a:prstGeom>
          <a:noFill/>
        </p:spPr>
        <p:txBody>
          <a:bodyPr wrap="square" rtlCol="0">
            <a:spAutoFit/>
          </a:bodyPr>
          <a:lstStyle/>
          <a:p>
            <a:r>
              <a:rPr lang="en-GB" dirty="0"/>
              <a:t>Garry</a:t>
            </a:r>
          </a:p>
          <a:p>
            <a:endParaRPr lang="en-GB" dirty="0"/>
          </a:p>
        </p:txBody>
      </p:sp>
      <p:sp>
        <p:nvSpPr>
          <p:cNvPr id="52" name="TextBox 51">
            <a:extLst>
              <a:ext uri="{FF2B5EF4-FFF2-40B4-BE49-F238E27FC236}">
                <a16:creationId xmlns:a16="http://schemas.microsoft.com/office/drawing/2014/main" id="{D7033383-5ACA-327A-5CC4-079330886377}"/>
              </a:ext>
            </a:extLst>
          </p:cNvPr>
          <p:cNvSpPr txBox="1"/>
          <p:nvPr/>
        </p:nvSpPr>
        <p:spPr>
          <a:xfrm>
            <a:off x="3626463" y="63062"/>
            <a:ext cx="1480457" cy="646331"/>
          </a:xfrm>
          <a:prstGeom prst="rect">
            <a:avLst/>
          </a:prstGeom>
          <a:noFill/>
        </p:spPr>
        <p:txBody>
          <a:bodyPr wrap="square" rtlCol="0">
            <a:spAutoFit/>
          </a:bodyPr>
          <a:lstStyle/>
          <a:p>
            <a:r>
              <a:rPr lang="en-GB" dirty="0"/>
              <a:t>Training staff</a:t>
            </a:r>
          </a:p>
        </p:txBody>
      </p:sp>
      <p:sp>
        <p:nvSpPr>
          <p:cNvPr id="53" name="TextBox 52">
            <a:extLst>
              <a:ext uri="{FF2B5EF4-FFF2-40B4-BE49-F238E27FC236}">
                <a16:creationId xmlns:a16="http://schemas.microsoft.com/office/drawing/2014/main" id="{A56E8BD2-6AA4-C522-F8D9-DE4A65A2FBB5}"/>
              </a:ext>
            </a:extLst>
          </p:cNvPr>
          <p:cNvSpPr txBox="1"/>
          <p:nvPr/>
        </p:nvSpPr>
        <p:spPr>
          <a:xfrm>
            <a:off x="6096000" y="184120"/>
            <a:ext cx="1480457" cy="369332"/>
          </a:xfrm>
          <a:prstGeom prst="rect">
            <a:avLst/>
          </a:prstGeom>
          <a:noFill/>
        </p:spPr>
        <p:txBody>
          <a:bodyPr wrap="square" rtlCol="0">
            <a:spAutoFit/>
          </a:bodyPr>
          <a:lstStyle/>
          <a:p>
            <a:r>
              <a:rPr lang="en-GB" dirty="0"/>
              <a:t>Vocally </a:t>
            </a:r>
          </a:p>
        </p:txBody>
      </p:sp>
      <p:sp>
        <p:nvSpPr>
          <p:cNvPr id="54" name="TextBox 53">
            <a:extLst>
              <a:ext uri="{FF2B5EF4-FFF2-40B4-BE49-F238E27FC236}">
                <a16:creationId xmlns:a16="http://schemas.microsoft.com/office/drawing/2014/main" id="{B93E5FE0-97BD-2E17-6DCB-CA3B7A244F10}"/>
              </a:ext>
            </a:extLst>
          </p:cNvPr>
          <p:cNvSpPr txBox="1"/>
          <p:nvPr/>
        </p:nvSpPr>
        <p:spPr>
          <a:xfrm>
            <a:off x="8417522" y="228236"/>
            <a:ext cx="1480457" cy="369332"/>
          </a:xfrm>
          <a:prstGeom prst="rect">
            <a:avLst/>
          </a:prstGeom>
          <a:noFill/>
        </p:spPr>
        <p:txBody>
          <a:bodyPr wrap="square" rtlCol="0">
            <a:spAutoFit/>
          </a:bodyPr>
          <a:lstStyle/>
          <a:p>
            <a:r>
              <a:rPr lang="en-GB" dirty="0"/>
              <a:t>The staff</a:t>
            </a:r>
          </a:p>
        </p:txBody>
      </p:sp>
      <mc:AlternateContent xmlns:mc="http://schemas.openxmlformats.org/markup-compatibility/2006" xmlns:p14="http://schemas.microsoft.com/office/powerpoint/2010/main">
        <mc:Choice Requires="p14">
          <p:contentPart p14:bwMode="auto" r:id="rId14">
            <p14:nvContentPartPr>
              <p14:cNvPr id="56" name="Ink 55">
                <a:extLst>
                  <a:ext uri="{FF2B5EF4-FFF2-40B4-BE49-F238E27FC236}">
                    <a16:creationId xmlns:a16="http://schemas.microsoft.com/office/drawing/2014/main" id="{1A0239A7-EDC0-1BAC-54D0-A792FC310F10}"/>
                  </a:ext>
                </a:extLst>
              </p14:cNvPr>
              <p14:cNvContentPartPr/>
              <p14:nvPr/>
            </p14:nvContentPartPr>
            <p14:xfrm>
              <a:off x="1233583" y="3134931"/>
              <a:ext cx="682560" cy="14760"/>
            </p14:xfrm>
          </p:contentPart>
        </mc:Choice>
        <mc:Fallback xmlns="">
          <p:pic>
            <p:nvPicPr>
              <p:cNvPr id="56" name="Ink 55">
                <a:extLst>
                  <a:ext uri="{FF2B5EF4-FFF2-40B4-BE49-F238E27FC236}">
                    <a16:creationId xmlns:a16="http://schemas.microsoft.com/office/drawing/2014/main" id="{1A0239A7-EDC0-1BAC-54D0-A792FC310F10}"/>
                  </a:ext>
                </a:extLst>
              </p:cNvPr>
              <p:cNvPicPr/>
              <p:nvPr/>
            </p:nvPicPr>
            <p:blipFill>
              <a:blip r:embed="rId15"/>
              <a:stretch>
                <a:fillRect/>
              </a:stretch>
            </p:blipFill>
            <p:spPr>
              <a:xfrm>
                <a:off x="1179583" y="3026931"/>
                <a:ext cx="790200" cy="2304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57" name="Ink 56">
                <a:extLst>
                  <a:ext uri="{FF2B5EF4-FFF2-40B4-BE49-F238E27FC236}">
                    <a16:creationId xmlns:a16="http://schemas.microsoft.com/office/drawing/2014/main" id="{B1B2E4A6-033D-31D9-2255-A112641A619B}"/>
                  </a:ext>
                </a:extLst>
              </p14:cNvPr>
              <p14:cNvContentPartPr/>
              <p14:nvPr/>
            </p14:nvContentPartPr>
            <p14:xfrm>
              <a:off x="919663" y="2016411"/>
              <a:ext cx="1473120" cy="381240"/>
            </p14:xfrm>
          </p:contentPart>
        </mc:Choice>
        <mc:Fallback xmlns="">
          <p:pic>
            <p:nvPicPr>
              <p:cNvPr id="57" name="Ink 56">
                <a:extLst>
                  <a:ext uri="{FF2B5EF4-FFF2-40B4-BE49-F238E27FC236}">
                    <a16:creationId xmlns:a16="http://schemas.microsoft.com/office/drawing/2014/main" id="{B1B2E4A6-033D-31D9-2255-A112641A619B}"/>
                  </a:ext>
                </a:extLst>
              </p:cNvPr>
              <p:cNvPicPr/>
              <p:nvPr/>
            </p:nvPicPr>
            <p:blipFill>
              <a:blip r:embed="rId17"/>
              <a:stretch>
                <a:fillRect/>
              </a:stretch>
            </p:blipFill>
            <p:spPr>
              <a:xfrm>
                <a:off x="865663" y="1908771"/>
                <a:ext cx="1580760" cy="5968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58" name="Ink 57">
                <a:extLst>
                  <a:ext uri="{FF2B5EF4-FFF2-40B4-BE49-F238E27FC236}">
                    <a16:creationId xmlns:a16="http://schemas.microsoft.com/office/drawing/2014/main" id="{A0FDA5E6-66CD-1CCC-D96E-6B5AD1B8852F}"/>
                  </a:ext>
                </a:extLst>
              </p14:cNvPr>
              <p14:cNvContentPartPr/>
              <p14:nvPr/>
            </p14:nvContentPartPr>
            <p14:xfrm>
              <a:off x="8559223" y="5804331"/>
              <a:ext cx="893520" cy="179280"/>
            </p14:xfrm>
          </p:contentPart>
        </mc:Choice>
        <mc:Fallback xmlns="">
          <p:pic>
            <p:nvPicPr>
              <p:cNvPr id="58" name="Ink 57">
                <a:extLst>
                  <a:ext uri="{FF2B5EF4-FFF2-40B4-BE49-F238E27FC236}">
                    <a16:creationId xmlns:a16="http://schemas.microsoft.com/office/drawing/2014/main" id="{A0FDA5E6-66CD-1CCC-D96E-6B5AD1B8852F}"/>
                  </a:ext>
                </a:extLst>
              </p:cNvPr>
              <p:cNvPicPr/>
              <p:nvPr/>
            </p:nvPicPr>
            <p:blipFill>
              <a:blip r:embed="rId19"/>
              <a:stretch>
                <a:fillRect/>
              </a:stretch>
            </p:blipFill>
            <p:spPr>
              <a:xfrm>
                <a:off x="8505583" y="5696691"/>
                <a:ext cx="1001160" cy="394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59" name="Ink 58">
                <a:extLst>
                  <a:ext uri="{FF2B5EF4-FFF2-40B4-BE49-F238E27FC236}">
                    <a16:creationId xmlns:a16="http://schemas.microsoft.com/office/drawing/2014/main" id="{DA000F4A-BDAE-71C4-647D-D34A065F2C74}"/>
                  </a:ext>
                </a:extLst>
              </p14:cNvPr>
              <p14:cNvContentPartPr/>
              <p14:nvPr/>
            </p14:nvContentPartPr>
            <p14:xfrm>
              <a:off x="6028423" y="3148611"/>
              <a:ext cx="1008720" cy="118440"/>
            </p14:xfrm>
          </p:contentPart>
        </mc:Choice>
        <mc:Fallback xmlns="">
          <p:pic>
            <p:nvPicPr>
              <p:cNvPr id="59" name="Ink 58">
                <a:extLst>
                  <a:ext uri="{FF2B5EF4-FFF2-40B4-BE49-F238E27FC236}">
                    <a16:creationId xmlns:a16="http://schemas.microsoft.com/office/drawing/2014/main" id="{DA000F4A-BDAE-71C4-647D-D34A065F2C74}"/>
                  </a:ext>
                </a:extLst>
              </p:cNvPr>
              <p:cNvPicPr/>
              <p:nvPr/>
            </p:nvPicPr>
            <p:blipFill>
              <a:blip r:embed="rId21"/>
              <a:stretch>
                <a:fillRect/>
              </a:stretch>
            </p:blipFill>
            <p:spPr>
              <a:xfrm>
                <a:off x="5974783" y="3040611"/>
                <a:ext cx="1116360" cy="33408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60" name="Ink 59">
                <a:extLst>
                  <a:ext uri="{FF2B5EF4-FFF2-40B4-BE49-F238E27FC236}">
                    <a16:creationId xmlns:a16="http://schemas.microsoft.com/office/drawing/2014/main" id="{396328E9-AC01-6B97-0565-4F6A7557F2F5}"/>
                  </a:ext>
                </a:extLst>
              </p14:cNvPr>
              <p14:cNvContentPartPr/>
              <p14:nvPr/>
            </p14:nvContentPartPr>
            <p14:xfrm>
              <a:off x="3633343" y="2205634"/>
              <a:ext cx="964800" cy="189000"/>
            </p14:xfrm>
          </p:contentPart>
        </mc:Choice>
        <mc:Fallback xmlns="">
          <p:pic>
            <p:nvPicPr>
              <p:cNvPr id="60" name="Ink 59">
                <a:extLst>
                  <a:ext uri="{FF2B5EF4-FFF2-40B4-BE49-F238E27FC236}">
                    <a16:creationId xmlns:a16="http://schemas.microsoft.com/office/drawing/2014/main" id="{396328E9-AC01-6B97-0565-4F6A7557F2F5}"/>
                  </a:ext>
                </a:extLst>
              </p:cNvPr>
              <p:cNvPicPr/>
              <p:nvPr/>
            </p:nvPicPr>
            <p:blipFill>
              <a:blip r:embed="rId23"/>
              <a:stretch>
                <a:fillRect/>
              </a:stretch>
            </p:blipFill>
            <p:spPr>
              <a:xfrm>
                <a:off x="3579703" y="2097994"/>
                <a:ext cx="1072440" cy="40464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61" name="Ink 60">
                <a:extLst>
                  <a:ext uri="{FF2B5EF4-FFF2-40B4-BE49-F238E27FC236}">
                    <a16:creationId xmlns:a16="http://schemas.microsoft.com/office/drawing/2014/main" id="{FEA5EBB5-9549-808F-AB2A-76D14B1BE7FE}"/>
                  </a:ext>
                </a:extLst>
              </p14:cNvPr>
              <p14:cNvContentPartPr/>
              <p14:nvPr/>
            </p14:nvContentPartPr>
            <p14:xfrm>
              <a:off x="8579383" y="2351074"/>
              <a:ext cx="477720" cy="360"/>
            </p14:xfrm>
          </p:contentPart>
        </mc:Choice>
        <mc:Fallback xmlns="">
          <p:pic>
            <p:nvPicPr>
              <p:cNvPr id="61" name="Ink 60">
                <a:extLst>
                  <a:ext uri="{FF2B5EF4-FFF2-40B4-BE49-F238E27FC236}">
                    <a16:creationId xmlns:a16="http://schemas.microsoft.com/office/drawing/2014/main" id="{FEA5EBB5-9549-808F-AB2A-76D14B1BE7FE}"/>
                  </a:ext>
                </a:extLst>
              </p:cNvPr>
              <p:cNvPicPr/>
              <p:nvPr/>
            </p:nvPicPr>
            <p:blipFill>
              <a:blip r:embed="rId25"/>
              <a:stretch>
                <a:fillRect/>
              </a:stretch>
            </p:blipFill>
            <p:spPr>
              <a:xfrm>
                <a:off x="8525743" y="2243434"/>
                <a:ext cx="58536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63" name="Ink 62">
                <a:extLst>
                  <a:ext uri="{FF2B5EF4-FFF2-40B4-BE49-F238E27FC236}">
                    <a16:creationId xmlns:a16="http://schemas.microsoft.com/office/drawing/2014/main" id="{CE7A287F-6DCE-6DF2-946C-9FEF7061C128}"/>
                  </a:ext>
                </a:extLst>
              </p14:cNvPr>
              <p14:cNvContentPartPr/>
              <p14:nvPr/>
            </p14:nvContentPartPr>
            <p14:xfrm>
              <a:off x="929023" y="5762074"/>
              <a:ext cx="1088640" cy="58680"/>
            </p14:xfrm>
          </p:contentPart>
        </mc:Choice>
        <mc:Fallback xmlns="">
          <p:pic>
            <p:nvPicPr>
              <p:cNvPr id="63" name="Ink 62">
                <a:extLst>
                  <a:ext uri="{FF2B5EF4-FFF2-40B4-BE49-F238E27FC236}">
                    <a16:creationId xmlns:a16="http://schemas.microsoft.com/office/drawing/2014/main" id="{CE7A287F-6DCE-6DF2-946C-9FEF7061C128}"/>
                  </a:ext>
                </a:extLst>
              </p:cNvPr>
              <p:cNvPicPr/>
              <p:nvPr/>
            </p:nvPicPr>
            <p:blipFill>
              <a:blip r:embed="rId27"/>
              <a:stretch>
                <a:fillRect/>
              </a:stretch>
            </p:blipFill>
            <p:spPr>
              <a:xfrm>
                <a:off x="875023" y="5654074"/>
                <a:ext cx="1196280" cy="274320"/>
              </a:xfrm>
              <a:prstGeom prst="rect">
                <a:avLst/>
              </a:prstGeom>
            </p:spPr>
          </p:pic>
        </mc:Fallback>
      </mc:AlternateContent>
    </p:spTree>
    <p:extLst>
      <p:ext uri="{BB962C8B-B14F-4D97-AF65-F5344CB8AC3E}">
        <p14:creationId xmlns:p14="http://schemas.microsoft.com/office/powerpoint/2010/main" val="1370395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115099-FD20-5A40-6139-F5666B4061A6}"/>
              </a:ext>
            </a:extLst>
          </p:cNvPr>
          <p:cNvSpPr txBox="1"/>
          <p:nvPr/>
        </p:nvSpPr>
        <p:spPr>
          <a:xfrm>
            <a:off x="249382" y="997527"/>
            <a:ext cx="9421091" cy="2677656"/>
          </a:xfrm>
          <a:prstGeom prst="rect">
            <a:avLst/>
          </a:prstGeom>
          <a:noFill/>
        </p:spPr>
        <p:txBody>
          <a:bodyPr wrap="square" rtlCol="0">
            <a:spAutoFit/>
          </a:bodyPr>
          <a:lstStyle/>
          <a:p>
            <a:r>
              <a:rPr lang="en-GB" sz="2400" b="1" dirty="0"/>
              <a:t>Berlo model of communication </a:t>
            </a:r>
          </a:p>
          <a:p>
            <a:endParaRPr lang="en-GB" sz="2400" b="1" dirty="0"/>
          </a:p>
          <a:p>
            <a:pPr marL="342900" indent="-342900">
              <a:buFont typeface="Arial" panose="020B0604020202020204" pitchFamily="34" charset="0"/>
              <a:buChar char="•"/>
            </a:pPr>
            <a:r>
              <a:rPr lang="en-GB" sz="2400" b="1" dirty="0"/>
              <a:t>How to reduce these barriers </a:t>
            </a:r>
          </a:p>
          <a:p>
            <a:pPr marL="342900" indent="-342900">
              <a:buFont typeface="Arial" panose="020B0604020202020204" pitchFamily="34" charset="0"/>
              <a:buChar char="•"/>
            </a:pPr>
            <a:r>
              <a:rPr lang="en-GB" sz="2400" b="1" dirty="0"/>
              <a:t>Train Gary in cultural and staff management communication</a:t>
            </a:r>
          </a:p>
          <a:p>
            <a:pPr marL="342900" indent="-342900">
              <a:buFont typeface="Arial" panose="020B0604020202020204" pitchFamily="34" charset="0"/>
              <a:buChar char="•"/>
            </a:pPr>
            <a:r>
              <a:rPr lang="en-GB" sz="2400" b="1" dirty="0"/>
              <a:t>Provide translated SOPs </a:t>
            </a:r>
          </a:p>
          <a:p>
            <a:pPr marL="342900" indent="-342900">
              <a:buFont typeface="Arial" panose="020B0604020202020204" pitchFamily="34" charset="0"/>
              <a:buChar char="•"/>
            </a:pPr>
            <a:r>
              <a:rPr lang="en-GB" sz="2400" b="1" dirty="0"/>
              <a:t>Group workers by language for task instructions </a:t>
            </a:r>
          </a:p>
        </p:txBody>
      </p:sp>
    </p:spTree>
    <p:extLst>
      <p:ext uri="{BB962C8B-B14F-4D97-AF65-F5344CB8AC3E}">
        <p14:creationId xmlns:p14="http://schemas.microsoft.com/office/powerpoint/2010/main" val="2315731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7E019C-E500-4E4D-B168-BA516A607B04}"/>
              </a:ext>
            </a:extLst>
          </p:cNvPr>
          <p:cNvSpPr txBox="1"/>
          <p:nvPr/>
        </p:nvSpPr>
        <p:spPr>
          <a:xfrm>
            <a:off x="554182" y="290945"/>
            <a:ext cx="6082145" cy="646331"/>
          </a:xfrm>
          <a:prstGeom prst="rect">
            <a:avLst/>
          </a:prstGeom>
          <a:noFill/>
        </p:spPr>
        <p:txBody>
          <a:bodyPr wrap="square" rtlCol="0">
            <a:spAutoFit/>
          </a:bodyPr>
          <a:lstStyle/>
          <a:p>
            <a:r>
              <a:rPr lang="en-GB" sz="3600" dirty="0"/>
              <a:t>Conclusion</a:t>
            </a:r>
            <a:r>
              <a:rPr lang="en-GB" dirty="0"/>
              <a:t> </a:t>
            </a:r>
          </a:p>
        </p:txBody>
      </p:sp>
      <p:sp>
        <p:nvSpPr>
          <p:cNvPr id="3" name="TextBox 2">
            <a:extLst>
              <a:ext uri="{FF2B5EF4-FFF2-40B4-BE49-F238E27FC236}">
                <a16:creationId xmlns:a16="http://schemas.microsoft.com/office/drawing/2014/main" id="{B2A185B7-7A22-7D73-3FF1-B1FA4B107343}"/>
              </a:ext>
            </a:extLst>
          </p:cNvPr>
          <p:cNvSpPr txBox="1"/>
          <p:nvPr/>
        </p:nvSpPr>
        <p:spPr>
          <a:xfrm>
            <a:off x="595745" y="1440873"/>
            <a:ext cx="6733310" cy="2031325"/>
          </a:xfrm>
          <a:prstGeom prst="rect">
            <a:avLst/>
          </a:prstGeom>
          <a:noFill/>
        </p:spPr>
        <p:txBody>
          <a:bodyPr wrap="square" rtlCol="0">
            <a:spAutoFit/>
          </a:bodyPr>
          <a:lstStyle/>
          <a:p>
            <a:r>
              <a:rPr lang="en-GB" dirty="0"/>
              <a:t>In summary, the barriers between Garry and his staff are very prominent and cause a heavy impact on the business due to problems such as language barriers, lack of knowledge, unproductive training process.</a:t>
            </a:r>
          </a:p>
          <a:p>
            <a:endParaRPr lang="en-GB" dirty="0"/>
          </a:p>
          <a:p>
            <a:r>
              <a:rPr lang="en-GB" dirty="0"/>
              <a:t>We have brainstormed multiple effective solutions to these problems and implementation is vital.</a:t>
            </a:r>
          </a:p>
        </p:txBody>
      </p:sp>
    </p:spTree>
    <p:extLst>
      <p:ext uri="{BB962C8B-B14F-4D97-AF65-F5344CB8AC3E}">
        <p14:creationId xmlns:p14="http://schemas.microsoft.com/office/powerpoint/2010/main" val="3466039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601541-5D42-0F43-9BC5-8E6F16373527}"/>
              </a:ext>
            </a:extLst>
          </p:cNvPr>
          <p:cNvSpPr txBox="1"/>
          <p:nvPr/>
        </p:nvSpPr>
        <p:spPr>
          <a:xfrm>
            <a:off x="692727" y="955964"/>
            <a:ext cx="8922328" cy="646331"/>
          </a:xfrm>
          <a:prstGeom prst="rect">
            <a:avLst/>
          </a:prstGeom>
          <a:noFill/>
        </p:spPr>
        <p:txBody>
          <a:bodyPr wrap="square" rtlCol="0">
            <a:spAutoFit/>
          </a:bodyPr>
          <a:lstStyle/>
          <a:p>
            <a:r>
              <a:rPr lang="en-GB" sz="3600" dirty="0"/>
              <a:t>Reference list </a:t>
            </a:r>
          </a:p>
        </p:txBody>
      </p:sp>
      <p:sp>
        <p:nvSpPr>
          <p:cNvPr id="3" name="TextBox 2">
            <a:extLst>
              <a:ext uri="{FF2B5EF4-FFF2-40B4-BE49-F238E27FC236}">
                <a16:creationId xmlns:a16="http://schemas.microsoft.com/office/drawing/2014/main" id="{373D4136-A81C-AF28-6620-1CA96D109F33}"/>
              </a:ext>
            </a:extLst>
          </p:cNvPr>
          <p:cNvSpPr txBox="1"/>
          <p:nvPr/>
        </p:nvSpPr>
        <p:spPr>
          <a:xfrm>
            <a:off x="858982" y="1925782"/>
            <a:ext cx="9033163" cy="1200329"/>
          </a:xfrm>
          <a:prstGeom prst="rect">
            <a:avLst/>
          </a:prstGeom>
          <a:noFill/>
        </p:spPr>
        <p:txBody>
          <a:bodyPr wrap="square" rtlCol="0">
            <a:spAutoFit/>
          </a:bodyPr>
          <a:lstStyle/>
          <a:p>
            <a:r>
              <a:rPr lang="en-GB" dirty="0"/>
              <a:t>Al-</a:t>
            </a:r>
            <a:r>
              <a:rPr lang="en-GB" dirty="0" err="1"/>
              <a:t>Fedaghi</a:t>
            </a:r>
            <a:r>
              <a:rPr lang="en-GB" dirty="0"/>
              <a:t>, S., 2012. A conceptual foundation for the Shonnon-Weaver model of communication. </a:t>
            </a:r>
            <a:r>
              <a:rPr lang="en-GB" i="1" dirty="0"/>
              <a:t>International journal of soft computing</a:t>
            </a:r>
            <a:r>
              <a:rPr lang="en-GB" dirty="0"/>
              <a:t>, 7(1), pp. 12-19.</a:t>
            </a:r>
          </a:p>
          <a:p>
            <a:endParaRPr lang="en-GB" dirty="0"/>
          </a:p>
          <a:p>
            <a:r>
              <a:rPr lang="en-GB" dirty="0"/>
              <a:t>Kapur, R., 2020. The models of communication. </a:t>
            </a:r>
            <a:r>
              <a:rPr lang="en-GB" i="1" dirty="0"/>
              <a:t>University of </a:t>
            </a:r>
            <a:r>
              <a:rPr lang="en-GB" i="1" dirty="0" err="1"/>
              <a:t>Dehli</a:t>
            </a:r>
            <a:r>
              <a:rPr lang="en-GB" dirty="0"/>
              <a:t>, pp. 1-10.</a:t>
            </a:r>
          </a:p>
        </p:txBody>
      </p:sp>
    </p:spTree>
    <p:extLst>
      <p:ext uri="{BB962C8B-B14F-4D97-AF65-F5344CB8AC3E}">
        <p14:creationId xmlns:p14="http://schemas.microsoft.com/office/powerpoint/2010/main" val="2320167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7A6EDE-B787-B64F-5590-D1B3404EF593}"/>
              </a:ext>
            </a:extLst>
          </p:cNvPr>
          <p:cNvPicPr>
            <a:picLocks noChangeAspect="1"/>
          </p:cNvPicPr>
          <p:nvPr/>
        </p:nvPicPr>
        <p:blipFill>
          <a:blip r:embed="rId2"/>
          <a:stretch>
            <a:fillRect/>
          </a:stretch>
        </p:blipFill>
        <p:spPr>
          <a:xfrm>
            <a:off x="3077029" y="1548170"/>
            <a:ext cx="6328228" cy="3942507"/>
          </a:xfrm>
          <a:prstGeom prst="rect">
            <a:avLst/>
          </a:prstGeom>
        </p:spPr>
      </p:pic>
      <p:sp>
        <p:nvSpPr>
          <p:cNvPr id="3" name="TextBox 2">
            <a:extLst>
              <a:ext uri="{FF2B5EF4-FFF2-40B4-BE49-F238E27FC236}">
                <a16:creationId xmlns:a16="http://schemas.microsoft.com/office/drawing/2014/main" id="{6D839E61-D007-B49D-D4A2-29E33BCF3C08}"/>
              </a:ext>
            </a:extLst>
          </p:cNvPr>
          <p:cNvSpPr txBox="1"/>
          <p:nvPr/>
        </p:nvSpPr>
        <p:spPr>
          <a:xfrm>
            <a:off x="754743" y="522866"/>
            <a:ext cx="6066971" cy="523220"/>
          </a:xfrm>
          <a:prstGeom prst="rect">
            <a:avLst/>
          </a:prstGeom>
          <a:noFill/>
        </p:spPr>
        <p:txBody>
          <a:bodyPr wrap="square" rtlCol="0">
            <a:spAutoFit/>
          </a:bodyPr>
          <a:lstStyle/>
          <a:p>
            <a:r>
              <a:rPr lang="en-GB" sz="2800" dirty="0"/>
              <a:t>Thank you for your time,</a:t>
            </a:r>
          </a:p>
        </p:txBody>
      </p:sp>
    </p:spTree>
    <p:extLst>
      <p:ext uri="{BB962C8B-B14F-4D97-AF65-F5344CB8AC3E}">
        <p14:creationId xmlns:p14="http://schemas.microsoft.com/office/powerpoint/2010/main" val="6185843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830</TotalTime>
  <Words>573</Words>
  <Application>Microsoft Office PowerPoint</Application>
  <PresentationFormat>Widescreen</PresentationFormat>
  <Paragraphs>140</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Ion</vt:lpstr>
      <vt:lpstr>PowerPoint Presentation</vt:lpstr>
      <vt:lpstr>In our presentation today we will be,  - giving an example and explaining the methods of communication (Shannon and Weaver, Berlo and Schramm model). - explaining why these methods should be used and the effectiveness of them.  - explaining communication barriers and where they are shown throughout flight foods ltd. - explaining ways to surpass these barriers.   </vt:lpstr>
      <vt:lpstr>Flight Foods Ltd.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Dennis Brown (2026661)</dc:creator>
  <cp:lastModifiedBy>Dennis Brown (2026661)</cp:lastModifiedBy>
  <cp:revision>11</cp:revision>
  <dcterms:created xsi:type="dcterms:W3CDTF">2025-10-23T10:47:59Z</dcterms:created>
  <dcterms:modified xsi:type="dcterms:W3CDTF">2025-11-10T17:11:14Z</dcterms:modified>
</cp:coreProperties>
</file>