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3"/>
  </p:notesMasterIdLst>
  <p:handoutMasterIdLst>
    <p:handoutMasterId r:id="rId34"/>
  </p:handoutMasterIdLst>
  <p:sldIdLst>
    <p:sldId id="258" r:id="rId5"/>
    <p:sldId id="395" r:id="rId6"/>
    <p:sldId id="362" r:id="rId7"/>
    <p:sldId id="397" r:id="rId8"/>
    <p:sldId id="398" r:id="rId9"/>
    <p:sldId id="399" r:id="rId10"/>
    <p:sldId id="400" r:id="rId11"/>
    <p:sldId id="421" r:id="rId12"/>
    <p:sldId id="422" r:id="rId13"/>
    <p:sldId id="403" r:id="rId14"/>
    <p:sldId id="404" r:id="rId15"/>
    <p:sldId id="405" r:id="rId16"/>
    <p:sldId id="406" r:id="rId17"/>
    <p:sldId id="407" r:id="rId18"/>
    <p:sldId id="408" r:id="rId19"/>
    <p:sldId id="409" r:id="rId20"/>
    <p:sldId id="411" r:id="rId21"/>
    <p:sldId id="412" r:id="rId22"/>
    <p:sldId id="423" r:id="rId23"/>
    <p:sldId id="416" r:id="rId24"/>
    <p:sldId id="418" r:id="rId25"/>
    <p:sldId id="424" r:id="rId26"/>
    <p:sldId id="419" r:id="rId27"/>
    <p:sldId id="425" r:id="rId28"/>
    <p:sldId id="427" r:id="rId29"/>
    <p:sldId id="428" r:id="rId30"/>
    <p:sldId id="429" r:id="rId31"/>
    <p:sldId id="396" r:id="rId32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302" autoAdjust="0"/>
  </p:normalViewPr>
  <p:slideViewPr>
    <p:cSldViewPr>
      <p:cViewPr varScale="1">
        <p:scale>
          <a:sx n="106" d="100"/>
          <a:sy n="106" d="100"/>
        </p:scale>
        <p:origin x="176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presProps" Target="pres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5FDFE57-9A85-8CAB-B9E2-361EE8C56DC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215B2E-7FBE-192B-602F-F20315F6E2B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E12F84D-ED6C-4CE6-8F98-1E182F2B5B59}" type="datetimeFigureOut">
              <a:rPr lang="en-GB"/>
              <a:pPr>
                <a:defRPr/>
              </a:pPr>
              <a:t>11/07/2024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A2C24D-3ADD-FC34-6600-DF009137CC4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0A6742-68B7-78A8-0CA2-D8DA73C79A6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340F269-4E65-44EE-8E59-AD8F09B0D00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CD5937-52EE-7D1C-9FD9-CD5EBF5BD01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312865-A506-857E-9A6C-E85EF1ACE59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DEACC2CD-82FC-4282-AC86-0BDE8DA35939}" type="datetimeFigureOut">
              <a:rPr lang="en-GB"/>
              <a:pPr>
                <a:defRPr/>
              </a:pPr>
              <a:t>11/07/2024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9B9AD37-652F-4D98-5A93-44ECE48F7B7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F42DA77-3BE7-01E6-A785-81721928E7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0A4873-61AC-A259-E55B-BE928EF2466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7F13ED-D3D4-6A70-A021-2D5087D9D50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A723051-9436-48CF-A214-4088FF439E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CD272D-0ED0-3652-C116-A0AE517A50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AF7660-A18F-4E36-8C34-B28486BAAEA8}" type="datetimeFigureOut">
              <a:rPr lang="en-GB"/>
              <a:pPr>
                <a:defRPr/>
              </a:pPr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3AA1E6-5943-BDB5-0DBA-7D7C6F629B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8287E-BCF7-8E67-A8BA-C195988A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67C1F2-51F2-44FA-9B3E-62F060C1DA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267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123781-E253-F4C5-C9DA-E1ED420D6E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48999-3464-4B2B-91A7-2D6F25F0150B}" type="datetimeFigureOut">
              <a:rPr lang="en-GB"/>
              <a:pPr>
                <a:defRPr/>
              </a:pPr>
              <a:t>11/07/2024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8675E-5656-F667-F141-08DDBA75E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E1B14-7E85-5765-24DD-B390D97D59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E5131-3485-46EC-9104-82967D76381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33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A90C3-F0A7-6AB4-CF91-CD88B1546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C0B33-A7DB-4881-A74D-BC9CCA0E27B2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D43AC61-AB92-B3B0-4B03-4C26F2871FE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7DFEB9-C3ED-4970-A710-B582796EC76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32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2ACA6EA-EE34-A248-83E4-EF53A1C077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1AE52-853A-4851-A66C-698EE3D9E1B5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BA1C65-F5AB-B83D-04B9-108D5EAAAEA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9259FA-3FDD-4FB5-8900-CAB1BE74092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24526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2ACD66A-3C0A-9131-AB32-7A4D11827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9C7D32-2DAD-4141-86B8-E7A75048929F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769DD844-3C2E-589D-1470-A0351A62ECF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861B4-EAE3-4360-B0F5-9A6FA5A80BB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066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F9971A82-3466-59AE-5DE5-620B49662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770CB0-472D-420C-B542-9C0143A75259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4C2555B2-72AB-FF7D-09C8-5857E8A0D0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1AB4EE-E3E7-4C89-93EC-56158FAECAD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1042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1AE4DDF-D2EA-20B0-13AF-1CF23A6286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3D99E2-855A-4AC5-BB78-82A1DCDE7B55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2BCC4E6-8D37-FE1A-3F61-BCAE142AF6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5DF87F-E1D1-4552-8CA3-566938DEDB0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66117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28A2AD-89B1-B007-7C35-8AEDA86EE8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992FD-968E-42E2-936B-1178E6F86632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ADC34-DF26-60EE-5470-C700AC4F0E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64ED98-367E-4C0F-9A45-01D653320D6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818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373803D-A141-8CBC-381F-F0901064AB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130F90-C1F0-45F4-806F-D9B89AFCCEE5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34125-2232-DE17-B636-6477BF9673E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97424C-B2D8-43C3-A9C8-E335890C7E2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3785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BF7FA0-E4BA-CBDC-0073-196B08C896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AF0E7-5D30-4C5E-8E69-5E434C8C7A1D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4F8D08A-1F9B-8BA4-CD83-F0DB5BDBDB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5CC215-3362-48B6-BCEE-B166C124920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29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14AED-2563-9F93-0669-2922CC7AC4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7F8704-A069-4178-B9FF-0615F53D85BB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38DAD6FD-DFA6-BD4B-C19F-5AB3C7C700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6A074E-55CB-45BF-BE00-2B573A30603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76435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BD95D4B-C5F3-127C-0060-6073C22FCA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A4C0430-64B6-C167-3683-E77E8EE220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A4CA76-2F44-CE3C-3836-C6611F821F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E7F3340-D317-4D02-91B4-899E31675380}" type="datetimeFigureOut">
              <a:rPr lang="en-GB"/>
              <a:pPr>
                <a:defRPr/>
              </a:pPr>
              <a:t>11/07/2024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C96AD-8D1F-87EB-F5B7-CDDED43D3F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CE03FEB-56CA-44A7-9E06-D5427EE7040D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6ahDhPkWHB0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6ahDhPkWHB0?feature=oembed" TargetMode="Externa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alcare.blog.gov.uk/2024/05/22/getting-to-the-social-hub-of-the-matter/" TargetMode="External"/><Relationship Id="rId2" Type="http://schemas.openxmlformats.org/officeDocument/2006/relationships/hyperlink" Target="https://ukhsa.blog.gov.uk/public-health-matters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2D413CA-F2F6-C34A-CC71-FED3487AD1A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755650" y="1484313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3600" b="1">
                <a:solidFill>
                  <a:schemeClr val="bg1"/>
                </a:solidFill>
                <a:cs typeface="Arial" panose="020B0604020202020204" pitchFamily="34" charset="0"/>
              </a:rPr>
              <a:t>Changemakers: Building your Personal Brand for Sustainable Employment (BMHP5015_LON)</a:t>
            </a:r>
          </a:p>
        </p:txBody>
      </p:sp>
      <p:sp>
        <p:nvSpPr>
          <p:cNvPr id="6147" name="TextBox 4">
            <a:extLst>
              <a:ext uri="{FF2B5EF4-FFF2-40B4-BE49-F238E27FC236}">
                <a16:creationId xmlns:a16="http://schemas.microsoft.com/office/drawing/2014/main" id="{CE3BA278-B3CF-B854-082D-0E1A06728F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500438"/>
            <a:ext cx="8785225" cy="206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u="sng" dirty="0">
                <a:solidFill>
                  <a:schemeClr val="bg1"/>
                </a:solidFill>
                <a:cs typeface="Arial" panose="020B0604020202020204" pitchFamily="34" charset="0"/>
              </a:rPr>
              <a:t>Week 6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Unit 3-Topic 3: Open doors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chemeClr val="bg1"/>
                </a:solidFill>
                <a:cs typeface="Arial" panose="020B0604020202020204" pitchFamily="34" charset="0"/>
              </a:rPr>
              <a:t>      Unit 3-Topic 4: Me.com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38109C5B-8392-9976-CCEF-AD0AE04574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075613" cy="1143000"/>
          </a:xfrm>
        </p:spPr>
        <p:txBody>
          <a:bodyPr/>
          <a:lstStyle/>
          <a:p>
            <a:pPr eaLnBrk="1" hangingPunct="1"/>
            <a:r>
              <a:rPr lang="en-GB" altLang="en-US" sz="4000" b="1"/>
              <a:t>Module Aim &amp; </a:t>
            </a:r>
            <a:br>
              <a:rPr lang="en-GB" altLang="en-US" sz="4000" b="1"/>
            </a:br>
            <a:r>
              <a:rPr lang="en-GB" altLang="en-US" sz="4000" b="1"/>
              <a:t>Learning Objectives</a:t>
            </a:r>
          </a:p>
        </p:txBody>
      </p:sp>
      <p:sp>
        <p:nvSpPr>
          <p:cNvPr id="7171" name="Content Placeholder 2">
            <a:extLst>
              <a:ext uri="{FF2B5EF4-FFF2-40B4-BE49-F238E27FC236}">
                <a16:creationId xmlns:a16="http://schemas.microsoft.com/office/drawing/2014/main" id="{6D215DB9-6257-97FA-730C-36EEBCF6AD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GB" altLang="en-US" sz="1800" b="1">
                <a:latin typeface="Arial" panose="020B0604020202020204" pitchFamily="34" charset="0"/>
              </a:rPr>
              <a:t>AIM:</a:t>
            </a:r>
          </a:p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To build the skills and competencies necessary for career resilience and professional development for the future work context.</a:t>
            </a:r>
          </a:p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spcBef>
                <a:spcPts val="1200"/>
              </a:spcBef>
              <a:buFont typeface="Arial" panose="020B0604020202020204" pitchFamily="34" charset="0"/>
              <a:buNone/>
            </a:pPr>
            <a:r>
              <a:rPr lang="en-GB" altLang="en-US" sz="1800" b="1">
                <a:latin typeface="Arial" panose="020B0604020202020204" pitchFamily="34" charset="0"/>
                <a:cs typeface="Times New Roman" panose="02020603050405020304" pitchFamily="18" charset="0"/>
              </a:rPr>
              <a:t>LEARNING OUTCOMES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>
              <a:buFont typeface="Wingdings" panose="05000000000000000000" pitchFamily="2" charset="2"/>
              <a:buChar char="Ø"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Upon the successful completion of this module, the student should be able to: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Evaluate personal employability skills and their congruence with the skills required for professional practice in a real or simulated environment.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 eaLnBrk="1" hangingPunct="1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GB" altLang="en-US" sz="1800">
                <a:latin typeface="Arial" panose="020B0604020202020204" pitchFamily="34" charset="0"/>
                <a:cs typeface="Times New Roman" panose="02020603050405020304" pitchFamily="18" charset="0"/>
              </a:rPr>
              <a:t>Build a personal brand and promote a professional identity for a specific opportunity.</a:t>
            </a:r>
            <a:endParaRPr lang="en-GB" altLang="en-US" sz="18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20EF33DD-827B-A4D4-2772-DE4EDB93B71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Lesson objectives 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96AD689A-1503-7283-8057-CE7DE74043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772816"/>
            <a:ext cx="8229600" cy="391636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sz="2800" dirty="0"/>
              <a:t>Discuss how to open doors for job opportunities</a:t>
            </a:r>
          </a:p>
          <a:p>
            <a:pPr eaLnBrk="1" hangingPunct="1">
              <a:defRPr/>
            </a:pPr>
            <a:r>
              <a:rPr lang="en-GB" altLang="en-US" sz="2800" dirty="0"/>
              <a:t>Discuss professional online presence in health and social care</a:t>
            </a:r>
          </a:p>
          <a:p>
            <a:pPr eaLnBrk="1" hangingPunct="1">
              <a:defRPr/>
            </a:pPr>
            <a:r>
              <a:rPr lang="en-GB" altLang="en-US" sz="2800" dirty="0"/>
              <a:t>Understanding creating an online presence</a:t>
            </a:r>
          </a:p>
          <a:p>
            <a:pPr eaLnBrk="1" hangingPunct="1">
              <a:defRPr/>
            </a:pPr>
            <a:r>
              <a:rPr lang="en-GB" altLang="en-US" sz="2800" dirty="0"/>
              <a:t>Discuss difference types of influencing tools</a:t>
            </a:r>
          </a:p>
          <a:p>
            <a:pPr eaLnBrk="1" hangingPunct="1">
              <a:defRPr/>
            </a:pPr>
            <a:r>
              <a:rPr lang="en-GB" altLang="en-US" sz="2800" dirty="0"/>
              <a:t>Discuss steps to write a blog.</a:t>
            </a:r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sz="2800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altLang="en-US" dirty="0"/>
              <a:t> 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endParaRPr lang="en-GB" altLang="en-US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337F3CD7-ECEB-7D98-DAB4-A4E3476257D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Individual task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3DAFC553-A2A8-00E3-8B65-97727DD44B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/>
              <a:t>How one can open doors for jobs opportunity?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altLang="en-US" dirty="0">
                <a:solidFill>
                  <a:srgbClr val="0070C0"/>
                </a:solidFill>
              </a:rPr>
              <a:t>Write your answer on this week’s Forum on Moodle.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>
            <a:extLst>
              <a:ext uri="{FF2B5EF4-FFF2-40B4-BE49-F238E27FC236}">
                <a16:creationId xmlns:a16="http://schemas.microsoft.com/office/drawing/2014/main" id="{3E2011F2-A86F-3FD9-AC5A-C365F51509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6162" y="116632"/>
            <a:ext cx="8229600" cy="868362"/>
          </a:xfrm>
        </p:spPr>
        <p:txBody>
          <a:bodyPr/>
          <a:lstStyle/>
          <a:p>
            <a:r>
              <a:rPr lang="en-GB" altLang="en-US" sz="3600" b="1" dirty="0"/>
              <a:t>Open doors for job opportunities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22C8A-03B8-5C17-466F-8E9FC7029A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162" y="1268760"/>
            <a:ext cx="8229600" cy="3916363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To open doors for job opportunities, consider the following steps:</a:t>
            </a:r>
          </a:p>
          <a:p>
            <a:pPr>
              <a:defRPr/>
            </a:pPr>
            <a:endParaRPr lang="en-GB" sz="2800" b="1" dirty="0"/>
          </a:p>
          <a:p>
            <a:pPr>
              <a:defRPr/>
            </a:pPr>
            <a:r>
              <a:rPr lang="en-GB" sz="2800" b="1" dirty="0"/>
              <a:t>Update Your Resume</a:t>
            </a:r>
            <a:r>
              <a:rPr lang="en-GB" sz="2800" dirty="0"/>
              <a:t>: Make sure it is current and tailored to the jobs you’re interested in.</a:t>
            </a:r>
          </a:p>
          <a:p>
            <a:pPr>
              <a:defRPr/>
            </a:pPr>
            <a:endParaRPr lang="en-GB" sz="2800" dirty="0"/>
          </a:p>
          <a:p>
            <a:pPr>
              <a:defRPr/>
            </a:pPr>
            <a:r>
              <a:rPr lang="en-GB" sz="2800" b="1" dirty="0"/>
              <a:t>Networking</a:t>
            </a:r>
            <a:r>
              <a:rPr lang="en-GB" sz="2800" dirty="0"/>
              <a:t>: Connect with professionals in your field through social media platforms like LinkedIn or industry events.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A8BEBD6D-6324-973D-8FA2-2D251569B8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sz="3600" b="1"/>
              <a:t>Open doors for job opportunities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838EE3EB-25D4-D080-311A-A678396D45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412776"/>
            <a:ext cx="8229600" cy="3671887"/>
          </a:xfrm>
        </p:spPr>
        <p:txBody>
          <a:bodyPr/>
          <a:lstStyle/>
          <a:p>
            <a:r>
              <a:rPr lang="en-GB" altLang="en-US" b="1" dirty="0"/>
              <a:t>Job Boards and Company Websites</a:t>
            </a:r>
            <a:r>
              <a:rPr lang="en-GB" altLang="en-US" dirty="0"/>
              <a:t>: Regularly check for new postings.</a:t>
            </a:r>
          </a:p>
          <a:p>
            <a:r>
              <a:rPr lang="en-GB" altLang="en-US" b="1" dirty="0"/>
              <a:t>Skill Development</a:t>
            </a:r>
            <a:r>
              <a:rPr lang="en-GB" altLang="en-US" dirty="0"/>
              <a:t>: Enhance your skills with courses or certifications relevant to your field.</a:t>
            </a:r>
          </a:p>
          <a:p>
            <a:r>
              <a:rPr lang="en-GB" altLang="en-US" b="1" dirty="0"/>
              <a:t>Recruitment Agencies</a:t>
            </a:r>
            <a:r>
              <a:rPr lang="en-GB" altLang="en-US" dirty="0"/>
              <a:t>: They can help match you with potential employers.</a:t>
            </a:r>
          </a:p>
          <a:p>
            <a:pPr marL="0" indent="0" algn="r">
              <a:buNone/>
            </a:pPr>
            <a:r>
              <a:rPr lang="en-GB" altLang="en-US" dirty="0"/>
              <a:t>				</a:t>
            </a:r>
            <a:r>
              <a:rPr lang="en-GB" altLang="en-US" sz="1800" dirty="0"/>
              <a:t>(Stansky, 1996)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5BD2055E-D7DF-512E-ECD5-89B5683BDC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50825" y="92337"/>
            <a:ext cx="8435975" cy="1143000"/>
          </a:xfrm>
        </p:spPr>
        <p:txBody>
          <a:bodyPr/>
          <a:lstStyle/>
          <a:p>
            <a:r>
              <a:rPr lang="en-GB" altLang="en-US" sz="3200" b="1" dirty="0"/>
              <a:t>Job opportunities in health and social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161CB-FCBC-78BD-8587-77D2AB4E0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4221087"/>
            <a:ext cx="8229600" cy="12954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>
                <a:hlinkClick r:id="rId3"/>
              </a:rPr>
              <a:t>https://www.youtube.com/watch?v=6ahDhPkWHB0</a:t>
            </a:r>
            <a:endParaRPr lang="en-GB" sz="2400" dirty="0"/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>
                <a:solidFill>
                  <a:srgbClr val="0070C0"/>
                </a:solidFill>
              </a:rPr>
              <a:t>Watch the video and write your reflection on this week’s Forum on Moodle.</a:t>
            </a:r>
          </a:p>
          <a:p>
            <a:pPr>
              <a:defRPr/>
            </a:pPr>
            <a:endParaRPr lang="en-GB" sz="2400" dirty="0"/>
          </a:p>
        </p:txBody>
      </p:sp>
      <p:pic>
        <p:nvPicPr>
          <p:cNvPr id="2" name="Online Media 1" title="Health and Social Care Careers">
            <a:hlinkClick r:id="" action="ppaction://media"/>
            <a:extLst>
              <a:ext uri="{FF2B5EF4-FFF2-40B4-BE49-F238E27FC236}">
                <a16:creationId xmlns:a16="http://schemas.microsoft.com/office/drawing/2014/main" id="{8E44C6A9-293F-AC1F-B5F5-74710F69143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413464" y="1417638"/>
            <a:ext cx="4317072" cy="24388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FEF743E7-C7C1-857D-031D-F6C13434E1A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Individual task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23A30A2B-B003-D796-B197-0BB408D1BB2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Do you have any professional online presence? Why it is essential to have a professional online presence in Health and social care?</a:t>
            </a:r>
          </a:p>
          <a:p>
            <a:r>
              <a:rPr lang="en-GB" altLang="en-US" dirty="0"/>
              <a:t>Write your answer in the forum.</a:t>
            </a:r>
          </a:p>
          <a:p>
            <a:r>
              <a:rPr lang="en-GB" altLang="en-US" dirty="0"/>
              <a:t>Discuss in class.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96B66DB0-30EB-81D6-EAD9-9AC272EA70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Professional online presence in health and social care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215612FE-A3B3-D9EA-FC61-36B823B1FCD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060848"/>
            <a:ext cx="8229600" cy="3455715"/>
          </a:xfrm>
        </p:spPr>
        <p:txBody>
          <a:bodyPr/>
          <a:lstStyle/>
          <a:p>
            <a:r>
              <a:rPr lang="en-GB" altLang="en-US" dirty="0"/>
              <a:t>Establishing a strong online presence is crucial for social care providers in today's digital landscape. </a:t>
            </a:r>
          </a:p>
          <a:p>
            <a:r>
              <a:rPr lang="en-GB" altLang="en-US" dirty="0"/>
              <a:t>It plays a vital role in attracting potential clients, fostering business growth, and staying competitive in the industry.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9DA0F1F7-08C8-D4CF-6C60-4A72401A493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GB" altLang="en-US" b="1"/>
              <a:t>Creating an online presence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953717-9811-5F45-4DBC-7481103204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936" y="1682101"/>
            <a:ext cx="8766128" cy="3493798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7DCE805D-65C3-04E1-75F2-CC4D04F0C7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201612"/>
          </a:xfrm>
        </p:spPr>
        <p:txBody>
          <a:bodyPr/>
          <a:lstStyle/>
          <a:p>
            <a:r>
              <a:rPr lang="en-GB" altLang="en-US" b="1"/>
              <a:t>The Five 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9A5154-6D1C-94B6-8CAA-5DAB680EA8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052736"/>
            <a:ext cx="8868540" cy="417646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5E3E8BCD-7F69-2568-242A-61B64D6FDC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633412"/>
          </a:xfrm>
        </p:spPr>
        <p:txBody>
          <a:bodyPr/>
          <a:lstStyle/>
          <a:p>
            <a:r>
              <a:rPr lang="en-GB" altLang="en-US" b="1"/>
              <a:t>Five 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0C0DA52-DF36-BC92-DB58-DB101383A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520" y="1254394"/>
            <a:ext cx="8783423" cy="434921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11F1B3CD-B372-942C-8FB8-341AFA44E0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r>
              <a:rPr lang="en-GB" altLang="en-US" b="1"/>
              <a:t>Five Cs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005AA5A-99B3-FD0D-08C0-AF0FD37387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216" y="1213991"/>
            <a:ext cx="8917567" cy="4430017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43C3C00A-C562-A454-F31D-675461C610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GB" altLang="en-US" b="1"/>
              <a:t>Five 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E44DB7-B97C-5313-9AE5-FCE12B43AC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129" y="1196752"/>
            <a:ext cx="8929742" cy="4290723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C9D0B44B-A951-6BE5-A6FC-6D79EECBCF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GB" altLang="en-US" b="1"/>
              <a:t>Five 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9497FC-A753-923F-E704-13187B37B3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748" y="1375168"/>
            <a:ext cx="8826504" cy="4107664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E0641EDB-EA43-2A83-E6F2-1BA39273D1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GB" altLang="en-US" b="1"/>
              <a:t>Five Cs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B889AAA-369A-B6D4-81F3-92E61989ED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988" y="1124744"/>
            <a:ext cx="8876024" cy="423645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>
            <a:extLst>
              <a:ext uri="{FF2B5EF4-FFF2-40B4-BE49-F238E27FC236}">
                <a16:creationId xmlns:a16="http://schemas.microsoft.com/office/drawing/2014/main" id="{A6766960-C034-F149-31A2-E54DA28517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17512"/>
          </a:xfrm>
        </p:spPr>
        <p:txBody>
          <a:bodyPr/>
          <a:lstStyle/>
          <a:p>
            <a:r>
              <a:rPr lang="en-GB" altLang="en-US" sz="3600" b="1"/>
              <a:t>Difference types of influencing tools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65D015-BA15-A28F-D14E-EE20B5671D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064" y="1124744"/>
            <a:ext cx="8623835" cy="4176464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ECD4BDDF-7EEB-62E1-34BB-8F588BFB5B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How websites help in health and social care?</a:t>
            </a:r>
          </a:p>
        </p:txBody>
      </p:sp>
      <p:sp>
        <p:nvSpPr>
          <p:cNvPr id="23555" name="Content Placeholder 1">
            <a:extLst>
              <a:ext uri="{FF2B5EF4-FFF2-40B4-BE49-F238E27FC236}">
                <a16:creationId xmlns:a16="http://schemas.microsoft.com/office/drawing/2014/main" id="{590E08F0-29D7-9F28-351B-CFBCB0DE6BC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988840"/>
            <a:ext cx="8229600" cy="3527723"/>
          </a:xfrm>
        </p:spPr>
        <p:txBody>
          <a:bodyPr/>
          <a:lstStyle/>
          <a:p>
            <a:r>
              <a:rPr lang="en-GB" altLang="en-US" b="1" dirty="0"/>
              <a:t>Information Sharing</a:t>
            </a:r>
            <a:r>
              <a:rPr lang="en-GB" altLang="en-US" dirty="0"/>
              <a:t>: Professionals can share important health information, resources, and updates.</a:t>
            </a:r>
          </a:p>
          <a:p>
            <a:r>
              <a:rPr lang="en-GB" altLang="en-US" b="1" dirty="0"/>
              <a:t>Accessibility</a:t>
            </a:r>
            <a:r>
              <a:rPr lang="en-GB" altLang="en-US" dirty="0"/>
              <a:t>: Patients or clients can access care-related information at their convenience.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97559F96-5BDD-C69C-BFAF-E69C75F81D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How websites help in health and social care?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E8C902-50ED-4A35-44FD-914117DC49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10568"/>
            <a:ext cx="8229600" cy="2836863"/>
          </a:xfrm>
        </p:spPr>
        <p:txBody>
          <a:bodyPr/>
          <a:lstStyle/>
          <a:p>
            <a:pPr>
              <a:defRPr/>
            </a:pPr>
            <a:r>
              <a:rPr lang="en-GB" b="1" dirty="0"/>
              <a:t>Communication</a:t>
            </a:r>
            <a:r>
              <a:rPr lang="en-GB" dirty="0"/>
              <a:t>: It offers an additional channel for communication between caregivers and those in need of care.</a:t>
            </a:r>
          </a:p>
          <a:p>
            <a:pPr>
              <a:defRPr/>
            </a:pPr>
            <a:r>
              <a:rPr lang="en-GB" b="1" dirty="0"/>
              <a:t>Professional Presence</a:t>
            </a:r>
            <a:r>
              <a:rPr lang="en-GB" dirty="0"/>
              <a:t>: It helps in building a professional online presence, showcasing expertise and services.</a:t>
            </a:r>
          </a:p>
          <a:p>
            <a:pPr marL="0" indent="0" algn="r">
              <a:buNone/>
              <a:defRPr/>
            </a:pPr>
            <a:r>
              <a:rPr lang="en-GB" sz="1800" dirty="0"/>
              <a:t>				(Aveyard and Sharp, 2017)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>
            <a:extLst>
              <a:ext uri="{FF2B5EF4-FFF2-40B4-BE49-F238E27FC236}">
                <a16:creationId xmlns:a16="http://schemas.microsoft.com/office/drawing/2014/main" id="{15CB9F1D-8B4C-E3EA-02CC-ABFE5D6D75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346075"/>
          </a:xfrm>
        </p:spPr>
        <p:txBody>
          <a:bodyPr/>
          <a:lstStyle/>
          <a:p>
            <a:r>
              <a:rPr lang="en-GB" altLang="en-US" b="1" dirty="0"/>
              <a:t>What is a Blog</a:t>
            </a:r>
          </a:p>
        </p:txBody>
      </p:sp>
      <p:sp>
        <p:nvSpPr>
          <p:cNvPr id="25603" name="Content Placeholder 1">
            <a:extLst>
              <a:ext uri="{FF2B5EF4-FFF2-40B4-BE49-F238E27FC236}">
                <a16:creationId xmlns:a16="http://schemas.microsoft.com/office/drawing/2014/main" id="{DC12E170-13CB-A9D5-EB36-2A04BC4CE1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23850" y="1052513"/>
            <a:ext cx="8229600" cy="3917950"/>
          </a:xfrm>
        </p:spPr>
        <p:txBody>
          <a:bodyPr/>
          <a:lstStyle/>
          <a:p>
            <a:r>
              <a:rPr lang="en-GB" altLang="en-US" sz="2800" dirty="0"/>
              <a:t>A blog is a type of regularly updated website that provides insight into a certain topic. </a:t>
            </a:r>
          </a:p>
          <a:p>
            <a:r>
              <a:rPr lang="en-GB" altLang="en-US" sz="2800" dirty="0"/>
              <a:t>The word “blog” is a combination of “web” and “log.” </a:t>
            </a:r>
          </a:p>
          <a:p>
            <a:r>
              <a:rPr lang="en-GB" altLang="en-US" sz="2800" dirty="0"/>
              <a:t>Initially, blogs were like online diaries where people shared their daily lives. </a:t>
            </a:r>
          </a:p>
          <a:p>
            <a:r>
              <a:rPr lang="en-GB" altLang="en-US" sz="2800" dirty="0"/>
              <a:t>However, they have evolved into essential platforms for individuals and businesses to share information, opinions, and advice. </a:t>
            </a:r>
          </a:p>
        </p:txBody>
      </p:sp>
      <p:sp>
        <p:nvSpPr>
          <p:cNvPr id="25604" name="TextBox 3">
            <a:extLst>
              <a:ext uri="{FF2B5EF4-FFF2-40B4-BE49-F238E27FC236}">
                <a16:creationId xmlns:a16="http://schemas.microsoft.com/office/drawing/2014/main" id="{EAA93C0D-6455-64C4-65AC-31ED7B5508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04248" y="5217319"/>
            <a:ext cx="2123654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en-GB" altLang="en-US" sz="1800" dirty="0"/>
              <a:t>(</a:t>
            </a:r>
            <a:r>
              <a:rPr lang="en-GB" altLang="en-US" sz="1800" dirty="0" err="1"/>
              <a:t>Nardi</a:t>
            </a:r>
            <a:r>
              <a:rPr lang="en-GB" altLang="en-US" sz="1800" dirty="0"/>
              <a:t>, et al., 2004)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6E7EC66A-C834-20F1-CBFA-770320F014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Individual task</a:t>
            </a:r>
          </a:p>
        </p:txBody>
      </p:sp>
      <p:sp>
        <p:nvSpPr>
          <p:cNvPr id="26627" name="Content Placeholder 1">
            <a:extLst>
              <a:ext uri="{FF2B5EF4-FFF2-40B4-BE49-F238E27FC236}">
                <a16:creationId xmlns:a16="http://schemas.microsoft.com/office/drawing/2014/main" id="{BD520C59-E768-4D6B-0084-5CE01210A37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altLang="en-US" dirty="0"/>
              <a:t>How blogging helps in health and social care?</a:t>
            </a:r>
          </a:p>
          <a:p>
            <a:r>
              <a:rPr lang="en-GB" altLang="en-US" dirty="0"/>
              <a:t>In which cases could be useful?</a:t>
            </a:r>
          </a:p>
          <a:p>
            <a:r>
              <a:rPr lang="en-GB" altLang="en-US" dirty="0"/>
              <a:t>Write your ideas on this week’s Forum on Moodle.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7713C8D1-605A-AE51-2444-1EA7EE8AECD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7950" y="115888"/>
            <a:ext cx="8686800" cy="563562"/>
          </a:xfrm>
        </p:spPr>
        <p:txBody>
          <a:bodyPr/>
          <a:lstStyle/>
          <a:p>
            <a:r>
              <a:rPr lang="en-GB" altLang="en-US" sz="3200" b="1"/>
              <a:t>Blogging helps in health and social care 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3A1E6C61-137C-D38B-4D04-B7CC2DABBF3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41278"/>
            <a:ext cx="8229600" cy="3916363"/>
          </a:xfrm>
        </p:spPr>
        <p:txBody>
          <a:bodyPr/>
          <a:lstStyle/>
          <a:p>
            <a:r>
              <a:rPr lang="en-GB" altLang="en-US" sz="2400" b="1" dirty="0"/>
              <a:t>Knowledge Sharing</a:t>
            </a:r>
            <a:r>
              <a:rPr lang="en-GB" altLang="en-US" sz="2400" dirty="0"/>
              <a:t>: Professionals can share insights, research findings, and best practices.</a:t>
            </a:r>
          </a:p>
          <a:p>
            <a:r>
              <a:rPr lang="en-GB" altLang="en-US" sz="2400" b="1" dirty="0"/>
              <a:t>Community Support</a:t>
            </a:r>
            <a:r>
              <a:rPr lang="en-GB" altLang="en-US" sz="2400" dirty="0"/>
              <a:t>: Blogs can create communities where people share personal experiences and support each other.</a:t>
            </a:r>
          </a:p>
          <a:p>
            <a:r>
              <a:rPr lang="en-GB" altLang="en-US" sz="2400" b="1" dirty="0"/>
              <a:t>Professional Development</a:t>
            </a:r>
            <a:r>
              <a:rPr lang="en-GB" altLang="en-US" sz="2400" dirty="0"/>
              <a:t>: Writing blogs helps professionals reflect on their work and stay updated with the latest trends.</a:t>
            </a:r>
          </a:p>
          <a:p>
            <a:r>
              <a:rPr lang="en-GB" altLang="en-US" sz="2400" b="1" dirty="0"/>
              <a:t>Patient Engagement</a:t>
            </a:r>
            <a:r>
              <a:rPr lang="en-GB" altLang="en-US" sz="2400" dirty="0"/>
              <a:t>: Blogs can empower patients with information about their health and wellness.</a:t>
            </a:r>
          </a:p>
        </p:txBody>
      </p:sp>
      <p:sp>
        <p:nvSpPr>
          <p:cNvPr id="27652" name="TextBox 4">
            <a:extLst>
              <a:ext uri="{FF2B5EF4-FFF2-40B4-BE49-F238E27FC236}">
                <a16:creationId xmlns:a16="http://schemas.microsoft.com/office/drawing/2014/main" id="{D0C4B729-8E28-3528-9734-C8B22F4DF3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00958" y="5301208"/>
            <a:ext cx="3204344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r">
              <a:spcBef>
                <a:spcPct val="0"/>
              </a:spcBef>
              <a:buFontTx/>
              <a:buNone/>
            </a:pPr>
            <a:r>
              <a:rPr lang="en-GB" altLang="en-US" sz="1800" dirty="0"/>
              <a:t>(Rains and Keating, 2011)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69D4E26A-2D6F-F83C-1D4F-EA0FBE7973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r>
              <a:rPr lang="en-GB" altLang="en-US" b="1"/>
              <a:t>Types of Blogs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279B018-820C-510D-1140-A605DEE70E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504" y="1124744"/>
            <a:ext cx="8928992" cy="4464496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7B16B28C-D90F-0103-AEF4-8ED0A2F044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7"/>
            <a:ext cx="8229600" cy="1066799"/>
          </a:xfrm>
        </p:spPr>
        <p:txBody>
          <a:bodyPr/>
          <a:lstStyle/>
          <a:p>
            <a:r>
              <a:rPr lang="en-GB" altLang="en-US" sz="4000" b="1" dirty="0"/>
              <a:t>Examples of blogs in health and social care and public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EE59-ADDE-5F0E-8564-FC91E799D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3455715"/>
          </a:xfrm>
        </p:spPr>
        <p:txBody>
          <a:bodyPr/>
          <a:lstStyle/>
          <a:p>
            <a:pPr>
              <a:defRPr/>
            </a:pPr>
            <a:r>
              <a:rPr lang="en-GB" sz="2800" dirty="0"/>
              <a:t>Go to below webpages and check how blogs has been written in health and social care and public health:</a:t>
            </a:r>
          </a:p>
          <a:p>
            <a:pPr>
              <a:defRPr/>
            </a:pPr>
            <a:r>
              <a:rPr lang="en-GB" sz="2800" dirty="0">
                <a:hlinkClick r:id="rId2"/>
              </a:rPr>
              <a:t>Public health matters – UK Health Security Agency (blog.gov.uk)</a:t>
            </a:r>
            <a:endParaRPr lang="en-GB" sz="2800" dirty="0"/>
          </a:p>
          <a:p>
            <a:pPr>
              <a:defRPr/>
            </a:pPr>
            <a:r>
              <a:rPr lang="en-GB" sz="2800" dirty="0">
                <a:hlinkClick r:id="rId3"/>
              </a:rPr>
              <a:t>Getting to the (social) hub of the matter – Social care (blog.gov.uk)</a:t>
            </a:r>
            <a:endParaRPr lang="en-GB" sz="2800" dirty="0"/>
          </a:p>
          <a:p>
            <a:pPr>
              <a:defRPr/>
            </a:pPr>
            <a:endParaRPr lang="en-GB" sz="28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4A5471FC-219D-C586-16CB-7F2160CF25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Steps to write a blog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1C1A95F6-A310-EA40-7185-2B573CE906D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2836863"/>
          </a:xfrm>
        </p:spPr>
        <p:txBody>
          <a:bodyPr/>
          <a:lstStyle/>
          <a:p>
            <a:r>
              <a:rPr lang="en-GB" altLang="en-US" sz="2400" dirty="0"/>
              <a:t>Pick a name and a domain for your blog.</a:t>
            </a:r>
          </a:p>
          <a:p>
            <a:r>
              <a:rPr lang="en-GB" altLang="en-US" sz="2400" dirty="0"/>
              <a:t>Choose a platform and a theme to host your blog.</a:t>
            </a:r>
          </a:p>
          <a:p>
            <a:r>
              <a:rPr lang="en-GB" altLang="en-US" sz="2400" dirty="0"/>
              <a:t>Understand your audience and your goals.</a:t>
            </a:r>
          </a:p>
          <a:p>
            <a:r>
              <a:rPr lang="en-GB" altLang="en-US" sz="2400" dirty="0"/>
              <a:t>Brainstorm and research topics and keywords.</a:t>
            </a:r>
          </a:p>
          <a:p>
            <a:r>
              <a:rPr lang="en-GB" altLang="en-US" sz="2400" dirty="0"/>
              <a:t>Create an outline and organize your content.</a:t>
            </a:r>
          </a:p>
          <a:p>
            <a:r>
              <a:rPr lang="en-GB" altLang="en-US" sz="2400" dirty="0"/>
              <a:t>Write engaging content with a catchy headline and a strong introduction.</a:t>
            </a:r>
          </a:p>
          <a:p>
            <a:r>
              <a:rPr lang="en-GB" altLang="en-US" sz="2400" dirty="0"/>
              <a:t>Publish and promote your blog post.</a:t>
            </a:r>
          </a:p>
        </p:txBody>
      </p:sp>
      <p:sp>
        <p:nvSpPr>
          <p:cNvPr id="30724" name="TextBox 2">
            <a:extLst>
              <a:ext uri="{FF2B5EF4-FFF2-40B4-BE49-F238E27FC236}">
                <a16:creationId xmlns:a16="http://schemas.microsoft.com/office/drawing/2014/main" id="{D7102B9C-AE7D-CAED-891A-3134F2444D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75350" y="5257800"/>
            <a:ext cx="31686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altLang="en-US" dirty="0"/>
              <a:t>(Jones, 2015)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>
            <a:extLst>
              <a:ext uri="{FF2B5EF4-FFF2-40B4-BE49-F238E27FC236}">
                <a16:creationId xmlns:a16="http://schemas.microsoft.com/office/drawing/2014/main" id="{69FCA27D-9850-D908-C2D2-F0075C5A39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/>
              <a:t>Individual task - 25 minutes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0D481-7CA9-3012-AC32-23AEFA8B1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400" dirty="0"/>
              <a:t>Write a short blog following the below steps, and post it on this week’s Forum on Moodle.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sz="2400" dirty="0"/>
          </a:p>
          <a:p>
            <a:pPr>
              <a:defRPr/>
            </a:pPr>
            <a:r>
              <a:rPr lang="en-GB" sz="2400" dirty="0"/>
              <a:t>Understand your audience and your goals.</a:t>
            </a:r>
          </a:p>
          <a:p>
            <a:pPr>
              <a:defRPr/>
            </a:pPr>
            <a:r>
              <a:rPr lang="en-GB" sz="2400" dirty="0"/>
              <a:t>Brainstorm and research topic and keywords.</a:t>
            </a:r>
          </a:p>
          <a:p>
            <a:pPr>
              <a:defRPr/>
            </a:pPr>
            <a:r>
              <a:rPr lang="en-GB" sz="2400" dirty="0"/>
              <a:t>Create an outline and organise your content.</a:t>
            </a:r>
          </a:p>
          <a:p>
            <a:pPr>
              <a:defRPr/>
            </a:pPr>
            <a:r>
              <a:rPr lang="en-GB" sz="2400" dirty="0"/>
              <a:t>Write engaging content with a catchy headline and a strong introduction</a:t>
            </a:r>
          </a:p>
          <a:p>
            <a:pPr>
              <a:defRPr/>
            </a:pPr>
            <a:r>
              <a:rPr lang="en-GB" sz="2400" dirty="0"/>
              <a:t>Your blog should not be more than 10 to 12 lines.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>
            <a:extLst>
              <a:ext uri="{FF2B5EF4-FFF2-40B4-BE49-F238E27FC236}">
                <a16:creationId xmlns:a16="http://schemas.microsoft.com/office/drawing/2014/main" id="{CFE603DF-82D2-3FAE-92C2-609853D4E6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/>
          <a:lstStyle/>
          <a:p>
            <a:r>
              <a:rPr lang="en-GB" altLang="en-US" b="1"/>
              <a:t>Conclusion</a:t>
            </a:r>
          </a:p>
        </p:txBody>
      </p:sp>
      <p:sp>
        <p:nvSpPr>
          <p:cNvPr id="32771" name="Content Placeholder 2">
            <a:extLst>
              <a:ext uri="{FF2B5EF4-FFF2-40B4-BE49-F238E27FC236}">
                <a16:creationId xmlns:a16="http://schemas.microsoft.com/office/drawing/2014/main" id="{8A992251-8E1B-F85C-7E3B-0E3A0ECEC38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8229600" cy="3917950"/>
          </a:xfrm>
        </p:spPr>
        <p:txBody>
          <a:bodyPr/>
          <a:lstStyle/>
          <a:p>
            <a:r>
              <a:rPr lang="en-GB" altLang="en-US" dirty="0"/>
              <a:t>To open doors for job opportunities, one needs to update their Resume and connect with professionals in the field through social media platforms, such as LinkedIn or industry events.</a:t>
            </a:r>
          </a:p>
          <a:p>
            <a:r>
              <a:rPr lang="en-GB" altLang="en-US" dirty="0"/>
              <a:t>Establishing a strong online presence is crucial for social care providers in today's digital landscape. 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>
            <a:extLst>
              <a:ext uri="{FF2B5EF4-FFF2-40B4-BE49-F238E27FC236}">
                <a16:creationId xmlns:a16="http://schemas.microsoft.com/office/drawing/2014/main" id="{5BF09345-13EC-BFA3-DC7C-4CF2CFA251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33375"/>
            <a:ext cx="8096250" cy="863600"/>
          </a:xfrm>
        </p:spPr>
        <p:txBody>
          <a:bodyPr/>
          <a:lstStyle/>
          <a:p>
            <a:pPr eaLnBrk="1" hangingPunct="1"/>
            <a:r>
              <a:rPr lang="en-GB" altLang="en-US" b="1"/>
              <a:t>References</a:t>
            </a:r>
          </a:p>
        </p:txBody>
      </p:sp>
      <p:sp>
        <p:nvSpPr>
          <p:cNvPr id="33795" name="Content Placeholder 2">
            <a:extLst>
              <a:ext uri="{FF2B5EF4-FFF2-40B4-BE49-F238E27FC236}">
                <a16:creationId xmlns:a16="http://schemas.microsoft.com/office/drawing/2014/main" id="{E337499C-F36E-3AFF-05AA-E518EB46E0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68413"/>
            <a:ext cx="8229600" cy="4321175"/>
          </a:xfrm>
        </p:spPr>
        <p:txBody>
          <a:bodyPr/>
          <a:lstStyle/>
          <a:p>
            <a:pPr eaLnBrk="1" hangingPunct="1"/>
            <a:endParaRPr lang="en-GB" altLang="en-US" sz="2000" dirty="0"/>
          </a:p>
          <a:p>
            <a:pPr eaLnBrk="1" hangingPunct="1"/>
            <a:r>
              <a:rPr lang="en-GB" altLang="en-US" sz="2000" dirty="0"/>
              <a:t>Aveyard, H. and Sharp, P. (2017). EBOOK: A Beginners Guide to Evidence Based Practice in Health and Social Care. McGraw-Hill Education (UK).</a:t>
            </a:r>
          </a:p>
          <a:p>
            <a:pPr eaLnBrk="1" hangingPunct="1"/>
            <a:r>
              <a:rPr lang="en-GB" altLang="en-US" sz="2000" dirty="0"/>
              <a:t>Bury, M., (2013). Health and illness in a changing society. Routledge.</a:t>
            </a:r>
          </a:p>
          <a:p>
            <a:pPr eaLnBrk="1" hangingPunct="1"/>
            <a:r>
              <a:rPr lang="en-GB" altLang="en-US" sz="2000" dirty="0" err="1"/>
              <a:t>Nardi</a:t>
            </a:r>
            <a:r>
              <a:rPr lang="en-GB" altLang="en-US" sz="2000" dirty="0"/>
              <a:t>, B.A., Schiano, D.J., </a:t>
            </a:r>
            <a:r>
              <a:rPr lang="en-GB" altLang="en-US" sz="2000" dirty="0" err="1"/>
              <a:t>Gumbrecht</a:t>
            </a:r>
            <a:r>
              <a:rPr lang="en-GB" altLang="en-US" sz="2000" dirty="0"/>
              <a:t>, M. and Swartz, L., (2004). Why we blog. Communications of the ACM, 47(12), pp.41-46.</a:t>
            </a:r>
          </a:p>
          <a:p>
            <a:pPr eaLnBrk="1" hangingPunct="1"/>
            <a:r>
              <a:rPr lang="en-GB" altLang="en-US" sz="2000" dirty="0"/>
              <a:t>Jones, J.M. (2015). Blog. Screen.</a:t>
            </a:r>
          </a:p>
          <a:p>
            <a:pPr eaLnBrk="1" hangingPunct="1"/>
            <a:r>
              <a:rPr lang="en-GB" altLang="en-US" sz="2000" dirty="0"/>
              <a:t>Rains, S.A. and Keating, D.M. (2011). The social dimension of blogging about health: Health blogging, social support, and well-being. Communication Monographs, 78(4), pp.511-534.</a:t>
            </a:r>
          </a:p>
          <a:p>
            <a:pPr eaLnBrk="1" hangingPunct="1"/>
            <a:r>
              <a:rPr lang="en-GB" altLang="en-US" sz="2000" dirty="0"/>
              <a:t>Stansky, L.J., (1996). Opening doors. ABAJ, 82, p.66.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92D6C58-3861-46FA-A662-9E464B68572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1116</Words>
  <Application>Microsoft Office PowerPoint</Application>
  <PresentationFormat>On-screen Show (4:3)</PresentationFormat>
  <Paragraphs>119</Paragraphs>
  <Slides>28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4" baseType="lpstr">
      <vt:lpstr>Myriad Pro</vt:lpstr>
      <vt:lpstr>Arial</vt:lpstr>
      <vt:lpstr>Calibri</vt:lpstr>
      <vt:lpstr>Times New Roman</vt:lpstr>
      <vt:lpstr>Wingdings</vt:lpstr>
      <vt:lpstr>20140311PresentationUWTSDTemplate</vt:lpstr>
      <vt:lpstr>Changemakers: Building your Personal Brand for Sustainable Employment (BMHP5015_LON)</vt:lpstr>
      <vt:lpstr>Module Aim &amp;  Learning Objectives</vt:lpstr>
      <vt:lpstr>Lesson objectives </vt:lpstr>
      <vt:lpstr>Individual task</vt:lpstr>
      <vt:lpstr>Open doors for job opportunities</vt:lpstr>
      <vt:lpstr>Open doors for job opportunities</vt:lpstr>
      <vt:lpstr>Job opportunities in health and social care</vt:lpstr>
      <vt:lpstr>Individual task</vt:lpstr>
      <vt:lpstr>Professional online presence in health and social care</vt:lpstr>
      <vt:lpstr>Creating an online presence</vt:lpstr>
      <vt:lpstr>The Five Cs</vt:lpstr>
      <vt:lpstr>Five Cs</vt:lpstr>
      <vt:lpstr>Five Cs</vt:lpstr>
      <vt:lpstr>Five Cs</vt:lpstr>
      <vt:lpstr>Five Cs</vt:lpstr>
      <vt:lpstr>Five Cs</vt:lpstr>
      <vt:lpstr>Difference types of influencing tools</vt:lpstr>
      <vt:lpstr>How websites help in health and social care?</vt:lpstr>
      <vt:lpstr>How websites help in health and social care?</vt:lpstr>
      <vt:lpstr>What is a Blog</vt:lpstr>
      <vt:lpstr>Individual task</vt:lpstr>
      <vt:lpstr>Blogging helps in health and social care </vt:lpstr>
      <vt:lpstr>Types of Blogs</vt:lpstr>
      <vt:lpstr>Examples of blogs in health and social care and public health</vt:lpstr>
      <vt:lpstr>Steps to write a blog</vt:lpstr>
      <vt:lpstr>Individual task - 25 minutes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Eleni Koutsogeorgou-Andreou</cp:lastModifiedBy>
  <cp:revision>208</cp:revision>
  <dcterms:created xsi:type="dcterms:W3CDTF">2015-04-14T15:21:28Z</dcterms:created>
  <dcterms:modified xsi:type="dcterms:W3CDTF">2024-07-11T16:52:06Z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