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3F906784-2896-4EAC-8DC4-5F0D224ADE43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502C77F-8E8F-4F8E-98CE-5FCB42F596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218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06784-2896-4EAC-8DC4-5F0D224ADE43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2C77F-8E8F-4F8E-98CE-5FCB42F596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5548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3F906784-2896-4EAC-8DC4-5F0D224ADE43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A502C77F-8E8F-4F8E-98CE-5FCB42F596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3054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06784-2896-4EAC-8DC4-5F0D224ADE43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2C77F-8E8F-4F8E-98CE-5FCB42F596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19336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06784-2896-4EAC-8DC4-5F0D224ADE43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2C77F-8E8F-4F8E-98CE-5FCB42F596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9414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06784-2896-4EAC-8DC4-5F0D224ADE43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2C77F-8E8F-4F8E-98CE-5FCB42F596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6913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06784-2896-4EAC-8DC4-5F0D224ADE43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2C77F-8E8F-4F8E-98CE-5FCB42F596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3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06784-2896-4EAC-8DC4-5F0D224ADE43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502C77F-8E8F-4F8E-98CE-5FCB42F5961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569984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3F906784-2896-4EAC-8DC4-5F0D224ADE43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502C77F-8E8F-4F8E-98CE-5FCB42F59611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23132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06784-2896-4EAC-8DC4-5F0D224ADE43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2C77F-8E8F-4F8E-98CE-5FCB42F596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7433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06784-2896-4EAC-8DC4-5F0D224ADE43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2C77F-8E8F-4F8E-98CE-5FCB42F596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25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F906784-2896-4EAC-8DC4-5F0D224ADE43}" type="datetimeFigureOut">
              <a:rPr lang="en-GB" smtClean="0"/>
              <a:t>19/01/2020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502C77F-8E8F-4F8E-98CE-5FCB42F596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7311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egislation.gov.uk/ukpga/2012/7/contents/enacted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hyperlink" Target="https://www.legislation.gov.uk/ukpga/2004/31/contents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ritannica.com/topic/feminism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.uk/conditions/generalised-anxiety-disorder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86BA2-93F5-4F4E-B991-0A48F0AA00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08314" y="2107097"/>
            <a:ext cx="8415129" cy="2875720"/>
          </a:xfrm>
        </p:spPr>
        <p:txBody>
          <a:bodyPr>
            <a:noAutofit/>
          </a:bodyPr>
          <a:lstStyle/>
          <a:p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Explain how to reference within a body of the text and a reference list:</a:t>
            </a:r>
            <a:b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-Books.</a:t>
            </a:r>
            <a:b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-Journal Articles.</a:t>
            </a:r>
            <a:b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-Government Legislation.</a:t>
            </a:r>
            <a:b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-Websites.</a:t>
            </a:r>
            <a:b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examples for each type of reference.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958660-5310-465D-A937-C04D3904EF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58470" y="5662751"/>
            <a:ext cx="3233530" cy="1195249"/>
          </a:xfrm>
        </p:spPr>
        <p:txBody>
          <a:bodyPr>
            <a:normAutofit/>
          </a:bodyPr>
          <a:lstStyle/>
          <a:p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Emily-Jane Thomas</a:t>
            </a:r>
          </a:p>
          <a:p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1906198</a:t>
            </a:r>
          </a:p>
          <a:p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ECEG4001Q.</a:t>
            </a:r>
          </a:p>
        </p:txBody>
      </p:sp>
    </p:spTree>
    <p:extLst>
      <p:ext uri="{BB962C8B-B14F-4D97-AF65-F5344CB8AC3E}">
        <p14:creationId xmlns:p14="http://schemas.microsoft.com/office/powerpoint/2010/main" val="21730186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C3B40-E85F-47F6-BA37-CFFE01DE33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8036" y="476339"/>
            <a:ext cx="5029200" cy="975616"/>
          </a:xfrm>
        </p:spPr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Books: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AA1DC-4339-41CB-A364-4F7F989D7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633" y="1451955"/>
            <a:ext cx="8700657" cy="4763451"/>
          </a:xfrm>
        </p:spPr>
        <p:txBody>
          <a:bodyPr/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Book with one author: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text – Surname and year of publication in brackets, page number if direct quote.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 – Author, Year of publication (brackets), Title (italics), Place of publication: Publisher, if necessary series and volume number.</a:t>
            </a:r>
          </a:p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Examples: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… Walters (2015) or according to Walters (2015) …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Walters (2015, p.7) states that ‘…’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Walters, M. (2015)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Feminism A Very Short Introduction.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 York, NY: Oxford                                                    University Press.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A0F91F-5688-450E-AD40-BB7E2B8256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29552" y="4018511"/>
            <a:ext cx="2297430" cy="153162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AD9F17F-E580-42B9-AEB0-34C1B17293F8}"/>
              </a:ext>
            </a:extLst>
          </p:cNvPr>
          <p:cNvSpPr txBox="1"/>
          <p:nvPr/>
        </p:nvSpPr>
        <p:spPr>
          <a:xfrm>
            <a:off x="10378267" y="5661952"/>
            <a:ext cx="192578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(GVPL, 2017).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9F54F82-1C61-42AD-A43C-5060BE7C127A}"/>
              </a:ext>
            </a:extLst>
          </p:cNvPr>
          <p:cNvSpPr txBox="1"/>
          <p:nvPr/>
        </p:nvSpPr>
        <p:spPr>
          <a:xfrm>
            <a:off x="7024255" y="5971309"/>
            <a:ext cx="2798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(Cite Them Right, 2019).</a:t>
            </a:r>
          </a:p>
        </p:txBody>
      </p:sp>
    </p:spTree>
    <p:extLst>
      <p:ext uri="{BB962C8B-B14F-4D97-AF65-F5344CB8AC3E}">
        <p14:creationId xmlns:p14="http://schemas.microsoft.com/office/powerpoint/2010/main" val="5467456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5D5D56-E598-433A-B414-FFF586793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066800"/>
            <a:ext cx="10058400" cy="4968240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Book with two authors: 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text -  Both surnames and year of publication in brackets, page number if necessary.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 – Both Authors, Year of publication (brackets), Title (italics), Place of publication: Publisher, if necessary series and volume number. </a:t>
            </a:r>
          </a:p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Examples: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Lock and Strong (2010)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Lock and Strong (2010, p.20) argue that ‘…’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Lock, A. and Strong, T. (2010)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Constructionism Sources and Stirrings in Theory and Practice.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 York, NY: Cambridge University Press.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24AFD9-ABF8-4CE8-BB99-F4946DFB4CB9}"/>
              </a:ext>
            </a:extLst>
          </p:cNvPr>
          <p:cNvSpPr txBox="1"/>
          <p:nvPr/>
        </p:nvSpPr>
        <p:spPr>
          <a:xfrm>
            <a:off x="8894619" y="6035040"/>
            <a:ext cx="38654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(Cite Them Right, 2019).</a:t>
            </a:r>
          </a:p>
        </p:txBody>
      </p:sp>
    </p:spTree>
    <p:extLst>
      <p:ext uri="{BB962C8B-B14F-4D97-AF65-F5344CB8AC3E}">
        <p14:creationId xmlns:p14="http://schemas.microsoft.com/office/powerpoint/2010/main" val="29708033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5F177-F5BC-4862-A3EA-DFE655FA99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Articles: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FB02EB-4331-43C1-BF5A-8208C5E0F8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812175"/>
            <a:ext cx="10058400" cy="3931920"/>
          </a:xfrm>
        </p:spPr>
        <p:txBody>
          <a:bodyPr>
            <a:normAutofit lnSpcReduction="10000"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Electronic/Printed: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text – Surname and year of publication, and page number where necessary.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 – Author, Year of publication (brackets), Title of article (quotation marks), Title of journal (Italics, and first letter in capital unless a linking word), Issue information: Volume (Supplement/ part number, month or issue), Page reference (if available), and if accessed online URL and (Accessed date).</a:t>
            </a:r>
          </a:p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Examples: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their review of the literature (Norrie et al., 2012) …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Norrie, C. et al. (2012) ‘Doing it differently? A review of literature on teaching reflective practice across health and social care professions’,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Reflective Practice,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13(4), pp. 565-578.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86DF32-05AC-4DE6-B321-31CD7127CA7B}"/>
              </a:ext>
            </a:extLst>
          </p:cNvPr>
          <p:cNvSpPr txBox="1"/>
          <p:nvPr/>
        </p:nvSpPr>
        <p:spPr>
          <a:xfrm>
            <a:off x="8492837" y="6030740"/>
            <a:ext cx="31311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(Cite Them Right, 2019).</a:t>
            </a:r>
          </a:p>
        </p:txBody>
      </p:sp>
    </p:spTree>
    <p:extLst>
      <p:ext uri="{BB962C8B-B14F-4D97-AF65-F5344CB8AC3E}">
        <p14:creationId xmlns:p14="http://schemas.microsoft.com/office/powerpoint/2010/main" val="29258207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4BDB4-78A0-4E39-A8E7-71109FFFE1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Government Legislation: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11819-FBEF-4787-A743-9BFABBCBFB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statutes (Acts of Parliament):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text – Title of Act. Date is already in title of the Act.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Reference list – Title of Act including year and chapter number (Italics), Country/jurisdiction (if referencing more than one country’s legislation), URL and (Accessed date). </a:t>
            </a:r>
          </a:p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Examples: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Recent social care legislation (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and Social Care Act 2012)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…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and Social Care Act 2012, c.7.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http://www.legislation.gov.uk/ukpga/2012/7/contents/enacted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16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2020).</a:t>
            </a:r>
            <a:endParaRPr lang="en-GB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ü"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E9EA7E-C441-4B96-9F00-5136F20D6F50}"/>
              </a:ext>
            </a:extLst>
          </p:cNvPr>
          <p:cNvSpPr txBox="1"/>
          <p:nvPr/>
        </p:nvSpPr>
        <p:spPr>
          <a:xfrm>
            <a:off x="9088582" y="6035040"/>
            <a:ext cx="26877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(Cite Them Right, 2019).</a:t>
            </a:r>
          </a:p>
        </p:txBody>
      </p:sp>
    </p:spTree>
    <p:extLst>
      <p:ext uri="{BB962C8B-B14F-4D97-AF65-F5344CB8AC3E}">
        <p14:creationId xmlns:p14="http://schemas.microsoft.com/office/powerpoint/2010/main" val="23120183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C9A5EE-D820-455D-8C30-2B690458BE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039091"/>
            <a:ext cx="10058400" cy="4995949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Specific section of an Act: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Examples: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defined in section 10(2) of the Act (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Children Act 2004)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…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Children Act 2004, c.31.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https://www.legislation.gov.uk/ukpga/2004/31/contents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16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2020).</a:t>
            </a:r>
            <a:endParaRPr lang="en-GB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C895CC-DC13-4910-B966-DBD5C09AC877}"/>
              </a:ext>
            </a:extLst>
          </p:cNvPr>
          <p:cNvSpPr txBox="1"/>
          <p:nvPr/>
        </p:nvSpPr>
        <p:spPr>
          <a:xfrm>
            <a:off x="6941127" y="6209608"/>
            <a:ext cx="3034146" cy="382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(Cite Them Right, 2019).</a:t>
            </a:r>
          </a:p>
        </p:txBody>
      </p:sp>
      <p:pic>
        <p:nvPicPr>
          <p:cNvPr id="6" name="Picture 5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49534813-384B-49B0-BAEE-F055B3A016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4655" y="3190461"/>
            <a:ext cx="3537527" cy="235653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AD47FA4-3906-43DB-96F0-984E947742C1}"/>
              </a:ext>
            </a:extLst>
          </p:cNvPr>
          <p:cNvSpPr txBox="1"/>
          <p:nvPr/>
        </p:nvSpPr>
        <p:spPr>
          <a:xfrm>
            <a:off x="9753599" y="5552290"/>
            <a:ext cx="17595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Legalbites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2016).</a:t>
            </a:r>
          </a:p>
        </p:txBody>
      </p:sp>
    </p:spTree>
    <p:extLst>
      <p:ext uri="{BB962C8B-B14F-4D97-AF65-F5344CB8AC3E}">
        <p14:creationId xmlns:p14="http://schemas.microsoft.com/office/powerpoint/2010/main" val="21360616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F22A7-989A-43EF-9808-64307A35E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Websites: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71CE1-3195-401D-A0B0-F377254DF6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Web pages with individual authors: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text – Surname (date of publication) … 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Reference list – Author, Year site was published/last updated (brackets), Title of web page (Italics), Available at: Accessed date).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Examples: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Burkett and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Brunell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(2019) …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Burkett, E. and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Brunell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 (2019)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Feminism.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https://www.britannica.com/topic/feminism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16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2020).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36BC37-FE27-4A43-B37E-296DDD0D1A28}"/>
              </a:ext>
            </a:extLst>
          </p:cNvPr>
          <p:cNvSpPr txBox="1"/>
          <p:nvPr/>
        </p:nvSpPr>
        <p:spPr>
          <a:xfrm>
            <a:off x="7051964" y="6035040"/>
            <a:ext cx="4073236" cy="3796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(Cite Them Right, 2019).</a:t>
            </a:r>
          </a:p>
        </p:txBody>
      </p:sp>
    </p:spTree>
    <p:extLst>
      <p:ext uri="{BB962C8B-B14F-4D97-AF65-F5344CB8AC3E}">
        <p14:creationId xmlns:p14="http://schemas.microsoft.com/office/powerpoint/2010/main" val="25082070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D5B16-BF02-4810-8B76-5585FF257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163782"/>
            <a:ext cx="10058400" cy="5015344"/>
          </a:xfrm>
        </p:spPr>
        <p:txBody>
          <a:bodyPr>
            <a:normAutofit lnSpcReduction="10000"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Web pages with organisations as authors: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text – Name of organisation and date.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 – Organisation, date (brackets, Title of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pge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(Italics), Available at: (Accessed: ). </a:t>
            </a:r>
          </a:p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Examples: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National Health Service (2018) states that …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National Health Service (2018)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Anxiety Disorder in Adults.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https://www.nhs.uk/conditions/generalised-anxiety-disorder/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16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2020).</a:t>
            </a:r>
          </a:p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Websites without an author: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Use the title of the webpage.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Websites without a date: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Stays same except (no date).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33F5BD-6CE6-4591-BB73-556DA43AAE6C}"/>
              </a:ext>
            </a:extLst>
          </p:cNvPr>
          <p:cNvSpPr txBox="1"/>
          <p:nvPr/>
        </p:nvSpPr>
        <p:spPr>
          <a:xfrm>
            <a:off x="9171710" y="6179126"/>
            <a:ext cx="30202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(Cite Them Right, 2019).</a:t>
            </a:r>
          </a:p>
        </p:txBody>
      </p:sp>
    </p:spTree>
    <p:extLst>
      <p:ext uri="{BB962C8B-B14F-4D97-AF65-F5344CB8AC3E}">
        <p14:creationId xmlns:p14="http://schemas.microsoft.com/office/powerpoint/2010/main" val="17892362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B9A0A-E099-4B4B-BF81-C68D71D2D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31520"/>
            <a:ext cx="10058400" cy="1371600"/>
          </a:xfrm>
        </p:spPr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6C7DDC-B45C-4542-A690-D4A85E5FC2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19"/>
            <a:ext cx="10058400" cy="4390445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Burkett, E. and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Brunell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 (2019) Feminism. Available at: https://www.britannica.com/topic/feminism (Accessed: 16th January 2020).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Children Act 2004, c.31. Available at: https://www.legislation.gov.uk/ukpga/2004/31/contents  (Accessed: 16th January 2020).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GVPL (2017) Books. Available at: https://www.gvpl.ca/wp-content/uploads/2017/06/Donate-books-2.png (Accessed: 19th January 2020).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and Social Care Act 2012, c.7. Available at: http://www.legislation.gov.uk/ukpga/2012/7/contents/enacted  (Accessed: 16th January 2020).</a:t>
            </a: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Legalbites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(2016) Legislation. Available at: https://www.legalbites.in/wp-content/uploads/2016/09/41913877-Legislation-word-cloud-concept-Stock-Photo.jpg (Accessed: 19th January 2020).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Lock, A. and Strong, T. (2010) Social Constructionism Sources and Stirrings in Theory and Practice. New York, NY: Cambridge University Press.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National Health Service (2018) Anxiety Disorder in Adults. Available at: https://www.nhs.uk/conditions/generalised-anxiety-disorder/ (Accessed: 16th January 2020).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Norrie, C. et al. (2012) ‘Doing it differently? A review of literature on teaching reflective practice across health and social care professions’, Reflective Practice, 13(4), pp. 565-578.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Pears, R., and Shields, G. (2019) Cite Them Right. London: Red Globe Press.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Walters, M. (2015) Feminism A Very Short Introduction. New York, NY: Oxford University Press.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69668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1589</TotalTime>
  <Words>1146</Words>
  <Application>Microsoft Office PowerPoint</Application>
  <PresentationFormat>Widescreen</PresentationFormat>
  <Paragraphs>80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Century Gothic</vt:lpstr>
      <vt:lpstr>Garamond</vt:lpstr>
      <vt:lpstr>Times New Roman</vt:lpstr>
      <vt:lpstr>Wingdings</vt:lpstr>
      <vt:lpstr>Savon</vt:lpstr>
      <vt:lpstr>Explain how to reference within a body of the text and a reference list:  -Books. -Journal Articles. -Government Legislation. -Websites.  Use examples for each type of reference.</vt:lpstr>
      <vt:lpstr>Books:</vt:lpstr>
      <vt:lpstr>PowerPoint Presentation</vt:lpstr>
      <vt:lpstr>Journal Articles:</vt:lpstr>
      <vt:lpstr>Government Legislation:</vt:lpstr>
      <vt:lpstr>PowerPoint Presentation</vt:lpstr>
      <vt:lpstr>Websites:</vt:lpstr>
      <vt:lpstr>PowerPoint Presentation</vt:lpstr>
      <vt:lpstr>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Explain how to reference within a body of the text and a reference list:  -Books. -Journal Articles. -Government Legislation. -Websites.  Use examples for each type of reference.</dc:title>
  <dc:creator>Emily-jane Thomas (1906198)</dc:creator>
  <cp:lastModifiedBy>Emily-jane Thomas (1906198)</cp:lastModifiedBy>
  <cp:revision>23</cp:revision>
  <dcterms:created xsi:type="dcterms:W3CDTF">2020-01-19T16:37:42Z</dcterms:created>
  <dcterms:modified xsi:type="dcterms:W3CDTF">2020-01-20T19:10:37Z</dcterms:modified>
</cp:coreProperties>
</file>