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0" r:id="rId4"/>
    <p:sldId id="258" r:id="rId5"/>
    <p:sldId id="259"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0784" autoAdjust="0"/>
  </p:normalViewPr>
  <p:slideViewPr>
    <p:cSldViewPr snapToGrid="0">
      <p:cViewPr varScale="1">
        <p:scale>
          <a:sx n="30" d="100"/>
          <a:sy n="30" d="100"/>
        </p:scale>
        <p:origin x="2056" y="2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EE8BCC-CCC5-4B37-9ABC-2E46F3D1CDF5}" type="datetimeFigureOut">
              <a:rPr lang="en-GB" smtClean="0"/>
              <a:t>25/02/2026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4EE2A3-1D39-4C06-90DF-96CDE872B017}" type="slidenum">
              <a:rPr lang="en-GB" smtClean="0"/>
              <a:t>‹#›</a:t>
            </a:fld>
            <a:endParaRPr lang="en-GB"/>
          </a:p>
        </p:txBody>
      </p:sp>
    </p:spTree>
    <p:extLst>
      <p:ext uri="{BB962C8B-B14F-4D97-AF65-F5344CB8AC3E}">
        <p14:creationId xmlns:p14="http://schemas.microsoft.com/office/powerpoint/2010/main" val="7836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B4EE2A3-1D39-4C06-90DF-96CDE872B017}" type="slidenum">
              <a:rPr lang="en-GB" smtClean="0"/>
              <a:t>1</a:t>
            </a:fld>
            <a:endParaRPr lang="en-GB"/>
          </a:p>
        </p:txBody>
      </p:sp>
    </p:spTree>
    <p:extLst>
      <p:ext uri="{BB962C8B-B14F-4D97-AF65-F5344CB8AC3E}">
        <p14:creationId xmlns:p14="http://schemas.microsoft.com/office/powerpoint/2010/main" val="1629861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2000" kern="1200" dirty="0">
                <a:solidFill>
                  <a:schemeClr val="tx1"/>
                </a:solidFill>
                <a:effectLst/>
                <a:latin typeface="Times New Roman" panose="02020603050405020304" pitchFamily="18" charset="0"/>
                <a:ea typeface="+mn-ea"/>
                <a:cs typeface="Times New Roman" panose="02020603050405020304" pitchFamily="18" charset="0"/>
              </a:rPr>
              <a:t>In the hospitality sector, AI (Artificial Intelligence) holds a paramount status in improving productivity in the hospitality business. It is seen that the suite of AI technology provides the scope to hospitality businesses to enhance the rate of customer satisfaction using AI. The use of AI technology helps in analysing the behaviour of customers and guests. This helps in redesigning the business operations related to hospitality. In addition, the use of AI in HRM (Human Resource Management helps in developing resilience in the workforce by assessing employees' performance and offering solutions to bridge gaps in personality. This, in turn, helps in boosting customers' expenses in the hospitality sector (Ruel and Njoku, 2021). In the hospitality sector of the UK, AI-driven personalisation in hospitality services and preserving human touch in AI helps in enhancing guest experience. In luxury hospitality services, AI is used to offer personalised hospitality services by automating accommodation services for guests. The use of human touch in AI algorithms, such as emotions and warmth, helps in improving guest experience (Jiwnani, 2024). </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2</a:t>
            </a:fld>
            <a:endParaRPr lang="en-GB"/>
          </a:p>
        </p:txBody>
      </p:sp>
    </p:spTree>
    <p:extLst>
      <p:ext uri="{BB962C8B-B14F-4D97-AF65-F5344CB8AC3E}">
        <p14:creationId xmlns:p14="http://schemas.microsoft.com/office/powerpoint/2010/main" val="3806883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R="228600" algn="just" rtl="0">
              <a:lnSpc>
                <a:spcPct val="150000"/>
              </a:lnSpc>
              <a:buNone/>
            </a:pPr>
            <a:r>
              <a:rPr lang="en-US" sz="2000" b="1" i="0" u="none" strike="noStrike" dirty="0">
                <a:solidFill>
                  <a:srgbClr val="000000"/>
                </a:solidFill>
                <a:effectLst/>
                <a:latin typeface="Times New Roman" panose="02020603050405020304" pitchFamily="18" charset="0"/>
              </a:rPr>
              <a:t>AI and Its Concept</a:t>
            </a:r>
            <a:endParaRPr lang="en-US" sz="2000" b="0" dirty="0">
              <a:effectLst/>
            </a:endParaRPr>
          </a:p>
          <a:p>
            <a:pPr marR="228600" algn="just" rtl="0">
              <a:lnSpc>
                <a:spcPct val="150000"/>
              </a:lnSpc>
              <a:buNone/>
            </a:pPr>
            <a:r>
              <a:rPr lang="en-US" sz="2000" b="0" i="0" u="none" strike="noStrike" dirty="0">
                <a:solidFill>
                  <a:srgbClr val="000000"/>
                </a:solidFill>
                <a:effectLst/>
                <a:latin typeface="Times New Roman" panose="02020603050405020304" pitchFamily="18" charset="0"/>
              </a:rPr>
              <a:t>As stated by Tribe (2009) Artificial Intelligence provides the aspects of the maintenance of human intelligence through a human-driven data system, valuing the automation of a particular process. It has been effective with different features such as Natural Language Processing (NLP), aiming at various systems to communicate for decision-making, and to enhance problem-solving. It has impacts on human collaboration regarding the aspects of analysing data of certain things related to their needs and the overall aspects of managing problem-solving related tasks. </a:t>
            </a:r>
            <a:endParaRPr lang="en-US" sz="2000" b="0" dirty="0">
              <a:effectLst/>
            </a:endParaRPr>
          </a:p>
          <a:p>
            <a:pPr marR="228600" algn="just" rtl="0">
              <a:lnSpc>
                <a:spcPct val="150000"/>
              </a:lnSpc>
              <a:buNone/>
            </a:pPr>
            <a:r>
              <a:rPr lang="en-US" sz="2000" b="1" i="0" u="none" strike="noStrike" dirty="0">
                <a:solidFill>
                  <a:srgbClr val="000000"/>
                </a:solidFill>
                <a:effectLst/>
                <a:latin typeface="Times New Roman" panose="02020603050405020304" pitchFamily="18" charset="0"/>
              </a:rPr>
              <a:t>Guest Experience and Its Concept</a:t>
            </a:r>
            <a:endParaRPr lang="en-US" sz="2000" b="0" dirty="0">
              <a:effectLst/>
            </a:endParaRPr>
          </a:p>
          <a:p>
            <a:pPr marR="228600" algn="just" rtl="0">
              <a:lnSpc>
                <a:spcPct val="150000"/>
              </a:lnSpc>
              <a:buNone/>
            </a:pPr>
            <a:r>
              <a:rPr lang="en-US" sz="2000" b="0" i="0" u="none" strike="noStrike" dirty="0">
                <a:solidFill>
                  <a:srgbClr val="000000"/>
                </a:solidFill>
                <a:effectLst/>
                <a:latin typeface="Times New Roman" panose="02020603050405020304" pitchFamily="18" charset="0"/>
              </a:rPr>
              <a:t>According to the study of Costa and Costa (2022) guests have needs in the service of various businesses regarding their growth needs as per the optimal quality of </a:t>
            </a:r>
            <a:r>
              <a:rPr lang="en-US" sz="2000" b="0" i="0" u="none" strike="noStrike" dirty="0" err="1">
                <a:solidFill>
                  <a:srgbClr val="000000"/>
                </a:solidFill>
                <a:effectLst/>
                <a:latin typeface="Times New Roman" panose="02020603050405020304" pitchFamily="18" charset="0"/>
              </a:rPr>
              <a:t>behavioural</a:t>
            </a:r>
            <a:r>
              <a:rPr lang="en-US" sz="2000" b="0" i="0" u="none" strike="noStrike" dirty="0">
                <a:solidFill>
                  <a:srgbClr val="000000"/>
                </a:solidFill>
                <a:effectLst/>
                <a:latin typeface="Times New Roman" panose="02020603050405020304" pitchFamily="18" charset="0"/>
              </a:rPr>
              <a:t> aspects. The touchpoints of the guests have been pivotal as part of their experiences. It has been effective to align the services to their satisfaction level as part of managing the growth in the case of service quality. </a:t>
            </a:r>
            <a:endParaRPr lang="en-US" sz="2000" b="0" dirty="0">
              <a:effectLst/>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3</a:t>
            </a:fld>
            <a:endParaRPr lang="en-GB"/>
          </a:p>
        </p:txBody>
      </p:sp>
    </p:spTree>
    <p:extLst>
      <p:ext uri="{BB962C8B-B14F-4D97-AF65-F5344CB8AC3E}">
        <p14:creationId xmlns:p14="http://schemas.microsoft.com/office/powerpoint/2010/main" val="33106239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R="228600" algn="just" rtl="0">
              <a:lnSpc>
                <a:spcPct val="150000"/>
              </a:lnSpc>
              <a:buNone/>
            </a:pPr>
            <a:r>
              <a:rPr lang="en-US" sz="2000" b="1" i="0" u="none" strike="noStrike">
                <a:solidFill>
                  <a:srgbClr val="000000"/>
                </a:solidFill>
                <a:effectLst/>
                <a:latin typeface="Times New Roman" panose="02020603050405020304" pitchFamily="18" charset="0"/>
              </a:rPr>
              <a:t>AI’s Significance for Increasing Guest Experience </a:t>
            </a:r>
            <a:endParaRPr lang="en-US" sz="2000" b="0">
              <a:effectLst/>
            </a:endParaRPr>
          </a:p>
          <a:p>
            <a:pPr marR="228600" algn="just" rtl="0">
              <a:lnSpc>
                <a:spcPct val="150000"/>
              </a:lnSpc>
              <a:buNone/>
            </a:pPr>
            <a:r>
              <a:rPr lang="en-US" sz="2000" b="0" i="0" u="none" strike="noStrike">
                <a:solidFill>
                  <a:srgbClr val="000000"/>
                </a:solidFill>
                <a:effectLst/>
                <a:latin typeface="Times New Roman" panose="02020603050405020304" pitchFamily="18" charset="0"/>
              </a:rPr>
              <a:t>Based on the study of Sharma </a:t>
            </a:r>
            <a:r>
              <a:rPr lang="en-US" sz="2000" b="0" i="1" u="none" strike="noStrike">
                <a:solidFill>
                  <a:srgbClr val="000000"/>
                </a:solidFill>
                <a:effectLst/>
                <a:latin typeface="Times New Roman" panose="02020603050405020304" pitchFamily="18" charset="0"/>
              </a:rPr>
              <a:t>et al. </a:t>
            </a:r>
            <a:r>
              <a:rPr lang="en-US" sz="2000" b="0" i="0" u="none" strike="noStrike">
                <a:solidFill>
                  <a:srgbClr val="000000"/>
                </a:solidFill>
                <a:effectLst/>
                <a:latin typeface="Times New Roman" panose="02020603050405020304" pitchFamily="18" charset="0"/>
              </a:rPr>
              <a:t>(2024) AI has aligned its features with automating the service quality of a business according to the guests’ choice. The overall management of the personalised service has an impact on the overall satisfaction level of the guests by aligning with the way to increase their motivation to be part of a business activity. It helps to increase the value of the customers as per the value creation in AI-related growth for customers. </a:t>
            </a:r>
            <a:endParaRPr lang="en-US" sz="2000" b="0">
              <a:effectLst/>
            </a:endParaRPr>
          </a:p>
          <a:p>
            <a:pPr marR="228600" algn="just" rtl="0">
              <a:lnSpc>
                <a:spcPct val="150000"/>
              </a:lnSpc>
              <a:buNone/>
            </a:pPr>
            <a:r>
              <a:rPr lang="en-US" sz="2000" b="1" i="0" u="none" strike="noStrike">
                <a:solidFill>
                  <a:srgbClr val="000000"/>
                </a:solidFill>
                <a:effectLst/>
                <a:latin typeface="Times New Roman" panose="02020603050405020304" pitchFamily="18" charset="0"/>
              </a:rPr>
              <a:t>Impediments with AI Use to Enhance Guest Experience</a:t>
            </a:r>
            <a:endParaRPr lang="en-US" sz="2000" b="0">
              <a:effectLst/>
            </a:endParaRPr>
          </a:p>
          <a:p>
            <a:pPr marR="228600" algn="just" rtl="0">
              <a:lnSpc>
                <a:spcPct val="150000"/>
              </a:lnSpc>
              <a:buNone/>
            </a:pPr>
            <a:r>
              <a:rPr lang="en-US" sz="2000" b="0" i="0" u="none" strike="noStrike">
                <a:solidFill>
                  <a:srgbClr val="000000"/>
                </a:solidFill>
                <a:effectLst/>
                <a:latin typeface="Times New Roman" panose="02020603050405020304" pitchFamily="18" charset="0"/>
              </a:rPr>
              <a:t>As opined by Walsh (2021) the lack of skill sets among employees, as well as the cybersecurity issues, have been the challenges regarding the utilisation of AI in terms of enhancing guests' experiences. The optimisation of AI and human collaboration has also been one of the impediments to aligning with the needs of the guests as per their changing behaviours. It creates challenges for the employees and other stakeholders of a business to provide personalisation as per the needs of the guests. </a:t>
            </a:r>
            <a:endParaRPr lang="en-US" sz="2000" b="0">
              <a:effectLst/>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4</a:t>
            </a:fld>
            <a:endParaRPr lang="en-GB"/>
          </a:p>
        </p:txBody>
      </p:sp>
    </p:spTree>
    <p:extLst>
      <p:ext uri="{BB962C8B-B14F-4D97-AF65-F5344CB8AC3E}">
        <p14:creationId xmlns:p14="http://schemas.microsoft.com/office/powerpoint/2010/main" val="3337885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R="228600" algn="just" rtl="0">
              <a:lnSpc>
                <a:spcPct val="150000"/>
              </a:lnSpc>
              <a:buNone/>
            </a:pPr>
            <a:r>
              <a:rPr lang="en-US" sz="2000" b="1" i="0" u="none" strike="noStrike">
                <a:solidFill>
                  <a:srgbClr val="000000"/>
                </a:solidFill>
                <a:effectLst/>
                <a:latin typeface="Times New Roman" panose="02020603050405020304" pitchFamily="18" charset="0"/>
              </a:rPr>
              <a:t>Suggested Ways for Mitigating Challenges Related to AI  to Enhance Guest Experience</a:t>
            </a:r>
            <a:endParaRPr lang="en-US" sz="2000" b="0">
              <a:effectLst/>
            </a:endParaRPr>
          </a:p>
          <a:p>
            <a:pPr marR="228600" algn="just" rtl="0">
              <a:lnSpc>
                <a:spcPct val="150000"/>
              </a:lnSpc>
              <a:buNone/>
            </a:pPr>
            <a:r>
              <a:rPr lang="en-US" sz="2000" b="0" i="0" u="none" strike="noStrike">
                <a:solidFill>
                  <a:srgbClr val="000000"/>
                </a:solidFill>
                <a:effectLst/>
                <a:latin typeface="Times New Roman" panose="02020603050405020304" pitchFamily="18" charset="0"/>
              </a:rPr>
              <a:t>As stated by Cramarenco </a:t>
            </a:r>
            <a:r>
              <a:rPr lang="en-US" sz="2000" b="0" i="1" u="none" strike="noStrike">
                <a:solidFill>
                  <a:srgbClr val="000000"/>
                </a:solidFill>
                <a:effectLst/>
                <a:latin typeface="Times New Roman" panose="02020603050405020304" pitchFamily="18" charset="0"/>
              </a:rPr>
              <a:t>et al. </a:t>
            </a:r>
            <a:r>
              <a:rPr lang="en-US" sz="2000" b="0" i="0" u="none" strike="noStrike">
                <a:solidFill>
                  <a:srgbClr val="000000"/>
                </a:solidFill>
                <a:effectLst/>
                <a:latin typeface="Times New Roman" panose="02020603050405020304" pitchFamily="18" charset="0"/>
              </a:rPr>
              <a:t>(2023) the training of employees has been recommended as per the value of the stakeholders to maintain focus on the issues regarding the security issues associated with AI. In that case, the overall alignment of the guests’ needs has also been a part of the need to mitigate the risks related to the issues. The technological development with a focus on the infrastructure of a business has also been one of the pivotal suggested ways to create alignment with the impediments regarding AI-based personalisation.</a:t>
            </a:r>
            <a:endParaRPr lang="en-US" sz="2000" b="0">
              <a:effectLst/>
            </a:endParaRPr>
          </a:p>
          <a:p>
            <a:pPr marR="228600" algn="just" rtl="0">
              <a:lnSpc>
                <a:spcPct val="150000"/>
              </a:lnSpc>
              <a:buNone/>
            </a:pPr>
            <a:r>
              <a:rPr lang="en-US" sz="2000" b="1" i="0" u="none" strike="noStrike">
                <a:solidFill>
                  <a:srgbClr val="000000"/>
                </a:solidFill>
                <a:effectLst/>
                <a:latin typeface="Times New Roman" panose="02020603050405020304" pitchFamily="18" charset="0"/>
              </a:rPr>
              <a:t>Theoretical Perspectives</a:t>
            </a:r>
            <a:endParaRPr lang="en-US" sz="2000" b="0">
              <a:effectLst/>
            </a:endParaRPr>
          </a:p>
          <a:p>
            <a:pPr marR="228600" algn="just" rtl="0">
              <a:lnSpc>
                <a:spcPct val="150000"/>
              </a:lnSpc>
              <a:buNone/>
            </a:pPr>
            <a:r>
              <a:rPr lang="en-US" sz="2000" b="0" i="0" u="none" strike="noStrike">
                <a:solidFill>
                  <a:srgbClr val="000000"/>
                </a:solidFill>
                <a:effectLst/>
                <a:latin typeface="Times New Roman" panose="02020603050405020304" pitchFamily="18" charset="0"/>
              </a:rPr>
              <a:t>Based on the study of Mugo (2017) the way to assess the overall satisfaction rate of the customers of a business has been included in the theoretical model, </a:t>
            </a:r>
            <a:r>
              <a:rPr lang="en-US" sz="2000" b="1" i="0" u="none" strike="noStrike">
                <a:solidFill>
                  <a:srgbClr val="000000"/>
                </a:solidFill>
                <a:effectLst/>
                <a:latin typeface="Times New Roman" panose="02020603050405020304" pitchFamily="18" charset="0"/>
              </a:rPr>
              <a:t>Technology Acceptance Model (TAM)</a:t>
            </a:r>
            <a:r>
              <a:rPr lang="en-US" sz="2000" b="0" i="0" u="none" strike="noStrike">
                <a:solidFill>
                  <a:srgbClr val="000000"/>
                </a:solidFill>
                <a:effectLst/>
                <a:latin typeface="Times New Roman" panose="02020603050405020304" pitchFamily="18" charset="0"/>
              </a:rPr>
              <a:t>. It has been effective for food tech stakeholders to value the personalisation needs of the guests regarding their value needs. It has also been effective to provide the core concepts of the model through the collaboration of the employees and customers of a business.</a:t>
            </a:r>
            <a:endParaRPr lang="en-US" sz="2000" b="0">
              <a:effectLst/>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5</a:t>
            </a:fld>
            <a:endParaRPr lang="en-GB"/>
          </a:p>
        </p:txBody>
      </p:sp>
    </p:spTree>
    <p:extLst>
      <p:ext uri="{BB962C8B-B14F-4D97-AF65-F5344CB8AC3E}">
        <p14:creationId xmlns:p14="http://schemas.microsoft.com/office/powerpoint/2010/main" val="3366568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Political:</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 Political factors, positive aspects involve real estate development initiatives taken by the government of the UK, which would help the hospitality industry to grow further. The negative aspect of the political factor is that strict rules laid by the government of the UK during the Covid 19 lockdown period hampered the growth of the hospitality sector significantly (Rahman, 2023).</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Economical: </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The positive aspect of the economic factor is that the hospitality sector of the UK has generated 6% of jobs. The industry is responsible for employing 3.2 million people in 2023 (Rahman, 2023). </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Social:</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 The positive aspect of the social factor is that the hospitality sector provides quick services to customers to satisfy irate customers. This helps the hospitality sector to add more customers to its base. However, the negative aspect is that due to a lack of management of people in hospitality sector of the UK, there are issues of skill shortage (Rahman, 2023). </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6</a:t>
            </a:fld>
            <a:endParaRPr lang="en-GB"/>
          </a:p>
        </p:txBody>
      </p:sp>
    </p:spTree>
    <p:extLst>
      <p:ext uri="{BB962C8B-B14F-4D97-AF65-F5344CB8AC3E}">
        <p14:creationId xmlns:p14="http://schemas.microsoft.com/office/powerpoint/2010/main" val="15209259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Technological: </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The availability of mobile technology and IT (Information Technology) in hospitality businesses helps in reducing business costs and leveraging operational efficiency.  The use of such technology to provide a personalised customer experience helps in increasing profits of the hospitality sector in the UK.  However, there are issues of tech management, like data management, due to the use of digital technology (Rahman, 2023). </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Ecological: </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The negative aspect of ecological factors is that the generation of different waste materials like furniture, food, electronics and paper waste results in raising questions related to sustainability in the hospitality sector of the UK (Rahman, 2023).</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r>
              <a:rPr lang="en-GB" sz="2000" b="1" kern="1200" dirty="0">
                <a:solidFill>
                  <a:schemeClr val="tx1"/>
                </a:solidFill>
                <a:effectLst/>
                <a:latin typeface="Times New Roman" panose="02020603050405020304" pitchFamily="18" charset="0"/>
                <a:ea typeface="+mn-ea"/>
                <a:cs typeface="Times New Roman" panose="02020603050405020304" pitchFamily="18" charset="0"/>
              </a:rPr>
              <a:t>Legal:</a:t>
            </a:r>
            <a:r>
              <a:rPr lang="en-GB" sz="2000" kern="1200" dirty="0">
                <a:solidFill>
                  <a:schemeClr val="tx1"/>
                </a:solidFill>
                <a:effectLst/>
                <a:latin typeface="Times New Roman" panose="02020603050405020304" pitchFamily="18" charset="0"/>
                <a:ea typeface="+mn-ea"/>
                <a:cs typeface="Times New Roman" panose="02020603050405020304" pitchFamily="18" charset="0"/>
              </a:rPr>
              <a:t>  The availability of food safety laws in the UK guides the hospitality sector to provide best in class experience to customers in terms of hygiene and environment. In addition, the presence of workers' safety laws, such as the  Safety at Work Act 1974, guides the hospitality sector of the UK to protect the human workforce (Rahman, 2023). </a:t>
            </a:r>
            <a:endParaRPr lang="en-IN" sz="2000" kern="1200" dirty="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4B4EE2A3-1D39-4C06-90DF-96CDE872B017}" type="slidenum">
              <a:rPr lang="en-GB" smtClean="0"/>
              <a:t>7</a:t>
            </a:fld>
            <a:endParaRPr lang="en-GB"/>
          </a:p>
        </p:txBody>
      </p:sp>
    </p:spTree>
    <p:extLst>
      <p:ext uri="{BB962C8B-B14F-4D97-AF65-F5344CB8AC3E}">
        <p14:creationId xmlns:p14="http://schemas.microsoft.com/office/powerpoint/2010/main" val="32128659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algn="just">
              <a:lnSpc>
                <a:spcPct val="150000"/>
              </a:lnSpc>
            </a:pPr>
            <a:r>
              <a:rPr lang="en-US" sz="2000" b="0" i="0" u="none" strike="noStrike">
                <a:solidFill>
                  <a:srgbClr val="000000"/>
                </a:solidFill>
                <a:effectLst/>
                <a:latin typeface="Times New Roman" panose="02020603050405020304" pitchFamily="18" charset="0"/>
              </a:rPr>
              <a:t>The implementation of AI with effective human collaboration in the case of optimal hospitality services has been a part of the discussion of the presentation, showcasing the impediments and the benefits. The concepts of guest experiences and AI have been interrelated by using the Technology Acceptance Model (TAM) to enhance the quality of the discussion. The discussion of the theme by interrogating the impediments of AI use in the case of the hospitality industry has been utilised through PESTEL analysis as a part of the assessment of the impact of the themes with their significance to maintain growth in the industry for optimal guest experience. </a:t>
            </a:r>
            <a:endParaRPr lang="en-GB" sz="2000"/>
          </a:p>
        </p:txBody>
      </p:sp>
      <p:sp>
        <p:nvSpPr>
          <p:cNvPr id="4" name="Slide Number Placeholder 3"/>
          <p:cNvSpPr>
            <a:spLocks noGrp="1"/>
          </p:cNvSpPr>
          <p:nvPr>
            <p:ph type="sldNum" sz="quarter" idx="5"/>
          </p:nvPr>
        </p:nvSpPr>
        <p:spPr/>
        <p:txBody>
          <a:bodyPr/>
          <a:lstStyle/>
          <a:p>
            <a:fld id="{4B4EE2A3-1D39-4C06-90DF-96CDE872B017}" type="slidenum">
              <a:rPr lang="en-GB" smtClean="0"/>
              <a:t>8</a:t>
            </a:fld>
            <a:endParaRPr lang="en-GB"/>
          </a:p>
        </p:txBody>
      </p:sp>
    </p:spTree>
    <p:extLst>
      <p:ext uri="{BB962C8B-B14F-4D97-AF65-F5344CB8AC3E}">
        <p14:creationId xmlns:p14="http://schemas.microsoft.com/office/powerpoint/2010/main" val="3317970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algn="just">
              <a:lnSpc>
                <a:spcPct val="150000"/>
              </a:lnSpc>
            </a:pPr>
            <a:r>
              <a:rPr lang="en-US" sz="2000" b="0" i="0" u="none" strike="noStrike">
                <a:solidFill>
                  <a:srgbClr val="000000"/>
                </a:solidFill>
                <a:effectLst/>
                <a:latin typeface="Times New Roman" panose="02020603050405020304" pitchFamily="18" charset="0"/>
              </a:rPr>
              <a:t>The implementation of AI in the hospitality industry requires collaboration among the stakeholders, as per the ways to mitigate the risks related to the adaptation in the case of technological adaptation. The ways to align with the stakeholders' objectives have been part of recommendations in the case of AI and human collaboration, valuing the productivity needs of the stakeholders to motivate the employees to increase performance regarding technological innovation related to AI. The effective way to provide guest experiences has been the value aspects in creating growth, as per the mitigation of risks in the case of cybersecurity, and the overall management of technological skill sets among the stakeholders. It has been pivotal for the stakeholders of the hospitality industry to align the AI-related adaptability with the guests' needs and the collaboration with the personalisation needs of the guests to make them optimal for the quality of understanding of the AI-related recommendations (Kim </a:t>
            </a:r>
            <a:r>
              <a:rPr lang="en-US" sz="2000" b="0" i="1" u="none" strike="noStrike">
                <a:solidFill>
                  <a:srgbClr val="000000"/>
                </a:solidFill>
                <a:effectLst/>
                <a:latin typeface="Times New Roman" panose="02020603050405020304" pitchFamily="18" charset="0"/>
              </a:rPr>
              <a:t>et al.</a:t>
            </a:r>
            <a:r>
              <a:rPr lang="en-US" sz="2000" b="0" i="0" u="none" strike="noStrike">
                <a:solidFill>
                  <a:srgbClr val="000000"/>
                </a:solidFill>
                <a:effectLst/>
                <a:latin typeface="Times New Roman" panose="02020603050405020304" pitchFamily="18" charset="0"/>
              </a:rPr>
              <a:t> 2025).</a:t>
            </a:r>
            <a:endParaRPr lang="en-GB" sz="2000"/>
          </a:p>
        </p:txBody>
      </p:sp>
      <p:sp>
        <p:nvSpPr>
          <p:cNvPr id="4" name="Slide Number Placeholder 3"/>
          <p:cNvSpPr>
            <a:spLocks noGrp="1"/>
          </p:cNvSpPr>
          <p:nvPr>
            <p:ph type="sldNum" sz="quarter" idx="5"/>
          </p:nvPr>
        </p:nvSpPr>
        <p:spPr/>
        <p:txBody>
          <a:bodyPr/>
          <a:lstStyle/>
          <a:p>
            <a:fld id="{4B4EE2A3-1D39-4C06-90DF-96CDE872B017}" type="slidenum">
              <a:rPr lang="en-GB" smtClean="0"/>
              <a:t>9</a:t>
            </a:fld>
            <a:endParaRPr lang="en-GB"/>
          </a:p>
        </p:txBody>
      </p:sp>
    </p:spTree>
    <p:extLst>
      <p:ext uri="{BB962C8B-B14F-4D97-AF65-F5344CB8AC3E}">
        <p14:creationId xmlns:p14="http://schemas.microsoft.com/office/powerpoint/2010/main" val="15830703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Slide Number Placeholder 5"/>
          <p:cNvSpPr>
            <a:spLocks noGrp="1"/>
          </p:cNvSpPr>
          <p:nvPr>
            <p:ph type="sldNum" sz="quarter" idx="12"/>
          </p:nvPr>
        </p:nvSpPr>
        <p:spPr>
          <a:xfrm>
            <a:off x="10352540" y="295729"/>
            <a:ext cx="838199" cy="767687"/>
          </a:xfrm>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3621400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270344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10457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D41B34-7B47-45A2-ADFC-8B3CD73D8C97}"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4174930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D41B34-7B47-45A2-ADFC-8B3CD73D8C97}" type="datetimeFigureOut">
              <a:rPr lang="en-GB" smtClean="0"/>
              <a:t>25/02/2026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3358349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D41B34-7B47-45A2-ADFC-8B3CD73D8C97}" type="datetimeFigureOut">
              <a:rPr lang="en-GB" smtClean="0"/>
              <a:t>25/02/2026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1091976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D41B34-7B47-45A2-ADFC-8B3CD73D8C97}" type="datetimeFigureOut">
              <a:rPr lang="en-GB" smtClean="0"/>
              <a:t>25/02/2026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4" name="Slide Number Placeholder 3"/>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3822200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D41B34-7B47-45A2-ADFC-8B3CD73D8C97}"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7" name="Slide Number Placeholder 6"/>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2464216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D41B34-7B47-45A2-ADFC-8B3CD73D8C97}"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7" name="Slide Number Placeholder 6"/>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3939183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IN"/>
            </a:p>
          </p:txBody>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D41B34-7B47-45A2-ADFC-8B3CD73D8C97}" type="datetimeFigureOut">
              <a:rPr lang="en-GB" smtClean="0"/>
              <a:t>25/02/2026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7" name="Slide Number Placeholder 6"/>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114958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txBody>
            <a:bodyPr/>
            <a:lstStyle/>
            <a:p>
              <a:endParaRPr lang="en-IN"/>
            </a:p>
          </p:txBody>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2723990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196006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347613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BD41B34-7B47-45A2-ADFC-8B3CD73D8C97}" type="datetimeFigureOut">
              <a:rPr lang="en-GB" smtClean="0"/>
              <a:t>25/02/2026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41334678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BD41B34-7B47-45A2-ADFC-8B3CD73D8C97}" type="datetimeFigureOut">
              <a:rPr lang="en-GB" smtClean="0"/>
              <a:t>25/02/2026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1516717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243307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IN"/>
            </a:p>
          </p:txBody>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txBody>
            <a:bodyPr/>
            <a:lstStyle/>
            <a:p>
              <a:endParaRPr lang="en-IN"/>
            </a:p>
          </p:txBody>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IN"/>
            </a:p>
          </p:txBody>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BD41B34-7B47-45A2-ADFC-8B3CD73D8C97}" type="datetimeFigureOut">
              <a:rPr lang="en-GB" smtClean="0"/>
              <a:t>25/02/2026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IN"/>
          </a:p>
        </p:txBody>
      </p:sp>
      <p:sp>
        <p:nvSpPr>
          <p:cNvPr id="6" name="Slide Number Placeholder 5"/>
          <p:cNvSpPr>
            <a:spLocks noGrp="1"/>
          </p:cNvSpPr>
          <p:nvPr>
            <p:ph type="sldNum" sz="quarter" idx="12"/>
          </p:nvPr>
        </p:nvSpPr>
        <p:spPr/>
        <p:txBody>
          <a:bodyPr/>
          <a:lstStyle/>
          <a:p>
            <a:fld id="{16A99C31-88E0-49D9-B98B-84E0C3E3F5BC}" type="slidenum">
              <a:rPr lang="en-GB" smtClean="0"/>
              <a:t>‹#›</a:t>
            </a:fld>
            <a:endParaRPr lang="en-GB"/>
          </a:p>
        </p:txBody>
      </p:sp>
    </p:spTree>
    <p:extLst>
      <p:ext uri="{BB962C8B-B14F-4D97-AF65-F5344CB8AC3E}">
        <p14:creationId xmlns:p14="http://schemas.microsoft.com/office/powerpoint/2010/main" val="686235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GB"/>
            </a:p>
          </p:txBody>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txBody>
            <a:bodyPr/>
            <a:lstStyle/>
            <a:p>
              <a:endParaRPr lang="en-GB"/>
            </a:p>
          </p:txBody>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txBody>
            <a:bodyPr/>
            <a:lstStyle/>
            <a:p>
              <a:endParaRPr lang="en-GB"/>
            </a:p>
          </p:txBody>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BD41B34-7B47-45A2-ADFC-8B3CD73D8C97}" type="datetimeFigureOut">
              <a:rPr lang="en-GB" smtClean="0"/>
              <a:t>25/02/2026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6A99C31-88E0-49D9-B98B-84E0C3E3F5BC}" type="slidenum">
              <a:rPr lang="en-GB" smtClean="0"/>
              <a:t>‹#›</a:t>
            </a:fld>
            <a:endParaRPr lang="en-GB"/>
          </a:p>
        </p:txBody>
      </p:sp>
    </p:spTree>
    <p:extLst>
      <p:ext uri="{BB962C8B-B14F-4D97-AF65-F5344CB8AC3E}">
        <p14:creationId xmlns:p14="http://schemas.microsoft.com/office/powerpoint/2010/main" val="2250631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researchgate.net/profile/Yong-Kyu-Lew/publication/382178990_Fostering_collaborative_opportunities_for_AI_start-ups_The_case_of_a_hybrid_business_incubator_in_Seoul/links/66909f09af9e615a15e0a73d/Fostering-collaborative-opportunities-for-AI-start-ups-The-case-of-a-hybrid-business-incubator-in-Seoul.pdf" TargetMode="External"/><Relationship Id="rId2" Type="http://schemas.openxmlformats.org/officeDocument/2006/relationships/hyperlink" Target="https://bibliotekanauki.pl/articles/19901816.pdf" TargetMode="External"/><Relationship Id="rId1" Type="http://schemas.openxmlformats.org/officeDocument/2006/relationships/slideLayout" Target="../slideLayouts/slideLayout2.xml"/><Relationship Id="rId6" Type="http://schemas.openxmlformats.org/officeDocument/2006/relationships/hyperlink" Target="https://www.theseus.fi/bitstream/handle/10024/512741/Skills%20in%20CS%20thesis.pdf?sequence=2" TargetMode="External"/><Relationship Id="rId5" Type="http://schemas.openxmlformats.org/officeDocument/2006/relationships/hyperlink" Target="https://www.emerald.com/jtf/article-pdf/7/1/53/1691082/jtf-03-2020-0032.pdf" TargetMode="External"/><Relationship Id="rId4" Type="http://schemas.openxmlformats.org/officeDocument/2006/relationships/hyperlink" Target="https://www.academia.edu/download/110588752/MTc3NTBAQHBm.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C351E-67C2-2230-BBCC-0D3BC1F17204}"/>
              </a:ext>
            </a:extLst>
          </p:cNvPr>
          <p:cNvSpPr>
            <a:spLocks noGrp="1"/>
          </p:cNvSpPr>
          <p:nvPr>
            <p:ph type="ctrTitle"/>
          </p:nvPr>
        </p:nvSpPr>
        <p:spPr>
          <a:xfrm>
            <a:off x="1683171" y="2320797"/>
            <a:ext cx="8825658" cy="2677648"/>
          </a:xfrm>
        </p:spPr>
        <p:txBody>
          <a:bodyPr/>
          <a:lstStyle/>
          <a:p>
            <a:pPr marR="228600" algn="ctr" rtl="0">
              <a:lnSpc>
                <a:spcPct val="150000"/>
              </a:lnSpc>
            </a:pPr>
            <a:r>
              <a:rPr lang="en-US" sz="2000" b="1" i="0" u="none" strike="noStrike" dirty="0">
                <a:solidFill>
                  <a:schemeClr val="bg1"/>
                </a:solidFill>
                <a:effectLst/>
                <a:latin typeface="Times New Roman" panose="02020603050405020304" pitchFamily="18" charset="0"/>
              </a:rPr>
              <a:t>Module Name: Contemporary Themes in the Hotel and Hospitality Sector. </a:t>
            </a:r>
            <a:br>
              <a:rPr lang="en-US" sz="2000" b="0" dirty="0">
                <a:solidFill>
                  <a:schemeClr val="bg1"/>
                </a:solidFill>
                <a:effectLst/>
              </a:rPr>
            </a:br>
            <a:r>
              <a:rPr lang="en-US" sz="2000" b="1" i="0" u="none" strike="noStrike" dirty="0">
                <a:solidFill>
                  <a:schemeClr val="bg1"/>
                </a:solidFill>
                <a:effectLst/>
                <a:latin typeface="Times New Roman" panose="02020603050405020304" pitchFamily="18" charset="0"/>
              </a:rPr>
              <a:t>Module Code: BMIH6001</a:t>
            </a:r>
            <a:br>
              <a:rPr lang="en-US" sz="2000" b="0" dirty="0">
                <a:solidFill>
                  <a:schemeClr val="bg1"/>
                </a:solidFill>
                <a:effectLst/>
              </a:rPr>
            </a:br>
            <a:r>
              <a:rPr lang="en-US" sz="2000" b="1" i="0" u="none" strike="noStrike" dirty="0">
                <a:solidFill>
                  <a:schemeClr val="bg1"/>
                </a:solidFill>
                <a:effectLst/>
                <a:latin typeface="Times New Roman" panose="02020603050405020304" pitchFamily="18" charset="0"/>
              </a:rPr>
              <a:t>Assignment Title: Assignment 2: Conference Presentation</a:t>
            </a:r>
            <a:br>
              <a:rPr lang="en-US" sz="2000" b="0" dirty="0">
                <a:solidFill>
                  <a:schemeClr val="bg1"/>
                </a:solidFill>
                <a:effectLst/>
              </a:rPr>
            </a:br>
            <a:r>
              <a:rPr lang="en-US" sz="2000" b="1" i="0" u="none" strike="noStrike" dirty="0">
                <a:solidFill>
                  <a:schemeClr val="bg1"/>
                </a:solidFill>
                <a:effectLst/>
                <a:latin typeface="Times New Roman" panose="02020603050405020304" pitchFamily="18" charset="0"/>
              </a:rPr>
              <a:t>Option one: Artificial Intelligence and human collaboration</a:t>
            </a:r>
            <a:br>
              <a:rPr lang="en-US" sz="2000" b="0" dirty="0">
                <a:solidFill>
                  <a:schemeClr val="bg1"/>
                </a:solidFill>
                <a:effectLst/>
              </a:rPr>
            </a:br>
            <a:r>
              <a:rPr lang="en-US" sz="2000" b="1" i="0" u="none" strike="noStrike" dirty="0">
                <a:solidFill>
                  <a:schemeClr val="bg1"/>
                </a:solidFill>
                <a:effectLst/>
                <a:latin typeface="Times New Roman" panose="02020603050405020304" pitchFamily="18" charset="0"/>
              </a:rPr>
              <a:t>Student Name: Shereen Garraghan</a:t>
            </a:r>
            <a:br>
              <a:rPr lang="en-US" sz="2000" b="0" dirty="0">
                <a:solidFill>
                  <a:schemeClr val="bg1"/>
                </a:solidFill>
                <a:effectLst/>
              </a:rPr>
            </a:br>
            <a:r>
              <a:rPr lang="en-US" sz="2000" b="1" i="0" u="none" strike="noStrike" dirty="0">
                <a:solidFill>
                  <a:schemeClr val="bg1"/>
                </a:solidFill>
                <a:effectLst/>
                <a:latin typeface="Times New Roman" panose="02020603050405020304" pitchFamily="18" charset="0"/>
              </a:rPr>
              <a:t>Student Number: 2242394</a:t>
            </a:r>
            <a:endParaRPr lang="en-GB" sz="2000" dirty="0">
              <a:solidFill>
                <a:schemeClr val="bg1"/>
              </a:solidFill>
            </a:endParaRPr>
          </a:p>
        </p:txBody>
      </p:sp>
      <p:pic>
        <p:nvPicPr>
          <p:cNvPr id="1026" name="Picture 2">
            <a:extLst>
              <a:ext uri="{FF2B5EF4-FFF2-40B4-BE49-F238E27FC236}">
                <a16:creationId xmlns:a16="http://schemas.microsoft.com/office/drawing/2014/main" id="{1E9EFE85-2B42-18D2-6086-B1AC972C5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955" y="679327"/>
            <a:ext cx="2839333" cy="1079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5324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C76B4-F2FD-DB06-EBAD-D2E3639053BE}"/>
              </a:ext>
            </a:extLst>
          </p:cNvPr>
          <p:cNvSpPr>
            <a:spLocks noGrp="1"/>
          </p:cNvSpPr>
          <p:nvPr>
            <p:ph type="title"/>
          </p:nvPr>
        </p:nvSpPr>
        <p:spPr/>
        <p:txBody>
          <a:bodyPr/>
          <a:lstStyle/>
          <a:p>
            <a:pPr algn="just"/>
            <a:r>
              <a:rPr lang="en-IN" sz="4000" b="1" i="0" u="none" strike="noStrike">
                <a:solidFill>
                  <a:schemeClr val="bg1"/>
                </a:solidFill>
                <a:effectLst/>
                <a:latin typeface="Times New Roman" panose="02020603050405020304" pitchFamily="18" charset="0"/>
              </a:rPr>
              <a:t>Introduction</a:t>
            </a:r>
            <a:endParaRPr lang="en-GB" sz="4000">
              <a:solidFill>
                <a:schemeClr val="bg1"/>
              </a:solidFill>
            </a:endParaRPr>
          </a:p>
        </p:txBody>
      </p:sp>
      <p:sp>
        <p:nvSpPr>
          <p:cNvPr id="5" name="TextBox 4">
            <a:extLst>
              <a:ext uri="{FF2B5EF4-FFF2-40B4-BE49-F238E27FC236}">
                <a16:creationId xmlns:a16="http://schemas.microsoft.com/office/drawing/2014/main" id="{1E19D772-6617-D778-EF8F-878B3E233812}"/>
              </a:ext>
            </a:extLst>
          </p:cNvPr>
          <p:cNvSpPr txBox="1"/>
          <p:nvPr/>
        </p:nvSpPr>
        <p:spPr>
          <a:xfrm>
            <a:off x="815545" y="2619632"/>
            <a:ext cx="5807677" cy="4191981"/>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AI (Artificial Intelligence) provides the scope for hospitality businesses to enhance the rate of customer satisfaction and leverage productivity (Ruel and Njoku, 2021).</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In the UK hospitality sector, the use of AI tools is used to provide personalised accommodation services to improve guest experience  (Jiwnani, 2024). </a:t>
            </a:r>
            <a:endParaRPr lang="en-IN" sz="20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394A898C-7D53-8B30-9788-30A4B57F0723}"/>
              </a:ext>
            </a:extLst>
          </p:cNvPr>
          <p:cNvPicPr>
            <a:picLocks noChangeAspect="1"/>
          </p:cNvPicPr>
          <p:nvPr/>
        </p:nvPicPr>
        <p:blipFill>
          <a:blip r:embed="rId3"/>
          <a:stretch>
            <a:fillRect/>
          </a:stretch>
        </p:blipFill>
        <p:spPr>
          <a:xfrm>
            <a:off x="7312898" y="3163307"/>
            <a:ext cx="4063557" cy="2721025"/>
          </a:xfrm>
          <a:prstGeom prst="rect">
            <a:avLst/>
          </a:prstGeom>
        </p:spPr>
      </p:pic>
    </p:spTree>
    <p:extLst>
      <p:ext uri="{BB962C8B-B14F-4D97-AF65-F5344CB8AC3E}">
        <p14:creationId xmlns:p14="http://schemas.microsoft.com/office/powerpoint/2010/main" val="1715847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880154B8-463F-4F91-CE24-081B2FD2AC37}"/>
            </a:ext>
          </a:extLst>
        </p:cNvPr>
        <p:cNvGrpSpPr/>
        <p:nvPr/>
      </p:nvGrpSpPr>
      <p:grpSpPr>
        <a:xfrm>
          <a:off x="0" y="0"/>
          <a:ext cx="0" cy="0"/>
          <a:chOff x="0" y="0"/>
          <a:chExt cx="0" cy="0"/>
        </a:xfrm>
      </p:grpSpPr>
      <p:sp>
        <p:nvSpPr>
          <p:cNvPr id="2055" name="Rectangle 2054">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txBody>
          <a:bodyPr/>
          <a:lstStyle/>
          <a:p>
            <a:endParaRPr lang="en-GB"/>
          </a:p>
        </p:txBody>
      </p:sp>
      <p:sp>
        <p:nvSpPr>
          <p:cNvPr id="2057"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059"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
        <p:nvSpPr>
          <p:cNvPr id="2" name="Title 1">
            <a:extLst>
              <a:ext uri="{FF2B5EF4-FFF2-40B4-BE49-F238E27FC236}">
                <a16:creationId xmlns:a16="http://schemas.microsoft.com/office/drawing/2014/main" id="{7F43D013-B3DA-9988-A56B-A9A471F4293F}"/>
              </a:ext>
            </a:extLst>
          </p:cNvPr>
          <p:cNvSpPr>
            <a:spLocks noGrp="1"/>
          </p:cNvSpPr>
          <p:nvPr>
            <p:ph type="title"/>
          </p:nvPr>
        </p:nvSpPr>
        <p:spPr>
          <a:xfrm>
            <a:off x="639098" y="629265"/>
            <a:ext cx="6072776" cy="1622322"/>
          </a:xfrm>
        </p:spPr>
        <p:txBody>
          <a:bodyPr>
            <a:normAutofit/>
          </a:bodyPr>
          <a:lstStyle/>
          <a:p>
            <a:r>
              <a:rPr kumimoji="0" lang="en-IN" b="1" i="0" u="none" strike="noStrike" kern="1200" cap="none" spc="0" normalizeH="0" baseline="0" noProof="0">
                <a:ln>
                  <a:noFill/>
                </a:ln>
                <a:solidFill>
                  <a:srgbClr val="FFFFFF"/>
                </a:solidFill>
                <a:effectLst/>
                <a:uLnTx/>
                <a:uFillTx/>
                <a:latin typeface="Times New Roman" panose="02020603050405020304" pitchFamily="18" charset="0"/>
                <a:ea typeface="+mj-ea"/>
                <a:cs typeface="+mj-cs"/>
              </a:rPr>
              <a:t>Literature Review:</a:t>
            </a:r>
            <a:endParaRPr lang="en-GB">
              <a:solidFill>
                <a:srgbClr val="FFFFFF"/>
              </a:solidFill>
            </a:endParaRPr>
          </a:p>
        </p:txBody>
      </p:sp>
      <p:pic>
        <p:nvPicPr>
          <p:cNvPr id="2050" name="Picture 2" descr="Artificial Intelligence Revolutionizes Tourism with Hyper-Personalized  Experiences">
            <a:extLst>
              <a:ext uri="{FF2B5EF4-FFF2-40B4-BE49-F238E27FC236}">
                <a16:creationId xmlns:a16="http://schemas.microsoft.com/office/drawing/2014/main" id="{EA619C5C-DDF2-CD6D-DC36-A84594146D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205" r="7211" b="2"/>
          <a:stretch>
            <a:fillRect/>
          </a:stretch>
        </p:blipFill>
        <p:spPr bwMode="auto">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3" name="Oval 2062">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65" name="Oval 2064">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93E49697-68DC-F217-C1F6-3FCDBB4E8777}"/>
              </a:ext>
            </a:extLst>
          </p:cNvPr>
          <p:cNvSpPr>
            <a:spLocks noGrp="1"/>
          </p:cNvSpPr>
          <p:nvPr>
            <p:ph idx="1"/>
          </p:nvPr>
        </p:nvSpPr>
        <p:spPr>
          <a:xfrm>
            <a:off x="639098" y="2418735"/>
            <a:ext cx="6072776" cy="3811740"/>
          </a:xfrm>
        </p:spPr>
        <p:txBody>
          <a:bodyPr anchor="ctr">
            <a:normAutofit/>
          </a:bodyPr>
          <a:lstStyle/>
          <a:p>
            <a:pPr marR="228600" algn="just" rtl="0" fontAlgn="base">
              <a:lnSpc>
                <a:spcPct val="150000"/>
              </a:lnSpc>
              <a:buFont typeface="Arial" panose="020B0604020202020204" pitchFamily="34" charset="0"/>
              <a:buChar char="•"/>
            </a:pPr>
            <a:r>
              <a:rPr lang="en-US" sz="2000" b="0" i="0" u="none" strike="noStrike">
                <a:solidFill>
                  <a:srgbClr val="FFFFFF"/>
                </a:solidFill>
                <a:effectLst/>
                <a:latin typeface="Times New Roman" panose="02020603050405020304" pitchFamily="18" charset="0"/>
              </a:rPr>
              <a:t>Artificial Intelligence (AI) has been a part of collaborating humans with machines through various features such as NLP (Tribe, 2009).</a:t>
            </a:r>
          </a:p>
          <a:p>
            <a:pPr marR="228600" algn="just" rtl="0" fontAlgn="base">
              <a:lnSpc>
                <a:spcPct val="150000"/>
              </a:lnSpc>
              <a:buFont typeface="Arial" panose="020B0604020202020204" pitchFamily="34" charset="0"/>
              <a:buChar char="•"/>
            </a:pPr>
            <a:r>
              <a:rPr lang="en-US" sz="2000" b="0" i="0" u="none" strike="noStrike">
                <a:solidFill>
                  <a:srgbClr val="FFFFFF"/>
                </a:solidFill>
                <a:effectLst/>
                <a:latin typeface="Times New Roman" panose="02020603050405020304" pitchFamily="18" charset="0"/>
              </a:rPr>
              <a:t>The optimal quality of guest services has been a part of the satisfaction level of the guests. It has an optimal impact on increasing the retention level of the guests in businesses (Costa and Costa, 2022). </a:t>
            </a:r>
          </a:p>
        </p:txBody>
      </p:sp>
    </p:spTree>
    <p:extLst>
      <p:ext uri="{BB962C8B-B14F-4D97-AF65-F5344CB8AC3E}">
        <p14:creationId xmlns:p14="http://schemas.microsoft.com/office/powerpoint/2010/main" val="136683490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B9C77A-AD6E-30DE-D536-3B2A68D52FD8}"/>
            </a:ext>
          </a:extLst>
        </p:cNvPr>
        <p:cNvGrpSpPr/>
        <p:nvPr/>
      </p:nvGrpSpPr>
      <p:grpSpPr>
        <a:xfrm>
          <a:off x="0" y="0"/>
          <a:ext cx="0" cy="0"/>
          <a:chOff x="0" y="0"/>
          <a:chExt cx="0" cy="0"/>
        </a:xfrm>
      </p:grpSpPr>
      <p:sp>
        <p:nvSpPr>
          <p:cNvPr id="3091" name="Rectangle 3090">
            <a:extLst>
              <a:ext uri="{FF2B5EF4-FFF2-40B4-BE49-F238E27FC236}">
                <a16:creationId xmlns:a16="http://schemas.microsoft.com/office/drawing/2014/main" id="{F70C2B8F-6B1B-46D5-86E6-40F36C695F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a:lstStyle/>
          <a:p>
            <a:endParaRPr lang="en-GB"/>
          </a:p>
        </p:txBody>
      </p:sp>
      <p:sp>
        <p:nvSpPr>
          <p:cNvPr id="3092" name="Freeform 5">
            <a:extLst>
              <a:ext uri="{FF2B5EF4-FFF2-40B4-BE49-F238E27FC236}">
                <a16:creationId xmlns:a16="http://schemas.microsoft.com/office/drawing/2014/main" id="{DB521824-592C-476A-AB0A-CA0C6D1F34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GB"/>
          </a:p>
        </p:txBody>
      </p:sp>
      <p:sp>
        <p:nvSpPr>
          <p:cNvPr id="3093" name="Freeform: Shape 3092">
            <a:extLst>
              <a:ext uri="{FF2B5EF4-FFF2-40B4-BE49-F238E27FC236}">
                <a16:creationId xmlns:a16="http://schemas.microsoft.com/office/drawing/2014/main" id="{A2749EFA-8EE4-4EB8-9424-8E593B932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txBody>
          <a:bodyPr/>
          <a:lstStyle/>
          <a:p>
            <a:endParaRPr lang="en-GB"/>
          </a:p>
        </p:txBody>
      </p:sp>
      <p:sp>
        <p:nvSpPr>
          <p:cNvPr id="3094" name="Freeform 5">
            <a:extLst>
              <a:ext uri="{FF2B5EF4-FFF2-40B4-BE49-F238E27FC236}">
                <a16:creationId xmlns:a16="http://schemas.microsoft.com/office/drawing/2014/main" id="{B5C860C9-D4F9-4350-80DA-0D1CD36C77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txBody>
          <a:bodyPr/>
          <a:lstStyle/>
          <a:p>
            <a:endParaRPr lang="en-GB"/>
          </a:p>
        </p:txBody>
      </p:sp>
      <p:sp>
        <p:nvSpPr>
          <p:cNvPr id="2" name="Title 1">
            <a:extLst>
              <a:ext uri="{FF2B5EF4-FFF2-40B4-BE49-F238E27FC236}">
                <a16:creationId xmlns:a16="http://schemas.microsoft.com/office/drawing/2014/main" id="{8FBB4ABD-2F53-EA7D-EF8C-61CD317DD0B2}"/>
              </a:ext>
            </a:extLst>
          </p:cNvPr>
          <p:cNvSpPr>
            <a:spLocks noGrp="1"/>
          </p:cNvSpPr>
          <p:nvPr>
            <p:ph type="title"/>
          </p:nvPr>
        </p:nvSpPr>
        <p:spPr>
          <a:xfrm>
            <a:off x="639098" y="629265"/>
            <a:ext cx="5132438" cy="1622322"/>
          </a:xfrm>
        </p:spPr>
        <p:txBody>
          <a:bodyPr>
            <a:normAutofit/>
          </a:bodyPr>
          <a:lstStyle/>
          <a:p>
            <a:r>
              <a:rPr lang="en-IN" b="1" i="0" u="none" strike="noStrike">
                <a:solidFill>
                  <a:srgbClr val="EBEBEB"/>
                </a:solidFill>
                <a:effectLst/>
                <a:latin typeface="Times New Roman" panose="02020603050405020304" pitchFamily="18" charset="0"/>
              </a:rPr>
              <a:t>Literature Review:</a:t>
            </a:r>
            <a:endParaRPr lang="en-GB">
              <a:solidFill>
                <a:srgbClr val="EBEBEB"/>
              </a:solidFill>
            </a:endParaRPr>
          </a:p>
        </p:txBody>
      </p:sp>
      <p:pic>
        <p:nvPicPr>
          <p:cNvPr id="3074" name="Picture 2" descr="How AI &amp; Machine Learning are transforming the Travel &amp; Tourism Industry -  AppleTech">
            <a:extLst>
              <a:ext uri="{FF2B5EF4-FFF2-40B4-BE49-F238E27FC236}">
                <a16:creationId xmlns:a16="http://schemas.microsoft.com/office/drawing/2014/main" id="{7D58816D-CCC3-EF54-C56B-EFD1E8D6026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4836" y="1826210"/>
            <a:ext cx="4828707" cy="3223161"/>
          </a:xfrm>
          <a:prstGeom prst="rect">
            <a:avLst/>
          </a:prstGeom>
          <a:noFill/>
          <a:extLst>
            <a:ext uri="{909E8E84-426E-40DD-AFC4-6F175D3DCCD1}">
              <a14:hiddenFill xmlns:a14="http://schemas.microsoft.com/office/drawing/2010/main">
                <a:solidFill>
                  <a:srgbClr val="FFFFFF"/>
                </a:solidFill>
              </a14:hiddenFill>
            </a:ext>
          </a:extLst>
        </p:spPr>
      </p:pic>
      <p:sp>
        <p:nvSpPr>
          <p:cNvPr id="3095" name="Rectangle 3094">
            <a:extLst>
              <a:ext uri="{FF2B5EF4-FFF2-40B4-BE49-F238E27FC236}">
                <a16:creationId xmlns:a16="http://schemas.microsoft.com/office/drawing/2014/main" id="{538A90C8-AE0E-4EBA-9AF8-EEDB206020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634A7A2B-9C5D-10FB-8AF2-0CB96D39EBC6}"/>
              </a:ext>
            </a:extLst>
          </p:cNvPr>
          <p:cNvSpPr>
            <a:spLocks noGrp="1"/>
          </p:cNvSpPr>
          <p:nvPr>
            <p:ph idx="1"/>
          </p:nvPr>
        </p:nvSpPr>
        <p:spPr>
          <a:xfrm>
            <a:off x="639098" y="2418735"/>
            <a:ext cx="5132439" cy="3811742"/>
          </a:xfrm>
        </p:spPr>
        <p:txBody>
          <a:bodyPr anchor="ctr">
            <a:normAutofit/>
          </a:bodyPr>
          <a:lstStyle/>
          <a:p>
            <a:pPr marR="228600" algn="just" rtl="0" fontAlgn="base">
              <a:lnSpc>
                <a:spcPct val="150000"/>
              </a:lnSpc>
              <a:buFont typeface="Arial" panose="020B0604020202020204" pitchFamily="34" charset="0"/>
              <a:buChar char="•"/>
            </a:pPr>
            <a:r>
              <a:rPr lang="en-US" sz="2000" b="0" i="0" u="none" strike="noStrike">
                <a:solidFill>
                  <a:srgbClr val="FFFFFF"/>
                </a:solidFill>
                <a:effectLst/>
                <a:latin typeface="Times New Roman" panose="02020603050405020304" pitchFamily="18" charset="0"/>
              </a:rPr>
              <a:t>AI has significance to personalise the guest service by aligning their needs to the aspects of services (Sharma </a:t>
            </a:r>
            <a:r>
              <a:rPr lang="en-US" sz="2000" b="0" i="1" u="none" strike="noStrike">
                <a:solidFill>
                  <a:srgbClr val="FFFFFF"/>
                </a:solidFill>
                <a:effectLst/>
                <a:latin typeface="Times New Roman" panose="02020603050405020304" pitchFamily="18" charset="0"/>
              </a:rPr>
              <a:t>et al. </a:t>
            </a:r>
            <a:r>
              <a:rPr lang="en-US" sz="2000" b="0" i="0" u="none" strike="noStrike">
                <a:solidFill>
                  <a:srgbClr val="FFFFFF"/>
                </a:solidFill>
                <a:effectLst/>
                <a:latin typeface="Times New Roman" panose="02020603050405020304" pitchFamily="18" charset="0"/>
              </a:rPr>
              <a:t>2024). </a:t>
            </a:r>
          </a:p>
          <a:p>
            <a:pPr marR="228600" algn="just" rtl="0" fontAlgn="base">
              <a:lnSpc>
                <a:spcPct val="150000"/>
              </a:lnSpc>
              <a:buFont typeface="Arial" panose="020B0604020202020204" pitchFamily="34" charset="0"/>
              <a:buChar char="•"/>
            </a:pPr>
            <a:r>
              <a:rPr lang="en-US" sz="2000" b="0" i="0" u="none" strike="noStrike">
                <a:solidFill>
                  <a:srgbClr val="FFFFFF"/>
                </a:solidFill>
                <a:effectLst/>
                <a:latin typeface="Times New Roman" panose="02020603050405020304" pitchFamily="18" charset="0"/>
              </a:rPr>
              <a:t>Cybersecurity and skill-related threats have been issues for the stakeholders of a business regarding personalisation through optimising guest services (Walsh, 2021). </a:t>
            </a:r>
          </a:p>
        </p:txBody>
      </p:sp>
    </p:spTree>
    <p:extLst>
      <p:ext uri="{BB962C8B-B14F-4D97-AF65-F5344CB8AC3E}">
        <p14:creationId xmlns:p14="http://schemas.microsoft.com/office/powerpoint/2010/main" val="217480936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D101DFB-1DF4-9ED6-AE30-5066EB0FF2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00A986-6053-A080-84F7-F27874693896}"/>
              </a:ext>
            </a:extLst>
          </p:cNvPr>
          <p:cNvSpPr>
            <a:spLocks noGrp="1"/>
          </p:cNvSpPr>
          <p:nvPr>
            <p:ph type="title"/>
          </p:nvPr>
        </p:nvSpPr>
        <p:spPr>
          <a:xfrm>
            <a:off x="1154954" y="973668"/>
            <a:ext cx="8761413" cy="706964"/>
          </a:xfrm>
        </p:spPr>
        <p:txBody>
          <a:bodyPr>
            <a:normAutofit/>
          </a:bodyPr>
          <a:lstStyle/>
          <a:p>
            <a:r>
              <a:rPr kumimoji="0" lang="en-IN" b="1" i="0" u="none" strike="noStrike" kern="1200" cap="none" spc="0" normalizeH="0" baseline="0" noProof="0">
                <a:ln>
                  <a:noFill/>
                </a:ln>
                <a:effectLst/>
                <a:uLnTx/>
                <a:uFillTx/>
                <a:latin typeface="Times New Roman" panose="02020603050405020304" pitchFamily="18" charset="0"/>
                <a:ea typeface="+mj-ea"/>
                <a:cs typeface="+mj-cs"/>
              </a:rPr>
              <a:t>Literature Review:</a:t>
            </a:r>
            <a:endParaRPr lang="en-GB"/>
          </a:p>
        </p:txBody>
      </p:sp>
      <p:pic>
        <p:nvPicPr>
          <p:cNvPr id="4098" name="Picture 2" descr="When machine meets wanderlust: The role AI plays in tourism | Kantar">
            <a:extLst>
              <a:ext uri="{FF2B5EF4-FFF2-40B4-BE49-F238E27FC236}">
                <a16:creationId xmlns:a16="http://schemas.microsoft.com/office/drawing/2014/main" id="{1CD3F26B-47CE-D246-E16C-E0BB86AF4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2172" b="3"/>
          <a:stretch>
            <a:fillRect/>
          </a:stretch>
        </p:blipFill>
        <p:spPr bwMode="auto">
          <a:xfrm>
            <a:off x="1151467" y="2775951"/>
            <a:ext cx="4345024" cy="3067163"/>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207D8E2-6346-B1EE-C8D7-672E49D324AA}"/>
              </a:ext>
            </a:extLst>
          </p:cNvPr>
          <p:cNvSpPr>
            <a:spLocks noGrp="1"/>
          </p:cNvSpPr>
          <p:nvPr>
            <p:ph idx="1"/>
          </p:nvPr>
        </p:nvSpPr>
        <p:spPr>
          <a:xfrm>
            <a:off x="5980954" y="2603500"/>
            <a:ext cx="5211979" cy="3416300"/>
          </a:xfrm>
        </p:spPr>
        <p:txBody>
          <a:bodyPr anchor="ctr">
            <a:normAutofit fontScale="85000" lnSpcReduction="10000"/>
          </a:bodyPr>
          <a:lstStyle/>
          <a:p>
            <a:pPr marR="228600" algn="just" rtl="0" fontAlgn="base">
              <a:lnSpc>
                <a:spcPct val="170000"/>
              </a:lnSpc>
              <a:buFont typeface="Arial" panose="020B0604020202020204" pitchFamily="34" charset="0"/>
              <a:buChar char="•"/>
            </a:pPr>
            <a:r>
              <a:rPr lang="en-US" sz="2000" b="0" i="0" u="none" strike="noStrike">
                <a:effectLst/>
                <a:latin typeface="Times New Roman" panose="02020603050405020304" pitchFamily="18" charset="0"/>
              </a:rPr>
              <a:t>Effective training and infrastructural growth have been a part of aligning the needs of guests with AI implementation (Cramarenco </a:t>
            </a:r>
            <a:r>
              <a:rPr lang="en-US" sz="2000" b="0" i="1" u="none" strike="noStrike">
                <a:effectLst/>
                <a:latin typeface="Times New Roman" panose="02020603050405020304" pitchFamily="18" charset="0"/>
              </a:rPr>
              <a:t>et al. </a:t>
            </a:r>
            <a:r>
              <a:rPr lang="en-US" sz="2000" b="0" i="0" u="none" strike="noStrike">
                <a:effectLst/>
                <a:latin typeface="Times New Roman" panose="02020603050405020304" pitchFamily="18" charset="0"/>
              </a:rPr>
              <a:t>2023).</a:t>
            </a:r>
          </a:p>
          <a:p>
            <a:pPr marR="228600" algn="just" rtl="0" fontAlgn="base">
              <a:lnSpc>
                <a:spcPct val="170000"/>
              </a:lnSpc>
              <a:buFont typeface="Arial" panose="020B0604020202020204" pitchFamily="34" charset="0"/>
              <a:buChar char="•"/>
            </a:pPr>
            <a:r>
              <a:rPr lang="en-US" sz="2000" b="0" i="0" u="none" strike="noStrike">
                <a:effectLst/>
                <a:latin typeface="Times New Roman" panose="02020603050405020304" pitchFamily="18" charset="0"/>
              </a:rPr>
              <a:t>The focus on the Technology Acceptance Model (TAM) has been a part of growth as per the management of the services with customers’ value (Mugo, 2017). </a:t>
            </a:r>
          </a:p>
        </p:txBody>
      </p:sp>
    </p:spTree>
    <p:extLst>
      <p:ext uri="{BB962C8B-B14F-4D97-AF65-F5344CB8AC3E}">
        <p14:creationId xmlns:p14="http://schemas.microsoft.com/office/powerpoint/2010/main" val="2654106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8C40D-5BA7-6F74-7F08-EA5ED42EA1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90AD64-345A-4533-6238-0FB4A6FE1B3C}"/>
              </a:ext>
            </a:extLst>
          </p:cNvPr>
          <p:cNvSpPr>
            <a:spLocks noGrp="1"/>
          </p:cNvSpPr>
          <p:nvPr>
            <p:ph type="title"/>
          </p:nvPr>
        </p:nvSpPr>
        <p:spPr/>
        <p:txBody>
          <a:bodyPr/>
          <a:lstStyle/>
          <a:p>
            <a:pPr algn="just"/>
            <a:r>
              <a:rPr lang="en-IN" sz="4000" b="1" i="0" u="none" strike="noStrike">
                <a:solidFill>
                  <a:schemeClr val="bg1"/>
                </a:solidFill>
                <a:effectLst/>
                <a:latin typeface="Times New Roman" panose="02020603050405020304" pitchFamily="18" charset="0"/>
              </a:rPr>
              <a:t>Method:</a:t>
            </a:r>
            <a:endParaRPr lang="en-GB" sz="4000">
              <a:solidFill>
                <a:schemeClr val="bg1"/>
              </a:solidFill>
            </a:endParaRPr>
          </a:p>
        </p:txBody>
      </p:sp>
      <p:sp>
        <p:nvSpPr>
          <p:cNvPr id="4" name="TextBox 3">
            <a:extLst>
              <a:ext uri="{FF2B5EF4-FFF2-40B4-BE49-F238E27FC236}">
                <a16:creationId xmlns:a16="http://schemas.microsoft.com/office/drawing/2014/main" id="{1D0096D9-5A4F-BE20-9BA8-C23BF3F57E14}"/>
              </a:ext>
            </a:extLst>
          </p:cNvPr>
          <p:cNvSpPr txBox="1"/>
          <p:nvPr/>
        </p:nvSpPr>
        <p:spPr>
          <a:xfrm>
            <a:off x="4572001" y="2644346"/>
            <a:ext cx="7257536" cy="4191981"/>
          </a:xfrm>
          <a:prstGeom prst="rect">
            <a:avLst/>
          </a:prstGeom>
          <a:noFill/>
        </p:spPr>
        <p:txBody>
          <a:bodyPr wrap="square" rtlCol="0">
            <a:spAutoFit/>
          </a:bodyPr>
          <a:lstStyle/>
          <a:p>
            <a:pPr algn="just">
              <a:lnSpc>
                <a:spcPct val="150000"/>
              </a:lnSpc>
            </a:pPr>
            <a:r>
              <a:rPr lang="en-GB" sz="2000" b="1" i="1" dirty="0">
                <a:latin typeface="Times New Roman" panose="02020603050405020304" pitchFamily="18" charset="0"/>
                <a:cs typeface="Times New Roman" panose="02020603050405020304" pitchFamily="18" charset="0"/>
              </a:rPr>
              <a:t>Political, economic and social factors</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Real estate development initiatives taken by the government of the UK help the hospitality industry grow further (Rahman, 2023).</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hospitality sector of the UK is responsible for employing 3.2 million people in 2023 (Rahman, 2023).</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negative aspect of the social factor involves issues in people management practices in the hospitality sector, resulting in skill development issues of employees (Rahman, 2023)</a:t>
            </a:r>
            <a:endParaRPr lang="en-IN" sz="20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17F7330-5BEE-9245-7789-4829099CCC2D}"/>
              </a:ext>
            </a:extLst>
          </p:cNvPr>
          <p:cNvPicPr>
            <a:picLocks noChangeAspect="1"/>
          </p:cNvPicPr>
          <p:nvPr/>
        </p:nvPicPr>
        <p:blipFill>
          <a:blip r:embed="rId3"/>
          <a:stretch>
            <a:fillRect/>
          </a:stretch>
        </p:blipFill>
        <p:spPr>
          <a:xfrm>
            <a:off x="680268" y="2870434"/>
            <a:ext cx="3891733" cy="3013898"/>
          </a:xfrm>
          <a:prstGeom prst="rect">
            <a:avLst/>
          </a:prstGeom>
        </p:spPr>
      </p:pic>
    </p:spTree>
    <p:extLst>
      <p:ext uri="{BB962C8B-B14F-4D97-AF65-F5344CB8AC3E}">
        <p14:creationId xmlns:p14="http://schemas.microsoft.com/office/powerpoint/2010/main" val="1128786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23990-4F6F-3437-724A-8510FA0B22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924E16-6C92-22CC-2E71-A50B8FF8398A}"/>
              </a:ext>
            </a:extLst>
          </p:cNvPr>
          <p:cNvSpPr>
            <a:spLocks noGrp="1"/>
          </p:cNvSpPr>
          <p:nvPr>
            <p:ph type="title"/>
          </p:nvPr>
        </p:nvSpPr>
        <p:spPr/>
        <p:txBody>
          <a:bodyPr/>
          <a:lstStyle/>
          <a:p>
            <a:pPr algn="just"/>
            <a:r>
              <a:rPr kumimoji="0" lang="en-IN" sz="4000" b="1" i="0" u="none" strike="noStrike" kern="1200" cap="none" spc="0" normalizeH="0" baseline="0" noProof="0">
                <a:ln>
                  <a:noFill/>
                </a:ln>
                <a:solidFill>
                  <a:prstClr val="white"/>
                </a:solidFill>
                <a:effectLst/>
                <a:uLnTx/>
                <a:uFillTx/>
                <a:latin typeface="Times New Roman" panose="02020603050405020304" pitchFamily="18" charset="0"/>
                <a:ea typeface="+mj-ea"/>
                <a:cs typeface="+mj-cs"/>
              </a:rPr>
              <a:t>Method:</a:t>
            </a:r>
            <a:endParaRPr lang="en-GB"/>
          </a:p>
        </p:txBody>
      </p:sp>
      <p:sp>
        <p:nvSpPr>
          <p:cNvPr id="4" name="TextBox 3">
            <a:extLst>
              <a:ext uri="{FF2B5EF4-FFF2-40B4-BE49-F238E27FC236}">
                <a16:creationId xmlns:a16="http://schemas.microsoft.com/office/drawing/2014/main" id="{64D9954E-C879-3420-D2E3-D97856906CBD}"/>
              </a:ext>
            </a:extLst>
          </p:cNvPr>
          <p:cNvSpPr txBox="1"/>
          <p:nvPr/>
        </p:nvSpPr>
        <p:spPr>
          <a:xfrm>
            <a:off x="296561" y="2471351"/>
            <a:ext cx="8204888" cy="4653646"/>
          </a:xfrm>
          <a:prstGeom prst="rect">
            <a:avLst/>
          </a:prstGeom>
          <a:noFill/>
        </p:spPr>
        <p:txBody>
          <a:bodyPr wrap="square" rtlCol="0">
            <a:spAutoFit/>
          </a:bodyPr>
          <a:lstStyle/>
          <a:p>
            <a:pPr algn="just">
              <a:lnSpc>
                <a:spcPct val="150000"/>
              </a:lnSpc>
            </a:pPr>
            <a:r>
              <a:rPr lang="en-GB" sz="2000" b="1" i="1" dirty="0">
                <a:latin typeface="Times New Roman" panose="02020603050405020304" pitchFamily="18" charset="0"/>
                <a:cs typeface="Times New Roman" panose="02020603050405020304" pitchFamily="18" charset="0"/>
              </a:rPr>
              <a:t>Technological, ecological and legal factors</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technological aspects of hospitality sector in the UK involves availability of mobile technology and IT (Information Technology which is used to leverage productivity and guest experience (Rahman, 2023).</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negative side of ecological factors is the development of different types of waste products by the hospitality sector in the UK, which puts the sustainability of the hospitality sector in question (Rahman, 2023). </a:t>
            </a:r>
            <a:endParaRPr lang="en-IN" sz="2000" dirty="0">
              <a:latin typeface="Times New Roman" panose="02020603050405020304" pitchFamily="18" charset="0"/>
              <a:cs typeface="Times New Roman" panose="02020603050405020304" pitchFamily="18" charset="0"/>
            </a:endParaRPr>
          </a:p>
          <a:p>
            <a:pPr marL="285750" lvl="0" indent="-285750" algn="just">
              <a:lnSpc>
                <a:spcPct val="150000"/>
              </a:lnSpc>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availability of worker safety laws and food safety laws in the UK helps hospitality companies to align with legal norms (Rahman, 2023). </a:t>
            </a:r>
            <a:endParaRPr lang="en-IN" sz="20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85E0838-CFCC-9AFA-2B62-543C492B7AA2}"/>
              </a:ext>
            </a:extLst>
          </p:cNvPr>
          <p:cNvPicPr>
            <a:picLocks noChangeAspect="1"/>
          </p:cNvPicPr>
          <p:nvPr/>
        </p:nvPicPr>
        <p:blipFill>
          <a:blip r:embed="rId3"/>
          <a:stretch>
            <a:fillRect/>
          </a:stretch>
        </p:blipFill>
        <p:spPr>
          <a:xfrm>
            <a:off x="8951803" y="3429000"/>
            <a:ext cx="2943636" cy="2455332"/>
          </a:xfrm>
          <a:prstGeom prst="rect">
            <a:avLst/>
          </a:prstGeom>
        </p:spPr>
      </p:pic>
    </p:spTree>
    <p:extLst>
      <p:ext uri="{BB962C8B-B14F-4D97-AF65-F5344CB8AC3E}">
        <p14:creationId xmlns:p14="http://schemas.microsoft.com/office/powerpoint/2010/main" val="284100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7D3FCA5-4D1E-0960-B083-1922A43442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63A715-8F8A-DDF0-A8F1-6AC4F25DFF49}"/>
              </a:ext>
            </a:extLst>
          </p:cNvPr>
          <p:cNvSpPr>
            <a:spLocks noGrp="1"/>
          </p:cNvSpPr>
          <p:nvPr>
            <p:ph type="title"/>
          </p:nvPr>
        </p:nvSpPr>
        <p:spPr>
          <a:xfrm>
            <a:off x="1154954" y="973668"/>
            <a:ext cx="8761413" cy="706964"/>
          </a:xfrm>
        </p:spPr>
        <p:txBody>
          <a:bodyPr>
            <a:normAutofit/>
          </a:bodyPr>
          <a:lstStyle/>
          <a:p>
            <a:r>
              <a:rPr lang="en-IN" b="1" i="0" u="none" strike="noStrike">
                <a:effectLst/>
                <a:latin typeface="Times New Roman" panose="02020603050405020304" pitchFamily="18" charset="0"/>
              </a:rPr>
              <a:t>Conclusion:</a:t>
            </a:r>
            <a:endParaRPr lang="en-GB"/>
          </a:p>
        </p:txBody>
      </p:sp>
      <p:sp>
        <p:nvSpPr>
          <p:cNvPr id="3" name="Content Placeholder 2">
            <a:extLst>
              <a:ext uri="{FF2B5EF4-FFF2-40B4-BE49-F238E27FC236}">
                <a16:creationId xmlns:a16="http://schemas.microsoft.com/office/drawing/2014/main" id="{F7E7BD10-57F6-2A24-A8A2-D068253AED25}"/>
              </a:ext>
            </a:extLst>
          </p:cNvPr>
          <p:cNvSpPr>
            <a:spLocks noGrp="1"/>
          </p:cNvSpPr>
          <p:nvPr>
            <p:ph idx="1"/>
          </p:nvPr>
        </p:nvSpPr>
        <p:spPr>
          <a:xfrm>
            <a:off x="152400" y="2603500"/>
            <a:ext cx="5213556" cy="3416300"/>
          </a:xfrm>
        </p:spPr>
        <p:txBody>
          <a:bodyPr anchor="ctr">
            <a:noAutofit/>
          </a:bodyPr>
          <a:lstStyle/>
          <a:p>
            <a:pPr marR="228600" algn="just" rtl="0" fontAlgn="base">
              <a:lnSpc>
                <a:spcPct val="150000"/>
              </a:lnSpc>
              <a:buFont typeface="Arial" panose="020B0604020202020204" pitchFamily="34" charset="0"/>
              <a:buChar char="•"/>
            </a:pPr>
            <a:r>
              <a:rPr lang="en-US" sz="2000" b="0" i="0" u="none" strike="noStrike">
                <a:effectLst/>
                <a:latin typeface="Times New Roman" panose="02020603050405020304" pitchFamily="18" charset="0"/>
              </a:rPr>
              <a:t>The presentation has concluded the ideas related to AI and human collaboration aspects in the hospitality industry by discussing theoretical perspectives.</a:t>
            </a:r>
          </a:p>
          <a:p>
            <a:pPr marR="228600" algn="just" rtl="0" fontAlgn="base">
              <a:lnSpc>
                <a:spcPct val="150000"/>
              </a:lnSpc>
              <a:buFont typeface="Arial" panose="020B0604020202020204" pitchFamily="34" charset="0"/>
              <a:buChar char="•"/>
            </a:pPr>
            <a:r>
              <a:rPr lang="en-US" sz="2000" b="0" i="0" u="none" strike="noStrike">
                <a:effectLst/>
                <a:latin typeface="Times New Roman" panose="02020603050405020304" pitchFamily="18" charset="0"/>
              </a:rPr>
              <a:t>It has showcased the future scope of AI use to maintain optimal guest experience in the case of personalising the guest service by valuing the mitigation strategies. </a:t>
            </a:r>
          </a:p>
          <a:p>
            <a:pPr marL="0" indent="0" algn="just">
              <a:lnSpc>
                <a:spcPct val="150000"/>
              </a:lnSpc>
              <a:buNone/>
            </a:pPr>
            <a:endParaRPr lang="en-GB" sz="2000"/>
          </a:p>
        </p:txBody>
      </p:sp>
      <p:pic>
        <p:nvPicPr>
          <p:cNvPr id="5122" name="Picture 2" descr="AI in the Hospitality Industry: Benefits, Challenges &amp; What's Next">
            <a:extLst>
              <a:ext uri="{FF2B5EF4-FFF2-40B4-BE49-F238E27FC236}">
                <a16:creationId xmlns:a16="http://schemas.microsoft.com/office/drawing/2014/main" id="{E7FF875B-B9E2-50AA-F49C-FDCB8941D7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550" b="5915"/>
          <a:stretch>
            <a:fillRect/>
          </a:stretch>
        </p:blipFill>
        <p:spPr bwMode="auto">
          <a:xfrm>
            <a:off x="5365956" y="2778068"/>
            <a:ext cx="6158802" cy="3067163"/>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730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3F78480-E9DA-9588-6ED8-311CF505EA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FEC9DD-2F33-B6EA-886C-E735B0C41D12}"/>
              </a:ext>
            </a:extLst>
          </p:cNvPr>
          <p:cNvSpPr>
            <a:spLocks noGrp="1"/>
          </p:cNvSpPr>
          <p:nvPr>
            <p:ph type="title"/>
          </p:nvPr>
        </p:nvSpPr>
        <p:spPr>
          <a:xfrm>
            <a:off x="1154954" y="973668"/>
            <a:ext cx="8761413" cy="706964"/>
          </a:xfrm>
        </p:spPr>
        <p:txBody>
          <a:bodyPr>
            <a:normAutofit/>
          </a:bodyPr>
          <a:lstStyle/>
          <a:p>
            <a:r>
              <a:rPr lang="en-IN" b="1" i="0" u="none" strike="noStrike">
                <a:effectLst/>
                <a:latin typeface="Times New Roman" panose="02020603050405020304" pitchFamily="18" charset="0"/>
              </a:rPr>
              <a:t>Recommendations </a:t>
            </a:r>
            <a:endParaRPr lang="en-GB"/>
          </a:p>
        </p:txBody>
      </p:sp>
      <p:pic>
        <p:nvPicPr>
          <p:cNvPr id="10" name="Picture 9">
            <a:extLst>
              <a:ext uri="{FF2B5EF4-FFF2-40B4-BE49-F238E27FC236}">
                <a16:creationId xmlns:a16="http://schemas.microsoft.com/office/drawing/2014/main" id="{12E90448-8A8C-D3D1-C4AD-7F1C265218D2}"/>
              </a:ext>
            </a:extLst>
          </p:cNvPr>
          <p:cNvPicPr>
            <a:picLocks noChangeAspect="1"/>
          </p:cNvPicPr>
          <p:nvPr/>
        </p:nvPicPr>
        <p:blipFill>
          <a:blip r:embed="rId3"/>
          <a:srcRect l="19101" r="12192" b="-1"/>
          <a:stretch>
            <a:fillRect/>
          </a:stretch>
        </p:blipFill>
        <p:spPr>
          <a:xfrm>
            <a:off x="806096" y="2778068"/>
            <a:ext cx="4345024" cy="3067163"/>
          </a:xfrm>
          <a:prstGeom prst="roundRect">
            <a:avLst>
              <a:gd name="adj" fmla="val 1858"/>
            </a:avLst>
          </a:prstGeom>
          <a:effectLst>
            <a:outerShdw blurRad="50800" dist="50800" dir="5400000" algn="tl" rotWithShape="0">
              <a:srgbClr val="000000">
                <a:alpha val="43000"/>
              </a:srgbClr>
            </a:outerShdw>
          </a:effectLst>
        </p:spPr>
      </p:pic>
      <p:sp>
        <p:nvSpPr>
          <p:cNvPr id="3" name="Content Placeholder 2">
            <a:extLst>
              <a:ext uri="{FF2B5EF4-FFF2-40B4-BE49-F238E27FC236}">
                <a16:creationId xmlns:a16="http://schemas.microsoft.com/office/drawing/2014/main" id="{DC11E60C-108A-3A4A-D68E-593FCB53038C}"/>
              </a:ext>
            </a:extLst>
          </p:cNvPr>
          <p:cNvSpPr>
            <a:spLocks noGrp="1"/>
          </p:cNvSpPr>
          <p:nvPr>
            <p:ph idx="1"/>
          </p:nvPr>
        </p:nvSpPr>
        <p:spPr>
          <a:xfrm>
            <a:off x="5151120" y="2603500"/>
            <a:ext cx="7040880" cy="3416300"/>
          </a:xfrm>
        </p:spPr>
        <p:txBody>
          <a:bodyPr anchor="ctr">
            <a:noAutofit/>
          </a:bodyPr>
          <a:lstStyle/>
          <a:p>
            <a:pPr marR="228600" algn="just" rtl="0" fontAlgn="base">
              <a:lnSpc>
                <a:spcPct val="150000"/>
              </a:lnSpc>
              <a:buFont typeface="Arial" panose="020B0604020202020204" pitchFamily="34" charset="0"/>
              <a:buChar char="•"/>
            </a:pPr>
            <a:r>
              <a:rPr lang="en-US" sz="2000" b="0" i="0" u="none" strike="noStrike">
                <a:effectLst/>
                <a:latin typeface="Times New Roman" panose="02020603050405020304" pitchFamily="18" charset="0"/>
              </a:rPr>
              <a:t>The value of adaptability among the stakeholders of the hospitality industry has been one of the effective ways to provide growth, as per the value creation for the management of the hospitality services (Kim </a:t>
            </a:r>
            <a:r>
              <a:rPr lang="en-US" sz="2000" b="0" i="1" u="none" strike="noStrike">
                <a:effectLst/>
                <a:latin typeface="Times New Roman" panose="02020603050405020304" pitchFamily="18" charset="0"/>
              </a:rPr>
              <a:t>et al.</a:t>
            </a:r>
            <a:r>
              <a:rPr lang="en-US" sz="2000" b="0" i="0" u="none" strike="noStrike">
                <a:effectLst/>
                <a:latin typeface="Times New Roman" panose="02020603050405020304" pitchFamily="18" charset="0"/>
              </a:rPr>
              <a:t> 2025).</a:t>
            </a:r>
          </a:p>
          <a:p>
            <a:pPr marR="228600" algn="just" rtl="0" fontAlgn="base">
              <a:lnSpc>
                <a:spcPct val="150000"/>
              </a:lnSpc>
              <a:buFont typeface="Arial" panose="020B0604020202020204" pitchFamily="34" charset="0"/>
              <a:buChar char="•"/>
            </a:pPr>
            <a:r>
              <a:rPr lang="en-US" sz="2000" b="0" i="0" u="none" strike="noStrike">
                <a:effectLst/>
                <a:latin typeface="Times New Roman" panose="02020603050405020304" pitchFamily="18" charset="0"/>
              </a:rPr>
              <a:t>In the case of managing the stakeholders’ growth in AI adaptation, the stakeholders’ performance has been pivotal, as per the quality of skills among the stakeholders to mitigate the issues regarding the risks (Kim </a:t>
            </a:r>
            <a:r>
              <a:rPr lang="en-US" sz="2000" b="0" i="1" u="none" strike="noStrike">
                <a:effectLst/>
                <a:latin typeface="Times New Roman" panose="02020603050405020304" pitchFamily="18" charset="0"/>
              </a:rPr>
              <a:t>et al.</a:t>
            </a:r>
            <a:r>
              <a:rPr lang="en-US" sz="2000" b="0" i="0" u="none" strike="noStrike">
                <a:effectLst/>
                <a:latin typeface="Times New Roman" panose="02020603050405020304" pitchFamily="18" charset="0"/>
              </a:rPr>
              <a:t> 2025). </a:t>
            </a:r>
            <a:endParaRPr lang="en-GB" sz="2000"/>
          </a:p>
        </p:txBody>
      </p:sp>
    </p:spTree>
    <p:extLst>
      <p:ext uri="{BB962C8B-B14F-4D97-AF65-F5344CB8AC3E}">
        <p14:creationId xmlns:p14="http://schemas.microsoft.com/office/powerpoint/2010/main" val="105662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3414E-0D26-4D14-5DF5-D5BB600079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367FEF-BA05-25C8-72D7-36AFFC91093A}"/>
              </a:ext>
            </a:extLst>
          </p:cNvPr>
          <p:cNvSpPr>
            <a:spLocks noGrp="1"/>
          </p:cNvSpPr>
          <p:nvPr>
            <p:ph type="title"/>
          </p:nvPr>
        </p:nvSpPr>
        <p:spPr/>
        <p:txBody>
          <a:bodyPr/>
          <a:lstStyle/>
          <a:p>
            <a:pPr algn="just">
              <a:lnSpc>
                <a:spcPct val="150000"/>
              </a:lnSpc>
            </a:pPr>
            <a:r>
              <a:rPr lang="en-IN" sz="4000" b="1" i="0" u="none" strike="noStrike">
                <a:solidFill>
                  <a:schemeClr val="bg1"/>
                </a:solidFill>
                <a:effectLst/>
                <a:latin typeface="Times New Roman" panose="02020603050405020304" pitchFamily="18" charset="0"/>
              </a:rPr>
              <a:t>References </a:t>
            </a:r>
            <a:endParaRPr lang="en-GB" sz="4000">
              <a:solidFill>
                <a:schemeClr val="bg1"/>
              </a:solidFill>
            </a:endParaRPr>
          </a:p>
        </p:txBody>
      </p:sp>
      <p:sp>
        <p:nvSpPr>
          <p:cNvPr id="4" name="TextBox 3">
            <a:extLst>
              <a:ext uri="{FF2B5EF4-FFF2-40B4-BE49-F238E27FC236}">
                <a16:creationId xmlns:a16="http://schemas.microsoft.com/office/drawing/2014/main" id="{BDCD3343-BC9F-7F10-F3A4-9232131A176F}"/>
              </a:ext>
            </a:extLst>
          </p:cNvPr>
          <p:cNvSpPr txBox="1"/>
          <p:nvPr/>
        </p:nvSpPr>
        <p:spPr>
          <a:xfrm>
            <a:off x="691978" y="2718486"/>
            <a:ext cx="10626811" cy="3758016"/>
          </a:xfrm>
          <a:prstGeom prst="rect">
            <a:avLst/>
          </a:prstGeom>
          <a:noFill/>
        </p:spPr>
        <p:txBody>
          <a:bodyPr wrap="square" rtlCol="0">
            <a:spAutoFit/>
          </a:bodyPr>
          <a:lstStyle/>
          <a:p>
            <a:pPr algn="just">
              <a:lnSpc>
                <a:spcPct val="150000"/>
              </a:lnSpc>
            </a:pPr>
            <a:r>
              <a:rPr lang="en-GB" sz="1000" dirty="0">
                <a:latin typeface="Times New Roman" panose="02020603050405020304" pitchFamily="18" charset="0"/>
                <a:cs typeface="Times New Roman" panose="02020603050405020304" pitchFamily="18" charset="0"/>
              </a:rPr>
              <a:t>Costa, V. and Costa, C. (eds) (2022) Sustainability and  competitiveness in the hospitality industry. Hershey,  Pennsylvania: Business Science Reference.</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Cramarenco, R.E., Burcă-Voicu, M.I. and Dabija, D.C., (2023). The impact of artificial intelligence (AI) on employees’ skills and well-being in global labor markets: A systematic review. </a:t>
            </a:r>
            <a:r>
              <a:rPr lang="en-GB" sz="1000" i="1" dirty="0">
                <a:latin typeface="Times New Roman" panose="02020603050405020304" pitchFamily="18" charset="0"/>
                <a:cs typeface="Times New Roman" panose="02020603050405020304" pitchFamily="18" charset="0"/>
              </a:rPr>
              <a:t>Oeconomia Copernicana</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14</a:t>
            </a:r>
            <a:r>
              <a:rPr lang="en-GB" sz="1000" dirty="0">
                <a:latin typeface="Times New Roman" panose="02020603050405020304" pitchFamily="18" charset="0"/>
                <a:cs typeface="Times New Roman" panose="02020603050405020304" pitchFamily="18" charset="0"/>
              </a:rPr>
              <a:t>(3), pp.731-767. </a:t>
            </a:r>
            <a:r>
              <a:rPr lang="en-GB" sz="1000" u="sng"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https://bibliotekanauki.pl/articles/19901816.pdf</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Jiwnani, L. (2024) </a:t>
            </a:r>
            <a:r>
              <a:rPr lang="en-GB" sz="1000" i="1" dirty="0">
                <a:latin typeface="Times New Roman" panose="02020603050405020304" pitchFamily="18" charset="0"/>
                <a:cs typeface="Times New Roman" panose="02020603050405020304" pitchFamily="18" charset="0"/>
              </a:rPr>
              <a:t>Ai’s transformative role in the hospitality industry: Deloitte UK</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Deloitte United Kingdom</a:t>
            </a:r>
            <a:r>
              <a:rPr lang="en-GB" sz="1000" dirty="0">
                <a:latin typeface="Times New Roman" panose="02020603050405020304" pitchFamily="18" charset="0"/>
                <a:cs typeface="Times New Roman" panose="02020603050405020304" pitchFamily="18" charset="0"/>
              </a:rPr>
              <a:t>. Available at: https://www.deloitte.com/uk/en/Industries/consumer/blogs/embracing-the-future-ais-transformative-role-in-hospitality.html (Accessed: 27 January 2026). </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Kim, G.Y., Lee, W.J., Choi, B. and Lew, Y.K., (2025). Fostering collaborative opportunities for AI start-ups: The case of a hybrid business incubator in Seoul. </a:t>
            </a:r>
            <a:r>
              <a:rPr lang="en-GB" sz="1000" i="1" dirty="0">
                <a:latin typeface="Times New Roman" panose="02020603050405020304" pitchFamily="18" charset="0"/>
                <a:cs typeface="Times New Roman" panose="02020603050405020304" pitchFamily="18" charset="0"/>
              </a:rPr>
              <a:t>The Journal of Technology Transfer</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50</a:t>
            </a:r>
            <a:r>
              <a:rPr lang="en-GB" sz="1000" dirty="0">
                <a:latin typeface="Times New Roman" panose="02020603050405020304" pitchFamily="18" charset="0"/>
                <a:cs typeface="Times New Roman" panose="02020603050405020304" pitchFamily="18" charset="0"/>
              </a:rPr>
              <a:t>(2), pp.552-581. </a:t>
            </a:r>
            <a:r>
              <a:rPr lang="en-GB" sz="1000" u="sng"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researchgate.net/profile/Yong-Kyu-Lew/publication/382178990_Fostering_collaborative_opportunities_for_AI_start-ups_The_case_of_a_hybrid_business_incubator_in_Seoul/links/66909f09af9e615a15e0a73d/Fostering-collaborative-opportunities-for-AI-start-ups-The-case-of-a-hybrid-business-incubator-in-Seoul.pdf</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Mugo, D., (2017). The technology acceptance model (TAM) and its application to the utilization of mobile learning technologies. </a:t>
            </a:r>
            <a:r>
              <a:rPr lang="en-GB" sz="1000" i="1" dirty="0">
                <a:latin typeface="Times New Roman" panose="02020603050405020304" pitchFamily="18" charset="0"/>
                <a:cs typeface="Times New Roman" panose="02020603050405020304" pitchFamily="18" charset="0"/>
              </a:rPr>
              <a:t>British Journal of Mathematics &amp; Computer Science</a:t>
            </a:r>
            <a:r>
              <a:rPr lang="en-GB" sz="1000" dirty="0">
                <a:latin typeface="Times New Roman" panose="02020603050405020304" pitchFamily="18" charset="0"/>
                <a:cs typeface="Times New Roman" panose="02020603050405020304" pitchFamily="18" charset="0"/>
              </a:rPr>
              <a:t>. </a:t>
            </a:r>
            <a:r>
              <a:rPr lang="en-GB" sz="1000" u="sng"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https://www.academia.edu/download/110588752/MTc3NTBAQHBm.pdf</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Rahman, M. (2023) </a:t>
            </a:r>
            <a:r>
              <a:rPr lang="en-GB" sz="1000" i="1" dirty="0">
                <a:latin typeface="Times New Roman" panose="02020603050405020304" pitchFamily="18" charset="0"/>
                <a:cs typeface="Times New Roman" panose="02020603050405020304" pitchFamily="18" charset="0"/>
              </a:rPr>
              <a:t>Pestel analysis of the hospitality industry</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www.howandwhat.net</a:t>
            </a:r>
            <a:r>
              <a:rPr lang="en-GB" sz="1000" dirty="0">
                <a:latin typeface="Times New Roman" panose="02020603050405020304" pitchFamily="18" charset="0"/>
                <a:cs typeface="Times New Roman" panose="02020603050405020304" pitchFamily="18" charset="0"/>
              </a:rPr>
              <a:t>. Available at: https://www.howandwhat.net/pestel-analysis-hospitality-industry/ (Accessed: 27 January 2026). </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Ruel, H. and Njoku, E., (2021). AI redefining the hospitality industry. </a:t>
            </a:r>
            <a:r>
              <a:rPr lang="en-GB" sz="1000" i="1" dirty="0">
                <a:latin typeface="Times New Roman" panose="02020603050405020304" pitchFamily="18" charset="0"/>
                <a:cs typeface="Times New Roman" panose="02020603050405020304" pitchFamily="18" charset="0"/>
              </a:rPr>
              <a:t>Journal of Tourism Futures</a:t>
            </a:r>
            <a:r>
              <a:rPr lang="en-GB" sz="1000" dirty="0">
                <a:latin typeface="Times New Roman" panose="02020603050405020304" pitchFamily="18" charset="0"/>
                <a:cs typeface="Times New Roman" panose="02020603050405020304" pitchFamily="18" charset="0"/>
              </a:rPr>
              <a:t>, </a:t>
            </a:r>
            <a:r>
              <a:rPr lang="en-GB" sz="1000" i="1" dirty="0">
                <a:latin typeface="Times New Roman" panose="02020603050405020304" pitchFamily="18" charset="0"/>
                <a:cs typeface="Times New Roman" panose="02020603050405020304" pitchFamily="18" charset="0"/>
              </a:rPr>
              <a:t>7</a:t>
            </a:r>
            <a:r>
              <a:rPr lang="en-GB" sz="1000" dirty="0">
                <a:latin typeface="Times New Roman" panose="02020603050405020304" pitchFamily="18" charset="0"/>
                <a:cs typeface="Times New Roman" panose="02020603050405020304" pitchFamily="18" charset="0"/>
              </a:rPr>
              <a:t>(1), pp.53-66. </a:t>
            </a:r>
            <a:r>
              <a:rPr lang="en-GB" sz="1000" u="sng"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https://www.emerald.com/jtf/article-pdf/7/1/53/1691082/jtf-03-2020-0032.pdf</a:t>
            </a:r>
            <a:r>
              <a:rPr lang="en-GB" sz="1000" dirty="0">
                <a:latin typeface="Times New Roman" panose="02020603050405020304" pitchFamily="18" charset="0"/>
                <a:cs typeface="Times New Roman" panose="02020603050405020304" pitchFamily="18" charset="0"/>
              </a:rPr>
              <a:t> </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Sharma, M., Singh, A.K. and Tyagi, P. (2024) Proceedings of  the International Conference on Innovation and Regenerative Trends in Tourism and Hospitality Industry (IRTTHI 2024). 1st ed. Dordrecht: Atlantis Press Zeger Karssen.</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Tribe, J. (2009). Philosophical issues in Tourism (Aspects of Tourism), Channel View</a:t>
            </a:r>
            <a:endParaRPr lang="en-IN" sz="1000" dirty="0">
              <a:latin typeface="Times New Roman" panose="02020603050405020304" pitchFamily="18" charset="0"/>
              <a:cs typeface="Times New Roman" panose="02020603050405020304" pitchFamily="18" charset="0"/>
            </a:endParaRPr>
          </a:p>
          <a:p>
            <a:pPr algn="just">
              <a:lnSpc>
                <a:spcPct val="150000"/>
              </a:lnSpc>
            </a:pPr>
            <a:r>
              <a:rPr lang="en-GB" sz="1000" dirty="0">
                <a:latin typeface="Times New Roman" panose="02020603050405020304" pitchFamily="18" charset="0"/>
                <a:cs typeface="Times New Roman" panose="02020603050405020304" pitchFamily="18" charset="0"/>
              </a:rPr>
              <a:t>Walsh, B., (2021). Cyber security skill requirements from the Irish job market. </a:t>
            </a:r>
            <a:r>
              <a:rPr lang="en-GB" sz="1000" u="sng" dirty="0">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https://www.theseus.fi/bitstream/handle/10024/512741/Skills%20in%20CS%20thesis.pdf?sequence=2</a:t>
            </a:r>
            <a:endParaRPr lang="en-IN"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37350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 Boardroom</Template>
  <TotalTime>33</TotalTime>
  <Words>2511</Words>
  <Application>Microsoft Office PowerPoint</Application>
  <PresentationFormat>Widescreen</PresentationFormat>
  <Paragraphs>70</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Century Gothic</vt:lpstr>
      <vt:lpstr>Times New Roman</vt:lpstr>
      <vt:lpstr>Wingdings 3</vt:lpstr>
      <vt:lpstr>Ion Boardroom</vt:lpstr>
      <vt:lpstr>Module Name: Contemporary Themes in the Hotel and Hospitality Sector.  Module Code: BMIH6001 Assignment Title: Assignment 2: Conference Presentation Option one: Artificial Intelligence and human collaboration Student Name: Shereen Garraghan Student Number: 2242394</vt:lpstr>
      <vt:lpstr>Introduction</vt:lpstr>
      <vt:lpstr>Literature Review:</vt:lpstr>
      <vt:lpstr>Literature Review:</vt:lpstr>
      <vt:lpstr>Literature Review:</vt:lpstr>
      <vt:lpstr>Method:</vt:lpstr>
      <vt:lpstr>Method:</vt:lpstr>
      <vt:lpstr>Conclusion:</vt:lpstr>
      <vt:lpstr>Recommendations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LAPTOP LENOVO</dc:creator>
  <cp:lastModifiedBy>shereen garraghan</cp:lastModifiedBy>
  <cp:revision>13</cp:revision>
  <dcterms:created xsi:type="dcterms:W3CDTF">2026-01-27T10:07:05Z</dcterms:created>
  <dcterms:modified xsi:type="dcterms:W3CDTF">2026-02-25T10:07:28Z</dcterms:modified>
</cp:coreProperties>
</file>